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</p:sldMasterIdLst>
  <p:notesMasterIdLst>
    <p:notesMasterId r:id="rId12"/>
  </p:notesMasterIdLst>
  <p:handoutMasterIdLst>
    <p:handoutMasterId r:id="rId13"/>
  </p:handoutMasterIdLst>
  <p:sldIdLst>
    <p:sldId id="280" r:id="rId3"/>
    <p:sldId id="294" r:id="rId4"/>
    <p:sldId id="295" r:id="rId5"/>
    <p:sldId id="297" r:id="rId6"/>
    <p:sldId id="298" r:id="rId7"/>
    <p:sldId id="299" r:id="rId8"/>
    <p:sldId id="300" r:id="rId9"/>
    <p:sldId id="301" r:id="rId10"/>
    <p:sldId id="266" r:id="rId11"/>
  </p:sldIdLst>
  <p:sldSz cx="12192000" cy="6858000"/>
  <p:notesSz cx="6858000" cy="9144000"/>
  <p:defaultTextStyle>
    <a:defPPr>
      <a:defRPr lang="nl-NL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3">
          <p15:clr>
            <a:srgbClr val="A4A3A4"/>
          </p15:clr>
        </p15:guide>
        <p15:guide id="2" pos="37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5" autoAdjust="0"/>
    <p:restoredTop sz="93869" autoAdjust="0"/>
  </p:normalViewPr>
  <p:slideViewPr>
    <p:cSldViewPr snapToGrid="0" snapToObjects="1">
      <p:cViewPr varScale="1">
        <p:scale>
          <a:sx n="107" d="100"/>
          <a:sy n="107" d="100"/>
        </p:scale>
        <p:origin x="912" y="114"/>
      </p:cViewPr>
      <p:guideLst>
        <p:guide orient="horz" pos="3773"/>
        <p:guide pos="3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DE467-252D-C340-B6D3-74553E62F086}" type="datetimeFigureOut">
              <a:rPr lang="nl-NL" smtClean="0"/>
              <a:t>7-6-2018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94EF4-DA67-D04B-9845-EB080743160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F0136DB9-5D27-1549-BD29-2B9C3D92BA6B}" type="datetimeFigureOut">
              <a:rPr lang="nl-NL" smtClean="0"/>
              <a:pPr/>
              <a:t>7-6-2018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B724C359-F21C-5144-9CEB-BDBE24445460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806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1pPr>
    <a:lvl2pPr marL="457178" algn="l" defTabSz="914354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2pPr>
    <a:lvl3pPr marL="914354" algn="l" defTabSz="914354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3pPr>
    <a:lvl4pPr marL="1371532" algn="l" defTabSz="914354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4pPr>
    <a:lvl5pPr marL="1828709" algn="l" defTabSz="914354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1" cy="59944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8903" y="922709"/>
            <a:ext cx="12183100" cy="120032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Commission’s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science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</a:p>
          <a:p>
            <a:pPr algn="ctr"/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knowledge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service</a:t>
            </a:r>
          </a:p>
        </p:txBody>
      </p:sp>
      <p:sp>
        <p:nvSpPr>
          <p:cNvPr id="15" name="Rechthoek 14"/>
          <p:cNvSpPr/>
          <p:nvPr userDrawn="1"/>
        </p:nvSpPr>
        <p:spPr>
          <a:xfrm>
            <a:off x="3756502" y="2581248"/>
            <a:ext cx="4687903" cy="584776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nl-NL" sz="3200" b="0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Joint Research Centre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f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"/>
          <p:cNvSpPr/>
          <p:nvPr userDrawn="1"/>
        </p:nvSpPr>
        <p:spPr>
          <a:xfrm>
            <a:off x="19" y="1"/>
            <a:ext cx="12191983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75" rIns="91352" bIns="45675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3903"/>
            <a:ext cx="12192000" cy="114617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/>
              <a:t>TEXT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40075"/>
            <a:ext cx="12192000" cy="9906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3600" b="1"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2"/>
            <a:ext cx="12192000" cy="5989639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97461"/>
            <a:ext cx="7747000" cy="137318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78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524623"/>
            <a:ext cx="7747000" cy="48895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  <p:sp>
        <p:nvSpPr>
          <p:cNvPr id="25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027861"/>
            <a:ext cx="7747000" cy="137318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78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26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3455023"/>
            <a:ext cx="7747000" cy="48895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3975822"/>
            <a:ext cx="7747000" cy="1134865"/>
          </a:xfrm>
          <a:prstGeom prst="rect">
            <a:avLst/>
          </a:prstGeom>
        </p:spPr>
        <p:txBody>
          <a:bodyPr lIns="91436" tIns="45718" rIns="91436" bIns="45718" anchor="t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78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28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326253"/>
            <a:ext cx="7747000" cy="40409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>
                <a:solidFill>
                  <a:schemeClr val="bg1"/>
                </a:solidFill>
                <a:latin typeface="Verdana "/>
                <a:cs typeface="Verdana "/>
              </a:defRPr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 userDrawn="1"/>
        </p:nvSpPr>
        <p:spPr>
          <a:xfrm>
            <a:off x="1" y="1"/>
            <a:ext cx="12192000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75" rIns="91352" bIns="45675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093B37"/>
              </a:solidFill>
              <a:latin typeface="Verdana Standaard" charset="0"/>
            </a:endParaRPr>
          </a:p>
        </p:txBody>
      </p:sp>
      <p:pic>
        <p:nvPicPr>
          <p:cNvPr id="8" name="Shape 296" descr="photo-1434030216411-0b793f4b4173.jp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019" y="2406357"/>
            <a:ext cx="1393799" cy="13937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9351" y="1987137"/>
            <a:ext cx="9029700" cy="137836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Thanks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JRC t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RC-tree_16-9-0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/>
          <a:stretch/>
        </p:blipFill>
        <p:spPr>
          <a:xfrm>
            <a:off x="0" y="740705"/>
            <a:ext cx="12192000" cy="611729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0896533" y="2132856"/>
            <a:ext cx="1152128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121912" tIns="60956" rIns="121912" bIns="609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233" defTabSz="121911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F5494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424709" y="2036845"/>
            <a:ext cx="6335923" cy="1800200"/>
          </a:xfrm>
          <a:prstGeom prst="rect">
            <a:avLst/>
          </a:prstGeom>
        </p:spPr>
        <p:txBody>
          <a:bodyPr lIns="0" tIns="0" rIns="0" bIns="0"/>
          <a:lstStyle>
            <a:lvl1pPr marL="0" algn="r">
              <a:lnSpc>
                <a:spcPct val="110000"/>
              </a:lnSpc>
              <a:defRPr sz="3700">
                <a:solidFill>
                  <a:srgbClr val="164194"/>
                </a:solidFill>
              </a:defRPr>
            </a:lvl1pPr>
          </a:lstStyle>
          <a:p>
            <a:pPr lvl="0"/>
            <a:endParaRPr lang="en-GB" altLang="en-US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423930" y="3981061"/>
            <a:ext cx="6336729" cy="1080120"/>
          </a:xfrm>
          <a:prstGeom prst="rect">
            <a:avLst/>
          </a:prstGeom>
        </p:spPr>
        <p:txBody>
          <a:bodyPr lIns="0" tIns="0" rIns="121912" bIns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Tx/>
              <a:buNone/>
              <a:defRPr sz="3200" b="1" i="0">
                <a:solidFill>
                  <a:srgbClr val="164194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5999991" y="332657"/>
            <a:ext cx="5760212" cy="1464163"/>
          </a:xfrm>
          <a:prstGeom prst="rect">
            <a:avLst/>
          </a:prstGeom>
        </p:spPr>
        <p:txBody>
          <a:bodyPr lIns="0" tIns="62396" rIns="0" bIns="60956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2400" kern="0" dirty="0"/>
              <a:t>The European Commission’s</a:t>
            </a:r>
          </a:p>
          <a:p>
            <a:r>
              <a:rPr lang="en-GB" sz="2400" kern="0" dirty="0"/>
              <a:t>science and knowledge service</a:t>
            </a:r>
          </a:p>
          <a:p>
            <a:pPr>
              <a:lnSpc>
                <a:spcPct val="200000"/>
              </a:lnSpc>
            </a:pPr>
            <a:r>
              <a:rPr lang="en-US" sz="2100" b="0" kern="0" dirty="0"/>
              <a:t>Joint Research Centre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0"/>
          </p:nvPr>
        </p:nvSpPr>
        <p:spPr>
          <a:xfrm>
            <a:off x="5423930" y="5349213"/>
            <a:ext cx="6336729" cy="648072"/>
          </a:xfrm>
          <a:prstGeom prst="rect">
            <a:avLst/>
          </a:prstGeom>
        </p:spPr>
        <p:txBody>
          <a:bodyPr lIns="0" tIns="60956" rIns="0" bIns="479964" anchor="b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2100" b="1"/>
            </a:lvl1pPr>
            <a:lvl2pPr marL="304776" indent="-304776" algn="r">
              <a:buClr>
                <a:srgbClr val="1E4494"/>
              </a:buClr>
              <a:buFont typeface="Arial" panose="020B0604020202020204" pitchFamily="34" charset="0"/>
              <a:buChar char="•"/>
              <a:defRPr sz="2100"/>
            </a:lvl2pPr>
            <a:lvl3pPr marL="609555" indent="-304776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914332" indent="-304776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1219110" indent="-304776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EC-JRC-logo_horizontal_EN_neg_transparent-background.pn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268" y="5829373"/>
            <a:ext cx="3283933" cy="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22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424709" y="2036845"/>
            <a:ext cx="6335923" cy="1800200"/>
          </a:xfrm>
          <a:prstGeom prst="rect">
            <a:avLst/>
          </a:prstGeom>
        </p:spPr>
        <p:txBody>
          <a:bodyPr lIns="0" tIns="0" rIns="0" bIns="0"/>
          <a:lstStyle>
            <a:lvl1pPr marL="0" algn="r">
              <a:lnSpc>
                <a:spcPct val="110000"/>
              </a:lnSpc>
              <a:defRPr sz="3700">
                <a:solidFill>
                  <a:srgbClr val="164194"/>
                </a:solidFill>
              </a:defRPr>
            </a:lvl1pPr>
          </a:lstStyle>
          <a:p>
            <a:pPr lvl="0"/>
            <a:endParaRPr lang="en-GB" altLang="en-US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423930" y="3981061"/>
            <a:ext cx="6336729" cy="1080120"/>
          </a:xfrm>
          <a:prstGeom prst="rect">
            <a:avLst/>
          </a:prstGeom>
        </p:spPr>
        <p:txBody>
          <a:bodyPr lIns="0" tIns="0" rIns="121912" bIns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Tx/>
              <a:buNone/>
              <a:defRPr sz="3200" b="1" i="0">
                <a:solidFill>
                  <a:srgbClr val="164194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5423930" y="5349213"/>
            <a:ext cx="6336729" cy="648072"/>
          </a:xfrm>
          <a:prstGeom prst="rect">
            <a:avLst/>
          </a:prstGeom>
        </p:spPr>
        <p:txBody>
          <a:bodyPr lIns="0" tIns="60956" rIns="0" bIns="479964" anchor="b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2100" b="1"/>
            </a:lvl1pPr>
            <a:lvl2pPr marL="304776" indent="-304776" algn="r">
              <a:buClr>
                <a:srgbClr val="1E4494"/>
              </a:buClr>
              <a:buFont typeface="Arial" panose="020B0604020202020204" pitchFamily="34" charset="0"/>
              <a:buChar char="•"/>
              <a:defRPr sz="2100"/>
            </a:lvl2pPr>
            <a:lvl3pPr marL="609555" indent="-304776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914332" indent="-304776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1219110" indent="-304776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517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2303" y="334839"/>
            <a:ext cx="10945284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3200">
                <a:solidFill>
                  <a:srgbClr val="16419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3392" y="1053507"/>
            <a:ext cx="10944192" cy="4899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chemeClr val="tx1"/>
                </a:solidFill>
              </a:defRPr>
            </a:lvl1pPr>
            <a:lvl2pPr marL="457167" indent="-457167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100">
                <a:solidFill>
                  <a:schemeClr val="tx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90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81042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2303" y="334839"/>
            <a:ext cx="10945284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3200">
                <a:solidFill>
                  <a:srgbClr val="16419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3393" y="1053507"/>
            <a:ext cx="5280587" cy="4899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000000"/>
                </a:solidFill>
              </a:defRPr>
            </a:lvl1pPr>
            <a:lvl2pPr marL="457167" indent="-457167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100">
                <a:solidFill>
                  <a:srgbClr val="000000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900">
                <a:solidFill>
                  <a:srgbClr val="000000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286997" y="1053507"/>
            <a:ext cx="5280587" cy="4899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000000"/>
                </a:solidFill>
              </a:defRPr>
            </a:lvl1pPr>
            <a:lvl2pPr marL="457167" indent="-457167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100">
                <a:solidFill>
                  <a:srgbClr val="000000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900">
                <a:solidFill>
                  <a:srgbClr val="000000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554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480043" y="480483"/>
            <a:ext cx="5760640" cy="5468796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 sz="2700">
                <a:solidFill>
                  <a:srgbClr val="00000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3392" y="1484837"/>
            <a:ext cx="5279992" cy="4536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000000"/>
                </a:solidFill>
              </a:defRPr>
            </a:lvl1pPr>
            <a:lvl2pPr marL="457167" indent="-457167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100">
                <a:solidFill>
                  <a:srgbClr val="000000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900">
                <a:solidFill>
                  <a:srgbClr val="000000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2300" y="334837"/>
            <a:ext cx="5281680" cy="100593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3200">
                <a:solidFill>
                  <a:srgbClr val="16419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293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23771" y="0"/>
            <a:ext cx="5639717" cy="6858000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 sz="2700">
                <a:solidFill>
                  <a:srgbClr val="00000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288020" y="1484837"/>
            <a:ext cx="5280000" cy="4536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000000"/>
                </a:solidFill>
              </a:defRPr>
            </a:lvl1pPr>
            <a:lvl2pPr marL="457167" indent="-457167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100">
                <a:solidFill>
                  <a:srgbClr val="000000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900">
                <a:solidFill>
                  <a:srgbClr val="000000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340" y="334837"/>
            <a:ext cx="5281680" cy="100593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3200">
                <a:solidFill>
                  <a:srgbClr val="16419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044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below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23771" y="0"/>
            <a:ext cx="12215771" cy="2204864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 sz="2700">
                <a:solidFill>
                  <a:srgbClr val="00000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3392" y="3283573"/>
            <a:ext cx="10944192" cy="26695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000000"/>
                </a:solidFill>
              </a:defRPr>
            </a:lvl1pPr>
            <a:lvl2pPr marL="457167" indent="-457167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100">
                <a:solidFill>
                  <a:srgbClr val="000000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900">
                <a:solidFill>
                  <a:srgbClr val="000000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2303" y="2564904"/>
            <a:ext cx="10945284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3200">
                <a:solidFill>
                  <a:srgbClr val="16419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41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3" y="2"/>
            <a:ext cx="12192000" cy="5989639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 hasCustomPrompt="1"/>
          </p:nvPr>
        </p:nvSpPr>
        <p:spPr>
          <a:xfrm>
            <a:off x="0" y="1694216"/>
            <a:ext cx="12192000" cy="1518885"/>
          </a:xfrm>
          <a:prstGeom prst="rect">
            <a:avLst/>
          </a:prstGeom>
        </p:spPr>
        <p:txBody>
          <a:bodyPr lIns="91436" tIns="45718" rIns="91436" bIns="45718"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A modern JRC </a:t>
            </a:r>
            <a:b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</a:br>
            <a: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in a modern </a:t>
            </a:r>
            <a:r>
              <a:rPr lang="nl-NL" sz="3600" b="1" dirty="0" err="1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Commission</a:t>
            </a:r>
            <a:endParaRPr lang="nl-NL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66573"/>
            <a:ext cx="12192000" cy="356859"/>
          </a:xfrm>
          <a:prstGeom prst="rect">
            <a:avLst/>
          </a:prstGeom>
        </p:spPr>
        <p:txBody>
          <a:bodyPr wrap="none" lIns="91436" tIns="45718" rIns="91436" bIns="45718">
            <a:noAutofit/>
          </a:bodyPr>
          <a:lstStyle>
            <a:lvl1pPr marL="0" indent="0" algn="ctr">
              <a:buNone/>
              <a:defRPr lang="nl-NL" sz="1900" b="1" dirty="0" smtClean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78" indent="0" algn="ctr">
              <a:buNone/>
              <a:defRPr sz="1100">
                <a:solidFill>
                  <a:schemeClr val="bg1"/>
                </a:solidFill>
              </a:defRPr>
            </a:lvl2pPr>
            <a:lvl3pPr marL="914354" indent="0" algn="ctr">
              <a:buNone/>
              <a:defRPr lang="nl-NL" dirty="0" smtClean="0"/>
            </a:lvl3pPr>
            <a:lvl4pPr marL="1371532" indent="0" algn="ctr">
              <a:buNone/>
              <a:defRPr lang="nl-NL" dirty="0" smtClean="0"/>
            </a:lvl4pPr>
            <a:lvl5pPr marL="1828709" indent="0" algn="ctr">
              <a:buNone/>
              <a:defRPr lang="nl-NL" dirty="0"/>
            </a:lvl5pPr>
          </a:lstStyle>
          <a:p>
            <a:pPr lvl="0"/>
            <a:r>
              <a:rPr lang="nl-NL" dirty="0"/>
              <a:t>Name</a:t>
            </a:r>
          </a:p>
        </p:txBody>
      </p:sp>
      <p:sp>
        <p:nvSpPr>
          <p:cNvPr id="42" name="Tijdelijke aanduiding voor tekst 4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8289"/>
            <a:ext cx="12192000" cy="45132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, </a:t>
            </a:r>
            <a:r>
              <a:rPr lang="nl-NL" dirty="0" err="1"/>
              <a:t>Location</a:t>
            </a:r>
            <a:r>
              <a:rPr lang="nl-NL" dirty="0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2303" y="334839"/>
            <a:ext cx="10945284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3200">
                <a:solidFill>
                  <a:srgbClr val="16419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526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1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2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7"/>
            <a:ext cx="10896600" cy="99331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39800" y="1765300"/>
            <a:ext cx="10896600" cy="3614739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7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with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2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-3" y="0"/>
            <a:ext cx="12192003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4602"/>
            <a:ext cx="12192000" cy="3475039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1900" i="0"/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939800" y="1562102"/>
            <a:ext cx="11252200" cy="952500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>
              <a:buNone/>
              <a:defRPr sz="2400">
                <a:solidFill>
                  <a:srgbClr val="093B37"/>
                </a:solidFill>
                <a:latin typeface="Verdana"/>
                <a:cs typeface="Verdana"/>
              </a:defRPr>
            </a:lvl1pPr>
            <a:lvl3pPr marL="914354" indent="0" algn="l">
              <a:buNone/>
              <a:defRPr sz="2400">
                <a:solidFill>
                  <a:srgbClr val="093B37"/>
                </a:solidFill>
              </a:defRPr>
            </a:lvl3pPr>
          </a:lstStyle>
          <a:p>
            <a:pPr lvl="0"/>
            <a:r>
              <a:rPr lang="nl-NL" dirty="0"/>
              <a:t>Heading2</a:t>
            </a:r>
          </a:p>
        </p:txBody>
      </p:sp>
      <p:sp>
        <p:nvSpPr>
          <p:cNvPr id="2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7"/>
            <a:ext cx="10896600" cy="99331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12192000" cy="5989639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19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354"/>
            <a:ext cx="12192000" cy="4437287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1900"/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7"/>
            <a:ext cx="10896600" cy="99331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2" y="2"/>
            <a:ext cx="6297612" cy="202521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2" y="2115455"/>
            <a:ext cx="6297612" cy="3874184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nl-NL" b="0" i="0" dirty="0">
              <a:latin typeface="Verdana Standaard" charset="0"/>
            </a:endParaRP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6415397" y="2"/>
            <a:ext cx="5776603" cy="5989639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19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13" hasCustomPrompt="1"/>
          </p:nvPr>
        </p:nvSpPr>
        <p:spPr>
          <a:xfrm>
            <a:off x="729507" y="2433639"/>
            <a:ext cx="5296644" cy="3522663"/>
          </a:xfrm>
          <a:prstGeom prst="rect">
            <a:avLst/>
          </a:prstGeom>
        </p:spPr>
        <p:txBody>
          <a:bodyPr lIns="91436" tIns="45718" rIns="91436" bIns="45718"/>
          <a:lstStyle>
            <a:lvl1pPr marL="457178" indent="-457178">
              <a:buFont typeface="Arial" charset="0"/>
              <a:buChar char="•"/>
              <a:defRPr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/>
              <a:t>Text</a:t>
            </a:r>
            <a:endParaRPr lang="nl-NL" dirty="0"/>
          </a:p>
          <a:p>
            <a:pPr lvl="0"/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27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39802" y="445747"/>
            <a:ext cx="5357809" cy="157946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ing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-9524" y="2"/>
            <a:ext cx="4176000" cy="5989639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75" rIns="91352" bIns="45675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39802" y="558800"/>
            <a:ext cx="3226676" cy="1993901"/>
          </a:xfrm>
          <a:prstGeom prst="rect">
            <a:avLst/>
          </a:prstGeom>
        </p:spPr>
        <p:txBody>
          <a:bodyPr lIns="91436" tIns="45718" rIns="91436" bIns="45718" anchor="t"/>
          <a:lstStyle>
            <a:lvl1pPr marL="0" indent="0">
              <a:buFont typeface="Arial" charset="0"/>
              <a:buNone/>
              <a:defRPr sz="3600">
                <a:solidFill>
                  <a:schemeClr val="bg1"/>
                </a:solidFill>
                <a:latin typeface="Verdana"/>
                <a:cs typeface="Verdana"/>
              </a:defRPr>
            </a:lvl1pPr>
            <a:lvl3pPr marL="914354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7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4249739" y="2"/>
            <a:ext cx="7942263" cy="5989639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19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2"/>
          <p:cNvSpPr/>
          <p:nvPr userDrawn="1"/>
        </p:nvSpPr>
        <p:spPr>
          <a:xfrm>
            <a:off x="19" y="0"/>
            <a:ext cx="12191983" cy="3149600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75" rIns="91352" bIns="45675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3149602"/>
            <a:ext cx="12192000" cy="2840039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1900">
                <a:latin typeface="Verdana"/>
                <a:cs typeface="Verdana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nl-NL" dirty="0"/>
              <a:t>Image</a:t>
            </a: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65200" y="1990725"/>
            <a:ext cx="11226800" cy="1438275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l">
              <a:buFont typeface="Arial" charset="0"/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  <a:lvl3pPr marL="914354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-JRC-logo_horizontal_EN_pos_transparent-background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2" y="6059233"/>
            <a:ext cx="24632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50" r:id="rId4"/>
    <p:sldLayoutId id="2147483651" r:id="rId5"/>
    <p:sldLayoutId id="2147483652" r:id="rId6"/>
    <p:sldLayoutId id="2147483656" r:id="rId7"/>
    <p:sldLayoutId id="2147483657" r:id="rId8"/>
    <p:sldLayoutId id="2147483653" r:id="rId9"/>
    <p:sldLayoutId id="2147483666" r:id="rId10"/>
    <p:sldLayoutId id="2147483654" r:id="rId11"/>
    <p:sldLayoutId id="2147483655" r:id="rId12"/>
  </p:sldLayoutIdLst>
  <p:txStyles>
    <p:titleStyle>
      <a:lvl1pPr algn="ctr" defTabSz="914354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 txBox="1">
            <a:spLocks/>
          </p:cNvSpPr>
          <p:nvPr userDrawn="1"/>
        </p:nvSpPr>
        <p:spPr>
          <a:xfrm>
            <a:off x="527381" y="6405332"/>
            <a:ext cx="2844800" cy="365125"/>
          </a:xfrm>
          <a:prstGeom prst="rect">
            <a:avLst/>
          </a:prstGeom>
        </p:spPr>
        <p:txBody>
          <a:bodyPr vert="horz" lIns="121912" tIns="0" rIns="121912" bIns="0" rtlCol="0" anchor="ctr"/>
          <a:lstStyle>
            <a:defPPr>
              <a:defRPr lang="en-GB"/>
            </a:defPPr>
            <a:lvl1pPr marL="0" indent="0" algn="r" rtl="0" fontAlgn="base">
              <a:spcBef>
                <a:spcPct val="0"/>
              </a:spcBef>
              <a:spcAft>
                <a:spcPct val="0"/>
              </a:spcAft>
              <a:buClr>
                <a:srgbClr val="33ACE3"/>
              </a:buClr>
              <a:buFont typeface="Arial"/>
              <a:buNone/>
              <a:defRPr sz="1200" kern="1200">
                <a:solidFill>
                  <a:srgbClr val="1641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fld id="{416CF0FB-56F5-7340-B552-B5CF2D5EAED5}" type="slidenum">
              <a:rPr lang="en-US" smtClean="0">
                <a:solidFill>
                  <a:srgbClr val="7F7F7F"/>
                </a:solidFill>
              </a:rPr>
              <a:pPr algn="l"/>
              <a:t>‹#›</a:t>
            </a:fld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4" name="Picture 3" descr="EC-JRC-logo_horizontal_EN_pos_transparent-background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270" y="5829269"/>
            <a:ext cx="3284305" cy="96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8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marL="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5494"/>
          </a:solidFill>
          <a:latin typeface="+mj-lt"/>
          <a:ea typeface="+mj-ea"/>
          <a:cs typeface="+mj-cs"/>
        </a:defRPr>
      </a:lvl1pPr>
      <a:lvl2pPr marL="478331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F5494"/>
          </a:solidFill>
          <a:latin typeface="Verdana" pitchFamily="34" charset="0"/>
        </a:defRPr>
      </a:lvl2pPr>
      <a:lvl3pPr marL="478331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F5494"/>
          </a:solidFill>
          <a:latin typeface="Verdana" pitchFamily="34" charset="0"/>
        </a:defRPr>
      </a:lvl3pPr>
      <a:lvl4pPr marL="478331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F5494"/>
          </a:solidFill>
          <a:latin typeface="Verdana" pitchFamily="34" charset="0"/>
        </a:defRPr>
      </a:lvl4pPr>
      <a:lvl5pPr marL="478331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F5494"/>
          </a:solidFill>
          <a:latin typeface="Verdana" pitchFamily="34" charset="0"/>
        </a:defRPr>
      </a:lvl5pPr>
      <a:lvl6pPr marL="1087883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F5494"/>
          </a:solidFill>
          <a:latin typeface="Verdana" pitchFamily="34" charset="0"/>
        </a:defRPr>
      </a:lvl6pPr>
      <a:lvl7pPr marL="169744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F5494"/>
          </a:solidFill>
          <a:latin typeface="Verdana" pitchFamily="34" charset="0"/>
        </a:defRPr>
      </a:lvl7pPr>
      <a:lvl8pPr marL="2306994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F5494"/>
          </a:solidFill>
          <a:latin typeface="Verdana" pitchFamily="34" charset="0"/>
        </a:defRPr>
      </a:lvl8pPr>
      <a:lvl9pPr marL="291655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F5494"/>
          </a:solidFill>
          <a:latin typeface="Verdana" pitchFamily="34" charset="0"/>
        </a:defRPr>
      </a:lvl9pPr>
    </p:titleStyle>
    <p:bodyStyle>
      <a:lvl1pPr marL="457167" indent="-457167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3200" i="1">
          <a:solidFill>
            <a:srgbClr val="0F5494"/>
          </a:solidFill>
          <a:latin typeface="+mn-lt"/>
          <a:ea typeface="+mn-ea"/>
          <a:cs typeface="+mn-cs"/>
        </a:defRPr>
      </a:lvl1pPr>
      <a:lvl2pPr marL="990526" indent="-380972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700" b="1">
          <a:solidFill>
            <a:srgbClr val="0F5494"/>
          </a:solidFill>
          <a:latin typeface="+mn-lt"/>
        </a:defRPr>
      </a:lvl2pPr>
      <a:lvl3pPr marL="1523887" indent="-304776" algn="l" rtl="0" eaLnBrk="1" fontAlgn="base" hangingPunct="1">
        <a:spcBef>
          <a:spcPct val="20000"/>
        </a:spcBef>
        <a:spcAft>
          <a:spcPct val="0"/>
        </a:spcAft>
        <a:defRPr sz="1900">
          <a:solidFill>
            <a:srgbClr val="0F5494"/>
          </a:solidFill>
          <a:latin typeface="+mn-lt"/>
        </a:defRPr>
      </a:lvl3pPr>
      <a:lvl4pPr marL="2133440" indent="-304776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Arial" charset="0"/>
        </a:defRPr>
      </a:lvl4pPr>
      <a:lvl5pPr marL="2742994" indent="-304776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Arial" charset="0"/>
        </a:defRPr>
      </a:lvl5pPr>
      <a:lvl6pPr marL="3352548" indent="-304776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Arial" charset="0"/>
        </a:defRPr>
      </a:lvl6pPr>
      <a:lvl7pPr marL="3962104" indent="-304776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Arial" charset="0"/>
        </a:defRPr>
      </a:lvl7pPr>
      <a:lvl8pPr marL="4571658" indent="-304776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Arial" charset="0"/>
        </a:defRPr>
      </a:lvl8pPr>
      <a:lvl9pPr marL="5181212" indent="-304776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195" y="-8623"/>
            <a:ext cx="12192001" cy="6858000"/>
          </a:xfrm>
          <a:prstGeom prst="rect">
            <a:avLst/>
          </a:prstGeom>
          <a:solidFill>
            <a:srgbClr val="C2E0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9" tIns="60954" rIns="121909" bIns="6095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793" y="2036845"/>
            <a:ext cx="11501840" cy="1865121"/>
          </a:xfrm>
        </p:spPr>
        <p:txBody>
          <a:bodyPr/>
          <a:lstStyle/>
          <a:p>
            <a:r>
              <a:rPr lang="en-IE" sz="4000" dirty="0"/>
              <a:t>Adaptation process of </a:t>
            </a:r>
            <a:br>
              <a:rPr lang="en-IE" sz="4000" dirty="0"/>
            </a:br>
            <a:r>
              <a:rPr lang="en-IE" sz="4000" dirty="0"/>
              <a:t>UN Regulation No. 132</a:t>
            </a:r>
            <a:br>
              <a:rPr lang="en-IE" sz="4000" dirty="0"/>
            </a:br>
            <a:endParaRPr lang="en-US" sz="4000" b="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6010" y="4335798"/>
            <a:ext cx="7904649" cy="1263799"/>
          </a:xfrm>
        </p:spPr>
        <p:txBody>
          <a:bodyPr/>
          <a:lstStyle/>
          <a:p>
            <a:r>
              <a:rPr lang="en-US" sz="2400" dirty="0"/>
              <a:t>Adolfo </a:t>
            </a:r>
            <a:r>
              <a:rPr lang="en-US" sz="2400" dirty="0" err="1"/>
              <a:t>Perujo</a:t>
            </a:r>
            <a:endParaRPr lang="en-US" sz="2400" dirty="0"/>
          </a:p>
          <a:p>
            <a:r>
              <a:rPr lang="en-IE" sz="1600" b="0" i="1" dirty="0"/>
              <a:t>GRPE 77</a:t>
            </a:r>
            <a:r>
              <a:rPr lang="en-IE" sz="1600" b="0" i="1" baseline="30000" dirty="0"/>
              <a:t>th</a:t>
            </a:r>
            <a:r>
              <a:rPr lang="en-IE" sz="1600" b="0" i="1" dirty="0"/>
              <a:t> Session</a:t>
            </a:r>
          </a:p>
          <a:p>
            <a:r>
              <a:rPr lang="en-IE" sz="1600" b="0" i="1" dirty="0"/>
              <a:t>7-8 June, 2018</a:t>
            </a:r>
            <a:endParaRPr lang="en-US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9501" y="355766"/>
            <a:ext cx="5760212" cy="1464163"/>
          </a:xfrm>
          <a:prstGeom prst="rect">
            <a:avLst/>
          </a:prstGeom>
        </p:spPr>
        <p:txBody>
          <a:bodyPr lIns="0" tIns="62394" rIns="0" bIns="60954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r>
              <a:rPr lang="en-GB" sz="2400" kern="0" dirty="0"/>
              <a:t>The European Commission’s</a:t>
            </a:r>
          </a:p>
          <a:p>
            <a:pPr algn="l"/>
            <a:r>
              <a:rPr lang="en-GB" sz="2400" kern="0" dirty="0"/>
              <a:t>science and knowledge service</a:t>
            </a:r>
          </a:p>
          <a:p>
            <a:pPr algn="l">
              <a:lnSpc>
                <a:spcPct val="200000"/>
              </a:lnSpc>
            </a:pPr>
            <a:r>
              <a:rPr lang="en-US" sz="2100" b="0" kern="0" dirty="0"/>
              <a:t>Joint Research Centre</a:t>
            </a:r>
          </a:p>
        </p:txBody>
      </p:sp>
      <p:pic>
        <p:nvPicPr>
          <p:cNvPr id="6" name="Picture 5" descr="EC-JRC-logo_horizontal_EN_neg_transparent-background.png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40" y="5829373"/>
            <a:ext cx="3283933" cy="96000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013262" y="253525"/>
            <a:ext cx="3856008" cy="9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36000" rIns="18000" bIns="3600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GB" altLang="en-US" sz="1800" b="0" dirty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Informal document GRPE-77-26</a:t>
            </a:r>
          </a:p>
          <a:p>
            <a:pPr algn="r"/>
            <a:r>
              <a:rPr lang="en-GB" altLang="en-US" sz="1800" b="0" dirty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77th GRPE, </a:t>
            </a:r>
            <a:r>
              <a:rPr lang="en-GB" altLang="en-US" sz="1800" b="0" dirty="0">
                <a:solidFill>
                  <a:srgbClr val="1E449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n-GB" altLang="en-US" sz="1800" b="0" dirty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-8 June 2017</a:t>
            </a:r>
          </a:p>
          <a:p>
            <a:pPr algn="r"/>
            <a:r>
              <a:rPr lang="en-GB" altLang="en-US" sz="1800" b="0" dirty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 item 4(a)</a:t>
            </a:r>
          </a:p>
        </p:txBody>
      </p:sp>
    </p:spTree>
    <p:extLst>
      <p:ext uri="{BB962C8B-B14F-4D97-AF65-F5344CB8AC3E}">
        <p14:creationId xmlns:p14="http://schemas.microsoft.com/office/powerpoint/2010/main" val="20882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Regulation No. 132 - background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9600" y="1889985"/>
            <a:ext cx="11351491" cy="3614739"/>
          </a:xfrm>
        </p:spPr>
        <p:txBody>
          <a:bodyPr/>
          <a:lstStyle/>
          <a:p>
            <a:r>
              <a:rPr lang="en-GB" dirty="0"/>
              <a:t>UN Regulation No. 132</a:t>
            </a:r>
          </a:p>
          <a:p>
            <a:pPr marL="263525" indent="0">
              <a:buNone/>
            </a:pPr>
            <a:r>
              <a:rPr lang="en-IE" dirty="0"/>
              <a:t>Uniform provisions concerning the approval of Retrofit Emission Control devices (REC) for heavy duty vehicles, agricultural and forestry tractors and non-road mobile machinery equipped with compression ignition engines</a:t>
            </a:r>
          </a:p>
          <a:p>
            <a:r>
              <a:rPr lang="en-IE" dirty="0"/>
              <a:t>Addresses the need to align the text of Regulation No. 132 to the provisions of the 05 series of amendments to Regulation No. 96.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17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Regulation No. 132 - Status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49382" y="2018993"/>
            <a:ext cx="11587018" cy="4538519"/>
          </a:xfrm>
        </p:spPr>
        <p:txBody>
          <a:bodyPr/>
          <a:lstStyle/>
          <a:p>
            <a:r>
              <a:rPr lang="en-IE" dirty="0"/>
              <a:t>The working document proposing a “Supplement 1 to the 01 Series of amendments to UN Regulation No. 132” is discussed in this Session of the GRPE</a:t>
            </a:r>
          </a:p>
          <a:p>
            <a:pPr marL="0" indent="0">
              <a:buNone/>
            </a:pPr>
            <a:r>
              <a:rPr lang="en-IE" dirty="0"/>
              <a:t>	(ECE/TRANS/WP.29/GRPE/2018/12)</a:t>
            </a:r>
          </a:p>
          <a:p>
            <a:endParaRPr lang="en-IE" dirty="0"/>
          </a:p>
          <a:p>
            <a:r>
              <a:rPr lang="en-IE" dirty="0"/>
              <a:t>It has been developed in accordance with the mandate given by the GRPE during its 74th Session in January 2017 	(ECE/TRANS/WP.29/GRPE/74)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97403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65760" y="558801"/>
            <a:ext cx="3800718" cy="1437640"/>
          </a:xfrm>
        </p:spPr>
        <p:txBody>
          <a:bodyPr/>
          <a:lstStyle/>
          <a:p>
            <a:r>
              <a:rPr lang="en-GB" dirty="0"/>
              <a:t>UN Regulation No. 132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34847" y="2011681"/>
            <a:ext cx="39316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chemeClr val="bg1"/>
                </a:solidFill>
                <a:latin typeface="Verdana"/>
                <a:cs typeface="Verdana"/>
              </a:rPr>
              <a:t>Equivalence Matrix for Regulation No. 96 / REC Class I / II/III/IV to include Stage 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1156" y="199215"/>
            <a:ext cx="6988260" cy="7191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IE" sz="1800" i="1" dirty="0">
                <a:solidFill>
                  <a:srgbClr val="093B37"/>
                </a:solidFill>
                <a:latin typeface="Verdana"/>
                <a:cs typeface="Verdana"/>
              </a:rPr>
              <a:t>Table A9/2 of Annex 9, amend to read: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IE" sz="1800" dirty="0">
                <a:solidFill>
                  <a:srgbClr val="093B37"/>
                </a:solidFill>
                <a:latin typeface="Verdana"/>
                <a:cs typeface="Verdana"/>
              </a:rPr>
              <a:t>Equivalence Matrix for Regulation No. 96 / REC Class I / II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06594" y="951388"/>
            <a:ext cx="7406442" cy="5065755"/>
            <a:chOff x="4506594" y="951388"/>
            <a:chExt cx="7406442" cy="506575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6594" y="1075372"/>
              <a:ext cx="7045326" cy="4941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0571916" y="951388"/>
              <a:ext cx="1341120" cy="448722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4172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65760" y="558801"/>
            <a:ext cx="3800718" cy="1437640"/>
          </a:xfrm>
        </p:spPr>
        <p:txBody>
          <a:bodyPr/>
          <a:lstStyle/>
          <a:p>
            <a:r>
              <a:rPr lang="en-GB" dirty="0"/>
              <a:t>UN Regulation No. 132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34847" y="2011681"/>
            <a:ext cx="39316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chemeClr val="bg1"/>
                </a:solidFill>
                <a:latin typeface="Verdana"/>
                <a:cs typeface="Verdana"/>
              </a:rPr>
              <a:t>Equivalence Matrix for Regulation No. 96 / REC Class I / II/III/IV to include Stage 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1156" y="199215"/>
            <a:ext cx="6988260" cy="7191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IE" sz="1800" i="1" dirty="0">
                <a:solidFill>
                  <a:srgbClr val="093B37"/>
                </a:solidFill>
                <a:latin typeface="Verdana"/>
                <a:cs typeface="Verdana"/>
              </a:rPr>
              <a:t>Table A9/3 of Annex 9, amend to read: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IE" sz="1800" dirty="0">
                <a:solidFill>
                  <a:srgbClr val="093B37"/>
                </a:solidFill>
                <a:latin typeface="Verdana"/>
                <a:cs typeface="Verdana"/>
              </a:rPr>
              <a:t>Equivalence Matrix for Regulation No. 96 / REC Class III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66308" y="1076083"/>
            <a:ext cx="7086498" cy="5227735"/>
            <a:chOff x="4466308" y="1076083"/>
            <a:chExt cx="7086498" cy="522773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308" y="1149350"/>
              <a:ext cx="7028167" cy="5154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0211686" y="1076083"/>
              <a:ext cx="1341120" cy="448722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35571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65760" y="574041"/>
            <a:ext cx="3800718" cy="1437640"/>
          </a:xfrm>
        </p:spPr>
        <p:txBody>
          <a:bodyPr/>
          <a:lstStyle/>
          <a:p>
            <a:r>
              <a:rPr lang="en-GB" dirty="0"/>
              <a:t>UN Regulation No. 132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34847" y="2011681"/>
            <a:ext cx="39316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chemeClr val="bg1"/>
                </a:solidFill>
                <a:latin typeface="Verdana"/>
                <a:cs typeface="Verdana"/>
              </a:rPr>
              <a:t>Equivalence Matrix for Regulation No. 96 / REC Class I / II/III/IV to include Stage 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03899" y="199215"/>
            <a:ext cx="6622774" cy="7191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IE" sz="1800" i="1" dirty="0">
                <a:solidFill>
                  <a:srgbClr val="093B37"/>
                </a:solidFill>
                <a:latin typeface="Verdana"/>
                <a:cs typeface="Verdana"/>
              </a:rPr>
              <a:t>Table A9/4 of Annex 9, amend to read: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IE" sz="1800" dirty="0">
                <a:solidFill>
                  <a:srgbClr val="093B37"/>
                </a:solidFill>
                <a:latin typeface="Verdana"/>
                <a:cs typeface="Verdana"/>
              </a:rPr>
              <a:t>Equivalence Matrix for Regulation No. 96 / REC Class IV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95241" y="918386"/>
            <a:ext cx="4880044" cy="5877571"/>
            <a:chOff x="4721156" y="918386"/>
            <a:chExt cx="4880044" cy="587757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1156" y="918386"/>
              <a:ext cx="4880044" cy="5877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8769930" y="918386"/>
              <a:ext cx="793312" cy="507125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27680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UN Regulation No. 132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49382" y="1557475"/>
            <a:ext cx="11804073" cy="4884889"/>
          </a:xfrm>
        </p:spPr>
        <p:txBody>
          <a:bodyPr/>
          <a:lstStyle/>
          <a:p>
            <a:r>
              <a:rPr lang="en-IE" dirty="0"/>
              <a:t>Introduction of </a:t>
            </a:r>
            <a:r>
              <a:rPr lang="en-IE" b="1" dirty="0"/>
              <a:t>Annex 13</a:t>
            </a:r>
            <a:r>
              <a:rPr lang="en-IE" dirty="0"/>
              <a:t>: “Specific requirements regarding the approval of a REC with respect to the emission limits set out in the 05 series of amendments of Regulation No. 96</a:t>
            </a:r>
          </a:p>
          <a:p>
            <a:pPr marL="82550" indent="0">
              <a:buNone/>
            </a:pPr>
            <a:r>
              <a:rPr lang="en-GB" sz="2400" dirty="0"/>
              <a:t>1.</a:t>
            </a:r>
            <a:r>
              <a:rPr lang="en-GB" sz="2400" b="1" dirty="0"/>
              <a:t>	</a:t>
            </a:r>
            <a:r>
              <a:rPr lang="en-GB" sz="2400" dirty="0"/>
              <a:t>Introduction</a:t>
            </a:r>
            <a:endParaRPr lang="en-IE" sz="2400" dirty="0"/>
          </a:p>
          <a:p>
            <a:pPr marL="900113" indent="0">
              <a:buNone/>
            </a:pPr>
            <a:r>
              <a:rPr lang="en-GB" sz="2400" dirty="0"/>
              <a:t>This annex sets out the specific requirements for the approval of a REC fitted to an engine, for the purpose of meeting the emission limits set out in the 05 series of amendments to Regulation No. 96. </a:t>
            </a:r>
          </a:p>
          <a:p>
            <a:pPr marL="720725" indent="-638175" defTabSz="263525">
              <a:buAutoNum type="arabicPeriod" startAt="2"/>
            </a:pPr>
            <a:r>
              <a:rPr lang="en-IE" sz="2400" dirty="0"/>
              <a:t>Specific requirements</a:t>
            </a:r>
          </a:p>
          <a:p>
            <a:pPr marL="803275" indent="-720725" defTabSz="263525">
              <a:buNone/>
            </a:pPr>
            <a:r>
              <a:rPr lang="en-IE" sz="2400" dirty="0"/>
              <a:t>2.1.	The retrofitted engine system shall meet the following specific requirement.</a:t>
            </a:r>
          </a:p>
          <a:p>
            <a:pPr marL="803275" indent="-720725" defTabSz="263525">
              <a:buNone/>
            </a:pPr>
            <a:r>
              <a:rPr lang="en-IE" sz="2400" dirty="0"/>
              <a:t>[…]</a:t>
            </a:r>
          </a:p>
          <a:p>
            <a:pPr marL="900113" indent="0">
              <a:buNone/>
            </a:pPr>
            <a:endParaRPr lang="en-IE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09852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Regulation No. 132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39800" y="2070110"/>
            <a:ext cx="10896600" cy="3614739"/>
          </a:xfrm>
        </p:spPr>
        <p:txBody>
          <a:bodyPr/>
          <a:lstStyle/>
          <a:p>
            <a:r>
              <a:rPr lang="en-IE" dirty="0">
                <a:solidFill>
                  <a:srgbClr val="FF0000"/>
                </a:solidFill>
              </a:rPr>
              <a:t>Goals:</a:t>
            </a:r>
          </a:p>
          <a:p>
            <a:pPr marL="1704975" indent="-514350">
              <a:buFont typeface="+mj-lt"/>
              <a:buAutoNum type="arabicPeriod"/>
            </a:pPr>
            <a:r>
              <a:rPr lang="en-IE" dirty="0">
                <a:solidFill>
                  <a:srgbClr val="FF0000"/>
                </a:solidFill>
              </a:rPr>
              <a:t>Approval of the working document in this 77th Session of the GRPE (June 2018) </a:t>
            </a:r>
          </a:p>
          <a:p>
            <a:pPr marL="1190625" indent="0">
              <a:buNone/>
            </a:pPr>
            <a:endParaRPr lang="en-IE" dirty="0">
              <a:solidFill>
                <a:srgbClr val="FF0000"/>
              </a:solidFill>
            </a:endParaRPr>
          </a:p>
          <a:p>
            <a:pPr marL="1704975" indent="-514350">
              <a:buFont typeface="+mj-lt"/>
              <a:buAutoNum type="arabicPeriod" startAt="2"/>
            </a:pPr>
            <a:r>
              <a:rPr lang="en-IE" dirty="0">
                <a:solidFill>
                  <a:srgbClr val="FF0000"/>
                </a:solidFill>
              </a:rPr>
              <a:t>Submit it for approval of WP29 </a:t>
            </a:r>
            <a:r>
              <a:rPr lang="en-IE">
                <a:solidFill>
                  <a:srgbClr val="FF0000"/>
                </a:solidFill>
              </a:rPr>
              <a:t>(November </a:t>
            </a:r>
            <a:r>
              <a:rPr lang="en-IE" dirty="0">
                <a:solidFill>
                  <a:srgbClr val="FF0000"/>
                </a:solidFill>
              </a:rPr>
              <a:t>2018)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817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19351" y="1944007"/>
            <a:ext cx="9029700" cy="1378363"/>
          </a:xfrm>
        </p:spPr>
        <p:txBody>
          <a:bodyPr/>
          <a:lstStyle/>
          <a:p>
            <a:r>
              <a:rPr lang="en-US" dirty="0"/>
              <a:t>Thanks</a:t>
            </a:r>
          </a:p>
        </p:txBody>
      </p:sp>
      <p:sp>
        <p:nvSpPr>
          <p:cNvPr id="3" name="TextBox 8"/>
          <p:cNvSpPr txBox="1"/>
          <p:nvPr/>
        </p:nvSpPr>
        <p:spPr>
          <a:xfrm>
            <a:off x="2419351" y="3187180"/>
            <a:ext cx="9201151" cy="841256"/>
          </a:xfrm>
          <a:prstGeom prst="rect">
            <a:avLst/>
          </a:prstGeom>
          <a:noFill/>
        </p:spPr>
        <p:txBody>
          <a:bodyPr wrap="square" lIns="91352" tIns="0" rIns="91352" bIns="0" rtlCol="0">
            <a:spAutoFit/>
          </a:bodyPr>
          <a:lstStyle/>
          <a:p>
            <a:r>
              <a:rPr lang="en-GB" sz="36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questions?</a:t>
            </a:r>
          </a:p>
          <a:p>
            <a:r>
              <a:rPr lang="en-GB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find me </a:t>
            </a:r>
            <a:r>
              <a:rPr lang="en-GB" dirty="0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adolfo.perujo@ec.europa.eu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6320" y="4220054"/>
            <a:ext cx="2079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164194"/>
                </a:solidFill>
                <a:latin typeface="Verdana" charset="0"/>
                <a:ea typeface="Verdana" charset="0"/>
                <a:cs typeface="Verdana" charset="0"/>
              </a:rPr>
              <a:t>Stay in touch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506320" y="4599531"/>
            <a:ext cx="8448939" cy="2072352"/>
            <a:chOff x="2526264" y="4599531"/>
            <a:chExt cx="8448939" cy="2072352"/>
          </a:xfrm>
        </p:grpSpPr>
        <p:sp>
          <p:nvSpPr>
            <p:cNvPr id="6" name="Content Placeholder 1"/>
            <p:cNvSpPr txBox="1">
              <a:spLocks/>
            </p:cNvSpPr>
            <p:nvPr/>
          </p:nvSpPr>
          <p:spPr>
            <a:xfrm>
              <a:off x="2526264" y="4658553"/>
              <a:ext cx="8448939" cy="1914781"/>
            </a:xfrm>
            <a:prstGeom prst="rect">
              <a:avLst/>
            </a:prstGeom>
          </p:spPr>
          <p:txBody>
            <a:bodyPr lIns="479988" tIns="0" rIns="0" bIns="0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600"/>
                </a:spcAft>
              </a:pPr>
              <a:r>
                <a:rPr lang="en-GB" sz="2100" i="0" kern="0" dirty="0">
                  <a:solidFill>
                    <a:srgbClr val="000000"/>
                  </a:solidFill>
                </a:rPr>
                <a:t>EU Science Hub: </a:t>
              </a:r>
              <a:r>
                <a:rPr lang="en-GB" sz="2100" b="1" kern="0" dirty="0">
                  <a:solidFill>
                    <a:srgbClr val="164194"/>
                  </a:solidFill>
                </a:rPr>
                <a:t>ec.europa.eu/</a:t>
              </a:r>
              <a:r>
                <a:rPr lang="en-GB" sz="2100" b="1" kern="0" dirty="0" err="1">
                  <a:solidFill>
                    <a:srgbClr val="164194"/>
                  </a:solidFill>
                </a:rPr>
                <a:t>jrc</a:t>
              </a:r>
              <a:endParaRPr lang="en-GB" sz="2100" b="1" kern="0" dirty="0">
                <a:solidFill>
                  <a:srgbClr val="164194"/>
                </a:solidFill>
              </a:endParaRPr>
            </a:p>
            <a:p>
              <a:pPr marL="0" indent="0">
                <a:spcBef>
                  <a:spcPts val="0"/>
                </a:spcBef>
                <a:spcAft>
                  <a:spcPts val="600"/>
                </a:spcAft>
              </a:pPr>
              <a:r>
                <a:rPr lang="en-GB" sz="2100" i="0" kern="0" dirty="0">
                  <a:solidFill>
                    <a:srgbClr val="000000"/>
                  </a:solidFill>
                </a:rPr>
                <a:t>Twitter: </a:t>
              </a:r>
              <a:r>
                <a:rPr lang="en-GB" sz="2100" b="1" kern="0" dirty="0">
                  <a:solidFill>
                    <a:srgbClr val="164194"/>
                  </a:solidFill>
                </a:rPr>
                <a:t>@</a:t>
              </a:r>
              <a:r>
                <a:rPr lang="en-GB" sz="2100" b="1" kern="0" dirty="0" err="1">
                  <a:solidFill>
                    <a:srgbClr val="164194"/>
                  </a:solidFill>
                </a:rPr>
                <a:t>EU_ScienceHub</a:t>
              </a:r>
              <a:endParaRPr lang="en-GB" sz="2100" b="1" kern="0" dirty="0">
                <a:solidFill>
                  <a:srgbClr val="164194"/>
                </a:solidFill>
              </a:endParaRPr>
            </a:p>
            <a:p>
              <a:pPr marL="0" indent="0">
                <a:spcBef>
                  <a:spcPts val="0"/>
                </a:spcBef>
                <a:spcAft>
                  <a:spcPts val="600"/>
                </a:spcAft>
              </a:pPr>
              <a:r>
                <a:rPr lang="en-GB" sz="2100" i="0" kern="0" dirty="0">
                  <a:solidFill>
                    <a:srgbClr val="000000"/>
                  </a:solidFill>
                </a:rPr>
                <a:t>Facebook: </a:t>
              </a:r>
              <a:r>
                <a:rPr lang="en-GB" sz="2100" b="1" kern="0" dirty="0">
                  <a:solidFill>
                    <a:srgbClr val="164194"/>
                  </a:solidFill>
                </a:rPr>
                <a:t>EU Science Hub - Joint Research Centre</a:t>
              </a:r>
              <a:endParaRPr lang="en-GB" sz="2100" i="0" kern="0" dirty="0">
                <a:solidFill>
                  <a:srgbClr val="000000"/>
                </a:solidFill>
              </a:endParaRPr>
            </a:p>
            <a:p>
              <a:pPr marL="0" indent="0">
                <a:spcBef>
                  <a:spcPts val="0"/>
                </a:spcBef>
                <a:spcAft>
                  <a:spcPts val="600"/>
                </a:spcAft>
              </a:pPr>
              <a:r>
                <a:rPr lang="en-GB" sz="2100" i="0" kern="0" dirty="0">
                  <a:solidFill>
                    <a:srgbClr val="000000"/>
                  </a:solidFill>
                </a:rPr>
                <a:t>LinkedIn: </a:t>
              </a:r>
              <a:r>
                <a:rPr lang="en-GB" sz="2100" b="1" kern="0" dirty="0">
                  <a:solidFill>
                    <a:srgbClr val="164194"/>
                  </a:solidFill>
                </a:rPr>
                <a:t>Joint Research Centre</a:t>
              </a:r>
            </a:p>
            <a:p>
              <a:pPr marL="0" indent="0">
                <a:spcBef>
                  <a:spcPts val="0"/>
                </a:spcBef>
                <a:spcAft>
                  <a:spcPts val="600"/>
                </a:spcAft>
              </a:pPr>
              <a:r>
                <a:rPr lang="en-GB" sz="2100" i="0" kern="0" dirty="0">
                  <a:solidFill>
                    <a:srgbClr val="000000"/>
                  </a:solidFill>
                </a:rPr>
                <a:t>YouTube: </a:t>
              </a:r>
              <a:r>
                <a:rPr lang="en-GB" sz="2100" b="1" kern="0" dirty="0">
                  <a:solidFill>
                    <a:srgbClr val="164194"/>
                  </a:solidFill>
                </a:rPr>
                <a:t>EU Science Hub</a:t>
              </a:r>
            </a:p>
          </p:txBody>
        </p:sp>
        <p:pic>
          <p:nvPicPr>
            <p:cNvPr id="8" name="Picture 8" descr="Social-media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39782" y="4599531"/>
              <a:ext cx="452528" cy="46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 descr="H:\Desktop\NS_Visuals\Ppt\JRC ppt\2015 04 14 VS Expo\twitter-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782" y="5042045"/>
              <a:ext cx="422991" cy="425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:\Desktop\logo-facebook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782" y="5457634"/>
              <a:ext cx="412364" cy="412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:\Desktop\NS_Visuals\Ppt\JRC ppt\2015 04 14 VS Expo\linkedin-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782" y="5842346"/>
              <a:ext cx="412364" cy="414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H:\Desktop\NS_Visuals\Ppt\JRC ppt\2015 04 14 VS Expo\youtube-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782" y="6257114"/>
              <a:ext cx="412364" cy="414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1701776"/>
      </p:ext>
    </p:extLst>
  </p:cSld>
  <p:clrMapOvr>
    <a:masterClrMapping/>
  </p:clrMapOvr>
</p:sld>
</file>

<file path=ppt/theme/theme1.xml><?xml version="1.0" encoding="utf-8"?>
<a:theme xmlns:a="http://schemas.openxmlformats.org/drawingml/2006/main" name="JRC-presentation_new-style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RC-presentation_new-style-Template" id="{A3811EC4-3CF2-294F-BA10-98A1FEBF725B}" vid="{04E8B2B6-6122-9247-9072-895CAD7B6100}"/>
    </a:ext>
  </a:extLst>
</a:theme>
</file>

<file path=ppt/theme/theme2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33ACE3"/>
        </a:solidFill>
        <a:ln>
          <a:noFill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rgbClr val="33ACE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ct val="110000"/>
          </a:lnSpc>
          <a:defRPr sz="2400" dirty="0" smtClean="0">
            <a:solidFill>
              <a:srgbClr val="164194"/>
            </a:solidFill>
          </a:defRPr>
        </a:defPPr>
      </a:lstStyle>
    </a:tx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JRC-presentation_new-style_template.potx</Template>
  <TotalTime>3011</TotalTime>
  <Words>413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MS PGothic</vt:lpstr>
      <vt:lpstr>MS PGothic</vt:lpstr>
      <vt:lpstr>Verdana </vt:lpstr>
      <vt:lpstr>Verdana Standaard</vt:lpstr>
      <vt:lpstr>Arial</vt:lpstr>
      <vt:lpstr>Calibri</vt:lpstr>
      <vt:lpstr>Times New Roman</vt:lpstr>
      <vt:lpstr>Verdana</vt:lpstr>
      <vt:lpstr>JRC-presentation_new-style_template</vt:lpstr>
      <vt:lpstr>Blank</vt:lpstr>
      <vt:lpstr>Adaptation process of  UN Regulation No. 132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PRIMAVERA Joris (JRC-PETTEN)</dc:creator>
  <cp:lastModifiedBy>Francois Cuenot</cp:lastModifiedBy>
  <cp:revision>219</cp:revision>
  <dcterms:created xsi:type="dcterms:W3CDTF">2017-04-24T08:06:23Z</dcterms:created>
  <dcterms:modified xsi:type="dcterms:W3CDTF">2018-06-07T06:14:24Z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LatestUserAccountName">
    <vt:lpwstr>kraseal</vt:lpwstr>
  </property>
  <property fmtid="{D5CDD505-2E9C-101B-9397-08002B2CF9AE}" pid="3" name="Offisync_UniqueId">
    <vt:lpwstr>127154</vt:lpwstr>
  </property>
  <property fmtid="{D5CDD505-2E9C-101B-9397-08002B2CF9AE}" pid="4" name="Offisync_UpdateToken">
    <vt:lpwstr>2</vt:lpwstr>
  </property>
  <property fmtid="{D5CDD505-2E9C-101B-9397-08002B2CF9AE}" pid="5" name="Jive_VersionGuid">
    <vt:lpwstr>1c50606e-691c-43c0-88a3-44666ed5f561</vt:lpwstr>
  </property>
  <property fmtid="{D5CDD505-2E9C-101B-9397-08002B2CF9AE}" pid="6" name="Offisync_ProviderInitializationData">
    <vt:lpwstr>https://connected.cnect.cec.eu.int</vt:lpwstr>
  </property>
  <property fmtid="{D5CDD505-2E9C-101B-9397-08002B2CF9AE}" pid="7" name="Offisync_ServerID">
    <vt:lpwstr>0d3b22a6-6203-4efc-8e8e-b5279256493b</vt:lpwstr>
  </property>
</Properties>
</file>