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4" r:id="rId2"/>
    <p:sldId id="343" r:id="rId3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e Puglisi" initials="D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CB4"/>
    <a:srgbClr val="CEEAB0"/>
    <a:srgbClr val="B0D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660"/>
  </p:normalViewPr>
  <p:slideViewPr>
    <p:cSldViewPr snapToGrid="0">
      <p:cViewPr>
        <p:scale>
          <a:sx n="100" d="100"/>
          <a:sy n="100" d="100"/>
        </p:scale>
        <p:origin x="-773" y="-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9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4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2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6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0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05EBA-29A2-431C-90C1-F75B2D0D6CCD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20524-59A0-4ADD-877F-ADA0A220F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1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1F7B9679-97AE-4FCB-9E39-0F699EDEA3C9}"/>
              </a:ext>
            </a:extLst>
          </p:cNvPr>
          <p:cNvSpPr txBox="1"/>
          <p:nvPr/>
        </p:nvSpPr>
        <p:spPr>
          <a:xfrm>
            <a:off x="275208" y="6578353"/>
            <a:ext cx="1189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Page </a:t>
            </a:r>
            <a:fld id="{557A6B7E-67B9-4B45-B0CF-3BC2AF9EDF78}" type="slidenum">
              <a:rPr lang="en-GB" sz="1200" smtClean="0"/>
              <a:pPr/>
              <a:t>1</a:t>
            </a:fld>
            <a:endParaRPr lang="en-GB" sz="12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4013CE07-250B-40B9-A49C-0DA37930730E}"/>
              </a:ext>
            </a:extLst>
          </p:cNvPr>
          <p:cNvSpPr txBox="1"/>
          <p:nvPr/>
        </p:nvSpPr>
        <p:spPr>
          <a:xfrm>
            <a:off x="718960" y="1258519"/>
            <a:ext cx="7685451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de-DE" sz="2400" b="1" dirty="0">
                <a:solidFill>
                  <a:srgbClr val="180CB4"/>
                </a:solidFill>
              </a:rPr>
              <a:t>IMMA proposal for </a:t>
            </a:r>
            <a:r>
              <a:rPr lang="de-DE" sz="2400" b="1" dirty="0" err="1">
                <a:solidFill>
                  <a:srgbClr val="180CB4"/>
                </a:solidFill>
              </a:rPr>
              <a:t>amendments</a:t>
            </a:r>
            <a:r>
              <a:rPr lang="de-DE" sz="2400" b="1" dirty="0">
                <a:solidFill>
                  <a:srgbClr val="180CB4"/>
                </a:solidFill>
              </a:rPr>
              <a:t> </a:t>
            </a:r>
          </a:p>
          <a:p>
            <a:pPr algn="just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de-DE" sz="2400" b="1" dirty="0" err="1">
                <a:solidFill>
                  <a:srgbClr val="180CB4"/>
                </a:solidFill>
              </a:rPr>
              <a:t>to</a:t>
            </a:r>
            <a:r>
              <a:rPr lang="de-DE" sz="2400" b="1" dirty="0">
                <a:solidFill>
                  <a:srgbClr val="180CB4"/>
                </a:solidFill>
              </a:rPr>
              <a:t> </a:t>
            </a:r>
            <a:r>
              <a:rPr lang="de-DE" sz="2400" b="1" dirty="0" err="1">
                <a:solidFill>
                  <a:srgbClr val="180CB4"/>
                </a:solidFill>
              </a:rPr>
              <a:t>the</a:t>
            </a:r>
            <a:r>
              <a:rPr lang="de-DE" sz="2400" b="1" dirty="0">
                <a:solidFill>
                  <a:srgbClr val="180CB4"/>
                </a:solidFill>
              </a:rPr>
              <a:t> </a:t>
            </a:r>
            <a:r>
              <a:rPr lang="de-DE" sz="2400" b="1" dirty="0" err="1">
                <a:solidFill>
                  <a:srgbClr val="180CB4"/>
                </a:solidFill>
              </a:rPr>
              <a:t>presentation</a:t>
            </a:r>
            <a:r>
              <a:rPr lang="de-DE" sz="2400" b="1" dirty="0">
                <a:solidFill>
                  <a:srgbClr val="180CB4"/>
                </a:solidFill>
              </a:rPr>
              <a:t> on Change Index GRE 79-12-rev.1 </a:t>
            </a:r>
          </a:p>
          <a:p>
            <a:pPr algn="just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de-DE" sz="2400" dirty="0">
                <a:solidFill>
                  <a:srgbClr val="180CB4"/>
                </a:solidFill>
              </a:rPr>
              <a:t>(</a:t>
            </a:r>
            <a:r>
              <a:rPr lang="en-TT" sz="2400" kern="100" dirty="0">
                <a:solidFill>
                  <a:srgbClr val="180CB4"/>
                </a:solidFill>
              </a:rPr>
              <a:t>79</a:t>
            </a:r>
            <a:r>
              <a:rPr lang="en-TT" sz="2400" kern="100" baseline="30000" dirty="0">
                <a:solidFill>
                  <a:srgbClr val="180CB4"/>
                </a:solidFill>
              </a:rPr>
              <a:t>th</a:t>
            </a:r>
            <a:r>
              <a:rPr lang="en-TT" sz="2400" kern="100" dirty="0">
                <a:solidFill>
                  <a:srgbClr val="180CB4"/>
                </a:solidFill>
              </a:rPr>
              <a:t> GRE, 24-27 April 2018,agenda item 4)</a:t>
            </a:r>
          </a:p>
          <a:p>
            <a:pPr algn="just">
              <a:spcAft>
                <a:spcPts val="0"/>
              </a:spcAft>
              <a:tabLst>
                <a:tab pos="2969895" algn="ctr"/>
                <a:tab pos="5940425" algn="r"/>
              </a:tabLst>
            </a:pPr>
            <a:endParaRPr lang="en-TT" sz="2400" kern="100" dirty="0">
              <a:solidFill>
                <a:srgbClr val="180CB4"/>
              </a:solidFill>
            </a:endParaRPr>
          </a:p>
          <a:p>
            <a:pPr algn="just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TT" sz="2400" kern="100" dirty="0">
                <a:solidFill>
                  <a:srgbClr val="180CB4"/>
                </a:solidFill>
              </a:rPr>
              <a:t>In order to clarify the application of the Change Index and to avoid any misunderstanding, IMMA proposes:</a:t>
            </a:r>
          </a:p>
          <a:p>
            <a:pPr algn="just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TT" sz="2400" kern="100" dirty="0">
                <a:solidFill>
                  <a:srgbClr val="180CB4"/>
                </a:solidFill>
              </a:rPr>
              <a:t>1) To add the sentence in blue to slide 7 of GRE-79-12-rev.1; see next slide at the bottom.</a:t>
            </a:r>
          </a:p>
          <a:p>
            <a:pPr algn="just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TT" sz="2400" kern="100" dirty="0">
                <a:solidFill>
                  <a:srgbClr val="180CB4"/>
                </a:solidFill>
              </a:rPr>
              <a:t>2) To move the whole presentation on Change Index to the Reference Material on the WP.29 website.</a:t>
            </a:r>
          </a:p>
          <a:p>
            <a:pPr algn="just">
              <a:spcAft>
                <a:spcPts val="0"/>
              </a:spcAft>
              <a:tabLst>
                <a:tab pos="2969895" algn="ctr"/>
                <a:tab pos="5940425" algn="r"/>
              </a:tabLst>
            </a:pPr>
            <a:endParaRPr lang="en-TT" sz="2400" kern="100" dirty="0">
              <a:solidFill>
                <a:srgbClr val="180CB4"/>
              </a:solidFill>
            </a:endParaRPr>
          </a:p>
          <a:p>
            <a:pPr algn="just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de-DE" sz="2400" kern="100" dirty="0">
                <a:solidFill>
                  <a:srgbClr val="180CB4"/>
                </a:solidFill>
              </a:rPr>
              <a:t>IMMA </a:t>
            </a:r>
            <a:r>
              <a:rPr lang="de-DE" sz="2400" kern="100" dirty="0" err="1">
                <a:solidFill>
                  <a:srgbClr val="180CB4"/>
                </a:solidFill>
              </a:rPr>
              <a:t>has</a:t>
            </a:r>
            <a:r>
              <a:rPr lang="de-DE" sz="2400" kern="100" dirty="0">
                <a:solidFill>
                  <a:srgbClr val="180CB4"/>
                </a:solidFill>
              </a:rPr>
              <a:t> </a:t>
            </a:r>
            <a:r>
              <a:rPr lang="de-DE" sz="2400" kern="100" dirty="0" err="1">
                <a:solidFill>
                  <a:srgbClr val="180CB4"/>
                </a:solidFill>
              </a:rPr>
              <a:t>presented</a:t>
            </a:r>
            <a:r>
              <a:rPr lang="de-DE" sz="2400" kern="100" dirty="0">
                <a:solidFill>
                  <a:srgbClr val="180CB4"/>
                </a:solidFill>
              </a:rPr>
              <a:t> a </a:t>
            </a:r>
            <a:r>
              <a:rPr lang="de-DE" sz="2400" kern="100" dirty="0" err="1">
                <a:solidFill>
                  <a:srgbClr val="180CB4"/>
                </a:solidFill>
              </a:rPr>
              <a:t>similar</a:t>
            </a:r>
            <a:r>
              <a:rPr lang="de-DE" sz="2400" kern="100" dirty="0">
                <a:solidFill>
                  <a:srgbClr val="180CB4"/>
                </a:solidFill>
              </a:rPr>
              <a:t> </a:t>
            </a:r>
            <a:r>
              <a:rPr lang="de-DE" sz="2400" kern="100" dirty="0" err="1">
                <a:solidFill>
                  <a:srgbClr val="180CB4"/>
                </a:solidFill>
              </a:rPr>
              <a:t>proposal</a:t>
            </a:r>
            <a:r>
              <a:rPr lang="de-DE" sz="2400" kern="100" dirty="0">
                <a:solidFill>
                  <a:srgbClr val="180CB4"/>
                </a:solidFill>
              </a:rPr>
              <a:t> at SLR (SLR-25-06), </a:t>
            </a:r>
            <a:r>
              <a:rPr lang="de-DE" sz="2400" kern="100" dirty="0" err="1">
                <a:solidFill>
                  <a:srgbClr val="180CB4"/>
                </a:solidFill>
              </a:rPr>
              <a:t>which</a:t>
            </a:r>
            <a:r>
              <a:rPr lang="de-DE" sz="2400" kern="100" dirty="0">
                <a:solidFill>
                  <a:srgbClr val="180CB4"/>
                </a:solidFill>
              </a:rPr>
              <a:t> </a:t>
            </a:r>
            <a:r>
              <a:rPr lang="de-DE" sz="2400" kern="100" dirty="0" err="1">
                <a:solidFill>
                  <a:srgbClr val="180CB4"/>
                </a:solidFill>
              </a:rPr>
              <a:t>has</a:t>
            </a:r>
            <a:r>
              <a:rPr lang="de-DE" sz="2400" kern="100" dirty="0">
                <a:solidFill>
                  <a:srgbClr val="180CB4"/>
                </a:solidFill>
              </a:rPr>
              <a:t> </a:t>
            </a:r>
            <a:r>
              <a:rPr lang="de-DE" sz="2400" kern="100" dirty="0" err="1">
                <a:solidFill>
                  <a:srgbClr val="180CB4"/>
                </a:solidFill>
              </a:rPr>
              <a:t>already</a:t>
            </a:r>
            <a:r>
              <a:rPr lang="de-DE" sz="2400" kern="100" dirty="0">
                <a:solidFill>
                  <a:srgbClr val="180CB4"/>
                </a:solidFill>
              </a:rPr>
              <a:t> </a:t>
            </a:r>
            <a:r>
              <a:rPr lang="de-DE" sz="2400" kern="100" dirty="0" err="1">
                <a:solidFill>
                  <a:srgbClr val="180CB4"/>
                </a:solidFill>
              </a:rPr>
              <a:t>been</a:t>
            </a:r>
            <a:r>
              <a:rPr lang="de-DE" sz="2400" kern="100" dirty="0">
                <a:solidFill>
                  <a:srgbClr val="180CB4"/>
                </a:solidFill>
              </a:rPr>
              <a:t> </a:t>
            </a:r>
            <a:r>
              <a:rPr lang="de-DE" sz="2400" kern="100" dirty="0" err="1">
                <a:solidFill>
                  <a:srgbClr val="180CB4"/>
                </a:solidFill>
              </a:rPr>
              <a:t>agreed</a:t>
            </a:r>
            <a:r>
              <a:rPr lang="de-DE" sz="2400" kern="100" dirty="0">
                <a:solidFill>
                  <a:srgbClr val="180CB4"/>
                </a:solidFill>
              </a:rPr>
              <a:t> in </a:t>
            </a:r>
            <a:r>
              <a:rPr lang="de-DE" sz="2400" kern="100" dirty="0" err="1">
                <a:solidFill>
                  <a:srgbClr val="180CB4"/>
                </a:solidFill>
              </a:rPr>
              <a:t>principle</a:t>
            </a:r>
            <a:r>
              <a:rPr lang="de-DE" sz="2400" kern="100" dirty="0">
                <a:solidFill>
                  <a:srgbClr val="180CB4"/>
                </a:solidFill>
              </a:rPr>
              <a:t>.</a:t>
            </a:r>
            <a:endParaRPr lang="de-DE" sz="2400" strike="dblStrike" dirty="0">
              <a:solidFill>
                <a:srgbClr val="180CB4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460765"/>
              </p:ext>
            </p:extLst>
          </p:nvPr>
        </p:nvGraphicFramePr>
        <p:xfrm>
          <a:off x="275208" y="162931"/>
          <a:ext cx="8580925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65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444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1200" kern="100" dirty="0">
                          <a:effectLst/>
                        </a:rPr>
                        <a:t>Submitted by the expert from </a:t>
                      </a:r>
                      <a:r>
                        <a:rPr lang="en-US" sz="1200" kern="100" dirty="0" smtClean="0">
                          <a:effectLst/>
                        </a:rPr>
                        <a:t>IMMA</a:t>
                      </a:r>
                      <a:endParaRPr lang="it-IT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92288" indent="0" algn="just">
                        <a:spcAft>
                          <a:spcPts val="0"/>
                        </a:spcAft>
                      </a:pPr>
                      <a:r>
                        <a:rPr lang="en-TT" sz="1200" u="sng" kern="100" dirty="0">
                          <a:effectLst/>
                        </a:rPr>
                        <a:t>Informal document </a:t>
                      </a:r>
                      <a:r>
                        <a:rPr lang="en-TT" sz="1200" kern="100" dirty="0" smtClean="0">
                          <a:effectLst/>
                        </a:rPr>
                        <a:t> </a:t>
                      </a:r>
                      <a:r>
                        <a:rPr lang="en-TT" sz="1200" kern="100" dirty="0" smtClean="0">
                          <a:effectLst/>
                        </a:rPr>
                        <a:t>GRE-80-04</a:t>
                      </a:r>
                      <a:endParaRPr lang="it-IT" sz="1200" kern="100" dirty="0">
                        <a:effectLst/>
                      </a:endParaRPr>
                    </a:p>
                    <a:p>
                      <a:pPr marL="1792288" indent="0"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TT" sz="1200" kern="100" dirty="0" smtClean="0">
                          <a:effectLst/>
                        </a:rPr>
                        <a:t>(80th </a:t>
                      </a:r>
                      <a:r>
                        <a:rPr lang="en-TT" sz="1200" kern="100" dirty="0">
                          <a:effectLst/>
                        </a:rPr>
                        <a:t>GRE, </a:t>
                      </a:r>
                      <a:r>
                        <a:rPr lang="en-TT" sz="1200" kern="100" dirty="0" smtClean="0">
                          <a:effectLst/>
                        </a:rPr>
                        <a:t>23-26 October 2018</a:t>
                      </a:r>
                      <a:r>
                        <a:rPr lang="en-TT" sz="1200" kern="100" dirty="0">
                          <a:effectLst/>
                        </a:rPr>
                        <a:t>,</a:t>
                      </a:r>
                      <a:endParaRPr lang="it-IT" sz="1200" kern="100" dirty="0">
                        <a:effectLst/>
                      </a:endParaRPr>
                    </a:p>
                    <a:p>
                      <a:pPr marL="1792288" indent="0" algn="just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TT" sz="1200" kern="100" dirty="0">
                          <a:effectLst/>
                        </a:rPr>
                        <a:t>agenda item 4)</a:t>
                      </a:r>
                      <a:endParaRPr lang="it-IT" sz="1200" kern="1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36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E7B4AA98-8C51-48E5-9555-9D5523B4FD21}"/>
              </a:ext>
            </a:extLst>
          </p:cNvPr>
          <p:cNvSpPr txBox="1"/>
          <p:nvPr/>
        </p:nvSpPr>
        <p:spPr>
          <a:xfrm>
            <a:off x="100827" y="119616"/>
            <a:ext cx="89500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GRE Informal Working Group „Simplification of Regulation“</a:t>
            </a:r>
          </a:p>
          <a:p>
            <a:r>
              <a:rPr lang="en-GB" dirty="0"/>
              <a:t>Grouped approval marking – multiple lamp (function) type approval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xmlns="" id="{475FA909-E2BC-4EBB-A831-558F26AB49AE}"/>
              </a:ext>
            </a:extLst>
          </p:cNvPr>
          <p:cNvSpPr txBox="1"/>
          <p:nvPr/>
        </p:nvSpPr>
        <p:spPr>
          <a:xfrm>
            <a:off x="275208" y="6578353"/>
            <a:ext cx="1189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Page </a:t>
            </a:r>
            <a:fld id="{557A6B7E-67B9-4B45-B0CF-3BC2AF9EDF78}" type="slidenum">
              <a:rPr lang="en-GB" sz="1200" smtClean="0"/>
              <a:pPr/>
              <a:t>2</a:t>
            </a:fld>
            <a:endParaRPr lang="en-GB" sz="1200"/>
          </a:p>
        </p:txBody>
      </p:sp>
      <p:sp>
        <p:nvSpPr>
          <p:cNvPr id="23" name="Rectangle 22"/>
          <p:cNvSpPr/>
          <p:nvPr/>
        </p:nvSpPr>
        <p:spPr>
          <a:xfrm>
            <a:off x="1476208" y="730174"/>
            <a:ext cx="5470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Example of a  group of lamps (functions)</a:t>
            </a:r>
          </a:p>
          <a:p>
            <a:pPr algn="ctr"/>
            <a:r>
              <a:rPr lang="en-GB" dirty="0"/>
              <a:t>type approved according to the LSD and RID Regulation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550415" y="2180738"/>
            <a:ext cx="1650288" cy="3249354"/>
            <a:chOff x="6871214" y="2070671"/>
            <a:chExt cx="1650288" cy="3249354"/>
          </a:xfrm>
        </p:grpSpPr>
        <p:sp>
          <p:nvSpPr>
            <p:cNvPr id="24" name="TextBox 101"/>
            <p:cNvSpPr txBox="1"/>
            <p:nvPr/>
          </p:nvSpPr>
          <p:spPr>
            <a:xfrm>
              <a:off x="7377925" y="3663484"/>
              <a:ext cx="97977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dirty="0"/>
                <a:t>E</a:t>
              </a:r>
              <a:r>
                <a:rPr lang="en-GB" sz="2800" dirty="0"/>
                <a:t>4</a:t>
              </a:r>
            </a:p>
          </p:txBody>
        </p:sp>
        <p:sp>
          <p:nvSpPr>
            <p:cNvPr id="25" name="Oval 102"/>
            <p:cNvSpPr/>
            <p:nvPr/>
          </p:nvSpPr>
          <p:spPr>
            <a:xfrm>
              <a:off x="7247165" y="3661706"/>
              <a:ext cx="848696" cy="8486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26" name="TextBox 117"/>
            <p:cNvSpPr txBox="1"/>
            <p:nvPr/>
          </p:nvSpPr>
          <p:spPr>
            <a:xfrm>
              <a:off x="7017564" y="4461094"/>
              <a:ext cx="1503938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GB" sz="2800" dirty="0"/>
                <a:t>[LSD]R</a:t>
              </a:r>
              <a:r>
                <a:rPr lang="en-GB" sz="2800" dirty="0">
                  <a:solidFill>
                    <a:srgbClr val="C00000"/>
                  </a:solidFill>
                </a:rPr>
                <a:t>03</a:t>
              </a:r>
            </a:p>
          </p:txBody>
        </p:sp>
        <p:sp>
          <p:nvSpPr>
            <p:cNvPr id="27" name="TextBox 117"/>
            <p:cNvSpPr txBox="1"/>
            <p:nvPr/>
          </p:nvSpPr>
          <p:spPr>
            <a:xfrm>
              <a:off x="7011680" y="2527114"/>
              <a:ext cx="55656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GB" sz="2800"/>
                <a:t>1b</a:t>
              </a:r>
            </a:p>
          </p:txBody>
        </p:sp>
        <p:sp>
          <p:nvSpPr>
            <p:cNvPr id="28" name="TextBox 117"/>
            <p:cNvSpPr txBox="1"/>
            <p:nvPr/>
          </p:nvSpPr>
          <p:spPr>
            <a:xfrm>
              <a:off x="7681904" y="2527114"/>
              <a:ext cx="53091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GB" sz="2800"/>
                <a:t>RL</a:t>
              </a:r>
            </a:p>
          </p:txBody>
        </p:sp>
        <p:cxnSp>
          <p:nvCxnSpPr>
            <p:cNvPr id="29" name="Straight Arrow Connector 120"/>
            <p:cNvCxnSpPr/>
            <p:nvPr/>
          </p:nvCxnSpPr>
          <p:spPr>
            <a:xfrm>
              <a:off x="7072795" y="2940025"/>
              <a:ext cx="4562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117"/>
            <p:cNvSpPr txBox="1"/>
            <p:nvPr/>
          </p:nvSpPr>
          <p:spPr>
            <a:xfrm>
              <a:off x="6871214" y="2070671"/>
              <a:ext cx="795411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GB" sz="2800" dirty="0"/>
                <a:t>HCR</a:t>
              </a:r>
            </a:p>
          </p:txBody>
        </p:sp>
        <p:sp>
          <p:nvSpPr>
            <p:cNvPr id="31" name="TextBox 117"/>
            <p:cNvSpPr txBox="1"/>
            <p:nvPr/>
          </p:nvSpPr>
          <p:spPr>
            <a:xfrm>
              <a:off x="7751265" y="2070671"/>
              <a:ext cx="39305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GB" sz="2800"/>
                <a:t>A</a:t>
              </a:r>
            </a:p>
          </p:txBody>
        </p:sp>
        <p:cxnSp>
          <p:nvCxnSpPr>
            <p:cNvPr id="32" name="Straight Arrow Connector 120"/>
            <p:cNvCxnSpPr/>
            <p:nvPr/>
          </p:nvCxnSpPr>
          <p:spPr>
            <a:xfrm>
              <a:off x="7747257" y="2466151"/>
              <a:ext cx="4562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117"/>
            <p:cNvSpPr txBox="1"/>
            <p:nvPr/>
          </p:nvSpPr>
          <p:spPr>
            <a:xfrm>
              <a:off x="7011680" y="4842971"/>
              <a:ext cx="147348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GB" sz="2800" dirty="0"/>
                <a:t>[RID]R</a:t>
              </a:r>
              <a:r>
                <a:rPr lang="en-GB" sz="2800" dirty="0">
                  <a:solidFill>
                    <a:srgbClr val="C00000"/>
                  </a:solidFill>
                </a:rPr>
                <a:t>05</a:t>
              </a:r>
            </a:p>
          </p:txBody>
        </p:sp>
        <p:sp>
          <p:nvSpPr>
            <p:cNvPr id="34" name="TextBox 117"/>
            <p:cNvSpPr txBox="1"/>
            <p:nvPr/>
          </p:nvSpPr>
          <p:spPr>
            <a:xfrm>
              <a:off x="7170707" y="3237729"/>
              <a:ext cx="91563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GB" altLang="ja-JP" sz="2800"/>
                <a:t>1111</a:t>
              </a:r>
              <a:endParaRPr lang="en-GB" sz="2800"/>
            </a:p>
          </p:txBody>
        </p:sp>
      </p:grpSp>
      <p:cxnSp>
        <p:nvCxnSpPr>
          <p:cNvPr id="47" name="Straight Arrow Connector 133"/>
          <p:cNvCxnSpPr/>
          <p:nvPr/>
        </p:nvCxnSpPr>
        <p:spPr>
          <a:xfrm>
            <a:off x="5322288" y="2371905"/>
            <a:ext cx="316513" cy="4519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34"/>
          <p:cNvSpPr txBox="1"/>
          <p:nvPr/>
        </p:nvSpPr>
        <p:spPr>
          <a:xfrm>
            <a:off x="3979334" y="2073009"/>
            <a:ext cx="1600200" cy="723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GB" sz="1600" dirty="0">
                <a:solidFill>
                  <a:srgbClr val="00B0F0"/>
                </a:solidFill>
              </a:rPr>
              <a:t>Halogen passing beam and driving beam</a:t>
            </a:r>
          </a:p>
          <a:p>
            <a:pPr algn="ctr">
              <a:lnSpc>
                <a:spcPts val="1200"/>
              </a:lnSpc>
            </a:pPr>
            <a:r>
              <a:rPr lang="en-GB" sz="1600" dirty="0">
                <a:solidFill>
                  <a:srgbClr val="00B0F0"/>
                </a:solidFill>
              </a:rPr>
              <a:t>Headlamp</a:t>
            </a:r>
          </a:p>
        </p:txBody>
      </p:sp>
      <p:cxnSp>
        <p:nvCxnSpPr>
          <p:cNvPr id="53" name="Straight Arrow Connector 133"/>
          <p:cNvCxnSpPr>
            <a:endCxn id="31" idx="3"/>
          </p:cNvCxnSpPr>
          <p:nvPr/>
        </p:nvCxnSpPr>
        <p:spPr>
          <a:xfrm flipH="1">
            <a:off x="6823522" y="2138885"/>
            <a:ext cx="491576" cy="2803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34"/>
          <p:cNvSpPr txBox="1"/>
          <p:nvPr/>
        </p:nvSpPr>
        <p:spPr>
          <a:xfrm>
            <a:off x="6816745" y="1935497"/>
            <a:ext cx="2028150" cy="291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sz="1600">
                <a:solidFill>
                  <a:srgbClr val="00B0F0"/>
                </a:solidFill>
              </a:rPr>
              <a:t>Front Position Lamp</a:t>
            </a:r>
          </a:p>
        </p:txBody>
      </p:sp>
      <p:cxnSp>
        <p:nvCxnSpPr>
          <p:cNvPr id="59" name="Straight Arrow Connector 133"/>
          <p:cNvCxnSpPr/>
          <p:nvPr/>
        </p:nvCxnSpPr>
        <p:spPr>
          <a:xfrm flipV="1">
            <a:off x="5240867" y="2912533"/>
            <a:ext cx="499533" cy="50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34"/>
          <p:cNvSpPr txBox="1"/>
          <p:nvPr/>
        </p:nvSpPr>
        <p:spPr>
          <a:xfrm>
            <a:off x="4065438" y="2971382"/>
            <a:ext cx="1581828" cy="48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sz="1600">
                <a:solidFill>
                  <a:srgbClr val="00B0F0"/>
                </a:solidFill>
              </a:rPr>
              <a:t>Front Direction</a:t>
            </a:r>
          </a:p>
          <a:p>
            <a:pPr algn="ctr">
              <a:lnSpc>
                <a:spcPts val="1500"/>
              </a:lnSpc>
            </a:pPr>
            <a:r>
              <a:rPr lang="en-GB" sz="1600">
                <a:solidFill>
                  <a:srgbClr val="00B0F0"/>
                </a:solidFill>
              </a:rPr>
              <a:t>Indicator Lamp</a:t>
            </a:r>
          </a:p>
        </p:txBody>
      </p:sp>
      <p:sp>
        <p:nvSpPr>
          <p:cNvPr id="64" name="TextBox 134"/>
          <p:cNvSpPr txBox="1"/>
          <p:nvPr/>
        </p:nvSpPr>
        <p:spPr>
          <a:xfrm>
            <a:off x="7608553" y="2364144"/>
            <a:ext cx="1113557" cy="685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sz="1600">
                <a:solidFill>
                  <a:srgbClr val="00B0F0"/>
                </a:solidFill>
              </a:rPr>
              <a:t>Daytime Running Lamp</a:t>
            </a:r>
          </a:p>
        </p:txBody>
      </p:sp>
      <p:cxnSp>
        <p:nvCxnSpPr>
          <p:cNvPr id="69" name="Straight Arrow Connector 133"/>
          <p:cNvCxnSpPr>
            <a:endCxn id="28" idx="3"/>
          </p:cNvCxnSpPr>
          <p:nvPr/>
        </p:nvCxnSpPr>
        <p:spPr>
          <a:xfrm flipH="1">
            <a:off x="6892020" y="2805136"/>
            <a:ext cx="976226" cy="705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34"/>
          <p:cNvSpPr txBox="1"/>
          <p:nvPr/>
        </p:nvSpPr>
        <p:spPr>
          <a:xfrm>
            <a:off x="6851663" y="3579087"/>
            <a:ext cx="1048498" cy="49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sz="1600" dirty="0">
                <a:solidFill>
                  <a:srgbClr val="00B0F0"/>
                </a:solidFill>
              </a:rPr>
              <a:t>Approval No</a:t>
            </a:r>
          </a:p>
        </p:txBody>
      </p:sp>
      <p:cxnSp>
        <p:nvCxnSpPr>
          <p:cNvPr id="80" name="Straight Arrow Connector 133"/>
          <p:cNvCxnSpPr/>
          <p:nvPr/>
        </p:nvCxnSpPr>
        <p:spPr>
          <a:xfrm flipH="1" flipV="1">
            <a:off x="6739010" y="3550450"/>
            <a:ext cx="207350" cy="1638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19402" y="1762700"/>
            <a:ext cx="371687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/>
              <a:t>The DRL, Front Position Lamp and Front Direction Indicator Lamp are type approved according to the </a:t>
            </a:r>
            <a:r>
              <a:rPr lang="en-GB" sz="1600">
                <a:solidFill>
                  <a:srgbClr val="C00000"/>
                </a:solidFill>
              </a:rPr>
              <a:t>03 series (for example)</a:t>
            </a:r>
            <a:r>
              <a:rPr lang="en-GB" sz="1600"/>
              <a:t> of amendments to the LSD Regulation</a:t>
            </a:r>
          </a:p>
          <a:p>
            <a:endParaRPr lang="en-GB" sz="1600"/>
          </a:p>
          <a:p>
            <a:r>
              <a:rPr lang="en-GB" sz="1600"/>
              <a:t>The Halogen Passing Beam and Driving Beam Headlamp is type approved according to the </a:t>
            </a:r>
            <a:r>
              <a:rPr lang="en-GB" sz="1600">
                <a:solidFill>
                  <a:srgbClr val="C00000"/>
                </a:solidFill>
              </a:rPr>
              <a:t>05 series (for example) </a:t>
            </a:r>
            <a:r>
              <a:rPr lang="en-GB" sz="1600"/>
              <a:t>of amendments to the RID Regulation</a:t>
            </a:r>
          </a:p>
          <a:p>
            <a:endParaRPr lang="en-GB" sz="1600"/>
          </a:p>
          <a:p>
            <a:endParaRPr lang="en-GB" sz="16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317338" y="2576218"/>
            <a:ext cx="2382132" cy="2094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33" idx="1"/>
          </p:cNvCxnSpPr>
          <p:nvPr/>
        </p:nvCxnSpPr>
        <p:spPr>
          <a:xfrm>
            <a:off x="3317338" y="4035624"/>
            <a:ext cx="2373543" cy="115594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18"/>
          <p:cNvSpPr/>
          <p:nvPr/>
        </p:nvSpPr>
        <p:spPr>
          <a:xfrm>
            <a:off x="1332546" y="1331654"/>
            <a:ext cx="58538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The change index is NOT part of the approval marking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20008689">
            <a:off x="7284501" y="521258"/>
            <a:ext cx="159698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This page has </a:t>
            </a:r>
            <a:r>
              <a:rPr lang="en-GB"/>
              <a:t>been amended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19402" y="5265643"/>
            <a:ext cx="8924598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approval marking always shows the latest series of amendments of the Regulation applicable to the type approval of the specific lamp (function).</a:t>
            </a:r>
            <a:r>
              <a:rPr lang="en-GB" sz="16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may not be the last series of amendments to </a:t>
            </a:r>
            <a:r>
              <a:rPr lang="en-GB" sz="1600" i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Regulation </a:t>
            </a:r>
            <a:r>
              <a:rPr lang="en-GB" sz="1600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force.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32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302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Satoshi Tsukamoto</dc:creator>
  <cp:lastModifiedBy>Konstantin Glukhenkiy</cp:lastModifiedBy>
  <cp:revision>338</cp:revision>
  <cp:lastPrinted>2018-01-05T16:46:37Z</cp:lastPrinted>
  <dcterms:created xsi:type="dcterms:W3CDTF">2017-11-08T09:43:22Z</dcterms:created>
  <dcterms:modified xsi:type="dcterms:W3CDTF">2018-08-29T13:28:19Z</dcterms:modified>
</cp:coreProperties>
</file>