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75" r:id="rId3"/>
    <p:sldId id="264" r:id="rId4"/>
    <p:sldId id="274" r:id="rId5"/>
    <p:sldId id="265" r:id="rId6"/>
    <p:sldId id="266" r:id="rId7"/>
    <p:sldId id="268" r:id="rId8"/>
    <p:sldId id="269" r:id="rId9"/>
    <p:sldId id="270" r:id="rId10"/>
    <p:sldId id="27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2C7"/>
    <a:srgbClr val="98E5BC"/>
    <a:srgbClr val="154876"/>
    <a:srgbClr val="71BF44"/>
    <a:srgbClr val="61B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24"/>
  </p:normalViewPr>
  <p:slideViewPr>
    <p:cSldViewPr snapToGrid="0" snapToObjects="1">
      <p:cViewPr varScale="1">
        <p:scale>
          <a:sx n="107" d="100"/>
          <a:sy n="107" d="100"/>
        </p:scale>
        <p:origin x="-533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8C25B-4C22-5842-B517-D6CB0D38160D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4497D-0B35-4C4E-B41C-29CB0BA54C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19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287A-78B3-674E-886A-A7FE8C80803C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64EF2-9B70-B944-B5DE-9A96660E6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37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552336"/>
            <a:ext cx="9144000" cy="2075147"/>
          </a:xfrm>
          <a:prstGeom prst="rect">
            <a:avLst/>
          </a:prstGeom>
          <a:solidFill>
            <a:srgbClr val="1548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ustma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240" y="467908"/>
            <a:ext cx="3011520" cy="174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30467"/>
            <a:ext cx="7772400" cy="676404"/>
          </a:xfrm>
        </p:spPr>
        <p:txBody>
          <a:bodyPr anchor="b" anchorCtr="0">
            <a:normAutofit/>
          </a:bodyPr>
          <a:lstStyle>
            <a:lvl1pPr algn="ctr">
              <a:defRPr sz="3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8719"/>
            <a:ext cx="6400800" cy="72536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807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038B-D7C9-2149-AEEC-178EF9E95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66545" y="961441"/>
            <a:ext cx="4032996" cy="6495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6545" y="1610947"/>
            <a:ext cx="4032996" cy="303184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3290" y="961441"/>
            <a:ext cx="4052857" cy="6495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13290" y="1610947"/>
            <a:ext cx="4052857" cy="303184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481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2552336"/>
            <a:ext cx="9144000" cy="2075147"/>
          </a:xfrm>
          <a:prstGeom prst="rect">
            <a:avLst/>
          </a:prstGeom>
          <a:solidFill>
            <a:srgbClr val="71BF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ustma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240" y="467908"/>
            <a:ext cx="3011520" cy="1743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93518"/>
            <a:ext cx="7772400" cy="728443"/>
          </a:xfrm>
        </p:spPr>
        <p:txBody>
          <a:bodyPr anchor="b" anchorCtr="0"/>
          <a:lstStyle>
            <a:lvl1pPr algn="ctr">
              <a:defRPr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8719"/>
            <a:ext cx="6400800" cy="72536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736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6858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2pPr>
            <a:lvl3pPr>
              <a:buClr>
                <a:schemeClr val="accent1"/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3pPr>
            <a:lvl4pPr>
              <a:buClr>
                <a:schemeClr val="accent1"/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4pPr>
            <a:lvl5pPr>
              <a:buClr>
                <a:schemeClr val="accent1"/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038B-D7C9-2149-AEEC-178EF9E95E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8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038B-D7C9-2149-AEEC-178EF9E95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76865"/>
            <a:ext cx="9144000" cy="466635"/>
          </a:xfrm>
          <a:prstGeom prst="rect">
            <a:avLst/>
          </a:prstGeom>
          <a:solidFill>
            <a:srgbClr val="1548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63462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13038B-D7C9-2149-AEEC-178EF9E95E8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stma_logo_white_reverse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57200" y="4756123"/>
            <a:ext cx="572075" cy="33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3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54876"/>
          </a:solidFill>
          <a:ln w="76200" cmpd="sng">
            <a:solidFill>
              <a:srgbClr val="FFFFFF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038B-D7C9-2149-AEEC-178EF9E95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58479"/>
            <a:ext cx="7772400" cy="1391974"/>
          </a:xfrm>
        </p:spPr>
        <p:txBody>
          <a:bodyPr anchor="b" anchorCtr="0">
            <a:normAutofit/>
          </a:bodyPr>
          <a:lstStyle>
            <a:lvl1pPr algn="ctr">
              <a:defRPr sz="3600" b="1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38220"/>
            <a:ext cx="7772400" cy="543045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ustma_logo_white_reverse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57200" y="4756123"/>
            <a:ext cx="572075" cy="33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5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1BF44"/>
          </a:solidFill>
          <a:ln w="76200" cmpd="sng">
            <a:solidFill>
              <a:srgbClr val="FFFFFF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038B-D7C9-2149-AEEC-178EF9E95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58479"/>
            <a:ext cx="7772400" cy="1391974"/>
          </a:xfrm>
        </p:spPr>
        <p:txBody>
          <a:bodyPr anchor="b" anchorCtr="0">
            <a:normAutofit/>
          </a:bodyPr>
          <a:lstStyle>
            <a:lvl1pPr algn="ctr">
              <a:defRPr sz="3600" b="1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38220"/>
            <a:ext cx="7772400" cy="543045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ustma_logo_white_reverse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57200" y="4756123"/>
            <a:ext cx="572075" cy="33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32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893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038B-D7C9-2149-AEEC-178EF9E95E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4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038B-D7C9-2149-AEEC-178EF9E95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6545" y="926199"/>
            <a:ext cx="4032996" cy="3716593"/>
          </a:xfrm>
        </p:spPr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13290" y="926199"/>
            <a:ext cx="4052857" cy="3716593"/>
          </a:xfrm>
        </p:spPr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455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676865"/>
            <a:ext cx="9144000" cy="466635"/>
          </a:xfrm>
          <a:prstGeom prst="rect">
            <a:avLst/>
          </a:prstGeom>
          <a:solidFill>
            <a:srgbClr val="1548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462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813038B-D7C9-2149-AEEC-178EF9E95E8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ustma_logo_white_reversed.png"/>
          <p:cNvPicPr>
            <a:picLocks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57200" y="4756123"/>
            <a:ext cx="572075" cy="331251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57199" y="907963"/>
            <a:ext cx="8229601" cy="0"/>
          </a:xfrm>
          <a:prstGeom prst="line">
            <a:avLst/>
          </a:prstGeom>
          <a:ln w="1270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38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62" r:id="rId6"/>
    <p:sldLayoutId id="2147483654" r:id="rId7"/>
    <p:sldLayoutId id="2147483655" r:id="rId8"/>
    <p:sldLayoutId id="2147483663" r:id="rId9"/>
    <p:sldLayoutId id="2147483656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+mj-lt"/>
          <a:ea typeface="+mj-ea"/>
          <a:cs typeface="Arial Narrow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457200" rtl="0" eaLnBrk="1" latinLnBrk="0" hangingPunct="1">
        <a:spcBef>
          <a:spcPct val="20000"/>
        </a:spcBef>
        <a:buClr>
          <a:schemeClr val="accent1"/>
        </a:buClr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36980-38C7-4878-8153-734B87DE9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77114"/>
            <a:ext cx="7772400" cy="676404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GTR – Tyres</a:t>
            </a:r>
            <a:br>
              <a:rPr lang="en-US" sz="2700" dirty="0"/>
            </a:br>
            <a:r>
              <a:rPr lang="en-US" sz="3600" dirty="0"/>
              <a:t>LIGHT TRUCK / C-TYPE </a:t>
            </a:r>
            <a:br>
              <a:rPr lang="en-US" sz="3600" dirty="0"/>
            </a:br>
            <a:r>
              <a:rPr lang="en-US" sz="3600" dirty="0"/>
              <a:t>HARMONIZED </a:t>
            </a:r>
            <a:r>
              <a:rPr lang="en-US" sz="3600" u="sng" dirty="0"/>
              <a:t>H</a:t>
            </a:r>
            <a:r>
              <a:rPr lang="en-US" sz="3600" dirty="0"/>
              <a:t>IGH </a:t>
            </a:r>
            <a:r>
              <a:rPr lang="en-US" sz="3600" u="sng" dirty="0"/>
              <a:t>S</a:t>
            </a:r>
            <a:r>
              <a:rPr lang="en-US" sz="3600" dirty="0"/>
              <a:t>PEED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149809F-55EC-41C4-9F05-DAB6E15B0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553518"/>
            <a:ext cx="6858000" cy="1079292"/>
          </a:xfrm>
        </p:spPr>
        <p:txBody>
          <a:bodyPr>
            <a:normAutofit/>
          </a:bodyPr>
          <a:lstStyle/>
          <a:p>
            <a:r>
              <a:rPr lang="en-US" dirty="0"/>
              <a:t>Status and Recommendation for GTR No. 16</a:t>
            </a:r>
          </a:p>
          <a:p>
            <a:r>
              <a:rPr lang="en-US" dirty="0"/>
              <a:t>GRBP September 2018</a:t>
            </a:r>
          </a:p>
          <a:p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0BAD650-F74D-4A66-89C6-1B327FEF2C8D}"/>
              </a:ext>
            </a:extLst>
          </p:cNvPr>
          <p:cNvSpPr txBox="1"/>
          <p:nvPr/>
        </p:nvSpPr>
        <p:spPr>
          <a:xfrm>
            <a:off x="6168452" y="326024"/>
            <a:ext cx="271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Document </a:t>
            </a:r>
            <a:r>
              <a:rPr lang="fr-BE" dirty="0" smtClean="0"/>
              <a:t>GRB-68-24</a:t>
            </a:r>
            <a:endParaRPr lang="fr-BE" dirty="0"/>
          </a:p>
          <a:p>
            <a:r>
              <a:rPr lang="fr-BE" dirty="0"/>
              <a:t>Agenda item 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9567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059D87-5B94-4411-B3ED-9F1164C94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Harmonized LT/C High Speed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61B4DD-B0CD-430B-A51E-C00E5978A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5693"/>
            <a:ext cx="8416089" cy="3394472"/>
          </a:xfrm>
        </p:spPr>
        <p:txBody>
          <a:bodyPr>
            <a:normAutofit/>
          </a:bodyPr>
          <a:lstStyle/>
          <a:p>
            <a:r>
              <a:rPr lang="en-US" dirty="0"/>
              <a:t>Previous industry recommendations acknowledged by CPs:</a:t>
            </a:r>
          </a:p>
          <a:p>
            <a:pPr lvl="1"/>
            <a:r>
              <a:rPr lang="en-US" dirty="0" err="1"/>
              <a:t>Tyres</a:t>
            </a:r>
            <a:r>
              <a:rPr lang="en-US" dirty="0"/>
              <a:t> with SS &gt;/= S: Existing ECE Reg 54 HS test</a:t>
            </a:r>
          </a:p>
          <a:p>
            <a:pPr lvl="2"/>
            <a:r>
              <a:rPr lang="en-US" dirty="0"/>
              <a:t>Final test speeds are based on the speed symbol of the </a:t>
            </a:r>
            <a:r>
              <a:rPr lang="en-US" dirty="0" err="1"/>
              <a:t>tyre</a:t>
            </a:r>
            <a:endParaRPr lang="en-US" dirty="0"/>
          </a:p>
          <a:p>
            <a:pPr lvl="2"/>
            <a:r>
              <a:rPr lang="en-US" dirty="0"/>
              <a:t>20° to 30°C ambient temperature</a:t>
            </a:r>
          </a:p>
          <a:p>
            <a:r>
              <a:rPr lang="en-US" dirty="0"/>
              <a:t>Current industry recommendations for consideration by CPs:</a:t>
            </a:r>
          </a:p>
          <a:p>
            <a:pPr lvl="1"/>
            <a:r>
              <a:rPr lang="en-US" dirty="0" err="1"/>
              <a:t>Tyres</a:t>
            </a:r>
            <a:r>
              <a:rPr lang="en-US" dirty="0"/>
              <a:t> with SS = R: test to 170 km/h (106 mph) at 38°C ambient temperature*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tyres</a:t>
            </a:r>
            <a:r>
              <a:rPr lang="en-US" dirty="0"/>
              <a:t> with SS &lt;/= Q: test to 160 km/h  (99 mph) at 38°C ambient temperature*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13753F-A57C-41AD-8362-94AF0B76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534" y="3188368"/>
            <a:ext cx="7690931" cy="1231797"/>
          </a:xfrm>
          <a:ln w="25400" cmpd="dbl">
            <a:solidFill>
              <a:schemeClr val="accent1"/>
            </a:solidFill>
          </a:ln>
        </p:spPr>
        <p:txBody>
          <a:bodyPr/>
          <a:lstStyle/>
          <a:p>
            <a:pPr algn="ctr"/>
            <a:endParaRPr lang="en-US" sz="20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</a:endParaRP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Justification for Modified ECE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Reg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 54 for SS &lt;/= 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Test severity is equivalent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Test efficiency (duration – impacting test lab capacity) is significantly improved </a:t>
            </a:r>
          </a:p>
          <a:p>
            <a:fld id="{028FEB66-08D5-4E44-A120-1F23ED638C5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EF763465-8E4B-4489-B828-1AB0A9ABD997}"/>
              </a:ext>
            </a:extLst>
          </p:cNvPr>
          <p:cNvSpPr txBox="1">
            <a:spLocks/>
          </p:cNvSpPr>
          <p:nvPr/>
        </p:nvSpPr>
        <p:spPr>
          <a:xfrm>
            <a:off x="663462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371AFE-B9C4-4B48-A418-81DF51E2840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199" y="4420165"/>
            <a:ext cx="22669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* proposed 36.5 °C  ± 1.5°C  (TBC)</a:t>
            </a:r>
          </a:p>
        </p:txBody>
      </p:sp>
    </p:spTree>
    <p:extLst>
      <p:ext uri="{BB962C8B-B14F-4D97-AF65-F5344CB8AC3E}">
        <p14:creationId xmlns:p14="http://schemas.microsoft.com/office/powerpoint/2010/main" val="279038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007947-084E-8340-83F3-B791427C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Speed Test for LT/C type </a:t>
            </a:r>
            <a:r>
              <a:rPr lang="en-US" dirty="0" err="1"/>
              <a:t>Tyres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83D1B60-BA38-5548-9A4B-C2758CE9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8"/>
            <a:ext cx="5304772" cy="3717777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2014: GTR No. 16 (</a:t>
            </a:r>
            <a:r>
              <a:rPr lang="en-US" sz="2000" dirty="0" err="1"/>
              <a:t>Tyre</a:t>
            </a:r>
            <a:r>
              <a:rPr lang="en-US" sz="2000" dirty="0"/>
              <a:t> GTR) adopted with non-harmonized provisions for LT/C type </a:t>
            </a:r>
            <a:r>
              <a:rPr lang="en-US" sz="2000" dirty="0" err="1"/>
              <a:t>tyres</a:t>
            </a:r>
            <a:endParaRPr lang="en-US" sz="2000" dirty="0"/>
          </a:p>
          <a:p>
            <a:r>
              <a:rPr lang="en-US" sz="2000" dirty="0"/>
              <a:t>Phase 2: Working to harmonize high speed test for LT/C type </a:t>
            </a:r>
            <a:r>
              <a:rPr lang="en-US" sz="2000" dirty="0" err="1"/>
              <a:t>tyres</a:t>
            </a:r>
            <a:endParaRPr lang="en-US" sz="2000" dirty="0"/>
          </a:p>
          <a:p>
            <a:r>
              <a:rPr lang="en-US" sz="2000" dirty="0"/>
              <a:t>Two high speed tests listed in </a:t>
            </a:r>
            <a:r>
              <a:rPr lang="en-US" sz="2000" dirty="0" err="1"/>
              <a:t>Tyre</a:t>
            </a:r>
            <a:r>
              <a:rPr lang="en-US" sz="2000" dirty="0"/>
              <a:t> GTR:</a:t>
            </a:r>
          </a:p>
          <a:p>
            <a:pPr lvl="1"/>
            <a:r>
              <a:rPr lang="en-US" sz="1800" dirty="0"/>
              <a:t>UNECE R 30 high speed test</a:t>
            </a:r>
          </a:p>
          <a:p>
            <a:pPr lvl="1"/>
            <a:r>
              <a:rPr lang="en-US" sz="1800" dirty="0"/>
              <a:t>USA FMVSS 139 high speed test</a:t>
            </a:r>
          </a:p>
          <a:p>
            <a:r>
              <a:rPr lang="en-US" sz="2000" dirty="0"/>
              <a:t>Key test components that affect test severity:</a:t>
            </a:r>
          </a:p>
          <a:p>
            <a:pPr lvl="1"/>
            <a:r>
              <a:rPr lang="en-US" sz="1800" dirty="0"/>
              <a:t>Test load</a:t>
            </a:r>
          </a:p>
          <a:p>
            <a:pPr lvl="1"/>
            <a:r>
              <a:rPr lang="en-US" sz="1800" dirty="0"/>
              <a:t>Test temperature</a:t>
            </a:r>
          </a:p>
          <a:p>
            <a:pPr lvl="1"/>
            <a:r>
              <a:rPr lang="en-US" sz="1800" dirty="0"/>
              <a:t>Test inflation pressure</a:t>
            </a:r>
          </a:p>
          <a:p>
            <a:pPr lvl="1"/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6210DA4-B382-B14F-86EB-2F24F8C1139D}"/>
              </a:ext>
            </a:extLst>
          </p:cNvPr>
          <p:cNvSpPr txBox="1"/>
          <p:nvPr/>
        </p:nvSpPr>
        <p:spPr>
          <a:xfrm>
            <a:off x="5853412" y="1063228"/>
            <a:ext cx="2924828" cy="3046988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Harmonization Goal: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Where multiple tests exist, select most severe test for each </a:t>
            </a:r>
            <a:r>
              <a:rPr lang="en-US" dirty="0" err="1"/>
              <a:t>tyre</a:t>
            </a:r>
            <a:r>
              <a:rPr lang="en-US" dirty="0"/>
              <a:t> type</a:t>
            </a:r>
          </a:p>
          <a:p>
            <a:pPr algn="ctr"/>
            <a:endParaRPr lang="en-US" dirty="0"/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Assessment Method: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For high speed test, assess test severity by speed rating</a:t>
            </a:r>
          </a:p>
        </p:txBody>
      </p:sp>
    </p:spTree>
    <p:extLst>
      <p:ext uri="{BB962C8B-B14F-4D97-AF65-F5344CB8AC3E}">
        <p14:creationId xmlns:p14="http://schemas.microsoft.com/office/powerpoint/2010/main" val="262454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A32320-7DA5-402E-9377-3B9650AFA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Approach for Passenger Car </a:t>
            </a:r>
            <a:r>
              <a:rPr lang="en-US" sz="2700" dirty="0" err="1"/>
              <a:t>Tyre</a:t>
            </a:r>
            <a:r>
              <a:rPr lang="en-US" sz="2700" dirty="0"/>
              <a:t> HS Test Harmonization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BF8C75-ED0F-47C5-AA84-B0DF0655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3229"/>
            <a:ext cx="7886700" cy="3263504"/>
          </a:xfrm>
        </p:spPr>
        <p:txBody>
          <a:bodyPr>
            <a:normAutofit/>
          </a:bodyPr>
          <a:lstStyle/>
          <a:p>
            <a:r>
              <a:rPr lang="en-US" sz="2000" dirty="0"/>
              <a:t>Analysis  UNECE Reg 30 HS test to the FMVSS 139 HS test</a:t>
            </a:r>
          </a:p>
          <a:p>
            <a:pPr lvl="1"/>
            <a:r>
              <a:rPr lang="en-US" dirty="0"/>
              <a:t>For passenger tyres with speed symbol (“SS”) &gt;/= T, agreed that Reg 30 HS was more severe</a:t>
            </a:r>
          </a:p>
          <a:p>
            <a:pPr lvl="1"/>
            <a:r>
              <a:rPr lang="en-US" dirty="0"/>
              <a:t>For passenger tyres with SS &lt;/= S, agreed that FMVSS 139 HS was more severe</a:t>
            </a:r>
            <a:endParaRPr lang="en-US" sz="1800" dirty="0"/>
          </a:p>
          <a:p>
            <a:r>
              <a:rPr lang="en-US" sz="2000" dirty="0"/>
              <a:t>GTR-Tyres specifies these HS requirements in clauses 3.11.3 and 3.11.4</a:t>
            </a:r>
          </a:p>
          <a:p>
            <a:r>
              <a:rPr lang="en-US" sz="2000" dirty="0"/>
              <a:t>The HS analysis and agreement was based on testing </a:t>
            </a:r>
            <a:r>
              <a:rPr lang="en-US" sz="2000" dirty="0" err="1"/>
              <a:t>tyres</a:t>
            </a:r>
            <a:r>
              <a:rPr lang="en-US" sz="2000" dirty="0"/>
              <a:t> until reaching an ‘end of test’ condition and reporting the number of test steps above the appropriate minimum speed level (</a:t>
            </a:r>
            <a:r>
              <a:rPr lang="en-US" sz="2000" u="sng" dirty="0"/>
              <a:t>S</a:t>
            </a:r>
            <a:r>
              <a:rPr lang="en-US" sz="2000" dirty="0"/>
              <a:t>teps </a:t>
            </a:r>
            <a:r>
              <a:rPr lang="en-US" sz="2000" u="sng" dirty="0"/>
              <a:t>A</a:t>
            </a:r>
            <a:r>
              <a:rPr lang="en-US" sz="2000" dirty="0"/>
              <a:t>bove </a:t>
            </a:r>
            <a:r>
              <a:rPr lang="en-US" sz="2000" u="sng" dirty="0"/>
              <a:t>L</a:t>
            </a:r>
            <a:r>
              <a:rPr lang="en-US" sz="2000" dirty="0"/>
              <a:t>imit)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1F2304-0EE9-4413-831F-EEB169D9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B66-08D5-4E44-A120-1F23ED638C5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xmlns="" id="{84B6E281-F9E9-8A43-B08D-0CEF7AA5CC5A}"/>
              </a:ext>
            </a:extLst>
          </p:cNvPr>
          <p:cNvSpPr/>
          <p:nvPr/>
        </p:nvSpPr>
        <p:spPr>
          <a:xfrm>
            <a:off x="839244" y="3828493"/>
            <a:ext cx="1227551" cy="7640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D107831-DC0D-4940-97C5-7DAB8D5D4897}"/>
              </a:ext>
            </a:extLst>
          </p:cNvPr>
          <p:cNvSpPr txBox="1"/>
          <p:nvPr/>
        </p:nvSpPr>
        <p:spPr>
          <a:xfrm>
            <a:off x="2277390" y="3865194"/>
            <a:ext cx="3627022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Industry used same approach to assess HS test for LT/C type </a:t>
            </a:r>
            <a:r>
              <a:rPr lang="en-US" dirty="0" err="1"/>
              <a:t>tyres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5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xmlns="" id="{9DB46BFA-796E-C04D-A026-7BF25307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Non-harmonized High Speed Tests for LT/C type </a:t>
            </a:r>
            <a:r>
              <a:rPr lang="en-US" sz="2800" dirty="0" err="1"/>
              <a:t>Tyres</a:t>
            </a:r>
            <a:endParaRPr lang="en-US" sz="28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FA074D0B-84F1-6D4C-817F-8A5F4858035F}"/>
              </a:ext>
            </a:extLst>
          </p:cNvPr>
          <p:cNvGrpSpPr/>
          <p:nvPr/>
        </p:nvGrpSpPr>
        <p:grpSpPr>
          <a:xfrm>
            <a:off x="457200" y="896121"/>
            <a:ext cx="8229600" cy="3715368"/>
            <a:chOff x="457200" y="896121"/>
            <a:chExt cx="8229600" cy="371536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26245CB3-CC41-D344-8ECE-C236948702B2}"/>
                </a:ext>
              </a:extLst>
            </p:cNvPr>
            <p:cNvSpPr/>
            <p:nvPr/>
          </p:nvSpPr>
          <p:spPr>
            <a:xfrm flipV="1">
              <a:off x="2259874" y="3261360"/>
              <a:ext cx="1580606" cy="14804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5D70D59D-AC0E-F342-87AA-F4E0CAC03342}"/>
                </a:ext>
              </a:extLst>
            </p:cNvPr>
            <p:cNvSpPr/>
            <p:nvPr/>
          </p:nvSpPr>
          <p:spPr>
            <a:xfrm flipV="1">
              <a:off x="5917825" y="3261360"/>
              <a:ext cx="1580606" cy="14804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DE73F447-F846-CB4E-82F1-B474A3460B57}"/>
                </a:ext>
              </a:extLst>
            </p:cNvPr>
            <p:cNvSpPr/>
            <p:nvPr/>
          </p:nvSpPr>
          <p:spPr>
            <a:xfrm>
              <a:off x="5107577" y="1328489"/>
              <a:ext cx="365760" cy="25211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59ED9254-B9DB-A84A-B8C4-52B7D06AE762}"/>
                </a:ext>
              </a:extLst>
            </p:cNvPr>
            <p:cNvSpPr/>
            <p:nvPr/>
          </p:nvSpPr>
          <p:spPr>
            <a:xfrm>
              <a:off x="1894114" y="1328489"/>
              <a:ext cx="365760" cy="25211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CE0B369B-CC9B-5E4A-B9A2-BBC749AE3FDA}"/>
                </a:ext>
              </a:extLst>
            </p:cNvPr>
            <p:cNvGrpSpPr/>
            <p:nvPr/>
          </p:nvGrpSpPr>
          <p:grpSpPr>
            <a:xfrm>
              <a:off x="457200" y="896121"/>
              <a:ext cx="8229600" cy="3715368"/>
              <a:chOff x="457200" y="896121"/>
              <a:chExt cx="8229600" cy="3715368"/>
            </a:xfrm>
          </p:grpSpPr>
          <p:pic>
            <p:nvPicPr>
              <p:cNvPr id="6" name="Picture 164">
                <a:extLst>
                  <a:ext uri="{FF2B5EF4-FFF2-40B4-BE49-F238E27FC236}">
                    <a16:creationId xmlns:a16="http://schemas.microsoft.com/office/drawing/2014/main" xmlns="" id="{657317C3-747F-2849-99EE-176FBB2130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/>
              <a:srcRect t="387" b="-28"/>
              <a:stretch/>
            </p:blipFill>
            <p:spPr bwMode="auto">
              <a:xfrm>
                <a:off x="457200" y="953889"/>
                <a:ext cx="8229600" cy="3657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28" name="Picture 164">
                <a:extLst>
                  <a:ext uri="{FF2B5EF4-FFF2-40B4-BE49-F238E27FC236}">
                    <a16:creationId xmlns:a16="http://schemas.microsoft.com/office/drawing/2014/main" xmlns="" id="{9CCF655F-FF9C-0345-A041-3CB692D79A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/>
              <a:srcRect l="36733" t="671" r="53221" b="95641"/>
              <a:stretch/>
            </p:blipFill>
            <p:spPr bwMode="auto">
              <a:xfrm>
                <a:off x="6087644" y="966952"/>
                <a:ext cx="826723" cy="13533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7ABEE6B8-D4FC-2E49-87CF-A681EDBFCB4F}"/>
                  </a:ext>
                </a:extLst>
              </p:cNvPr>
              <p:cNvSpPr txBox="1"/>
              <p:nvPr/>
            </p:nvSpPr>
            <p:spPr>
              <a:xfrm>
                <a:off x="6372616" y="896121"/>
                <a:ext cx="1427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UNECE R 54</a:t>
                </a:r>
              </a:p>
            </p:txBody>
          </p:sp>
        </p:grpSp>
        <p:sp>
          <p:nvSpPr>
            <p:cNvPr id="34" name="Text Box 70">
              <a:extLst>
                <a:ext uri="{FF2B5EF4-FFF2-40B4-BE49-F238E27FC236}">
                  <a16:creationId xmlns:a16="http://schemas.microsoft.com/office/drawing/2014/main" xmlns="" id="{640D06AF-68BB-924E-A3E8-DC3EE12639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1892" y="2718402"/>
              <a:ext cx="762000" cy="2762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/>
                <a:t>~100%</a:t>
              </a:r>
            </a:p>
          </p:txBody>
        </p:sp>
        <p:sp>
          <p:nvSpPr>
            <p:cNvPr id="35" name="Text Box 70">
              <a:extLst>
                <a:ext uri="{FF2B5EF4-FFF2-40B4-BE49-F238E27FC236}">
                  <a16:creationId xmlns:a16="http://schemas.microsoft.com/office/drawing/2014/main" xmlns="" id="{2D739111-450A-2A4E-9A52-F8F4FC465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7394" y="2718402"/>
              <a:ext cx="609600" cy="2762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/>
                <a:t>~91%</a:t>
              </a:r>
            </a:p>
          </p:txBody>
        </p:sp>
        <p:sp>
          <p:nvSpPr>
            <p:cNvPr id="36" name="Text Box 70">
              <a:extLst>
                <a:ext uri="{FF2B5EF4-FFF2-40B4-BE49-F238E27FC236}">
                  <a16:creationId xmlns:a16="http://schemas.microsoft.com/office/drawing/2014/main" xmlns="" id="{D7D7070F-C412-AE45-8B68-9481B8F70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63840" y="3519099"/>
              <a:ext cx="723162" cy="27699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/>
                <a:t>60 min</a:t>
              </a: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xmlns="" id="{8F112CD9-93E2-5B4A-AC77-6557FD818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480" y="3492972"/>
              <a:ext cx="822960" cy="27699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/>
                <a:t>~240 min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413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1C04A6-3EA2-48F7-8FBA-744FD657C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Initial Assessment of LT/C HS Test Severity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8E02F-0E3B-47BA-BC73-5E374CB2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B66-08D5-4E44-A120-1F23ED638C5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29EDDC8B-8211-274C-8B9B-8588D0C6E275}"/>
              </a:ext>
            </a:extLst>
          </p:cNvPr>
          <p:cNvSpPr txBox="1">
            <a:spLocks/>
          </p:cNvSpPr>
          <p:nvPr/>
        </p:nvSpPr>
        <p:spPr>
          <a:xfrm>
            <a:off x="457200" y="1063229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Earlier data mining, analyses and limited testing (circa 2013) validated:</a:t>
            </a:r>
          </a:p>
          <a:p>
            <a:pPr lvl="1"/>
            <a:r>
              <a:rPr lang="en-US" sz="1800" dirty="0"/>
              <a:t>SS &gt;/= S   ECE Reg 54 HS was more severe</a:t>
            </a:r>
          </a:p>
          <a:p>
            <a:pPr lvl="1"/>
            <a:r>
              <a:rPr lang="en-US" sz="1800" dirty="0"/>
              <a:t>SS &lt;/= Q  FMVSS 139 HS was more severe</a:t>
            </a:r>
          </a:p>
          <a:p>
            <a:pPr lvl="1"/>
            <a:r>
              <a:rPr lang="en-US" sz="1800" dirty="0"/>
              <a:t>SS = R    relative severity was inconclusive</a:t>
            </a:r>
          </a:p>
          <a:p>
            <a:r>
              <a:rPr lang="en-US" sz="2000" dirty="0"/>
              <a:t>ECE Reg 54 HS Test is a more ‘efficient’ test</a:t>
            </a:r>
          </a:p>
          <a:p>
            <a:pPr lvl="1"/>
            <a:r>
              <a:rPr lang="en-US" sz="1800" dirty="0"/>
              <a:t>Does not include 2 hour break-in and resulting cool down (FMVSS 139 carry over provision from bias </a:t>
            </a:r>
            <a:r>
              <a:rPr lang="en-US" sz="1800" dirty="0" err="1"/>
              <a:t>tyres</a:t>
            </a:r>
            <a:r>
              <a:rPr lang="en-US" sz="1800" dirty="0"/>
              <a:t>; no longer justified)</a:t>
            </a:r>
          </a:p>
          <a:p>
            <a:pPr lvl="1"/>
            <a:r>
              <a:rPr lang="en-US" sz="1800" dirty="0"/>
              <a:t>60 minute Reg 54 test duration vs 90 minute FMVSS 139</a:t>
            </a:r>
          </a:p>
          <a:p>
            <a:pPr lvl="1"/>
            <a:r>
              <a:rPr lang="en-US" sz="1800" b="1" i="1" dirty="0">
                <a:solidFill>
                  <a:schemeClr val="accent1"/>
                </a:solidFill>
              </a:rPr>
              <a:t>Over 3 hour shorter duration test</a:t>
            </a:r>
          </a:p>
          <a:p>
            <a:endParaRPr lang="en-US" sz="2000" dirty="0"/>
          </a:p>
          <a:p>
            <a:pPr marL="0" indent="0">
              <a:buFont typeface="Arial"/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206EC05-F045-CB47-98D1-1A10C46E3204}"/>
              </a:ext>
            </a:extLst>
          </p:cNvPr>
          <p:cNvSpPr txBox="1"/>
          <p:nvPr/>
        </p:nvSpPr>
        <p:spPr>
          <a:xfrm>
            <a:off x="939452" y="2058280"/>
            <a:ext cx="464715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A05E309-C175-FE4C-BDFD-8D6342F8D7A4}"/>
              </a:ext>
            </a:extLst>
          </p:cNvPr>
          <p:cNvSpPr txBox="1">
            <a:spLocks/>
          </p:cNvSpPr>
          <p:nvPr/>
        </p:nvSpPr>
        <p:spPr>
          <a:xfrm>
            <a:off x="4759890" y="1187763"/>
            <a:ext cx="392691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88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5B90C-164B-4BE4-8CF7-C8AA1CBCA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995"/>
            <a:ext cx="8229600" cy="3394472"/>
          </a:xfrm>
        </p:spPr>
        <p:txBody>
          <a:bodyPr>
            <a:normAutofit/>
          </a:bodyPr>
          <a:lstStyle/>
          <a:p>
            <a:r>
              <a:rPr lang="en-US" sz="2100" dirty="0"/>
              <a:t>Agreed to validate for SS Q; apply same solution for SS  R</a:t>
            </a:r>
          </a:p>
          <a:p>
            <a:r>
              <a:rPr lang="en-US" sz="2100" dirty="0"/>
              <a:t>Tested all </a:t>
            </a:r>
            <a:r>
              <a:rPr lang="en-US" sz="2100" dirty="0" err="1"/>
              <a:t>tyres</a:t>
            </a:r>
            <a:r>
              <a:rPr lang="en-US" sz="2100" dirty="0"/>
              <a:t> to SS Q limit (160 km/h) regardless of actual </a:t>
            </a:r>
            <a:r>
              <a:rPr lang="en-US" sz="2100" dirty="0" err="1"/>
              <a:t>tyre</a:t>
            </a:r>
            <a:r>
              <a:rPr lang="en-US" sz="2100" dirty="0"/>
              <a:t> speed symbol</a:t>
            </a:r>
          </a:p>
          <a:p>
            <a:r>
              <a:rPr lang="en-US" sz="2200" dirty="0"/>
              <a:t>Increased temperature of Reg 54 HS test to </a:t>
            </a:r>
            <a:r>
              <a:rPr lang="en-US" sz="2400" dirty="0">
                <a:highlight>
                  <a:srgbClr val="FFFF00"/>
                </a:highlight>
              </a:rPr>
              <a:t>38°C ambient to increase test severity</a:t>
            </a:r>
            <a:endParaRPr lang="en-US" sz="2200" dirty="0"/>
          </a:p>
          <a:p>
            <a:r>
              <a:rPr lang="en-US" sz="2200" dirty="0"/>
              <a:t>All results based on SAL test analysis (same as earlier passenger </a:t>
            </a:r>
            <a:r>
              <a:rPr lang="en-US" sz="2200" dirty="0" err="1"/>
              <a:t>tyre</a:t>
            </a:r>
            <a:r>
              <a:rPr lang="en-US" sz="2200" dirty="0"/>
              <a:t> HS test analysis)</a:t>
            </a:r>
          </a:p>
          <a:p>
            <a:r>
              <a:rPr lang="en-US" sz="2200" dirty="0"/>
              <a:t>SAL for both Modified Reg 54 &amp; FMVSS 139: 10 minutes @ + 5 km/h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6D8CAC-3E15-4B8A-8757-39C64150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B66-08D5-4E44-A120-1F23ED638C5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45CA6E97-1004-A14B-B754-1E923198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Industry test program for SS &lt;/= R (2017)</a:t>
            </a:r>
          </a:p>
        </p:txBody>
      </p:sp>
    </p:spTree>
    <p:extLst>
      <p:ext uri="{BB962C8B-B14F-4D97-AF65-F5344CB8AC3E}">
        <p14:creationId xmlns:p14="http://schemas.microsoft.com/office/powerpoint/2010/main" val="29708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5721EF-683C-4560-96EA-894F61B9A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Summary (2017)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5B90C-164B-4BE4-8CF7-C8AA1CBCA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9"/>
            <a:ext cx="4027118" cy="3394472"/>
          </a:xfrm>
        </p:spPr>
        <p:txBody>
          <a:bodyPr>
            <a:normAutofit/>
          </a:bodyPr>
          <a:lstStyle/>
          <a:p>
            <a:pPr indent="-215900">
              <a:buFont typeface="Arial" panose="020B0604020202020204" pitchFamily="34" charset="0"/>
              <a:buChar char="•"/>
            </a:pPr>
            <a:r>
              <a:rPr lang="en-US" sz="2000" dirty="0"/>
              <a:t>Seven Manufacturers / test locations</a:t>
            </a:r>
          </a:p>
          <a:p>
            <a:pPr indent="-215900">
              <a:buFont typeface="Arial" panose="020B0604020202020204" pitchFamily="34" charset="0"/>
              <a:buChar char="•"/>
            </a:pPr>
            <a:r>
              <a:rPr lang="en-US" sz="2000" dirty="0"/>
              <a:t>29 </a:t>
            </a:r>
            <a:r>
              <a:rPr lang="en-US" sz="2000" dirty="0" err="1"/>
              <a:t>tyre</a:t>
            </a:r>
            <a:r>
              <a:rPr lang="en-US" sz="2000" dirty="0"/>
              <a:t> pairs tested (1 to FMVSS 139; 1 to Modified Reg 54)</a:t>
            </a:r>
          </a:p>
          <a:p>
            <a:pPr indent="-215900">
              <a:buFont typeface="Arial" panose="020B0604020202020204" pitchFamily="34" charset="0"/>
              <a:buChar char="•"/>
            </a:pPr>
            <a:r>
              <a:rPr lang="en-US" sz="2000" dirty="0"/>
              <a:t>Wide variety of </a:t>
            </a:r>
            <a:r>
              <a:rPr lang="en-US" sz="2000" dirty="0" err="1"/>
              <a:t>tyres</a:t>
            </a:r>
            <a:r>
              <a:rPr lang="en-US" sz="2000" dirty="0"/>
              <a:t> representative of global market:</a:t>
            </a:r>
          </a:p>
          <a:p>
            <a:pPr marL="688975" lvl="1" indent="-285750"/>
            <a:r>
              <a:rPr lang="en-US" sz="1800" dirty="0"/>
              <a:t>17 C-type </a:t>
            </a:r>
            <a:r>
              <a:rPr lang="en-US" sz="1800" dirty="0" err="1"/>
              <a:t>tyres</a:t>
            </a:r>
            <a:endParaRPr lang="en-US" sz="1800" dirty="0"/>
          </a:p>
          <a:p>
            <a:pPr marL="688975" lvl="1" indent="-285750"/>
            <a:r>
              <a:rPr lang="en-US" sz="1800" dirty="0"/>
              <a:t>11 LT-Metric</a:t>
            </a:r>
          </a:p>
          <a:p>
            <a:pPr marL="688975" lvl="1" indent="-285750"/>
            <a:r>
              <a:rPr lang="en-US" sz="1800" dirty="0"/>
              <a:t>1 High Flotation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6D8CAC-3E15-4B8A-8757-39C64150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B66-08D5-4E44-A120-1F23ED638C5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AD5C163-51D2-5E4A-B5C1-0D98FA172451}"/>
              </a:ext>
            </a:extLst>
          </p:cNvPr>
          <p:cNvSpPr txBox="1">
            <a:spLocks/>
          </p:cNvSpPr>
          <p:nvPr/>
        </p:nvSpPr>
        <p:spPr>
          <a:xfrm>
            <a:off x="4484318" y="1063229"/>
            <a:ext cx="4027118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Tyre</a:t>
            </a:r>
            <a:r>
              <a:rPr lang="en-US" sz="2000" dirty="0"/>
              <a:t> Types in Study:</a:t>
            </a:r>
          </a:p>
          <a:p>
            <a:pPr lvl="1"/>
            <a:r>
              <a:rPr lang="en-US" sz="1800" dirty="0"/>
              <a:t>13 “Summer” (normal </a:t>
            </a:r>
            <a:r>
              <a:rPr lang="en-US" sz="1800" dirty="0" err="1"/>
              <a:t>tyres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 6 Winter (3PMSF; includes one all-terrain with 3PMSF)</a:t>
            </a:r>
          </a:p>
          <a:p>
            <a:pPr lvl="1"/>
            <a:r>
              <a:rPr lang="en-US" sz="1800" dirty="0"/>
              <a:t> 7 All Season (include one all-terrain w/o 3PMSF)</a:t>
            </a:r>
          </a:p>
          <a:p>
            <a:pPr lvl="1"/>
            <a:r>
              <a:rPr lang="en-US" sz="1800" dirty="0"/>
              <a:t>3 not identified </a:t>
            </a:r>
          </a:p>
        </p:txBody>
      </p:sp>
    </p:spTree>
    <p:extLst>
      <p:ext uri="{BB962C8B-B14F-4D97-AF65-F5344CB8AC3E}">
        <p14:creationId xmlns:p14="http://schemas.microsoft.com/office/powerpoint/2010/main" val="277630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5721EF-683C-4560-96EA-894F61B9A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Testing Summary </a:t>
            </a:r>
            <a:r>
              <a:rPr lang="en-US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5B90C-164B-4BE4-8CF7-C8AA1CBCA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063228"/>
            <a:ext cx="8058150" cy="3534897"/>
          </a:xfrm>
        </p:spPr>
        <p:txBody>
          <a:bodyPr>
            <a:normAutofit fontScale="92500" lnSpcReduction="10000"/>
          </a:bodyPr>
          <a:lstStyle/>
          <a:p>
            <a:pPr marL="271463" indent="-385763">
              <a:buFont typeface="Arial" panose="020B0604020202020204" pitchFamily="34" charset="0"/>
              <a:buChar char="•"/>
            </a:pPr>
            <a:r>
              <a:rPr lang="en-US" sz="2000" dirty="0"/>
              <a:t>Speed Symbols  (all tyres tested to Q conditions)</a:t>
            </a:r>
          </a:p>
          <a:p>
            <a:pPr lvl="1">
              <a:buFont typeface="Calibri" panose="020F0502020204030204" pitchFamily="34" charset="0"/>
              <a:buChar char="−"/>
              <a:tabLst>
                <a:tab pos="2743200" algn="l"/>
                <a:tab pos="3032125" algn="l"/>
              </a:tabLst>
            </a:pPr>
            <a:r>
              <a:rPr lang="en-US" sz="1800" dirty="0"/>
              <a:t>  2 </a:t>
            </a:r>
            <a:r>
              <a:rPr lang="en-US" sz="1800" dirty="0" err="1"/>
              <a:t>tyres</a:t>
            </a:r>
            <a:r>
              <a:rPr lang="en-US" sz="1800" dirty="0"/>
              <a:t> SS Q	</a:t>
            </a:r>
            <a:r>
              <a:rPr lang="en-US" sz="1800" dirty="0">
                <a:solidFill>
                  <a:schemeClr val="accent1"/>
                </a:solidFill>
              </a:rPr>
              <a:t> −	</a:t>
            </a:r>
            <a:r>
              <a:rPr lang="en-US" sz="1800" dirty="0"/>
              <a:t>5 tyres SS S </a:t>
            </a:r>
          </a:p>
          <a:p>
            <a:pPr lvl="1">
              <a:buFont typeface="Calibri" panose="020F0502020204030204" pitchFamily="34" charset="0"/>
              <a:buChar char="−"/>
              <a:tabLst>
                <a:tab pos="2743200" algn="l"/>
                <a:tab pos="3032125" algn="l"/>
              </a:tabLst>
            </a:pPr>
            <a:r>
              <a:rPr lang="en-US" sz="1800" dirty="0"/>
              <a:t>21 tyres SS R	</a:t>
            </a:r>
            <a:r>
              <a:rPr lang="en-US" sz="1800" dirty="0">
                <a:solidFill>
                  <a:schemeClr val="accent1"/>
                </a:solidFill>
              </a:rPr>
              <a:t> −	</a:t>
            </a:r>
            <a:r>
              <a:rPr lang="en-US" sz="1800" dirty="0"/>
              <a:t>1 tyre   SS T</a:t>
            </a:r>
            <a:endParaRPr lang="en-US" dirty="0"/>
          </a:p>
          <a:p>
            <a:pPr marL="271463" indent="-385763">
              <a:buFont typeface="Arial" panose="020B0604020202020204" pitchFamily="34" charset="0"/>
              <a:buChar char="•"/>
            </a:pPr>
            <a:r>
              <a:rPr lang="en-US" sz="2000" dirty="0"/>
              <a:t>Load Index  (Range of ‘Single’ Load Index values)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800" dirty="0"/>
              <a:t>LI 102 – 110   - 10 tyres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800" dirty="0"/>
              <a:t>LI 111 – 116   -   7 tyres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800" dirty="0"/>
              <a:t>LI 120 – 125   - 12 </a:t>
            </a:r>
            <a:r>
              <a:rPr lang="en-US" sz="1800" dirty="0" err="1"/>
              <a:t>tyres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Load Range (“LR”) (17 of 29 tyres are DOT marked; other have no LR marked)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800" dirty="0"/>
              <a:t>LR C	  1 tyre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800" dirty="0"/>
              <a:t>LR D	  3 tyres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800" dirty="0"/>
              <a:t>LR E	13 tyres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6D8CAC-3E15-4B8A-8757-39C64150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B66-08D5-4E44-A120-1F23ED638C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8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461E04-65DD-493F-92AD-DE05FDC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LT/C HS Test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F72A01-B27A-4B87-B4F9-98E561CDD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Each manufacturer followed internal guidelines for test removal criteria</a:t>
            </a:r>
          </a:p>
          <a:p>
            <a:r>
              <a:rPr lang="en-US" sz="2400" dirty="0"/>
              <a:t>Results analyzed by </a:t>
            </a:r>
            <a:r>
              <a:rPr lang="en-US" sz="2400" u="sng" dirty="0"/>
              <a:t>S</a:t>
            </a:r>
            <a:r>
              <a:rPr lang="en-US" sz="2400" dirty="0"/>
              <a:t>teps </a:t>
            </a:r>
            <a:r>
              <a:rPr lang="en-US" sz="2400" u="sng" dirty="0"/>
              <a:t>A</a:t>
            </a:r>
            <a:r>
              <a:rPr lang="en-US" sz="2400" dirty="0"/>
              <a:t>bove </a:t>
            </a:r>
            <a:r>
              <a:rPr lang="en-US" sz="2400" u="sng" dirty="0"/>
              <a:t>L</a:t>
            </a:r>
            <a:r>
              <a:rPr lang="en-US" sz="2400" dirty="0"/>
              <a:t>imit (SAL) Ratio</a:t>
            </a:r>
          </a:p>
          <a:p>
            <a:pPr lvl="1"/>
            <a:r>
              <a:rPr lang="en-US" sz="2000" dirty="0"/>
              <a:t># SAL FMVSS  </a:t>
            </a:r>
            <a:r>
              <a:rPr lang="en-US" sz="2000" b="1" dirty="0"/>
              <a:t>÷ </a:t>
            </a:r>
            <a:r>
              <a:rPr lang="en-US" sz="2000" dirty="0"/>
              <a:t> # SAL Modified </a:t>
            </a:r>
            <a:r>
              <a:rPr lang="en-US" sz="2000" dirty="0" err="1"/>
              <a:t>Reg</a:t>
            </a:r>
            <a:r>
              <a:rPr lang="en-US" sz="2000" dirty="0"/>
              <a:t> 54</a:t>
            </a:r>
          </a:p>
          <a:p>
            <a:pPr lvl="1"/>
            <a:r>
              <a:rPr lang="en-US" sz="2000" dirty="0"/>
              <a:t>Ratio of 1.00 is equal severity; &gt; 1.00 means Reg 54 is more severe</a:t>
            </a:r>
          </a:p>
          <a:p>
            <a:r>
              <a:rPr lang="en-US" sz="2400" dirty="0"/>
              <a:t>Dispersion rates were typical of HS testing, but could be reduced with additional replicate testing</a:t>
            </a:r>
          </a:p>
          <a:p>
            <a:r>
              <a:rPr lang="en-US" sz="2400" dirty="0"/>
              <a:t>Industry members opted for greater variety of </a:t>
            </a:r>
            <a:r>
              <a:rPr lang="en-US" sz="2400" dirty="0" err="1"/>
              <a:t>tyre</a:t>
            </a:r>
            <a:r>
              <a:rPr lang="en-US" sz="2400" dirty="0"/>
              <a:t> types, sizes, manufacturers instead of replicate testing of fewer SKUs. </a:t>
            </a:r>
          </a:p>
          <a:p>
            <a:r>
              <a:rPr lang="en-US" sz="2400" b="1" i="1" dirty="0">
                <a:solidFill>
                  <a:schemeClr val="accent1"/>
                </a:solidFill>
              </a:rPr>
              <a:t>Results showed FMVSS 139 test and the modified Reg 54 test to be equal in severity, with overall average SAL of 0.99 to 1.01, depending on analysis method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763465-8E4B-4489-B828-1AB0A9AB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B66-08D5-4E44-A120-1F23ED638C5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8938BE-083A-B14B-9B02-72DC6D2419C0}"/>
              </a:ext>
            </a:extLst>
          </p:cNvPr>
          <p:cNvSpPr txBox="1"/>
          <p:nvPr/>
        </p:nvSpPr>
        <p:spPr>
          <a:xfrm>
            <a:off x="457199" y="3534383"/>
            <a:ext cx="8007531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6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65D8D"/>
      </a:accent1>
      <a:accent2>
        <a:srgbClr val="71BF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797</Words>
  <Application>Microsoft Office PowerPoint</Application>
  <PresentationFormat>On-screen Show (16:9)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GTR – Tyres LIGHT TRUCK / C-TYPE  HARMONIZED HIGH SPEED TEST</vt:lpstr>
      <vt:lpstr>High Speed Test for LT/C type Tyres</vt:lpstr>
      <vt:lpstr>Approach for Passenger Car Tyre HS Test Harmonization</vt:lpstr>
      <vt:lpstr>Non-harmonized High Speed Tests for LT/C type Tyres</vt:lpstr>
      <vt:lpstr>Initial Assessment of LT/C HS Test Severity</vt:lpstr>
      <vt:lpstr>Industry test program for SS &lt;/= R (2017)</vt:lpstr>
      <vt:lpstr>Testing Summary (2017)</vt:lpstr>
      <vt:lpstr>Testing Summary (continued)</vt:lpstr>
      <vt:lpstr>LT/C HS Test Results</vt:lpstr>
      <vt:lpstr>Harmonized LT/C High Speed Recommendation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Norberg</dc:creator>
  <cp:lastModifiedBy>Konstantin Glukhenkiy</cp:lastModifiedBy>
  <cp:revision>51</cp:revision>
  <dcterms:created xsi:type="dcterms:W3CDTF">2017-05-03T16:10:55Z</dcterms:created>
  <dcterms:modified xsi:type="dcterms:W3CDTF">2018-09-13T10:44:03Z</dcterms:modified>
</cp:coreProperties>
</file>