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307" r:id="rId2"/>
    <p:sldId id="327" r:id="rId3"/>
    <p:sldId id="322" r:id="rId4"/>
    <p:sldId id="323" r:id="rId5"/>
    <p:sldId id="320" r:id="rId6"/>
    <p:sldId id="313" r:id="rId7"/>
    <p:sldId id="314" r:id="rId8"/>
    <p:sldId id="326" r:id="rId9"/>
    <p:sldId id="328" r:id="rId10"/>
    <p:sldId id="316" r:id="rId11"/>
    <p:sldId id="293" r:id="rId12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ронин Михаил" initials="ПМ" lastIdx="1" clrIdx="0">
    <p:extLst>
      <p:ext uri="{19B8F6BF-5375-455C-9EA6-DF929625EA0E}">
        <p15:presenceInfo xmlns:p15="http://schemas.microsoft.com/office/powerpoint/2012/main" xmlns="" userId="S-1-5-21-3892735234-629040388-1051393456-30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5" autoAdjust="0"/>
    <p:restoredTop sz="97478" autoAdjust="0"/>
  </p:normalViewPr>
  <p:slideViewPr>
    <p:cSldViewPr snapToGrid="0">
      <p:cViewPr varScale="1">
        <p:scale>
          <a:sx n="83" d="100"/>
          <a:sy n="83" d="100"/>
        </p:scale>
        <p:origin x="-686" y="-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68" d="100"/>
          <a:sy n="168" d="100"/>
        </p:scale>
        <p:origin x="2388" y="13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BCB36-3993-449F-AC94-477EC88A8EE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31743-522E-4076-B4FA-B15E4921B8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733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68CC3-6939-464D-832F-47559150F51B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201" y="3271103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0D1C5-7485-499D-871A-B9904EDE47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30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0D1C5-7485-499D-871A-B9904EDE471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00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1530755" y="2354078"/>
            <a:ext cx="9144000" cy="75004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 spc="-150" baseline="0"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1530755" y="3111371"/>
            <a:ext cx="9144000" cy="48299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400" b="0" spc="-150" baseline="0">
                <a:solidFill>
                  <a:schemeClr val="bg1">
                    <a:lumMod val="65000"/>
                  </a:schemeClr>
                </a:solidFill>
                <a:latin typeface="Myriad Pro Cond" panose="020B050603040302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/>
              <a:t>Название проекта или шифр или комментарий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>
          <a:xfrm>
            <a:off x="4731155" y="64651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>
                    <a:lumMod val="50000"/>
                  </a:schemeClr>
                </a:solidFill>
                <a:latin typeface="Myriad Pro Cond" panose="020B0506030403020204" pitchFamily="34" charset="0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66821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815010" y="6545151"/>
            <a:ext cx="376989" cy="2225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  <a:latin typeface="Myriad Pro Cond" panose="020B0506030403020204" pitchFamily="34" charset="0"/>
                <a:cs typeface="Times New Roman" panose="02020603050405020304" pitchFamily="18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1530755" y="2355215"/>
            <a:ext cx="9144000" cy="75004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4000" b="1" spc="-150" baseline="0"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/>
              <a:t>Заголовок разделителя</a:t>
            </a:r>
          </a:p>
        </p:txBody>
      </p:sp>
    </p:spTree>
    <p:extLst>
      <p:ext uri="{BB962C8B-B14F-4D97-AF65-F5344CB8AC3E}">
        <p14:creationId xmlns:p14="http://schemas.microsoft.com/office/powerpoint/2010/main" val="181342185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8"/>
          <p:cNvSpPr>
            <a:spLocks noGrp="1"/>
          </p:cNvSpPr>
          <p:nvPr>
            <p:ph type="body" sz="quarter" idx="15" hasCustomPrompt="1"/>
          </p:nvPr>
        </p:nvSpPr>
        <p:spPr>
          <a:xfrm>
            <a:off x="55478" y="160812"/>
            <a:ext cx="9144000" cy="3140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1" spc="0" baseline="0"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/>
              <a:t>Название слайда</a:t>
            </a:r>
          </a:p>
        </p:txBody>
      </p:sp>
      <p:sp>
        <p:nvSpPr>
          <p:cNvPr id="7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55478" y="413921"/>
            <a:ext cx="9144000" cy="24001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400" b="0" spc="0" baseline="0">
                <a:solidFill>
                  <a:schemeClr val="bg1">
                    <a:lumMod val="65000"/>
                  </a:schemeClr>
                </a:solidFill>
                <a:latin typeface="Myriad Pro Cond" panose="020B050603040302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/>
              <a:t>Название проекта или шифр или комментарий</a:t>
            </a: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815010" y="6545151"/>
            <a:ext cx="376989" cy="2225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  <a:latin typeface="Myriad Pro Cond" panose="020B0506030403020204" pitchFamily="34" charset="0"/>
                <a:cs typeface="Times New Roman" panose="02020603050405020304" pitchFamily="18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7566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водом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55478" y="5151657"/>
            <a:ext cx="12084940" cy="98842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twoPt" dir="tl"/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/>
          <a:lstStyle>
            <a:lvl1pPr marL="0" indent="0" algn="l">
              <a:buNone/>
              <a:defRPr sz="1200">
                <a:solidFill>
                  <a:schemeClr val="tx1">
                    <a:lumMod val="50000"/>
                  </a:schemeClr>
                </a:solidFill>
                <a:latin typeface="Myriad Pro Cond" panose="020B0506030403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ru-RU" dirty="0"/>
              <a:t>Вывод</a:t>
            </a:r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5" hasCustomPrompt="1"/>
          </p:nvPr>
        </p:nvSpPr>
        <p:spPr>
          <a:xfrm>
            <a:off x="55478" y="160808"/>
            <a:ext cx="9144000" cy="3140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1" spc="0" baseline="0"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/>
              <a:t>Название слайда</a:t>
            </a:r>
          </a:p>
        </p:txBody>
      </p:sp>
      <p:sp>
        <p:nvSpPr>
          <p:cNvPr id="8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55478" y="413921"/>
            <a:ext cx="9144000" cy="24001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400" b="0" spc="0" baseline="0">
                <a:solidFill>
                  <a:schemeClr val="bg1">
                    <a:lumMod val="65000"/>
                  </a:schemeClr>
                </a:solidFill>
                <a:latin typeface="Myriad Pro Cond" panose="020B050603040302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/>
              <a:t>Название проекта или шифр или комментарий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815010" y="6545151"/>
            <a:ext cx="376989" cy="2225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  <a:latin typeface="Myriad Pro Cond" panose="020B0506030403020204" pitchFamily="34" charset="0"/>
                <a:cs typeface="Times New Roman" panose="02020603050405020304" pitchFamily="18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8005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8"/>
          <p:cNvSpPr>
            <a:spLocks noGrp="1"/>
          </p:cNvSpPr>
          <p:nvPr>
            <p:ph type="body" sz="quarter" idx="15" hasCustomPrompt="1"/>
          </p:nvPr>
        </p:nvSpPr>
        <p:spPr>
          <a:xfrm>
            <a:off x="55478" y="160811"/>
            <a:ext cx="9144000" cy="3140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1" spc="0" baseline="0"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/>
              <a:t>Название слайда</a:t>
            </a:r>
          </a:p>
        </p:txBody>
      </p:sp>
      <p:sp>
        <p:nvSpPr>
          <p:cNvPr id="8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55478" y="413921"/>
            <a:ext cx="9144000" cy="24001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400" b="0" spc="0" baseline="0">
                <a:solidFill>
                  <a:schemeClr val="bg1">
                    <a:lumMod val="65000"/>
                  </a:schemeClr>
                </a:solidFill>
                <a:latin typeface="Myriad Pro Cond" panose="020B050603040302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/>
              <a:t>Название проекта или шифр или комментарий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>
          <a:xfrm>
            <a:off x="1537914" y="742218"/>
            <a:ext cx="8534400" cy="361526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</a:defRPr>
            </a:lvl1pPr>
            <a:lvl2pPr>
              <a:defRPr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</a:defRPr>
            </a:lvl2pPr>
            <a:lvl3pPr>
              <a:defRPr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</a:defRPr>
            </a:lvl3pPr>
            <a:lvl4pPr>
              <a:defRPr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</a:defRPr>
            </a:lvl4pPr>
            <a:lvl5pPr>
              <a:defRPr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7914" y="4544291"/>
            <a:ext cx="8553534" cy="162791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815010" y="6545151"/>
            <a:ext cx="376989" cy="2225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  <a:latin typeface="Myriad Pro Cond" panose="020B0506030403020204" pitchFamily="34" charset="0"/>
                <a:cs typeface="Times New Roman" panose="02020603050405020304" pitchFamily="18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3358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9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503" y="6334518"/>
            <a:ext cx="8714450" cy="4572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ФИО исполнителя(ей), контактные данные (если требуется).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265711" y="2509451"/>
            <a:ext cx="56764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pc="-150" dirty="0">
                <a:solidFill>
                  <a:schemeClr val="bg2">
                    <a:lumMod val="10000"/>
                  </a:schemeClr>
                </a:solidFill>
                <a:latin typeface="Myriad Pro Cond" panose="020B0506030403020204" pitchFamily="34" charset="0"/>
              </a:rPr>
              <a:t>Thank you for </a:t>
            </a:r>
            <a:r>
              <a:rPr lang="ru-RU" sz="4000" b="1" spc="-150" dirty="0">
                <a:solidFill>
                  <a:schemeClr val="bg2">
                    <a:lumMod val="10000"/>
                  </a:schemeClr>
                </a:solidFill>
                <a:latin typeface="Myriad Pro Cond" panose="020B0506030403020204" pitchFamily="34" charset="0"/>
              </a:rPr>
              <a:t> </a:t>
            </a:r>
            <a:r>
              <a:rPr lang="en-US" sz="4000" b="1" spc="-150" dirty="0">
                <a:solidFill>
                  <a:schemeClr val="bg2">
                    <a:lumMod val="10000"/>
                  </a:schemeClr>
                </a:solidFill>
                <a:latin typeface="Myriad Pro Cond" panose="020B0506030403020204" pitchFamily="34" charset="0"/>
              </a:rPr>
              <a:t>your</a:t>
            </a:r>
            <a:r>
              <a:rPr lang="en-US" sz="4000" b="1" spc="-150" baseline="0" dirty="0">
                <a:solidFill>
                  <a:schemeClr val="bg2">
                    <a:lumMod val="10000"/>
                  </a:schemeClr>
                </a:solidFill>
                <a:latin typeface="Myriad Pro Cond" panose="020B0506030403020204" pitchFamily="34" charset="0"/>
              </a:rPr>
              <a:t> </a:t>
            </a:r>
            <a:r>
              <a:rPr lang="en-US" sz="4000" b="1" spc="-150" dirty="0">
                <a:solidFill>
                  <a:schemeClr val="bg2">
                    <a:lumMod val="10000"/>
                  </a:schemeClr>
                </a:solidFill>
                <a:latin typeface="Myriad Pro Cond" panose="020B0506030403020204" pitchFamily="34" charset="0"/>
              </a:rPr>
              <a:t>attention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pc="-150" dirty="0">
                <a:solidFill>
                  <a:schemeClr val="bg2">
                    <a:lumMod val="10000"/>
                  </a:schemeClr>
                </a:solidFill>
                <a:latin typeface="Myriad Pro Cond" panose="020B0506030403020204" pitchFamily="34" charset="0"/>
              </a:rPr>
              <a:t>Ready to answer your questions</a:t>
            </a:r>
            <a:endParaRPr lang="ru-RU" sz="4000" b="1" spc="-150" dirty="0">
              <a:solidFill>
                <a:schemeClr val="bg2">
                  <a:lumMod val="10000"/>
                </a:schemeClr>
              </a:solidFill>
              <a:latin typeface="Myriad Pro Cond" panose="020B0506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19640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118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6" r:id="rId5"/>
    <p:sldLayoutId id="2147483674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834" userDrawn="1">
          <p15:clr>
            <a:srgbClr val="F26B43"/>
          </p15:clr>
        </p15:guide>
        <p15:guide id="2" orient="horz" pos="4224" userDrawn="1">
          <p15:clr>
            <a:srgbClr val="F26B43"/>
          </p15:clr>
        </p15:guide>
        <p15:guide id="3" orient="horz" pos="368" userDrawn="1">
          <p15:clr>
            <a:srgbClr val="F26B43"/>
          </p15:clr>
        </p15:guide>
        <p15:guide id="4" orient="horz" pos="96" userDrawn="1">
          <p15:clr>
            <a:srgbClr val="F26B43"/>
          </p15:clr>
        </p15:guide>
        <p15:guide id="5" pos="7355" userDrawn="1">
          <p15:clr>
            <a:srgbClr val="F26B43"/>
          </p15:clr>
        </p15:guide>
        <p15:guide id="6" pos="30" userDrawn="1">
          <p15:clr>
            <a:srgbClr val="F26B43"/>
          </p15:clr>
        </p15:guide>
        <p15:guide id="7" pos="6675" userDrawn="1">
          <p15:clr>
            <a:srgbClr val="F26B43"/>
          </p15:clr>
        </p15:guide>
        <p15:guide id="8" orient="horz" pos="1480" userDrawn="1">
          <p15:clr>
            <a:srgbClr val="F26B43"/>
          </p15:clr>
        </p15:guide>
        <p15:guide id="9" orient="horz" pos="1956" userDrawn="1">
          <p15:clr>
            <a:srgbClr val="F26B43"/>
          </p15:clr>
        </p15:guide>
        <p15:guide id="10" pos="3840" userDrawn="1">
          <p15:clr>
            <a:srgbClr val="F26B43"/>
          </p15:clr>
        </p15:guide>
        <p15:guide id="11" orient="horz" pos="4269" userDrawn="1">
          <p15:clr>
            <a:srgbClr val="F26B43"/>
          </p15:clr>
        </p15:guide>
        <p15:guide id="12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isplay/trans/TYRE+GTR+SESSION+19" TargetMode="External"/><Relationship Id="rId2" Type="http://schemas.openxmlformats.org/officeDocument/2006/relationships/hyperlink" Target="https://wiki.unece.org/display/trans/TYRE+GTR+SESSION+18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iki.unece.org/display/trans/TYRE+GTR+SESSION+2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.bocharov@nami.ru" TargetMode="External"/><Relationship Id="rId2" Type="http://schemas.openxmlformats.org/officeDocument/2006/relationships/hyperlink" Target="mailto:ab@satrfond.r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>
          <a:xfrm>
            <a:off x="1590906" y="3708233"/>
            <a:ext cx="9144000" cy="750049"/>
          </a:xfrm>
        </p:spPr>
        <p:txBody>
          <a:bodyPr anchor="b"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Development of Amendment # 2 </a:t>
            </a:r>
            <a:br>
              <a:rPr lang="en-US" dirty="0"/>
            </a:br>
            <a:r>
              <a:rPr lang="en-US" dirty="0"/>
              <a:t>to UN GTR No. 16 on </a:t>
            </a:r>
            <a:r>
              <a:rPr lang="en-US" dirty="0" err="1"/>
              <a:t>Tyres</a:t>
            </a:r>
            <a:endParaRPr lang="en-US" dirty="0"/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Status after the 19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IWG Meeting*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Geneva, 11-12 September 2018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9060893" y="240566"/>
            <a:ext cx="31758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fr-CH" altLang="ja-JP" sz="1200" b="0" u="sng" dirty="0">
                <a:solidFill>
                  <a:schemeClr val="bg2">
                    <a:lumMod val="10000"/>
                  </a:schemeClr>
                </a:solidFill>
              </a:rPr>
              <a:t>Document</a:t>
            </a:r>
            <a:r>
              <a:rPr lang="fr-CH" altLang="ja-JP" sz="12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</a:rPr>
              <a:t>TYREGTR-19-13</a:t>
            </a:r>
            <a:endParaRPr lang="fr-CH" altLang="ja-JP" sz="1200" dirty="0">
              <a:solidFill>
                <a:schemeClr val="bg2">
                  <a:lumMod val="10000"/>
                </a:schemeClr>
              </a:solidFill>
            </a:endParaRPr>
          </a:p>
          <a:p>
            <a:pPr eaLnBrk="1" hangingPunct="1"/>
            <a:r>
              <a:rPr lang="en-US" altLang="ja-JP" sz="1200" b="0" dirty="0">
                <a:solidFill>
                  <a:schemeClr val="bg2">
                    <a:lumMod val="10000"/>
                  </a:schemeClr>
                </a:solidFill>
              </a:rPr>
              <a:t>19</a:t>
            </a:r>
            <a:r>
              <a:rPr lang="en-US" altLang="ja-JP" sz="1200" b="0" baseline="30000" dirty="0">
                <a:solidFill>
                  <a:schemeClr val="bg2">
                    <a:lumMod val="10000"/>
                  </a:schemeClr>
                </a:solidFill>
              </a:rPr>
              <a:t>th</a:t>
            </a:r>
            <a:r>
              <a:rPr lang="en-US" altLang="ja-JP" sz="1200" b="0" dirty="0">
                <a:solidFill>
                  <a:schemeClr val="bg2">
                    <a:lumMod val="10000"/>
                  </a:schemeClr>
                </a:solidFill>
              </a:rPr>
              <a:t> TYREGTR</a:t>
            </a:r>
            <a:r>
              <a:rPr lang="fr-CH" altLang="ja-JP" sz="1200" b="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altLang="ja-JP" sz="1200" b="0" dirty="0">
                <a:solidFill>
                  <a:schemeClr val="bg2">
                    <a:lumMod val="10000"/>
                  </a:schemeClr>
                </a:solidFill>
              </a:rPr>
              <a:t>11-12 September</a:t>
            </a:r>
            <a:r>
              <a:rPr lang="fr-CH" altLang="ja-JP" sz="1200" b="0" dirty="0">
                <a:solidFill>
                  <a:schemeClr val="bg2">
                    <a:lumMod val="10000"/>
                  </a:schemeClr>
                </a:solidFill>
              </a:rPr>
              <a:t> 2018</a:t>
            </a:r>
          </a:p>
          <a:p>
            <a:pPr eaLnBrk="1" hangingPunct="1"/>
            <a:r>
              <a:rPr lang="fr-CH" altLang="ja-JP" sz="1200" b="0" dirty="0">
                <a:solidFill>
                  <a:schemeClr val="bg2">
                    <a:lumMod val="10000"/>
                  </a:schemeClr>
                </a:solidFill>
              </a:rPr>
              <a:t>Agenda item 9</a:t>
            </a:r>
            <a:endParaRPr lang="en-US" altLang="ja-JP" sz="1200" b="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type="body" sz="half" idx="2"/>
          </p:nvPr>
        </p:nvSpPr>
        <p:spPr>
          <a:xfrm>
            <a:off x="801989" y="5684392"/>
            <a:ext cx="9853312" cy="461228"/>
          </a:xfrm>
        </p:spPr>
        <p:txBody>
          <a:bodyPr/>
          <a:lstStyle/>
          <a:p>
            <a:pPr algn="l"/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* Meeting participants: </a:t>
            </a:r>
            <a:r>
              <a:rPr lang="en-US" sz="1800" dirty="0">
                <a:solidFill>
                  <a:srgbClr val="FF0000"/>
                </a:solidFill>
              </a:rPr>
              <a:t>Canada, China,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France, India, Japan, Russian Federation, United States of America, ETRTO, JATMA, USTMA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9058" y="201834"/>
            <a:ext cx="3048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</a:rPr>
              <a:t>Submitted by the Russian Federation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</a:rPr>
              <a:t/>
            </a:r>
            <a:br>
              <a:rPr lang="ru-RU" sz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</a:rPr>
            </a:br>
            <a:r>
              <a:rPr lang="en-GB" sz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</a:rPr>
              <a:t>Technical Sponsor </a:t>
            </a:r>
            <a:r>
              <a:rPr lang="en-US" sz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</a:rPr>
              <a:t>of UN GTR No. </a:t>
            </a:r>
            <a:r>
              <a:rPr lang="en-US" sz="120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</a:rPr>
              <a:t>16</a:t>
            </a:r>
            <a:r>
              <a:rPr lang="en-GB" sz="120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</a:rPr>
              <a:t> </a:t>
            </a:r>
            <a:endParaRPr lang="en-GB" sz="1200" dirty="0">
              <a:solidFill>
                <a:schemeClr val="bg2">
                  <a:lumMod val="10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7" name="TextBox 18">
            <a:extLst>
              <a:ext uri="{FF2B5EF4-FFF2-40B4-BE49-F238E27FC236}">
                <a16:creationId xmlns:a16="http://schemas.microsoft.com/office/drawing/2014/main" xmlns="" id="{0086AD73-F4CD-4E4C-B1EE-8EA660861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0892" y="886897"/>
            <a:ext cx="28985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fr-CH" altLang="ja-JP" sz="1200" b="0" u="sng" dirty="0">
                <a:solidFill>
                  <a:schemeClr val="bg2">
                    <a:lumMod val="10000"/>
                  </a:schemeClr>
                </a:solidFill>
              </a:rPr>
              <a:t>Informal document</a:t>
            </a:r>
            <a:r>
              <a:rPr lang="fr-CH" altLang="ja-JP" sz="12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ja-JP" sz="1200" smtClean="0">
                <a:solidFill>
                  <a:schemeClr val="bg2">
                    <a:lumMod val="10000"/>
                  </a:schemeClr>
                </a:solidFill>
              </a:rPr>
              <a:t>GRB-68-16</a:t>
            </a:r>
            <a:endParaRPr lang="fr-CH" altLang="ja-JP" sz="1200" dirty="0">
              <a:solidFill>
                <a:schemeClr val="bg2">
                  <a:lumMod val="10000"/>
                </a:schemeClr>
              </a:solidFill>
            </a:endParaRPr>
          </a:p>
          <a:p>
            <a:pPr eaLnBrk="1" hangingPunct="1"/>
            <a:r>
              <a:rPr lang="en-US" altLang="ja-JP" sz="1200" b="0" dirty="0">
                <a:solidFill>
                  <a:schemeClr val="bg2">
                    <a:lumMod val="10000"/>
                  </a:schemeClr>
                </a:solidFill>
              </a:rPr>
              <a:t>68</a:t>
            </a:r>
            <a:r>
              <a:rPr lang="en-US" altLang="ja-JP" sz="1200" b="0" baseline="30000" dirty="0">
                <a:solidFill>
                  <a:schemeClr val="bg2">
                    <a:lumMod val="10000"/>
                  </a:schemeClr>
                </a:solidFill>
              </a:rPr>
              <a:t>th</a:t>
            </a:r>
            <a:r>
              <a:rPr lang="en-US" altLang="ja-JP" sz="1200" b="0" dirty="0">
                <a:solidFill>
                  <a:schemeClr val="bg2">
                    <a:lumMod val="10000"/>
                  </a:schemeClr>
                </a:solidFill>
              </a:rPr>
              <a:t> GRBP</a:t>
            </a:r>
            <a:r>
              <a:rPr lang="fr-CH" altLang="ja-JP" sz="12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ja-JP" sz="1200" b="0" dirty="0">
                <a:solidFill>
                  <a:schemeClr val="bg2">
                    <a:lumMod val="10000"/>
                  </a:schemeClr>
                </a:solidFill>
              </a:rPr>
              <a:t>12-14 September </a:t>
            </a:r>
            <a:r>
              <a:rPr lang="fr-CH" altLang="ja-JP" sz="1200" b="0" dirty="0">
                <a:solidFill>
                  <a:schemeClr val="bg2">
                    <a:lumMod val="10000"/>
                  </a:schemeClr>
                </a:solidFill>
              </a:rPr>
              <a:t>2018</a:t>
            </a:r>
          </a:p>
          <a:p>
            <a:pPr eaLnBrk="1" hangingPunct="1"/>
            <a:r>
              <a:rPr lang="fr-CH" altLang="ja-JP" sz="1200" b="0" dirty="0">
                <a:solidFill>
                  <a:schemeClr val="bg2">
                    <a:lumMod val="10000"/>
                  </a:schemeClr>
                </a:solidFill>
              </a:rPr>
              <a:t>Agenda item </a:t>
            </a:r>
            <a:r>
              <a:rPr lang="fr-CH" altLang="ja-JP" sz="1200" b="0" dirty="0" smtClean="0">
                <a:solidFill>
                  <a:schemeClr val="bg2">
                    <a:lumMod val="10000"/>
                  </a:schemeClr>
                </a:solidFill>
              </a:rPr>
              <a:t>19</a:t>
            </a:r>
            <a:endParaRPr lang="en-US" altLang="ja-JP" sz="1200" b="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216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400" dirty="0"/>
              <a:t>Next steps</a:t>
            </a:r>
            <a:endParaRPr lang="ru-RU" sz="24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4"/>
          </p:nvPr>
        </p:nvSpPr>
        <p:spPr>
          <a:xfrm>
            <a:off x="55478" y="413921"/>
            <a:ext cx="9144000" cy="240014"/>
          </a:xfrm>
        </p:spPr>
        <p:txBody>
          <a:bodyPr/>
          <a:lstStyle/>
          <a:p>
            <a:r>
              <a:rPr lang="en-US" sz="1600" dirty="0"/>
              <a:t>Reference: </a:t>
            </a:r>
            <a:r>
              <a:rPr lang="en-GB" sz="1600" dirty="0"/>
              <a:t>Report of the IWG 19th meeting</a:t>
            </a:r>
            <a:endParaRPr lang="ru-RU" sz="1600" dirty="0"/>
          </a:p>
        </p:txBody>
      </p:sp>
      <p:sp>
        <p:nvSpPr>
          <p:cNvPr id="6" name="Текст 6">
            <a:extLst>
              <a:ext uri="{FF2B5EF4-FFF2-40B4-BE49-F238E27FC236}">
                <a16:creationId xmlns:a16="http://schemas.microsoft.com/office/drawing/2014/main" xmlns="" id="{4281F439-4F26-4823-817C-F91554BD5091}"/>
              </a:ext>
            </a:extLst>
          </p:cNvPr>
          <p:cNvSpPr txBox="1">
            <a:spLocks/>
          </p:cNvSpPr>
          <p:nvPr/>
        </p:nvSpPr>
        <p:spPr>
          <a:xfrm>
            <a:off x="677391" y="863059"/>
            <a:ext cx="9144000" cy="3140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spc="0" baseline="0"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Next IWG 20</a:t>
            </a:r>
            <a:r>
              <a:rPr lang="en-US" sz="2400" baseline="30000" dirty="0"/>
              <a:t>th</a:t>
            </a:r>
            <a:r>
              <a:rPr lang="en-US" sz="2400" dirty="0"/>
              <a:t> meeting (tentative)</a:t>
            </a:r>
            <a:endParaRPr lang="ru-RU" sz="2400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1105386" y="1247695"/>
            <a:ext cx="10372240" cy="263270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10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Venue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    </a:t>
            </a:r>
            <a:r>
              <a:rPr lang="en-US" dirty="0">
                <a:solidFill>
                  <a:schemeClr val="tx2"/>
                </a:solidFill>
                <a:latin typeface="Myriad Pro" panose="020B0503030403020204" pitchFamily="34" charset="0"/>
              </a:rPr>
              <a:t>ETRTO in Brussels : October 29</a:t>
            </a:r>
            <a:r>
              <a:rPr lang="en-US" baseline="30000" dirty="0">
                <a:solidFill>
                  <a:schemeClr val="tx2"/>
                </a:solidFill>
                <a:latin typeface="Myriad Pro" panose="020B0503030403020204" pitchFamily="34" charset="0"/>
              </a:rPr>
              <a:t>th</a:t>
            </a:r>
            <a:r>
              <a:rPr lang="en-US" dirty="0">
                <a:solidFill>
                  <a:schemeClr val="tx2"/>
                </a:solidFill>
                <a:latin typeface="Myriad Pro" panose="020B0503030403020204" pitchFamily="34" charset="0"/>
              </a:rPr>
              <a:t> to 31</a:t>
            </a:r>
            <a:r>
              <a:rPr lang="en-US" baseline="30000" dirty="0">
                <a:solidFill>
                  <a:schemeClr val="tx2"/>
                </a:solidFill>
                <a:latin typeface="Myriad Pro" panose="020B0503030403020204" pitchFamily="34" charset="0"/>
              </a:rPr>
              <a:t>st</a:t>
            </a:r>
            <a:r>
              <a:rPr lang="en-US" dirty="0">
                <a:solidFill>
                  <a:schemeClr val="tx2"/>
                </a:solidFill>
                <a:latin typeface="Myriad Pro" panose="020B0503030403020204" pitchFamily="34" charset="0"/>
              </a:rPr>
              <a:t> 2018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Schedule: </a:t>
            </a:r>
            <a:r>
              <a:rPr lang="en-GB" dirty="0">
                <a:solidFill>
                  <a:schemeClr val="tx2"/>
                </a:solidFill>
                <a:latin typeface="Myriad Pro" panose="020B0503030403020204" pitchFamily="34" charset="0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-day meeting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Objectives: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To confirm and finalize the text of the amendment 2 to the GTR 16 (text of the amendment, statement on technical rationale and justification and technical report) to be presented to GRB 69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 session.</a:t>
            </a:r>
          </a:p>
          <a:p>
            <a:pPr marL="800100" marR="0" lvl="1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>
                <a:solidFill>
                  <a:schemeClr val="tx2"/>
                </a:solidFill>
                <a:latin typeface="Myriad Pro" panose="020B0503030403020204" pitchFamily="34" charset="0"/>
              </a:rPr>
              <a:t>To work out the action items defined by the IWG at its 18</a:t>
            </a:r>
            <a:r>
              <a:rPr lang="en-US" baseline="30000" dirty="0">
                <a:solidFill>
                  <a:schemeClr val="tx2"/>
                </a:solidFill>
                <a:latin typeface="Myriad Pro" panose="020B0503030403020204" pitchFamily="34" charset="0"/>
              </a:rPr>
              <a:t>th</a:t>
            </a:r>
            <a:r>
              <a:rPr lang="en-US" dirty="0">
                <a:solidFill>
                  <a:schemeClr val="tx2"/>
                </a:solidFill>
                <a:latin typeface="Myriad Pro" panose="020B0503030403020204" pitchFamily="34" charset="0"/>
              </a:rPr>
              <a:t> and 19</a:t>
            </a:r>
            <a:r>
              <a:rPr lang="en-US" baseline="30000" dirty="0">
                <a:solidFill>
                  <a:schemeClr val="tx2"/>
                </a:solidFill>
                <a:latin typeface="Myriad Pro" panose="020B0503030403020204" pitchFamily="34" charset="0"/>
              </a:rPr>
              <a:t>th</a:t>
            </a:r>
            <a:r>
              <a:rPr lang="en-US" dirty="0">
                <a:solidFill>
                  <a:schemeClr val="tx2"/>
                </a:solidFill>
                <a:latin typeface="Myriad Pro" panose="020B0503030403020204" pitchFamily="34" charset="0"/>
              </a:rPr>
              <a:t> sessions.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10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The meeting documents may be found at: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10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10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IWG 18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accent3">
                    <a:lumMod val="10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10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 meeting: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10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  <a:hlinkClick r:id="rId2"/>
              </a:rPr>
              <a:t>https://wiki.unece.org/display/trans/TYRE+GTR+SESSION+18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10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10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/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10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10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IWG 19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accent3">
                    <a:lumMod val="10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10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 meeting: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10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  <a:hlinkClick r:id="rId3"/>
              </a:rPr>
              <a:t>https://wiki.unece.org/display/trans/TYRE+GTR+SESSION+19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10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  </a:t>
            </a:r>
          </a:p>
          <a:p>
            <a:pPr lvl="0" defTabSz="914400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</a:rPr>
              <a:t>IWG 20</a:t>
            </a:r>
            <a:r>
              <a:rPr lang="en-US" baseline="30000" dirty="0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</a:rPr>
              <a:t>th</a:t>
            </a:r>
            <a:r>
              <a:rPr lang="en-US" dirty="0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</a:rPr>
              <a:t> meeting: </a:t>
            </a:r>
            <a:r>
              <a:rPr lang="en-US" u="sng" dirty="0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  <a:hlinkClick r:id="rId4"/>
              </a:rPr>
              <a:t>https://wiki.unece.org/display/trans/TYRE+GTR+SESSION+20</a:t>
            </a:r>
            <a:endParaRPr lang="en-US" u="sng" dirty="0">
              <a:solidFill>
                <a:schemeClr val="accent3">
                  <a:lumMod val="10000"/>
                </a:schemeClr>
              </a:solidFill>
              <a:latin typeface="Myriad Pro" panose="020B0503030403020204" pitchFamily="34" charset="0"/>
            </a:endParaRPr>
          </a:p>
          <a:p>
            <a:pPr lvl="0" defTabSz="914400">
              <a:lnSpc>
                <a:spcPct val="90000"/>
              </a:lnSpc>
              <a:spcAft>
                <a:spcPts val="600"/>
              </a:spcAft>
            </a:pP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10000"/>
                  </a:scheme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 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10000"/>
                </a:schemeClr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8616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21"/>
          <p:cNvSpPr>
            <a:spLocks noGrp="1"/>
          </p:cNvSpPr>
          <p:nvPr>
            <p:ph type="body" sz="half" idx="2"/>
          </p:nvPr>
        </p:nvSpPr>
        <p:spPr>
          <a:xfrm>
            <a:off x="100359" y="6312215"/>
            <a:ext cx="8714450" cy="457201"/>
          </a:xfrm>
        </p:spPr>
        <p:txBody>
          <a:bodyPr>
            <a:normAutofit/>
          </a:bodyPr>
          <a:lstStyle/>
          <a:p>
            <a:pPr lvl="0"/>
            <a:r>
              <a:rPr lang="en-US" sz="1150" dirty="0"/>
              <a:t>IWG TYREGTR Chairman: Mr. Andrei </a:t>
            </a:r>
            <a:r>
              <a:rPr lang="en-US" sz="1150" dirty="0" err="1"/>
              <a:t>Bocharov</a:t>
            </a:r>
            <a:r>
              <a:rPr lang="en-US" sz="1150" dirty="0"/>
              <a:t>  (NAMI, Russian Federation), e-mail: </a:t>
            </a:r>
            <a:r>
              <a:rPr lang="en-US" sz="1150" dirty="0">
                <a:hlinkClick r:id="rId2"/>
              </a:rPr>
              <a:t>ab@satrfond.ru</a:t>
            </a:r>
            <a:r>
              <a:rPr lang="en-US" sz="1150" dirty="0"/>
              <a:t>, </a:t>
            </a:r>
            <a:r>
              <a:rPr lang="en-US" sz="1150" dirty="0">
                <a:hlinkClick r:id="rId3"/>
              </a:rPr>
              <a:t>a.bocharov@nami.ru</a:t>
            </a:r>
            <a:r>
              <a:rPr lang="en-US" sz="1150" dirty="0"/>
              <a:t>. </a:t>
            </a:r>
            <a:endParaRPr lang="ru-RU" sz="1150" dirty="0"/>
          </a:p>
        </p:txBody>
      </p:sp>
    </p:spTree>
    <p:extLst>
      <p:ext uri="{BB962C8B-B14F-4D97-AF65-F5344CB8AC3E}">
        <p14:creationId xmlns:p14="http://schemas.microsoft.com/office/powerpoint/2010/main" val="57763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>
          <a:xfrm>
            <a:off x="55477" y="160811"/>
            <a:ext cx="10448971" cy="314024"/>
          </a:xfrm>
        </p:spPr>
        <p:txBody>
          <a:bodyPr/>
          <a:lstStyle/>
          <a:p>
            <a:r>
              <a:rPr lang="en-US" sz="2400" dirty="0"/>
              <a:t>Subject of Amendment No. 2 to UN GTR No. 16 as authorized by AC.3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600" dirty="0"/>
              <a:t>Reference: Authorization ECE/TRANS/WP.29/AC.3/48</a:t>
            </a:r>
            <a:endParaRPr lang="ru-RU" sz="16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Объект 7"/>
          <p:cNvSpPr>
            <a:spLocks noGrp="1"/>
          </p:cNvSpPr>
          <p:nvPr>
            <p:ph idx="16"/>
          </p:nvPr>
        </p:nvSpPr>
        <p:spPr>
          <a:xfrm>
            <a:off x="1439942" y="723900"/>
            <a:ext cx="8534400" cy="55753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Amendment of the GTR text: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Addition of new definitions (Section 2)</a:t>
            </a:r>
          </a:p>
          <a:p>
            <a:pPr lvl="1">
              <a:lnSpc>
                <a:spcPct val="100000"/>
              </a:lnSpc>
            </a:pPr>
            <a:r>
              <a:rPr lang="en-US" b="1" dirty="0"/>
              <a:t>Harmonization of the Load Range concept in relationship to Inflation Pressure </a:t>
            </a:r>
            <a:r>
              <a:rPr lang="en-US" dirty="0"/>
              <a:t>(Section 2)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Alignment of the provisions with the most recent developments in UN Regulations</a:t>
            </a:r>
            <a:r>
              <a:rPr lang="ru-RU" dirty="0"/>
              <a:t> </a:t>
            </a:r>
            <a:r>
              <a:rPr lang="en-US" dirty="0"/>
              <a:t>Nos. 30 and 54 (Sections 3.3 and 3.5, Annexes 3 and 6)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Harmonization of FMVSS 139 requirements relative to UNECE PSI index </a:t>
            </a:r>
            <a:br>
              <a:rPr lang="en-US" dirty="0"/>
            </a:br>
            <a:r>
              <a:rPr lang="en-US" dirty="0"/>
              <a:t>(Sections 3.14 and 3.15)</a:t>
            </a:r>
          </a:p>
          <a:p>
            <a:pPr lvl="1">
              <a:lnSpc>
                <a:spcPct val="100000"/>
              </a:lnSpc>
            </a:pPr>
            <a:r>
              <a:rPr lang="en-US" b="1" dirty="0"/>
              <a:t>Addition of new harmonized provisions for physical dimensions of LT/C </a:t>
            </a:r>
            <a:r>
              <a:rPr lang="en-US" b="1" dirty="0" err="1"/>
              <a:t>tyres</a:t>
            </a:r>
            <a:r>
              <a:rPr lang="en-US" b="1" dirty="0"/>
              <a:t> </a:t>
            </a:r>
            <a:r>
              <a:rPr lang="en-US" dirty="0"/>
              <a:t>(new Section 3.20; old Sections 3.20 &amp; 3.21 to be deleted)</a:t>
            </a:r>
          </a:p>
          <a:p>
            <a:pPr lvl="1">
              <a:lnSpc>
                <a:spcPct val="100000"/>
              </a:lnSpc>
            </a:pPr>
            <a:r>
              <a:rPr lang="en-US" b="1" dirty="0"/>
              <a:t>Addition of new harmonized provisions for high speed test for LT/C tyres </a:t>
            </a:r>
            <a:br>
              <a:rPr lang="en-US" b="1" dirty="0"/>
            </a:br>
            <a:r>
              <a:rPr lang="en-US" dirty="0"/>
              <a:t>(new Section 3.19, old Section 3.16 to be modified with endurance test only, old Section 3.19 to be deleted</a:t>
            </a:r>
            <a:r>
              <a:rPr lang="en-US" b="1" dirty="0"/>
              <a:t>)</a:t>
            </a:r>
          </a:p>
          <a:p>
            <a:pPr>
              <a:lnSpc>
                <a:spcPct val="100000"/>
              </a:lnSpc>
            </a:pPr>
            <a:r>
              <a:rPr lang="en-US" dirty="0"/>
              <a:t>Other topics to be discussed: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Consideration of feasibility of harmonization of endurance test for LT/C </a:t>
            </a:r>
            <a:r>
              <a:rPr lang="en-US" dirty="0" err="1"/>
              <a:t>tyres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(Sections 3.16 and 3.17)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Consideration of feasibility of development of provisions for global </a:t>
            </a:r>
            <a:r>
              <a:rPr lang="en-US" dirty="0" err="1"/>
              <a:t>tyre</a:t>
            </a:r>
            <a:r>
              <a:rPr lang="en-US" dirty="0"/>
              <a:t> marking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127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>
          <a:xfrm>
            <a:off x="55477" y="439586"/>
            <a:ext cx="10448971" cy="314024"/>
          </a:xfrm>
        </p:spPr>
        <p:txBody>
          <a:bodyPr/>
          <a:lstStyle/>
          <a:p>
            <a:r>
              <a:rPr lang="en-US" sz="2400" dirty="0">
                <a:latin typeface="Myriad Pro" panose="020B0503030403020204" pitchFamily="34" charset="0"/>
              </a:rPr>
              <a:t>New Harmonized Provisions</a:t>
            </a:r>
            <a:br>
              <a:rPr lang="en-US" sz="2400" dirty="0">
                <a:latin typeface="Myriad Pro" panose="020B0503030403020204" pitchFamily="34" charset="0"/>
              </a:rPr>
            </a:br>
            <a:r>
              <a:rPr lang="en-US" sz="2400" dirty="0">
                <a:latin typeface="Myriad Pro" panose="020B0503030403020204" pitchFamily="34" charset="0"/>
              </a:rPr>
              <a:t>a. Physical Dimensions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>
          <a:xfrm>
            <a:off x="66628" y="725280"/>
            <a:ext cx="9144000" cy="240014"/>
          </a:xfrm>
        </p:spPr>
        <p:txBody>
          <a:bodyPr/>
          <a:lstStyle/>
          <a:p>
            <a:r>
              <a:rPr lang="en-US" sz="1600" dirty="0"/>
              <a:t>Reference: GRRF-86-28</a:t>
            </a:r>
            <a:endParaRPr lang="ru-RU" sz="16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42E29535-5BA9-4721-BC64-0620E2394D71}"/>
              </a:ext>
            </a:extLst>
          </p:cNvPr>
          <p:cNvSpPr/>
          <p:nvPr/>
        </p:nvSpPr>
        <p:spPr>
          <a:xfrm>
            <a:off x="740226" y="1191213"/>
            <a:ext cx="1106859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bg2">
                  <a:lumMod val="10000"/>
                </a:schemeClr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r>
              <a:rPr lang="en-US" u="sng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Addition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 of new harmonized provisions for physical dimensions of LT/C tyres 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		(new Section 3.20; old Sections 3.20 &amp; 3.21 to be deleted)</a:t>
            </a: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r>
              <a:rPr lang="en-US" u="sng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Subdivision in 3 categories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: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</a:br>
            <a:endParaRPr lang="en-US" dirty="0">
              <a:solidFill>
                <a:schemeClr val="bg2">
                  <a:lumMod val="10000"/>
                </a:schemeClr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pPr lvl="1"/>
            <a:r>
              <a:rPr lang="en-GB" i="1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Physical dimension for metric sizes (excluding all sizes listed in Annex 6)</a:t>
            </a:r>
            <a:br>
              <a:rPr lang="en-GB" i="1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</a:br>
            <a:r>
              <a:rPr lang="en-GB" i="1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	M</a:t>
            </a: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ost stringent requirements from FMVSS 139/R54 retained</a:t>
            </a:r>
            <a:br>
              <a:rPr lang="en-GB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</a:br>
            <a:endParaRPr lang="en-US" dirty="0">
              <a:solidFill>
                <a:schemeClr val="bg2">
                  <a:lumMod val="10000"/>
                </a:schemeClr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pPr lvl="1"/>
            <a:r>
              <a:rPr lang="en-GB" i="1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Physical dimension for high flotation sizes (excluding all sizes listed in Annex 6)</a:t>
            </a:r>
          </a:p>
          <a:p>
            <a:pPr lvl="1"/>
            <a:r>
              <a:rPr lang="en-GB" i="1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	</a:t>
            </a: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Requirements as per </a:t>
            </a:r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ECE/TRANS/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WP.29/GRRF/2018/5 amended by GRRF-86-26, </a:t>
            </a:r>
          </a:p>
          <a:p>
            <a:pPr lvl="1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	approved at the 86</a:t>
            </a:r>
            <a:r>
              <a:rPr lang="en-US" baseline="30000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 GRRF session and submitted for adoption by WP.29/AC.1 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	at the June 2018 session (</a:t>
            </a:r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ECE/TRANS/WP.29/2018/XX)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</a:rPr>
              <a:t>	</a:t>
            </a:r>
          </a:p>
          <a:p>
            <a:pPr lvl="1"/>
            <a:endParaRPr lang="en-US" i="1" dirty="0">
              <a:solidFill>
                <a:schemeClr val="bg2">
                  <a:lumMod val="10000"/>
                </a:schemeClr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pPr lvl="1"/>
            <a:r>
              <a:rPr lang="en-GB" i="1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Physical dimension for sizes listed in Annex 6 </a:t>
            </a: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(Legacy)</a:t>
            </a:r>
            <a:endParaRPr lang="en-US" dirty="0">
              <a:solidFill>
                <a:schemeClr val="bg2">
                  <a:lumMod val="10000"/>
                </a:schemeClr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Myriad Pro" panose="020B0503030403020204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37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>
          <a:xfrm>
            <a:off x="55477" y="439586"/>
            <a:ext cx="10448971" cy="314024"/>
          </a:xfrm>
        </p:spPr>
        <p:txBody>
          <a:bodyPr/>
          <a:lstStyle/>
          <a:p>
            <a:r>
              <a:rPr lang="en-US" sz="2400" dirty="0">
                <a:latin typeface="Myriad Pro" panose="020B0503030403020204" pitchFamily="34" charset="0"/>
              </a:rPr>
              <a:t>New Harmonized Provisions</a:t>
            </a:r>
            <a:br>
              <a:rPr lang="en-US" sz="2400" dirty="0">
                <a:latin typeface="Myriad Pro" panose="020B0503030403020204" pitchFamily="34" charset="0"/>
              </a:rPr>
            </a:br>
            <a:r>
              <a:rPr lang="en-US" sz="2400" dirty="0">
                <a:latin typeface="Myriad Pro" panose="020B0503030403020204" pitchFamily="34" charset="0"/>
              </a:rPr>
              <a:t>b. High Speed Test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>
          <a:xfrm>
            <a:off x="66628" y="725280"/>
            <a:ext cx="9144000" cy="240014"/>
          </a:xfrm>
        </p:spPr>
        <p:txBody>
          <a:bodyPr/>
          <a:lstStyle/>
          <a:p>
            <a:r>
              <a:rPr lang="en-US" sz="1600" dirty="0"/>
              <a:t>Reference: GRRF-84-05</a:t>
            </a:r>
            <a:endParaRPr lang="ru-RU" sz="16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842F521-BCC1-4545-A381-AE8141ABC89F}"/>
              </a:ext>
            </a:extLst>
          </p:cNvPr>
          <p:cNvSpPr/>
          <p:nvPr/>
        </p:nvSpPr>
        <p:spPr>
          <a:xfrm>
            <a:off x="1507278" y="946084"/>
            <a:ext cx="928106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</a:rPr>
              <a:t>Assessment of FMVSS139 High Speed test </a:t>
            </a:r>
            <a:r>
              <a:rPr lang="en-US" dirty="0" err="1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</a:rPr>
              <a:t>vs</a:t>
            </a:r>
            <a:r>
              <a:rPr lang="en-US" dirty="0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</a:rPr>
              <a:t> R54 Load/Speed test made by </a:t>
            </a:r>
            <a:r>
              <a:rPr lang="en-US" dirty="0" err="1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</a:rPr>
              <a:t>tyre</a:t>
            </a:r>
            <a:r>
              <a:rPr lang="en-US" dirty="0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</a:rPr>
              <a:t> industry:</a:t>
            </a:r>
          </a:p>
        </p:txBody>
      </p:sp>
      <p:grpSp>
        <p:nvGrpSpPr>
          <p:cNvPr id="10" name="Group 25">
            <a:extLst>
              <a:ext uri="{FF2B5EF4-FFF2-40B4-BE49-F238E27FC236}">
                <a16:creationId xmlns:a16="http://schemas.microsoft.com/office/drawing/2014/main" xmlns="" id="{3E132782-A61E-45C4-B306-0776D66CF50B}"/>
              </a:ext>
            </a:extLst>
          </p:cNvPr>
          <p:cNvGrpSpPr/>
          <p:nvPr/>
        </p:nvGrpSpPr>
        <p:grpSpPr>
          <a:xfrm>
            <a:off x="3234525" y="1364575"/>
            <a:ext cx="5375619" cy="3240211"/>
            <a:chOff x="1620028" y="812656"/>
            <a:chExt cx="8052432" cy="4954729"/>
          </a:xfrm>
        </p:grpSpPr>
        <p:pic>
          <p:nvPicPr>
            <p:cNvPr id="12" name="Picture 3">
              <a:extLst>
                <a:ext uri="{FF2B5EF4-FFF2-40B4-BE49-F238E27FC236}">
                  <a16:creationId xmlns:a16="http://schemas.microsoft.com/office/drawing/2014/main" xmlns="" id="{F50C95AD-3E9B-4E4B-B9EB-B7DB76ACA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20028" y="812656"/>
              <a:ext cx="8052432" cy="4954729"/>
            </a:xfrm>
            <a:prstGeom prst="rect">
              <a:avLst/>
            </a:prstGeom>
          </p:spPr>
        </p:pic>
        <p:cxnSp>
          <p:nvCxnSpPr>
            <p:cNvPr id="13" name="Straight Connector 6">
              <a:extLst>
                <a:ext uri="{FF2B5EF4-FFF2-40B4-BE49-F238E27FC236}">
                  <a16:creationId xmlns:a16="http://schemas.microsoft.com/office/drawing/2014/main" xmlns="" id="{65C4CA53-665B-4395-B7C6-2742662FD074}"/>
                </a:ext>
              </a:extLst>
            </p:cNvPr>
            <p:cNvCxnSpPr/>
            <p:nvPr/>
          </p:nvCxnSpPr>
          <p:spPr>
            <a:xfrm>
              <a:off x="4291487" y="2179320"/>
              <a:ext cx="9048" cy="297180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9A34FF3B-C7BD-4D19-B297-0E33205974B1}"/>
                </a:ext>
              </a:extLst>
            </p:cNvPr>
            <p:cNvSpPr txBox="1"/>
            <p:nvPr/>
          </p:nvSpPr>
          <p:spPr>
            <a:xfrm>
              <a:off x="2578418" y="2585705"/>
              <a:ext cx="1417319" cy="658886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>
                  <a:solidFill>
                    <a:schemeClr val="accent6"/>
                  </a:solidFill>
                </a:defRPr>
              </a:lvl1pPr>
            </a:lstStyle>
            <a:p>
              <a:r>
                <a:rPr lang="en-US" sz="1100" dirty="0">
                  <a:solidFill>
                    <a:schemeClr val="bg2">
                      <a:lumMod val="25000"/>
                    </a:schemeClr>
                  </a:solidFill>
                </a:rPr>
                <a:t>FMVSS 139 more severe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411DF3E3-9F34-4782-A0C8-D68B69E7C2BA}"/>
                </a:ext>
              </a:extLst>
            </p:cNvPr>
            <p:cNvSpPr txBox="1"/>
            <p:nvPr/>
          </p:nvSpPr>
          <p:spPr>
            <a:xfrm>
              <a:off x="6809144" y="3913905"/>
              <a:ext cx="1041212" cy="917733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bg2">
                      <a:lumMod val="25000"/>
                    </a:schemeClr>
                  </a:solidFill>
                </a:rPr>
                <a:t>R54 more severe</a:t>
              </a:r>
            </a:p>
          </p:txBody>
        </p:sp>
        <p:cxnSp>
          <p:nvCxnSpPr>
            <p:cNvPr id="16" name="Straight Connector 14">
              <a:extLst>
                <a:ext uri="{FF2B5EF4-FFF2-40B4-BE49-F238E27FC236}">
                  <a16:creationId xmlns:a16="http://schemas.microsoft.com/office/drawing/2014/main" xmlns="" id="{42599FBE-B54E-466C-8E87-478FFEBC0E1D}"/>
                </a:ext>
              </a:extLst>
            </p:cNvPr>
            <p:cNvCxnSpPr/>
            <p:nvPr/>
          </p:nvCxnSpPr>
          <p:spPr>
            <a:xfrm>
              <a:off x="6507478" y="2179320"/>
              <a:ext cx="0" cy="297180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xmlns="" id="{DA0D6528-053B-4075-AD7B-DB09BB5C3873}"/>
                </a:ext>
              </a:extLst>
            </p:cNvPr>
            <p:cNvCxnSpPr/>
            <p:nvPr/>
          </p:nvCxnSpPr>
          <p:spPr>
            <a:xfrm flipH="1">
              <a:off x="2529840" y="3336188"/>
              <a:ext cx="1722119" cy="0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xmlns="" id="{B6036C47-25C5-4B68-8CD6-AA1732E5B0BE}"/>
                </a:ext>
              </a:extLst>
            </p:cNvPr>
            <p:cNvCxnSpPr/>
            <p:nvPr/>
          </p:nvCxnSpPr>
          <p:spPr>
            <a:xfrm>
              <a:off x="6507479" y="3334816"/>
              <a:ext cx="1676399" cy="0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5DEA0FD8-F291-45E5-B0EF-87F9405A35A5}"/>
                </a:ext>
              </a:extLst>
            </p:cNvPr>
            <p:cNvSpPr txBox="1"/>
            <p:nvPr/>
          </p:nvSpPr>
          <p:spPr>
            <a:xfrm>
              <a:off x="5111116" y="2504409"/>
              <a:ext cx="535129" cy="89420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accent2"/>
                  </a:solidFill>
                </a:rPr>
                <a:t>?</a:t>
              </a:r>
            </a:p>
          </p:txBody>
        </p:sp>
      </p:grp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B9D79E5C-50A6-4579-ACFC-E35AADF5C1A7}"/>
              </a:ext>
            </a:extLst>
          </p:cNvPr>
          <p:cNvSpPr/>
          <p:nvPr/>
        </p:nvSpPr>
        <p:spPr>
          <a:xfrm>
            <a:off x="1569952" y="4733937"/>
            <a:ext cx="9118029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</a:rPr>
              <a:t>Since available results did not allow to decide between R54 and FMVSS139 High Speed tests for ‘Q’ and ‘R’ Speed Symbols, one of the reasons of the </a:t>
            </a:r>
            <a:r>
              <a:rPr lang="en-GB" dirty="0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</a:rPr>
              <a:t>extension of the IWG mandate by </a:t>
            </a:r>
            <a:r>
              <a:rPr lang="ru-RU" dirty="0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</a:rPr>
              <a:t>2</a:t>
            </a:r>
            <a:r>
              <a:rPr lang="en-GB" dirty="0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</a:rPr>
              <a:t> year</a:t>
            </a:r>
            <a:r>
              <a:rPr lang="en-US" dirty="0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</a:rPr>
              <a:t>s</a:t>
            </a:r>
            <a:r>
              <a:rPr lang="en-GB" dirty="0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</a:rPr>
              <a:t> was requested and confirmed in order to give tyre industry the possibility to confirm the initial results on the High Speed harmonised test method.</a:t>
            </a:r>
            <a:endParaRPr lang="en-US" dirty="0">
              <a:solidFill>
                <a:schemeClr val="accent3">
                  <a:lumMod val="10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D78987FC-0B46-431B-BC48-68256F5A1172}"/>
              </a:ext>
            </a:extLst>
          </p:cNvPr>
          <p:cNvSpPr/>
          <p:nvPr/>
        </p:nvSpPr>
        <p:spPr>
          <a:xfrm>
            <a:off x="1594261" y="5872844"/>
            <a:ext cx="8802759" cy="124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>
                <a:solidFill>
                  <a:srgbClr val="0000CC"/>
                </a:solidFill>
              </a:rPr>
              <a:t>17</a:t>
            </a:r>
            <a:r>
              <a:rPr lang="en-GB" baseline="30000" dirty="0">
                <a:solidFill>
                  <a:srgbClr val="0000CC"/>
                </a:solidFill>
              </a:rPr>
              <a:t>th</a:t>
            </a:r>
            <a:r>
              <a:rPr lang="en-GB" dirty="0">
                <a:solidFill>
                  <a:srgbClr val="0000CC"/>
                </a:solidFill>
              </a:rPr>
              <a:t> IWG endorsed the Industry High speed test program.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>
                <a:solidFill>
                  <a:srgbClr val="0000CC"/>
                </a:solidFill>
              </a:rPr>
              <a:t>Updated</a:t>
            </a:r>
            <a:r>
              <a:rPr lang="en-US" dirty="0">
                <a:solidFill>
                  <a:srgbClr val="0000CC"/>
                </a:solidFill>
              </a:rPr>
              <a:t> results and proposal were presented to IWG at its 18</a:t>
            </a:r>
            <a:r>
              <a:rPr lang="en-US" baseline="30000" dirty="0">
                <a:solidFill>
                  <a:srgbClr val="0000CC"/>
                </a:solidFill>
              </a:rPr>
              <a:t>th</a:t>
            </a:r>
            <a:r>
              <a:rPr lang="en-US" dirty="0">
                <a:solidFill>
                  <a:srgbClr val="0000CC"/>
                </a:solidFill>
              </a:rPr>
              <a:t> session in June 2018 and will be presented to GRB 68</a:t>
            </a:r>
            <a:r>
              <a:rPr lang="en-US" baseline="30000" dirty="0">
                <a:solidFill>
                  <a:srgbClr val="0000CC"/>
                </a:solidFill>
              </a:rPr>
              <a:t>th</a:t>
            </a:r>
            <a:r>
              <a:rPr lang="en-US" dirty="0">
                <a:solidFill>
                  <a:srgbClr val="0000CC"/>
                </a:solidFill>
              </a:rPr>
              <a:t> session in September 2018.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CC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6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>
          <a:xfrm>
            <a:off x="55477" y="443667"/>
            <a:ext cx="10448971" cy="31402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>
                <a:latin typeface="Myriad Pro" panose="020B0503030403020204" pitchFamily="34" charset="0"/>
              </a:rPr>
              <a:t>Elimination of inconsistencies in the text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Myriad Pro" panose="020B0503030403020204" pitchFamily="34" charset="0"/>
              </a:rPr>
              <a:t>a. Reference Test Inflation Pressure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>
          <a:xfrm>
            <a:off x="55477" y="710826"/>
            <a:ext cx="9144000" cy="240014"/>
          </a:xfrm>
        </p:spPr>
        <p:txBody>
          <a:bodyPr/>
          <a:lstStyle/>
          <a:p>
            <a:r>
              <a:rPr lang="en-US" sz="1600" dirty="0"/>
              <a:t>Reference: GRRF-86-28</a:t>
            </a:r>
            <a:endParaRPr lang="ru-RU" sz="16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155B2FC2-BB7A-4988-AA8D-78BD079D4441}"/>
              </a:ext>
            </a:extLst>
          </p:cNvPr>
          <p:cNvGrpSpPr/>
          <p:nvPr/>
        </p:nvGrpSpPr>
        <p:grpSpPr>
          <a:xfrm>
            <a:off x="1251536" y="939230"/>
            <a:ext cx="9528864" cy="2339427"/>
            <a:chOff x="1987516" y="3702330"/>
            <a:chExt cx="9528864" cy="2339427"/>
          </a:xfrm>
        </p:grpSpPr>
        <p:pic>
          <p:nvPicPr>
            <p:cNvPr id="9" name="Picture 41">
              <a:extLst>
                <a:ext uri="{FF2B5EF4-FFF2-40B4-BE49-F238E27FC236}">
                  <a16:creationId xmlns:a16="http://schemas.microsoft.com/office/drawing/2014/main" xmlns="" id="{FA6251F0-A3E5-4C14-A141-3B07E75146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409" y="5091875"/>
              <a:ext cx="937825" cy="915037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</p:pic>
        <p:sp>
          <p:nvSpPr>
            <p:cNvPr id="10" name="Rectangle: Rounded Corners 46">
              <a:extLst>
                <a:ext uri="{FF2B5EF4-FFF2-40B4-BE49-F238E27FC236}">
                  <a16:creationId xmlns:a16="http://schemas.microsoft.com/office/drawing/2014/main" xmlns="" id="{A42CD3E2-7FA4-4D9B-A292-892F7368D197}"/>
                </a:ext>
              </a:extLst>
            </p:cNvPr>
            <p:cNvSpPr/>
            <p:nvPr/>
          </p:nvSpPr>
          <p:spPr>
            <a:xfrm>
              <a:off x="7049925" y="4105326"/>
              <a:ext cx="2064074" cy="1353557"/>
            </a:xfrm>
            <a:prstGeom prst="roundRect">
              <a:avLst/>
            </a:prstGeom>
            <a:solidFill>
              <a:srgbClr val="5B9BD5">
                <a:lumMod val="50000"/>
                <a:alpha val="12941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en-US" sz="14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5EA11F10-5472-4998-966E-5D95B53D1262}"/>
                </a:ext>
              </a:extLst>
            </p:cNvPr>
            <p:cNvSpPr txBox="1"/>
            <p:nvPr/>
          </p:nvSpPr>
          <p:spPr>
            <a:xfrm>
              <a:off x="7473379" y="4092646"/>
              <a:ext cx="1576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  <a:latin typeface="Calibri" panose="020F0502020204030204"/>
                </a:rPr>
                <a:t>Test Condition </a:t>
              </a:r>
            </a:p>
            <a:p>
              <a:r>
                <a:rPr lang="en-US" sz="1400" dirty="0">
                  <a:solidFill>
                    <a:prstClr val="black"/>
                  </a:solidFill>
                  <a:latin typeface="Calibri" panose="020F0502020204030204"/>
                </a:rPr>
                <a:t>UN R 54</a:t>
              </a:r>
            </a:p>
          </p:txBody>
        </p:sp>
        <p:pic>
          <p:nvPicPr>
            <p:cNvPr id="14" name="Picture 48">
              <a:extLst>
                <a:ext uri="{FF2B5EF4-FFF2-40B4-BE49-F238E27FC236}">
                  <a16:creationId xmlns:a16="http://schemas.microsoft.com/office/drawing/2014/main" xmlns="" id="{36AE7F8B-9D06-4CA4-AE50-56FC7A50D1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88099" y="4648294"/>
              <a:ext cx="1622184" cy="590266"/>
            </a:xfrm>
            <a:prstGeom prst="rect">
              <a:avLst/>
            </a:prstGeom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miter lim="800000"/>
              <a:headEnd/>
              <a:tailEnd/>
            </a:ln>
          </p:spPr>
        </p:pic>
        <p:sp>
          <p:nvSpPr>
            <p:cNvPr id="15" name="Arrow: Left-Right 49">
              <a:extLst>
                <a:ext uri="{FF2B5EF4-FFF2-40B4-BE49-F238E27FC236}">
                  <a16:creationId xmlns:a16="http://schemas.microsoft.com/office/drawing/2014/main" xmlns="" id="{2A390D2D-2792-4B5B-BF80-53C71F2C0980}"/>
                </a:ext>
              </a:extLst>
            </p:cNvPr>
            <p:cNvSpPr/>
            <p:nvPr/>
          </p:nvSpPr>
          <p:spPr>
            <a:xfrm rot="19320323">
              <a:off x="3871738" y="4374930"/>
              <a:ext cx="1052894" cy="218797"/>
            </a:xfrm>
            <a:prstGeom prst="left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en-US" sz="14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6" name="Arrow: Left-Right 50">
              <a:extLst>
                <a:ext uri="{FF2B5EF4-FFF2-40B4-BE49-F238E27FC236}">
                  <a16:creationId xmlns:a16="http://schemas.microsoft.com/office/drawing/2014/main" xmlns="" id="{CE8083AA-480E-499E-95A3-949DA37E58E3}"/>
                </a:ext>
              </a:extLst>
            </p:cNvPr>
            <p:cNvSpPr/>
            <p:nvPr/>
          </p:nvSpPr>
          <p:spPr>
            <a:xfrm rot="1911800">
              <a:off x="3896835" y="5142018"/>
              <a:ext cx="1081559" cy="218797"/>
            </a:xfrm>
            <a:prstGeom prst="left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en-US" sz="14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7" name="Arrow: Left-Right 52">
              <a:extLst>
                <a:ext uri="{FF2B5EF4-FFF2-40B4-BE49-F238E27FC236}">
                  <a16:creationId xmlns:a16="http://schemas.microsoft.com/office/drawing/2014/main" xmlns="" id="{A320ABAE-E79B-4ED5-9902-61C38440B3EA}"/>
                </a:ext>
              </a:extLst>
            </p:cNvPr>
            <p:cNvSpPr/>
            <p:nvPr/>
          </p:nvSpPr>
          <p:spPr>
            <a:xfrm rot="19320323">
              <a:off x="6285321" y="5109054"/>
              <a:ext cx="1052894" cy="218797"/>
            </a:xfrm>
            <a:prstGeom prst="left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en-US" sz="14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8" name="Arrow: Left-Right 53">
              <a:extLst>
                <a:ext uri="{FF2B5EF4-FFF2-40B4-BE49-F238E27FC236}">
                  <a16:creationId xmlns:a16="http://schemas.microsoft.com/office/drawing/2014/main" xmlns="" id="{1E6A2EC5-F329-4ECB-9D9D-8545323330B3}"/>
                </a:ext>
              </a:extLst>
            </p:cNvPr>
            <p:cNvSpPr/>
            <p:nvPr/>
          </p:nvSpPr>
          <p:spPr>
            <a:xfrm>
              <a:off x="7556539" y="5586441"/>
              <a:ext cx="641441" cy="146897"/>
            </a:xfrm>
            <a:prstGeom prst="left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en-US" sz="14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9" name="Arrow: Left-Right 54">
              <a:extLst>
                <a:ext uri="{FF2B5EF4-FFF2-40B4-BE49-F238E27FC236}">
                  <a16:creationId xmlns:a16="http://schemas.microsoft.com/office/drawing/2014/main" xmlns="" id="{49B6D057-19C2-41EC-BFD5-80F1EC7C245B}"/>
                </a:ext>
              </a:extLst>
            </p:cNvPr>
            <p:cNvSpPr/>
            <p:nvPr/>
          </p:nvSpPr>
          <p:spPr>
            <a:xfrm>
              <a:off x="7556539" y="5854955"/>
              <a:ext cx="641441" cy="146897"/>
            </a:xfrm>
            <a:prstGeom prst="leftRightArrow">
              <a:avLst/>
            </a:prstGeom>
            <a:solidFill>
              <a:srgbClr val="ED7D31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en-US" sz="14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BDA8D909-F8CE-498A-9C2A-50DAFA79D05B}"/>
                </a:ext>
              </a:extLst>
            </p:cNvPr>
            <p:cNvSpPr txBox="1"/>
            <p:nvPr/>
          </p:nvSpPr>
          <p:spPr>
            <a:xfrm>
              <a:off x="8197980" y="5494657"/>
              <a:ext cx="2045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  <a:latin typeface="Calibri" panose="020F0502020204030204"/>
                </a:rPr>
                <a:t>Defined by the regulation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E3EFCF16-EB11-42E1-8EA6-B6DF56100B9C}"/>
                </a:ext>
              </a:extLst>
            </p:cNvPr>
            <p:cNvSpPr txBox="1"/>
            <p:nvPr/>
          </p:nvSpPr>
          <p:spPr>
            <a:xfrm>
              <a:off x="8189303" y="5733980"/>
              <a:ext cx="33270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  <a:latin typeface="Calibri" panose="020F0502020204030204"/>
                </a:rPr>
                <a:t>Loose relationship/Manufacturer’s decision</a:t>
              </a:r>
            </a:p>
          </p:txBody>
        </p:sp>
        <p:grpSp>
          <p:nvGrpSpPr>
            <p:cNvPr id="22" name="Group 4">
              <a:extLst>
                <a:ext uri="{FF2B5EF4-FFF2-40B4-BE49-F238E27FC236}">
                  <a16:creationId xmlns:a16="http://schemas.microsoft.com/office/drawing/2014/main" xmlns="" id="{054AD91A-CBE5-409D-AA00-3C0676A8CD16}"/>
                </a:ext>
              </a:extLst>
            </p:cNvPr>
            <p:cNvGrpSpPr/>
            <p:nvPr/>
          </p:nvGrpSpPr>
          <p:grpSpPr>
            <a:xfrm>
              <a:off x="4788022" y="3702330"/>
              <a:ext cx="1868351" cy="1179533"/>
              <a:chOff x="4743632" y="3702330"/>
              <a:chExt cx="1868351" cy="1179533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53D524B9-ECB9-4AB4-A1AB-2E6851219173}"/>
                  </a:ext>
                </a:extLst>
              </p:cNvPr>
              <p:cNvSpPr txBox="1"/>
              <p:nvPr/>
            </p:nvSpPr>
            <p:spPr>
              <a:xfrm>
                <a:off x="4818694" y="3702330"/>
                <a:ext cx="17932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1400" kern="0" dirty="0">
                    <a:solidFill>
                      <a:prstClr val="black"/>
                    </a:solidFill>
                    <a:latin typeface="Calibri" panose="020F0502020204030204"/>
                  </a:rPr>
                  <a:t>Industry Standards</a:t>
                </a:r>
              </a:p>
            </p:txBody>
          </p:sp>
          <p:pic>
            <p:nvPicPr>
              <p:cNvPr id="31" name="Picture 36">
                <a:extLst>
                  <a:ext uri="{FF2B5EF4-FFF2-40B4-BE49-F238E27FC236}">
                    <a16:creationId xmlns:a16="http://schemas.microsoft.com/office/drawing/2014/main" xmlns="" id="{1FA2EB5C-207D-4FA7-B567-F1F6DBA4EE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5969156" y="3967276"/>
                <a:ext cx="406183" cy="372673"/>
              </a:xfrm>
              <a:prstGeom prst="rect">
                <a:avLst/>
              </a:prstGeom>
              <a:ln w="9525" cap="flat" cmpd="sng" algn="ctr">
                <a:noFill/>
                <a:prstDash val="solid"/>
                <a:miter lim="800000"/>
                <a:headEnd/>
                <a:tailEnd/>
              </a:ln>
            </p:spPr>
          </p:pic>
          <p:pic>
            <p:nvPicPr>
              <p:cNvPr id="32" name="Picture 37">
                <a:extLst>
                  <a:ext uri="{FF2B5EF4-FFF2-40B4-BE49-F238E27FC236}">
                    <a16:creationId xmlns:a16="http://schemas.microsoft.com/office/drawing/2014/main" xmlns="" id="{071F9B0A-8127-4CA7-800F-B8A5BD84FD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4849867" y="3927391"/>
                <a:ext cx="592789" cy="450241"/>
              </a:xfrm>
              <a:prstGeom prst="rect">
                <a:avLst/>
              </a:prstGeom>
              <a:ln w="9525" cap="flat" cmpd="sng" algn="ctr">
                <a:noFill/>
                <a:prstDash val="solid"/>
                <a:miter lim="800000"/>
                <a:headEnd/>
                <a:tailEnd/>
              </a:ln>
            </p:spPr>
          </p:pic>
          <p:pic>
            <p:nvPicPr>
              <p:cNvPr id="33" name="Picture 38">
                <a:extLst>
                  <a:ext uri="{FF2B5EF4-FFF2-40B4-BE49-F238E27FC236}">
                    <a16:creationId xmlns:a16="http://schemas.microsoft.com/office/drawing/2014/main" xmlns="" id="{1F47DC31-D459-4239-9EEC-61C8F14324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5118580" y="4449714"/>
                <a:ext cx="395193" cy="248172"/>
              </a:xfrm>
              <a:prstGeom prst="rect">
                <a:avLst/>
              </a:prstGeom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  <a:miter lim="800000"/>
                <a:headEnd/>
                <a:tailEnd/>
              </a:ln>
            </p:spPr>
          </p:pic>
          <p:pic>
            <p:nvPicPr>
              <p:cNvPr id="34" name="Picture 2">
                <a:extLst>
                  <a:ext uri="{FF2B5EF4-FFF2-40B4-BE49-F238E27FC236}">
                    <a16:creationId xmlns:a16="http://schemas.microsoft.com/office/drawing/2014/main" xmlns="" id="{32772017-C4F6-4B3B-82E1-39649D0951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5558043" y="4140356"/>
                <a:ext cx="392474" cy="366613"/>
              </a:xfrm>
              <a:prstGeom prst="rect">
                <a:avLst/>
              </a:prstGeom>
            </p:spPr>
          </p:pic>
          <p:pic>
            <p:nvPicPr>
              <p:cNvPr id="35" name="Picture 3">
                <a:extLst>
                  <a:ext uri="{FF2B5EF4-FFF2-40B4-BE49-F238E27FC236}">
                    <a16:creationId xmlns:a16="http://schemas.microsoft.com/office/drawing/2014/main" xmlns="" id="{216B4916-DA61-4DC7-BC5F-894C2D5EAD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5979114" y="4368683"/>
                <a:ext cx="401197" cy="395848"/>
              </a:xfrm>
              <a:prstGeom prst="rect">
                <a:avLst/>
              </a:prstGeom>
            </p:spPr>
          </p:pic>
          <p:sp>
            <p:nvSpPr>
              <p:cNvPr id="36" name="Rectangle: Rounded Corners 39">
                <a:extLst>
                  <a:ext uri="{FF2B5EF4-FFF2-40B4-BE49-F238E27FC236}">
                    <a16:creationId xmlns:a16="http://schemas.microsoft.com/office/drawing/2014/main" xmlns="" id="{D5FE628E-A9EC-4FD3-9AC4-32E954E81968}"/>
                  </a:ext>
                </a:extLst>
              </p:cNvPr>
              <p:cNvSpPr/>
              <p:nvPr/>
            </p:nvSpPr>
            <p:spPr>
              <a:xfrm>
                <a:off x="4743632" y="3745090"/>
                <a:ext cx="1775545" cy="1136773"/>
              </a:xfrm>
              <a:prstGeom prst="roundRect">
                <a:avLst/>
              </a:prstGeom>
              <a:solidFill>
                <a:srgbClr val="5B9BD5">
                  <a:alpha val="12157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>
                  <a:defRPr/>
                </a:pPr>
                <a:endParaRPr lang="en-US" sz="1400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37995EB0-2FD1-4A18-B765-F5E761DFB300}"/>
                </a:ext>
              </a:extLst>
            </p:cNvPr>
            <p:cNvSpPr txBox="1"/>
            <p:nvPr/>
          </p:nvSpPr>
          <p:spPr>
            <a:xfrm>
              <a:off x="5043637" y="4860746"/>
              <a:ext cx="16269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  <a:latin typeface="Calibri" panose="020F0502020204030204"/>
                </a:rPr>
                <a:t>Tire Stamping</a:t>
              </a:r>
            </a:p>
          </p:txBody>
        </p:sp>
        <p:sp>
          <p:nvSpPr>
            <p:cNvPr id="24" name="Rectangle: Rounded Corners 42">
              <a:extLst>
                <a:ext uri="{FF2B5EF4-FFF2-40B4-BE49-F238E27FC236}">
                  <a16:creationId xmlns:a16="http://schemas.microsoft.com/office/drawing/2014/main" xmlns="" id="{600568B4-3BFD-46FF-BB64-0719C22A375A}"/>
                </a:ext>
              </a:extLst>
            </p:cNvPr>
            <p:cNvSpPr/>
            <p:nvPr/>
          </p:nvSpPr>
          <p:spPr>
            <a:xfrm>
              <a:off x="4755326" y="4911050"/>
              <a:ext cx="1868698" cy="1105393"/>
            </a:xfrm>
            <a:prstGeom prst="roundRect">
              <a:avLst/>
            </a:prstGeom>
            <a:solidFill>
              <a:srgbClr val="44ECD8">
                <a:alpha val="12941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en-US" sz="14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5" name="Arrow: Left-Right 57">
              <a:extLst>
                <a:ext uri="{FF2B5EF4-FFF2-40B4-BE49-F238E27FC236}">
                  <a16:creationId xmlns:a16="http://schemas.microsoft.com/office/drawing/2014/main" xmlns="" id="{21DCF035-DB03-4752-AB4F-DBD3CB967BFB}"/>
                </a:ext>
              </a:extLst>
            </p:cNvPr>
            <p:cNvSpPr/>
            <p:nvPr/>
          </p:nvSpPr>
          <p:spPr>
            <a:xfrm rot="1911800">
              <a:off x="6286178" y="4262911"/>
              <a:ext cx="1081559" cy="218797"/>
            </a:xfrm>
            <a:prstGeom prst="leftRightArrow">
              <a:avLst/>
            </a:prstGeom>
            <a:solidFill>
              <a:srgbClr val="ED7D31"/>
            </a:solidFill>
            <a:ln w="9525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en-US" sz="14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26" name="Group 6">
              <a:extLst>
                <a:ext uri="{FF2B5EF4-FFF2-40B4-BE49-F238E27FC236}">
                  <a16:creationId xmlns:a16="http://schemas.microsoft.com/office/drawing/2014/main" xmlns="" id="{02BCB64B-C81D-4AF7-9AC4-03241F08450D}"/>
                </a:ext>
              </a:extLst>
            </p:cNvPr>
            <p:cNvGrpSpPr/>
            <p:nvPr/>
          </p:nvGrpSpPr>
          <p:grpSpPr>
            <a:xfrm>
              <a:off x="1987516" y="4092646"/>
              <a:ext cx="2064074" cy="1353557"/>
              <a:chOff x="655166" y="4021107"/>
              <a:chExt cx="2064074" cy="1353557"/>
            </a:xfrm>
          </p:grpSpPr>
          <p:sp>
            <p:nvSpPr>
              <p:cNvPr id="27" name="Rectangle: Rounded Corners 44">
                <a:extLst>
                  <a:ext uri="{FF2B5EF4-FFF2-40B4-BE49-F238E27FC236}">
                    <a16:creationId xmlns:a16="http://schemas.microsoft.com/office/drawing/2014/main" xmlns="" id="{7FDEFF9C-CF49-43B2-B29E-2AD4EEA8A871}"/>
                  </a:ext>
                </a:extLst>
              </p:cNvPr>
              <p:cNvSpPr/>
              <p:nvPr/>
            </p:nvSpPr>
            <p:spPr>
              <a:xfrm>
                <a:off x="655166" y="4021107"/>
                <a:ext cx="2064074" cy="1353557"/>
              </a:xfrm>
              <a:prstGeom prst="roundRect">
                <a:avLst/>
              </a:prstGeom>
              <a:solidFill>
                <a:srgbClr val="ED7D31">
                  <a:alpha val="12941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>
                  <a:defRPr/>
                </a:pPr>
                <a:endParaRPr lang="en-US" sz="1400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A81F4C46-5755-49BD-BBF0-9885982F7899}"/>
                  </a:ext>
                </a:extLst>
              </p:cNvPr>
              <p:cNvSpPr txBox="1"/>
              <p:nvPr/>
            </p:nvSpPr>
            <p:spPr>
              <a:xfrm>
                <a:off x="990608" y="4021107"/>
                <a:ext cx="15760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prstClr val="black"/>
                    </a:solidFill>
                    <a:latin typeface="Calibri" panose="020F0502020204030204"/>
                  </a:rPr>
                  <a:t>Test Conditions</a:t>
                </a:r>
              </a:p>
              <a:p>
                <a:r>
                  <a:rPr lang="en-US" sz="1400" dirty="0">
                    <a:solidFill>
                      <a:prstClr val="black"/>
                    </a:solidFill>
                    <a:latin typeface="Calibri" panose="020F0502020204030204"/>
                  </a:rPr>
                  <a:t>FMVSS 139</a:t>
                </a:r>
              </a:p>
            </p:txBody>
          </p:sp>
          <p:sp>
            <p:nvSpPr>
              <p:cNvPr id="29" name="Rectangle 5">
                <a:extLst>
                  <a:ext uri="{FF2B5EF4-FFF2-40B4-BE49-F238E27FC236}">
                    <a16:creationId xmlns:a16="http://schemas.microsoft.com/office/drawing/2014/main" xmlns="" id="{97C0C2A2-A4E4-40E6-944F-DC1B77945B84}"/>
                  </a:ext>
                </a:extLst>
              </p:cNvPr>
              <p:cNvSpPr/>
              <p:nvPr/>
            </p:nvSpPr>
            <p:spPr>
              <a:xfrm>
                <a:off x="937094" y="4519111"/>
                <a:ext cx="1500219" cy="830997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US CFR </a:t>
                </a:r>
              </a:p>
              <a:p>
                <a:r>
                  <a:rPr lang="en-US" sz="1600" dirty="0"/>
                  <a:t>Title 49 </a:t>
                </a:r>
              </a:p>
              <a:p>
                <a:r>
                  <a:rPr lang="en-US" sz="1600" dirty="0"/>
                  <a:t> Transportation </a:t>
                </a:r>
              </a:p>
            </p:txBody>
          </p: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B13511A-7369-4493-BBB5-081F08154BFB}"/>
              </a:ext>
            </a:extLst>
          </p:cNvPr>
          <p:cNvSpPr txBox="1"/>
          <p:nvPr/>
        </p:nvSpPr>
        <p:spPr>
          <a:xfrm>
            <a:off x="6942248" y="391977"/>
            <a:ext cx="4788835" cy="83099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Proposal by the industry: </a:t>
            </a:r>
            <a:br>
              <a:rPr lang="en-US" sz="16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Create a strong link between the test inflation and the tyre load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rating</a:t>
            </a:r>
            <a:endParaRPr lang="en-US" sz="1600" strike="sngStrike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38" name="Straight Arrow Connector 35">
            <a:extLst>
              <a:ext uri="{FF2B5EF4-FFF2-40B4-BE49-F238E27FC236}">
                <a16:creationId xmlns:a16="http://schemas.microsoft.com/office/drawing/2014/main" xmlns="" id="{F5932C2B-1DA2-4FC5-892F-2ADC8DC95060}"/>
              </a:ext>
            </a:extLst>
          </p:cNvPr>
          <p:cNvCxnSpPr>
            <a:cxnSpLocks/>
            <a:stCxn id="37" idx="1"/>
          </p:cNvCxnSpPr>
          <p:nvPr/>
        </p:nvCxnSpPr>
        <p:spPr bwMode="auto">
          <a:xfrm flipH="1">
            <a:off x="6096000" y="807476"/>
            <a:ext cx="846248" cy="720159"/>
          </a:xfrm>
          <a:prstGeom prst="straightConnector1">
            <a:avLst/>
          </a:prstGeom>
          <a:noFill/>
          <a:ln w="6350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1633C0B6-9D1B-4247-A91A-3E89414DF8B8}"/>
              </a:ext>
            </a:extLst>
          </p:cNvPr>
          <p:cNvSpPr txBox="1"/>
          <p:nvPr/>
        </p:nvSpPr>
        <p:spPr>
          <a:xfrm>
            <a:off x="1251535" y="3644394"/>
            <a:ext cx="9528865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u="sng" dirty="0">
                <a:solidFill>
                  <a:schemeClr val="bg2">
                    <a:lumMod val="10000"/>
                  </a:schemeClr>
                </a:solidFill>
              </a:rPr>
              <a:t>Proposal to para 2.56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: “</a:t>
            </a:r>
            <a:r>
              <a:rPr lang="en-US" sz="1600" i="1" dirty="0">
                <a:solidFill>
                  <a:schemeClr val="bg2">
                    <a:lumMod val="10000"/>
                  </a:schemeClr>
                </a:solidFill>
              </a:rPr>
              <a:t>Reference Test Inflation Pressure applicable for LT/C tyres is the </a:t>
            </a:r>
            <a:r>
              <a:rPr lang="en-US" sz="1600" i="1" u="sng" dirty="0">
                <a:solidFill>
                  <a:schemeClr val="bg2">
                    <a:lumMod val="10000"/>
                  </a:schemeClr>
                </a:solidFill>
              </a:rPr>
              <a:t>minimum </a:t>
            </a:r>
            <a:r>
              <a:rPr lang="en-US" sz="1600" i="1" dirty="0">
                <a:solidFill>
                  <a:schemeClr val="bg2">
                    <a:lumMod val="10000"/>
                  </a:schemeClr>
                </a:solidFill>
              </a:rPr>
              <a:t>cold inflation pressure for the maximum load carrying capacity of the tyre.</a:t>
            </a:r>
            <a:r>
              <a:rPr lang="fr-CH" sz="1600" i="1" dirty="0">
                <a:solidFill>
                  <a:schemeClr val="bg2">
                    <a:lumMod val="10000"/>
                  </a:schemeClr>
                </a:solidFill>
              </a:rPr>
              <a:t> </a:t>
            </a:r>
            <a:r>
              <a:rPr lang="en-US" sz="1600" i="1" dirty="0">
                <a:solidFill>
                  <a:schemeClr val="bg2">
                    <a:lumMod val="10000"/>
                  </a:schemeClr>
                </a:solidFill>
              </a:rPr>
              <a:t>[for single application]”</a:t>
            </a:r>
          </a:p>
        </p:txBody>
      </p:sp>
      <p:sp>
        <p:nvSpPr>
          <p:cNvPr id="41" name="Текст 6">
            <a:extLst>
              <a:ext uri="{FF2B5EF4-FFF2-40B4-BE49-F238E27FC236}">
                <a16:creationId xmlns:a16="http://schemas.microsoft.com/office/drawing/2014/main" xmlns="" id="{4666240F-2861-4649-BBA2-5AA76F8894FC}"/>
              </a:ext>
            </a:extLst>
          </p:cNvPr>
          <p:cNvSpPr txBox="1">
            <a:spLocks/>
          </p:cNvSpPr>
          <p:nvPr/>
        </p:nvSpPr>
        <p:spPr>
          <a:xfrm>
            <a:off x="33175" y="4525014"/>
            <a:ext cx="10448971" cy="3140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spc="0" baseline="0"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dirty="0">
                <a:latin typeface="Myriad Pro" panose="020B0503030403020204" pitchFamily="34" charset="0"/>
              </a:rPr>
              <a:t>b. Measuring Rim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3A4869F7-ACCC-4872-A722-C76C01DAC0D2}"/>
              </a:ext>
            </a:extLst>
          </p:cNvPr>
          <p:cNvSpPr txBox="1"/>
          <p:nvPr/>
        </p:nvSpPr>
        <p:spPr>
          <a:xfrm>
            <a:off x="296840" y="4890711"/>
            <a:ext cx="101853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Inconsistent usage of the term ‘Measuring rim’ in definitions and different sections of the GTR: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in some cases – a unique rim width; in other cases – any rim width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3826E51E-8853-403D-AA30-72F373F55CEF}"/>
              </a:ext>
            </a:extLst>
          </p:cNvPr>
          <p:cNvSpPr txBox="1"/>
          <p:nvPr/>
        </p:nvSpPr>
        <p:spPr>
          <a:xfrm>
            <a:off x="55477" y="5335213"/>
            <a:ext cx="10944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2">
                  <a:lumMod val="10000"/>
                </a:schemeClr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pPr lvl="1"/>
            <a:r>
              <a:rPr lang="en-US" u="sng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Proposal: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 Remove the concept of  'measuring rim' in the sense of rims on which a test is to be performed from GTR and replace it by 'test rim' in line with the ISO definition.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63FD2446-04DE-4858-9DC0-649756A51020}"/>
              </a:ext>
            </a:extLst>
          </p:cNvPr>
          <p:cNvSpPr txBox="1"/>
          <p:nvPr/>
        </p:nvSpPr>
        <p:spPr>
          <a:xfrm>
            <a:off x="348157" y="6311617"/>
            <a:ext cx="111728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2">
                    <a:lumMod val="10000"/>
                  </a:schemeClr>
                </a:solidFill>
                <a:latin typeface="Myriad Pro" panose="020B0503030403020204"/>
                <a:cs typeface="Times New Roman" panose="02020603050405020304" pitchFamily="18" charset="0"/>
              </a:rPr>
              <a:t>This proposal brings clarity and coherence without changing the technical provisions intent</a:t>
            </a:r>
          </a:p>
        </p:txBody>
      </p:sp>
    </p:spTree>
    <p:extLst>
      <p:ext uri="{BB962C8B-B14F-4D97-AF65-F5344CB8AC3E}">
        <p14:creationId xmlns:p14="http://schemas.microsoft.com/office/powerpoint/2010/main" val="1076492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>
          <a:xfrm>
            <a:off x="55478" y="116207"/>
            <a:ext cx="9144000" cy="314024"/>
          </a:xfrm>
        </p:spPr>
        <p:txBody>
          <a:bodyPr/>
          <a:lstStyle/>
          <a:p>
            <a:r>
              <a:rPr lang="en-US" sz="2400" dirty="0">
                <a:latin typeface="Myriad Pro" panose="020B0503030403020204" pitchFamily="34" charset="0"/>
              </a:rPr>
              <a:t>Amendments reflecting Chinese and Indian proposals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439941" y="1090500"/>
            <a:ext cx="8788579" cy="521237"/>
          </a:xfrm>
        </p:spPr>
        <p:txBody>
          <a:bodyPr>
            <a:noAutofit/>
          </a:bodyPr>
          <a:lstStyle/>
          <a:p>
            <a:r>
              <a:rPr lang="en-GB" sz="1900" dirty="0"/>
              <a:t>IWG agreed that the relevant text containing alternative level of requirements </a:t>
            </a:r>
            <a:br>
              <a:rPr lang="en-GB" sz="1900" dirty="0"/>
            </a:br>
            <a:r>
              <a:rPr lang="en-GB" sz="1900" dirty="0"/>
              <a:t>as proposed by China may be included in GTR No. 16 as per Article 4.2 </a:t>
            </a:r>
            <a:br>
              <a:rPr lang="en-GB" sz="1900" dirty="0"/>
            </a:br>
            <a:r>
              <a:rPr lang="en-GB" sz="1900" dirty="0"/>
              <a:t>of the 1998 Agreement.</a:t>
            </a:r>
            <a:endParaRPr lang="en-US" sz="19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4"/>
          </p:nvPr>
        </p:nvSpPr>
        <p:spPr>
          <a:xfrm>
            <a:off x="66629" y="425069"/>
            <a:ext cx="9144000" cy="240014"/>
          </a:xfrm>
        </p:spPr>
        <p:txBody>
          <a:bodyPr/>
          <a:lstStyle/>
          <a:p>
            <a:r>
              <a:rPr lang="en-US" sz="1600" dirty="0"/>
              <a:t>References: </a:t>
            </a:r>
            <a:r>
              <a:rPr lang="en-GB" sz="1600" dirty="0"/>
              <a:t>TYREGTR-17-03, -04, -10, -05</a:t>
            </a:r>
            <a:endParaRPr lang="ru-RU" sz="1600" dirty="0"/>
          </a:p>
        </p:txBody>
      </p:sp>
      <p:sp>
        <p:nvSpPr>
          <p:cNvPr id="14" name="Объект 7">
            <a:extLst>
              <a:ext uri="{FF2B5EF4-FFF2-40B4-BE49-F238E27FC236}">
                <a16:creationId xmlns:a16="http://schemas.microsoft.com/office/drawing/2014/main" xmlns="" id="{BC4B57A2-F593-4563-8613-8AB063503BA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1479362" y="2029469"/>
            <a:ext cx="8534400" cy="39921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b="1" dirty="0"/>
              <a:t>Actions taken by the IWG:</a:t>
            </a:r>
          </a:p>
          <a:p>
            <a:pPr lvl="1">
              <a:lnSpc>
                <a:spcPct val="105000"/>
              </a:lnSpc>
              <a:spcBef>
                <a:spcPts val="600"/>
              </a:spcBef>
            </a:pPr>
            <a:r>
              <a:rPr lang="en-GB" dirty="0"/>
              <a:t>The proposal by China to use relations between Load Range and Ply Rating is considered as obsolete and to be replaced by Load Index for LT/C tyres</a:t>
            </a:r>
          </a:p>
          <a:p>
            <a:pPr lvl="1">
              <a:lnSpc>
                <a:spcPct val="105000"/>
              </a:lnSpc>
              <a:spcBef>
                <a:spcPts val="600"/>
              </a:spcBef>
            </a:pPr>
            <a:r>
              <a:rPr lang="en-GB" sz="2500" dirty="0"/>
              <a:t>The proposal by China in regards to </a:t>
            </a:r>
            <a:r>
              <a:rPr lang="fr-CH" sz="2500" dirty="0" err="1"/>
              <a:t>paragraph</a:t>
            </a:r>
            <a:r>
              <a:rPr lang="fr-CH" sz="2500" dirty="0"/>
              <a:t> 3.4, </a:t>
            </a:r>
            <a:r>
              <a:rPr lang="fr-CH" sz="2500" dirty="0" err="1"/>
              <a:t>tread</a:t>
            </a:r>
            <a:r>
              <a:rPr lang="fr-CH" sz="2500" dirty="0"/>
              <a:t> wear </a:t>
            </a:r>
            <a:r>
              <a:rPr lang="fr-CH" sz="2500" dirty="0" err="1"/>
              <a:t>indicators</a:t>
            </a:r>
            <a:r>
              <a:rPr lang="fr-CH" sz="2500" dirty="0"/>
              <a:t>, </a:t>
            </a:r>
            <a:r>
              <a:rPr lang="fr-CH" sz="2500" dirty="0" err="1"/>
              <a:t>will</a:t>
            </a:r>
            <a:r>
              <a:rPr lang="fr-CH" sz="2500" dirty="0"/>
              <a:t> </a:t>
            </a:r>
            <a:r>
              <a:rPr lang="fr-CH" sz="2500" dirty="0" err="1"/>
              <a:t>be</a:t>
            </a:r>
            <a:r>
              <a:rPr lang="fr-CH" sz="2500" dirty="0"/>
              <a:t> </a:t>
            </a:r>
            <a:r>
              <a:rPr lang="fr-CH" sz="2500" dirty="0" err="1"/>
              <a:t>reflected</a:t>
            </a:r>
            <a:r>
              <a:rPr lang="fr-CH" sz="2500" dirty="0"/>
              <a:t> in Part A (</a:t>
            </a:r>
            <a:r>
              <a:rPr lang="fr-CH" sz="2500" dirty="0" err="1"/>
              <a:t>technical</a:t>
            </a:r>
            <a:r>
              <a:rPr lang="fr-CH" sz="2500" dirty="0"/>
              <a:t> </a:t>
            </a:r>
            <a:r>
              <a:rPr lang="fr-CH" sz="2500" dirty="0" err="1"/>
              <a:t>rationale</a:t>
            </a:r>
            <a:r>
              <a:rPr lang="fr-CH" sz="2500" dirty="0"/>
              <a:t>) of the GTR </a:t>
            </a:r>
            <a:r>
              <a:rPr lang="fr-CH" sz="2500" dirty="0" err="1"/>
              <a:t>amendment</a:t>
            </a:r>
            <a:r>
              <a:rPr lang="fr-CH" sz="2500" dirty="0"/>
              <a:t> 2.</a:t>
            </a:r>
          </a:p>
          <a:p>
            <a:pPr lvl="1">
              <a:lnSpc>
                <a:spcPct val="105000"/>
              </a:lnSpc>
              <a:spcBef>
                <a:spcPts val="600"/>
              </a:spcBef>
            </a:pPr>
            <a:r>
              <a:rPr lang="fr-CH" sz="2600" dirty="0"/>
              <a:t>In paragraph 3.14, strength test, the GTR requirements are to be general requirements, and China and India </a:t>
            </a:r>
            <a:r>
              <a:rPr lang="en-US" sz="2600" dirty="0"/>
              <a:t>requirements </a:t>
            </a:r>
            <a:r>
              <a:rPr lang="fr-CH" sz="2600" dirty="0"/>
              <a:t>became the part of the revised table of requirements. Still subject to confirmation by US due to internal rulemaking activities.</a:t>
            </a:r>
          </a:p>
          <a:p>
            <a:pPr lvl="1">
              <a:lnSpc>
                <a:spcPct val="105000"/>
              </a:lnSpc>
              <a:spcBef>
                <a:spcPts val="600"/>
              </a:spcBef>
            </a:pPr>
            <a:r>
              <a:rPr lang="fr-CH" dirty="0"/>
              <a:t>China proposal 3.16.1. - Requirements for High-Speed test are put on hold, and will be considered when the harmonised High Speed test will be discussed.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0651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>
          <a:xfrm>
            <a:off x="55478" y="435452"/>
            <a:ext cx="10605088" cy="314024"/>
          </a:xfrm>
        </p:spPr>
        <p:txBody>
          <a:bodyPr/>
          <a:lstStyle/>
          <a:p>
            <a:r>
              <a:rPr lang="en-US" sz="2400" dirty="0"/>
              <a:t>Other discussion topics</a:t>
            </a:r>
            <a:br>
              <a:rPr lang="en-US" sz="2400" dirty="0"/>
            </a:br>
            <a:r>
              <a:rPr lang="en-US" sz="2400" dirty="0"/>
              <a:t>(1) </a:t>
            </a:r>
            <a:r>
              <a:rPr lang="en-GB" sz="2400" dirty="0"/>
              <a:t>Feasibility of harmonization of endurance test for LT/C tyres </a:t>
            </a:r>
            <a:endParaRPr lang="en-US" sz="2400" dirty="0"/>
          </a:p>
        </p:txBody>
      </p:sp>
      <p:sp>
        <p:nvSpPr>
          <p:cNvPr id="8" name="Объект 7"/>
          <p:cNvSpPr>
            <a:spLocks noGrp="1"/>
          </p:cNvSpPr>
          <p:nvPr>
            <p:ph idx="16"/>
          </p:nvPr>
        </p:nvSpPr>
        <p:spPr>
          <a:xfrm>
            <a:off x="1090822" y="1444901"/>
            <a:ext cx="8534400" cy="11001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/>
              <a:t>	Due to the high complexity in harmonising the endurance test, the proposal is to keep the tests non harmonised for the time being.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73009" y="1058318"/>
            <a:ext cx="9944035" cy="521237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assessment made by industry (TYREGTR 16-06) shown the high complexity in harmonizing the endurance test. </a:t>
            </a:r>
          </a:p>
          <a:p>
            <a:endParaRPr lang="en-US" sz="20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4"/>
          </p:nvPr>
        </p:nvSpPr>
        <p:spPr>
          <a:xfrm>
            <a:off x="55478" y="749476"/>
            <a:ext cx="9144000" cy="240014"/>
          </a:xfrm>
        </p:spPr>
        <p:txBody>
          <a:bodyPr/>
          <a:lstStyle/>
          <a:p>
            <a:r>
              <a:rPr lang="en-US" sz="1600" dirty="0"/>
              <a:t>References: </a:t>
            </a:r>
            <a:r>
              <a:rPr lang="en-GB" sz="1600" dirty="0"/>
              <a:t>TYREGTR-16-06, TYREGTR-16-04, TYREGTR-17-12</a:t>
            </a:r>
            <a:endParaRPr lang="ru-RU" sz="1600" dirty="0"/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xmlns="" id="{C07BF50A-7A75-4BA4-9CBC-AD09003B7BA5}"/>
              </a:ext>
            </a:extLst>
          </p:cNvPr>
          <p:cNvSpPr txBox="1">
            <a:spLocks/>
          </p:cNvSpPr>
          <p:nvPr/>
        </p:nvSpPr>
        <p:spPr>
          <a:xfrm>
            <a:off x="55478" y="2825047"/>
            <a:ext cx="11251859" cy="3140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spc="0" baseline="0"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(2) </a:t>
            </a:r>
            <a:r>
              <a:rPr lang="en-GB" sz="2400" dirty="0"/>
              <a:t>Feasibility for the introduction of the global tyre marking </a:t>
            </a:r>
            <a:endParaRPr lang="en-US" sz="2400" dirty="0"/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397694F6-DC7A-4BB4-B259-67F1E58BBAA9}"/>
              </a:ext>
            </a:extLst>
          </p:cNvPr>
          <p:cNvSpPr txBox="1">
            <a:spLocks/>
          </p:cNvSpPr>
          <p:nvPr/>
        </p:nvSpPr>
        <p:spPr>
          <a:xfrm>
            <a:off x="814041" y="3259791"/>
            <a:ext cx="10181064" cy="52123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accent3">
                    <a:lumMod val="10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The concept for global tyre marking was proposed by the Russian Federation (TYREGTR-16-04). The Russian Federation presented to GRRF a memorandum explaining introduction of global marks in Tyre GTR to the Contracting Parties </a:t>
            </a:r>
            <a:br>
              <a:rPr lang="en-GB" sz="2000" dirty="0"/>
            </a:br>
            <a:r>
              <a:rPr lang="en-GB" sz="2000" dirty="0"/>
              <a:t>(GRRF-86-22).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Industry has assessed the situation and estimated the potential benefit of introduction of a global mark. Industry will assess what would be the cost reduction and other benefits for Tyre industry by the introduction of a Global Marking.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12" name="Объект 7">
            <a:extLst>
              <a:ext uri="{FF2B5EF4-FFF2-40B4-BE49-F238E27FC236}">
                <a16:creationId xmlns:a16="http://schemas.microsoft.com/office/drawing/2014/main" xmlns="" id="{C2130159-5B0C-4522-8BF6-7932F73EF62E}"/>
              </a:ext>
            </a:extLst>
          </p:cNvPr>
          <p:cNvSpPr txBox="1">
            <a:spLocks/>
          </p:cNvSpPr>
          <p:nvPr/>
        </p:nvSpPr>
        <p:spPr>
          <a:xfrm>
            <a:off x="871747" y="5570489"/>
            <a:ext cx="9529553" cy="76363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3">
                    <a:lumMod val="10000"/>
                  </a:schemeClr>
                </a:solidFill>
                <a:latin typeface="Myriad Pro Cond" panose="020B0506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 sz="20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2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>
          <a:xfrm>
            <a:off x="55477" y="439587"/>
            <a:ext cx="11106893" cy="314024"/>
          </a:xfrm>
        </p:spPr>
        <p:txBody>
          <a:bodyPr/>
          <a:lstStyle/>
          <a:p>
            <a:r>
              <a:rPr lang="en-US" sz="2400" dirty="0"/>
              <a:t>Other discussion topics</a:t>
            </a:r>
            <a:br>
              <a:rPr lang="en-US" sz="2400" dirty="0"/>
            </a:b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(3) Presentation of the North-American all-season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</a:rPr>
              <a:t>tyre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6"/>
          </p:nvPr>
        </p:nvSpPr>
        <p:spPr>
          <a:xfrm>
            <a:off x="908051" y="1679575"/>
            <a:ext cx="9124949" cy="26130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GB" sz="2400" dirty="0"/>
              <a:t>IWG agreed that for the time being no provisions related to North American all season tyres will be proposed to the Tyre GTR amendment 2, and that f</a:t>
            </a:r>
            <a:r>
              <a:rPr lang="en-US" sz="2400" dirty="0"/>
              <a:t>following additional evaluation of the adhesion performance on wet surfaces (section 3.12), a future additional category of use might be necessary for certain </a:t>
            </a:r>
            <a:r>
              <a:rPr lang="en-US" sz="2400" dirty="0" err="1"/>
              <a:t>tyre</a:t>
            </a:r>
            <a:r>
              <a:rPr lang="en-US" sz="2400" dirty="0"/>
              <a:t> types typical in the North American market. These </a:t>
            </a:r>
            <a:r>
              <a:rPr lang="en-GB" sz="2400" dirty="0"/>
              <a:t>provisions will be developed in a separate amendment to Tyre GTR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4"/>
          </p:nvPr>
        </p:nvSpPr>
        <p:spPr>
          <a:xfrm>
            <a:off x="77780" y="780926"/>
            <a:ext cx="9144000" cy="240014"/>
          </a:xfrm>
        </p:spPr>
        <p:txBody>
          <a:bodyPr/>
          <a:lstStyle/>
          <a:p>
            <a:r>
              <a:rPr lang="en-US" sz="1600" dirty="0">
                <a:solidFill>
                  <a:schemeClr val="tx2"/>
                </a:solidFill>
              </a:rPr>
              <a:t>Reference: </a:t>
            </a:r>
            <a:r>
              <a:rPr lang="en-GB" sz="1600" dirty="0">
                <a:solidFill>
                  <a:schemeClr val="tx2"/>
                </a:solidFill>
              </a:rPr>
              <a:t>TYREGTR-18-23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29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>
          <a:xfrm>
            <a:off x="55477" y="439587"/>
            <a:ext cx="11106893" cy="314024"/>
          </a:xfrm>
        </p:spPr>
        <p:txBody>
          <a:bodyPr/>
          <a:lstStyle/>
          <a:p>
            <a:r>
              <a:rPr lang="en-US" sz="2400" dirty="0"/>
              <a:t>IWG TYREGTR </a:t>
            </a:r>
            <a:r>
              <a:rPr lang="en-US" sz="2400"/>
              <a:t>19</a:t>
            </a:r>
            <a:r>
              <a:rPr lang="en-US" sz="2400" baseline="30000"/>
              <a:t>th</a:t>
            </a:r>
            <a:r>
              <a:rPr lang="en-US" sz="2400"/>
              <a:t> Meeting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Geneva, 11-12 September 2018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6"/>
          </p:nvPr>
        </p:nvSpPr>
        <p:spPr>
          <a:xfrm>
            <a:off x="908051" y="1679575"/>
            <a:ext cx="9124949" cy="26130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T</a:t>
            </a:r>
            <a:r>
              <a:rPr lang="en-GB" sz="2400" dirty="0"/>
              <a:t>he 19</a:t>
            </a:r>
            <a:r>
              <a:rPr lang="en-GB" sz="2400" baseline="30000" dirty="0"/>
              <a:t>th</a:t>
            </a:r>
            <a:r>
              <a:rPr lang="en-GB" sz="2400" dirty="0"/>
              <a:t> meeting the IWG TYREGTR acknowledged the completion of research on the subject of Amendment No. 2 to UN GTR No. 16 and addressed the preparation of the final text of the draft Amendment No. 2, the Statement on Technical Rationale and Justification and the Technical Report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4"/>
          </p:nvPr>
        </p:nvSpPr>
        <p:spPr>
          <a:xfrm>
            <a:off x="77780" y="780926"/>
            <a:ext cx="9144000" cy="240014"/>
          </a:xfrm>
        </p:spPr>
        <p:txBody>
          <a:bodyPr/>
          <a:lstStyle/>
          <a:p>
            <a:r>
              <a:rPr lang="en-US" sz="1600" dirty="0">
                <a:solidFill>
                  <a:schemeClr val="tx2"/>
                </a:solidFill>
              </a:rPr>
              <a:t>Reference: </a:t>
            </a:r>
            <a:r>
              <a:rPr lang="en-GB" sz="1600" dirty="0">
                <a:solidFill>
                  <a:schemeClr val="tx2"/>
                </a:solidFill>
              </a:rPr>
              <a:t>TYREGTR-1</a:t>
            </a:r>
            <a:r>
              <a:rPr lang="ru-RU" sz="1600" dirty="0">
                <a:solidFill>
                  <a:schemeClr val="tx2"/>
                </a:solidFill>
              </a:rPr>
              <a:t>9</a:t>
            </a:r>
            <a:r>
              <a:rPr lang="en-GB" sz="1600" dirty="0">
                <a:solidFill>
                  <a:schemeClr val="tx2"/>
                </a:solidFill>
              </a:rPr>
              <a:t>-</a:t>
            </a:r>
            <a:r>
              <a:rPr lang="en-US" sz="1600">
                <a:solidFill>
                  <a:schemeClr val="tx2"/>
                </a:solidFill>
              </a:rPr>
              <a:t>XX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294307"/>
      </p:ext>
    </p:extLst>
  </p:cSld>
  <p:clrMapOvr>
    <a:masterClrMapping/>
  </p:clrMapOvr>
</p:sld>
</file>

<file path=ppt/theme/theme1.xml><?xml version="1.0" encoding="utf-8"?>
<a:theme xmlns:a="http://schemas.openxmlformats.org/drawingml/2006/main" name="Car_theme">
  <a:themeElements>
    <a:clrScheme name="НАМИ">
      <a:dk1>
        <a:srgbClr val="D4271A"/>
      </a:dk1>
      <a:lt1>
        <a:srgbClr val="FFFFFF"/>
      </a:lt1>
      <a:dk2>
        <a:srgbClr val="194161"/>
      </a:dk2>
      <a:lt2>
        <a:srgbClr val="F2F2F2"/>
      </a:lt2>
      <a:accent1>
        <a:srgbClr val="244F94"/>
      </a:accent1>
      <a:accent2>
        <a:srgbClr val="CF4141"/>
      </a:accent2>
      <a:accent3>
        <a:srgbClr val="BFBFBF"/>
      </a:accent3>
      <a:accent4>
        <a:srgbClr val="258B40"/>
      </a:accent4>
      <a:accent5>
        <a:srgbClr val="3382C3"/>
      </a:accent5>
      <a:accent6>
        <a:srgbClr val="D99025"/>
      </a:accent6>
      <a:hlink>
        <a:srgbClr val="81B4DE"/>
      </a:hlink>
      <a:folHlink>
        <a:srgbClr val="D8D8D8"/>
      </a:folHlink>
    </a:clrScheme>
    <a:fontScheme name="Myriad Pro Cond">
      <a:majorFont>
        <a:latin typeface="Myriad Pro Cond"/>
        <a:ea typeface=""/>
        <a:cs typeface=""/>
      </a:majorFont>
      <a:minorFont>
        <a:latin typeface="Myriad Pro C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ar_theme" id="{772A3DBD-E005-4335-8F67-7BDF96985F3A}" vid="{1E2E543E-E5ED-4746-B63A-1B2E41C84F4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Car_theme</Template>
  <TotalTime>18150</TotalTime>
  <Words>928</Words>
  <Application>Microsoft Office PowerPoint</Application>
  <PresentationFormat>Custom</PresentationFormat>
  <Paragraphs>114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Car_theme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НАМИ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Car</dc:title>
  <dc:creator>Мелинковская Татьяна</dc:creator>
  <cp:lastModifiedBy>Konstantin Glukhenkiy</cp:lastModifiedBy>
  <cp:revision>392</cp:revision>
  <cp:lastPrinted>2015-05-19T16:24:21Z</cp:lastPrinted>
  <dcterms:created xsi:type="dcterms:W3CDTF">2015-04-29T12:21:37Z</dcterms:created>
  <dcterms:modified xsi:type="dcterms:W3CDTF">2018-09-12T12:07:17Z</dcterms:modified>
</cp:coreProperties>
</file>