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61" r:id="rId6"/>
    <p:sldId id="278" r:id="rId7"/>
    <p:sldId id="258" r:id="rId8"/>
    <p:sldId id="259" r:id="rId9"/>
    <p:sldId id="262" r:id="rId10"/>
    <p:sldId id="279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1" r:id="rId22"/>
    <p:sldId id="280" r:id="rId23"/>
    <p:sldId id="277" r:id="rId24"/>
    <p:sldId id="276" r:id="rId25"/>
  </p:sldIdLst>
  <p:sldSz cx="12192000" cy="6858000"/>
  <p:notesSz cx="6810375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609585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1219170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828754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2438339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3047924" algn="l" defTabSz="1219170" rtl="0" eaLnBrk="1" latinLnBrk="0" hangingPunct="1"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3657509" algn="l" defTabSz="1219170" rtl="0" eaLnBrk="1" latinLnBrk="0" hangingPunct="1"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4267093" algn="l" defTabSz="1219170" rtl="0" eaLnBrk="1" latinLnBrk="0" hangingPunct="1"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4876678" algn="l" defTabSz="1219170" rtl="0" eaLnBrk="1" latinLnBrk="0" hangingPunct="1"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23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3ABEEE"/>
    <a:srgbClr val="34ACD8"/>
    <a:srgbClr val="F89C1C"/>
    <a:srgbClr val="F9AB4D"/>
    <a:srgbClr val="F8A23A"/>
    <a:srgbClr val="F7931D"/>
    <a:srgbClr val="00C0F2"/>
    <a:srgbClr val="00B0F0"/>
    <a:srgbClr val="B2D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7" autoAdjust="0"/>
    <p:restoredTop sz="91011" autoAdjust="0"/>
  </p:normalViewPr>
  <p:slideViewPr>
    <p:cSldViewPr snapToObjects="1" showGuides="1">
      <p:cViewPr varScale="1">
        <p:scale>
          <a:sx n="77" d="100"/>
          <a:sy n="77" d="100"/>
        </p:scale>
        <p:origin x="-898" y="-82"/>
      </p:cViewPr>
      <p:guideLst>
        <p:guide orient="horz" pos="523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1" d="100"/>
          <a:sy n="81" d="100"/>
        </p:scale>
        <p:origin x="-4020" y="-9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t" anchorCtr="0" compatLnSpc="1">
            <a:prstTxWarp prst="textNoShape">
              <a:avLst/>
            </a:prstTxWarp>
          </a:bodyPr>
          <a:lstStyle>
            <a:lvl1pPr defTabSz="918007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470" y="1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t" anchorCtr="0" compatLnSpc="1">
            <a:prstTxWarp prst="textNoShape">
              <a:avLst/>
            </a:prstTxWarp>
          </a:bodyPr>
          <a:lstStyle>
            <a:lvl1pPr algn="r" defTabSz="918007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6423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b" anchorCtr="0" compatLnSpc="1">
            <a:prstTxWarp prst="textNoShape">
              <a:avLst/>
            </a:prstTxWarp>
          </a:bodyPr>
          <a:lstStyle>
            <a:lvl1pPr defTabSz="918007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470" y="9446423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b" anchorCtr="0" compatLnSpc="1">
            <a:prstTxWarp prst="textNoShape">
              <a:avLst/>
            </a:prstTxWarp>
          </a:bodyPr>
          <a:lstStyle>
            <a:lvl1pPr algn="r" defTabSz="918007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fld id="{CB03D0C4-E503-4A87-A241-DE7D2E2CA5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084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51905" cy="497682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880" y="2"/>
            <a:ext cx="2951905" cy="497682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309A8C1-F499-41DE-9F1C-1723E845B7DE}" type="datetimeFigureOut">
              <a:rPr lang="da-DK"/>
              <a:pPr>
                <a:defRPr/>
              </a:pPr>
              <a:t>10-09-2018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1" tIns="45981" rIns="91961" bIns="45981" rtlCol="0" anchor="ctr"/>
          <a:lstStyle/>
          <a:p>
            <a:pPr lvl="0"/>
            <a:endParaRPr lang="da-DK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2312" y="4722417"/>
            <a:ext cx="5445755" cy="4474369"/>
          </a:xfrm>
          <a:prstGeom prst="rect">
            <a:avLst/>
          </a:prstGeom>
        </p:spPr>
        <p:txBody>
          <a:bodyPr vert="horz" lIns="91961" tIns="45981" rIns="91961" bIns="4598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242"/>
            <a:ext cx="2951905" cy="497681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880" y="9443242"/>
            <a:ext cx="2951905" cy="497681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77F3941-AA32-422B-B9DF-37F515ABEE3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7440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218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55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20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323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6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66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17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58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54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74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2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421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46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98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84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216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81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502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40163-BB89-4099-A2FF-FDB3ABE5471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862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731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5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.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3ABEEE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Kombinationstegning 2"/>
          <p:cNvSpPr/>
          <p:nvPr userDrawn="1"/>
        </p:nvSpPr>
        <p:spPr bwMode="auto">
          <a:xfrm>
            <a:off x="-12700" y="0"/>
            <a:ext cx="12228079" cy="6891581"/>
          </a:xfrm>
          <a:custGeom>
            <a:avLst/>
            <a:gdLst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967926 w 9051010"/>
              <a:gd name="connsiteY3" fmla="*/ 5153186 h 5168685"/>
              <a:gd name="connsiteX4" fmla="*/ 0 w 9051010"/>
              <a:gd name="connsiteY4" fmla="*/ 0 h 5168685"/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967926 w 9051010"/>
              <a:gd name="connsiteY3" fmla="*/ 5153186 h 5168685"/>
              <a:gd name="connsiteX4" fmla="*/ 696347 w 9051010"/>
              <a:gd name="connsiteY4" fmla="*/ 1219200 h 5168685"/>
              <a:gd name="connsiteX5" fmla="*/ 0 w 9051010"/>
              <a:gd name="connsiteY5" fmla="*/ 0 h 5168685"/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328040 w 9051010"/>
              <a:gd name="connsiteY3" fmla="*/ 5143661 h 5168685"/>
              <a:gd name="connsiteX4" fmla="*/ 696347 w 9051010"/>
              <a:gd name="connsiteY4" fmla="*/ 1219200 h 5168685"/>
              <a:gd name="connsiteX5" fmla="*/ 0 w 9051010"/>
              <a:gd name="connsiteY5" fmla="*/ 0 h 5168685"/>
              <a:gd name="connsiteX0" fmla="*/ 9410 w 9060420"/>
              <a:gd name="connsiteY0" fmla="*/ 0 h 5168685"/>
              <a:gd name="connsiteX1" fmla="*/ 6092495 w 9060420"/>
              <a:gd name="connsiteY1" fmla="*/ 0 h 5168685"/>
              <a:gd name="connsiteX2" fmla="*/ 9060420 w 9060420"/>
              <a:gd name="connsiteY2" fmla="*/ 5168685 h 5168685"/>
              <a:gd name="connsiteX3" fmla="*/ 2337450 w 9060420"/>
              <a:gd name="connsiteY3" fmla="*/ 5143661 h 5168685"/>
              <a:gd name="connsiteX4" fmla="*/ 0 w 9060420"/>
              <a:gd name="connsiteY4" fmla="*/ 1123950 h 5168685"/>
              <a:gd name="connsiteX5" fmla="*/ 9410 w 9060420"/>
              <a:gd name="connsiteY5" fmla="*/ 0 h 51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60420" h="5168685">
                <a:moveTo>
                  <a:pt x="9410" y="0"/>
                </a:moveTo>
                <a:lnTo>
                  <a:pt x="6092495" y="0"/>
                </a:lnTo>
                <a:lnTo>
                  <a:pt x="9060420" y="5168685"/>
                </a:lnTo>
                <a:lnTo>
                  <a:pt x="2337450" y="5143661"/>
                </a:lnTo>
                <a:lnTo>
                  <a:pt x="0" y="1123950"/>
                </a:lnTo>
                <a:cubicBezTo>
                  <a:pt x="3137" y="749300"/>
                  <a:pt x="6273" y="374650"/>
                  <a:pt x="9410" y="0"/>
                </a:cubicBezTo>
                <a:close/>
              </a:path>
            </a:pathLst>
          </a:custGeom>
          <a:solidFill>
            <a:srgbClr val="34ACD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489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804863" y="620200"/>
            <a:ext cx="7163344" cy="1303200"/>
          </a:xfrm>
        </p:spPr>
        <p:txBody>
          <a:bodyPr/>
          <a:lstStyle>
            <a:lvl1pPr>
              <a:lnSpc>
                <a:spcPct val="93000"/>
              </a:lnSpc>
              <a:defRPr sz="4200" b="0" spc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Klik for at tilføje overskrift </a:t>
            </a:r>
            <a:r>
              <a:rPr lang="en-GB" noProof="0"/>
              <a:t>-</a:t>
            </a:r>
            <a:r>
              <a:rPr lang="en-GB"/>
              <a:t> evt. 2 linjer</a:t>
            </a:r>
            <a:endParaRPr lang="en-GB" dirty="0"/>
          </a:p>
        </p:txBody>
      </p:sp>
      <p:pic>
        <p:nvPicPr>
          <p:cNvPr id="14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000" y="6300318"/>
            <a:ext cx="1264800" cy="328164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4862" y="2147317"/>
            <a:ext cx="7163344" cy="72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err="1"/>
              <a:t>Underoverskrift</a:t>
            </a:r>
            <a:r>
              <a:rPr lang="en-GB" dirty="0"/>
              <a:t> </a:t>
            </a:r>
            <a:r>
              <a:rPr lang="en-GB" noProof="0" dirty="0"/>
              <a:t>-</a:t>
            </a:r>
            <a:r>
              <a:rPr lang="en-GB" dirty="0"/>
              <a:t> </a:t>
            </a:r>
            <a:r>
              <a:rPr lang="en-GB" dirty="0" err="1"/>
              <a:t>evt</a:t>
            </a:r>
            <a:r>
              <a:rPr lang="en-GB" dirty="0"/>
              <a:t>. 2 </a:t>
            </a:r>
            <a:r>
              <a:rPr lang="en-GB" dirty="0" err="1"/>
              <a:t>linjer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376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Klik for at tilføje overskrift</a:t>
            </a:r>
            <a:endParaRPr lang="en-GB" dirty="0"/>
          </a:p>
        </p:txBody>
      </p:sp>
      <p:sp>
        <p:nvSpPr>
          <p:cNvPr id="9" name="Pladsholder til tekst 1"/>
          <p:cNvSpPr>
            <a:spLocks noGrp="1"/>
          </p:cNvSpPr>
          <p:nvPr>
            <p:ph type="body" sz="quarter" idx="14" hasCustomPrompt="1"/>
          </p:nvPr>
        </p:nvSpPr>
        <p:spPr>
          <a:xfrm>
            <a:off x="804863" y="260351"/>
            <a:ext cx="10577511" cy="431860"/>
          </a:xfrm>
        </p:spPr>
        <p:txBody>
          <a:bodyPr anchor="b" anchorCtr="0"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GB" noProof="0"/>
              <a:t>Klik for at tilføje tema-overskrift</a:t>
            </a:r>
            <a:endParaRPr lang="en-GB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1557339"/>
            <a:ext cx="7380000" cy="4621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Klik for at indsætte</a:t>
            </a:r>
          </a:p>
          <a:p>
            <a:pPr lvl="1"/>
            <a:r>
              <a:rPr lang="en-GB"/>
              <a:t>Andet niveau</a:t>
            </a:r>
          </a:p>
          <a:p>
            <a:pPr lvl="2"/>
            <a:r>
              <a:rPr lang="en-GB"/>
              <a:t>Tredje niveau</a:t>
            </a:r>
          </a:p>
          <a:p>
            <a:pPr lvl="3"/>
            <a:r>
              <a:rPr lang="en-GB"/>
              <a:t>Fjerde niveau</a:t>
            </a:r>
          </a:p>
          <a:p>
            <a:pPr lvl="4"/>
            <a:r>
              <a:rPr lang="en-GB"/>
              <a:t>Femte niveau</a:t>
            </a:r>
            <a:endParaRPr lang="en-GB" dirty="0"/>
          </a:p>
        </p:txBody>
      </p:sp>
      <p:sp>
        <p:nvSpPr>
          <p:cNvPr id="6" name="Pladsholder til billede 4"/>
          <p:cNvSpPr>
            <a:spLocks noGrp="1"/>
          </p:cNvSpPr>
          <p:nvPr>
            <p:ph type="pic" sz="quarter" idx="11" hasCustomPrompt="1"/>
          </p:nvPr>
        </p:nvSpPr>
        <p:spPr>
          <a:xfrm>
            <a:off x="8308799" y="1557339"/>
            <a:ext cx="3073575" cy="2248638"/>
          </a:xfrm>
        </p:spPr>
        <p:txBody>
          <a:bodyPr tIns="684000"/>
          <a:lstStyle>
            <a:lvl1pPr marL="0" indent="0" algn="ctr">
              <a:buNone/>
              <a:defRPr sz="2133"/>
            </a:lvl1pPr>
          </a:lstStyle>
          <a:p>
            <a:r>
              <a:rPr lang="en-GB"/>
              <a:t>Billede</a:t>
            </a:r>
            <a:endParaRPr lang="en-GB" dirty="0"/>
          </a:p>
        </p:txBody>
      </p:sp>
      <p:sp>
        <p:nvSpPr>
          <p:cNvPr id="8" name="Pladsholder til billede 5"/>
          <p:cNvSpPr>
            <a:spLocks noGrp="1"/>
          </p:cNvSpPr>
          <p:nvPr>
            <p:ph type="pic" sz="quarter" idx="13" hasCustomPrompt="1"/>
          </p:nvPr>
        </p:nvSpPr>
        <p:spPr>
          <a:xfrm>
            <a:off x="8308799" y="3929914"/>
            <a:ext cx="3073575" cy="2248638"/>
          </a:xfrm>
        </p:spPr>
        <p:txBody>
          <a:bodyPr tIns="720000"/>
          <a:lstStyle>
            <a:lvl1pPr marL="0" indent="0" algn="ctr">
              <a:buNone/>
              <a:defRPr sz="2133"/>
            </a:lvl1pPr>
          </a:lstStyle>
          <a:p>
            <a:r>
              <a:rPr lang="en-GB"/>
              <a:t>Billede</a:t>
            </a:r>
            <a:endParaRPr lang="en-GB" dirty="0"/>
          </a:p>
        </p:txBody>
      </p:sp>
      <p:sp>
        <p:nvSpPr>
          <p:cNvPr id="12" name="Pladsholder til dato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Pladsholder til sidefod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31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04863" y="729312"/>
            <a:ext cx="7380000" cy="54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800" b="0" kern="100" spc="-133" baseline="0">
                <a:solidFill>
                  <a:srgbClr val="00A1DE"/>
                </a:solidFill>
              </a:defRPr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“Statements eller citat”</a:t>
            </a:r>
            <a:endParaRPr lang="en-GB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306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3ABEEE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Kombinationstegning 2"/>
          <p:cNvSpPr/>
          <p:nvPr userDrawn="1"/>
        </p:nvSpPr>
        <p:spPr bwMode="auto">
          <a:xfrm>
            <a:off x="-12700" y="0"/>
            <a:ext cx="12228079" cy="6891581"/>
          </a:xfrm>
          <a:custGeom>
            <a:avLst/>
            <a:gdLst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967926 w 9051010"/>
              <a:gd name="connsiteY3" fmla="*/ 5153186 h 5168685"/>
              <a:gd name="connsiteX4" fmla="*/ 0 w 9051010"/>
              <a:gd name="connsiteY4" fmla="*/ 0 h 5168685"/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967926 w 9051010"/>
              <a:gd name="connsiteY3" fmla="*/ 5153186 h 5168685"/>
              <a:gd name="connsiteX4" fmla="*/ 696347 w 9051010"/>
              <a:gd name="connsiteY4" fmla="*/ 1219200 h 5168685"/>
              <a:gd name="connsiteX5" fmla="*/ 0 w 9051010"/>
              <a:gd name="connsiteY5" fmla="*/ 0 h 5168685"/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328040 w 9051010"/>
              <a:gd name="connsiteY3" fmla="*/ 5143661 h 5168685"/>
              <a:gd name="connsiteX4" fmla="*/ 696347 w 9051010"/>
              <a:gd name="connsiteY4" fmla="*/ 1219200 h 5168685"/>
              <a:gd name="connsiteX5" fmla="*/ 0 w 9051010"/>
              <a:gd name="connsiteY5" fmla="*/ 0 h 5168685"/>
              <a:gd name="connsiteX0" fmla="*/ 9410 w 9060420"/>
              <a:gd name="connsiteY0" fmla="*/ 0 h 5168685"/>
              <a:gd name="connsiteX1" fmla="*/ 6092495 w 9060420"/>
              <a:gd name="connsiteY1" fmla="*/ 0 h 5168685"/>
              <a:gd name="connsiteX2" fmla="*/ 9060420 w 9060420"/>
              <a:gd name="connsiteY2" fmla="*/ 5168685 h 5168685"/>
              <a:gd name="connsiteX3" fmla="*/ 2337450 w 9060420"/>
              <a:gd name="connsiteY3" fmla="*/ 5143661 h 5168685"/>
              <a:gd name="connsiteX4" fmla="*/ 0 w 9060420"/>
              <a:gd name="connsiteY4" fmla="*/ 1123950 h 5168685"/>
              <a:gd name="connsiteX5" fmla="*/ 9410 w 9060420"/>
              <a:gd name="connsiteY5" fmla="*/ 0 h 51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60420" h="5168685">
                <a:moveTo>
                  <a:pt x="9410" y="0"/>
                </a:moveTo>
                <a:lnTo>
                  <a:pt x="6092495" y="0"/>
                </a:lnTo>
                <a:lnTo>
                  <a:pt x="9060420" y="5168685"/>
                </a:lnTo>
                <a:lnTo>
                  <a:pt x="2337450" y="5143661"/>
                </a:lnTo>
                <a:lnTo>
                  <a:pt x="0" y="1123950"/>
                </a:lnTo>
                <a:cubicBezTo>
                  <a:pt x="3137" y="749300"/>
                  <a:pt x="6273" y="374650"/>
                  <a:pt x="9410" y="0"/>
                </a:cubicBezTo>
                <a:close/>
              </a:path>
            </a:pathLst>
          </a:custGeom>
          <a:solidFill>
            <a:srgbClr val="34ACD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489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04863" y="639739"/>
            <a:ext cx="7207065" cy="56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normAutofit/>
          </a:bodyPr>
          <a:lstStyle>
            <a:lvl1pPr>
              <a:lnSpc>
                <a:spcPct val="130000"/>
              </a:lnSpc>
              <a:defRPr sz="4200" b="0" kern="4200" spc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Break slide</a:t>
            </a:r>
            <a:endParaRPr lang="en-GB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000" y="6300318"/>
            <a:ext cx="1264800" cy="32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0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slide med bille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3ABEEE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Kombinationstegning 2"/>
          <p:cNvSpPr/>
          <p:nvPr userDrawn="1"/>
        </p:nvSpPr>
        <p:spPr bwMode="auto">
          <a:xfrm>
            <a:off x="-12700" y="0"/>
            <a:ext cx="12228079" cy="6891581"/>
          </a:xfrm>
          <a:custGeom>
            <a:avLst/>
            <a:gdLst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967926 w 9051010"/>
              <a:gd name="connsiteY3" fmla="*/ 5153186 h 5168685"/>
              <a:gd name="connsiteX4" fmla="*/ 0 w 9051010"/>
              <a:gd name="connsiteY4" fmla="*/ 0 h 5168685"/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967926 w 9051010"/>
              <a:gd name="connsiteY3" fmla="*/ 5153186 h 5168685"/>
              <a:gd name="connsiteX4" fmla="*/ 696347 w 9051010"/>
              <a:gd name="connsiteY4" fmla="*/ 1219200 h 5168685"/>
              <a:gd name="connsiteX5" fmla="*/ 0 w 9051010"/>
              <a:gd name="connsiteY5" fmla="*/ 0 h 5168685"/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328040 w 9051010"/>
              <a:gd name="connsiteY3" fmla="*/ 5143661 h 5168685"/>
              <a:gd name="connsiteX4" fmla="*/ 696347 w 9051010"/>
              <a:gd name="connsiteY4" fmla="*/ 1219200 h 5168685"/>
              <a:gd name="connsiteX5" fmla="*/ 0 w 9051010"/>
              <a:gd name="connsiteY5" fmla="*/ 0 h 5168685"/>
              <a:gd name="connsiteX0" fmla="*/ 9410 w 9060420"/>
              <a:gd name="connsiteY0" fmla="*/ 0 h 5168685"/>
              <a:gd name="connsiteX1" fmla="*/ 6092495 w 9060420"/>
              <a:gd name="connsiteY1" fmla="*/ 0 h 5168685"/>
              <a:gd name="connsiteX2" fmla="*/ 9060420 w 9060420"/>
              <a:gd name="connsiteY2" fmla="*/ 5168685 h 5168685"/>
              <a:gd name="connsiteX3" fmla="*/ 2337450 w 9060420"/>
              <a:gd name="connsiteY3" fmla="*/ 5143661 h 5168685"/>
              <a:gd name="connsiteX4" fmla="*/ 0 w 9060420"/>
              <a:gd name="connsiteY4" fmla="*/ 1123950 h 5168685"/>
              <a:gd name="connsiteX5" fmla="*/ 9410 w 9060420"/>
              <a:gd name="connsiteY5" fmla="*/ 0 h 51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60420" h="5168685">
                <a:moveTo>
                  <a:pt x="9410" y="0"/>
                </a:moveTo>
                <a:lnTo>
                  <a:pt x="6092495" y="0"/>
                </a:lnTo>
                <a:lnTo>
                  <a:pt x="9060420" y="5168685"/>
                </a:lnTo>
                <a:lnTo>
                  <a:pt x="2337450" y="5143661"/>
                </a:lnTo>
                <a:lnTo>
                  <a:pt x="0" y="1123950"/>
                </a:lnTo>
                <a:cubicBezTo>
                  <a:pt x="3137" y="749300"/>
                  <a:pt x="6273" y="374650"/>
                  <a:pt x="9410" y="0"/>
                </a:cubicBezTo>
                <a:close/>
              </a:path>
            </a:pathLst>
          </a:custGeom>
          <a:solidFill>
            <a:srgbClr val="34ACD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489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ladsholder til billede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2844000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Billede</a:t>
            </a:r>
            <a:endParaRPr lang="en-GB" noProof="0" dirty="0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04863" y="639741"/>
            <a:ext cx="7307361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>
            <a:lvl1pPr>
              <a:lnSpc>
                <a:spcPct val="130000"/>
              </a:lnSpc>
              <a:defRPr sz="4200" b="0" kern="4200" spc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Break slide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000" y="6300318"/>
            <a:ext cx="1264800" cy="32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37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3ABEEE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Kombinationstegning 2"/>
          <p:cNvSpPr/>
          <p:nvPr userDrawn="1"/>
        </p:nvSpPr>
        <p:spPr bwMode="auto">
          <a:xfrm>
            <a:off x="-12700" y="0"/>
            <a:ext cx="12228079" cy="6891581"/>
          </a:xfrm>
          <a:custGeom>
            <a:avLst/>
            <a:gdLst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967926 w 9051010"/>
              <a:gd name="connsiteY3" fmla="*/ 5153186 h 5168685"/>
              <a:gd name="connsiteX4" fmla="*/ 0 w 9051010"/>
              <a:gd name="connsiteY4" fmla="*/ 0 h 5168685"/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967926 w 9051010"/>
              <a:gd name="connsiteY3" fmla="*/ 5153186 h 5168685"/>
              <a:gd name="connsiteX4" fmla="*/ 696347 w 9051010"/>
              <a:gd name="connsiteY4" fmla="*/ 1219200 h 5168685"/>
              <a:gd name="connsiteX5" fmla="*/ 0 w 9051010"/>
              <a:gd name="connsiteY5" fmla="*/ 0 h 5168685"/>
              <a:gd name="connsiteX0" fmla="*/ 0 w 9051010"/>
              <a:gd name="connsiteY0" fmla="*/ 0 h 5168685"/>
              <a:gd name="connsiteX1" fmla="*/ 6083085 w 9051010"/>
              <a:gd name="connsiteY1" fmla="*/ 0 h 5168685"/>
              <a:gd name="connsiteX2" fmla="*/ 9051010 w 9051010"/>
              <a:gd name="connsiteY2" fmla="*/ 5168685 h 5168685"/>
              <a:gd name="connsiteX3" fmla="*/ 2328040 w 9051010"/>
              <a:gd name="connsiteY3" fmla="*/ 5143661 h 5168685"/>
              <a:gd name="connsiteX4" fmla="*/ 696347 w 9051010"/>
              <a:gd name="connsiteY4" fmla="*/ 1219200 h 5168685"/>
              <a:gd name="connsiteX5" fmla="*/ 0 w 9051010"/>
              <a:gd name="connsiteY5" fmla="*/ 0 h 5168685"/>
              <a:gd name="connsiteX0" fmla="*/ 9410 w 9060420"/>
              <a:gd name="connsiteY0" fmla="*/ 0 h 5168685"/>
              <a:gd name="connsiteX1" fmla="*/ 6092495 w 9060420"/>
              <a:gd name="connsiteY1" fmla="*/ 0 h 5168685"/>
              <a:gd name="connsiteX2" fmla="*/ 9060420 w 9060420"/>
              <a:gd name="connsiteY2" fmla="*/ 5168685 h 5168685"/>
              <a:gd name="connsiteX3" fmla="*/ 2337450 w 9060420"/>
              <a:gd name="connsiteY3" fmla="*/ 5143661 h 5168685"/>
              <a:gd name="connsiteX4" fmla="*/ 0 w 9060420"/>
              <a:gd name="connsiteY4" fmla="*/ 1123950 h 5168685"/>
              <a:gd name="connsiteX5" fmla="*/ 9410 w 9060420"/>
              <a:gd name="connsiteY5" fmla="*/ 0 h 51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60420" h="5168685">
                <a:moveTo>
                  <a:pt x="9410" y="0"/>
                </a:moveTo>
                <a:lnTo>
                  <a:pt x="6092495" y="0"/>
                </a:lnTo>
                <a:lnTo>
                  <a:pt x="9060420" y="5168685"/>
                </a:lnTo>
                <a:lnTo>
                  <a:pt x="2337450" y="5143661"/>
                </a:lnTo>
                <a:lnTo>
                  <a:pt x="0" y="1123950"/>
                </a:lnTo>
                <a:cubicBezTo>
                  <a:pt x="3137" y="749300"/>
                  <a:pt x="6273" y="374650"/>
                  <a:pt x="9410" y="0"/>
                </a:cubicBezTo>
                <a:close/>
              </a:path>
            </a:pathLst>
          </a:custGeom>
          <a:solidFill>
            <a:srgbClr val="34ACD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489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04863" y="1557339"/>
            <a:ext cx="10577512" cy="3669864"/>
          </a:xfrm>
        </p:spPr>
        <p:txBody>
          <a:bodyPr anchor="ctr">
            <a:normAutofit/>
          </a:bodyPr>
          <a:lstStyle>
            <a:lvl1pPr marL="0" marR="0" indent="0" algn="ctr" defTabSz="609585" rtl="0" eaLnBrk="1" fontAlgn="auto" latinLnBrk="0" hangingPunct="1">
              <a:lnSpc>
                <a:spcPts val="49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a-DK" sz="5800" b="0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www.vejdirektoratet.dk</a:t>
            </a:r>
            <a:endParaRPr lang="en-GB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000" y="6300318"/>
            <a:ext cx="1264800" cy="32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26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72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maoverskrif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Klik for at tilføje overskrift</a:t>
            </a:r>
            <a:endParaRPr lang="en-GB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sz="2000" b="0" baseline="0"/>
            </a:lvl1pPr>
          </a:lstStyle>
          <a:p>
            <a:pPr lvl="0"/>
            <a:r>
              <a:rPr lang="en-GB" noProof="0"/>
              <a:t>Klik for at tilføje tema-overskrift</a:t>
            </a:r>
            <a:endParaRPr lang="en-GB" noProof="0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804863" y="1557338"/>
            <a:ext cx="10577512" cy="46212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Klik for at indsætte</a:t>
            </a:r>
          </a:p>
          <a:p>
            <a:pPr lvl="1"/>
            <a:r>
              <a:rPr lang="en-GB" noProof="0"/>
              <a:t>Andet niveau</a:t>
            </a:r>
          </a:p>
          <a:p>
            <a:pPr lvl="2"/>
            <a:r>
              <a:rPr lang="en-GB" noProof="0"/>
              <a:t>Tredje niveau</a:t>
            </a:r>
          </a:p>
          <a:p>
            <a:pPr lvl="3"/>
            <a:r>
              <a:rPr lang="en-GB" noProof="0"/>
              <a:t>Fjerde niveau</a:t>
            </a:r>
          </a:p>
          <a:p>
            <a:pPr lvl="4"/>
            <a:r>
              <a:rPr lang="en-GB" noProof="0"/>
              <a:t>Femte niveau</a:t>
            </a:r>
            <a:endParaRPr lang="en-GB" noProof="0" dirty="0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47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mkFPPicture"/>
          <p:cNvPicPr>
            <a:picLocks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 bwMode="auto">
          <a:xfrm>
            <a:off x="0" y="-192029"/>
            <a:ext cx="12192000" cy="707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/>
          <p:cNvSpPr/>
          <p:nvPr userDrawn="1"/>
        </p:nvSpPr>
        <p:spPr bwMode="auto">
          <a:xfrm>
            <a:off x="449688" y="164637"/>
            <a:ext cx="6001485" cy="43204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489" b="1" dirty="0">
              <a:ln w="28575">
                <a:noFill/>
              </a:ln>
              <a:solidFill>
                <a:srgbClr val="0BBB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04863" y="620200"/>
            <a:ext cx="5291137" cy="1303200"/>
          </a:xfrm>
        </p:spPr>
        <p:txBody>
          <a:bodyPr/>
          <a:lstStyle>
            <a:lvl1pPr>
              <a:lnSpc>
                <a:spcPct val="93000"/>
              </a:lnSpc>
              <a:defRPr sz="4200" b="0" spc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Klik for at tilføje overskrift </a:t>
            </a:r>
            <a:r>
              <a:rPr lang="en-GB" noProof="0"/>
              <a:t>-</a:t>
            </a:r>
            <a:r>
              <a:rPr lang="en-GB"/>
              <a:t> evt. 2 linjer</a:t>
            </a:r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4862" y="2147316"/>
            <a:ext cx="5291138" cy="849635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Underoverskrift </a:t>
            </a:r>
            <a:r>
              <a:rPr lang="en-GB" noProof="0"/>
              <a:t>-</a:t>
            </a:r>
            <a:r>
              <a:rPr lang="en-GB"/>
              <a:t> evt. 2 linjer</a:t>
            </a:r>
            <a:endParaRPr lang="en-GB" dirty="0"/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200" y="4042587"/>
            <a:ext cx="1264800" cy="32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1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i 2 linjer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Klik for at tilføje overskrift</a:t>
            </a:r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804863" y="1557339"/>
            <a:ext cx="10577512" cy="4621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Klik for at indsætte</a:t>
            </a:r>
          </a:p>
          <a:p>
            <a:pPr lvl="1"/>
            <a:r>
              <a:rPr lang="en-GB" noProof="0"/>
              <a:t>Andet niveau</a:t>
            </a:r>
          </a:p>
          <a:p>
            <a:pPr lvl="2"/>
            <a:r>
              <a:rPr lang="en-GB" noProof="0"/>
              <a:t>Tredje niveau</a:t>
            </a:r>
          </a:p>
          <a:p>
            <a:pPr lvl="3"/>
            <a:r>
              <a:rPr lang="en-GB" noProof="0"/>
              <a:t>Fjerde niveau</a:t>
            </a:r>
          </a:p>
          <a:p>
            <a:pPr lvl="4"/>
            <a:r>
              <a:rPr lang="en-GB" noProof="0"/>
              <a:t>Femte niveau</a:t>
            </a:r>
            <a:endParaRPr lang="en-GB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94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Klik for at tilføje overskrift</a:t>
            </a:r>
            <a:endParaRPr lang="en-GB" dirty="0"/>
          </a:p>
        </p:txBody>
      </p:sp>
      <p:sp>
        <p:nvSpPr>
          <p:cNvPr id="8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sz="2000" b="0" baseline="0"/>
            </a:lvl1pPr>
          </a:lstStyle>
          <a:p>
            <a:pPr lvl="0"/>
            <a:r>
              <a:rPr lang="en-GB" noProof="0"/>
              <a:t>Klik for at tilføje tema-overskrift</a:t>
            </a:r>
            <a:endParaRPr lang="en-GB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89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Klik for at tilføje overskrift</a:t>
            </a:r>
            <a:endParaRPr lang="en-GB" dirty="0"/>
          </a:p>
        </p:txBody>
      </p:sp>
      <p:sp>
        <p:nvSpPr>
          <p:cNvPr id="12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sz="2000" b="0" baseline="0"/>
            </a:lvl1pPr>
          </a:lstStyle>
          <a:p>
            <a:pPr lvl="0"/>
            <a:r>
              <a:rPr lang="en-GB" noProof="0"/>
              <a:t>Klik for at tilføje tema-overskrift</a:t>
            </a:r>
            <a:endParaRPr lang="en-GB" noProof="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04864" y="1557339"/>
            <a:ext cx="5075236" cy="431504"/>
          </a:xfrm>
        </p:spPr>
        <p:txBody>
          <a:bodyPr anchor="t"/>
          <a:lstStyle>
            <a:lvl1pPr marL="0" marR="0" indent="0" algn="l" defTabSz="1219170" rtl="0" eaLnBrk="1" fontAlgn="base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None/>
              <a:tabLst/>
              <a:defRPr b="1" kern="2200"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ts val="160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lang="en-GB" noProof="0"/>
              <a:t>Underoverskrift</a:t>
            </a:r>
            <a:endParaRPr lang="en-GB" noProof="0" dirty="0"/>
          </a:p>
        </p:txBody>
      </p:sp>
      <p:sp>
        <p:nvSpPr>
          <p:cNvPr id="15" name="Pladsholder til indhold 4"/>
          <p:cNvSpPr>
            <a:spLocks noGrp="1"/>
          </p:cNvSpPr>
          <p:nvPr>
            <p:ph sz="quarter" idx="21" hasCustomPrompt="1"/>
          </p:nvPr>
        </p:nvSpPr>
        <p:spPr>
          <a:xfrm>
            <a:off x="804864" y="2132856"/>
            <a:ext cx="5075236" cy="40456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Klik for at indsætte</a:t>
            </a:r>
          </a:p>
          <a:p>
            <a:pPr lvl="1"/>
            <a:r>
              <a:rPr lang="en-GB" noProof="0"/>
              <a:t>Andet niveau</a:t>
            </a:r>
          </a:p>
          <a:p>
            <a:pPr lvl="2"/>
            <a:r>
              <a:rPr lang="en-GB" noProof="0"/>
              <a:t>Tredje niveau</a:t>
            </a:r>
          </a:p>
          <a:p>
            <a:pPr lvl="3"/>
            <a:r>
              <a:rPr lang="en-GB" noProof="0"/>
              <a:t>Fjerde niveau</a:t>
            </a:r>
          </a:p>
          <a:p>
            <a:pPr lvl="4"/>
            <a:r>
              <a:rPr lang="en-GB" noProof="0"/>
              <a:t>Femte niveau</a:t>
            </a:r>
            <a:endParaRPr lang="en-GB" noProof="0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11900" y="1557339"/>
            <a:ext cx="5076000" cy="431504"/>
          </a:xfrm>
        </p:spPr>
        <p:txBody>
          <a:bodyPr anchor="t"/>
          <a:lstStyle>
            <a:lvl1pPr marL="0" marR="0" indent="0" algn="l" defTabSz="1219170" rtl="0" eaLnBrk="1" fontAlgn="base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None/>
              <a:tabLst/>
              <a:defRPr b="1" kern="2200"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ts val="160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lang="en-GB" noProof="0"/>
              <a:t>Underoverskrift</a:t>
            </a:r>
            <a:endParaRPr lang="en-GB" noProof="0" dirty="0"/>
          </a:p>
        </p:txBody>
      </p:sp>
      <p:sp>
        <p:nvSpPr>
          <p:cNvPr id="10" name="Pladsholder til indhold 6"/>
          <p:cNvSpPr>
            <a:spLocks noGrp="1"/>
          </p:cNvSpPr>
          <p:nvPr>
            <p:ph sz="quarter" idx="23" hasCustomPrompt="1"/>
          </p:nvPr>
        </p:nvSpPr>
        <p:spPr>
          <a:xfrm>
            <a:off x="6311898" y="2132856"/>
            <a:ext cx="5076000" cy="40456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Klik for at indsætte</a:t>
            </a:r>
          </a:p>
          <a:p>
            <a:pPr lvl="1"/>
            <a:r>
              <a:rPr lang="en-GB" noProof="0"/>
              <a:t>Andet niveau</a:t>
            </a:r>
          </a:p>
          <a:p>
            <a:pPr lvl="2"/>
            <a:r>
              <a:rPr lang="en-GB" noProof="0"/>
              <a:t>Tredje niveau</a:t>
            </a:r>
          </a:p>
          <a:p>
            <a:pPr lvl="3"/>
            <a:r>
              <a:rPr lang="en-GB" noProof="0"/>
              <a:t>Fjerde niveau</a:t>
            </a:r>
          </a:p>
          <a:p>
            <a:pPr lvl="4"/>
            <a:r>
              <a:rPr lang="en-GB" noProof="0"/>
              <a:t>Femte niveau</a:t>
            </a:r>
            <a:endParaRPr lang="en-GB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48320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704" userDrawn="1">
          <p15:clr>
            <a:srgbClr val="000000"/>
          </p15:clr>
        </p15:guide>
        <p15:guide id="2" pos="3976" userDrawn="1">
          <p15:clr>
            <a:srgbClr val="00000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Klik for at tilføje overskrift</a:t>
            </a:r>
            <a:endParaRPr lang="en-GB" dirty="0"/>
          </a:p>
        </p:txBody>
      </p:sp>
      <p:sp>
        <p:nvSpPr>
          <p:cNvPr id="8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GB" noProof="0"/>
              <a:t>Klik for at tilføje tema-overskrift</a:t>
            </a:r>
            <a:endParaRPr lang="en-GB" noProof="0" dirty="0"/>
          </a:p>
        </p:txBody>
      </p:sp>
      <p:sp>
        <p:nvSpPr>
          <p:cNvPr id="7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804863" y="1557338"/>
            <a:ext cx="10577512" cy="4621212"/>
          </a:xfrm>
        </p:spPr>
        <p:txBody>
          <a:bodyPr tIns="1728000"/>
          <a:lstStyle>
            <a:lvl1pPr marL="0" indent="0" algn="ctr">
              <a:buNone/>
              <a:defRPr sz="2133"/>
            </a:lvl1pPr>
          </a:lstStyle>
          <a:p>
            <a:r>
              <a:rPr lang="en-GB" noProof="0"/>
              <a:t>Billede</a:t>
            </a:r>
            <a:endParaRPr lang="en-GB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09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 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Klik for at tilføje overskrift</a:t>
            </a:r>
            <a:endParaRPr lang="en-GB" dirty="0"/>
          </a:p>
        </p:txBody>
      </p:sp>
      <p:sp>
        <p:nvSpPr>
          <p:cNvPr id="9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GB" noProof="0"/>
              <a:t>Klik for at tilføje tema-overskrift</a:t>
            </a:r>
            <a:endParaRPr lang="en-GB" noProof="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6" hasCustomPrompt="1"/>
          </p:nvPr>
        </p:nvSpPr>
        <p:spPr>
          <a:xfrm>
            <a:off x="804948" y="5380261"/>
            <a:ext cx="5075237" cy="798289"/>
          </a:xfrm>
        </p:spPr>
        <p:txBody>
          <a:bodyPr/>
          <a:lstStyle>
            <a:lvl1pPr marL="36000" indent="0">
              <a:lnSpc>
                <a:spcPct val="90000"/>
              </a:lnSpc>
              <a:buFontTx/>
              <a:buNone/>
              <a:defRPr/>
            </a:lvl1pPr>
            <a:lvl2pPr marL="648000" indent="0">
              <a:buNone/>
              <a:defRPr/>
            </a:lvl2pPr>
          </a:lstStyle>
          <a:p>
            <a:pPr lvl="0"/>
            <a:r>
              <a:rPr lang="en-GB"/>
              <a:t>Klik for at tilføje billedtekst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6311899" y="5380261"/>
            <a:ext cx="5076000" cy="798289"/>
          </a:xfrm>
        </p:spPr>
        <p:txBody>
          <a:bodyPr/>
          <a:lstStyle>
            <a:lvl1pPr marL="36000" indent="0">
              <a:lnSpc>
                <a:spcPct val="90000"/>
              </a:lnSpc>
              <a:buNone/>
              <a:defRPr/>
            </a:lvl1pPr>
          </a:lstStyle>
          <a:p>
            <a:pPr lvl="0"/>
            <a:r>
              <a:rPr lang="en-GB"/>
              <a:t>Klik for at tilføje billedtekst</a:t>
            </a:r>
            <a:endParaRPr lang="en-GB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04863" y="1557338"/>
            <a:ext cx="5075237" cy="3752662"/>
          </a:xfrm>
        </p:spPr>
        <p:txBody>
          <a:bodyPr tIns="1332000"/>
          <a:lstStyle>
            <a:lvl1pPr marL="0" indent="0" algn="ctr">
              <a:buNone/>
              <a:defRPr sz="2133"/>
            </a:lvl1pPr>
          </a:lstStyle>
          <a:p>
            <a:r>
              <a:rPr lang="en-GB"/>
              <a:t>Billede</a:t>
            </a:r>
            <a:endParaRPr lang="en-GB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11899" y="1557338"/>
            <a:ext cx="5076000" cy="3752662"/>
          </a:xfrm>
        </p:spPr>
        <p:txBody>
          <a:bodyPr tIns="1332000"/>
          <a:lstStyle>
            <a:lvl1pPr marL="0" indent="0" algn="ctr">
              <a:buNone/>
              <a:defRPr sz="2133"/>
            </a:lvl1pPr>
          </a:lstStyle>
          <a:p>
            <a:r>
              <a:rPr lang="en-GB"/>
              <a:t>Billede</a:t>
            </a:r>
            <a:endParaRPr lang="en-GB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Pladsholder til slidenumm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76213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704" userDrawn="1">
          <p15:clr>
            <a:srgbClr val="000000"/>
          </p15:clr>
        </p15:guide>
        <p15:guide id="2" pos="3976" userDrawn="1">
          <p15:clr>
            <a:srgbClr val="00000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Klik for at tilføje overskrift</a:t>
            </a:r>
            <a:endParaRPr lang="en-GB" dirty="0"/>
          </a:p>
        </p:txBody>
      </p:sp>
      <p:sp>
        <p:nvSpPr>
          <p:cNvPr id="6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GB" noProof="0"/>
              <a:t>Klik for at tilføje tema-overskrift</a:t>
            </a:r>
            <a:endParaRPr lang="en-GB" noProof="0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7" hasCustomPrompt="1"/>
          </p:nvPr>
        </p:nvSpPr>
        <p:spPr>
          <a:xfrm>
            <a:off x="8307267" y="1557339"/>
            <a:ext cx="3075107" cy="4621212"/>
          </a:xfrm>
        </p:spPr>
        <p:txBody>
          <a:bodyPr/>
          <a:lstStyle>
            <a:lvl1pPr marL="50799" marR="0" indent="0" algn="l" defTabSz="1219170" rtl="0" eaLnBrk="1" fontAlgn="base" latinLnBrk="0" hangingPunct="1">
              <a:lnSpc>
                <a:spcPts val="2400"/>
              </a:lnSpc>
              <a:spcBef>
                <a:spcPts val="2400"/>
              </a:spcBef>
              <a:spcAft>
                <a:spcPts val="1600"/>
              </a:spcAft>
              <a:buClrTx/>
              <a:buSzPct val="70000"/>
              <a:buFont typeface="Arial" pitchFamily="34" charset="0"/>
              <a:buNone/>
              <a:tabLst/>
              <a:defRPr/>
            </a:lvl1pPr>
          </a:lstStyle>
          <a:p>
            <a:pPr marL="50799" marR="0" lvl="0" indent="0" algn="l" defTabSz="1219170" rtl="0" eaLnBrk="1" fontAlgn="base" latinLnBrk="0" hangingPunct="1">
              <a:lnSpc>
                <a:spcPts val="2400"/>
              </a:lnSpc>
              <a:spcBef>
                <a:spcPts val="2400"/>
              </a:spcBef>
              <a:spcAft>
                <a:spcPts val="160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lang="en-GB" noProof="0"/>
              <a:t>Klik for at indsætte</a:t>
            </a:r>
            <a:endParaRPr lang="en-GB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07408" y="1557339"/>
            <a:ext cx="7380000" cy="4621212"/>
          </a:xfrm>
          <a:prstGeom prst="rect">
            <a:avLst/>
          </a:prstGeom>
        </p:spPr>
        <p:txBody>
          <a:bodyPr tIns="1728000"/>
          <a:lstStyle>
            <a:lvl1pPr marL="0" indent="0" algn="ctr">
              <a:buNone/>
              <a:defRPr sz="2133"/>
            </a:lvl1pPr>
          </a:lstStyle>
          <a:p>
            <a:r>
              <a:rPr lang="en-GB" noProof="0"/>
              <a:t>Billede</a:t>
            </a:r>
            <a:endParaRPr lang="en-GB" noProof="0" dirty="0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ACBDE86-91AD-4605-99AD-6345013A9E7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71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772888" y="125140"/>
            <a:ext cx="10609487" cy="122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1557338"/>
            <a:ext cx="10577512" cy="462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055" y="6299374"/>
            <a:ext cx="1264800" cy="328164"/>
          </a:xfrm>
          <a:prstGeom prst="rect">
            <a:avLst/>
          </a:prstGeom>
        </p:spPr>
      </p:pic>
      <p:sp>
        <p:nvSpPr>
          <p:cNvPr id="2" name="Pladsholder til dato 1"/>
          <p:cNvSpPr>
            <a:spLocks noGrp="1"/>
          </p:cNvSpPr>
          <p:nvPr>
            <p:ph type="dt" sz="half" idx="2"/>
          </p:nvPr>
        </p:nvSpPr>
        <p:spPr>
          <a:xfrm>
            <a:off x="6427777" y="6316382"/>
            <a:ext cx="336741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lt-LT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804863" y="6316382"/>
            <a:ext cx="49545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lt-LT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"/>
          </p:nvPr>
        </p:nvSpPr>
        <p:spPr>
          <a:xfrm>
            <a:off x="5759461" y="6316382"/>
            <a:ext cx="66831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6ACBDE86-91AD-4605-99AD-6345013A9E73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37" r:id="rId2"/>
    <p:sldLayoutId id="2147484329" r:id="rId3"/>
    <p:sldLayoutId id="2147484345" r:id="rId4"/>
    <p:sldLayoutId id="2147484340" r:id="rId5"/>
    <p:sldLayoutId id="2147484299" r:id="rId6"/>
    <p:sldLayoutId id="2147484298" r:id="rId7"/>
    <p:sldLayoutId id="2147484300" r:id="rId8"/>
    <p:sldLayoutId id="2147484334" r:id="rId9"/>
    <p:sldLayoutId id="2147484344" r:id="rId10"/>
    <p:sldLayoutId id="2147484301" r:id="rId11"/>
    <p:sldLayoutId id="2147484346" r:id="rId12"/>
    <p:sldLayoutId id="2147484347" r:id="rId13"/>
    <p:sldLayoutId id="2147484348" r:id="rId14"/>
    <p:sldLayoutId id="2147484349" r:id="rId15"/>
  </p:sldLayoutIdLst>
  <p:hf sldNum="0" hdr="0" ftr="0" dt="0"/>
  <p:txStyles>
    <p:titleStyle>
      <a:lvl1pPr algn="l" rtl="0" eaLnBrk="1" fontAlgn="base" hangingPunct="1">
        <a:lnSpc>
          <a:spcPct val="93000"/>
        </a:lnSpc>
        <a:spcBef>
          <a:spcPct val="0"/>
        </a:spcBef>
        <a:spcAft>
          <a:spcPct val="0"/>
        </a:spcAft>
        <a:defRPr sz="4200" b="1" spc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33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33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33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33" b="1">
          <a:solidFill>
            <a:schemeClr val="tx1"/>
          </a:solidFill>
          <a:latin typeface="Arial" charset="0"/>
          <a:cs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50504B"/>
          </a:solidFill>
          <a:latin typeface="Arial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50504B"/>
          </a:solidFill>
          <a:latin typeface="Arial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50504B"/>
          </a:solidFill>
          <a:latin typeface="Arial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50504B"/>
          </a:solidFill>
          <a:latin typeface="Arial" pitchFamily="34" charset="0"/>
        </a:defRPr>
      </a:lvl9pPr>
    </p:titleStyle>
    <p:bodyStyle>
      <a:lvl1pPr marL="216000" indent="-216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SzPct val="7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828000" indent="-180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SzPct val="70000"/>
        <a:buFont typeface="Arial" pitchFamily="34" charset="0"/>
        <a:buChar char="•"/>
        <a:defRPr sz="1800">
          <a:solidFill>
            <a:schemeClr val="tx1"/>
          </a:solidFill>
          <a:latin typeface="+mn-lt"/>
          <a:cs typeface="Arial" pitchFamily="34" charset="0"/>
        </a:defRPr>
      </a:lvl2pPr>
      <a:lvl3pPr marL="1242000" indent="-180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SzPct val="70000"/>
        <a:buFont typeface="Arial" pitchFamily="34" charset="0"/>
        <a:buChar char="•"/>
        <a:defRPr sz="1600" i="1">
          <a:solidFill>
            <a:schemeClr val="tx1"/>
          </a:solidFill>
          <a:latin typeface="+mn-lt"/>
          <a:cs typeface="Arial" pitchFamily="34" charset="0"/>
        </a:defRPr>
      </a:lvl3pPr>
      <a:lvl4pPr marL="1728000" indent="-252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  <a:cs typeface="Arial" charset="0"/>
        </a:defRPr>
      </a:lvl4pPr>
      <a:lvl5pPr marL="2160000" indent="-252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  <a:cs typeface="Arial" charset="0"/>
        </a:defRPr>
      </a:lvl5pPr>
      <a:lvl6pPr marL="2160000" indent="-252000" algn="l" rtl="0" eaLnBrk="1" fontAlgn="base" hangingPunct="1"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</a:defRPr>
      </a:lvl6pPr>
      <a:lvl7pPr marL="2160000" indent="-252000" algn="l" rtl="0" eaLnBrk="1" fontAlgn="base" hangingPunct="1"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</a:defRPr>
      </a:lvl7pPr>
      <a:lvl8pPr marL="2160000" indent="-252000" algn="l" rtl="0" eaLnBrk="1" fontAlgn="base" hangingPunct="1"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</a:defRPr>
      </a:lvl8pPr>
      <a:lvl9pPr marL="2160000" indent="-252000" algn="l" rtl="0" eaLnBrk="1" fontAlgn="base" hangingPunct="1"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892" userDrawn="1">
          <p15:clr>
            <a:srgbClr val="000000"/>
          </p15:clr>
        </p15:guide>
        <p15:guide id="2" pos="3840" userDrawn="1">
          <p15:clr>
            <a:srgbClr val="000000"/>
          </p15:clr>
        </p15:guide>
        <p15:guide id="5" pos="507" userDrawn="1">
          <p15:clr>
            <a:srgbClr val="000000"/>
          </p15:clr>
        </p15:guide>
        <p15:guide id="6" pos="7170" userDrawn="1">
          <p15:clr>
            <a:srgbClr val="000000"/>
          </p15:clr>
        </p15:guide>
        <p15:guide id="7" orient="horz" pos="981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4413" y="764704"/>
            <a:ext cx="7163344" cy="1303200"/>
          </a:xfrm>
        </p:spPr>
        <p:txBody>
          <a:bodyPr/>
          <a:lstStyle/>
          <a:p>
            <a:r>
              <a:rPr lang="en-US" dirty="0" err="1"/>
              <a:t>NordTyre</a:t>
            </a:r>
            <a:r>
              <a:rPr lang="en-US" dirty="0"/>
              <a:t> - the potential for noise reduction using less noisy </a:t>
            </a:r>
            <a:r>
              <a:rPr lang="en-US" dirty="0" err="1"/>
              <a:t>tyres</a:t>
            </a:r>
            <a:r>
              <a:rPr lang="en-US" dirty="0"/>
              <a:t> and road surfaces</a:t>
            </a:r>
            <a:endParaRPr lang="en-GB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93214" y="2420888"/>
            <a:ext cx="10763746" cy="720000"/>
          </a:xfrm>
        </p:spPr>
        <p:txBody>
          <a:bodyPr/>
          <a:lstStyle/>
          <a:p>
            <a:r>
              <a:rPr lang="en-GB" dirty="0"/>
              <a:t>Hans Bendtsen, Danish Road Directorate</a:t>
            </a:r>
          </a:p>
          <a:p>
            <a:r>
              <a:rPr lang="en-GB" dirty="0"/>
              <a:t>Senior Researcher, Project leader</a:t>
            </a:r>
          </a:p>
          <a:p>
            <a:endParaRPr lang="en-GB" dirty="0"/>
          </a:p>
          <a:p>
            <a:r>
              <a:rPr lang="en-GB" dirty="0"/>
              <a:t>    Jakob Fryd, Danish Road Directorate</a:t>
            </a:r>
          </a:p>
          <a:p>
            <a:r>
              <a:rPr lang="en-US" dirty="0"/>
              <a:t>        </a:t>
            </a:r>
            <a:r>
              <a:rPr lang="en-US" dirty="0" err="1"/>
              <a:t>Jannicke</a:t>
            </a:r>
            <a:r>
              <a:rPr lang="en-US" dirty="0"/>
              <a:t> </a:t>
            </a:r>
            <a:r>
              <a:rPr lang="en-US" dirty="0" err="1"/>
              <a:t>Sjøvold</a:t>
            </a:r>
            <a:r>
              <a:rPr lang="en-US" dirty="0"/>
              <a:t>, Norwegian Public Roads Administration</a:t>
            </a:r>
          </a:p>
          <a:p>
            <a:r>
              <a:rPr lang="en-US" dirty="0"/>
              <a:t>            Julia Bermlid, Swedish Transport Administration</a:t>
            </a:r>
          </a:p>
          <a:p>
            <a:r>
              <a:rPr lang="en-US" dirty="0"/>
              <a:t>               Rasmus Stahlfest Holck Skov, </a:t>
            </a:r>
          </a:p>
          <a:p>
            <a:r>
              <a:rPr lang="en-US" dirty="0"/>
              <a:t>               DELTA - a part of FORCE Technology</a:t>
            </a:r>
          </a:p>
          <a:p>
            <a:endParaRPr lang="en-GB" dirty="0"/>
          </a:p>
          <a:p>
            <a:r>
              <a:rPr lang="en-GB" sz="1400" dirty="0"/>
              <a:t> </a:t>
            </a:r>
          </a:p>
          <a:p>
            <a:endParaRPr lang="en-GB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44" y="6034644"/>
            <a:ext cx="2077441" cy="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119336" y="6180112"/>
            <a:ext cx="3528392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rial" pitchFamily="34" charset="0"/>
              </a:rPr>
              <a:t>Informal Document 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</a:rPr>
              <a:t>GRB-68-09</a:t>
            </a:r>
            <a:r>
              <a:rPr lang="en-US" sz="1500" dirty="0" smtClean="0">
                <a:latin typeface="Arial" pitchFamily="34" charset="0"/>
              </a:rPr>
              <a:t> </a:t>
            </a:r>
            <a:endParaRPr lang="en-US" sz="1500" dirty="0">
              <a:latin typeface="Arial" pitchFamily="34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rial" pitchFamily="34" charset="0"/>
              </a:rPr>
              <a:t>68</a:t>
            </a:r>
            <a:r>
              <a:rPr lang="en-US" sz="1500" baseline="30000" dirty="0">
                <a:solidFill>
                  <a:schemeClr val="bg1"/>
                </a:solidFill>
                <a:latin typeface="Arial" pitchFamily="34" charset="0"/>
              </a:rPr>
              <a:t>th</a:t>
            </a:r>
            <a:r>
              <a:rPr lang="en-US" sz="1500" dirty="0">
                <a:solidFill>
                  <a:schemeClr val="bg1"/>
                </a:solidFill>
                <a:latin typeface="Arial" pitchFamily="34" charset="0"/>
              </a:rPr>
              <a:t> GRB, 12-14 September 2018</a:t>
            </a:r>
          </a:p>
          <a:p>
            <a:r>
              <a:rPr lang="en-US" sz="1500" dirty="0">
                <a:solidFill>
                  <a:schemeClr val="bg1"/>
                </a:solidFill>
                <a:latin typeface="Arial" pitchFamily="34" charset="0"/>
              </a:rPr>
              <a:t>Agenda item 11</a:t>
            </a:r>
            <a:endParaRPr lang="en-US" sz="1500" dirty="0">
              <a:latin typeface="Arial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t="30439" r="28984" b="6837"/>
          <a:stretch/>
        </p:blipFill>
        <p:spPr>
          <a:xfrm rot="5400000">
            <a:off x="9108934" y="664729"/>
            <a:ext cx="3324114" cy="23719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C81A9E8-5501-411B-827C-3B89FE31A019}"/>
              </a:ext>
            </a:extLst>
          </p:cNvPr>
          <p:cNvSpPr/>
          <p:nvPr/>
        </p:nvSpPr>
        <p:spPr>
          <a:xfrm>
            <a:off x="3071664" y="6257054"/>
            <a:ext cx="3754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Transmitted by the expert from Norway</a:t>
            </a:r>
          </a:p>
        </p:txBody>
      </p:sp>
    </p:spTree>
    <p:extLst>
      <p:ext uri="{BB962C8B-B14F-4D97-AF65-F5344CB8AC3E}">
        <p14:creationId xmlns:p14="http://schemas.microsoft.com/office/powerpoint/2010/main" val="16101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888" y="-243408"/>
            <a:ext cx="10609487" cy="1225819"/>
          </a:xfrm>
        </p:spPr>
        <p:txBody>
          <a:bodyPr/>
          <a:lstStyle/>
          <a:p>
            <a:r>
              <a:rPr lang="en-US" dirty="0"/>
              <a:t>Results for ISO test surface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144" y="1917035"/>
            <a:ext cx="4578493" cy="343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lede 4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888" y="1260734"/>
            <a:ext cx="5565032" cy="5373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6528048" y="5517232"/>
            <a:ext cx="381642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 correlation between measured noise and the labelled values!</a:t>
            </a:r>
          </a:p>
        </p:txBody>
      </p:sp>
      <p:cxnSp>
        <p:nvCxnSpPr>
          <p:cNvPr id="7" name="Lige pilforbindelse 6"/>
          <p:cNvCxnSpPr/>
          <p:nvPr/>
        </p:nvCxnSpPr>
        <p:spPr bwMode="auto">
          <a:xfrm flipV="1">
            <a:off x="7967265" y="3140968"/>
            <a:ext cx="0" cy="462981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kstboks 10"/>
          <p:cNvSpPr txBox="1"/>
          <p:nvPr/>
        </p:nvSpPr>
        <p:spPr>
          <a:xfrm>
            <a:off x="7392144" y="982411"/>
            <a:ext cx="38884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Microphone position of ISO road side test method </a:t>
            </a:r>
          </a:p>
        </p:txBody>
      </p:sp>
    </p:spTree>
    <p:extLst>
      <p:ext uri="{BB962C8B-B14F-4D97-AF65-F5344CB8AC3E}">
        <p14:creationId xmlns:p14="http://schemas.microsoft.com/office/powerpoint/2010/main" val="42567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379" y="-171400"/>
            <a:ext cx="10609487" cy="1225819"/>
          </a:xfrm>
        </p:spPr>
        <p:txBody>
          <a:bodyPr/>
          <a:lstStyle/>
          <a:p>
            <a:r>
              <a:rPr lang="en-US" dirty="0"/>
              <a:t>Results for Nordic SMA 11 surface</a:t>
            </a:r>
          </a:p>
        </p:txBody>
      </p:sp>
      <p:pic>
        <p:nvPicPr>
          <p:cNvPr id="4" name="Pladsholder til indhold 3"/>
          <p:cNvPicPr>
            <a:picLocks noGrp="1"/>
          </p:cNvPicPr>
          <p:nvPr>
            <p:ph sz="quarter" idx="2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378" y="1124744"/>
            <a:ext cx="5047589" cy="54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6528048" y="5517232"/>
            <a:ext cx="381642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 correlation between measured noise and the labelled values!</a:t>
            </a:r>
          </a:p>
        </p:txBody>
      </p:sp>
      <p:pic>
        <p:nvPicPr>
          <p:cNvPr id="6" name="Billede 5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 bwMode="auto">
          <a:xfrm>
            <a:off x="6672064" y="1196752"/>
            <a:ext cx="5222354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42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CPX trailer results compared with EU Regulation on noise limits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350"/>
          <a:stretch/>
        </p:blipFill>
        <p:spPr bwMode="auto">
          <a:xfrm>
            <a:off x="772889" y="1562207"/>
            <a:ext cx="8011516" cy="453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indhold 3"/>
          <p:cNvSpPr>
            <a:spLocks noGrp="1"/>
          </p:cNvSpPr>
          <p:nvPr>
            <p:ph sz="quarter" idx="21"/>
          </p:nvPr>
        </p:nvSpPr>
        <p:spPr>
          <a:xfrm>
            <a:off x="804863" y="1557339"/>
            <a:ext cx="7811417" cy="46212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kstboks 4"/>
          <p:cNvSpPr txBox="1"/>
          <p:nvPr/>
        </p:nvSpPr>
        <p:spPr>
          <a:xfrm>
            <a:off x="8976320" y="3717032"/>
            <a:ext cx="302433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Arial" pitchFamily="34" charset="0"/>
              </a:rPr>
              <a:t>CPX trailer results translated into coast-by noise levels, truncated and rounded down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118986"/>
            <a:ext cx="14811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805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4760" y="-315416"/>
            <a:ext cx="10609487" cy="1225819"/>
          </a:xfrm>
        </p:spPr>
        <p:txBody>
          <a:bodyPr/>
          <a:lstStyle/>
          <a:p>
            <a:r>
              <a:rPr lang="en-US" dirty="0" err="1"/>
              <a:t>Tyres</a:t>
            </a:r>
            <a:r>
              <a:rPr lang="en-US" dirty="0"/>
              <a:t> for trucks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21"/>
          </p:nvPr>
        </p:nvSpPr>
        <p:spPr>
          <a:xfrm>
            <a:off x="804863" y="1196752"/>
            <a:ext cx="10577512" cy="5051577"/>
          </a:xfrm>
        </p:spPr>
        <p:txBody>
          <a:bodyPr/>
          <a:lstStyle/>
          <a:p>
            <a:r>
              <a:rPr lang="en-US" dirty="0"/>
              <a:t>30 sets of truck </a:t>
            </a:r>
            <a:r>
              <a:rPr lang="en-US" dirty="0" err="1"/>
              <a:t>tyres</a:t>
            </a:r>
            <a:r>
              <a:rPr lang="en-US" dirty="0"/>
              <a:t> representative for the Scandinavian </a:t>
            </a:r>
            <a:r>
              <a:rPr lang="en-US" dirty="0" err="1"/>
              <a:t>tyre</a:t>
            </a:r>
            <a:r>
              <a:rPr lang="en-US" dirty="0"/>
              <a:t> population procured in 2014</a:t>
            </a:r>
          </a:p>
          <a:p>
            <a:r>
              <a:rPr lang="en-US" dirty="0"/>
              <a:t>8 steering axle, 12 drive axle (9 original, 3 retreated), Trailer axle </a:t>
            </a:r>
            <a:r>
              <a:rPr lang="en-US" dirty="0" err="1"/>
              <a:t>tyres</a:t>
            </a:r>
            <a:r>
              <a:rPr lang="en-US" dirty="0"/>
              <a:t> (6 original, 4 retreated)</a:t>
            </a:r>
          </a:p>
          <a:p>
            <a:r>
              <a:rPr lang="en-US" dirty="0"/>
              <a:t>Tested on four road surfaces including SMA surface and ISO test surface </a:t>
            </a:r>
          </a:p>
          <a:p>
            <a:r>
              <a:rPr lang="en-US" dirty="0"/>
              <a:t>Using the coast-by test procedure </a:t>
            </a:r>
          </a:p>
          <a:p>
            <a:r>
              <a:rPr lang="en-US" dirty="0"/>
              <a:t>On </a:t>
            </a:r>
            <a:r>
              <a:rPr lang="en-US" dirty="0" err="1"/>
              <a:t>Twente</a:t>
            </a:r>
            <a:r>
              <a:rPr lang="en-US" dirty="0"/>
              <a:t> Proving Ground in the Netherlands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439" y="3935105"/>
            <a:ext cx="4538009" cy="2763025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1928" y="3935105"/>
            <a:ext cx="6224096" cy="16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945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888" y="-171400"/>
            <a:ext cx="10609487" cy="1225819"/>
          </a:xfrm>
        </p:spPr>
        <p:txBody>
          <a:bodyPr/>
          <a:lstStyle/>
          <a:p>
            <a:r>
              <a:rPr lang="en-US" dirty="0"/>
              <a:t>Results for ISO test surface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136" y="3583666"/>
            <a:ext cx="4715645" cy="311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92" y="989759"/>
            <a:ext cx="6336704" cy="613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boks 7"/>
          <p:cNvSpPr txBox="1"/>
          <p:nvPr/>
        </p:nvSpPr>
        <p:spPr>
          <a:xfrm>
            <a:off x="7464152" y="1988840"/>
            <a:ext cx="381642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Some correlation between measured noise and the labelled values!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6957730" y="1124744"/>
            <a:ext cx="460851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Retreaded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tyres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not regulated and therefore not included</a:t>
            </a:r>
          </a:p>
        </p:txBody>
      </p:sp>
    </p:spTree>
    <p:extLst>
      <p:ext uri="{BB962C8B-B14F-4D97-AF65-F5344CB8AC3E}">
        <p14:creationId xmlns:p14="http://schemas.microsoft.com/office/powerpoint/2010/main" val="1279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888" y="-171400"/>
            <a:ext cx="10609487" cy="1225819"/>
          </a:xfrm>
        </p:spPr>
        <p:txBody>
          <a:bodyPr/>
          <a:lstStyle/>
          <a:p>
            <a:r>
              <a:rPr lang="en-US" dirty="0"/>
              <a:t>Results for Nordic SMA 11 surface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9" y="1124744"/>
            <a:ext cx="5688632" cy="521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7392144" y="4963234"/>
            <a:ext cx="381642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 good correlation between measured noise and the labelled values!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8208" y="1268760"/>
            <a:ext cx="3978626" cy="32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results compared with EU regulation noise limits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91" y="1612039"/>
            <a:ext cx="8618033" cy="462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9624392" y="1612039"/>
            <a:ext cx="223224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Arial" pitchFamily="34" charset="0"/>
              </a:rPr>
              <a:t>Measured results  truncated and rounded down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9624392" y="3501008"/>
            <a:ext cx="194421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 err="1">
                <a:latin typeface="Arial" pitchFamily="34" charset="0"/>
                <a:cs typeface="Arial" pitchFamily="34" charset="0"/>
              </a:rPr>
              <a:t>Retreaded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more noisy than original tyres</a:t>
            </a:r>
          </a:p>
        </p:txBody>
      </p:sp>
    </p:spTree>
    <p:extLst>
      <p:ext uri="{BB962C8B-B14F-4D97-AF65-F5344CB8AC3E}">
        <p14:creationId xmlns:p14="http://schemas.microsoft.com/office/powerpoint/2010/main" val="409519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604" y="125140"/>
            <a:ext cx="11808063" cy="555995"/>
          </a:xfrm>
        </p:spPr>
        <p:txBody>
          <a:bodyPr/>
          <a:lstStyle/>
          <a:p>
            <a:pPr algn="ctr"/>
            <a:r>
              <a:rPr lang="en-US" sz="3200" dirty="0"/>
              <a:t>Potential effects to society of regulating tyre/road noise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21"/>
          </p:nvPr>
        </p:nvSpPr>
        <p:spPr>
          <a:xfrm>
            <a:off x="804863" y="948857"/>
            <a:ext cx="10577512" cy="237571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Conditions considered:</a:t>
            </a:r>
          </a:p>
          <a:p>
            <a:r>
              <a:rPr lang="en-US" dirty="0"/>
              <a:t>Selecting and using only the 25 % tyres with lowest noise</a:t>
            </a:r>
          </a:p>
          <a:p>
            <a:r>
              <a:rPr lang="en-US" dirty="0"/>
              <a:t>Denmark changing all pavements from SMA 11 to SMA 8</a:t>
            </a:r>
          </a:p>
          <a:p>
            <a:r>
              <a:rPr lang="en-US" dirty="0"/>
              <a:t>Norway changing all pavements from SMA 16 to SMA 8</a:t>
            </a:r>
          </a:p>
          <a:p>
            <a:r>
              <a:rPr lang="en-US" dirty="0"/>
              <a:t>Predictions made on the national noise mappings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733743" y="3795746"/>
          <a:ext cx="10513169" cy="2011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92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03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35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8898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Indicator </a:t>
                      </a:r>
                      <a:endParaRPr lang="da-DK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Norway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Total reduction in %</a:t>
                      </a:r>
                      <a:endParaRPr lang="da-DK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Denmark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Total reduction in %</a:t>
                      </a:r>
                      <a:endParaRPr lang="da-DK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22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Percent Highly  Annoyed / % HA</a:t>
                      </a:r>
                      <a:endParaRPr lang="da-DK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19 %</a:t>
                      </a:r>
                      <a:endParaRPr lang="da-DK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13 %</a:t>
                      </a:r>
                      <a:endParaRPr lang="da-DK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122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Noise annoyance index / SPI</a:t>
                      </a:r>
                      <a:endParaRPr lang="da-DK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  <a:latin typeface="Arial"/>
                          <a:ea typeface="Times New Roman"/>
                        </a:rPr>
                        <a:t>11 %</a:t>
                      </a:r>
                      <a:endParaRPr lang="da-DK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6 %</a:t>
                      </a:r>
                      <a:endParaRPr lang="da-DK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Pladsholder til dias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en-GB" smtClean="0">
                <a:solidFill>
                  <a:srgbClr val="000000"/>
                </a:solidFill>
              </a:rPr>
              <a:pPr/>
              <a:t>17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A1C7010F-8D54-4EDB-9BC5-FA7CABBECD97}"/>
              </a:ext>
            </a:extLst>
          </p:cNvPr>
          <p:cNvSpPr txBox="1"/>
          <p:nvPr/>
        </p:nvSpPr>
        <p:spPr>
          <a:xfrm>
            <a:off x="804863" y="3324574"/>
            <a:ext cx="357119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000" b="1" dirty="0" err="1">
                <a:latin typeface="Arial" pitchFamily="34" charset="0"/>
                <a:cs typeface="Arial" pitchFamily="34" charset="0"/>
              </a:rPr>
              <a:t>Results</a:t>
            </a:r>
            <a:r>
              <a:rPr lang="sv-SE" sz="20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32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3611" y="-243408"/>
            <a:ext cx="10609487" cy="989857"/>
          </a:xfrm>
        </p:spPr>
        <p:txBody>
          <a:bodyPr/>
          <a:lstStyle/>
          <a:p>
            <a:pPr algn="ctr"/>
            <a:r>
              <a:rPr lang="en-US" dirty="0"/>
              <a:t>Conclusions and actions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21"/>
          </p:nvPr>
        </p:nvSpPr>
        <p:spPr>
          <a:xfrm>
            <a:off x="481255" y="1164835"/>
            <a:ext cx="11224727" cy="526983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The labelled values do not represent actual noise of tyres operating on typical Nordic pavements</a:t>
            </a:r>
          </a:p>
          <a:p>
            <a:pPr>
              <a:spcAft>
                <a:spcPts val="1200"/>
              </a:spcAft>
            </a:pPr>
            <a:r>
              <a:rPr lang="en-US" dirty="0"/>
              <a:t>If the labelling system worked ok, there would be a good potential for noise reduction</a:t>
            </a:r>
          </a:p>
          <a:p>
            <a:pPr lvl="0">
              <a:spcAft>
                <a:spcPts val="1200"/>
              </a:spcAft>
            </a:pPr>
            <a:r>
              <a:rPr lang="en-GB" dirty="0"/>
              <a:t>Campaigns and tax incentives encouraging car owners to buy the least noisy tyres possible</a:t>
            </a:r>
            <a:endParaRPr lang="da-DK" dirty="0"/>
          </a:p>
          <a:p>
            <a:pPr>
              <a:spcAft>
                <a:spcPts val="1200"/>
              </a:spcAft>
            </a:pPr>
            <a:r>
              <a:rPr lang="en-GB" dirty="0"/>
              <a:t>Encouraging public organizations and private companies to require the use of the least noisy tyres</a:t>
            </a:r>
          </a:p>
          <a:p>
            <a:pPr>
              <a:spcAft>
                <a:spcPts val="1200"/>
              </a:spcAft>
            </a:pPr>
            <a:r>
              <a:rPr lang="en-US" dirty="0"/>
              <a:t>Further decreasing the noise levels limits in the tyre type approval system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5" name="Rektangel 4"/>
          <p:cNvSpPr/>
          <p:nvPr/>
        </p:nvSpPr>
        <p:spPr bwMode="auto">
          <a:xfrm>
            <a:off x="10557932" y="6112933"/>
            <a:ext cx="1363135" cy="643467"/>
          </a:xfrm>
          <a:prstGeom prst="rect">
            <a:avLst/>
          </a:prstGeom>
          <a:solidFill>
            <a:schemeClr val="bg1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en-GB" smtClean="0">
                <a:solidFill>
                  <a:srgbClr val="000000"/>
                </a:solidFill>
              </a:rPr>
              <a:pPr/>
              <a:t>18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464" y="4225280"/>
            <a:ext cx="9144000" cy="23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1845" y="125141"/>
            <a:ext cx="11150081" cy="705284"/>
          </a:xfrm>
        </p:spPr>
        <p:txBody>
          <a:bodyPr/>
          <a:lstStyle/>
          <a:p>
            <a:r>
              <a:rPr lang="en-US" sz="3600" dirty="0"/>
              <a:t>Research needs identified in the </a:t>
            </a:r>
            <a:r>
              <a:rPr lang="en-US" sz="3600" dirty="0" err="1"/>
              <a:t>NordTyre</a:t>
            </a:r>
            <a:r>
              <a:rPr lang="en-US" sz="3600" dirty="0"/>
              <a:t> projects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21"/>
          </p:nvPr>
        </p:nvSpPr>
        <p:spPr>
          <a:xfrm>
            <a:off x="804862" y="1446245"/>
            <a:ext cx="10998361" cy="4476718"/>
          </a:xfrm>
        </p:spPr>
        <p:txBody>
          <a:bodyPr/>
          <a:lstStyle/>
          <a:p>
            <a:pPr lvl="0"/>
            <a:r>
              <a:rPr lang="en-GB" dirty="0"/>
              <a:t>Reasons for poor correlation between labelled and measured values must be determined</a:t>
            </a:r>
          </a:p>
          <a:p>
            <a:pPr lvl="0"/>
            <a:r>
              <a:rPr lang="en-GB" dirty="0"/>
              <a:t>Suggestions to improve labelling system to obtain acceptable correlation between labelled and measured values on actual road surfaces </a:t>
            </a:r>
          </a:p>
          <a:p>
            <a:pPr lvl="0"/>
            <a:r>
              <a:rPr lang="en-GB" dirty="0"/>
              <a:t>Develop a more rough-textured reference surface, suitable in countries using such</a:t>
            </a:r>
          </a:p>
          <a:p>
            <a:pPr lvl="0"/>
            <a:r>
              <a:rPr lang="en-GB" dirty="0"/>
              <a:t>Establish stricter specifications of test track properties (ISO 10844)</a:t>
            </a:r>
            <a:endParaRPr lang="da-DK" dirty="0"/>
          </a:p>
          <a:p>
            <a:pPr lvl="0"/>
            <a:r>
              <a:rPr lang="en-GB" dirty="0"/>
              <a:t>Development of a procedure for inter-calibration of test tracks (see e g </a:t>
            </a:r>
            <a:r>
              <a:rPr lang="en-GB" dirty="0" err="1"/>
              <a:t>ppr</a:t>
            </a:r>
            <a:r>
              <a:rPr lang="en-GB" dirty="0"/>
              <a:t> at Inter-Noise 2017)</a:t>
            </a:r>
            <a:endParaRPr lang="da-DK" dirty="0"/>
          </a:p>
          <a:p>
            <a:pPr lvl="0"/>
            <a:r>
              <a:rPr lang="en-GB" dirty="0"/>
              <a:t>Investigate the variation of noise levels within tyre families</a:t>
            </a:r>
            <a:endParaRPr lang="da-DK" dirty="0"/>
          </a:p>
          <a:p>
            <a:pPr lvl="0"/>
            <a:r>
              <a:rPr lang="en-GB" dirty="0"/>
              <a:t>Investigate how tyre/road noise develops over time as tyres get older and worn</a:t>
            </a:r>
            <a:endParaRPr lang="da-DK" dirty="0"/>
          </a:p>
          <a:p>
            <a:pPr lvl="0"/>
            <a:r>
              <a:rPr lang="en-GB" dirty="0"/>
              <a:t>Investigate tonality of truck tyre noise emission and tonality perceived by road neighbours</a:t>
            </a:r>
            <a:endParaRPr lang="da-DK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6178551"/>
            <a:ext cx="14811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ktangel 3"/>
          <p:cNvSpPr/>
          <p:nvPr/>
        </p:nvSpPr>
        <p:spPr bwMode="auto">
          <a:xfrm>
            <a:off x="10524067" y="6062133"/>
            <a:ext cx="1430866" cy="736600"/>
          </a:xfrm>
          <a:prstGeom prst="rect">
            <a:avLst/>
          </a:prstGeom>
          <a:solidFill>
            <a:schemeClr val="bg1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en-GB" smtClean="0">
                <a:solidFill>
                  <a:srgbClr val="000000"/>
                </a:solidFill>
              </a:rPr>
              <a:pPr/>
              <a:t>19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and challenge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21"/>
          </p:nvPr>
        </p:nvSpPr>
        <p:spPr>
          <a:xfrm>
            <a:off x="804863" y="1557339"/>
            <a:ext cx="8747521" cy="4621212"/>
          </a:xfrm>
        </p:spPr>
        <p:txBody>
          <a:bodyPr/>
          <a:lstStyle/>
          <a:p>
            <a:r>
              <a:rPr lang="en-GB" dirty="0"/>
              <a:t>Traffic noise is a big and expensive challenge for Nordic road administrations</a:t>
            </a:r>
          </a:p>
          <a:p>
            <a:r>
              <a:rPr lang="en-US" dirty="0"/>
              <a:t>In 2009, new European </a:t>
            </a:r>
            <a:r>
              <a:rPr lang="en-US" dirty="0" err="1"/>
              <a:t>tyre</a:t>
            </a:r>
            <a:r>
              <a:rPr lang="en-US" dirty="0"/>
              <a:t> noise limits were introduced</a:t>
            </a:r>
          </a:p>
          <a:p>
            <a:r>
              <a:rPr lang="en-US" dirty="0"/>
              <a:t>Labelling of new </a:t>
            </a:r>
            <a:r>
              <a:rPr lang="en-US" dirty="0" err="1"/>
              <a:t>tyres</a:t>
            </a:r>
            <a:r>
              <a:rPr lang="en-US" dirty="0"/>
              <a:t> by November 2012 became mandatory in EU and EEC countries. 3 parameters: </a:t>
            </a:r>
          </a:p>
          <a:p>
            <a:pPr lvl="1"/>
            <a:r>
              <a:rPr lang="en-US" dirty="0"/>
              <a:t>Wet grip </a:t>
            </a:r>
          </a:p>
          <a:p>
            <a:pPr lvl="1"/>
            <a:r>
              <a:rPr lang="en-US" dirty="0"/>
              <a:t>Rolling resistance </a:t>
            </a:r>
          </a:p>
          <a:p>
            <a:pPr lvl="1"/>
            <a:r>
              <a:rPr lang="en-US" dirty="0"/>
              <a:t>Noise</a:t>
            </a:r>
          </a:p>
          <a:p>
            <a:r>
              <a:rPr lang="en-US" dirty="0"/>
              <a:t>A need to know how “low noise” </a:t>
            </a:r>
            <a:r>
              <a:rPr lang="en-US" dirty="0" err="1"/>
              <a:t>tyres</a:t>
            </a:r>
            <a:r>
              <a:rPr lang="en-US" dirty="0"/>
              <a:t> and road surfaces could contribute to traffic noise mitigation</a:t>
            </a:r>
          </a:p>
          <a:p>
            <a:r>
              <a:rPr lang="en-US" dirty="0"/>
              <a:t>Investigated in the </a:t>
            </a:r>
            <a:r>
              <a:rPr lang="en-US" dirty="0" err="1"/>
              <a:t>NordTyre</a:t>
            </a:r>
            <a:r>
              <a:rPr lang="en-US" dirty="0"/>
              <a:t> projects 2011 to 2017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2384" y="2714434"/>
            <a:ext cx="2373973" cy="346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6424" y="293273"/>
            <a:ext cx="3259933" cy="2115372"/>
          </a:xfrm>
          <a:prstGeom prst="rect">
            <a:avLst/>
          </a:prstGeom>
        </p:spPr>
      </p:pic>
      <p:sp>
        <p:nvSpPr>
          <p:cNvPr id="5" name="Højrepil 4"/>
          <p:cNvSpPr/>
          <p:nvPr/>
        </p:nvSpPr>
        <p:spPr bwMode="auto">
          <a:xfrm>
            <a:off x="201147" y="5481228"/>
            <a:ext cx="720080" cy="648072"/>
          </a:xfrm>
          <a:prstGeom prst="rightArrow">
            <a:avLst/>
          </a:prstGeom>
          <a:solidFill>
            <a:srgbClr val="C00000"/>
          </a:solidFill>
          <a:ln w="25400" cap="sq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4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888" y="44624"/>
            <a:ext cx="10609487" cy="658263"/>
          </a:xfrm>
        </p:spPr>
        <p:txBody>
          <a:bodyPr/>
          <a:lstStyle/>
          <a:p>
            <a:r>
              <a:rPr lang="en-GB" dirty="0"/>
              <a:t>The five reports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21"/>
          </p:nvPr>
        </p:nvSpPr>
        <p:spPr>
          <a:xfrm>
            <a:off x="804863" y="846902"/>
            <a:ext cx="10577512" cy="5750449"/>
          </a:xfrm>
        </p:spPr>
        <p:txBody>
          <a:bodyPr/>
          <a:lstStyle/>
          <a:p>
            <a:r>
              <a:rPr lang="en-GB" dirty="0"/>
              <a:t>Analysis of data form passenger car tyres</a:t>
            </a:r>
          </a:p>
          <a:p>
            <a:endParaRPr lang="en-GB" dirty="0"/>
          </a:p>
          <a:p>
            <a:r>
              <a:rPr lang="en-GB" dirty="0"/>
              <a:t>Noise from Truck Tyres</a:t>
            </a:r>
          </a:p>
          <a:p>
            <a:endParaRPr lang="en-GB" dirty="0"/>
          </a:p>
          <a:p>
            <a:r>
              <a:rPr lang="en-GB" dirty="0"/>
              <a:t>Potential Society Effects of Regulation tyre/road noise</a:t>
            </a:r>
          </a:p>
          <a:p>
            <a:pPr marL="0" indent="0">
              <a:buNone/>
            </a:pPr>
            <a:r>
              <a:rPr lang="en-GB" dirty="0"/>
              <a:t>   Summary report of the </a:t>
            </a:r>
            <a:r>
              <a:rPr lang="en-GB" dirty="0" err="1"/>
              <a:t>NordTyre</a:t>
            </a:r>
            <a:r>
              <a:rPr lang="en-GB" dirty="0"/>
              <a:t> Projects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Two background reports with data:</a:t>
            </a:r>
          </a:p>
          <a:p>
            <a:pPr lvl="1"/>
            <a:r>
              <a:rPr lang="en-GB" dirty="0" err="1"/>
              <a:t>NordTyre</a:t>
            </a:r>
            <a:r>
              <a:rPr lang="en-GB" dirty="0"/>
              <a:t> CPX Measurement journal</a:t>
            </a:r>
          </a:p>
          <a:p>
            <a:pPr lvl="1"/>
            <a:r>
              <a:rPr lang="en-GB" dirty="0" err="1"/>
              <a:t>NordTyre</a:t>
            </a:r>
            <a:r>
              <a:rPr lang="en-GB" dirty="0"/>
              <a:t> Part 3 </a:t>
            </a:r>
          </a:p>
          <a:p>
            <a:pPr marL="648000" lvl="1" indent="0">
              <a:buNone/>
            </a:pPr>
            <a:r>
              <a:rPr lang="en-GB" dirty="0"/>
              <a:t>   Results of tyre/road noise measurements</a:t>
            </a:r>
          </a:p>
          <a:p>
            <a:pPr marL="0" indent="0">
              <a:buNone/>
            </a:pPr>
            <a:r>
              <a:rPr lang="en-GB" dirty="0"/>
              <a:t>             Download: </a:t>
            </a:r>
            <a:r>
              <a:rPr lang="en-GB" dirty="0">
                <a:solidFill>
                  <a:srgbClr val="005696"/>
                </a:solidFill>
              </a:rPr>
              <a:t>http://www.nordfou.org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1137" y="188640"/>
            <a:ext cx="1787031" cy="2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2184" y="846902"/>
            <a:ext cx="1814035" cy="2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1636" y="2204864"/>
            <a:ext cx="1857994" cy="242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316" y="3746647"/>
            <a:ext cx="1530669" cy="203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8947" y="4628193"/>
            <a:ext cx="1510112" cy="203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9269059" y="1637725"/>
            <a:ext cx="2659589" cy="3240360"/>
          </a:xfrm>
          <a:prstGeom prst="ellipse">
            <a:avLst/>
          </a:prstGeom>
          <a:noFill/>
          <a:ln w="47625" cap="sq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b="1" dirty="0">
              <a:ln w="28575">
                <a:noFill/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122552"/>
            <a:ext cx="14811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29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3"/>
          <a:stretch/>
        </p:blipFill>
        <p:spPr>
          <a:xfrm>
            <a:off x="5138" y="0"/>
            <a:ext cx="12282586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9656" y="2924944"/>
            <a:ext cx="10609487" cy="1225819"/>
          </a:xfrm>
        </p:spPr>
        <p:txBody>
          <a:bodyPr/>
          <a:lstStyle/>
          <a:p>
            <a:pPr algn="ctr"/>
            <a:r>
              <a:rPr lang="en-GB" sz="5400" dirty="0">
                <a:solidFill>
                  <a:srgbClr val="FFC000"/>
                </a:solidFill>
              </a:rPr>
              <a:t>Thank you!</a:t>
            </a:r>
            <a:br>
              <a:rPr lang="en-GB" sz="5400" dirty="0">
                <a:solidFill>
                  <a:srgbClr val="FFC000"/>
                </a:solidFill>
              </a:rPr>
            </a:br>
            <a:r>
              <a:rPr lang="en-GB" sz="5400" dirty="0">
                <a:solidFill>
                  <a:srgbClr val="FFC000"/>
                </a:solidFill>
              </a:rPr>
              <a:t/>
            </a:r>
            <a:br>
              <a:rPr lang="en-GB" sz="5400" dirty="0">
                <a:solidFill>
                  <a:srgbClr val="FFC000"/>
                </a:solidFill>
              </a:rPr>
            </a:br>
            <a:r>
              <a:rPr lang="en-GB" sz="5400" dirty="0">
                <a:solidFill>
                  <a:srgbClr val="FFC000"/>
                </a:solidFill>
              </a:rPr>
              <a:t>Any questions?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165304"/>
            <a:ext cx="14811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66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NordTyre</a:t>
            </a:r>
            <a:r>
              <a:rPr lang="en-GB" dirty="0"/>
              <a:t> financed through </a:t>
            </a:r>
            <a:r>
              <a:rPr lang="en-GB" dirty="0" err="1"/>
              <a:t>NordFoU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1"/>
          </p:nvPr>
        </p:nvSpPr>
        <p:spPr>
          <a:xfrm>
            <a:off x="695400" y="1772816"/>
            <a:ext cx="8352928" cy="4621213"/>
          </a:xfrm>
        </p:spPr>
        <p:txBody>
          <a:bodyPr/>
          <a:lstStyle/>
          <a:p>
            <a:r>
              <a:rPr lang="en-US" dirty="0"/>
              <a:t>A co-operation between the national road and transport administrations in Denmark, the Faroe Islands, Finland, Iceland, Norway and Sweden</a:t>
            </a:r>
          </a:p>
          <a:p>
            <a:endParaRPr lang="en-US" dirty="0"/>
          </a:p>
          <a:p>
            <a:r>
              <a:rPr lang="en-US" dirty="0"/>
              <a:t>Purpose to create research and development synergies within the areas which present shared challenges and needs between the Nordic countries</a:t>
            </a:r>
          </a:p>
          <a:p>
            <a:endParaRPr lang="en-US" dirty="0"/>
          </a:p>
          <a:p>
            <a:r>
              <a:rPr lang="en-US" dirty="0" err="1"/>
              <a:t>NordFoU</a:t>
            </a:r>
            <a:r>
              <a:rPr lang="en-US" dirty="0"/>
              <a:t>’ organizes joint research projects between the </a:t>
            </a:r>
            <a:r>
              <a:rPr lang="en-US" dirty="0" err="1"/>
              <a:t>NordFoU</a:t>
            </a:r>
            <a:r>
              <a:rPr lang="en-US" dirty="0"/>
              <a:t> partners</a:t>
            </a:r>
          </a:p>
          <a:p>
            <a:endParaRPr lang="en-US" dirty="0"/>
          </a:p>
          <a:p>
            <a:r>
              <a:rPr lang="en-US" dirty="0"/>
              <a:t>Financed by partners interested – </a:t>
            </a:r>
            <a:r>
              <a:rPr lang="en-GB" dirty="0"/>
              <a:t>common pot </a:t>
            </a: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237312"/>
            <a:ext cx="14811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5" r="16092"/>
          <a:stretch/>
        </p:blipFill>
        <p:spPr>
          <a:xfrm>
            <a:off x="9638111" y="1484784"/>
            <a:ext cx="2156121" cy="458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Active people and organisations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Steering group 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 err="1"/>
              <a:t>Espen</a:t>
            </a:r>
            <a:r>
              <a:rPr lang="en-US" dirty="0"/>
              <a:t> Andersson (Chair), Norwegian Public Roads Administration </a:t>
            </a:r>
          </a:p>
          <a:p>
            <a:r>
              <a:rPr lang="en-US" dirty="0" err="1"/>
              <a:t>Jannicke</a:t>
            </a:r>
            <a:r>
              <a:rPr lang="en-US" dirty="0"/>
              <a:t> </a:t>
            </a:r>
            <a:r>
              <a:rPr lang="en-US" dirty="0" err="1"/>
              <a:t>Sjøvold</a:t>
            </a:r>
            <a:r>
              <a:rPr lang="en-US" dirty="0"/>
              <a:t>, Norwegian Public Roads Administration </a:t>
            </a:r>
          </a:p>
          <a:p>
            <a:r>
              <a:rPr lang="en-US" dirty="0"/>
              <a:t>Jakob Fryd, Danish Road Directorate </a:t>
            </a:r>
          </a:p>
          <a:p>
            <a:r>
              <a:rPr lang="en-US" dirty="0"/>
              <a:t>Julia </a:t>
            </a:r>
            <a:r>
              <a:rPr lang="en-US" dirty="0" err="1"/>
              <a:t>Bermlid</a:t>
            </a:r>
            <a:r>
              <a:rPr lang="en-US" dirty="0"/>
              <a:t> , Swedish Transport Administration </a:t>
            </a:r>
            <a:endParaRPr lang="en-GB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Advisory group 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en-GB" dirty="0"/>
              <a:t>Luc </a:t>
            </a:r>
            <a:r>
              <a:rPr lang="en-GB" dirty="0" err="1"/>
              <a:t>Goubert</a:t>
            </a:r>
            <a:r>
              <a:rPr lang="en-GB" dirty="0"/>
              <a:t>, Belgian Road Research Centre</a:t>
            </a:r>
          </a:p>
          <a:p>
            <a:r>
              <a:rPr lang="en-GB" dirty="0"/>
              <a:t>Ulf Sandberg, Swedish National Road and Transport Research Institute, VTI</a:t>
            </a:r>
          </a:p>
          <a:p>
            <a:r>
              <a:rPr lang="en-GB" dirty="0" err="1"/>
              <a:t>Ingunn</a:t>
            </a:r>
            <a:r>
              <a:rPr lang="en-GB" dirty="0"/>
              <a:t> Milford, </a:t>
            </a:r>
            <a:r>
              <a:rPr lang="en-GB" dirty="0" err="1"/>
              <a:t>Multiconsult</a:t>
            </a:r>
            <a:r>
              <a:rPr lang="en-GB" dirty="0"/>
              <a:t>, Norway</a:t>
            </a:r>
          </a:p>
          <a:p>
            <a:r>
              <a:rPr lang="en-GB" dirty="0"/>
              <a:t>Jan </a:t>
            </a:r>
            <a:r>
              <a:rPr lang="en-GB" dirty="0" err="1"/>
              <a:t>Boe</a:t>
            </a:r>
            <a:r>
              <a:rPr lang="en-GB" dirty="0"/>
              <a:t> </a:t>
            </a:r>
            <a:r>
              <a:rPr lang="en-GB" dirty="0" err="1"/>
              <a:t>Kielland</a:t>
            </a:r>
            <a:r>
              <a:rPr lang="en-GB" dirty="0"/>
              <a:t>, independent noise expert, Norway</a:t>
            </a:r>
          </a:p>
          <a:p>
            <a:r>
              <a:rPr lang="en-GB" dirty="0"/>
              <a:t>Panu Sainio, Aalto University, Finland</a:t>
            </a:r>
          </a:p>
          <a:p>
            <a:r>
              <a:rPr lang="en-GB" dirty="0"/>
              <a:t>Roger Williams (until 2015), independent tyre expert, United Kingdom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19" y="5916611"/>
            <a:ext cx="993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5946773"/>
            <a:ext cx="167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6013449"/>
            <a:ext cx="185261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6226967"/>
            <a:ext cx="14811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21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people who did the work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Project group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lvl="0"/>
            <a:r>
              <a:rPr lang="en-GB" dirty="0"/>
              <a:t>Jørgen Kragh, Danish Road Directorate (until May 2016 when he retired)</a:t>
            </a:r>
            <a:endParaRPr lang="da-DK" dirty="0"/>
          </a:p>
          <a:p>
            <a:pPr lvl="0"/>
            <a:r>
              <a:rPr lang="en-GB" dirty="0"/>
              <a:t>Rasmus Stahlfest Holck Skov, Danish Road Directorate, now DELTA a part of FORCE Technology</a:t>
            </a:r>
            <a:endParaRPr lang="da-DK" dirty="0"/>
          </a:p>
          <a:p>
            <a:pPr lvl="0"/>
            <a:r>
              <a:rPr lang="en-GB" dirty="0"/>
              <a:t>Jens Oddershede, Danish Road Directorate, now DELTA a part of FORCE Technology</a:t>
            </a:r>
            <a:endParaRPr lang="da-DK" dirty="0"/>
          </a:p>
          <a:p>
            <a:pPr lvl="0"/>
            <a:r>
              <a:rPr lang="en-GB" dirty="0"/>
              <a:t>Hans Bendtsen, Danish Road Directorate</a:t>
            </a:r>
            <a:endParaRPr lang="da-DK" dirty="0"/>
          </a:p>
          <a:p>
            <a:endParaRPr lang="en-GB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Subcontractors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lvl="0"/>
            <a:r>
              <a:rPr lang="en-GB" dirty="0"/>
              <a:t>SINTEF, Norway</a:t>
            </a:r>
            <a:endParaRPr lang="da-DK" dirty="0"/>
          </a:p>
          <a:p>
            <a:pPr lvl="0"/>
            <a:r>
              <a:rPr lang="en-GB" dirty="0" err="1"/>
              <a:t>Testworld</a:t>
            </a:r>
            <a:r>
              <a:rPr lang="en-GB" dirty="0"/>
              <a:t> Ltd, Finland</a:t>
            </a:r>
            <a:endParaRPr lang="da-DK" dirty="0"/>
          </a:p>
          <a:p>
            <a:pPr lvl="0"/>
            <a:r>
              <a:rPr lang="en-GB" dirty="0"/>
              <a:t>Technical University of Gdansk, Poland</a:t>
            </a:r>
            <a:endParaRPr lang="da-DK" dirty="0"/>
          </a:p>
          <a:p>
            <a:pPr lvl="0"/>
            <a:r>
              <a:rPr lang="en-GB" dirty="0"/>
              <a:t> M+P Consulting Engineers, The Netherlands</a:t>
            </a:r>
            <a:endParaRPr lang="da-DK" dirty="0"/>
          </a:p>
          <a:p>
            <a:pPr lvl="0"/>
            <a:r>
              <a:rPr lang="en-US" dirty="0"/>
              <a:t>DELTA a part of FORCE Technology</a:t>
            </a:r>
          </a:p>
          <a:p>
            <a:pPr lvl="0"/>
            <a:endParaRPr lang="da-DK" dirty="0"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153601"/>
            <a:ext cx="14811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27139" r="1684" b="21873"/>
          <a:stretch/>
        </p:blipFill>
        <p:spPr>
          <a:xfrm>
            <a:off x="6311900" y="4718205"/>
            <a:ext cx="5588079" cy="198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0463" y="476672"/>
            <a:ext cx="10609487" cy="1225819"/>
          </a:xfrm>
        </p:spPr>
        <p:txBody>
          <a:bodyPr/>
          <a:lstStyle/>
          <a:p>
            <a:r>
              <a:rPr lang="en-GB" dirty="0"/>
              <a:t>Noise labelling</a:t>
            </a:r>
            <a:br>
              <a:rPr lang="en-GB" dirty="0"/>
            </a:br>
            <a:r>
              <a:rPr lang="en-GB" dirty="0"/>
              <a:t>Measurement procedure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21"/>
          </p:nvPr>
        </p:nvSpPr>
        <p:spPr>
          <a:xfrm>
            <a:off x="551384" y="2060848"/>
            <a:ext cx="7056784" cy="4621212"/>
          </a:xfrm>
        </p:spPr>
        <p:txBody>
          <a:bodyPr/>
          <a:lstStyle/>
          <a:p>
            <a:r>
              <a:rPr lang="en-US" dirty="0"/>
              <a:t>Type approval noise measurements performed on ISO test track </a:t>
            </a:r>
          </a:p>
          <a:p>
            <a:r>
              <a:rPr lang="en-US" dirty="0"/>
              <a:t>Vehicle coast-by at 80 km/h (passenger car), 70 km/t (truck)</a:t>
            </a:r>
          </a:p>
          <a:p>
            <a:r>
              <a:rPr lang="en-US" dirty="0"/>
              <a:t>Smooth </a:t>
            </a:r>
            <a:r>
              <a:rPr lang="en-US" dirty="0" err="1"/>
              <a:t>densegraded</a:t>
            </a:r>
            <a:r>
              <a:rPr lang="en-US" dirty="0"/>
              <a:t> surface</a:t>
            </a:r>
          </a:p>
          <a:p>
            <a:r>
              <a:rPr lang="en-US" dirty="0"/>
              <a:t>Nordic surfaces typically SMA 11 (DK) or SMA 16 (S and N)</a:t>
            </a:r>
          </a:p>
          <a:p>
            <a:endParaRPr lang="en-US" dirty="0"/>
          </a:p>
          <a:p>
            <a:r>
              <a:rPr lang="en-US" dirty="0"/>
              <a:t>Results are truncated (rounded down to the nearest integer) </a:t>
            </a:r>
          </a:p>
          <a:p>
            <a:r>
              <a:rPr lang="en-US" dirty="0"/>
              <a:t>1 dB subtracted to account for uncertainty </a:t>
            </a:r>
          </a:p>
          <a:p>
            <a:r>
              <a:rPr lang="en-US" dirty="0"/>
              <a:t>The noise level measured may exceed the noise label value by up to 1.9 dB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9007" y="2348880"/>
            <a:ext cx="4425840" cy="20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9007" y="4581128"/>
            <a:ext cx="4427036" cy="21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8004787" y="3861048"/>
            <a:ext cx="10801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ISO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8004787" y="6165304"/>
            <a:ext cx="14908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SMA 11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11919" b="29236"/>
          <a:stretch/>
        </p:blipFill>
        <p:spPr bwMode="auto">
          <a:xfrm>
            <a:off x="7650203" y="198784"/>
            <a:ext cx="4425840" cy="20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8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35" y="354903"/>
            <a:ext cx="11672596" cy="658748"/>
          </a:xfrm>
        </p:spPr>
        <p:txBody>
          <a:bodyPr/>
          <a:lstStyle/>
          <a:p>
            <a:r>
              <a:rPr lang="en-GB" sz="4000" dirty="0"/>
              <a:t>CPX versus Controlled Pass-By measurements</a:t>
            </a:r>
          </a:p>
        </p:txBody>
      </p:sp>
      <p:sp>
        <p:nvSpPr>
          <p:cNvPr id="5" name="Rektangel 4"/>
          <p:cNvSpPr/>
          <p:nvPr/>
        </p:nvSpPr>
        <p:spPr bwMode="auto">
          <a:xfrm>
            <a:off x="10391775" y="6105525"/>
            <a:ext cx="1628775" cy="647700"/>
          </a:xfrm>
          <a:prstGeom prst="rect">
            <a:avLst/>
          </a:prstGeom>
          <a:solidFill>
            <a:schemeClr val="bg1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819149" y="1590675"/>
            <a:ext cx="33813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cs typeface="Arial" pitchFamily="34" charset="0"/>
              </a:rPr>
              <a:t>LCPC/IFSTTAR experiment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27682" r="15260" b="33612"/>
          <a:stretch/>
        </p:blipFill>
        <p:spPr>
          <a:xfrm>
            <a:off x="819148" y="2120574"/>
            <a:ext cx="3981451" cy="1691434"/>
          </a:xfrm>
          <a:prstGeom prst="rect">
            <a:avLst/>
          </a:prstGeo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296956"/>
            <a:ext cx="7242134" cy="431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boks 9"/>
          <p:cNvSpPr txBox="1"/>
          <p:nvPr/>
        </p:nvSpPr>
        <p:spPr>
          <a:xfrm>
            <a:off x="819148" y="4038600"/>
            <a:ext cx="338137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cs typeface="Arial" pitchFamily="34" charset="0"/>
              </a:rPr>
              <a:t>For non-porous pavements and for some porous asphalt pavements, the typical difference between CPX and CPB noise levels in the French data is 22 dB </a:t>
            </a:r>
            <a:endParaRPr lang="en-GB" sz="2000" dirty="0">
              <a:cs typeface="Arial" pitchFamily="34" charset="0"/>
            </a:endParaRPr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en-GB" smtClean="0">
                <a:solidFill>
                  <a:srgbClr val="000000"/>
                </a:solidFill>
              </a:rPr>
              <a:pPr/>
              <a:t>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CE13F4-85D2-4E00-8552-9A82E4EC743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433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the </a:t>
            </a:r>
            <a:r>
              <a:rPr lang="en-US" dirty="0" err="1"/>
              <a:t>NordTyre</a:t>
            </a:r>
            <a:r>
              <a:rPr lang="en-US" dirty="0"/>
              <a:t> projects 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21"/>
          </p:nvPr>
        </p:nvSpPr>
        <p:spPr>
          <a:xfrm>
            <a:off x="804863" y="1760116"/>
            <a:ext cx="10577512" cy="4621212"/>
          </a:xfrm>
        </p:spPr>
        <p:txBody>
          <a:bodyPr/>
          <a:lstStyle/>
          <a:p>
            <a:pPr lvl="0"/>
            <a:r>
              <a:rPr lang="en-GB" dirty="0"/>
              <a:t>Clarify the “real” influence of the new tyre noise labelling of passenger car and truck tyres</a:t>
            </a:r>
            <a:endParaRPr lang="da-DK" dirty="0"/>
          </a:p>
          <a:p>
            <a:pPr lvl="0"/>
            <a:r>
              <a:rPr lang="en-GB" dirty="0"/>
              <a:t>Establish scientific evidence on the tyre/road contribution to traffic noise emission from roads in the Nordic countries</a:t>
            </a:r>
            <a:endParaRPr lang="da-DK" dirty="0"/>
          </a:p>
          <a:p>
            <a:pPr lvl="0"/>
            <a:r>
              <a:rPr lang="en-GB" dirty="0"/>
              <a:t>Generate a basis for qualified decision making concerning actions to mitigate traffic noise </a:t>
            </a:r>
          </a:p>
          <a:p>
            <a:pPr lvl="0"/>
            <a:r>
              <a:rPr lang="en-GB" dirty="0"/>
              <a:t>Demonstrate the usefulness or necessity of a second Nordic “roughly textured” ISO reference test surface - creating scientific arguments for a short term revision of EU tyre noise regulation</a:t>
            </a:r>
            <a:endParaRPr lang="da-DK" dirty="0"/>
          </a:p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113040"/>
            <a:ext cx="14811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53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Tyres</a:t>
            </a:r>
            <a:r>
              <a:rPr lang="en-US" dirty="0"/>
              <a:t> for passenger cars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/>
              <a:t>31 set of </a:t>
            </a:r>
            <a:r>
              <a:rPr lang="en-US" dirty="0" err="1"/>
              <a:t>tyres</a:t>
            </a:r>
            <a:r>
              <a:rPr lang="en-US" dirty="0"/>
              <a:t> selected and procured in May 2012</a:t>
            </a:r>
          </a:p>
          <a:p>
            <a:r>
              <a:rPr lang="en-US" dirty="0"/>
              <a:t>Labelled values looked up on producers homepage in January 2013</a:t>
            </a:r>
          </a:p>
          <a:p>
            <a:r>
              <a:rPr lang="en-US" dirty="0"/>
              <a:t>Tested on 30 Nordic road surfaces and two ISO test tracks in 2012</a:t>
            </a:r>
          </a:p>
          <a:p>
            <a:r>
              <a:rPr lang="en-US" dirty="0"/>
              <a:t>Test  method used – The CPX noise trailer </a:t>
            </a:r>
            <a:r>
              <a:rPr lang="en-US" dirty="0" err="1"/>
              <a:t>deciBellA</a:t>
            </a:r>
            <a:r>
              <a:rPr lang="en-US" dirty="0"/>
              <a:t> from DRD. Speed 80 km/h</a:t>
            </a:r>
          </a:p>
          <a:p>
            <a:r>
              <a:rPr lang="en-US" dirty="0"/>
              <a:t>DRD has very fine correlation between CPX results and road side measurements</a:t>
            </a:r>
          </a:p>
          <a:p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53" y="3948542"/>
            <a:ext cx="4005470" cy="271338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310891"/>
            <a:ext cx="1661931" cy="2014866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896" y="3947928"/>
            <a:ext cx="6840760" cy="271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3480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Vejdirektoratet igen">
      <a:dk1>
        <a:srgbClr val="000000"/>
      </a:dk1>
      <a:lt1>
        <a:srgbClr val="FFFFFF"/>
      </a:lt1>
      <a:dk2>
        <a:srgbClr val="86CBE2"/>
      </a:dk2>
      <a:lt2>
        <a:srgbClr val="FFE500"/>
      </a:lt2>
      <a:accent1>
        <a:srgbClr val="00B0F0"/>
      </a:accent1>
      <a:accent2>
        <a:srgbClr val="4A4A49"/>
      </a:accent2>
      <a:accent3>
        <a:srgbClr val="EF7D00"/>
      </a:accent3>
      <a:accent4>
        <a:srgbClr val="BCCF00"/>
      </a:accent4>
      <a:accent5>
        <a:srgbClr val="43237A"/>
      </a:accent5>
      <a:accent6>
        <a:srgbClr val="D70077"/>
      </a:accent6>
      <a:hlink>
        <a:srgbClr val="00ADD9"/>
      </a:hlink>
      <a:folHlink>
        <a:srgbClr val="00ADD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sq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b="1" dirty="0" smtClean="0">
            <a:ln w="28575">
              <a:noFill/>
            </a:ln>
            <a:latin typeface="Arial" pitchFamily="34" charset="0"/>
            <a:cs typeface="Arial" pitchFamily="34" charset="0"/>
          </a:defRPr>
        </a:defPPr>
      </a:lstStyle>
    </a:spDef>
    <a:lnDef>
      <a:spPr bwMode="auto">
        <a:solidFill>
          <a:schemeClr val="bg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lg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defRPr sz="15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VD PowerPoint bredformat UK.potx" id="{A65D2690-3AB7-4E48-AAAA-7409793EA29B}" vid="{825399C6-01AE-4E71-8CD7-D793A16BE2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</a:majorFont>
      <a:min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</a:majorFont>
      <a:min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852F3935C34A48A66339E627F15AF9" ma:contentTypeVersion="1" ma:contentTypeDescription="Opret et nyt dokument." ma:contentTypeScope="" ma:versionID="fdbf910d638f3a5361355e93463b240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771c543922ac300dcdb45e1d95f229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tartdato for planlægning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lutdato for planlægning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46F46D-02B4-4255-9BD0-2CC614E40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420A56-D710-4FCE-AA94-666E5780584D}">
  <ds:schemaRefs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D88D6C5-56A1-44BB-88C4-43618D80A1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</TotalTime>
  <Words>1191</Words>
  <Application>Microsoft Office PowerPoint</Application>
  <PresentationFormat>Custom</PresentationFormat>
  <Paragraphs>177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Blank</vt:lpstr>
      <vt:lpstr>NordTyre - the potential for noise reduction using less noisy tyres and road surfaces</vt:lpstr>
      <vt:lpstr>Background and challenge</vt:lpstr>
      <vt:lpstr>NordTyre financed through NordFoU</vt:lpstr>
      <vt:lpstr>Active people and organisations</vt:lpstr>
      <vt:lpstr>The people who did the work</vt:lpstr>
      <vt:lpstr>Noise labelling Measurement procedure</vt:lpstr>
      <vt:lpstr>CPX versus Controlled Pass-By measurements</vt:lpstr>
      <vt:lpstr>Objectives of the NordTyre projects </vt:lpstr>
      <vt:lpstr>Tyres for passenger cars</vt:lpstr>
      <vt:lpstr>Results for ISO test surface</vt:lpstr>
      <vt:lpstr>Results for Nordic SMA 11 surface</vt:lpstr>
      <vt:lpstr>CPX trailer results compared with EU Regulation on noise limits </vt:lpstr>
      <vt:lpstr>Tyres for trucks</vt:lpstr>
      <vt:lpstr>Results for ISO test surface</vt:lpstr>
      <vt:lpstr>Results for Nordic SMA 11 surface</vt:lpstr>
      <vt:lpstr>Measured results compared with EU regulation noise limits</vt:lpstr>
      <vt:lpstr>Potential effects to society of regulating tyre/road noise</vt:lpstr>
      <vt:lpstr>Conclusions and actions</vt:lpstr>
      <vt:lpstr>Research needs identified in the NordTyre projects</vt:lpstr>
      <vt:lpstr>The five reports</vt:lpstr>
      <vt:lpstr>Thank you!  Any questions?</vt:lpstr>
    </vt:vector>
  </TitlesOfParts>
  <Company>Vejdirektoratet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Hans Bendtsen</dc:creator>
  <cp:lastModifiedBy>Konstantin Glukhenkiy</cp:lastModifiedBy>
  <cp:revision>64</cp:revision>
  <dcterms:created xsi:type="dcterms:W3CDTF">2014-02-06T12:20:54Z</dcterms:created>
  <dcterms:modified xsi:type="dcterms:W3CDTF">2018-09-10T13:11:03Z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-1411694441</vt:i4>
  </property>
  <property fmtid="{D5CDD505-2E9C-101B-9397-08002B2CF9AE}" pid="3" name="_NewReviewCycle">
    <vt:lpwstr/>
  </property>
  <property fmtid="{D5CDD505-2E9C-101B-9397-08002B2CF9AE}" pid="4" name="_EmailSubject">
    <vt:lpwstr>Informal Document GRB</vt:lpwstr>
  </property>
  <property fmtid="{D5CDD505-2E9C-101B-9397-08002B2CF9AE}" pid="5" name="_AuthorEmail">
    <vt:lpwstr>Truls.Berge@sintef.no</vt:lpwstr>
  </property>
  <property fmtid="{D5CDD505-2E9C-101B-9397-08002B2CF9AE}" pid="6" name="_AuthorEmailDisplayName">
    <vt:lpwstr>Truls Svenn Berge</vt:lpwstr>
  </property>
</Properties>
</file>