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80" r:id="rId4"/>
    <p:sldId id="258" r:id="rId5"/>
    <p:sldId id="281" r:id="rId6"/>
    <p:sldId id="259" r:id="rId7"/>
    <p:sldId id="282" r:id="rId8"/>
    <p:sldId id="260" r:id="rId9"/>
    <p:sldId id="261" r:id="rId10"/>
    <p:sldId id="262" r:id="rId11"/>
    <p:sldId id="264" r:id="rId12"/>
    <p:sldId id="265" r:id="rId13"/>
    <p:sldId id="283" r:id="rId14"/>
    <p:sldId id="266" r:id="rId15"/>
    <p:sldId id="267" r:id="rId16"/>
    <p:sldId id="268" r:id="rId17"/>
    <p:sldId id="269" r:id="rId18"/>
    <p:sldId id="284" r:id="rId19"/>
    <p:sldId id="270" r:id="rId20"/>
    <p:sldId id="285" r:id="rId21"/>
    <p:sldId id="271" r:id="rId22"/>
    <p:sldId id="286" r:id="rId23"/>
    <p:sldId id="272" r:id="rId24"/>
    <p:sldId id="273" r:id="rId25"/>
    <p:sldId id="274" r:id="rId26"/>
    <p:sldId id="275" r:id="rId27"/>
    <p:sldId id="287" r:id="rId28"/>
    <p:sldId id="276" r:id="rId29"/>
    <p:sldId id="278" r:id="rId30"/>
    <p:sldId id="288" r:id="rId31"/>
    <p:sldId id="279" r:id="rId3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161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26797"/>
            <a:ext cx="9144000" cy="202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E447A86-57C9-4BF5-9969-FB3C24CE7C6A}" type="datetime1">
              <a:rPr lang="fr-FR" kern="0" smtClean="0"/>
              <a:pPr/>
              <a:t>29/09/2017</a:t>
            </a:fld>
            <a:endParaRPr lang="fr-FR" kern="0" dirty="0" smtClean="0"/>
          </a:p>
        </p:txBody>
      </p:sp>
      <p:pic>
        <p:nvPicPr>
          <p:cNvPr id="14" name="Picture 3" descr="D:\debailleux\Mes documents\DCM\REFONTE FICHES ADAS\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626185"/>
              </a:clrFrom>
              <a:clrTo>
                <a:srgbClr val="62618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81417"/>
            <a:ext cx="3452824" cy="627303"/>
          </a:xfrm>
          <a:prstGeom prst="rect">
            <a:avLst/>
          </a:prstGeom>
        </p:spPr>
      </p:pic>
      <p:sp>
        <p:nvSpPr>
          <p:cNvPr id="13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971600" y="6520259"/>
            <a:ext cx="5112568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kern="0" dirty="0" smtClean="0"/>
              <a:t>GRSG-113-XX</a:t>
            </a:r>
          </a:p>
        </p:txBody>
      </p:sp>
      <p:pic>
        <p:nvPicPr>
          <p:cNvPr id="9" name="Picture 3" descr="D:\debailleux\Mes documents\DCM\REFONTE FICHES ADAS\OK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626185"/>
              </a:clrFrom>
              <a:clrTo>
                <a:srgbClr val="62618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81417"/>
            <a:ext cx="3452824" cy="627303"/>
          </a:xfrm>
          <a:prstGeom prst="rect">
            <a:avLst/>
          </a:prstGeom>
        </p:spPr>
      </p:pic>
      <p:sp>
        <p:nvSpPr>
          <p:cNvPr id="17" name="ZoneTexte 16"/>
          <p:cNvSpPr txBox="1"/>
          <p:nvPr userDrawn="1"/>
        </p:nvSpPr>
        <p:spPr>
          <a:xfrm>
            <a:off x="8615556" y="0"/>
            <a:ext cx="5284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600" dirty="0" smtClean="0">
                <a:solidFill>
                  <a:schemeClr val="bg1"/>
                </a:solidFill>
              </a:rPr>
              <a:t>V.5</a:t>
            </a:r>
            <a:endParaRPr lang="fr-FR" sz="600" dirty="0">
              <a:solidFill>
                <a:schemeClr val="bg1"/>
              </a:solidFill>
            </a:endParaRPr>
          </a:p>
        </p:txBody>
      </p:sp>
      <p:sp>
        <p:nvSpPr>
          <p:cNvPr id="18" name="Titre 1"/>
          <p:cNvSpPr>
            <a:spLocks noGrp="1"/>
          </p:cNvSpPr>
          <p:nvPr>
            <p:ph type="ctrTitle" hasCustomPrompt="1"/>
          </p:nvPr>
        </p:nvSpPr>
        <p:spPr>
          <a:xfrm>
            <a:off x="251520" y="3641992"/>
            <a:ext cx="8640960" cy="650503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en-US" dirty="0" smtClean="0"/>
              <a:t>TITRE</a:t>
            </a:r>
            <a:endParaRPr lang="en-US" dirty="0"/>
          </a:p>
        </p:txBody>
      </p:sp>
      <p:sp>
        <p:nvSpPr>
          <p:cNvPr id="1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39552" y="4653136"/>
            <a:ext cx="8064896" cy="432048"/>
          </a:xfrm>
        </p:spPr>
        <p:txBody>
          <a:bodyPr>
            <a:normAutofit/>
          </a:bodyPr>
          <a:lstStyle>
            <a:lvl1pPr>
              <a:defRPr sz="1600" i="1"/>
            </a:lvl1pPr>
          </a:lstStyle>
          <a:p>
            <a:pPr marL="0" indent="0" algn="ctr">
              <a:buNone/>
            </a:pPr>
            <a:r>
              <a:rPr lang="en-US" dirty="0" smtClean="0"/>
              <a:t>Sous-</a:t>
            </a:r>
            <a:r>
              <a:rPr lang="en-US" dirty="0" err="1" smtClean="0"/>
              <a:t>Titre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9158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12775"/>
            <a:ext cx="8496944" cy="4536505"/>
          </a:xfrm>
        </p:spPr>
        <p:txBody>
          <a:bodyPr/>
          <a:lstStyle>
            <a:lvl1pPr marL="342900" indent="-342900">
              <a:buSzPct val="110000"/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SzPct val="80000"/>
              <a:buFont typeface="Century Gothic" panose="020B0502020202020204" pitchFamily="34" charset="0"/>
              <a:buChar char="−"/>
              <a:defRPr/>
            </a:lvl3pPr>
            <a:lvl4pPr marL="1600200" indent="-228600">
              <a:buSzPct val="80000"/>
              <a:buFont typeface="Arial" panose="020B0604020202020204" pitchFamily="34" charset="0"/>
              <a:buChar char="•"/>
              <a:defRPr sz="1400"/>
            </a:lvl4pPr>
            <a:lvl5pPr marL="2057400" indent="-228600">
              <a:buFont typeface="Century Gothic" panose="020B0502020202020204" pitchFamily="34" charset="0"/>
              <a:buChar char="□"/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5pPr>
            <a:lvl6pPr marL="2514600" indent="-228600">
              <a:buFont typeface="Wingdings" panose="05000000000000000000" pitchFamily="2" charset="2"/>
              <a:buChar char="§"/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6pPr>
            <a:lvl7pPr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7pPr>
            <a:lvl8pPr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8pPr>
            <a:lvl9pPr marL="3676650" marR="0" indent="-114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1130376" y="548680"/>
            <a:ext cx="7681439" cy="648072"/>
          </a:xfrm>
          <a:noFill/>
          <a:effectLst/>
        </p:spPr>
        <p:txBody>
          <a:bodyPr/>
          <a:lstStyle>
            <a:lvl1pPr>
              <a:defRPr sz="320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251520" y="807724"/>
            <a:ext cx="878857" cy="241252"/>
            <a:chOff x="361635" y="4427185"/>
            <a:chExt cx="550639" cy="1511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Ellipse 8"/>
            <p:cNvSpPr/>
            <p:nvPr/>
          </p:nvSpPr>
          <p:spPr>
            <a:xfrm>
              <a:off x="761431" y="4427185"/>
              <a:ext cx="150843" cy="150844"/>
            </a:xfrm>
            <a:prstGeom prst="ellipse">
              <a:avLst/>
            </a:prstGeom>
            <a:solidFill>
              <a:srgbClr val="787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562782" y="4427495"/>
              <a:ext cx="150843" cy="150844"/>
            </a:xfrm>
            <a:prstGeom prst="ellipse">
              <a:avLst/>
            </a:prstGeom>
            <a:solidFill>
              <a:srgbClr val="AAA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361635" y="4427495"/>
              <a:ext cx="150843" cy="150844"/>
            </a:xfrm>
            <a:prstGeom prst="ellipse">
              <a:avLst/>
            </a:prstGeom>
            <a:solidFill>
              <a:srgbClr val="E0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+mj-lt"/>
              </a:defRPr>
            </a:lvl1pPr>
          </a:lstStyle>
          <a:p>
            <a:fld id="{400AC7AD-5D20-48F1-A18A-B4E8EE5A547C}" type="datetime1">
              <a:rPr lang="fr-FR" kern="0" smtClean="0"/>
              <a:pPr/>
              <a:t>29/09/2017</a:t>
            </a:fld>
            <a:endParaRPr lang="fr-FR" kern="0" dirty="0" smtClean="0"/>
          </a:p>
        </p:txBody>
      </p:sp>
      <p:sp>
        <p:nvSpPr>
          <p:cNvPr id="12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971600" y="6520259"/>
            <a:ext cx="5112568" cy="365125"/>
          </a:xfrm>
        </p:spPr>
        <p:txBody>
          <a:bodyPr/>
          <a:lstStyle>
            <a:lvl1pPr>
              <a:defRPr sz="800">
                <a:latin typeface="+mj-lt"/>
              </a:defRPr>
            </a:lvl1pPr>
          </a:lstStyle>
          <a:p>
            <a:r>
              <a:rPr lang="fr-FR" kern="0" dirty="0" smtClean="0"/>
              <a:t>GRSG-113-XX</a:t>
            </a:r>
          </a:p>
        </p:txBody>
      </p:sp>
    </p:spTree>
    <p:extLst>
      <p:ext uri="{BB962C8B-B14F-4D97-AF65-F5344CB8AC3E}">
        <p14:creationId xmlns:p14="http://schemas.microsoft.com/office/powerpoint/2010/main" val="379713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rgbClr val="E0E0E0">
                <a:lumMod val="48000"/>
                <a:lumOff val="52000"/>
              </a:srgbClr>
            </a:gs>
            <a:gs pos="1000">
              <a:schemeClr val="bg1">
                <a:lumMod val="78000"/>
                <a:lumOff val="22000"/>
              </a:schemeClr>
            </a:gs>
            <a:gs pos="100000">
              <a:schemeClr val="bg1">
                <a:lumMod val="78000"/>
                <a:lumOff val="2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23528" y="547417"/>
            <a:ext cx="8488288" cy="64807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0" y="6371293"/>
            <a:ext cx="9151939" cy="486707"/>
          </a:xfrm>
          <a:custGeom>
            <a:avLst/>
            <a:gdLst>
              <a:gd name="connsiteX0" fmla="*/ 0 w 9144000"/>
              <a:gd name="connsiteY0" fmla="*/ 0 h 216024"/>
              <a:gd name="connsiteX1" fmla="*/ 9144000 w 9144000"/>
              <a:gd name="connsiteY1" fmla="*/ 0 h 216024"/>
              <a:gd name="connsiteX2" fmla="*/ 9144000 w 9144000"/>
              <a:gd name="connsiteY2" fmla="*/ 216024 h 216024"/>
              <a:gd name="connsiteX3" fmla="*/ 0 w 9144000"/>
              <a:gd name="connsiteY3" fmla="*/ 216024 h 216024"/>
              <a:gd name="connsiteX4" fmla="*/ 0 w 9144000"/>
              <a:gd name="connsiteY4" fmla="*/ 0 h 216024"/>
              <a:gd name="connsiteX0" fmla="*/ 0 w 9147175"/>
              <a:gd name="connsiteY0" fmla="*/ 0 h 504949"/>
              <a:gd name="connsiteX1" fmla="*/ 9147175 w 9147175"/>
              <a:gd name="connsiteY1" fmla="*/ 288925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9147175"/>
              <a:gd name="connsiteY0" fmla="*/ 0 h 504949"/>
              <a:gd name="connsiteX1" fmla="*/ 7661275 w 9147175"/>
              <a:gd name="connsiteY1" fmla="*/ 288925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9147175"/>
              <a:gd name="connsiteY0" fmla="*/ 0 h 504949"/>
              <a:gd name="connsiteX1" fmla="*/ 7558882 w 9147175"/>
              <a:gd name="connsiteY1" fmla="*/ 150812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9147175"/>
              <a:gd name="connsiteY0" fmla="*/ 0 h 504949"/>
              <a:gd name="connsiteX1" fmla="*/ 7644607 w 9147175"/>
              <a:gd name="connsiteY1" fmla="*/ 291306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386233"/>
              <a:gd name="connsiteX1" fmla="*/ 7644607 w 7644607"/>
              <a:gd name="connsiteY1" fmla="*/ 172590 h 386233"/>
              <a:gd name="connsiteX2" fmla="*/ 7642225 w 7644607"/>
              <a:gd name="connsiteY2" fmla="*/ 383852 h 386233"/>
              <a:gd name="connsiteX3" fmla="*/ 3175 w 7644607"/>
              <a:gd name="connsiteY3" fmla="*/ 386233 h 386233"/>
              <a:gd name="connsiteX4" fmla="*/ 0 w 7644607"/>
              <a:gd name="connsiteY4" fmla="*/ 0 h 386233"/>
              <a:gd name="connsiteX0" fmla="*/ 0 w 7644607"/>
              <a:gd name="connsiteY0" fmla="*/ 0 h 386233"/>
              <a:gd name="connsiteX1" fmla="*/ 7644607 w 7644607"/>
              <a:gd name="connsiteY1" fmla="*/ 172590 h 386233"/>
              <a:gd name="connsiteX2" fmla="*/ 7642225 w 7644607"/>
              <a:gd name="connsiteY2" fmla="*/ 383852 h 386233"/>
              <a:gd name="connsiteX3" fmla="*/ 3175 w 7644607"/>
              <a:gd name="connsiteY3" fmla="*/ 386233 h 386233"/>
              <a:gd name="connsiteX4" fmla="*/ 0 w 7644607"/>
              <a:gd name="connsiteY4" fmla="*/ 0 h 386233"/>
              <a:gd name="connsiteX0" fmla="*/ 0 w 7644607"/>
              <a:gd name="connsiteY0" fmla="*/ 0 h 347419"/>
              <a:gd name="connsiteX1" fmla="*/ 7644607 w 7644607"/>
              <a:gd name="connsiteY1" fmla="*/ 133776 h 347419"/>
              <a:gd name="connsiteX2" fmla="*/ 7642225 w 7644607"/>
              <a:gd name="connsiteY2" fmla="*/ 345038 h 347419"/>
              <a:gd name="connsiteX3" fmla="*/ 3175 w 7644607"/>
              <a:gd name="connsiteY3" fmla="*/ 347419 h 347419"/>
              <a:gd name="connsiteX4" fmla="*/ 0 w 7644607"/>
              <a:gd name="connsiteY4" fmla="*/ 0 h 347419"/>
              <a:gd name="connsiteX0" fmla="*/ 0 w 7644607"/>
              <a:gd name="connsiteY0" fmla="*/ 0 h 347419"/>
              <a:gd name="connsiteX1" fmla="*/ 7644607 w 7644607"/>
              <a:gd name="connsiteY1" fmla="*/ 133776 h 347419"/>
              <a:gd name="connsiteX2" fmla="*/ 7642225 w 7644607"/>
              <a:gd name="connsiteY2" fmla="*/ 345038 h 347419"/>
              <a:gd name="connsiteX3" fmla="*/ 3175 w 7644607"/>
              <a:gd name="connsiteY3" fmla="*/ 347419 h 347419"/>
              <a:gd name="connsiteX4" fmla="*/ 0 w 7644607"/>
              <a:gd name="connsiteY4" fmla="*/ 0 h 34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4607" h="347419">
                <a:moveTo>
                  <a:pt x="0" y="0"/>
                </a:moveTo>
                <a:cubicBezTo>
                  <a:pt x="2647898" y="110763"/>
                  <a:pt x="5213312" y="131577"/>
                  <a:pt x="7644607" y="133776"/>
                </a:cubicBezTo>
                <a:lnTo>
                  <a:pt x="7642225" y="345038"/>
                </a:lnTo>
                <a:lnTo>
                  <a:pt x="3175" y="347419"/>
                </a:lnTo>
                <a:cubicBezTo>
                  <a:pt x="2117" y="179103"/>
                  <a:pt x="1058" y="168316"/>
                  <a:pt x="0" y="0"/>
                </a:cubicBezTo>
                <a:close/>
              </a:path>
            </a:pathLst>
          </a:custGeom>
          <a:solidFill>
            <a:srgbClr val="546293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3528" y="1196753"/>
            <a:ext cx="8496944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4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0" y="6520259"/>
            <a:ext cx="9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fld id="{0FED933F-6AC4-471A-A0D4-60CA1229D2C7}" type="datetime1">
              <a:rPr lang="fr-FR" kern="0" smtClean="0"/>
              <a:pPr/>
              <a:t>29/09/2017</a:t>
            </a:fld>
            <a:endParaRPr lang="fr-FR" kern="0" dirty="0" smtClean="0"/>
          </a:p>
        </p:txBody>
      </p:sp>
      <p:sp>
        <p:nvSpPr>
          <p:cNvPr id="4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71600" y="6520259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fr-FR" kern="0" smtClean="0"/>
              <a:t>Group Presentation</a:t>
            </a:r>
            <a:endParaRPr lang="fr-FR" kern="0" dirty="0" smtClean="0"/>
          </a:p>
        </p:txBody>
      </p:sp>
      <p:sp>
        <p:nvSpPr>
          <p:cNvPr id="14" name="Espace réservé du numéro de diapositive 5"/>
          <p:cNvSpPr txBox="1">
            <a:spLocks/>
          </p:cNvSpPr>
          <p:nvPr/>
        </p:nvSpPr>
        <p:spPr>
          <a:xfrm>
            <a:off x="8100392" y="6536725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6B7ED3-0F0E-4479-BF52-DD7A6ADA2503}" type="slidenum">
              <a:rPr lang="fr-FR" kern="0" smtClean="0"/>
              <a:pPr/>
              <a:t>‹#›</a:t>
            </a:fld>
            <a:endParaRPr lang="fr-FR" kern="0" dirty="0" smtClean="0"/>
          </a:p>
        </p:txBody>
      </p:sp>
      <p:pic>
        <p:nvPicPr>
          <p:cNvPr id="17" name="Picture 3" descr="D:\debailleux\Mes documents\DCM\REFONTE FICHES ADAS\O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298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626185"/>
              </a:clrFrom>
              <a:clrTo>
                <a:srgbClr val="62618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5800" y="74948"/>
            <a:ext cx="1981524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323528" y="547417"/>
            <a:ext cx="8488288" cy="64807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765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666699"/>
          </a:solidFill>
          <a:latin typeface="Century Gothic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1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7A86-57C9-4BF5-9969-FB3C24CE7C6A}" type="datetime1">
              <a:rPr lang="fr-FR" kern="0" smtClean="0"/>
              <a:pPr/>
              <a:t>29/09/2017</a:t>
            </a:fld>
            <a:endParaRPr lang="fr-FR" kern="0" dirty="0" smtClean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GRSG-113-11</a:t>
            </a:r>
            <a:endParaRPr lang="fr-FR" kern="0" dirty="0" smtClean="0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Lateral</a:t>
            </a:r>
            <a:r>
              <a:rPr lang="fr-FR" dirty="0" smtClean="0"/>
              <a:t> Protection </a:t>
            </a:r>
            <a:r>
              <a:rPr lang="fr-FR" dirty="0" err="1" smtClean="0"/>
              <a:t>Device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i="0" dirty="0" smtClean="0"/>
              <a:t>France – Evolution </a:t>
            </a:r>
            <a:r>
              <a:rPr lang="fr-FR" i="0" dirty="0" err="1" smtClean="0"/>
              <a:t>study</a:t>
            </a:r>
            <a:r>
              <a:rPr lang="fr-FR" i="0" dirty="0" smtClean="0"/>
              <a:t> on </a:t>
            </a:r>
            <a:r>
              <a:rPr lang="fr-FR" i="0" dirty="0" err="1" smtClean="0"/>
              <a:t>Regulation</a:t>
            </a:r>
            <a:r>
              <a:rPr lang="fr-FR" i="0" dirty="0" smtClean="0"/>
              <a:t> UNECE n° 73</a:t>
            </a:r>
            <a:endParaRPr lang="fr-FR" i="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597796" y="288082"/>
            <a:ext cx="5390728" cy="8113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8000" tIns="36000" rIns="18000" bIns="3600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 eaLnBrk="0" hangingPunct="0"/>
            <a:r>
              <a:rPr kumimoji="0" lang="en-GB" altLang="ja-JP" sz="1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Informal document</a:t>
            </a:r>
            <a:r>
              <a:rPr kumimoji="0" lang="en-GB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ja-JP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GRSG</a:t>
            </a:r>
            <a:r>
              <a:rPr kumimoji="0" lang="en-GB" altLang="ja-JP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ja-JP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113-11</a:t>
            </a:r>
            <a:endParaRPr lang="en-GB" altLang="ja-JP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0" hangingPunct="0"/>
            <a:r>
              <a:rPr kumimoji="0" lang="en-GB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</a:t>
            </a:r>
            <a:r>
              <a:rPr kumimoji="0" lang="en-GB" altLang="ja-JP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en-GB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</a:t>
            </a:r>
            <a:r>
              <a:rPr kumimoji="0" lang="en-US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kumimoji="0" lang="en-GB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kumimoji="0" lang="en-GB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-13 October 2017,</a:t>
            </a:r>
            <a:r>
              <a:rPr lang="en-GB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 item </a:t>
            </a:r>
            <a:r>
              <a:rPr lang="en-GB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en-GB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 eaLnBrk="0" hangingPunct="0"/>
            <a:r>
              <a:rPr kumimoji="0" lang="ja-JP" alt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kumimoji="0" lang="en-GB" altLang="ja-JP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3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7504" y="1412775"/>
            <a:ext cx="5544616" cy="4896545"/>
          </a:xfrm>
        </p:spPr>
        <p:txBody>
          <a:bodyPr>
            <a:normAutofit/>
          </a:bodyPr>
          <a:lstStyle/>
          <a:p>
            <a:r>
              <a:rPr lang="en-US" dirty="0" smtClean="0"/>
              <a:t>Feedbacks from other countries</a:t>
            </a:r>
          </a:p>
          <a:p>
            <a:pPr lvl="1"/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European Union : study considering an efficiency increase (covering surface and ground clearance updates) based on </a:t>
            </a:r>
            <a:r>
              <a:rPr lang="en-US" dirty="0" err="1" smtClean="0"/>
              <a:t>accidentology</a:t>
            </a:r>
            <a:r>
              <a:rPr lang="en-US" dirty="0" smtClean="0"/>
              <a:t> feedbacks with cyclists users.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/>
              <a:t>Japan : Similar UNECE n° 73 national requirements referenced in the "Safety Regulations for Road Vehicle" and associated delegated acts. The main dimensional requirements are as follows: the height of its lower edge is </a:t>
            </a:r>
            <a:r>
              <a:rPr lang="en-US" b="1" u="sng" dirty="0">
                <a:solidFill>
                  <a:srgbClr val="0000FF"/>
                </a:solidFill>
              </a:rPr>
              <a:t>450 mm or less above the ground</a:t>
            </a:r>
            <a:r>
              <a:rPr lang="en-US" dirty="0"/>
              <a:t> and the height of its upper edge is 650 mm or more above the ground</a:t>
            </a:r>
            <a:r>
              <a:rPr lang="en-US" dirty="0" smtClean="0"/>
              <a:t>.</a:t>
            </a:r>
            <a:endParaRPr lang="en-US" dirty="0"/>
          </a:p>
          <a:p>
            <a:pPr lvl="1"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International </a:t>
            </a:r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29/09/2017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GRSG-113-XX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0438" y="1700808"/>
            <a:ext cx="3539491" cy="1584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501007"/>
            <a:ext cx="2088232" cy="28707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1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640960" cy="4896545"/>
          </a:xfrm>
        </p:spPr>
        <p:txBody>
          <a:bodyPr>
            <a:normAutofit/>
          </a:bodyPr>
          <a:lstStyle/>
          <a:p>
            <a:r>
              <a:rPr lang="en-US" dirty="0" smtClean="0"/>
              <a:t>Feedbacks from other countries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Cana / US : </a:t>
            </a:r>
            <a:r>
              <a:rPr lang="en-US" dirty="0"/>
              <a:t>There is no federal requirement to equip heavy-duty vehicles with lateral protection because of </a:t>
            </a:r>
            <a:r>
              <a:rPr lang="en-US" dirty="0" smtClean="0"/>
              <a:t>a high variety of vehicle design, their </a:t>
            </a:r>
            <a:r>
              <a:rPr lang="en-US" dirty="0"/>
              <a:t>use, cost, maintenance and climatic </a:t>
            </a:r>
            <a:r>
              <a:rPr lang="en-US" dirty="0" smtClean="0"/>
              <a:t>conditions. Studies </a:t>
            </a:r>
            <a:r>
              <a:rPr lang="en-US" dirty="0"/>
              <a:t>are underway but are more oriented towards requirements in terms of detection of other users around the vehicle (blind spot).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International </a:t>
            </a:r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29/09/2017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GRSG-113-XX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5264" y="3645024"/>
            <a:ext cx="5467505" cy="2923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30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640960" cy="4896545"/>
          </a:xfrm>
        </p:spPr>
        <p:txBody>
          <a:bodyPr>
            <a:normAutofit/>
          </a:bodyPr>
          <a:lstStyle/>
          <a:p>
            <a:r>
              <a:rPr lang="en-US" dirty="0" smtClean="0"/>
              <a:t>Feedbacks from other countries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 : Study for Cambridge safer truck initiative in 2016 to improve vulnerable road users safety in the extended city. As a conclusion, a significant safety increase can be brought by fulfilling the following specifications :</a:t>
            </a:r>
          </a:p>
          <a:p>
            <a:pPr lvl="2"/>
            <a:r>
              <a:rPr lang="en-US" dirty="0" smtClean="0"/>
              <a:t>Maximum </a:t>
            </a:r>
            <a:r>
              <a:rPr lang="en-US" b="1" u="sng" dirty="0" smtClean="0">
                <a:solidFill>
                  <a:srgbClr val="0000FF"/>
                </a:solidFill>
              </a:rPr>
              <a:t>ground clearance at 350mm</a:t>
            </a:r>
          </a:p>
          <a:p>
            <a:pPr lvl="2"/>
            <a:r>
              <a:rPr lang="en-US" dirty="0" smtClean="0"/>
              <a:t>Loading resistance to </a:t>
            </a:r>
            <a:r>
              <a:rPr lang="en-US" b="1" u="sng" dirty="0" smtClean="0">
                <a:solidFill>
                  <a:srgbClr val="0000FF"/>
                </a:solidFill>
              </a:rPr>
              <a:t>2kN force </a:t>
            </a:r>
            <a:r>
              <a:rPr lang="en-US" dirty="0" smtClean="0"/>
              <a:t>(30mm or 150mm maximum deformation)</a:t>
            </a:r>
          </a:p>
          <a:p>
            <a:pPr lvl="2"/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International </a:t>
            </a:r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29/09/2017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GRSG-113-XX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467544" y="3698468"/>
            <a:ext cx="3985072" cy="2082166"/>
            <a:chOff x="730944" y="3219042"/>
            <a:chExt cx="3985072" cy="2082166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944" y="3219042"/>
              <a:ext cx="3985072" cy="208216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3340707" y="4676383"/>
              <a:ext cx="6480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>
                  <a:solidFill>
                    <a:srgbClr val="FF0000"/>
                  </a:solidFill>
                </a:rPr>
                <a:t>350mm</a:t>
              </a:r>
              <a:endParaRPr lang="fr-FR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4788024" y="3421387"/>
            <a:ext cx="3923670" cy="3136929"/>
            <a:chOff x="4932040" y="2740342"/>
            <a:chExt cx="3923670" cy="3352954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740342"/>
              <a:ext cx="3923670" cy="335295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6868823" y="3241445"/>
              <a:ext cx="6480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>
                  <a:solidFill>
                    <a:srgbClr val="FF0000"/>
                  </a:solidFill>
                </a:rPr>
                <a:t>350mm</a:t>
              </a:r>
              <a:endParaRPr lang="fr-FR" sz="1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406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496944" cy="4968553"/>
          </a:xfrm>
        </p:spPr>
        <p:txBody>
          <a:bodyPr>
            <a:normAutofit lnSpcReduction="10000"/>
          </a:bodyPr>
          <a:lstStyle/>
          <a:p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Accidentology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analysis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/>
          </a:p>
          <a:p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Regulation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context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International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overview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/>
              <a:t>Protection structures for </a:t>
            </a:r>
            <a:r>
              <a:rPr lang="fr-FR" dirty="0" err="1"/>
              <a:t>motorcyclists</a:t>
            </a:r>
            <a:endParaRPr lang="fr-FR" dirty="0"/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Protection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device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comparative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analysis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Vehicles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design</a:t>
            </a: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Test phase</a:t>
            </a: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Technical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proposal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29/09/2017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GRSG-113-XX</a:t>
            </a:r>
          </a:p>
        </p:txBody>
      </p:sp>
    </p:spTree>
    <p:extLst>
      <p:ext uri="{BB962C8B-B14F-4D97-AF65-F5344CB8AC3E}">
        <p14:creationId xmlns:p14="http://schemas.microsoft.com/office/powerpoint/2010/main" val="174650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640960" cy="4896545"/>
          </a:xfrm>
        </p:spPr>
        <p:txBody>
          <a:bodyPr>
            <a:normAutofit/>
          </a:bodyPr>
          <a:lstStyle/>
          <a:p>
            <a:r>
              <a:rPr lang="en-US" dirty="0"/>
              <a:t>XP CEN/TS 1317-8 : Road restraint systems for motorcycles to reduce the severity of impact in the event of </a:t>
            </a:r>
            <a:r>
              <a:rPr lang="en-US" dirty="0" smtClean="0"/>
              <a:t>a collision with </a:t>
            </a:r>
            <a:r>
              <a:rPr lang="en-US" dirty="0"/>
              <a:t>safety barriers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/>
              <a:t>In order to </a:t>
            </a:r>
            <a:r>
              <a:rPr lang="en-US" dirty="0" smtClean="0"/>
              <a:t>reduce </a:t>
            </a:r>
            <a:r>
              <a:rPr lang="en-US" dirty="0"/>
              <a:t>the consequences of </a:t>
            </a:r>
            <a:r>
              <a:rPr lang="en-US" dirty="0" smtClean="0"/>
              <a:t>an impact </a:t>
            </a:r>
            <a:r>
              <a:rPr lang="en-US" dirty="0"/>
              <a:t>between a two-wheeled motor vehicle and a barrier, it may be necessary to install </a:t>
            </a:r>
            <a:r>
              <a:rPr lang="en-US" dirty="0" smtClean="0"/>
              <a:t>an additional specific structure above the regular barrier.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Some </a:t>
            </a:r>
            <a:r>
              <a:rPr lang="en-US" dirty="0"/>
              <a:t>studies indicating that </a:t>
            </a:r>
            <a:r>
              <a:rPr lang="en-US" b="1" u="sng" dirty="0">
                <a:solidFill>
                  <a:srgbClr val="0000FF"/>
                </a:solidFill>
              </a:rPr>
              <a:t>the "slip" configuration is predominant </a:t>
            </a:r>
            <a:r>
              <a:rPr lang="en-US" dirty="0"/>
              <a:t>have led to the development and use, in some European countries, of test procedures evaluating the systems with respect to this </a:t>
            </a:r>
            <a:r>
              <a:rPr lang="en-US" dirty="0" err="1" smtClean="0"/>
              <a:t>loadcase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Protection structure for </a:t>
            </a:r>
            <a:r>
              <a:rPr lang="fr-FR" dirty="0" err="1" smtClean="0"/>
              <a:t>motorcyclists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29/09/2017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GRSG-113-XX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4437112"/>
            <a:ext cx="2494054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4437112"/>
            <a:ext cx="2355724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71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640960" cy="4896545"/>
          </a:xfrm>
        </p:spPr>
        <p:txBody>
          <a:bodyPr>
            <a:normAutofit/>
          </a:bodyPr>
          <a:lstStyle/>
          <a:p>
            <a:r>
              <a:rPr lang="en-US" dirty="0" smtClean="0"/>
              <a:t>Test principle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The full-scale impact test consists of </a:t>
            </a:r>
            <a:r>
              <a:rPr lang="en-US" b="1" u="sng" dirty="0">
                <a:solidFill>
                  <a:srgbClr val="0000FF"/>
                </a:solidFill>
              </a:rPr>
              <a:t>launching an equipped ATD </a:t>
            </a:r>
            <a:r>
              <a:rPr lang="en-US" dirty="0"/>
              <a:t>(Anthropomorphic Testing Device) at a given speed </a:t>
            </a:r>
            <a:r>
              <a:rPr lang="en-US" b="1" u="sng" dirty="0">
                <a:solidFill>
                  <a:srgbClr val="0000FF"/>
                </a:solidFill>
              </a:rPr>
              <a:t>against a barrier </a:t>
            </a:r>
            <a:r>
              <a:rPr lang="en-US" dirty="0"/>
              <a:t>equipped with a Motorcycle Protection System (SPM) in a suitable test </a:t>
            </a:r>
            <a:r>
              <a:rPr lang="en-US" dirty="0" smtClean="0"/>
              <a:t>area.</a:t>
            </a:r>
          </a:p>
          <a:p>
            <a:pPr lvl="1"/>
            <a:r>
              <a:rPr lang="en-US" dirty="0" smtClean="0"/>
              <a:t>At </a:t>
            </a:r>
            <a:r>
              <a:rPr lang="en-US" dirty="0"/>
              <a:t>the moment of </a:t>
            </a:r>
            <a:r>
              <a:rPr lang="en-US" dirty="0" smtClean="0"/>
              <a:t>impact, </a:t>
            </a:r>
            <a:r>
              <a:rPr lang="en-US" dirty="0"/>
              <a:t>the DAE (50mm HIII dummy) slips while its back and legs </a:t>
            </a:r>
            <a:r>
              <a:rPr lang="en-US" dirty="0" smtClean="0"/>
              <a:t>are </a:t>
            </a:r>
            <a:r>
              <a:rPr lang="en-US" dirty="0"/>
              <a:t>in contact with the </a:t>
            </a:r>
            <a:r>
              <a:rPr lang="en-US" dirty="0" smtClean="0"/>
              <a:t>ground.</a:t>
            </a:r>
          </a:p>
          <a:p>
            <a:pPr lvl="1"/>
            <a:r>
              <a:rPr lang="en-US" dirty="0" smtClean="0"/>
              <a:t>3 </a:t>
            </a:r>
            <a:r>
              <a:rPr lang="en-US" dirty="0"/>
              <a:t>test configuration: impact at the center of the support, offset from the support and at mid-range with an angle of 30 ° with respect to the device and 2 speeds, </a:t>
            </a:r>
            <a:r>
              <a:rPr lang="en-US" b="1" u="sng" dirty="0">
                <a:solidFill>
                  <a:srgbClr val="0000FF"/>
                </a:solidFill>
              </a:rPr>
              <a:t>60 </a:t>
            </a:r>
            <a:r>
              <a:rPr lang="en-US" b="1" u="sng" dirty="0" err="1" smtClean="0">
                <a:solidFill>
                  <a:srgbClr val="0000FF"/>
                </a:solidFill>
              </a:rPr>
              <a:t>kph</a:t>
            </a:r>
            <a:r>
              <a:rPr lang="en-US" b="1" u="sng" dirty="0" smtClean="0">
                <a:solidFill>
                  <a:srgbClr val="0000FF"/>
                </a:solidFill>
              </a:rPr>
              <a:t> and </a:t>
            </a:r>
            <a:r>
              <a:rPr lang="en-US" b="1" u="sng" dirty="0">
                <a:solidFill>
                  <a:srgbClr val="0000FF"/>
                </a:solidFill>
              </a:rPr>
              <a:t>70 </a:t>
            </a:r>
            <a:r>
              <a:rPr lang="en-US" b="1" u="sng" dirty="0" err="1" smtClean="0">
                <a:solidFill>
                  <a:srgbClr val="0000FF"/>
                </a:solidFill>
              </a:rPr>
              <a:t>kph</a:t>
            </a:r>
            <a:r>
              <a:rPr lang="en-US" b="1" u="sng" dirty="0" smtClean="0">
                <a:solidFill>
                  <a:srgbClr val="0000FF"/>
                </a:solidFill>
              </a:rPr>
              <a:t>.</a:t>
            </a:r>
            <a:endParaRPr lang="en-US" b="1" u="sng" dirty="0">
              <a:solidFill>
                <a:srgbClr val="0000FF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Protection structure for </a:t>
            </a:r>
            <a:r>
              <a:rPr lang="fr-FR" dirty="0" err="1" smtClean="0"/>
              <a:t>motorcyclists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29/09/2017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GRSG-113-XX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3024336" cy="2192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280" y="4280217"/>
            <a:ext cx="2004373" cy="1224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9749" y="4777084"/>
            <a:ext cx="2078082" cy="1224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5375938"/>
            <a:ext cx="1671238" cy="1224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53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640960" cy="4896545"/>
          </a:xfrm>
        </p:spPr>
        <p:txBody>
          <a:bodyPr>
            <a:normAutofit/>
          </a:bodyPr>
          <a:lstStyle/>
          <a:p>
            <a:r>
              <a:rPr lang="en-US" dirty="0" smtClean="0"/>
              <a:t>Test conformity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Compliance with requirements is assessed through the following biomechanical criteria: Head Injury Criteria, Neck shear force, Axial neck tension, axial compression of neck, neck moment around X and neck moments around Y (extension and flexion 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/>
              <a:t>The height of the SPM is directly related to the geometry of the ATD used during the tests (HIII 50th pc - Mass 80kg)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Protection structure for </a:t>
            </a:r>
            <a:r>
              <a:rPr lang="fr-FR" dirty="0" err="1" smtClean="0"/>
              <a:t>motorcyclists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29/09/2017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GRSG-113-XX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002308"/>
            <a:ext cx="2448272" cy="1123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188048"/>
            <a:ext cx="1123865" cy="7523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2980" y="4852622"/>
            <a:ext cx="3171228" cy="1867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Ellipse 8"/>
          <p:cNvSpPr/>
          <p:nvPr/>
        </p:nvSpPr>
        <p:spPr>
          <a:xfrm>
            <a:off x="3685324" y="4844446"/>
            <a:ext cx="742660" cy="21602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541056" y="5301208"/>
            <a:ext cx="720080" cy="21602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59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640960" cy="4896545"/>
          </a:xfrm>
        </p:spPr>
        <p:txBody>
          <a:bodyPr>
            <a:normAutofit/>
          </a:bodyPr>
          <a:lstStyle/>
          <a:p>
            <a:r>
              <a:rPr lang="en-US" dirty="0" smtClean="0"/>
              <a:t>Loading levels (Public thesis university Lyon 2016 “Evaluation and modelling of restraints for motorcyclists) – Injury </a:t>
            </a:r>
            <a:r>
              <a:rPr lang="en-US" dirty="0" err="1" smtClean="0"/>
              <a:t>criticity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/>
              <a:t>Improved attention to the case of impact accidents with road restraints </a:t>
            </a:r>
            <a:r>
              <a:rPr lang="en-US" dirty="0" smtClean="0"/>
              <a:t>indicates that </a:t>
            </a:r>
            <a:r>
              <a:rPr lang="en-US" b="1" u="sng" dirty="0">
                <a:solidFill>
                  <a:srgbClr val="0000FF"/>
                </a:solidFill>
              </a:rPr>
              <a:t>torso injuries are the most serious injuries</a:t>
            </a:r>
            <a:r>
              <a:rPr lang="en-US" dirty="0"/>
              <a:t> </a:t>
            </a:r>
            <a:r>
              <a:rPr lang="en-US" dirty="0" smtClean="0"/>
              <a:t>compare </a:t>
            </a:r>
            <a:r>
              <a:rPr lang="en-US" dirty="0"/>
              <a:t>to other parts of the </a:t>
            </a:r>
            <a:r>
              <a:rPr lang="en-US" dirty="0" smtClean="0"/>
              <a:t>body.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Evaluations </a:t>
            </a:r>
            <a:r>
              <a:rPr lang="en-US" dirty="0"/>
              <a:t>of impact forces </a:t>
            </a:r>
            <a:r>
              <a:rPr lang="en-US" b="1" u="sng" dirty="0" err="1">
                <a:solidFill>
                  <a:srgbClr val="0000FF"/>
                </a:solidFill>
              </a:rPr>
              <a:t>Fy</a:t>
            </a:r>
            <a:r>
              <a:rPr lang="en-US" b="1" u="sng" dirty="0">
                <a:solidFill>
                  <a:srgbClr val="0000FF"/>
                </a:solidFill>
              </a:rPr>
              <a:t> </a:t>
            </a:r>
            <a:r>
              <a:rPr lang="en-US" b="1" u="sng" dirty="0" err="1">
                <a:solidFill>
                  <a:srgbClr val="0000FF"/>
                </a:solidFill>
              </a:rPr>
              <a:t>cou</a:t>
            </a:r>
            <a:r>
              <a:rPr lang="en-US" b="1" u="sng" dirty="0">
                <a:solidFill>
                  <a:srgbClr val="0000FF"/>
                </a:solidFill>
              </a:rPr>
              <a:t> ~ 10kN </a:t>
            </a:r>
            <a:r>
              <a:rPr lang="en-US" dirty="0"/>
              <a:t>and </a:t>
            </a:r>
            <a:r>
              <a:rPr lang="en-US" b="1" u="sng" dirty="0" err="1">
                <a:solidFill>
                  <a:srgbClr val="0000FF"/>
                </a:solidFill>
              </a:rPr>
              <a:t>Fy</a:t>
            </a:r>
            <a:r>
              <a:rPr lang="en-US" b="1" u="sng" dirty="0">
                <a:solidFill>
                  <a:srgbClr val="0000FF"/>
                </a:solidFill>
              </a:rPr>
              <a:t> thorax ~ 3kN</a:t>
            </a:r>
            <a:r>
              <a:rPr lang="en-US" dirty="0"/>
              <a:t> for </a:t>
            </a:r>
            <a:r>
              <a:rPr lang="en-US" dirty="0" smtClean="0"/>
              <a:t>impact </a:t>
            </a:r>
            <a:r>
              <a:rPr lang="en-US" dirty="0"/>
              <a:t>at </a:t>
            </a:r>
            <a:r>
              <a:rPr lang="en-US" dirty="0" smtClean="0"/>
              <a:t>60kph </a:t>
            </a:r>
            <a:r>
              <a:rPr lang="en-US" dirty="0"/>
              <a:t>and 30 </a:t>
            </a:r>
            <a:r>
              <a:rPr lang="en-US" dirty="0" smtClean="0"/>
              <a:t>°</a:t>
            </a:r>
            <a:endParaRPr lang="en-US" dirty="0">
              <a:effectLst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Protection structure for </a:t>
            </a:r>
            <a:r>
              <a:rPr lang="fr-FR" dirty="0" err="1" smtClean="0"/>
              <a:t>motorcyclists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29/09/2017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GRSG-113-XX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0631" y="4005064"/>
            <a:ext cx="4311554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1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496944" cy="4968553"/>
          </a:xfrm>
        </p:spPr>
        <p:txBody>
          <a:bodyPr>
            <a:normAutofit lnSpcReduction="10000"/>
          </a:bodyPr>
          <a:lstStyle/>
          <a:p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Accidentology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analysis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/>
          </a:p>
          <a:p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Regulation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context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International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overview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Protection structures for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motorcyclists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/>
              <a:t>Protection </a:t>
            </a:r>
            <a:r>
              <a:rPr lang="fr-FR" dirty="0" err="1"/>
              <a:t>device</a:t>
            </a:r>
            <a:r>
              <a:rPr lang="fr-FR" dirty="0"/>
              <a:t> comparative </a:t>
            </a:r>
            <a:r>
              <a:rPr lang="fr-FR" dirty="0" err="1"/>
              <a:t>analysis</a:t>
            </a:r>
            <a:endParaRPr lang="fr-FR" dirty="0"/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Vehicles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design</a:t>
            </a: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Test phase</a:t>
            </a: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Technical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proposal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29/09/2017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GRSG-113-XX</a:t>
            </a:r>
          </a:p>
        </p:txBody>
      </p:sp>
    </p:spTree>
    <p:extLst>
      <p:ext uri="{BB962C8B-B14F-4D97-AF65-F5344CB8AC3E}">
        <p14:creationId xmlns:p14="http://schemas.microsoft.com/office/powerpoint/2010/main" val="88103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640960" cy="4896545"/>
          </a:xfrm>
        </p:spPr>
        <p:txBody>
          <a:bodyPr>
            <a:normAutofit/>
          </a:bodyPr>
          <a:lstStyle/>
          <a:p>
            <a:r>
              <a:rPr lang="en-US" dirty="0" smtClean="0"/>
              <a:t>Regulation UNECE n° 58 on rear underrun protective device</a:t>
            </a:r>
          </a:p>
          <a:p>
            <a:pPr lvl="1"/>
            <a:r>
              <a:rPr lang="en-US" dirty="0"/>
              <a:t>Text intended to ensure a minimum level of protection for the occupants of a light vehicle in </a:t>
            </a:r>
            <a:r>
              <a:rPr lang="en-US" b="1" u="sng" dirty="0">
                <a:solidFill>
                  <a:srgbClr val="0000FF"/>
                </a:solidFill>
              </a:rPr>
              <a:t>the event of an impact </a:t>
            </a:r>
            <a:r>
              <a:rPr lang="en-US" dirty="0"/>
              <a:t>on the rear of a heavy goods </a:t>
            </a:r>
            <a:r>
              <a:rPr lang="en-US" dirty="0" smtClean="0"/>
              <a:t>vehicle (</a:t>
            </a:r>
            <a:r>
              <a:rPr lang="en-US" b="1" u="sng" dirty="0" smtClean="0">
                <a:solidFill>
                  <a:srgbClr val="0000FF"/>
                </a:solidFill>
              </a:rPr>
              <a:t>high loading performance level between 5t and 10t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severity of injuries is related to 2 main factors: kinetic energy of the light vehicle during the impact and the structural interaction between the front of the light vehicle and the rear of the heavy </a:t>
            </a:r>
            <a:r>
              <a:rPr lang="en-US" dirty="0" smtClean="0"/>
              <a:t>vehicle (</a:t>
            </a:r>
            <a:r>
              <a:rPr lang="en-US" b="1" u="sng" dirty="0" smtClean="0">
                <a:solidFill>
                  <a:srgbClr val="0000FF"/>
                </a:solidFill>
              </a:rPr>
              <a:t>max ground clearance at 550mm</a:t>
            </a:r>
            <a:r>
              <a:rPr lang="en-US" dirty="0" smtClean="0"/>
              <a:t>).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/>
              <a:t>Regulation UNECE n° </a:t>
            </a:r>
            <a:r>
              <a:rPr lang="en-US" dirty="0" smtClean="0"/>
              <a:t>93 </a:t>
            </a:r>
            <a:r>
              <a:rPr lang="en-US" dirty="0"/>
              <a:t>on </a:t>
            </a:r>
            <a:r>
              <a:rPr lang="en-US" dirty="0" smtClean="0"/>
              <a:t>front </a:t>
            </a:r>
            <a:r>
              <a:rPr lang="en-US" dirty="0"/>
              <a:t>underrun protective device</a:t>
            </a:r>
          </a:p>
          <a:p>
            <a:pPr lvl="1"/>
            <a:r>
              <a:rPr lang="en-US" dirty="0"/>
              <a:t>Text intended to ensure a minimum level of protection for the occupants of a light vehicle in </a:t>
            </a:r>
            <a:r>
              <a:rPr lang="en-US" b="1" u="sng" dirty="0">
                <a:solidFill>
                  <a:srgbClr val="0000FF"/>
                </a:solidFill>
              </a:rPr>
              <a:t>the event of a frontal impact </a:t>
            </a:r>
            <a:r>
              <a:rPr lang="en-US" dirty="0"/>
              <a:t>with an N2 or N3 </a:t>
            </a:r>
            <a:r>
              <a:rPr lang="en-US" dirty="0" smtClean="0"/>
              <a:t>vehicle </a:t>
            </a:r>
            <a:r>
              <a:rPr lang="en-US" dirty="0"/>
              <a:t>(</a:t>
            </a:r>
            <a:r>
              <a:rPr lang="en-US" b="1" u="sng" dirty="0">
                <a:solidFill>
                  <a:srgbClr val="0000FF"/>
                </a:solidFill>
              </a:rPr>
              <a:t>high loading performance level between </a:t>
            </a:r>
            <a:r>
              <a:rPr lang="en-US" b="1" u="sng" dirty="0" smtClean="0">
                <a:solidFill>
                  <a:srgbClr val="0000FF"/>
                </a:solidFill>
              </a:rPr>
              <a:t>80kN and 160kN</a:t>
            </a:r>
            <a:r>
              <a:rPr lang="en-US" dirty="0" smtClean="0"/>
              <a:t>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 smtClean="0"/>
              <a:t>Protection </a:t>
            </a:r>
            <a:r>
              <a:rPr lang="fr-FR" sz="3000" dirty="0" err="1" smtClean="0"/>
              <a:t>device</a:t>
            </a:r>
            <a:r>
              <a:rPr lang="fr-FR" sz="3000" dirty="0" smtClean="0"/>
              <a:t> comparative </a:t>
            </a:r>
            <a:r>
              <a:rPr lang="fr-FR" sz="3000" dirty="0" err="1" smtClean="0"/>
              <a:t>analysis</a:t>
            </a:r>
            <a:endParaRPr lang="fr-FR" sz="3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29/09/2017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GRSG-113-XX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3339" y="4972748"/>
            <a:ext cx="1938668" cy="1751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04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496944" cy="4968553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Accidentology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Regulation</a:t>
            </a:r>
            <a:r>
              <a:rPr lang="fr-FR" dirty="0" smtClean="0"/>
              <a:t> </a:t>
            </a:r>
            <a:r>
              <a:rPr lang="fr-FR" dirty="0" err="1" smtClean="0"/>
              <a:t>context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International </a:t>
            </a:r>
            <a:r>
              <a:rPr lang="fr-FR" dirty="0" err="1" smtClean="0"/>
              <a:t>overview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Protection structures for </a:t>
            </a:r>
            <a:r>
              <a:rPr lang="fr-FR" dirty="0" err="1" smtClean="0"/>
              <a:t>motorcyclists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Protection </a:t>
            </a:r>
            <a:r>
              <a:rPr lang="fr-FR" dirty="0" err="1" smtClean="0"/>
              <a:t>device</a:t>
            </a:r>
            <a:r>
              <a:rPr lang="fr-FR" dirty="0" smtClean="0"/>
              <a:t> comparative </a:t>
            </a:r>
            <a:r>
              <a:rPr lang="fr-FR" dirty="0" err="1" smtClean="0"/>
              <a:t>analysis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Vehicles</a:t>
            </a:r>
            <a:r>
              <a:rPr lang="fr-FR" dirty="0" smtClean="0"/>
              <a:t> design</a:t>
            </a:r>
          </a:p>
          <a:p>
            <a:endParaRPr lang="fr-FR" dirty="0" smtClean="0"/>
          </a:p>
          <a:p>
            <a:r>
              <a:rPr lang="fr-FR" dirty="0" smtClean="0"/>
              <a:t>Test phase</a:t>
            </a:r>
          </a:p>
          <a:p>
            <a:endParaRPr lang="fr-FR" dirty="0" smtClean="0"/>
          </a:p>
          <a:p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proposal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29/09/2017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GRSG-113-11</a:t>
            </a:r>
            <a:endParaRPr lang="fr-FR" kern="0" dirty="0" smtClean="0"/>
          </a:p>
        </p:txBody>
      </p:sp>
    </p:spTree>
    <p:extLst>
      <p:ext uri="{BB962C8B-B14F-4D97-AF65-F5344CB8AC3E}">
        <p14:creationId xmlns:p14="http://schemas.microsoft.com/office/powerpoint/2010/main" val="201761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496944" cy="4968553"/>
          </a:xfrm>
        </p:spPr>
        <p:txBody>
          <a:bodyPr>
            <a:normAutofit lnSpcReduction="10000"/>
          </a:bodyPr>
          <a:lstStyle/>
          <a:p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Accidentology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analysis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/>
          </a:p>
          <a:p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Regulation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context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International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overview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Protection structures for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motorcyclists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Protection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device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comparative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analysis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err="1"/>
              <a:t>Vehicles</a:t>
            </a:r>
            <a:r>
              <a:rPr lang="fr-FR" dirty="0"/>
              <a:t> design</a:t>
            </a: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Test phase</a:t>
            </a: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Technical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proposal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29/09/2017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GRSG-113-XX</a:t>
            </a:r>
          </a:p>
        </p:txBody>
      </p:sp>
    </p:spTree>
    <p:extLst>
      <p:ext uri="{BB962C8B-B14F-4D97-AF65-F5344CB8AC3E}">
        <p14:creationId xmlns:p14="http://schemas.microsoft.com/office/powerpoint/2010/main" val="356470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rgbClr val="E0E0E0">
                <a:lumMod val="48000"/>
                <a:lumOff val="52000"/>
              </a:srgbClr>
            </a:gs>
            <a:gs pos="1000">
              <a:schemeClr val="bg1">
                <a:lumMod val="78000"/>
                <a:lumOff val="22000"/>
              </a:schemeClr>
            </a:gs>
            <a:gs pos="100000">
              <a:schemeClr val="bg1">
                <a:lumMod val="78000"/>
                <a:lumOff val="2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9945" y="5677724"/>
            <a:ext cx="3711557" cy="108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6480720" cy="4896545"/>
          </a:xfrm>
        </p:spPr>
        <p:txBody>
          <a:bodyPr>
            <a:normAutofit/>
          </a:bodyPr>
          <a:lstStyle/>
          <a:p>
            <a:r>
              <a:rPr lang="en-US" dirty="0" smtClean="0"/>
              <a:t>Dimensional constraints</a:t>
            </a:r>
          </a:p>
          <a:p>
            <a:pPr marL="0" indent="0"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Dimensional constraints integrated during the </a:t>
            </a:r>
            <a:r>
              <a:rPr lang="en-US" dirty="0"/>
              <a:t>vehicle development phase is </a:t>
            </a:r>
            <a:r>
              <a:rPr lang="en-US" dirty="0" smtClean="0"/>
              <a:t>mainly based </a:t>
            </a:r>
            <a:r>
              <a:rPr lang="en-US" dirty="0"/>
              <a:t>on the constraints of ISO 612: 1978 dealing with the "Dimensions of cars and towed vehicles</a:t>
            </a:r>
            <a:r>
              <a:rPr lang="en-US" dirty="0" smtClean="0"/>
              <a:t>".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/>
              <a:t>By analogy with the studies carried out for the last series of amendments to UNECE Regulation No. 58 (leakage angle), </a:t>
            </a:r>
            <a:r>
              <a:rPr lang="en-US" b="1" u="sng" dirty="0">
                <a:solidFill>
                  <a:srgbClr val="0000FF"/>
                </a:solidFill>
              </a:rPr>
              <a:t>the minimum value to be considered for the ramp angle to ensure </a:t>
            </a:r>
            <a:r>
              <a:rPr lang="en-US" b="1" u="sng" dirty="0" smtClean="0">
                <a:solidFill>
                  <a:srgbClr val="0000FF"/>
                </a:solidFill>
              </a:rPr>
              <a:t>an easy traffic </a:t>
            </a:r>
            <a:r>
              <a:rPr lang="en-US" b="1" u="sng" dirty="0">
                <a:solidFill>
                  <a:srgbClr val="0000FF"/>
                </a:solidFill>
              </a:rPr>
              <a:t>is 8 °.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A non-exhaustive analysis of the other categories of vehicles shows that vehicles using the same traffic lanes as those used by vehicles falling within the scope of UNECE Regulation No.73 have </a:t>
            </a:r>
            <a:r>
              <a:rPr lang="en-US" b="1" u="sng" dirty="0">
                <a:solidFill>
                  <a:srgbClr val="0000FF"/>
                </a:solidFill>
              </a:rPr>
              <a:t>much lower ground clearances</a:t>
            </a:r>
            <a:r>
              <a:rPr lang="en-US" b="1" u="sng" dirty="0" smtClean="0">
                <a:solidFill>
                  <a:srgbClr val="0000FF"/>
                </a:solidFill>
              </a:rPr>
              <a:t>.</a:t>
            </a:r>
            <a:endParaRPr lang="en-US" b="1" u="sng" dirty="0">
              <a:solidFill>
                <a:srgbClr val="0000FF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 err="1" smtClean="0"/>
              <a:t>Vehicles</a:t>
            </a:r>
            <a:r>
              <a:rPr lang="fr-FR" sz="3000" dirty="0" smtClean="0"/>
              <a:t> design</a:t>
            </a:r>
            <a:endParaRPr lang="fr-FR" sz="3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29/09/2017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GRSG-113-XX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6628" y="3797278"/>
            <a:ext cx="2756574" cy="958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Ellipse 8"/>
          <p:cNvSpPr/>
          <p:nvPr/>
        </p:nvSpPr>
        <p:spPr>
          <a:xfrm>
            <a:off x="4572000" y="6525344"/>
            <a:ext cx="1872208" cy="21602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976464" y="4540062"/>
            <a:ext cx="1428436" cy="21602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111" y="764704"/>
            <a:ext cx="3852705" cy="108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107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496944" cy="4968553"/>
          </a:xfrm>
        </p:spPr>
        <p:txBody>
          <a:bodyPr>
            <a:normAutofit lnSpcReduction="10000"/>
          </a:bodyPr>
          <a:lstStyle/>
          <a:p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Accidentology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analysis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/>
          </a:p>
          <a:p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Regulation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context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International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overview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Protection structures for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motorcyclists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Protection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device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comparative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analysis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Vehicles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design</a:t>
            </a:r>
          </a:p>
          <a:p>
            <a:endParaRPr lang="fr-FR" dirty="0"/>
          </a:p>
          <a:p>
            <a:r>
              <a:rPr lang="fr-FR" dirty="0"/>
              <a:t>Test phase</a:t>
            </a: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Technical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proposal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29/09/2017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GRSG-113-XX</a:t>
            </a:r>
          </a:p>
        </p:txBody>
      </p:sp>
    </p:spTree>
    <p:extLst>
      <p:ext uri="{BB962C8B-B14F-4D97-AF65-F5344CB8AC3E}">
        <p14:creationId xmlns:p14="http://schemas.microsoft.com/office/powerpoint/2010/main" val="199516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7294" y="1221466"/>
            <a:ext cx="9036496" cy="4896545"/>
          </a:xfrm>
        </p:spPr>
        <p:txBody>
          <a:bodyPr>
            <a:normAutofit/>
          </a:bodyPr>
          <a:lstStyle/>
          <a:p>
            <a:r>
              <a:rPr lang="en-US" dirty="0" smtClean="0"/>
              <a:t>Phase 1 : Tests performed - Evaluation of a separate unit resistance to a loading up to 3kN and quantification of the displacement observed.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Loading applied on pillar with 3m gap between pillars.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Loading applied in the middle between pillars with </a:t>
            </a:r>
            <a:r>
              <a:rPr lang="en-US" b="1" u="sng" dirty="0" smtClean="0">
                <a:solidFill>
                  <a:srgbClr val="0000FF"/>
                </a:solidFill>
              </a:rPr>
              <a:t>1,5m gap between pillars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Loading applied outside </a:t>
            </a:r>
            <a:r>
              <a:rPr lang="en-US" b="1" u="sng" dirty="0" smtClean="0">
                <a:solidFill>
                  <a:srgbClr val="0000FF"/>
                </a:solidFill>
              </a:rPr>
              <a:t>350mm from the last pillar  </a:t>
            </a:r>
            <a:r>
              <a:rPr lang="en-US" dirty="0" smtClean="0"/>
              <a:t>with </a:t>
            </a:r>
            <a:r>
              <a:rPr lang="en-US" dirty="0"/>
              <a:t>1,5m gap between pillars.</a:t>
            </a:r>
          </a:p>
          <a:p>
            <a:pPr lvl="1"/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 smtClean="0"/>
              <a:t>Test phase</a:t>
            </a:r>
            <a:endParaRPr lang="fr-FR" sz="3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29/09/2017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GRSG-113-XX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5" y="2344613"/>
            <a:ext cx="4427680" cy="112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344613"/>
            <a:ext cx="2378545" cy="112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5" y="3794622"/>
            <a:ext cx="3116825" cy="112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9550" y="3794622"/>
            <a:ext cx="2332650" cy="112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3" y="5272706"/>
            <a:ext cx="3853459" cy="112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8992" y="5272706"/>
            <a:ext cx="2323288" cy="112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736408" y="2676329"/>
            <a:ext cx="1293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Max. </a:t>
            </a:r>
            <a:r>
              <a:rPr lang="fr-FR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disp</a:t>
            </a: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. : 55,3mm 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384291" y="4126338"/>
            <a:ext cx="1293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Max. </a:t>
            </a:r>
            <a:r>
              <a:rPr lang="fr-FR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disp</a:t>
            </a: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. : 76,7mm 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095701" y="5604422"/>
            <a:ext cx="1293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Max. </a:t>
            </a:r>
            <a:r>
              <a:rPr lang="fr-FR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disp</a:t>
            </a: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. : 123,5mm 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45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424936" cy="4896545"/>
          </a:xfrm>
        </p:spPr>
        <p:txBody>
          <a:bodyPr>
            <a:normAutofit/>
          </a:bodyPr>
          <a:lstStyle/>
          <a:p>
            <a:r>
              <a:rPr lang="en-US" dirty="0" smtClean="0"/>
              <a:t>Phase 1 : Analysis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current </a:t>
            </a:r>
            <a:r>
              <a:rPr lang="en-US" dirty="0" smtClean="0"/>
              <a:t>structures, </a:t>
            </a:r>
            <a:r>
              <a:rPr lang="en-US" b="1" u="sng" dirty="0">
                <a:solidFill>
                  <a:srgbClr val="0000FF"/>
                </a:solidFill>
              </a:rPr>
              <a:t>without any reinforcement</a:t>
            </a:r>
            <a:r>
              <a:rPr lang="en-US" dirty="0"/>
              <a:t>, can be used to </a:t>
            </a:r>
            <a:r>
              <a:rPr lang="en-US" dirty="0" smtClean="0"/>
              <a:t>fulfill loading requirements </a:t>
            </a:r>
            <a:r>
              <a:rPr lang="en-US" b="1" u="sng" dirty="0" smtClean="0">
                <a:solidFill>
                  <a:srgbClr val="0000FF"/>
                </a:solidFill>
              </a:rPr>
              <a:t>increased at </a:t>
            </a:r>
            <a:r>
              <a:rPr lang="en-US" b="1" u="sng" dirty="0">
                <a:solidFill>
                  <a:srgbClr val="0000FF"/>
                </a:solidFill>
              </a:rPr>
              <a:t>3kN</a:t>
            </a:r>
            <a:r>
              <a:rPr lang="en-US" dirty="0"/>
              <a:t>, </a:t>
            </a:r>
            <a:r>
              <a:rPr lang="en-US" dirty="0" smtClean="0"/>
              <a:t>using implementation adjustments (gap between pillars).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Without device design update, </a:t>
            </a:r>
            <a:r>
              <a:rPr lang="en-US" b="1" u="sng" dirty="0">
                <a:solidFill>
                  <a:srgbClr val="0000FF"/>
                </a:solidFill>
              </a:rPr>
              <a:t>a </a:t>
            </a:r>
            <a:r>
              <a:rPr lang="en-US" b="1" u="sng" dirty="0" smtClean="0">
                <a:solidFill>
                  <a:srgbClr val="0000FF"/>
                </a:solidFill>
              </a:rPr>
              <a:t>decrease </a:t>
            </a:r>
            <a:r>
              <a:rPr lang="en-US" b="1" u="sng" dirty="0">
                <a:solidFill>
                  <a:srgbClr val="0000FF"/>
                </a:solidFill>
              </a:rPr>
              <a:t>(in the order of -50%) of the distances between </a:t>
            </a:r>
            <a:r>
              <a:rPr lang="en-US" b="1" u="sng" dirty="0" smtClean="0">
                <a:solidFill>
                  <a:srgbClr val="0000FF"/>
                </a:solidFill>
              </a:rPr>
              <a:t>pillars </a:t>
            </a:r>
            <a:r>
              <a:rPr lang="en-US" dirty="0" smtClean="0"/>
              <a:t>could allow to achieve </a:t>
            </a:r>
            <a:r>
              <a:rPr lang="en-US" dirty="0"/>
              <a:t>the </a:t>
            </a:r>
            <a:r>
              <a:rPr lang="en-US" dirty="0" smtClean="0"/>
              <a:t>targeted </a:t>
            </a:r>
            <a:r>
              <a:rPr lang="en-US" dirty="0"/>
              <a:t>performance level for the </a:t>
            </a:r>
            <a:r>
              <a:rPr lang="en-US" dirty="0" smtClean="0"/>
              <a:t>device resistance.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front and rear </a:t>
            </a:r>
            <a:r>
              <a:rPr lang="en-US" dirty="0" smtClean="0"/>
              <a:t>extremities also require</a:t>
            </a:r>
            <a:r>
              <a:rPr lang="en-US" b="1" u="sng" dirty="0" smtClean="0">
                <a:solidFill>
                  <a:srgbClr val="0000FF"/>
                </a:solidFill>
              </a:rPr>
              <a:t> </a:t>
            </a:r>
            <a:r>
              <a:rPr lang="en-US" b="1" u="sng" dirty="0">
                <a:solidFill>
                  <a:srgbClr val="0000FF"/>
                </a:solidFill>
              </a:rPr>
              <a:t>a </a:t>
            </a:r>
            <a:r>
              <a:rPr lang="en-US" b="1" u="sng" dirty="0" smtClean="0">
                <a:solidFill>
                  <a:srgbClr val="0000FF"/>
                </a:solidFill>
              </a:rPr>
              <a:t>decrease of current distance from the last pillar </a:t>
            </a:r>
            <a:r>
              <a:rPr lang="en-US" dirty="0" smtClean="0"/>
              <a:t>in </a:t>
            </a:r>
            <a:r>
              <a:rPr lang="en-US" dirty="0"/>
              <a:t>order to improve the </a:t>
            </a:r>
            <a:r>
              <a:rPr lang="en-US" dirty="0" smtClean="0"/>
              <a:t>device resistance, </a:t>
            </a:r>
            <a:r>
              <a:rPr lang="en-US" dirty="0"/>
              <a:t>in association with a reduced distance between the connecting elements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 smtClean="0"/>
              <a:t>Test phase</a:t>
            </a:r>
            <a:endParaRPr lang="fr-FR" sz="3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29/09/2017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GRSG-113-XX</a:t>
            </a:r>
          </a:p>
        </p:txBody>
      </p:sp>
    </p:spTree>
    <p:extLst>
      <p:ext uri="{BB962C8B-B14F-4D97-AF65-F5344CB8AC3E}">
        <p14:creationId xmlns:p14="http://schemas.microsoft.com/office/powerpoint/2010/main" val="215421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221466"/>
            <a:ext cx="9144000" cy="4896545"/>
          </a:xfrm>
        </p:spPr>
        <p:txBody>
          <a:bodyPr>
            <a:normAutofit/>
          </a:bodyPr>
          <a:lstStyle/>
          <a:p>
            <a:r>
              <a:rPr lang="en-US" dirty="0" smtClean="0"/>
              <a:t>Phase 2 : Tests performed - Evaluation of vehicle integrated unit resistance to a loading up to 3kN and quantification of the displacement observed.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/>
              <a:t>Loading applied in the middle between pillars with </a:t>
            </a:r>
            <a:r>
              <a:rPr lang="en-US" dirty="0" smtClean="0"/>
              <a:t>2,65m </a:t>
            </a:r>
            <a:r>
              <a:rPr lang="en-US" dirty="0"/>
              <a:t>gap between pillars.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/>
              <a:t>Loading applied on pillar with </a:t>
            </a:r>
            <a:r>
              <a:rPr lang="en-US" dirty="0" smtClean="0"/>
              <a:t>2,65m </a:t>
            </a:r>
            <a:r>
              <a:rPr lang="en-US" dirty="0"/>
              <a:t>gap between pillars.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Loading applied outside </a:t>
            </a:r>
            <a:r>
              <a:rPr lang="en-US" b="1" u="sng" dirty="0" smtClean="0">
                <a:solidFill>
                  <a:srgbClr val="0000FF"/>
                </a:solidFill>
              </a:rPr>
              <a:t>400mm from the last pillar  </a:t>
            </a:r>
            <a:r>
              <a:rPr lang="en-US" dirty="0" smtClean="0"/>
              <a:t>with 2,65m </a:t>
            </a:r>
            <a:r>
              <a:rPr lang="en-US" dirty="0"/>
              <a:t>gap between pillars.</a:t>
            </a:r>
          </a:p>
          <a:p>
            <a:pPr lvl="1"/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 smtClean="0"/>
              <a:t>Test phase</a:t>
            </a:r>
            <a:endParaRPr lang="fr-FR" sz="3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29/09/2017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GRSG-113-XX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443" y="2348880"/>
            <a:ext cx="375652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875" y="2348880"/>
            <a:ext cx="1697333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443" y="3806373"/>
            <a:ext cx="2033105" cy="113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8683" y="3806373"/>
            <a:ext cx="1749789" cy="113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443" y="5301208"/>
            <a:ext cx="332913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5301208"/>
            <a:ext cx="188425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6444208" y="2658107"/>
            <a:ext cx="1293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Max. </a:t>
            </a:r>
            <a:r>
              <a:rPr lang="fr-FR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disp</a:t>
            </a: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. : 245mm 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68472" y="4145514"/>
            <a:ext cx="1293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Max. </a:t>
            </a:r>
            <a:r>
              <a:rPr lang="fr-FR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disp</a:t>
            </a: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. : 3,7mm 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219706" y="5646439"/>
            <a:ext cx="1293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Max. </a:t>
            </a:r>
            <a:r>
              <a:rPr lang="fr-FR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disp</a:t>
            </a: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. : 61mm 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16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424936" cy="4896545"/>
          </a:xfrm>
        </p:spPr>
        <p:txBody>
          <a:bodyPr>
            <a:normAutofit/>
          </a:bodyPr>
          <a:lstStyle/>
          <a:p>
            <a:r>
              <a:rPr lang="en-US" dirty="0" smtClean="0"/>
              <a:t>Phase 2 : Analysis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evaluated structures </a:t>
            </a:r>
            <a:r>
              <a:rPr lang="en-US" dirty="0"/>
              <a:t>without </a:t>
            </a:r>
            <a:r>
              <a:rPr lang="en-US" b="1" u="sng" dirty="0">
                <a:solidFill>
                  <a:srgbClr val="0000FF"/>
                </a:solidFill>
              </a:rPr>
              <a:t>any reinforcement </a:t>
            </a:r>
            <a:r>
              <a:rPr lang="en-US" dirty="0"/>
              <a:t>can be used to </a:t>
            </a:r>
            <a:r>
              <a:rPr lang="en-US" dirty="0" smtClean="0"/>
              <a:t>achieve targeted loads </a:t>
            </a:r>
            <a:r>
              <a:rPr lang="en-US" dirty="0"/>
              <a:t>at </a:t>
            </a:r>
            <a:r>
              <a:rPr lang="en-US" b="1" u="sng" dirty="0">
                <a:solidFill>
                  <a:srgbClr val="0000FF"/>
                </a:solidFill>
              </a:rPr>
              <a:t>3kN without any particular </a:t>
            </a:r>
            <a:r>
              <a:rPr lang="en-US" b="1" u="sng" dirty="0" smtClean="0">
                <a:solidFill>
                  <a:srgbClr val="0000FF"/>
                </a:solidFill>
              </a:rPr>
              <a:t>update vehicle implementation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Only </a:t>
            </a:r>
            <a:r>
              <a:rPr lang="en-US" dirty="0"/>
              <a:t>the front and </a:t>
            </a:r>
            <a:r>
              <a:rPr lang="en-US" b="1" u="sng" dirty="0">
                <a:solidFill>
                  <a:srgbClr val="0000FF"/>
                </a:solidFill>
              </a:rPr>
              <a:t>rear </a:t>
            </a:r>
            <a:r>
              <a:rPr lang="en-US" b="1" u="sng" dirty="0" smtClean="0">
                <a:solidFill>
                  <a:srgbClr val="0000FF"/>
                </a:solidFill>
              </a:rPr>
              <a:t>extremities from the last pillar </a:t>
            </a:r>
            <a:r>
              <a:rPr lang="en-US" b="1" u="sng" dirty="0">
                <a:solidFill>
                  <a:srgbClr val="0000FF"/>
                </a:solidFill>
              </a:rPr>
              <a:t>would require a slight decrease</a:t>
            </a:r>
            <a:r>
              <a:rPr lang="en-US" dirty="0"/>
              <a:t> (of the order of -10%) without </a:t>
            </a:r>
            <a:r>
              <a:rPr lang="en-US" dirty="0" smtClean="0"/>
              <a:t>update on </a:t>
            </a:r>
            <a:r>
              <a:rPr lang="en-US" dirty="0"/>
              <a:t>the distance between the connecting </a:t>
            </a:r>
            <a:r>
              <a:rPr lang="en-US" dirty="0" smtClean="0"/>
              <a:t>elements.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On </a:t>
            </a:r>
            <a:r>
              <a:rPr lang="en-US" dirty="0"/>
              <a:t>the basis of these results, </a:t>
            </a:r>
            <a:r>
              <a:rPr lang="en-US" dirty="0" smtClean="0"/>
              <a:t>an update </a:t>
            </a:r>
            <a:r>
              <a:rPr lang="en-US" dirty="0"/>
              <a:t>of the current requirements could be </a:t>
            </a:r>
            <a:r>
              <a:rPr lang="en-US" dirty="0" smtClean="0"/>
              <a:t>investigated </a:t>
            </a:r>
            <a:r>
              <a:rPr lang="en-US" dirty="0"/>
              <a:t>with the </a:t>
            </a:r>
            <a:r>
              <a:rPr lang="en-US" b="1" u="sng" dirty="0">
                <a:solidFill>
                  <a:srgbClr val="0000FF"/>
                </a:solidFill>
              </a:rPr>
              <a:t>application of a coefficient 3 on both </a:t>
            </a:r>
            <a:r>
              <a:rPr lang="en-US" b="1" u="sng" dirty="0" smtClean="0">
                <a:solidFill>
                  <a:srgbClr val="0000FF"/>
                </a:solidFill>
              </a:rPr>
              <a:t>loading performance level and the </a:t>
            </a:r>
            <a:r>
              <a:rPr lang="en-US" b="1" u="sng" dirty="0">
                <a:solidFill>
                  <a:srgbClr val="0000FF"/>
                </a:solidFill>
              </a:rPr>
              <a:t>required maximum displacement levels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 smtClean="0"/>
              <a:t>Test phase</a:t>
            </a:r>
            <a:endParaRPr lang="fr-FR" sz="3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29/09/2017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GRSG-113-XX</a:t>
            </a:r>
          </a:p>
        </p:txBody>
      </p:sp>
    </p:spTree>
    <p:extLst>
      <p:ext uri="{BB962C8B-B14F-4D97-AF65-F5344CB8AC3E}">
        <p14:creationId xmlns:p14="http://schemas.microsoft.com/office/powerpoint/2010/main" val="12383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496944" cy="4968553"/>
          </a:xfrm>
        </p:spPr>
        <p:txBody>
          <a:bodyPr>
            <a:normAutofit lnSpcReduction="10000"/>
          </a:bodyPr>
          <a:lstStyle/>
          <a:p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Accidentology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analysis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/>
          </a:p>
          <a:p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Regulation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context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International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overview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Protection structures for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motorcyclists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Protection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device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comparative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analysis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Vehicles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design</a:t>
            </a:r>
          </a:p>
          <a:p>
            <a:endParaRPr lang="fr-FR" dirty="0"/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Test phase</a:t>
            </a: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err="1"/>
              <a:t>Technical</a:t>
            </a:r>
            <a:r>
              <a:rPr lang="fr-FR" dirty="0"/>
              <a:t> </a:t>
            </a:r>
            <a:r>
              <a:rPr lang="fr-FR" dirty="0" err="1"/>
              <a:t>proposal</a:t>
            </a:r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29/09/2017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GRSG-113-XX</a:t>
            </a:r>
          </a:p>
        </p:txBody>
      </p:sp>
    </p:spTree>
    <p:extLst>
      <p:ext uri="{BB962C8B-B14F-4D97-AF65-F5344CB8AC3E}">
        <p14:creationId xmlns:p14="http://schemas.microsoft.com/office/powerpoint/2010/main" val="73101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4896545"/>
          </a:xfrm>
        </p:spPr>
        <p:txBody>
          <a:bodyPr>
            <a:normAutofit/>
          </a:bodyPr>
          <a:lstStyle/>
          <a:p>
            <a:r>
              <a:rPr lang="en-US" dirty="0" smtClean="0"/>
              <a:t>Geometrical constrains</a:t>
            </a:r>
          </a:p>
          <a:p>
            <a:pPr lvl="1"/>
            <a:r>
              <a:rPr lang="en-US" dirty="0"/>
              <a:t>This proposal deals with the requirements for the installation of protective devices on vehicles, </a:t>
            </a:r>
            <a:r>
              <a:rPr lang="en-US" dirty="0" smtClean="0"/>
              <a:t>integrating the </a:t>
            </a:r>
            <a:r>
              <a:rPr lang="en-US" dirty="0"/>
              <a:t>following </a:t>
            </a:r>
            <a:r>
              <a:rPr lang="en-US" dirty="0" smtClean="0"/>
              <a:t>parameters:</a:t>
            </a:r>
          </a:p>
          <a:p>
            <a:pPr lvl="2"/>
            <a:r>
              <a:rPr lang="en-US" dirty="0" smtClean="0"/>
              <a:t>Dimensional thorax </a:t>
            </a:r>
            <a:r>
              <a:rPr lang="en-US" dirty="0"/>
              <a:t>manikin HIII 50th </a:t>
            </a:r>
            <a:r>
              <a:rPr lang="en-US" dirty="0" smtClean="0"/>
              <a:t>pc width</a:t>
            </a:r>
          </a:p>
          <a:p>
            <a:pPr lvl="2"/>
            <a:r>
              <a:rPr lang="en-US" dirty="0" smtClean="0"/>
              <a:t>Dimension </a:t>
            </a:r>
            <a:r>
              <a:rPr lang="en-US" dirty="0"/>
              <a:t>of existing devices on the </a:t>
            </a:r>
            <a:r>
              <a:rPr lang="en-US" dirty="0" smtClean="0"/>
              <a:t>market</a:t>
            </a:r>
          </a:p>
          <a:p>
            <a:pPr lvl="2"/>
            <a:r>
              <a:rPr lang="en-US" dirty="0" smtClean="0"/>
              <a:t>International </a:t>
            </a:r>
            <a:r>
              <a:rPr lang="en-US" dirty="0"/>
              <a:t>studies and other </a:t>
            </a:r>
            <a:r>
              <a:rPr lang="en-US" dirty="0" smtClean="0"/>
              <a:t>regulations</a:t>
            </a:r>
          </a:p>
          <a:p>
            <a:pPr lvl="2"/>
            <a:r>
              <a:rPr lang="en-US" dirty="0" smtClean="0"/>
              <a:t>Compatibility </a:t>
            </a:r>
            <a:r>
              <a:rPr lang="en-US" dirty="0"/>
              <a:t>with current road </a:t>
            </a:r>
            <a:r>
              <a:rPr lang="en-US" dirty="0" smtClean="0"/>
              <a:t>devices</a:t>
            </a:r>
          </a:p>
          <a:p>
            <a:pPr lvl="2"/>
            <a:endParaRPr lang="en-US" dirty="0" smtClean="0"/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dimensional principle </a:t>
            </a:r>
            <a:r>
              <a:rPr lang="en-US" sz="1800" dirty="0" smtClean="0"/>
              <a:t>proposed is </a:t>
            </a:r>
            <a:r>
              <a:rPr lang="en-US" sz="1800" dirty="0"/>
              <a:t>based on the ramp </a:t>
            </a:r>
            <a:r>
              <a:rPr lang="en-US" sz="1800" dirty="0" smtClean="0"/>
              <a:t>angle, </a:t>
            </a:r>
            <a:r>
              <a:rPr lang="en-US" sz="1800" dirty="0"/>
              <a:t>considering the </a:t>
            </a:r>
            <a:r>
              <a:rPr lang="en-US" sz="1800" dirty="0" smtClean="0"/>
              <a:t>intersection point “ I “ </a:t>
            </a:r>
            <a:r>
              <a:rPr lang="en-US" sz="1800" dirty="0"/>
              <a:t>within the wheelbase, with the following requirements along the Z axis of the vehicle reference</a:t>
            </a:r>
            <a:r>
              <a:rPr lang="en-US" sz="1800" dirty="0" smtClean="0"/>
              <a:t>:</a:t>
            </a:r>
            <a:endParaRPr lang="en-US" dirty="0" smtClean="0"/>
          </a:p>
          <a:p>
            <a:pPr lvl="2"/>
            <a:r>
              <a:rPr lang="en-US" dirty="0" smtClean="0"/>
              <a:t>If </a:t>
            </a:r>
            <a:r>
              <a:rPr lang="en-US" dirty="0"/>
              <a:t>I ≤ 350mm then the ground clearance can be </a:t>
            </a:r>
            <a:r>
              <a:rPr lang="en-US" b="1" u="sng" dirty="0">
                <a:solidFill>
                  <a:srgbClr val="0000FF"/>
                </a:solidFill>
              </a:rPr>
              <a:t>350mm </a:t>
            </a:r>
            <a:r>
              <a:rPr lang="en-US" b="1" u="sng" dirty="0" smtClean="0">
                <a:solidFill>
                  <a:srgbClr val="0000FF"/>
                </a:solidFill>
              </a:rPr>
              <a:t>max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If </a:t>
            </a:r>
            <a:r>
              <a:rPr lang="en-US" dirty="0"/>
              <a:t>350mm </a:t>
            </a:r>
            <a:r>
              <a:rPr lang="en-US" dirty="0" smtClean="0"/>
              <a:t>&lt; I </a:t>
            </a:r>
            <a:r>
              <a:rPr lang="en-US" dirty="0"/>
              <a:t>≤ 450mm then the </a:t>
            </a:r>
            <a:r>
              <a:rPr lang="en-US" b="1" u="sng" dirty="0">
                <a:solidFill>
                  <a:srgbClr val="0000FF"/>
                </a:solidFill>
              </a:rPr>
              <a:t>ground clearance is </a:t>
            </a:r>
            <a:r>
              <a:rPr lang="en-US" b="1" u="sng" dirty="0" smtClean="0">
                <a:solidFill>
                  <a:srgbClr val="0000FF"/>
                </a:solidFill>
              </a:rPr>
              <a:t>I</a:t>
            </a:r>
          </a:p>
          <a:p>
            <a:pPr lvl="2"/>
            <a:r>
              <a:rPr lang="en-US" dirty="0" smtClean="0"/>
              <a:t>If </a:t>
            </a:r>
            <a:r>
              <a:rPr lang="en-US" dirty="0"/>
              <a:t>450mm </a:t>
            </a:r>
            <a:r>
              <a:rPr lang="en-US" dirty="0" smtClean="0"/>
              <a:t>&lt; I </a:t>
            </a:r>
            <a:r>
              <a:rPr lang="en-US" dirty="0"/>
              <a:t>then the ground clearance is </a:t>
            </a:r>
            <a:r>
              <a:rPr lang="en-US" b="1" u="sng" dirty="0">
                <a:solidFill>
                  <a:srgbClr val="0000FF"/>
                </a:solidFill>
              </a:rPr>
              <a:t>450mm </a:t>
            </a:r>
            <a:r>
              <a:rPr lang="en-US" b="1" u="sng" dirty="0" smtClean="0">
                <a:solidFill>
                  <a:srgbClr val="0000FF"/>
                </a:solidFill>
              </a:rPr>
              <a:t>max</a:t>
            </a:r>
            <a:r>
              <a:rPr lang="en-US" dirty="0" smtClean="0"/>
              <a:t>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 err="1" smtClean="0"/>
              <a:t>Technical</a:t>
            </a:r>
            <a:r>
              <a:rPr lang="fr-FR" sz="3000" dirty="0" smtClean="0"/>
              <a:t> </a:t>
            </a:r>
            <a:r>
              <a:rPr lang="fr-FR" sz="3000" dirty="0" err="1" smtClean="0"/>
              <a:t>proposal</a:t>
            </a:r>
            <a:endParaRPr lang="fr-FR" sz="3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29/09/2017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GRSG-113-XX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5071532"/>
            <a:ext cx="4826405" cy="1702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12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640960" cy="4896545"/>
          </a:xfrm>
        </p:spPr>
        <p:txBody>
          <a:bodyPr>
            <a:normAutofit/>
          </a:bodyPr>
          <a:lstStyle/>
          <a:p>
            <a:r>
              <a:rPr lang="en-US" dirty="0" smtClean="0"/>
              <a:t>Geometrical constrains</a:t>
            </a:r>
          </a:p>
          <a:p>
            <a:pPr lvl="1"/>
            <a:r>
              <a:rPr lang="en-US" sz="1800" dirty="0" smtClean="0"/>
              <a:t>Associated distances adjustment</a:t>
            </a:r>
            <a:endParaRPr lang="en-US" dirty="0" smtClean="0"/>
          </a:p>
          <a:p>
            <a:pPr lvl="2"/>
            <a:r>
              <a:rPr lang="en-US" dirty="0" smtClean="0"/>
              <a:t>Height </a:t>
            </a:r>
            <a:r>
              <a:rPr lang="en-US" dirty="0"/>
              <a:t>conservation (50 / </a:t>
            </a:r>
            <a:r>
              <a:rPr lang="en-US" dirty="0" smtClean="0"/>
              <a:t>100mmm).</a:t>
            </a:r>
          </a:p>
          <a:p>
            <a:pPr lvl="2"/>
            <a:r>
              <a:rPr lang="en-US" b="1" u="sng" dirty="0" smtClean="0">
                <a:solidFill>
                  <a:srgbClr val="0000FF"/>
                </a:solidFill>
              </a:rPr>
              <a:t>Max. gap between devices at 400mm.</a:t>
            </a:r>
          </a:p>
          <a:p>
            <a:pPr lvl="2"/>
            <a:r>
              <a:rPr lang="en-US" b="1" u="sng" dirty="0" smtClean="0">
                <a:solidFill>
                  <a:srgbClr val="0000FF"/>
                </a:solidFill>
              </a:rPr>
              <a:t>Vehicle </a:t>
            </a:r>
            <a:r>
              <a:rPr lang="en-US" b="1" u="sng" dirty="0">
                <a:solidFill>
                  <a:srgbClr val="0000FF"/>
                </a:solidFill>
              </a:rPr>
              <a:t>chassis distance </a:t>
            </a:r>
            <a:r>
              <a:rPr lang="en-US" dirty="0" smtClean="0"/>
              <a:t>to </a:t>
            </a:r>
            <a:r>
              <a:rPr lang="en-US" dirty="0"/>
              <a:t>top edge of </a:t>
            </a:r>
            <a:r>
              <a:rPr lang="en-US" dirty="0" smtClean="0"/>
              <a:t>the device </a:t>
            </a:r>
            <a:r>
              <a:rPr lang="en-US" b="1" u="sng" dirty="0" smtClean="0">
                <a:solidFill>
                  <a:srgbClr val="0000FF"/>
                </a:solidFill>
              </a:rPr>
              <a:t>at 450mm </a:t>
            </a:r>
            <a:r>
              <a:rPr lang="en-US" b="1" u="sng" dirty="0">
                <a:solidFill>
                  <a:srgbClr val="0000FF"/>
                </a:solidFill>
              </a:rPr>
              <a:t>max</a:t>
            </a:r>
            <a:r>
              <a:rPr lang="en-US" b="1" u="sng" dirty="0" smtClean="0">
                <a:solidFill>
                  <a:srgbClr val="0000FF"/>
                </a:solidFill>
              </a:rPr>
              <a:t>.</a:t>
            </a:r>
          </a:p>
          <a:p>
            <a:pPr lvl="2"/>
            <a:r>
              <a:rPr lang="en-US" dirty="0" smtClean="0"/>
              <a:t>Upper </a:t>
            </a:r>
            <a:r>
              <a:rPr lang="en-US" dirty="0"/>
              <a:t>edge of the device shall not be less than </a:t>
            </a:r>
            <a:r>
              <a:rPr lang="en-US" b="1" u="sng" dirty="0" smtClean="0">
                <a:solidFill>
                  <a:srgbClr val="0000FF"/>
                </a:solidFill>
              </a:rPr>
              <a:t>850 </a:t>
            </a:r>
            <a:r>
              <a:rPr lang="en-US" b="1" u="sng" dirty="0">
                <a:solidFill>
                  <a:srgbClr val="0000FF"/>
                </a:solidFill>
              </a:rPr>
              <a:t>mm above the </a:t>
            </a:r>
            <a:r>
              <a:rPr lang="en-US" b="1" u="sng" dirty="0" smtClean="0">
                <a:solidFill>
                  <a:srgbClr val="0000FF"/>
                </a:solidFill>
              </a:rPr>
              <a:t>ground.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Loading </a:t>
            </a:r>
            <a:r>
              <a:rPr lang="en-US" dirty="0"/>
              <a:t>and displacement </a:t>
            </a:r>
            <a:r>
              <a:rPr lang="en-US" dirty="0" smtClean="0"/>
              <a:t>constrains</a:t>
            </a:r>
          </a:p>
          <a:p>
            <a:pPr lvl="1"/>
            <a:r>
              <a:rPr lang="en-US" dirty="0"/>
              <a:t>While the current 1kN solicitation of UNECE Regulation No. 73 </a:t>
            </a:r>
            <a:r>
              <a:rPr lang="en-US" dirty="0" smtClean="0"/>
              <a:t>comply with an adapted protection </a:t>
            </a:r>
            <a:r>
              <a:rPr lang="en-US" dirty="0"/>
              <a:t>for </a:t>
            </a:r>
            <a:r>
              <a:rPr lang="en-US" dirty="0" smtClean="0"/>
              <a:t>pedestrians </a:t>
            </a:r>
            <a:r>
              <a:rPr lang="en-US" dirty="0"/>
              <a:t>or </a:t>
            </a:r>
            <a:r>
              <a:rPr lang="en-US" dirty="0" smtClean="0"/>
              <a:t>cyclists impacts, </a:t>
            </a:r>
            <a:r>
              <a:rPr lang="en-US" dirty="0"/>
              <a:t>it appears to be </a:t>
            </a:r>
            <a:r>
              <a:rPr lang="en-US" dirty="0" smtClean="0"/>
              <a:t>too limited </a:t>
            </a:r>
            <a:r>
              <a:rPr lang="en-US" dirty="0"/>
              <a:t>when a motorcycle driver </a:t>
            </a:r>
            <a:r>
              <a:rPr lang="en-US" dirty="0" smtClean="0"/>
              <a:t>impacts the device.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 err="1" smtClean="0"/>
              <a:t>Technical</a:t>
            </a:r>
            <a:r>
              <a:rPr lang="fr-FR" sz="3000" dirty="0" smtClean="0"/>
              <a:t> </a:t>
            </a:r>
            <a:r>
              <a:rPr lang="fr-FR" sz="3000" dirty="0" err="1" smtClean="0"/>
              <a:t>proposal</a:t>
            </a:r>
            <a:endParaRPr lang="fr-FR" sz="3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29/09/2017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GRSG-113-XX</a:t>
            </a:r>
          </a:p>
        </p:txBody>
      </p:sp>
    </p:spTree>
    <p:extLst>
      <p:ext uri="{BB962C8B-B14F-4D97-AF65-F5344CB8AC3E}">
        <p14:creationId xmlns:p14="http://schemas.microsoft.com/office/powerpoint/2010/main" val="331336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496944" cy="4968553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Accidentology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Regulation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context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International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overview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Protection structures for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motorcyclists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Protection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device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comparative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analysis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Vehicles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design</a:t>
            </a: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Test phase</a:t>
            </a: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Technical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proposal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29/09/2017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GRSG-113-11</a:t>
            </a:r>
            <a:endParaRPr lang="fr-FR" kern="0" dirty="0" smtClean="0"/>
          </a:p>
        </p:txBody>
      </p:sp>
    </p:spTree>
    <p:extLst>
      <p:ext uri="{BB962C8B-B14F-4D97-AF65-F5344CB8AC3E}">
        <p14:creationId xmlns:p14="http://schemas.microsoft.com/office/powerpoint/2010/main" val="14751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640960" cy="4896545"/>
          </a:xfrm>
        </p:spPr>
        <p:txBody>
          <a:bodyPr>
            <a:normAutofit/>
          </a:bodyPr>
          <a:lstStyle/>
          <a:p>
            <a:r>
              <a:rPr lang="en-US" dirty="0" smtClean="0"/>
              <a:t>Loading </a:t>
            </a:r>
            <a:r>
              <a:rPr lang="en-US" dirty="0"/>
              <a:t>and displacement </a:t>
            </a:r>
            <a:r>
              <a:rPr lang="en-US" dirty="0" smtClean="0"/>
              <a:t>constrains</a:t>
            </a:r>
          </a:p>
          <a:p>
            <a:pPr lvl="1"/>
            <a:r>
              <a:rPr lang="en-US" dirty="0" smtClean="0"/>
              <a:t>Target is to encourage a device behavior still in the material elastic area, including linear strains.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In this way, a device close to the required limit under the new loading will stay close to the limit under current loading level : keep the same protection level for low and for high loadings.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parallel with the </a:t>
            </a:r>
            <a:r>
              <a:rPr lang="en-US" dirty="0" smtClean="0"/>
              <a:t>design </a:t>
            </a:r>
            <a:r>
              <a:rPr lang="en-US" dirty="0"/>
              <a:t>of motorcycle road restraints and </a:t>
            </a:r>
            <a:r>
              <a:rPr lang="en-US" dirty="0" smtClean="0"/>
              <a:t>especially </a:t>
            </a:r>
            <a:r>
              <a:rPr lang="en-US" dirty="0"/>
              <a:t>of </a:t>
            </a:r>
            <a:r>
              <a:rPr lang="en-US" dirty="0" smtClean="0"/>
              <a:t>the major criteria </a:t>
            </a:r>
            <a:r>
              <a:rPr lang="en-US" dirty="0"/>
              <a:t>of injuries </a:t>
            </a:r>
            <a:r>
              <a:rPr lang="en-US" dirty="0" smtClean="0"/>
              <a:t>(thorax), the following loading requirements could be updated :</a:t>
            </a:r>
          </a:p>
          <a:p>
            <a:pPr lvl="2"/>
            <a:r>
              <a:rPr lang="en-US" dirty="0" smtClean="0"/>
              <a:t>Application </a:t>
            </a:r>
            <a:r>
              <a:rPr lang="en-US" dirty="0"/>
              <a:t>of a force of </a:t>
            </a:r>
            <a:r>
              <a:rPr lang="en-US" b="1" u="sng" dirty="0">
                <a:solidFill>
                  <a:srgbClr val="0000FF"/>
                </a:solidFill>
              </a:rPr>
              <a:t>3kN</a:t>
            </a:r>
            <a:r>
              <a:rPr lang="en-US" dirty="0"/>
              <a:t> perpendicular to the device </a:t>
            </a:r>
            <a:r>
              <a:rPr lang="en-US" dirty="0" smtClean="0"/>
              <a:t>(as currently defined).</a:t>
            </a:r>
          </a:p>
          <a:p>
            <a:pPr lvl="2"/>
            <a:r>
              <a:rPr lang="en-US" dirty="0" smtClean="0"/>
              <a:t>Max. strain </a:t>
            </a:r>
            <a:r>
              <a:rPr lang="en-US" dirty="0"/>
              <a:t>under loading </a:t>
            </a:r>
            <a:r>
              <a:rPr lang="en-US" dirty="0" smtClean="0"/>
              <a:t>at </a:t>
            </a:r>
            <a:r>
              <a:rPr lang="en-US" b="1" u="sng" dirty="0" smtClean="0">
                <a:solidFill>
                  <a:srgbClr val="0000FF"/>
                </a:solidFill>
              </a:rPr>
              <a:t>90mm</a:t>
            </a:r>
            <a:r>
              <a:rPr lang="en-US" dirty="0" smtClean="0"/>
              <a:t> </a:t>
            </a:r>
            <a:r>
              <a:rPr lang="en-US" dirty="0"/>
              <a:t>over the 250mm most backwards </a:t>
            </a:r>
            <a:r>
              <a:rPr lang="en-US" dirty="0" smtClean="0"/>
              <a:t>part.</a:t>
            </a:r>
          </a:p>
          <a:p>
            <a:pPr lvl="2"/>
            <a:r>
              <a:rPr lang="en-US" dirty="0"/>
              <a:t>Max. strain under loading at </a:t>
            </a:r>
            <a:r>
              <a:rPr lang="en-US" b="1" u="sng" dirty="0" smtClean="0">
                <a:solidFill>
                  <a:srgbClr val="0000FF"/>
                </a:solidFill>
              </a:rPr>
              <a:t>450mm</a:t>
            </a:r>
            <a:r>
              <a:rPr lang="en-US" dirty="0" smtClean="0"/>
              <a:t> </a:t>
            </a:r>
            <a:r>
              <a:rPr lang="en-US" dirty="0"/>
              <a:t>on the other parts</a:t>
            </a:r>
            <a:r>
              <a:rPr lang="en-US" dirty="0" smtClean="0"/>
              <a:t>.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 err="1" smtClean="0"/>
              <a:t>Technical</a:t>
            </a:r>
            <a:r>
              <a:rPr lang="fr-FR" sz="3000" dirty="0" smtClean="0"/>
              <a:t> </a:t>
            </a:r>
            <a:r>
              <a:rPr lang="fr-FR" sz="3000" dirty="0" err="1" smtClean="0"/>
              <a:t>proposal</a:t>
            </a:r>
            <a:endParaRPr lang="fr-FR" sz="3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29/09/2017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GRSG-113-XX</a:t>
            </a:r>
          </a:p>
        </p:txBody>
      </p:sp>
    </p:spTree>
    <p:extLst>
      <p:ext uri="{BB962C8B-B14F-4D97-AF65-F5344CB8AC3E}">
        <p14:creationId xmlns:p14="http://schemas.microsoft.com/office/powerpoint/2010/main" val="337232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7A86-57C9-4BF5-9969-FB3C24CE7C6A}" type="datetime1">
              <a:rPr lang="fr-FR" kern="0" smtClean="0"/>
              <a:pPr/>
              <a:t>29/09/2017</a:t>
            </a:fld>
            <a:endParaRPr lang="fr-FR" kern="0" dirty="0" smtClean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GRSG-113-XX</a:t>
            </a:r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51520" y="5658817"/>
            <a:ext cx="8640960" cy="650503"/>
          </a:xfrm>
        </p:spPr>
        <p:txBody>
          <a:bodyPr/>
          <a:lstStyle/>
          <a:p>
            <a:pPr algn="r"/>
            <a:r>
              <a:rPr lang="fr-FR" dirty="0" err="1" smtClean="0"/>
              <a:t>Thanks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805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6480720" cy="5256585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Accident conditions</a:t>
            </a:r>
            <a:endParaRPr lang="fr-FR" dirty="0"/>
          </a:p>
          <a:p>
            <a:pPr lvl="1"/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Last accident case was observed in France, 2014, a </a:t>
            </a:r>
            <a:r>
              <a:rPr lang="en-US" b="1" u="sng" dirty="0">
                <a:solidFill>
                  <a:srgbClr val="0000FF"/>
                </a:solidFill>
              </a:rPr>
              <a:t>motorcyclist</a:t>
            </a:r>
            <a:r>
              <a:rPr lang="en-US" dirty="0"/>
              <a:t> </a:t>
            </a:r>
            <a:r>
              <a:rPr lang="en-US" dirty="0" smtClean="0"/>
              <a:t>drive on highway </a:t>
            </a:r>
            <a:r>
              <a:rPr lang="en-US" dirty="0"/>
              <a:t>between the left </a:t>
            </a:r>
            <a:r>
              <a:rPr lang="en-US" dirty="0" smtClean="0"/>
              <a:t>and </a:t>
            </a:r>
            <a:r>
              <a:rPr lang="en-US" dirty="0"/>
              <a:t>the central </a:t>
            </a:r>
            <a:r>
              <a:rPr lang="en-US" dirty="0" smtClean="0"/>
              <a:t>lanes when he hurts a </a:t>
            </a:r>
            <a:r>
              <a:rPr lang="en-US" dirty="0"/>
              <a:t>private car, falls </a:t>
            </a:r>
            <a:r>
              <a:rPr lang="en-US" dirty="0" smtClean="0"/>
              <a:t>on </a:t>
            </a:r>
            <a:r>
              <a:rPr lang="en-US" dirty="0"/>
              <a:t>the ground and slips on the roadway </a:t>
            </a:r>
            <a:r>
              <a:rPr lang="en-US" b="1" u="sng" dirty="0">
                <a:solidFill>
                  <a:srgbClr val="0000FF"/>
                </a:solidFill>
              </a:rPr>
              <a:t>under the wheels of </a:t>
            </a:r>
            <a:r>
              <a:rPr lang="en-US" b="1" u="sng" dirty="0" smtClean="0">
                <a:solidFill>
                  <a:srgbClr val="0000FF"/>
                </a:solidFill>
              </a:rPr>
              <a:t>a </a:t>
            </a:r>
            <a:r>
              <a:rPr lang="en-US" b="1" u="sng" dirty="0">
                <a:solidFill>
                  <a:srgbClr val="0000FF"/>
                </a:solidFill>
              </a:rPr>
              <a:t>semi-trailer</a:t>
            </a:r>
            <a:r>
              <a:rPr lang="en-US" dirty="0"/>
              <a:t> </a:t>
            </a:r>
            <a:r>
              <a:rPr lang="en-US" dirty="0" smtClean="0"/>
              <a:t>located on the </a:t>
            </a:r>
            <a:r>
              <a:rPr lang="en-US" dirty="0"/>
              <a:t>right </a:t>
            </a:r>
            <a:r>
              <a:rPr lang="en-US" dirty="0" smtClean="0"/>
              <a:t>lane.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This </a:t>
            </a:r>
            <a:r>
              <a:rPr lang="en-US" dirty="0"/>
              <a:t>accident was </a:t>
            </a:r>
            <a:r>
              <a:rPr lang="en-US" dirty="0" smtClean="0"/>
              <a:t>a </a:t>
            </a:r>
            <a:r>
              <a:rPr lang="en-US" dirty="0"/>
              <a:t>direct consequence of </a:t>
            </a:r>
            <a:r>
              <a:rPr lang="en-US" dirty="0" smtClean="0"/>
              <a:t>a lane switch by </a:t>
            </a:r>
            <a:r>
              <a:rPr lang="en-US" dirty="0"/>
              <a:t>a </a:t>
            </a:r>
            <a:r>
              <a:rPr lang="en-US" dirty="0" smtClean="0"/>
              <a:t>car driver, </a:t>
            </a:r>
            <a:r>
              <a:rPr lang="en-US" dirty="0"/>
              <a:t>from the left </a:t>
            </a:r>
            <a:r>
              <a:rPr lang="en-US" dirty="0" smtClean="0"/>
              <a:t>to </a:t>
            </a:r>
            <a:r>
              <a:rPr lang="en-US" dirty="0"/>
              <a:t>the center lane, when the motorcyclist arrived </a:t>
            </a:r>
            <a:r>
              <a:rPr lang="en-US" dirty="0" smtClean="0"/>
              <a:t>on the same level.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Main factors</a:t>
            </a:r>
          </a:p>
          <a:p>
            <a:pPr lvl="1">
              <a:lnSpc>
                <a:spcPct val="120000"/>
              </a:lnSpc>
            </a:pP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High </a:t>
            </a:r>
            <a:r>
              <a:rPr lang="en-US" dirty="0"/>
              <a:t>speed differential between the motorcycle that was traveling </a:t>
            </a:r>
            <a:r>
              <a:rPr lang="en-US" dirty="0" smtClean="0"/>
              <a:t>around 70 </a:t>
            </a:r>
            <a:r>
              <a:rPr lang="en-US" dirty="0" err="1" smtClean="0"/>
              <a:t>kph</a:t>
            </a:r>
            <a:r>
              <a:rPr lang="en-US" dirty="0" smtClean="0"/>
              <a:t> and </a:t>
            </a:r>
            <a:r>
              <a:rPr lang="en-US" dirty="0"/>
              <a:t>the car that was </a:t>
            </a:r>
            <a:r>
              <a:rPr lang="en-US" dirty="0" smtClean="0"/>
              <a:t>quite stationary.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The </a:t>
            </a:r>
            <a:r>
              <a:rPr lang="en-US" dirty="0"/>
              <a:t>motorcyclist's low detectability in a dark </a:t>
            </a:r>
            <a:r>
              <a:rPr lang="en-US" dirty="0" smtClean="0"/>
              <a:t>light conditions, in spite of the adapted turn signal switch on.</a:t>
            </a:r>
          </a:p>
          <a:p>
            <a:pPr lvl="1">
              <a:lnSpc>
                <a:spcPct val="120000"/>
              </a:lnSpc>
            </a:pP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Aggravation </a:t>
            </a:r>
            <a:r>
              <a:rPr lang="en-US" dirty="0"/>
              <a:t>by </a:t>
            </a:r>
            <a:r>
              <a:rPr lang="en-US" dirty="0" smtClean="0"/>
              <a:t>the </a:t>
            </a:r>
            <a:r>
              <a:rPr lang="en-US" dirty="0"/>
              <a:t>motorcyclist </a:t>
            </a:r>
            <a:r>
              <a:rPr lang="en-US" dirty="0" smtClean="0"/>
              <a:t>slide under </a:t>
            </a:r>
            <a:r>
              <a:rPr lang="en-US" dirty="0"/>
              <a:t>a semi-trailer that was made possible by </a:t>
            </a:r>
            <a:r>
              <a:rPr lang="en-US" b="1" u="sng" dirty="0" smtClean="0">
                <a:solidFill>
                  <a:srgbClr val="0000FF"/>
                </a:solidFill>
              </a:rPr>
              <a:t>a </a:t>
            </a:r>
            <a:r>
              <a:rPr lang="en-US" b="1" u="sng" dirty="0">
                <a:solidFill>
                  <a:srgbClr val="0000FF"/>
                </a:solidFill>
              </a:rPr>
              <a:t>large space, although compliant with regulations, that was clear between the ground and the </a:t>
            </a:r>
            <a:r>
              <a:rPr lang="en-US" b="1" u="sng" dirty="0" smtClean="0">
                <a:solidFill>
                  <a:srgbClr val="0000FF"/>
                </a:solidFill>
              </a:rPr>
              <a:t>protection device </a:t>
            </a:r>
            <a:r>
              <a:rPr lang="en-US" dirty="0"/>
              <a:t>equipping this semi-trailer.</a:t>
            </a: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Accidentology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29/09/2017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GRSG-113-11</a:t>
            </a:r>
            <a:endParaRPr lang="fr-FR" kern="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2510061"/>
            <a:ext cx="2039354" cy="2719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94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496944" cy="4968553"/>
          </a:xfrm>
        </p:spPr>
        <p:txBody>
          <a:bodyPr>
            <a:normAutofit lnSpcReduction="10000"/>
          </a:bodyPr>
          <a:lstStyle/>
          <a:p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Accidentology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analysis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/>
          </a:p>
          <a:p>
            <a:r>
              <a:rPr lang="fr-FR" dirty="0" err="1"/>
              <a:t>Regulation</a:t>
            </a:r>
            <a:r>
              <a:rPr lang="fr-FR" dirty="0"/>
              <a:t> </a:t>
            </a:r>
            <a:r>
              <a:rPr lang="fr-FR" dirty="0" err="1"/>
              <a:t>context</a:t>
            </a:r>
            <a:endParaRPr lang="fr-FR" dirty="0"/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International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overview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Protection structures for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motorcyclists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Protection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device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comparative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analysis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Vehicles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design</a:t>
            </a: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Test phase</a:t>
            </a: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Technical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proposal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29/09/2017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GRSG-113-11</a:t>
            </a:r>
            <a:endParaRPr lang="fr-FR" kern="0" dirty="0" smtClean="0"/>
          </a:p>
        </p:txBody>
      </p:sp>
    </p:spTree>
    <p:extLst>
      <p:ext uri="{BB962C8B-B14F-4D97-AF65-F5344CB8AC3E}">
        <p14:creationId xmlns:p14="http://schemas.microsoft.com/office/powerpoint/2010/main" val="360925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496944" cy="4896545"/>
          </a:xfrm>
        </p:spPr>
        <p:txBody>
          <a:bodyPr>
            <a:normAutofit fontScale="92500" lnSpcReduction="10000"/>
          </a:bodyPr>
          <a:lstStyle/>
          <a:p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requirements</a:t>
            </a:r>
            <a:r>
              <a:rPr lang="fr-FR" dirty="0" smtClean="0"/>
              <a:t> in Europe : UNECE n°73 </a:t>
            </a:r>
            <a:r>
              <a:rPr lang="fr-FR" dirty="0" err="1" smtClean="0"/>
              <a:t>series</a:t>
            </a:r>
            <a:r>
              <a:rPr lang="fr-FR" dirty="0" smtClean="0"/>
              <a:t> 01 of </a:t>
            </a:r>
            <a:r>
              <a:rPr lang="fr-FR" dirty="0" err="1" smtClean="0"/>
              <a:t>amendment</a:t>
            </a:r>
            <a:endParaRPr lang="fr-FR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Geometrical requirements on Y axis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Geometrical requirements on Z axis (depending on vehicle category)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Loading requirement under </a:t>
            </a:r>
            <a:r>
              <a:rPr lang="en-US" b="1" u="sng" dirty="0" smtClean="0">
                <a:solidFill>
                  <a:srgbClr val="0000FF"/>
                </a:solidFill>
              </a:rPr>
              <a:t>1kN force </a:t>
            </a:r>
            <a:r>
              <a:rPr lang="en-US" dirty="0" smtClean="0"/>
              <a:t>application : displacement under </a:t>
            </a:r>
            <a:r>
              <a:rPr lang="en-US" b="1" u="sng" dirty="0" smtClean="0">
                <a:solidFill>
                  <a:srgbClr val="0000FF"/>
                </a:solidFill>
              </a:rPr>
              <a:t>30mm or 150mm</a:t>
            </a:r>
            <a:r>
              <a:rPr lang="en-US" dirty="0" smtClean="0"/>
              <a:t> depending on the force application location</a:t>
            </a:r>
          </a:p>
          <a:p>
            <a:pPr lvl="1"/>
            <a:endParaRPr lang="en-US" dirty="0" smtClean="0"/>
          </a:p>
          <a:p>
            <a:pPr lvl="1"/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Regulation</a:t>
            </a:r>
            <a:r>
              <a:rPr lang="fr-FR" dirty="0" smtClean="0"/>
              <a:t> </a:t>
            </a:r>
            <a:r>
              <a:rPr lang="fr-FR" dirty="0" err="1" smtClean="0"/>
              <a:t>context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29/09/2017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GRSG-113-XX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6655" y="2276872"/>
            <a:ext cx="6085705" cy="108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689" y="3861048"/>
            <a:ext cx="5133391" cy="1440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0954" y="3861048"/>
            <a:ext cx="3509290" cy="1440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Ellipse 5"/>
          <p:cNvSpPr/>
          <p:nvPr/>
        </p:nvSpPr>
        <p:spPr>
          <a:xfrm>
            <a:off x="2123728" y="4819732"/>
            <a:ext cx="601656" cy="21602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643756" y="4733382"/>
            <a:ext cx="601656" cy="21602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47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496944" cy="4968553"/>
          </a:xfrm>
        </p:spPr>
        <p:txBody>
          <a:bodyPr>
            <a:normAutofit lnSpcReduction="10000"/>
          </a:bodyPr>
          <a:lstStyle/>
          <a:p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Accidentology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analysis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/>
          </a:p>
          <a:p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Regulation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context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/>
              <a:t>International </a:t>
            </a:r>
            <a:r>
              <a:rPr lang="fr-FR" dirty="0" err="1"/>
              <a:t>overview</a:t>
            </a:r>
            <a:endParaRPr lang="fr-FR" dirty="0"/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Protection structures for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motorcyclists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Protection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device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comparative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analysis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Vehicles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design</a:t>
            </a: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Test phase</a:t>
            </a: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Technical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proposal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29/09/2017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GRSG-113-XX</a:t>
            </a:r>
          </a:p>
        </p:txBody>
      </p:sp>
    </p:spTree>
    <p:extLst>
      <p:ext uri="{BB962C8B-B14F-4D97-AF65-F5344CB8AC3E}">
        <p14:creationId xmlns:p14="http://schemas.microsoft.com/office/powerpoint/2010/main" val="96138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640960" cy="4896545"/>
          </a:xfrm>
        </p:spPr>
        <p:txBody>
          <a:bodyPr>
            <a:normAutofit/>
          </a:bodyPr>
          <a:lstStyle/>
          <a:p>
            <a:r>
              <a:rPr lang="fr-FR" dirty="0" smtClean="0"/>
              <a:t>French </a:t>
            </a:r>
            <a:r>
              <a:rPr lang="fr-FR" dirty="0" err="1" smtClean="0"/>
              <a:t>statistics</a:t>
            </a:r>
            <a:endParaRPr lang="fr-FR" dirty="0"/>
          </a:p>
          <a:p>
            <a:pPr lvl="1"/>
            <a:endParaRPr lang="en-US" dirty="0" smtClean="0"/>
          </a:p>
          <a:p>
            <a:pPr lvl="1"/>
            <a:r>
              <a:rPr lang="en-US" sz="1800" dirty="0" smtClean="0"/>
              <a:t>Status including </a:t>
            </a:r>
            <a:r>
              <a:rPr lang="en-US" sz="1800" dirty="0"/>
              <a:t>collision </a:t>
            </a:r>
            <a:r>
              <a:rPr lang="en-US" sz="1800" dirty="0" err="1"/>
              <a:t>loadcases</a:t>
            </a:r>
            <a:r>
              <a:rPr lang="en-US" sz="1800" dirty="0"/>
              <a:t> between 2 wheels motorized vehicles and heavy duty vehicles </a:t>
            </a:r>
            <a:r>
              <a:rPr lang="en-US" sz="1800" dirty="0" smtClean="0"/>
              <a:t>in 2011 (all </a:t>
            </a:r>
            <a:r>
              <a:rPr lang="en-US" sz="1800" dirty="0"/>
              <a:t>kinematics) </a:t>
            </a:r>
            <a:r>
              <a:rPr lang="en-US" sz="1800" dirty="0" smtClean="0"/>
              <a:t>:</a:t>
            </a:r>
            <a:endParaRPr lang="en-US" sz="1800" dirty="0"/>
          </a:p>
          <a:p>
            <a:pPr lvl="2"/>
            <a:r>
              <a:rPr lang="en-US" dirty="0"/>
              <a:t>0.6% of the total number of accidents, </a:t>
            </a:r>
            <a:r>
              <a:rPr lang="en-US" dirty="0" err="1"/>
              <a:t>ie</a:t>
            </a:r>
            <a:r>
              <a:rPr lang="en-US" dirty="0"/>
              <a:t> approximately 390 accidents (total 65 024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1.6</a:t>
            </a:r>
            <a:r>
              <a:rPr lang="en-US" dirty="0"/>
              <a:t>% of fatalities were recorded, </a:t>
            </a:r>
            <a:r>
              <a:rPr lang="en-US" dirty="0" err="1"/>
              <a:t>ie</a:t>
            </a:r>
            <a:r>
              <a:rPr lang="en-US" dirty="0"/>
              <a:t> approximately </a:t>
            </a:r>
            <a:r>
              <a:rPr lang="en-US" b="1" u="sng" dirty="0">
                <a:solidFill>
                  <a:srgbClr val="0000FF"/>
                </a:solidFill>
              </a:rPr>
              <a:t>58 users killed </a:t>
            </a:r>
            <a:r>
              <a:rPr lang="en-US" dirty="0"/>
              <a:t>(total 3 647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0.4</a:t>
            </a:r>
            <a:r>
              <a:rPr lang="en-US" dirty="0"/>
              <a:t>% of the injured, or approximately 325 injured (total 81,251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0.9</a:t>
            </a:r>
            <a:r>
              <a:rPr lang="en-US" dirty="0"/>
              <a:t>% of the hospitalized injured, </a:t>
            </a:r>
            <a:r>
              <a:rPr lang="en-US" dirty="0" err="1"/>
              <a:t>ie</a:t>
            </a:r>
            <a:r>
              <a:rPr lang="en-US" dirty="0"/>
              <a:t> approximately 267 </a:t>
            </a:r>
            <a:r>
              <a:rPr lang="en-US" dirty="0" smtClean="0"/>
              <a:t>patients </a:t>
            </a:r>
            <a:r>
              <a:rPr lang="en-US" dirty="0"/>
              <a:t>(total 29,679</a:t>
            </a:r>
            <a:r>
              <a:rPr lang="en-US" dirty="0" smtClean="0"/>
              <a:t>)</a:t>
            </a:r>
          </a:p>
          <a:p>
            <a:pPr lvl="2"/>
            <a:endParaRPr lang="en-US" dirty="0"/>
          </a:p>
          <a:p>
            <a:pPr lvl="1"/>
            <a:r>
              <a:rPr lang="en-US" sz="1800" dirty="0" smtClean="0"/>
              <a:t>Even if this </a:t>
            </a:r>
            <a:r>
              <a:rPr lang="en-US" sz="1800" dirty="0" err="1" smtClean="0"/>
              <a:t>loadcase</a:t>
            </a:r>
            <a:r>
              <a:rPr lang="en-US" sz="1800" dirty="0" smtClean="0"/>
              <a:t> seems to be a minor one, </a:t>
            </a:r>
            <a:r>
              <a:rPr lang="en-US" sz="1800" b="1" u="sng" dirty="0" smtClean="0">
                <a:solidFill>
                  <a:srgbClr val="0000FF"/>
                </a:solidFill>
              </a:rPr>
              <a:t>fatalities versus number of accident is high, around 15%</a:t>
            </a:r>
            <a:r>
              <a:rPr lang="en-US" sz="1800" dirty="0" smtClean="0"/>
              <a:t>.</a:t>
            </a:r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International </a:t>
            </a:r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29/09/2017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GRSG-113-XX</a:t>
            </a:r>
          </a:p>
        </p:txBody>
      </p:sp>
    </p:spTree>
    <p:extLst>
      <p:ext uri="{BB962C8B-B14F-4D97-AF65-F5344CB8AC3E}">
        <p14:creationId xmlns:p14="http://schemas.microsoft.com/office/powerpoint/2010/main" val="71309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640960" cy="4896545"/>
          </a:xfrm>
        </p:spPr>
        <p:txBody>
          <a:bodyPr>
            <a:normAutofit/>
          </a:bodyPr>
          <a:lstStyle/>
          <a:p>
            <a:r>
              <a:rPr lang="en-US" dirty="0" smtClean="0"/>
              <a:t>Feedbacks from other countries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United Kingdom : </a:t>
            </a:r>
            <a:r>
              <a:rPr lang="en-US" dirty="0" err="1" smtClean="0"/>
              <a:t>loadcase</a:t>
            </a:r>
            <a:r>
              <a:rPr lang="en-US" dirty="0" smtClean="0"/>
              <a:t> considered as a minor one, without explicit statistic on it.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Netherlands : low feedbacks on </a:t>
            </a:r>
            <a:r>
              <a:rPr lang="en-US" dirty="0" err="1" smtClean="0"/>
              <a:t>accidentology</a:t>
            </a:r>
            <a:r>
              <a:rPr lang="en-US" dirty="0" smtClean="0"/>
              <a:t> but in addition to the dimensional specifications, the loading level seems to </a:t>
            </a:r>
            <a:r>
              <a:rPr lang="en-US" b="1" u="sng" dirty="0" smtClean="0">
                <a:solidFill>
                  <a:srgbClr val="0000FF"/>
                </a:solidFill>
              </a:rPr>
              <a:t>not be in </a:t>
            </a:r>
            <a:r>
              <a:rPr lang="en-US" b="1" u="sng" dirty="0" err="1" smtClean="0">
                <a:solidFill>
                  <a:srgbClr val="0000FF"/>
                </a:solidFill>
              </a:rPr>
              <a:t>adequation</a:t>
            </a:r>
            <a:r>
              <a:rPr lang="en-US" b="1" u="sng" dirty="0" smtClean="0">
                <a:solidFill>
                  <a:srgbClr val="0000FF"/>
                </a:solidFill>
              </a:rPr>
              <a:t> with a collision including a </a:t>
            </a:r>
            <a:r>
              <a:rPr lang="en-US" b="1" u="sng" dirty="0" err="1" smtClean="0">
                <a:solidFill>
                  <a:srgbClr val="0000FF"/>
                </a:solidFill>
              </a:rPr>
              <a:t>morotcyclist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Belgium : low feedbacks on </a:t>
            </a:r>
            <a:r>
              <a:rPr lang="en-US" dirty="0" err="1" smtClean="0"/>
              <a:t>accidentology</a:t>
            </a:r>
            <a:r>
              <a:rPr lang="en-US" dirty="0"/>
              <a:t> </a:t>
            </a:r>
            <a:r>
              <a:rPr lang="en-US" dirty="0" smtClean="0"/>
              <a:t>except an overview on side-impact collision  with a heavy duty vehicle including at least one victim :</a:t>
            </a: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International </a:t>
            </a:r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29/09/2017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GRSG-113-XX</a:t>
            </a:r>
          </a:p>
        </p:txBody>
      </p:sp>
      <p:pic>
        <p:nvPicPr>
          <p:cNvPr id="6" name="Picture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581128"/>
            <a:ext cx="3816424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16031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_UTAC-CERAM_2017">
  <a:themeElements>
    <a:clrScheme name="Personnalisé 10">
      <a:dk1>
        <a:sysClr val="windowText" lastClr="000000"/>
      </a:dk1>
      <a:lt1>
        <a:sysClr val="window" lastClr="FFFFFF"/>
      </a:lt1>
      <a:dk2>
        <a:srgbClr val="666699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66669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nalisé 10">
    <a:dk1>
      <a:sysClr val="windowText" lastClr="000000"/>
    </a:dk1>
    <a:lt1>
      <a:sysClr val="window" lastClr="FFFFFF"/>
    </a:lt1>
    <a:dk2>
      <a:srgbClr val="666699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666699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</TotalTime>
  <Words>2169</Words>
  <Application>Microsoft Office PowerPoint</Application>
  <PresentationFormat>On-screen Show (4:3)</PresentationFormat>
  <Paragraphs>404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Thème_UTAC-CERAM_2017</vt:lpstr>
      <vt:lpstr>Lateral Protection Device</vt:lpstr>
      <vt:lpstr>Structure</vt:lpstr>
      <vt:lpstr>Structure</vt:lpstr>
      <vt:lpstr>Accidentology analysis</vt:lpstr>
      <vt:lpstr>Structure</vt:lpstr>
      <vt:lpstr>Regulation context</vt:lpstr>
      <vt:lpstr>Structure</vt:lpstr>
      <vt:lpstr>International overview</vt:lpstr>
      <vt:lpstr>International overview</vt:lpstr>
      <vt:lpstr>International overview</vt:lpstr>
      <vt:lpstr>International overview</vt:lpstr>
      <vt:lpstr>International overview</vt:lpstr>
      <vt:lpstr>Structure</vt:lpstr>
      <vt:lpstr>Protection structure for motorcyclists</vt:lpstr>
      <vt:lpstr>Protection structure for motorcyclists</vt:lpstr>
      <vt:lpstr>Protection structure for motorcyclists</vt:lpstr>
      <vt:lpstr>Protection structure for motorcyclists</vt:lpstr>
      <vt:lpstr>Structure</vt:lpstr>
      <vt:lpstr>Protection device comparative analysis</vt:lpstr>
      <vt:lpstr>Structure</vt:lpstr>
      <vt:lpstr>Vehicles design</vt:lpstr>
      <vt:lpstr>Structure</vt:lpstr>
      <vt:lpstr>Test phase</vt:lpstr>
      <vt:lpstr>Test phase</vt:lpstr>
      <vt:lpstr>Test phase</vt:lpstr>
      <vt:lpstr>Test phase</vt:lpstr>
      <vt:lpstr>Structure</vt:lpstr>
      <vt:lpstr>Technical proposal</vt:lpstr>
      <vt:lpstr>Technical proposal</vt:lpstr>
      <vt:lpstr>Technical proposal</vt:lpstr>
      <vt:lpstr>Thanks for your attention.</vt:lpstr>
    </vt:vector>
  </TitlesOfParts>
  <Company>UTAC SAS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WIRTZ Reinhard</dc:creator>
  <cp:lastModifiedBy>Hubert Romain</cp:lastModifiedBy>
  <cp:revision>69</cp:revision>
  <cp:lastPrinted>2017-09-17T18:23:36Z</cp:lastPrinted>
  <dcterms:created xsi:type="dcterms:W3CDTF">2017-03-06T08:24:39Z</dcterms:created>
  <dcterms:modified xsi:type="dcterms:W3CDTF">2017-09-29T10:06:15Z</dcterms:modified>
</cp:coreProperties>
</file>