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9" r:id="rId1"/>
    <p:sldMasterId id="2147483820" r:id="rId2"/>
    <p:sldMasterId id="2147484323" r:id="rId3"/>
    <p:sldMasterId id="2147483796" r:id="rId4"/>
    <p:sldMasterId id="2147483817" r:id="rId5"/>
    <p:sldMasterId id="2147483818" r:id="rId6"/>
    <p:sldMasterId id="2147483819" r:id="rId7"/>
  </p:sldMasterIdLst>
  <p:notesMasterIdLst>
    <p:notesMasterId r:id="rId22"/>
  </p:notesMasterIdLst>
  <p:handoutMasterIdLst>
    <p:handoutMasterId r:id="rId23"/>
  </p:handoutMasterIdLst>
  <p:sldIdLst>
    <p:sldId id="447" r:id="rId8"/>
    <p:sldId id="630" r:id="rId9"/>
    <p:sldId id="619" r:id="rId10"/>
    <p:sldId id="661" r:id="rId11"/>
    <p:sldId id="662" r:id="rId12"/>
    <p:sldId id="612" r:id="rId13"/>
    <p:sldId id="653" r:id="rId14"/>
    <p:sldId id="654" r:id="rId15"/>
    <p:sldId id="655" r:id="rId16"/>
    <p:sldId id="656" r:id="rId17"/>
    <p:sldId id="657" r:id="rId18"/>
    <p:sldId id="665" r:id="rId19"/>
    <p:sldId id="659" r:id="rId20"/>
    <p:sldId id="621" r:id="rId21"/>
  </p:sldIdLst>
  <p:sldSz cx="9144000" cy="6858000" type="screen4x3"/>
  <p:notesSz cx="7104063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pos="9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5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9FF"/>
    <a:srgbClr val="99CCFF"/>
    <a:srgbClr val="0000CC"/>
    <a:srgbClr val="FF9900"/>
    <a:srgbClr val="993300"/>
    <a:srgbClr val="8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7965" autoAdjust="0"/>
  </p:normalViewPr>
  <p:slideViewPr>
    <p:cSldViewPr>
      <p:cViewPr varScale="1">
        <p:scale>
          <a:sx n="120" d="100"/>
          <a:sy n="120" d="100"/>
        </p:scale>
        <p:origin x="-1656" y="-96"/>
      </p:cViewPr>
      <p:guideLst>
        <p:guide orient="horz" pos="2160"/>
        <p:guide pos="2880"/>
        <p:guide pos="340"/>
        <p:guide pos="975"/>
      </p:guideLst>
    </p:cSldViewPr>
  </p:slideViewPr>
  <p:outlineViewPr>
    <p:cViewPr>
      <p:scale>
        <a:sx n="33" d="100"/>
        <a:sy n="33" d="100"/>
      </p:scale>
      <p:origin x="252" y="114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14" y="-108"/>
      </p:cViewPr>
      <p:guideLst>
        <p:guide orient="horz" pos="3225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77931" cy="5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4" tIns="47863" rIns="95724" bIns="47863" numCol="1" anchor="t" anchorCtr="0" compatLnSpc="1">
            <a:prstTxWarp prst="textNoShape">
              <a:avLst/>
            </a:prstTxWarp>
          </a:bodyPr>
          <a:lstStyle>
            <a:lvl1pPr defTabSz="955409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81" y="0"/>
            <a:ext cx="3077931" cy="5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4" tIns="47863" rIns="95724" bIns="47863" numCol="1" anchor="t" anchorCtr="0" compatLnSpc="1">
            <a:prstTxWarp prst="textNoShape">
              <a:avLst/>
            </a:prstTxWarp>
          </a:bodyPr>
          <a:lstStyle>
            <a:lvl1pPr algn="r" defTabSz="955409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723130"/>
            <a:ext cx="3077931" cy="5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4" tIns="47863" rIns="95724" bIns="47863" numCol="1" anchor="b" anchorCtr="0" compatLnSpc="1">
            <a:prstTxWarp prst="textNoShape">
              <a:avLst/>
            </a:prstTxWarp>
          </a:bodyPr>
          <a:lstStyle>
            <a:lvl1pPr defTabSz="955409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81" y="9723130"/>
            <a:ext cx="3077931" cy="5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4" tIns="47863" rIns="95724" bIns="47863" numCol="1" anchor="b" anchorCtr="0" compatLnSpc="1">
            <a:prstTxWarp prst="textNoShape">
              <a:avLst/>
            </a:prstTxWarp>
          </a:bodyPr>
          <a:lstStyle>
            <a:lvl1pPr algn="r" defTabSz="955409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7035CB0A-AD86-46BE-B176-F32B89C1B87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734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77931" cy="5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4" tIns="47863" rIns="95724" bIns="47863" numCol="1" anchor="t" anchorCtr="0" compatLnSpc="1">
            <a:prstTxWarp prst="textNoShape">
              <a:avLst/>
            </a:prstTxWarp>
          </a:bodyPr>
          <a:lstStyle>
            <a:lvl1pPr defTabSz="955409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81" y="0"/>
            <a:ext cx="3077931" cy="5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4" tIns="47863" rIns="95724" bIns="47863" numCol="1" anchor="t" anchorCtr="0" compatLnSpc="1">
            <a:prstTxWarp prst="textNoShape">
              <a:avLst/>
            </a:prstTxWarp>
          </a:bodyPr>
          <a:lstStyle>
            <a:lvl1pPr algn="r" defTabSz="955409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69938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3221" y="4863200"/>
            <a:ext cx="5677624" cy="460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4" tIns="47863" rIns="95724" bIns="47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723130"/>
            <a:ext cx="3077931" cy="5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4" tIns="47863" rIns="95724" bIns="47863" numCol="1" anchor="b" anchorCtr="0" compatLnSpc="1">
            <a:prstTxWarp prst="textNoShape">
              <a:avLst/>
            </a:prstTxWarp>
          </a:bodyPr>
          <a:lstStyle>
            <a:lvl1pPr defTabSz="955409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81" y="9723130"/>
            <a:ext cx="3077931" cy="5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4" tIns="47863" rIns="95724" bIns="47863" numCol="1" anchor="b" anchorCtr="0" compatLnSpc="1">
            <a:prstTxWarp prst="textNoShape">
              <a:avLst/>
            </a:prstTxWarp>
          </a:bodyPr>
          <a:lstStyle>
            <a:lvl1pPr algn="r" defTabSz="955409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E4D9FA8D-708F-4649-9125-10F9B688C2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560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769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68268" indent="-295490" defTabSz="953769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81954" indent="-236390" defTabSz="953769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54733" indent="-236390" defTabSz="953769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127514" indent="-236390" defTabSz="953769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600295" indent="-236390" defTabSz="953769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3073077" indent="-236390" defTabSz="953769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545859" indent="-236390" defTabSz="953769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4018639" indent="-236390" defTabSz="953769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fld id="{74709008-22A6-4203-9958-BEA34733006E}" type="slidenum">
              <a:rPr lang="en-US" altLang="ko-KR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eaLnBrk="1" hangingPunct="1"/>
              <a:t>1</a:t>
            </a:fld>
            <a:endParaRPr lang="en-US" altLang="ko-KR" sz="13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1298493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024480" y="9723130"/>
            <a:ext cx="3077931" cy="5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1" tIns="47871" rIns="95741" bIns="47871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10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162" eaLnBrk="1" hangingPunct="1">
              <a:defRPr/>
            </a:pP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325100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024480" y="9723130"/>
            <a:ext cx="3077931" cy="5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1" tIns="47871" rIns="95741" bIns="47871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11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162" eaLnBrk="1" hangingPunct="1">
              <a:defRPr/>
            </a:pP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1977673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024480" y="9723130"/>
            <a:ext cx="3077931" cy="5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1" tIns="47871" rIns="95741" bIns="47871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12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162" eaLnBrk="1" hangingPunct="1">
              <a:defRPr/>
            </a:pP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3597330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024480" y="9723130"/>
            <a:ext cx="3077931" cy="5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1" tIns="47871" rIns="95741" bIns="47871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13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162" eaLnBrk="1" hangingPunct="1">
              <a:defRPr/>
            </a:pP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986723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024481" y="9723130"/>
            <a:ext cx="3077931" cy="5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24" tIns="47863" rIns="95724" bIns="47863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14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70351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024481" y="9723130"/>
            <a:ext cx="3077931" cy="5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24" tIns="47863" rIns="95724" bIns="47863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2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1682833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024481" y="9723130"/>
            <a:ext cx="3077931" cy="5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24" tIns="47863" rIns="95724" bIns="47863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3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1854067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024481" y="9723130"/>
            <a:ext cx="3077931" cy="5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24" tIns="47863" rIns="95724" bIns="47863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4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083" eaLnBrk="1" hangingPunct="1">
              <a:defRPr/>
            </a:pP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38630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024481" y="9723130"/>
            <a:ext cx="3077931" cy="5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24" tIns="47863" rIns="95724" bIns="47863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5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083" eaLnBrk="1" hangingPunct="1">
              <a:defRPr/>
            </a:pP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089448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024481" y="9723130"/>
            <a:ext cx="3077931" cy="5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24" tIns="47863" rIns="95724" bIns="47863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6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17495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024480" y="9723130"/>
            <a:ext cx="3077931" cy="5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1" tIns="47871" rIns="95741" bIns="47871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7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162" eaLnBrk="1" hangingPunct="1">
              <a:defRPr/>
            </a:pP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342483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024480" y="9723130"/>
            <a:ext cx="3077931" cy="5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1" tIns="47871" rIns="95741" bIns="47871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8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162" eaLnBrk="1" hangingPunct="1">
              <a:defRPr/>
            </a:pP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3291132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024480" y="9723130"/>
            <a:ext cx="3077931" cy="5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1" tIns="47871" rIns="95741" bIns="47871" anchor="b"/>
          <a:lstStyle>
            <a:lvl1pPr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defTabSz="922338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r" eaLnBrk="1" hangingPunct="1"/>
            <a:fld id="{A6B8D2AD-BF98-44FE-8166-AFA57206D5C1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9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162" eaLnBrk="1" hangingPunct="1">
              <a:defRPr/>
            </a:pP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147529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19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0FEEB2-7344-4B39-B5B9-C85414A2390E}" type="datetimeFigureOut">
              <a:rPr lang="ko-KR" altLang="en-US"/>
              <a:pPr/>
              <a:t>2017-06-07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7103D-35F0-4964-AA83-12A70A0B50A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00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5C08D0-E215-4F48-894B-1B4DD121C16D}" type="datetimeFigureOut">
              <a:rPr lang="ko-KR" altLang="en-US"/>
              <a:pPr/>
              <a:t>2017-06-07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4833A-A292-4973-B11C-14238349AA3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860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74F83-BB40-424F-A7AD-6A2FDE9CA6B6}" type="datetimeFigureOut">
              <a:rPr lang="ko-KR" altLang="en-US"/>
              <a:pPr/>
              <a:t>2017-06-07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C89D0-4A45-44AE-BCA2-05F68480261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72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244E0-A234-4A7D-93C7-F655FA6516B9}" type="datetimeFigureOut">
              <a:rPr lang="ko-KR" altLang="en-US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82FFE-A9D4-4630-B065-55FECD89B68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52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3864A-A922-4E44-A838-49219B33DBB2}" type="datetimeFigureOut">
              <a:rPr lang="ko-KR" altLang="en-US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84C8A-50C5-4F88-9256-9AAF96BD49A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9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696325" y="6472238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latinLnBrk="0" hangingPunct="1"/>
            <a:fld id="{E9149F51-736E-4E04-9F08-CE2E58026A14}" type="slidenum">
              <a:rPr kumimoji="0" lang="en-US" altLang="ko-KR" sz="1400" b="1" i="1">
                <a:solidFill>
                  <a:schemeClr val="tx2"/>
                </a:solidFill>
                <a:latin typeface="Arial" charset="0"/>
                <a:ea typeface="HY견고딕" pitchFamily="18" charset="-127"/>
              </a:rPr>
              <a:pPr algn="ctr" eaLnBrk="1" latinLnBrk="0" hangingPunct="1"/>
              <a:t>‹#›</a:t>
            </a:fld>
            <a:endParaRPr kumimoji="0" lang="en-US" altLang="ko-KR" sz="1400" b="1" i="1">
              <a:solidFill>
                <a:schemeClr val="tx2"/>
              </a:solidFill>
              <a:latin typeface="Arial" charset="0"/>
              <a:ea typeface="HY견고딕" pitchFamily="18" charset="-127"/>
            </a:endParaRPr>
          </a:p>
        </p:txBody>
      </p:sp>
      <p:pic>
        <p:nvPicPr>
          <p:cNvPr id="4" name="Picture 14" descr="마크후광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-26988"/>
            <a:ext cx="885825" cy="5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ko-KR" altLang="en-US" smtClean="0"/>
              <a:t>마스터 부제목 스타일 편집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2306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437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900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507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077B0-4A02-4B9C-8789-56491576DC9C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C9A8D-123F-44FC-9F1F-33C9396DD5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87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500813" y="26988"/>
            <a:ext cx="1643062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r>
              <a:rPr lang="en-US" altLang="ko-KR" sz="1800" b="1">
                <a:latin typeface="맑은 고딕" pitchFamily="50" charset="-127"/>
                <a:ea typeface="맑은 고딕" pitchFamily="50" charset="-127"/>
              </a:rPr>
              <a:t>MOLIT</a:t>
            </a:r>
          </a:p>
          <a:p>
            <a:pPr eaLnBrk="1" hangingPunct="1"/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Ministry of Land, Infrastructure and Transport</a:t>
            </a:r>
            <a:endParaRPr lang="ko-KR" altLang="en-US" sz="1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715250" y="26988"/>
            <a:ext cx="1428750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r>
              <a:rPr lang="en-US" altLang="ko-KR" sz="1800" b="1">
                <a:latin typeface="맑은 고딕" pitchFamily="50" charset="-127"/>
                <a:ea typeface="맑은 고딕" pitchFamily="50" charset="-127"/>
              </a:rPr>
              <a:t>KATRI</a:t>
            </a:r>
          </a:p>
          <a:p>
            <a:pPr eaLnBrk="1" hangingPunct="1"/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Korea Automobile testing &amp; research Institute</a:t>
            </a:r>
            <a:endParaRPr lang="ko-KR" altLang="en-US" sz="1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4B821-A2E1-4810-806E-E026A16F7597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568C1-0F67-47D4-BFCF-A9B28DCB58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887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E5919-CBED-4986-9CB9-B59FC9B01BA3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158BD-158C-47A0-A02D-FAC3057A34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760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8B5F1-AD43-4559-BFFB-1137E91A09B2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A1946-33AB-4782-A1C8-FA33B47A42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7892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ED170-9A66-4821-92FD-D8C1D6C25432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35B16-5825-4379-B138-75397B5BD0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4978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08E71-ABDF-49DC-9616-0E456DA42E3F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F1EE7-9270-4ACC-9C34-3762CEED167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5364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F42B0-8551-4980-B510-42025242CFB9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806D3-9664-4B1C-A52C-14F07D6929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1422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604FA-8FEE-4D63-B62D-6E4F3ADA3DA8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47784-292C-4BA8-ACFF-2ADD38E8F71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4338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225AD-4BD7-403D-A55E-493D1E25D860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B7B57-0EB5-4975-B256-C70074093F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6696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31D2F-2D16-49B9-8BF5-05F2D9D4110E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A09B8-20A7-4F5A-979B-4E9D899CF5A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8379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9C9E3-6357-4448-8F03-229B89E21DA9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DC6E9-2263-463D-ACC8-70302868EA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3221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1A2D6-28FC-4F89-BD48-FF9D32D14578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9F255-0A63-49E5-A0F9-36879E2A6A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514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/>
          <p:cNvSpPr/>
          <p:nvPr userDrawn="1"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643702" y="98048"/>
            <a:ext cx="25002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eaLnBrk="1" hangingPunct="1"/>
            <a:r>
              <a:rPr lang="en-US" altLang="ko-K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VIAQ IWG</a:t>
            </a:r>
            <a:endPara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eaLnBrk="1" hangingPunct="1"/>
            <a:r>
              <a:rPr lang="en-US" altLang="ko-KR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Vehicle 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Interior Air Quality</a:t>
            </a:r>
          </a:p>
          <a:p>
            <a:pPr eaLnBrk="1" hangingPunct="1"/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Informal Working Group</a:t>
            </a: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238625" y="6553200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ADDD4C19-1730-4E07-9EB5-4D889BF255D2}" type="slidenum">
              <a:rPr lang="ko-KR" altLang="en-US" sz="1000" b="1" i="1">
                <a:solidFill>
                  <a:srgbClr val="000000"/>
                </a:solidFill>
                <a:latin typeface="Arial" charset="0"/>
                <a:ea typeface="맑은 고딕" pitchFamily="50" charset="-127"/>
                <a:cs typeface="Arial" charset="0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‹#›</a:t>
            </a:fld>
            <a:r>
              <a:rPr lang="en-US" altLang="ko-KR" sz="1000" b="1" i="1">
                <a:solidFill>
                  <a:srgbClr val="000000"/>
                </a:solidFill>
                <a:latin typeface="Arial" charset="0"/>
                <a:ea typeface="맑은 고딕" pitchFamily="50" charset="-127"/>
                <a:cs typeface="Arial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485059753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A064F5-1D27-47AD-8844-D54E64FDE047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72819-FC59-4AA4-845C-FE87575C17E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579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CB2E3-2CD2-4E8E-B089-FF5F9655B262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4BBB3-9270-41BD-877F-1ED5758CCCE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247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E7331-DBB7-48CE-910B-A1424FC4317E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F6D67-AAFD-4D21-AB3E-C84606AC35B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909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9DFBB-4383-4F15-93A6-63D1540B7EB2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FAAF0-C9AF-46F9-B05D-B3128584699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6142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51F8E-F2AB-427E-8D8E-0E77A6CF059C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7945F-F05D-4595-B7F7-0998E31548D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8852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F5B19-4852-4E47-9AB1-78078D9BFBC1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57975-EDF5-4A53-AEAA-AEFC620EEF8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1811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B08B6-9A5B-4FEC-94DB-6E1D8947B15B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BBA9A-E0B1-4D78-9DF0-714EB06722B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1156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BDAA0C-2D1B-4B07-9C60-9ADB456F9358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36F1F-AD48-443E-A3E8-E333C574B67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6680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9A079B-8737-42D7-8344-8A030D6E3B9F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35107-5C5D-4761-9F6E-726824AB1EC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3666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784E4-0929-473E-A2D1-F587137F40CC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C0660-C841-49DB-B43B-3660A3617A2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459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70251-B49F-435B-9048-7CBFF05217B9}" type="datetimeFigureOut">
              <a:rPr lang="ko-KR" altLang="en-US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BF0BD-5C04-4925-9834-84DEC84D310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116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F4ABB-262F-4DCC-AD9D-B1A6C18D12E2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41D6D-4243-48DA-AA91-08D60D3CBE2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771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44927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9848A-6907-47E9-8AF0-0F7A72AB5482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A5403-C513-4854-9AB5-DDCBC69438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3859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383DF-0652-4853-89DC-BAB9ABAFCAF9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189C9-771F-4DF8-8415-EC209859D3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4277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EC50F-A7C2-49ED-AD4B-EECD7DB46A8C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A6E5A-71F5-47A6-A8A0-4EF3ACF1C8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0010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76F9D-0499-4045-A735-DD246FE57B73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D2BCF-440C-4B41-9B10-DB5E23EDA14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5814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B7EB1-6133-4DEB-9A25-95E8BF77D902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8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F5B97-D424-48FE-92A1-EB4A2BDA49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786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9EE3B-1E88-4A85-89B3-68F5564ACF7E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07D43-F4F9-49C4-B271-608B77D189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3855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B938D-11CA-42BB-973D-0B79EACF942C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6C1C-3863-4A05-9EDB-B36608FE88E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04376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D82C7-8636-48D6-A009-59C9EA2DB51D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CB0D1-6EE5-43F2-82D2-4DDAD94B57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369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AC2C1F-3B84-4133-968D-09189F2B354C}" type="datetimeFigureOut">
              <a:rPr lang="ko-KR" altLang="en-US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96D32-EBFB-4F6A-B85D-237C0596F59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4577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AFFDE-67A4-485C-9A24-F33461F348FF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2D140-2470-4033-BEDB-0B46C9C128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43594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9569B-74D5-4729-8581-934E2937356B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58F49-DBD6-4E15-B5EB-183FE4D7A2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28964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40F6E-A343-4FE9-B801-1280A13DD424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B9694-CC75-4F0B-9D6D-21125B0E36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982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3A2648-3633-4299-AB03-F2C1E7C32BA0}" type="datetimeFigureOut">
              <a:rPr lang="ko-KR" altLang="en-US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1D790-1622-49A8-8C52-1D31F768DEA9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03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AEF4F-DEC5-47C9-ADD9-5A785AAD78E8}" type="datetimeFigureOut">
              <a:rPr lang="ko-KR" altLang="en-US"/>
              <a:pPr/>
              <a:t>2017-06-07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42150-5415-421E-8532-2F174B3C586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67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EECE1-C482-4AA7-83FC-9CDAF33FD975}" type="datetimeFigureOut">
              <a:rPr lang="ko-KR" altLang="en-US"/>
              <a:pPr/>
              <a:t>2017-06-07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875A2-EAD8-4923-8A1A-86E7C8E95E5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10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729000-AD46-4622-8E06-E924C22BE4BE}" type="datetimeFigureOut">
              <a:rPr lang="ko-KR" altLang="en-US"/>
              <a:pPr/>
              <a:t>2017-06-07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397FE-33E8-45E7-AB5C-0FA14FFDC9C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74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1" descr="01_00000-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3"/>
          <a:stretch>
            <a:fillRect/>
          </a:stretch>
        </p:blipFill>
        <p:spPr bwMode="auto">
          <a:xfrm>
            <a:off x="0" y="0"/>
            <a:ext cx="9140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0" y="654050"/>
            <a:ext cx="9144000" cy="133350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776288"/>
            <a:ext cx="9144000" cy="7778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4238625" y="6553200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618787B7-D4F0-474E-AA26-8DC8F0C29677}" type="slidenum">
              <a:rPr lang="ko-KR" altLang="en-US" sz="1000" b="1" i="1">
                <a:solidFill>
                  <a:srgbClr val="000000"/>
                </a:solidFill>
                <a:latin typeface="Tahoma" pitchFamily="34" charset="0"/>
                <a:ea typeface="맑은 고딕" pitchFamily="50" charset="-127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‹#›</a:t>
            </a:fld>
            <a:r>
              <a:rPr lang="en-US" altLang="ko-KR" sz="1000" b="1" i="1">
                <a:solidFill>
                  <a:srgbClr val="000000"/>
                </a:solidFill>
                <a:latin typeface="Tahoma" pitchFamily="34" charset="0"/>
                <a:ea typeface="맑은 고딕" pitchFamily="50" charset="-127"/>
              </a:rPr>
              <a:t>p</a:t>
            </a:r>
          </a:p>
        </p:txBody>
      </p:sp>
      <p:pic>
        <p:nvPicPr>
          <p:cNvPr id="103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t="34286" r="51859" b="39795"/>
          <a:stretch>
            <a:fillRect/>
          </a:stretch>
        </p:blipFill>
        <p:spPr bwMode="auto">
          <a:xfrm>
            <a:off x="8340725" y="6551613"/>
            <a:ext cx="8032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4" descr="시그니처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t="21851" r="48897" b="68102"/>
          <a:stretch>
            <a:fillRect/>
          </a:stretch>
        </p:blipFill>
        <p:spPr bwMode="auto">
          <a:xfrm>
            <a:off x="7759700" y="6357938"/>
            <a:ext cx="13843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20" r:id="rId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9pPr>
    </p:titleStyle>
    <p:bodyStyle>
      <a:lvl1pPr marL="271463" indent="-271463" algn="l" rtl="0" eaLnBrk="0" fontAlgn="base" latinLnBrk="1" hangingPunct="0">
        <a:spcBef>
          <a:spcPct val="20000"/>
        </a:spcBef>
        <a:spcAft>
          <a:spcPct val="0"/>
        </a:spcAft>
        <a:buBlip>
          <a:blip r:embed="rId6"/>
        </a:buBlip>
        <a:defRPr kumimoji="1" sz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235075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43063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마스터수정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fld id="{6E83ED75-606A-4CB0-B24A-80C7FFFEDE44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endParaRPr lang="en-US" altLang="ko-KR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77050" y="6356350"/>
            <a:ext cx="1809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fld id="{1CA7B2F3-55DB-4686-A9A4-64D3BD935F6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8" r:id="rId1"/>
    <p:sldLayoutId id="2147485873" r:id="rId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buFont typeface="Wingdings" pitchFamily="2" charset="2"/>
              <a:buNone/>
              <a:defRPr>
                <a:solidFill>
                  <a:srgbClr val="898989"/>
                </a:solidFill>
              </a:defRPr>
            </a:lvl1pPr>
          </a:lstStyle>
          <a:p>
            <a:fld id="{8B0CB17F-3778-4A3A-9C2A-37214E498280}" type="datetimeFigureOut">
              <a:rPr lang="ko-KR" altLang="en-US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50000"/>
              </a:lnSpc>
              <a:buFont typeface="Wingdings" pitchFamily="2" charset="2"/>
              <a:buNone/>
              <a:defRPr>
                <a:solidFill>
                  <a:srgbClr val="898989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50000"/>
              </a:lnSpc>
              <a:buFont typeface="Wingdings" pitchFamily="2" charset="2"/>
              <a:buNone/>
              <a:defRPr>
                <a:solidFill>
                  <a:srgbClr val="898989"/>
                </a:solidFill>
              </a:defRPr>
            </a:lvl1pPr>
          </a:lstStyle>
          <a:p>
            <a:fld id="{47389E5E-9023-4D40-92A8-74F666752CC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1" r:id="rId1"/>
    <p:sldLayoutId id="2147485822" r:id="rId2"/>
    <p:sldLayoutId id="2147485823" r:id="rId3"/>
    <p:sldLayoutId id="2147485824" r:id="rId4"/>
    <p:sldLayoutId id="2147485825" r:id="rId5"/>
    <p:sldLayoutId id="2147485826" r:id="rId6"/>
    <p:sldLayoutId id="2147485827" r:id="rId7"/>
    <p:sldLayoutId id="2147485828" r:id="rId8"/>
    <p:sldLayoutId id="2147485829" r:id="rId9"/>
    <p:sldLayoutId id="2147485830" r:id="rId10"/>
    <p:sldLayoutId id="214748583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696325" y="6472238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latinLnBrk="0" hangingPunct="1"/>
            <a:fld id="{B01B711C-B7B5-4DF2-8044-9E86649EE642}" type="slidenum">
              <a:rPr kumimoji="0" lang="en-US" altLang="ko-KR" sz="1400" b="1" i="1">
                <a:solidFill>
                  <a:schemeClr val="tx2"/>
                </a:solidFill>
                <a:latin typeface="Arial" charset="0"/>
                <a:ea typeface="HY견고딕" pitchFamily="18" charset="-127"/>
              </a:rPr>
              <a:pPr algn="ctr" eaLnBrk="1" latinLnBrk="0" hangingPunct="1"/>
              <a:t>‹#›</a:t>
            </a:fld>
            <a:endParaRPr kumimoji="0" lang="en-US" altLang="ko-KR" sz="1400" b="1" i="1">
              <a:solidFill>
                <a:schemeClr val="tx2"/>
              </a:solidFill>
              <a:latin typeface="Arial" charset="0"/>
              <a:ea typeface="HY견고딕" pitchFamily="18" charset="-127"/>
            </a:endParaRPr>
          </a:p>
        </p:txBody>
      </p:sp>
      <p:pic>
        <p:nvPicPr>
          <p:cNvPr id="4099" name="Picture 14" descr="마크후광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42875"/>
            <a:ext cx="150018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70" r:id="rId1"/>
    <p:sldLayoutId id="2147485832" r:id="rId2"/>
    <p:sldLayoutId id="2147485833" r:id="rId3"/>
    <p:sldLayoutId id="2147485834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204D445A-509C-4D44-86B0-CF1930EF4133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B61D8FE9-24A4-404D-98C7-550D1087F4BC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5127" name="Picture 14" descr="master7-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696325" y="6472238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latinLnBrk="0" hangingPunct="1"/>
            <a:fld id="{9462EF4C-E5E1-4CEF-B161-25BEFA8D2F45}" type="slidenum">
              <a:rPr kumimoji="0" lang="en-US" altLang="ko-KR" sz="1400" b="1" i="1">
                <a:solidFill>
                  <a:schemeClr val="tx2"/>
                </a:solidFill>
                <a:latin typeface="Arial" charset="0"/>
                <a:ea typeface="HY견고딕" pitchFamily="18" charset="-127"/>
              </a:rPr>
              <a:pPr algn="ctr" eaLnBrk="1" latinLnBrk="0" hangingPunct="1"/>
              <a:t>‹#›</a:t>
            </a:fld>
            <a:endParaRPr kumimoji="0" lang="en-US" altLang="ko-KR" sz="1400" b="1" i="1">
              <a:solidFill>
                <a:schemeClr val="tx2"/>
              </a:solidFill>
              <a:latin typeface="Arial" charset="0"/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5" r:id="rId1"/>
    <p:sldLayoutId id="2147485836" r:id="rId2"/>
    <p:sldLayoutId id="2147485837" r:id="rId3"/>
    <p:sldLayoutId id="2147485838" r:id="rId4"/>
    <p:sldLayoutId id="2147485839" r:id="rId5"/>
    <p:sldLayoutId id="2147485840" r:id="rId6"/>
    <p:sldLayoutId id="2147485841" r:id="rId7"/>
    <p:sldLayoutId id="2147485842" r:id="rId8"/>
    <p:sldLayoutId id="2147485843" r:id="rId9"/>
    <p:sldLayoutId id="2147485844" r:id="rId10"/>
    <p:sldLayoutId id="2147485845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4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fld id="{86E792A3-57D3-4B8B-9619-D892B8F384A6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>
                <a:solidFill>
                  <a:srgbClr val="898989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fld id="{3DB86D98-684D-4D2F-BE9E-69DAB4927E06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6151" name="Picture 7" descr="마스터수정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9" descr="artplus_season_summer14_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0200"/>
            <a:ext cx="48006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7" descr="artplus_nature_naturalcity38_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9"/>
          <a:stretch>
            <a:fillRect/>
          </a:stretch>
        </p:blipFill>
        <p:spPr bwMode="gray">
          <a:xfrm rot="-1779374">
            <a:off x="914400" y="2387600"/>
            <a:ext cx="3492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696325" y="6472238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 eaLnBrk="1" latinLnBrk="0" hangingPunct="1"/>
            <a:fld id="{1DB0167D-10D0-4CA9-8631-0071D54FD6D6}" type="slidenum">
              <a:rPr kumimoji="0" lang="en-US" altLang="ko-KR" sz="1400" b="1" i="1">
                <a:solidFill>
                  <a:schemeClr val="tx2"/>
                </a:solidFill>
                <a:latin typeface="Arial" charset="0"/>
                <a:ea typeface="HY견고딕" pitchFamily="18" charset="-127"/>
              </a:rPr>
              <a:pPr algn="ctr" eaLnBrk="1" latinLnBrk="0" hangingPunct="1"/>
              <a:t>‹#›</a:t>
            </a:fld>
            <a:endParaRPr kumimoji="0" lang="en-US" altLang="ko-KR" sz="1400" b="1" i="1">
              <a:solidFill>
                <a:schemeClr val="tx2"/>
              </a:solidFill>
              <a:latin typeface="Arial" charset="0"/>
              <a:ea typeface="HY견고딕" pitchFamily="18" charset="-127"/>
            </a:endParaRPr>
          </a:p>
        </p:txBody>
      </p:sp>
      <p:pic>
        <p:nvPicPr>
          <p:cNvPr id="6155" name="Picture 12" descr="Untitled-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863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46" r:id="rId1"/>
    <p:sldLayoutId id="2147485847" r:id="rId2"/>
    <p:sldLayoutId id="2147485848" r:id="rId3"/>
    <p:sldLayoutId id="2147485849" r:id="rId4"/>
    <p:sldLayoutId id="2147485850" r:id="rId5"/>
    <p:sldLayoutId id="2147485851" r:id="rId6"/>
    <p:sldLayoutId id="2147485852" r:id="rId7"/>
    <p:sldLayoutId id="2147485853" r:id="rId8"/>
    <p:sldLayoutId id="2147485854" r:id="rId9"/>
    <p:sldLayoutId id="2147485855" r:id="rId10"/>
    <p:sldLayoutId id="2147485856" r:id="rId11"/>
    <p:sldLayoutId id="2147485871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master7-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4" descr="master7-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" name="날짜 개체 틀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CF9316DB-2D3F-4361-B445-531CB83E1349}" type="datetimeFigureOut">
              <a:rPr lang="ko-KR" altLang="en-US"/>
              <a:pPr/>
              <a:t>2017-06-07</a:t>
            </a:fld>
            <a:endParaRPr lang="en-US" altLang="ko-KR"/>
          </a:p>
        </p:txBody>
      </p:sp>
      <p:sp>
        <p:nvSpPr>
          <p:cNvPr id="10" name="바닥글 개체 틀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1" name="슬라이드 번호 개체 틀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3825BDDE-FACB-4D6C-A307-633A507AE7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7" r:id="rId1"/>
    <p:sldLayoutId id="2147485858" r:id="rId2"/>
    <p:sldLayoutId id="2147485859" r:id="rId3"/>
    <p:sldLayoutId id="2147485860" r:id="rId4"/>
    <p:sldLayoutId id="2147485861" r:id="rId5"/>
    <p:sldLayoutId id="2147485862" r:id="rId6"/>
    <p:sldLayoutId id="2147485863" r:id="rId7"/>
    <p:sldLayoutId id="2147485864" r:id="rId8"/>
    <p:sldLayoutId id="2147485865" r:id="rId9"/>
    <p:sldLayoutId id="2147485866" r:id="rId10"/>
    <p:sldLayoutId id="2147485867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20" y="1772816"/>
            <a:ext cx="8429684" cy="23574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50" charset="-127"/>
                <a:cs typeface="Arial" pitchFamily="34" charset="0"/>
              </a:rPr>
              <a:t>Progress </a:t>
            </a:r>
            <a:r>
              <a:rPr kumimoji="0" lang="en-US" altLang="ko-KR" sz="2800" b="1" kern="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R</a:t>
            </a:r>
            <a:r>
              <a:rPr kumimoji="0" lang="en-US" altLang="ko-K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50" charset="-127"/>
                <a:cs typeface="Arial" pitchFamily="34" charset="0"/>
              </a:rPr>
              <a:t>eport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50" charset="-127"/>
                <a:cs typeface="Arial" pitchFamily="34" charset="0"/>
              </a:rPr>
              <a:t> of the</a:t>
            </a:r>
          </a:p>
          <a:p>
            <a:pPr marL="0" marR="0" lvl="0" indent="0" algn="ctr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50" charset="-127"/>
                <a:cs typeface="Arial" pitchFamily="34" charset="0"/>
              </a:rPr>
              <a:t>VIAQ (Vehicle Interior Air Quality)</a:t>
            </a:r>
          </a:p>
          <a:p>
            <a:pPr marL="0" marR="0" lvl="0" indent="0" algn="ctr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kern="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Informal Working Group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511660" y="5229200"/>
            <a:ext cx="61206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  <a:defRPr/>
            </a:pPr>
            <a:r>
              <a:rPr lang="en-US" altLang="ko-KR" sz="18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Chair: </a:t>
            </a:r>
            <a:r>
              <a:rPr lang="en-US" altLang="ko-KR" sz="1800" spc="8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Jongsoon</a:t>
            </a:r>
            <a:r>
              <a:rPr lang="en-US" altLang="ko-KR" sz="18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Lim, Korea </a:t>
            </a:r>
          </a:p>
          <a:p>
            <a:pPr marL="609600" indent="-609600" algn="ctr">
              <a:lnSpc>
                <a:spcPct val="150000"/>
              </a:lnSpc>
              <a:defRPr/>
            </a:pPr>
            <a:r>
              <a:rPr lang="en-US" altLang="ko-KR" sz="18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Co-chair : </a:t>
            </a:r>
            <a:r>
              <a:rPr lang="en-US" altLang="ko-KR" sz="1800" spc="8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Yunshan</a:t>
            </a:r>
            <a:r>
              <a:rPr lang="en-US" altLang="ko-KR" sz="18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spc="8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</a:t>
            </a:r>
            <a:r>
              <a:rPr lang="en-US" altLang="ko-KR" sz="18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China</a:t>
            </a:r>
          </a:p>
          <a:p>
            <a:pPr marL="609600" indent="-609600" algn="ctr">
              <a:lnSpc>
                <a:spcPct val="150000"/>
              </a:lnSpc>
              <a:defRPr/>
            </a:pPr>
            <a:r>
              <a:rPr lang="en-US" altLang="ko-KR" sz="18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Technical secretary:  Andreas </a:t>
            </a:r>
            <a:r>
              <a:rPr lang="en-US" altLang="ko-KR" sz="1800" spc="8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Wehrmeier</a:t>
            </a:r>
            <a:r>
              <a:rPr lang="en-US" altLang="ko-KR" sz="18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OICA</a:t>
            </a:r>
            <a:endParaRPr lang="de-DE" altLang="ko-KR" sz="1800" b="1" dirty="0" smtClean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34925" y="241484"/>
            <a:ext cx="91090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ko-KR" altLang="en-US" sz="2000" dirty="0"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000" dirty="0">
                <a:latin typeface="Arial" charset="0"/>
                <a:ea typeface="HY헤드라인M" pitchFamily="18" charset="-127"/>
                <a:cs typeface="Arial" charset="0"/>
              </a:rPr>
              <a:t>   </a:t>
            </a:r>
            <a:r>
              <a:rPr lang="en-US" altLang="ko-KR" sz="2000" dirty="0" smtClean="0">
                <a:latin typeface="Arial" charset="0"/>
                <a:ea typeface="HY헤드라인M" pitchFamily="18" charset="-127"/>
                <a:cs typeface="Arial" charset="0"/>
              </a:rPr>
              <a:t>Submitted by the VIAQ Chairs and Secretary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907704" y="4300156"/>
            <a:ext cx="52200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altLang="ko-KR" sz="2000" b="1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8th </a:t>
            </a:r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June</a:t>
            </a:r>
            <a:r>
              <a:rPr lang="de-DE" altLang="ko-KR" sz="2000" b="1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2017</a:t>
            </a:r>
          </a:p>
        </p:txBody>
      </p:sp>
      <p:sp>
        <p:nvSpPr>
          <p:cNvPr id="6" name="Textfeld 12"/>
          <p:cNvSpPr txBox="1">
            <a:spLocks noChangeArrowheads="1"/>
          </p:cNvSpPr>
          <p:nvPr/>
        </p:nvSpPr>
        <p:spPr bwMode="auto">
          <a:xfrm>
            <a:off x="6156176" y="1052736"/>
            <a:ext cx="27142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Informal document </a:t>
            </a:r>
            <a:r>
              <a:rPr kumimoji="0"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GRPE-75-19</a:t>
            </a:r>
            <a:endParaRPr kumimoji="0" lang="de-DE" sz="1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kumimoji="0" lang="en-US" sz="1200" b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kumimoji="0" lang="en-US" sz="1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GRPE, </a:t>
            </a:r>
            <a:r>
              <a:rPr kumimoji="0" lang="en-US" sz="1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6-9 June </a:t>
            </a:r>
            <a:r>
              <a:rPr kumimoji="0" lang="en-US" sz="1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Agenda </a:t>
            </a:r>
            <a:r>
              <a:rPr kumimoji="0" lang="en-US" sz="1200" b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item </a:t>
            </a:r>
            <a:r>
              <a:rPr kumimoji="0" lang="en-US" sz="1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de-DE" sz="1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4925" y="241484"/>
            <a:ext cx="9109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ko-KR" altLang="en-US" sz="2800" dirty="0"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800" dirty="0">
                <a:latin typeface="Arial" charset="0"/>
                <a:ea typeface="HY헤드라인M" pitchFamily="18" charset="-127"/>
                <a:cs typeface="Arial" charset="0"/>
              </a:rPr>
              <a:t>   </a:t>
            </a:r>
            <a:r>
              <a:rPr lang="en-US" altLang="ko-KR" sz="2800" dirty="0" smtClean="0">
                <a:latin typeface="Arial" charset="0"/>
                <a:ea typeface="HY헤드라인M" pitchFamily="18" charset="-127"/>
                <a:cs typeface="Arial" charset="0"/>
              </a:rPr>
              <a:t>The Second Stage Mandate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5752" y="1772816"/>
            <a:ext cx="88582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Stage 3 -  </a:t>
            </a:r>
            <a:r>
              <a:rPr lang="en-US" altLang="ko-KR" sz="16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Assessment of cabin filter quality (VIAQ-07-11)</a:t>
            </a:r>
          </a:p>
          <a:p>
            <a:pPr marL="609600" indent="-6096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600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Particle filter, Active carbon filter, Combined filter, HEPA filter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69" y="2724987"/>
            <a:ext cx="7013662" cy="38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142844" y="1196752"/>
            <a:ext cx="900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kumimoji="0" lang="en-US" altLang="ko-KR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Roadmap of VIAQ IWG Activities</a:t>
            </a:r>
            <a:endParaRPr kumimoji="0" lang="ko-KR" altLang="en-US" sz="2400" b="1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96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4925" y="241484"/>
            <a:ext cx="9109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ko-KR" altLang="en-US" sz="2800" dirty="0"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800" dirty="0">
                <a:latin typeface="Arial" charset="0"/>
                <a:ea typeface="HY헤드라인M" pitchFamily="18" charset="-127"/>
                <a:cs typeface="Arial" charset="0"/>
              </a:rPr>
              <a:t>   </a:t>
            </a:r>
            <a:r>
              <a:rPr lang="en-US" altLang="ko-KR" sz="2800" dirty="0" smtClean="0">
                <a:latin typeface="Arial" charset="0"/>
                <a:ea typeface="HY헤드라인M" pitchFamily="18" charset="-127"/>
                <a:cs typeface="Arial" charset="0"/>
              </a:rPr>
              <a:t>The Second Stage Mandate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5752" y="1772816"/>
            <a:ext cx="88582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Stage 4 -  </a:t>
            </a:r>
            <a:r>
              <a:rPr lang="en-US" altLang="ko-KR" sz="16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Monitoring of interior air quality (VIAQ-07-11)</a:t>
            </a:r>
          </a:p>
          <a:p>
            <a:pPr marL="609600" indent="-609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16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AQS (Air Quality Sensors</a:t>
            </a:r>
            <a:r>
              <a:rPr lang="en-US" altLang="ko-KR" sz="1600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PM </a:t>
            </a:r>
            <a:r>
              <a:rPr lang="en-US" altLang="ko-KR" sz="16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sensor, Ionizer, CO2 management in cabin, 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ko-KR" sz="1600" spc="8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55726"/>
            <a:ext cx="71818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142844" y="1196752"/>
            <a:ext cx="900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kumimoji="0" lang="en-US" altLang="ko-KR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Roadmap of VIAQ IWG Activities</a:t>
            </a:r>
            <a:endParaRPr kumimoji="0" lang="ko-KR" altLang="en-US" sz="2400" b="1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96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4925" y="241484"/>
            <a:ext cx="9109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ko-KR" altLang="en-US" sz="2800" dirty="0"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800" dirty="0">
                <a:latin typeface="Arial" charset="0"/>
                <a:ea typeface="HY헤드라인M" pitchFamily="18" charset="-127"/>
                <a:cs typeface="Arial" charset="0"/>
              </a:rPr>
              <a:t>   </a:t>
            </a:r>
            <a:r>
              <a:rPr lang="en-US" altLang="ko-KR" sz="2800" dirty="0" smtClean="0">
                <a:latin typeface="Arial" charset="0"/>
                <a:ea typeface="HY헤드라인M" pitchFamily="18" charset="-127"/>
                <a:cs typeface="Arial" charset="0"/>
              </a:rPr>
              <a:t>The Second Stage Mandate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85752" y="1772816"/>
            <a:ext cx="88582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Terms of Reference for the second stage (Draft)</a:t>
            </a:r>
          </a:p>
          <a:p>
            <a:pPr marL="609600" lvl="0" indent="-6096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kumimoji="0" lang="en-US" altLang="ko-KR" sz="1800" b="1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Objective</a:t>
            </a:r>
            <a:endParaRPr kumimoji="0" lang="en-US" altLang="ko-KR" sz="1800" dirty="0" smtClean="0">
              <a:solidFill>
                <a:srgbClr val="000000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609600" lvl="0" indent="-609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en-US" altLang="ko-KR" sz="18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This </a:t>
            </a:r>
            <a:r>
              <a:rPr kumimoji="0" lang="en-US" altLang="ko-KR" sz="18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proposal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expands on </a:t>
            </a:r>
            <a:r>
              <a:rPr kumimoji="0" lang="en-US" altLang="ko-KR" sz="18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the issues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of </a:t>
            </a:r>
            <a:r>
              <a:rPr kumimoji="0" lang="en-US" altLang="ko-KR" sz="18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the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vehicle interior air quality, addressing exhaust </a:t>
            </a:r>
            <a:r>
              <a:rPr kumimoji="0" lang="en-US" altLang="ko-KR" sz="18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gases entering into vehicle cabin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air, to </a:t>
            </a:r>
            <a:r>
              <a:rPr kumimoji="0" lang="en-US" altLang="ko-KR" sz="1800" b="1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develop a test </a:t>
            </a:r>
            <a:r>
              <a:rPr kumimoji="0" lang="en-US" altLang="ko-KR" sz="1800" b="1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procedure in a recommendation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.</a:t>
            </a:r>
          </a:p>
          <a:p>
            <a:pPr marL="609600" lvl="0" indent="-609600">
              <a:lnSpc>
                <a:spcPct val="150000"/>
              </a:lnSpc>
              <a:buFont typeface="Arial" pitchFamily="34" charset="0"/>
              <a:buChar char="•"/>
              <a:defRPr/>
            </a:pPr>
            <a:endParaRPr kumimoji="0" lang="en-US" altLang="ko-KR" sz="800" dirty="0" smtClean="0">
              <a:solidFill>
                <a:srgbClr val="000000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609600" lvl="0" indent="-6096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altLang="ko-KR" sz="1800" b="1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End of mandate</a:t>
            </a:r>
            <a:r>
              <a:rPr kumimoji="0" lang="en-US" altLang="ko-KR" sz="18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: November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2020 </a:t>
            </a:r>
          </a:p>
          <a:p>
            <a:pPr marL="609600" lvl="0" indent="-6096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kumimoji="0" lang="en-US" altLang="ko-KR" sz="800" dirty="0" smtClean="0">
              <a:solidFill>
                <a:srgbClr val="000000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609600" lvl="0" indent="-6096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altLang="ko-KR" sz="1800" b="1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New leadership team </a:t>
            </a:r>
            <a:r>
              <a:rPr kumimoji="0" lang="en-US" altLang="ko-KR" sz="18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: Chair(Russia), Co-chair(Korea),Secretary(OICA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)</a:t>
            </a:r>
          </a:p>
          <a:p>
            <a:pPr marL="609600" lvl="0" indent="-6096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kumimoji="0" lang="en-US" altLang="ko-KR" sz="800" dirty="0" smtClean="0">
              <a:solidFill>
                <a:srgbClr val="000000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609600" lvl="0" indent="-6096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altLang="ko-KR" sz="1800" b="1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Submit Final Terms of Reference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: 76</a:t>
            </a:r>
            <a:r>
              <a:rPr kumimoji="0" lang="en-US" altLang="ko-KR" sz="1800" baseline="300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th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 GRPE January Session</a:t>
            </a:r>
            <a:endParaRPr kumimoji="0" lang="en-US" altLang="ko-KR" sz="1800" dirty="0">
              <a:solidFill>
                <a:srgbClr val="000000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609600" lvl="0" indent="-6096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kumimoji="0" lang="en-US" altLang="ko-KR" sz="1600" b="1" dirty="0" smtClean="0">
              <a:solidFill>
                <a:srgbClr val="000000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7" name="Rectangle 192"/>
          <p:cNvSpPr>
            <a:spLocks noChangeArrowheads="1"/>
          </p:cNvSpPr>
          <p:nvPr/>
        </p:nvSpPr>
        <p:spPr bwMode="auto">
          <a:xfrm>
            <a:off x="142844" y="1196752"/>
            <a:ext cx="900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kumimoji="0" lang="en-US" altLang="ko-KR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Informal documents (GPRE-75-14) </a:t>
            </a:r>
          </a:p>
        </p:txBody>
      </p:sp>
    </p:spTree>
    <p:extLst>
      <p:ext uri="{BB962C8B-B14F-4D97-AF65-F5344CB8AC3E}">
        <p14:creationId xmlns:p14="http://schemas.microsoft.com/office/powerpoint/2010/main" val="3430056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4925" y="241484"/>
            <a:ext cx="9109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ko-KR" altLang="en-US" sz="2800" dirty="0"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800" dirty="0">
                <a:latin typeface="Arial" charset="0"/>
                <a:ea typeface="HY헤드라인M" pitchFamily="18" charset="-127"/>
                <a:cs typeface="Arial" charset="0"/>
              </a:rPr>
              <a:t>   </a:t>
            </a:r>
            <a:r>
              <a:rPr lang="en-US" altLang="ko-KR" sz="2800" dirty="0" smtClean="0">
                <a:latin typeface="Arial" charset="0"/>
                <a:ea typeface="HY헤드라인M" pitchFamily="18" charset="-127"/>
                <a:cs typeface="Arial" charset="0"/>
              </a:rPr>
              <a:t>The Second Stage Mandate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85752" y="1772816"/>
            <a:ext cx="88582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 scope and work items (Draft)</a:t>
            </a:r>
            <a:endParaRPr lang="en-US" altLang="ko-KR" sz="2000" b="1" spc="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lvl="0" indent="-6096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altLang="ko-KR" sz="1600" b="1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6.1</a:t>
            </a:r>
            <a:r>
              <a:rPr kumimoji="0" lang="en-US" altLang="ko-KR" sz="1600" b="1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	Interior air emissions </a:t>
            </a:r>
            <a:r>
              <a:rPr kumimoji="0" lang="en-US" altLang="ko-KR" sz="1600" b="1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emitted </a:t>
            </a:r>
            <a:r>
              <a:rPr kumimoji="0" lang="en-US" altLang="ko-KR" sz="1600" b="1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from interior materials</a:t>
            </a:r>
          </a:p>
          <a:p>
            <a:pPr marL="609600" lvl="0" indent="-609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(a)	Continue to work, review, and assess the harmonized test procedures</a:t>
            </a:r>
          </a:p>
          <a:p>
            <a:pPr marL="609600" lvl="0" indent="-609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(b)	Update the interior emissions </a:t>
            </a:r>
            <a:r>
              <a:rPr kumimoji="0" lang="en-US" altLang="ko-KR" sz="16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sections </a:t>
            </a:r>
            <a:r>
              <a:rPr kumimoji="0" lang="en-US" altLang="ko-KR" sz="16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for the Mutual Resolution </a:t>
            </a:r>
            <a:endParaRPr kumimoji="0" lang="en-US" altLang="ko-KR" sz="1600" dirty="0" smtClean="0">
              <a:solidFill>
                <a:srgbClr val="000000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609600" lvl="0" indent="-6096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altLang="ko-KR" sz="1600" b="1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6.2</a:t>
            </a:r>
            <a:r>
              <a:rPr kumimoji="0" lang="en-US" altLang="ko-KR" sz="1600" b="1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	Exhaust </a:t>
            </a:r>
            <a:r>
              <a:rPr kumimoji="0" lang="en-US" altLang="ko-KR" sz="1600" b="1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gas </a:t>
            </a:r>
            <a:r>
              <a:rPr kumimoji="0" lang="en-US" altLang="ko-KR" sz="1600" b="1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entering into vehicle cabin air</a:t>
            </a:r>
          </a:p>
          <a:p>
            <a:pPr marL="609600" lvl="0" indent="-609600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(a)	Collect the information and research data on relevant and similar issues, and understand the current regulatory requirements with respect to vehicle interior air quality in different markets</a:t>
            </a:r>
          </a:p>
          <a:p>
            <a:pPr marL="609600" lvl="0" indent="-609600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(b)	Review, assess and develop new test procedures suitable for the measurement methods of exhaust gases entering into the vehicle cabin (including test modes, sample collection methods and analysis methods, etc.)</a:t>
            </a:r>
          </a:p>
          <a:p>
            <a:pPr marL="609600" lvl="0" indent="-609600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(c)	</a:t>
            </a:r>
            <a:r>
              <a:rPr kumimoji="0" lang="en-US" altLang="ko-KR" sz="16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Discuss </a:t>
            </a:r>
            <a:r>
              <a:rPr kumimoji="0" lang="en-US" altLang="ko-KR" sz="16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the maximum permissible concentrations of harmful substances in the vehicle interior air</a:t>
            </a:r>
          </a:p>
          <a:p>
            <a:pPr marL="609600" lvl="0" indent="-609600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(d)	</a:t>
            </a:r>
            <a:r>
              <a:rPr kumimoji="0" lang="en-US" altLang="ko-KR" sz="1600" u="sng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Develop a draft for test </a:t>
            </a:r>
            <a:r>
              <a:rPr kumimoji="0" lang="en-US" altLang="ko-KR" sz="1600" u="sng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procedures in a recommendation</a:t>
            </a:r>
            <a:endParaRPr kumimoji="0" lang="en-US" altLang="ko-KR" sz="1600" dirty="0">
              <a:solidFill>
                <a:srgbClr val="000000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609600" lvl="0" indent="-609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en-US" altLang="ko-KR" sz="1600" b="1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6.3	Vehicle cabin air affected by outside air pollution sources</a:t>
            </a:r>
          </a:p>
          <a:p>
            <a:pPr marL="609600" lvl="0" indent="-609600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(a)	Collect the information and research on relevant and similar </a:t>
            </a:r>
            <a:r>
              <a:rPr kumimoji="0" lang="en-US" altLang="ko-KR" sz="1600" dirty="0" smtClean="0">
                <a:solidFill>
                  <a:srgbClr val="000000"/>
                </a:solidFill>
                <a:latin typeface="Arial" charset="0"/>
                <a:ea typeface="HY헤드라인M" pitchFamily="18" charset="-127"/>
                <a:cs typeface="Arial" charset="0"/>
              </a:rPr>
              <a:t>issues</a:t>
            </a:r>
            <a:endParaRPr lang="en-US" altLang="ko-KR" sz="2000" b="1" spc="8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142844" y="1196752"/>
            <a:ext cx="900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kumimoji="0" lang="en-US" altLang="ko-KR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Informal documents (GPRE-75-0x) </a:t>
            </a:r>
          </a:p>
        </p:txBody>
      </p:sp>
    </p:spTree>
    <p:extLst>
      <p:ext uri="{BB962C8B-B14F-4D97-AF65-F5344CB8AC3E}">
        <p14:creationId xmlns:p14="http://schemas.microsoft.com/office/powerpoint/2010/main" val="3293107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4925" y="241484"/>
            <a:ext cx="9109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ko-KR" altLang="en-US" sz="2800"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800">
                <a:latin typeface="Arial" charset="0"/>
                <a:ea typeface="HY헤드라인M" pitchFamily="18" charset="-127"/>
                <a:cs typeface="Arial" charset="0"/>
              </a:rPr>
              <a:t>   </a:t>
            </a:r>
            <a:r>
              <a:rPr lang="en-US" altLang="ko-KR" sz="2800" smtClean="0">
                <a:latin typeface="Arial" charset="0"/>
                <a:ea typeface="HY헤드라인M" pitchFamily="18" charset="-127"/>
                <a:cs typeface="Arial" charset="0"/>
              </a:rPr>
              <a:t>Next VIAQ IWG Meeting</a:t>
            </a:r>
            <a:endParaRPr lang="en-US" altLang="ko-KR" sz="2800" dirty="0" smtClean="0"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5752" y="2060848"/>
            <a:ext cx="8858248" cy="407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altLang="ko-KR" sz="2000" b="1" spc="8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VIAQ IWG </a:t>
            </a: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Meeting (TBD)</a:t>
            </a:r>
            <a:endParaRPr lang="en-US" altLang="ko-KR" sz="2000" spc="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altLang="ko-KR" sz="20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October or November </a:t>
            </a:r>
            <a:r>
              <a:rPr lang="en-US" altLang="ko-KR" sz="2000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2017 </a:t>
            </a:r>
            <a:endParaRPr lang="en-US" altLang="ko-KR" sz="2000" spc="8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200000"/>
              </a:lnSpc>
              <a:buFont typeface="Wingdings" pitchFamily="2" charset="2"/>
              <a:buChar char="Ø"/>
              <a:defRPr/>
            </a:pPr>
            <a:endParaRPr lang="en-US" altLang="ko-KR" sz="2000" b="1" spc="8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altLang="ko-KR" sz="2000" b="1" spc="8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VIAQ </a:t>
            </a:r>
            <a:r>
              <a:rPr lang="en-US" altLang="ko-KR" sz="2000" b="1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IWG </a:t>
            </a: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Meeting (TBD)</a:t>
            </a:r>
            <a:endParaRPr lang="en-US" altLang="ko-KR" sz="2000" spc="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altLang="ko-KR" sz="2000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Geneva, Switzerland, </a:t>
            </a:r>
            <a:r>
              <a:rPr lang="en-US" altLang="ko-KR" sz="20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January, </a:t>
            </a:r>
            <a:r>
              <a:rPr lang="en-US" altLang="ko-KR" sz="2000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during </a:t>
            </a:r>
            <a:r>
              <a:rPr lang="en-US" altLang="ko-KR" sz="20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76</a:t>
            </a:r>
            <a:r>
              <a:rPr lang="en-US" altLang="ko-KR" sz="2000" spc="8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20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GRPE </a:t>
            </a:r>
            <a:r>
              <a:rPr lang="en-US" altLang="ko-KR" sz="20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session</a:t>
            </a:r>
          </a:p>
          <a:p>
            <a:pPr marL="609600" indent="-6096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altLang="ko-KR" sz="20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Half a day requested</a:t>
            </a:r>
            <a:endParaRPr lang="en-US" altLang="ko-KR" sz="2000" spc="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200000"/>
              </a:lnSpc>
              <a:buFont typeface="Arial" pitchFamily="34" charset="0"/>
              <a:buChar char="•"/>
              <a:defRPr/>
            </a:pPr>
            <a:endParaRPr lang="en-US" altLang="ko-KR" sz="2000" spc="8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92"/>
          <p:cNvSpPr>
            <a:spLocks noChangeArrowheads="1"/>
          </p:cNvSpPr>
          <p:nvPr/>
        </p:nvSpPr>
        <p:spPr bwMode="auto">
          <a:xfrm>
            <a:off x="142844" y="1196752"/>
            <a:ext cx="900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kumimoji="0" lang="en-US" altLang="ko-KR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Next VIAQ IWG Meeting</a:t>
            </a:r>
            <a:endParaRPr kumimoji="0" lang="ko-KR" altLang="en-US" sz="2400" b="1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285752" y="1772816"/>
            <a:ext cx="88582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30000"/>
              </a:lnSpc>
              <a:buFont typeface="Wingdings" pitchFamily="2" charset="2"/>
              <a:buChar char="Ø"/>
              <a:defRPr/>
            </a:pPr>
            <a:endParaRPr lang="en-US" altLang="ko-KR" sz="800" b="1" spc="8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en-US" altLang="ko-KR" sz="18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WP.29 Mandate</a:t>
            </a:r>
            <a:r>
              <a:rPr lang="en-US" altLang="ko-KR" sz="18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(ECE/TRANS/WP.29/1112, </a:t>
            </a:r>
            <a:r>
              <a:rPr lang="en-US" altLang="ko-KR" sz="1800" spc="8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altLang="ko-KR" sz="18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133) </a:t>
            </a:r>
          </a:p>
          <a:p>
            <a:pPr marL="609600" indent="-609600" algn="just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18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AC.3 endorsed the proposed action plan to, in a first stage, collect information, review existing standards and develop recommendations.</a:t>
            </a:r>
          </a:p>
          <a:p>
            <a:pPr marL="609600" indent="-609600" algn="just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18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 of mandate : November 2017</a:t>
            </a:r>
          </a:p>
          <a:p>
            <a:pPr marL="609600" indent="-609600" algn="just">
              <a:lnSpc>
                <a:spcPct val="130000"/>
              </a:lnSpc>
              <a:buFont typeface="Arial" pitchFamily="34" charset="0"/>
              <a:buChar char="•"/>
              <a:defRPr/>
            </a:pPr>
            <a:endParaRPr lang="en-US" altLang="ko-KR" sz="1000" b="1" spc="8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en-US" altLang="ko-KR" sz="18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GRPE Adoption</a:t>
            </a:r>
            <a:r>
              <a:rPr lang="en-US" altLang="ko-KR" sz="18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(ECE/TRANS/WP.29/GRPE/70)</a:t>
            </a:r>
          </a:p>
          <a:p>
            <a:pPr marL="609600" indent="-609600" algn="just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18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GRPE adopted the proposals for terms of reference to the IWG on VIAQ as reproduced in Annex VI of this report.</a:t>
            </a:r>
          </a:p>
          <a:p>
            <a:pPr marL="609600" indent="-609600" algn="just">
              <a:lnSpc>
                <a:spcPct val="130000"/>
              </a:lnSpc>
              <a:buFont typeface="Arial" pitchFamily="34" charset="0"/>
              <a:buChar char="•"/>
              <a:defRPr/>
            </a:pPr>
            <a:endParaRPr lang="en-US" altLang="ko-KR" sz="1000" spc="8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en-US" altLang="ko-KR" sz="18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Review of VIAQ Terms of Reference</a:t>
            </a:r>
            <a:endParaRPr lang="en-US" altLang="ko-KR" sz="1800" spc="8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18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scope of the work is to develop a recommendation (R.E.3, S.R.1, or </a:t>
            </a:r>
            <a:r>
              <a:rPr lang="en-US" altLang="ko-KR" sz="1800" u="sng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new Mutual Resolution</a:t>
            </a:r>
            <a:r>
              <a:rPr lang="en-US" altLang="ko-KR" sz="18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to harmonize test procedures of interior air emissions emitted/generated from interior materials.</a:t>
            </a:r>
            <a:endParaRPr lang="en-US" altLang="ko-KR" sz="800" spc="8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92"/>
          <p:cNvSpPr>
            <a:spLocks noChangeArrowheads="1"/>
          </p:cNvSpPr>
          <p:nvPr/>
        </p:nvSpPr>
        <p:spPr bwMode="auto">
          <a:xfrm>
            <a:off x="142844" y="1196752"/>
            <a:ext cx="900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kumimoji="0" lang="en-US" altLang="ko-KR" sz="2400" b="1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VIAQ Background, </a:t>
            </a:r>
            <a:r>
              <a:rPr kumimoji="0" lang="en-US" altLang="ko-KR" sz="2400" b="1" dirty="0" err="1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ToR</a:t>
            </a:r>
            <a:r>
              <a:rPr kumimoji="0" lang="en-US" altLang="ko-KR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kumimoji="0" lang="en-US" altLang="ko-KR" sz="2400" b="1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and Mandate</a:t>
            </a:r>
            <a:endParaRPr kumimoji="0" lang="en-US" altLang="ko-KR" sz="2400" b="1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34925" y="241484"/>
            <a:ext cx="9109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ko-KR" altLang="en-US" sz="2800"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800">
                <a:latin typeface="Arial" charset="0"/>
                <a:ea typeface="HY헤드라인M" pitchFamily="18" charset="-127"/>
                <a:cs typeface="Arial" charset="0"/>
              </a:rPr>
              <a:t>   </a:t>
            </a:r>
            <a:r>
              <a:rPr lang="en-US" altLang="ko-KR" sz="2800" smtClean="0">
                <a:latin typeface="Arial" charset="0"/>
                <a:ea typeface="HY헤드라인M" pitchFamily="18" charset="-127"/>
                <a:cs typeface="Arial" charset="0"/>
              </a:rPr>
              <a:t>VIAQ Background</a:t>
            </a:r>
            <a:endParaRPr lang="en-US" altLang="ko-KR" sz="2800" dirty="0" smtClean="0">
              <a:latin typeface="Arial" charset="0"/>
              <a:ea typeface="HY헤드라인M" pitchFamily="18" charset="-127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142844" y="1196752"/>
            <a:ext cx="900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kumimoji="0" lang="en-US" altLang="ko-KR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VIAQ IWG Meetings since the last GRPE sessions</a:t>
            </a:r>
            <a:endParaRPr kumimoji="0" lang="ko-KR" altLang="en-US" sz="2400" b="1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285752" y="2060848"/>
            <a:ext cx="84296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altLang="ko-KR" sz="2000" b="1" spc="8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VIAQ IWG Meeting</a:t>
            </a:r>
            <a:endParaRPr lang="en-US" altLang="ko-KR" sz="2000" spc="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altLang="ko-KR" sz="2000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Moscow, Russia, April  </a:t>
            </a:r>
            <a:r>
              <a:rPr lang="en-US" altLang="ko-KR" sz="20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en-US" altLang="ko-KR" sz="2000" spc="8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20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26</a:t>
            </a:r>
            <a:r>
              <a:rPr lang="en-US" altLang="ko-KR" sz="2000" spc="8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</a:p>
          <a:p>
            <a:pPr marL="609600" indent="-609600">
              <a:lnSpc>
                <a:spcPct val="200000"/>
              </a:lnSpc>
              <a:buFont typeface="Arial" pitchFamily="34" charset="0"/>
              <a:buChar char="•"/>
              <a:defRPr/>
            </a:pPr>
            <a:endParaRPr lang="en-US" altLang="ko-KR" sz="2000" spc="8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altLang="ko-KR" sz="2000" b="1" spc="8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VIAQ IWG Meeting</a:t>
            </a:r>
            <a:endParaRPr lang="en-US" altLang="ko-KR" sz="2000" spc="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altLang="ko-KR" sz="20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Tele-conference Meeting, June 1</a:t>
            </a:r>
            <a:r>
              <a:rPr lang="en-US" altLang="ko-KR" sz="2000" spc="8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altLang="ko-KR" sz="20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609600" indent="-609600">
              <a:lnSpc>
                <a:spcPct val="200000"/>
              </a:lnSpc>
              <a:buFont typeface="Arial" pitchFamily="34" charset="0"/>
              <a:buChar char="•"/>
              <a:defRPr/>
            </a:pPr>
            <a:endParaRPr lang="en-US" altLang="ko-KR" sz="2000" u="sng" spc="8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34925" y="241484"/>
            <a:ext cx="9109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ko-KR" altLang="en-US" sz="2800"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800">
                <a:latin typeface="Arial" charset="0"/>
                <a:ea typeface="HY헤드라인M" pitchFamily="18" charset="-127"/>
                <a:cs typeface="Arial" charset="0"/>
              </a:rPr>
              <a:t>   </a:t>
            </a:r>
            <a:r>
              <a:rPr lang="en-US" altLang="ko-KR" sz="2800" smtClean="0">
                <a:latin typeface="Arial" charset="0"/>
                <a:ea typeface="HY헤드라인M" pitchFamily="18" charset="-127"/>
                <a:cs typeface="Arial" charset="0"/>
              </a:rPr>
              <a:t>VIAQ IWG Meetings</a:t>
            </a:r>
            <a:endParaRPr lang="en-US" altLang="ko-KR" sz="2800" dirty="0" smtClean="0">
              <a:latin typeface="Arial" charset="0"/>
              <a:ea typeface="HY헤드라인M" pitchFamily="18" charset="-127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34925" y="241484"/>
            <a:ext cx="9109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ko-KR" altLang="en-US" sz="2800"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800">
                <a:latin typeface="Arial" charset="0"/>
                <a:ea typeface="HY헤드라인M" pitchFamily="18" charset="-127"/>
                <a:cs typeface="Arial" charset="0"/>
              </a:rPr>
              <a:t>   </a:t>
            </a:r>
            <a:r>
              <a:rPr lang="en-US" altLang="ko-KR" sz="2800" smtClean="0">
                <a:latin typeface="Arial" charset="0"/>
                <a:ea typeface="HY헤드라인M" pitchFamily="18" charset="-127"/>
                <a:cs typeface="Arial" charset="0"/>
              </a:rPr>
              <a:t>VIAQ Progress Report</a:t>
            </a:r>
            <a:endParaRPr lang="en-US" altLang="ko-KR" sz="2800" dirty="0" smtClean="0"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7" name="Rectangle 192"/>
          <p:cNvSpPr>
            <a:spLocks noChangeArrowheads="1"/>
          </p:cNvSpPr>
          <p:nvPr/>
        </p:nvSpPr>
        <p:spPr bwMode="auto">
          <a:xfrm>
            <a:off x="142844" y="1196752"/>
            <a:ext cx="900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kumimoji="0" lang="en-US" altLang="ko-KR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Working document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3744" y="1772816"/>
            <a:ext cx="84627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ECE/TRANS/WP.29/GRPE/10</a:t>
            </a:r>
          </a:p>
          <a:p>
            <a:pPr marL="609600" indent="-609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1600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Proposal for a new Mutual Resolution (M.R.3) of the 1958 and the 1998 Agreements concerning Vehicle Interior Air Quality (</a:t>
            </a:r>
            <a:r>
              <a:rPr lang="en-US" altLang="ko-KR" sz="16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VIAQ)</a:t>
            </a:r>
          </a:p>
          <a:p>
            <a:pPr marL="609600" indent="-6096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1000" spc="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9512" y="3284398"/>
            <a:ext cx="4464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&lt; Contents&gt;</a:t>
            </a:r>
          </a:p>
          <a:p>
            <a:endParaRPr lang="en-US" altLang="ko-KR" sz="1400" b="1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I.  Statement </a:t>
            </a:r>
            <a:r>
              <a:rPr lang="en-US" altLang="ko-KR" sz="1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of technical rationale and </a:t>
            </a:r>
            <a:r>
              <a:rPr lang="en-US" altLang="ko-KR" sz="1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justification</a:t>
            </a:r>
            <a:endParaRPr lang="en-US" altLang="ko-KR" sz="1400" b="1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endParaRPr lang="en-US" altLang="ko-KR" sz="1400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 Introduction	</a:t>
            </a:r>
          </a:p>
          <a:p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 Procedural background	</a:t>
            </a:r>
          </a:p>
          <a:p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 Existing regulations and standards	</a:t>
            </a:r>
          </a:p>
          <a:p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4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 Technical rationale and justification,	</a:t>
            </a:r>
          </a:p>
          <a:p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5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 Technical feasibility, anticipated costs and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benefits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	</a:t>
            </a:r>
            <a:endParaRPr lang="en-US" altLang="ko-KR" sz="1400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sz="1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II.  Text of the Mutual Resolution on Vehicle Interior Air Quality</a:t>
            </a:r>
          </a:p>
          <a:p>
            <a:endParaRPr lang="en-US" altLang="ko-KR" sz="14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1. Purpose	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 Scope and application	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3. Definitions	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752528" y="3284398"/>
            <a:ext cx="4355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4. Abbreviations	</a:t>
            </a:r>
            <a:endParaRPr lang="en-US" altLang="ko-KR" sz="1400" u="sng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5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 General Provisions	</a:t>
            </a:r>
          </a:p>
          <a:p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6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 Normative references	</a:t>
            </a:r>
          </a:p>
          <a:p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7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 Requirements for the test vehicle	</a:t>
            </a:r>
          </a:p>
          <a:p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8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 Requirements for the test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apparatus/instrument/equipment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	</a:t>
            </a:r>
          </a:p>
          <a:p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9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 Test procedure, test mode, and test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conditions</a:t>
            </a:r>
            <a:endParaRPr lang="en-US" altLang="ko-KR" sz="14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10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 Calculation, presentation of results, and precision and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uncertainty</a:t>
            </a:r>
            <a:endParaRPr lang="en-US" altLang="ko-KR" sz="14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11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 Performance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characteristics</a:t>
            </a:r>
            <a:endParaRPr lang="en-US" altLang="ko-KR" sz="14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12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 Quality assurance/quality control	</a:t>
            </a:r>
          </a:p>
          <a:p>
            <a:endParaRPr lang="en-US" altLang="ko-KR" sz="1400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Annex 1 Whole vehicle chamber	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Annex 2 Sampling position	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Annex 3 Test Schedule	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Annex 4 Test report	</a:t>
            </a:r>
          </a:p>
        </p:txBody>
      </p:sp>
    </p:spTree>
    <p:extLst>
      <p:ext uri="{BB962C8B-B14F-4D97-AF65-F5344CB8AC3E}">
        <p14:creationId xmlns:p14="http://schemas.microsoft.com/office/powerpoint/2010/main" val="1656297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34925" y="241484"/>
            <a:ext cx="9109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ko-KR" altLang="en-US" sz="2800"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800">
                <a:latin typeface="Arial" charset="0"/>
                <a:ea typeface="HY헤드라인M" pitchFamily="18" charset="-127"/>
                <a:cs typeface="Arial" charset="0"/>
              </a:rPr>
              <a:t>   </a:t>
            </a:r>
            <a:r>
              <a:rPr lang="en-US" altLang="ko-KR" sz="2800" smtClean="0">
                <a:latin typeface="Arial" charset="0"/>
                <a:ea typeface="HY헤드라인M" pitchFamily="18" charset="-127"/>
                <a:cs typeface="Arial" charset="0"/>
              </a:rPr>
              <a:t>VIAQ Progress Report</a:t>
            </a:r>
            <a:endParaRPr lang="en-US" altLang="ko-KR" sz="2800" dirty="0" smtClean="0"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7" name="Rectangle 192"/>
          <p:cNvSpPr>
            <a:spLocks noChangeArrowheads="1"/>
          </p:cNvSpPr>
          <p:nvPr/>
        </p:nvSpPr>
        <p:spPr bwMode="auto">
          <a:xfrm>
            <a:off x="142844" y="1196752"/>
            <a:ext cx="900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kumimoji="0" lang="en-US" altLang="ko-KR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Informal documents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5752" y="1772816"/>
            <a:ext cx="88582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GPRE-75-02-rev.1, GRPE-75-03-rev.1 (consolidated version)</a:t>
            </a:r>
            <a:endParaRPr lang="en-US" altLang="ko-KR" sz="2000" b="1" spc="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1800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Proposal for amendments to ECE/TRANS/WP.29/GRPE/2017/10 on a new Mutual Resolution on </a:t>
            </a:r>
            <a:r>
              <a:rPr lang="en-US" altLang="ko-KR" sz="18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VIAQ</a:t>
            </a:r>
          </a:p>
          <a:p>
            <a:pPr marL="609600" indent="-6096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1600" spc="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Justification</a:t>
            </a:r>
          </a:p>
          <a:p>
            <a:pPr marL="609600" indent="-609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16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 </a:t>
            </a:r>
            <a:r>
              <a:rPr lang="en-US" altLang="ko-KR" sz="1600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paragraphs are editorial corrections to improve the wording </a:t>
            </a:r>
            <a:r>
              <a:rPr lang="en-US" altLang="ko-KR" sz="16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clarification</a:t>
            </a:r>
            <a:endParaRPr lang="en-US" altLang="ko-KR" sz="1600" spc="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1600" spc="3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Adds </a:t>
            </a:r>
            <a:r>
              <a:rPr lang="en-US" altLang="ko-KR" sz="1600" spc="3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“carbonyl compounds” and “VOCs” to further define and classify test </a:t>
            </a:r>
            <a:r>
              <a:rPr lang="en-US" altLang="ko-KR" sz="1600" spc="3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substances</a:t>
            </a:r>
            <a:endParaRPr lang="en-US" altLang="ko-KR" sz="1600" spc="3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16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Considers </a:t>
            </a:r>
            <a:r>
              <a:rPr lang="en-US" altLang="ko-KR" sz="1600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current level of background </a:t>
            </a:r>
            <a:r>
              <a:rPr lang="en-US" altLang="ko-KR" sz="16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concentration</a:t>
            </a:r>
            <a:endParaRPr lang="en-US" altLang="ko-KR" sz="1600" spc="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1600" spc="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altLang="ko-KR" sz="160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flexibilities with no affects to the tests for opening the door time </a:t>
            </a:r>
            <a:r>
              <a:rPr lang="en-US" altLang="ko-KR" sz="1600" spc="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altLang="ko-KR" sz="160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“30-60 minutes</a:t>
            </a:r>
            <a:r>
              <a:rPr lang="en-US" altLang="ko-KR" sz="1600" spc="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altLang="ko-KR" sz="1600" spc="1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1600" spc="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altLang="ko-KR" sz="160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 set temperature for HVAC setting in driving mode and changes </a:t>
            </a:r>
            <a:r>
              <a:rPr lang="en-US" altLang="ko-KR" sz="1600" spc="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altLang="ko-KR" sz="160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“23 °</a:t>
            </a:r>
            <a:r>
              <a:rPr lang="en-US" altLang="ko-KR" sz="1600" spc="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altLang="ko-KR" sz="1600" spc="1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16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 reports (Annex IV) </a:t>
            </a:r>
            <a:r>
              <a:rPr lang="en-US" altLang="ko-KR" sz="1600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includes additional information </a:t>
            </a:r>
            <a:r>
              <a:rPr lang="en-US" altLang="ko-KR" sz="16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altLang="ko-KR" sz="1600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regard to  </a:t>
            </a:r>
            <a:r>
              <a:rPr lang="en-US" altLang="ko-KR" sz="16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of date, </a:t>
            </a:r>
            <a:r>
              <a:rPr lang="en-US" altLang="ko-KR" sz="1600" spc="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temperature and humidity of ambient, parking and driving test modes.</a:t>
            </a:r>
          </a:p>
          <a:p>
            <a:pPr marL="609600" indent="-6096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1800" spc="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08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34925" y="241484"/>
            <a:ext cx="9109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ko-KR" altLang="en-US" sz="2800" dirty="0"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800" dirty="0">
                <a:latin typeface="Arial" charset="0"/>
                <a:ea typeface="HY헤드라인M" pitchFamily="18" charset="-127"/>
                <a:cs typeface="Arial" charset="0"/>
              </a:rPr>
              <a:t>   </a:t>
            </a:r>
            <a:r>
              <a:rPr lang="en-US" altLang="ko-KR" sz="2800" dirty="0" smtClean="0">
                <a:latin typeface="Arial" charset="0"/>
                <a:ea typeface="HY헤드라인M" pitchFamily="18" charset="-127"/>
                <a:cs typeface="Arial" charset="0"/>
              </a:rPr>
              <a:t>Roadmap, Timeline</a:t>
            </a:r>
          </a:p>
        </p:txBody>
      </p:sp>
      <p:sp>
        <p:nvSpPr>
          <p:cNvPr id="101" name="Rectangle 192"/>
          <p:cNvSpPr>
            <a:spLocks noChangeArrowheads="1"/>
          </p:cNvSpPr>
          <p:nvPr/>
        </p:nvSpPr>
        <p:spPr bwMode="auto">
          <a:xfrm>
            <a:off x="142844" y="1196752"/>
            <a:ext cx="900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400" b="1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kumimoji="0" lang="en-US" altLang="ko-KR" sz="2400" b="1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Roadmap 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107504" y="5766355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January 2017	: Submit the VIAQ document </a:t>
            </a:r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 an informal document </a:t>
            </a:r>
            <a:endParaRPr lang="en-US" altLang="ko-K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June 2017	: Submit the amendment of VIAQ document, if necessary</a:t>
            </a:r>
            <a:endParaRPr lang="sv-SE" altLang="ko-K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直線コネクタ 3"/>
          <p:cNvCxnSpPr/>
          <p:nvPr/>
        </p:nvCxnSpPr>
        <p:spPr>
          <a:xfrm>
            <a:off x="770684" y="2301863"/>
            <a:ext cx="7921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6"/>
          <p:cNvCxnSpPr/>
          <p:nvPr/>
        </p:nvCxnSpPr>
        <p:spPr>
          <a:xfrm>
            <a:off x="943721" y="2058975"/>
            <a:ext cx="0" cy="2435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7"/>
          <p:cNvSpPr txBox="1">
            <a:spLocks noChangeArrowheads="1"/>
          </p:cNvSpPr>
          <p:nvPr/>
        </p:nvSpPr>
        <p:spPr bwMode="auto">
          <a:xfrm>
            <a:off x="986584" y="1714488"/>
            <a:ext cx="8007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2015                                2016                                 2017</a:t>
            </a:r>
            <a:endParaRPr lang="en-US" altLang="ja-JP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en-US" altLang="ja-JP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2  3  4  5  6  7  8  9  10 </a:t>
            </a: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en-US" altLang="ja-JP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 </a:t>
            </a: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en-US" altLang="ja-JP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2  3  4  5  6  7  8  9  10 11 12  </a:t>
            </a:r>
            <a:r>
              <a:rPr lang="en-US" altLang="ja-JP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en-US" altLang="ja-JP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2  3  4  5  6  7  8  9  10 11 12</a:t>
            </a:r>
            <a:endParaRPr lang="ja-JP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AutoShape 38"/>
          <p:cNvSpPr>
            <a:spLocks noChangeArrowheads="1"/>
          </p:cNvSpPr>
          <p:nvPr/>
        </p:nvSpPr>
        <p:spPr bwMode="auto">
          <a:xfrm rot="-5400000">
            <a:off x="6321438" y="2457438"/>
            <a:ext cx="576262" cy="360362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171</a:t>
            </a:r>
            <a:endParaRPr lang="en-US" altLang="ja-JP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AutoShape 39"/>
          <p:cNvSpPr>
            <a:spLocks noChangeArrowheads="1"/>
          </p:cNvSpPr>
          <p:nvPr/>
        </p:nvSpPr>
        <p:spPr bwMode="auto">
          <a:xfrm rot="-5400000">
            <a:off x="6964380" y="2459025"/>
            <a:ext cx="576263" cy="36036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172</a:t>
            </a:r>
            <a:endParaRPr lang="en-US" altLang="ja-JP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AutoShape 42"/>
          <p:cNvSpPr>
            <a:spLocks noChangeArrowheads="1"/>
          </p:cNvSpPr>
          <p:nvPr/>
        </p:nvSpPr>
        <p:spPr bwMode="auto">
          <a:xfrm rot="-5400000">
            <a:off x="4605340" y="3192451"/>
            <a:ext cx="504825" cy="431800"/>
          </a:xfrm>
          <a:prstGeom prst="flowChartPunchedTap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altLang="ja-JP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AutoShape 44"/>
          <p:cNvSpPr>
            <a:spLocks noChangeArrowheads="1"/>
          </p:cNvSpPr>
          <p:nvPr/>
        </p:nvSpPr>
        <p:spPr bwMode="auto">
          <a:xfrm rot="-5400000">
            <a:off x="7035818" y="3192451"/>
            <a:ext cx="504825" cy="431800"/>
          </a:xfrm>
          <a:prstGeom prst="flowChartPunchedTap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altLang="ja-JP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直線コネクタ 6"/>
          <p:cNvCxnSpPr/>
          <p:nvPr/>
        </p:nvCxnSpPr>
        <p:spPr>
          <a:xfrm>
            <a:off x="3543293" y="1800213"/>
            <a:ext cx="28575" cy="3038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6"/>
          <p:cNvCxnSpPr/>
          <p:nvPr/>
        </p:nvCxnSpPr>
        <p:spPr>
          <a:xfrm>
            <a:off x="6115061" y="1773225"/>
            <a:ext cx="28575" cy="3038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utoShape 41"/>
          <p:cNvSpPr>
            <a:spLocks noChangeArrowheads="1"/>
          </p:cNvSpPr>
          <p:nvPr/>
        </p:nvSpPr>
        <p:spPr bwMode="auto">
          <a:xfrm rot="-5400000">
            <a:off x="3532183" y="3192451"/>
            <a:ext cx="504825" cy="431800"/>
          </a:xfrm>
          <a:prstGeom prst="flowChartPunchedTap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altLang="ja-JP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AutoShape 43"/>
          <p:cNvSpPr>
            <a:spLocks noChangeArrowheads="1"/>
          </p:cNvSpPr>
          <p:nvPr/>
        </p:nvSpPr>
        <p:spPr bwMode="auto">
          <a:xfrm rot="-5400000">
            <a:off x="6107124" y="3192451"/>
            <a:ext cx="504825" cy="431800"/>
          </a:xfrm>
          <a:prstGeom prst="flowChartPunchedTap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74</a:t>
            </a:r>
            <a:endParaRPr lang="en-US" altLang="ja-JP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AutoShape 47"/>
          <p:cNvSpPr>
            <a:spLocks noChangeArrowheads="1"/>
          </p:cNvSpPr>
          <p:nvPr/>
        </p:nvSpPr>
        <p:spPr bwMode="auto">
          <a:xfrm rot="-5400000">
            <a:off x="1892282" y="3192451"/>
            <a:ext cx="504825" cy="431800"/>
          </a:xfrm>
          <a:prstGeom prst="flowChartPunchedTap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en-US" altLang="ja-JP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AutoShape 48"/>
          <p:cNvSpPr>
            <a:spLocks noChangeArrowheads="1"/>
          </p:cNvSpPr>
          <p:nvPr/>
        </p:nvSpPr>
        <p:spPr bwMode="auto">
          <a:xfrm rot="-5400000">
            <a:off x="951658" y="3192451"/>
            <a:ext cx="504825" cy="431800"/>
          </a:xfrm>
          <a:prstGeom prst="flowChartPunchedTap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altLang="ja-JP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テキスト ボックス 2"/>
          <p:cNvSpPr txBox="1">
            <a:spLocks noChangeArrowheads="1"/>
          </p:cNvSpPr>
          <p:nvPr/>
        </p:nvSpPr>
        <p:spPr bwMode="auto">
          <a:xfrm>
            <a:off x="7380312" y="3681715"/>
            <a:ext cx="857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formal</a:t>
            </a:r>
            <a:endParaRPr lang="en-US" altLang="ja-JP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endParaRPr lang="ja-JP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hteck 12"/>
          <p:cNvSpPr>
            <a:spLocks noChangeArrowheads="1"/>
          </p:cNvSpPr>
          <p:nvPr/>
        </p:nvSpPr>
        <p:spPr bwMode="auto">
          <a:xfrm>
            <a:off x="216024" y="5024789"/>
            <a:ext cx="4427984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buFont typeface="Arial" charset="0"/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de-DE" sz="1300" smtClean="0"/>
              <a:t> Half of working items almost closed</a:t>
            </a:r>
            <a:endParaRPr lang="en-US" altLang="de-DE" sz="13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de-DE" sz="1300" smtClean="0"/>
              <a:t> Make a drafting grup</a:t>
            </a:r>
            <a:endParaRPr lang="en-US" altLang="de-DE" sz="1300" dirty="0" smtClean="0"/>
          </a:p>
        </p:txBody>
      </p:sp>
      <p:sp>
        <p:nvSpPr>
          <p:cNvPr id="79" name="모서리가 둥근 직사각형 78"/>
          <p:cNvSpPr/>
          <p:nvPr/>
        </p:nvSpPr>
        <p:spPr>
          <a:xfrm>
            <a:off x="971600" y="4214818"/>
            <a:ext cx="785818" cy="30242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Kick-off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1930380" y="4214818"/>
            <a:ext cx="428628" cy="28575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2714612" y="4214818"/>
            <a:ext cx="428628" cy="28575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3571868" y="4214818"/>
            <a:ext cx="428628" cy="28575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3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4" name="모서리가 둥근 직사각형 83"/>
          <p:cNvSpPr/>
          <p:nvPr/>
        </p:nvSpPr>
        <p:spPr>
          <a:xfrm>
            <a:off x="4071934" y="4214818"/>
            <a:ext cx="428628" cy="28575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5" name="모서리가 둥근 직사각형 84"/>
          <p:cNvSpPr/>
          <p:nvPr/>
        </p:nvSpPr>
        <p:spPr>
          <a:xfrm>
            <a:off x="5357818" y="4214818"/>
            <a:ext cx="428628" cy="28575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6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6" name="모서리가 둥근 직사각형 85"/>
          <p:cNvSpPr/>
          <p:nvPr/>
        </p:nvSpPr>
        <p:spPr>
          <a:xfrm>
            <a:off x="4643438" y="4214818"/>
            <a:ext cx="428628" cy="28575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5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7" name="모서리가 둥근 직사각형 86"/>
          <p:cNvSpPr/>
          <p:nvPr/>
        </p:nvSpPr>
        <p:spPr>
          <a:xfrm>
            <a:off x="6143636" y="4214818"/>
            <a:ext cx="428628" cy="28575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7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8" name="모서리가 둥근 직사각형 87"/>
          <p:cNvSpPr/>
          <p:nvPr/>
        </p:nvSpPr>
        <p:spPr>
          <a:xfrm>
            <a:off x="7596336" y="4214818"/>
            <a:ext cx="428628" cy="28575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9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모서리가 둥근 직사각형 88"/>
          <p:cNvSpPr/>
          <p:nvPr/>
        </p:nvSpPr>
        <p:spPr>
          <a:xfrm>
            <a:off x="6612020" y="4214818"/>
            <a:ext cx="428628" cy="28575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8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0" name="Rechteck 12"/>
          <p:cNvSpPr>
            <a:spLocks noChangeArrowheads="1"/>
          </p:cNvSpPr>
          <p:nvPr/>
        </p:nvSpPr>
        <p:spPr bwMode="auto">
          <a:xfrm>
            <a:off x="4788024" y="5024789"/>
            <a:ext cx="4212976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buFont typeface="Arial" charset="0"/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de-DE" sz="1300" dirty="0" smtClean="0"/>
              <a:t> VIAQ recommendation (a </a:t>
            </a:r>
            <a:r>
              <a:rPr lang="en-US" altLang="de-DE" sz="1300" dirty="0"/>
              <a:t>n</a:t>
            </a:r>
            <a:r>
              <a:rPr lang="en-US" altLang="de-DE" sz="1300" dirty="0" smtClean="0"/>
              <a:t>ew mutual Resolution)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de-DE" sz="1300" dirty="0" smtClean="0"/>
              <a:t> Develop provisions and harmonized test procedures.</a:t>
            </a:r>
          </a:p>
        </p:txBody>
      </p:sp>
      <p:cxnSp>
        <p:nvCxnSpPr>
          <p:cNvPr id="91" name="Gewinkelte Verbindung 16"/>
          <p:cNvCxnSpPr>
            <a:stCxn id="78" idx="0"/>
            <a:endCxn id="86" idx="2"/>
          </p:cNvCxnSpPr>
          <p:nvPr/>
        </p:nvCxnSpPr>
        <p:spPr>
          <a:xfrm rot="5400000" flipH="1" flipV="1">
            <a:off x="3381775" y="3548812"/>
            <a:ext cx="524219" cy="2427736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4"/>
          <p:cNvSpPr txBox="1">
            <a:spLocks noChangeArrowheads="1"/>
          </p:cNvSpPr>
          <p:nvPr/>
        </p:nvSpPr>
        <p:spPr bwMode="auto">
          <a:xfrm>
            <a:off x="136525" y="2459078"/>
            <a:ext cx="84741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kumimoji="1" lang="en-US" altLang="ja-JP" sz="1800" b="1" dirty="0">
                <a:ea typeface="ＭＳ Ｐゴシック" pitchFamily="34" charset="-128"/>
              </a:rPr>
              <a:t>WP.29</a:t>
            </a:r>
          </a:p>
          <a:p>
            <a:pPr eaLnBrk="1" hangingPunct="1">
              <a:buFontTx/>
              <a:buNone/>
            </a:pPr>
            <a:endParaRPr kumimoji="1" lang="en-US" altLang="ja-JP" sz="18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kumimoji="1" lang="en-US" altLang="ja-JP" sz="1800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kumimoji="1" lang="en-US" altLang="ja-JP" sz="1800" b="1" dirty="0" smtClean="0">
                <a:ea typeface="ＭＳ Ｐゴシック" pitchFamily="34" charset="-128"/>
              </a:rPr>
              <a:t>GRPE</a:t>
            </a:r>
          </a:p>
          <a:p>
            <a:pPr eaLnBrk="1" hangingPunct="1">
              <a:buFontTx/>
              <a:buNone/>
            </a:pPr>
            <a:endParaRPr kumimoji="1" lang="en-US" altLang="ja-JP" sz="1800" b="1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kumimoji="1" lang="en-US" altLang="ja-JP" sz="1800" b="1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kumimoji="1" lang="en-US" altLang="ja-JP" sz="1800" b="1" smtClean="0">
                <a:ea typeface="ＭＳ Ｐゴシック" pitchFamily="34" charset="-128"/>
              </a:rPr>
              <a:t>VIAQ</a:t>
            </a:r>
            <a:endParaRPr kumimoji="1" lang="en-US" altLang="ja-JP" sz="1800" dirty="0">
              <a:ea typeface="ＭＳ Ｐゴシック" pitchFamily="34" charset="-128"/>
            </a:endParaRPr>
          </a:p>
        </p:txBody>
      </p:sp>
      <p:cxnSp>
        <p:nvCxnSpPr>
          <p:cNvPr id="93" name="직선 연결선 92"/>
          <p:cNvCxnSpPr/>
          <p:nvPr/>
        </p:nvCxnSpPr>
        <p:spPr>
          <a:xfrm flipH="1">
            <a:off x="8295481" y="2352663"/>
            <a:ext cx="8235" cy="266051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AutoShape 51"/>
          <p:cNvCxnSpPr>
            <a:cxnSpLocks noChangeShapeType="1"/>
          </p:cNvCxnSpPr>
          <p:nvPr/>
        </p:nvCxnSpPr>
        <p:spPr bwMode="auto">
          <a:xfrm flipV="1">
            <a:off x="6351054" y="3660764"/>
            <a:ext cx="1587" cy="554054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96" name="Gewinkelte Verbindung 16"/>
          <p:cNvCxnSpPr>
            <a:stCxn id="90" idx="0"/>
            <a:endCxn id="87" idx="2"/>
          </p:cNvCxnSpPr>
          <p:nvPr/>
        </p:nvCxnSpPr>
        <p:spPr>
          <a:xfrm rot="16200000" flipV="1">
            <a:off x="6364122" y="4494399"/>
            <a:ext cx="524219" cy="536562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utoShape 40"/>
          <p:cNvSpPr>
            <a:spLocks noChangeArrowheads="1"/>
          </p:cNvSpPr>
          <p:nvPr/>
        </p:nvSpPr>
        <p:spPr bwMode="auto">
          <a:xfrm rot="-5400000">
            <a:off x="7964512" y="2460613"/>
            <a:ext cx="576262" cy="360362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173</a:t>
            </a:r>
            <a:endParaRPr lang="en-US" altLang="ja-JP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rot="10800000">
            <a:off x="8235116" y="3140968"/>
            <a:ext cx="369332" cy="1152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VIAQ Madate</a:t>
            </a:r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テキスト ボックス 2"/>
          <p:cNvSpPr txBox="1">
            <a:spLocks noChangeArrowheads="1"/>
          </p:cNvSpPr>
          <p:nvPr/>
        </p:nvSpPr>
        <p:spPr bwMode="auto">
          <a:xfrm>
            <a:off x="6430303" y="3681715"/>
            <a:ext cx="857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Informal</a:t>
            </a:r>
            <a:endParaRPr lang="en-US" altLang="ja-JP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endParaRPr lang="ja-JP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꺾인 연결선 113"/>
          <p:cNvCxnSpPr>
            <a:stCxn id="69" idx="2"/>
            <a:endCxn id="110" idx="1"/>
          </p:cNvCxnSpPr>
          <p:nvPr/>
        </p:nvCxnSpPr>
        <p:spPr>
          <a:xfrm flipV="1">
            <a:off x="7460951" y="2928925"/>
            <a:ext cx="791692" cy="479426"/>
          </a:xfrm>
          <a:prstGeom prst="bentConnector2">
            <a:avLst/>
          </a:prstGeom>
          <a:ln w="28575" cmpd="sng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꺾인 연결선 41"/>
          <p:cNvCxnSpPr>
            <a:stCxn id="89" idx="3"/>
            <a:endCxn id="69" idx="1"/>
          </p:cNvCxnSpPr>
          <p:nvPr/>
        </p:nvCxnSpPr>
        <p:spPr>
          <a:xfrm flipV="1">
            <a:off x="7040648" y="3660764"/>
            <a:ext cx="247583" cy="696930"/>
          </a:xfrm>
          <a:prstGeom prst="bentConnector2">
            <a:avLst/>
          </a:prstGeom>
          <a:ln w="28575" cmpd="sng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4925" y="241484"/>
            <a:ext cx="9109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ko-KR" altLang="en-US" sz="2800" dirty="0"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800" dirty="0">
                <a:latin typeface="Arial" charset="0"/>
                <a:ea typeface="HY헤드라인M" pitchFamily="18" charset="-127"/>
                <a:cs typeface="Arial" charset="0"/>
              </a:rPr>
              <a:t>   </a:t>
            </a:r>
            <a:r>
              <a:rPr lang="en-US" altLang="ko-KR" sz="2800" dirty="0" smtClean="0">
                <a:latin typeface="Arial" charset="0"/>
                <a:ea typeface="HY헤드라인M" pitchFamily="18" charset="-127"/>
                <a:cs typeface="Arial" charset="0"/>
              </a:rPr>
              <a:t>The Second Stage Mandate</a:t>
            </a:r>
          </a:p>
        </p:txBody>
      </p:sp>
      <p:sp>
        <p:nvSpPr>
          <p:cNvPr id="7" name="Rectangle 192"/>
          <p:cNvSpPr>
            <a:spLocks noChangeArrowheads="1"/>
          </p:cNvSpPr>
          <p:nvPr/>
        </p:nvSpPr>
        <p:spPr bwMode="auto">
          <a:xfrm>
            <a:off x="142844" y="1196752"/>
            <a:ext cx="900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kumimoji="0" lang="en-US" altLang="ko-KR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Second stage of VIAQ IWG Mandate</a:t>
            </a:r>
            <a:endParaRPr kumimoji="0" lang="ko-KR" altLang="en-US" sz="2400" b="1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458169"/>
            <a:ext cx="71151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5752" y="1772816"/>
            <a:ext cx="88582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Discussion on the second stage</a:t>
            </a:r>
            <a:r>
              <a:rPr lang="en-US" altLang="ko-KR" sz="16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(VIAQ-07-11)</a:t>
            </a:r>
          </a:p>
        </p:txBody>
      </p:sp>
    </p:spTree>
    <p:extLst>
      <p:ext uri="{BB962C8B-B14F-4D97-AF65-F5344CB8AC3E}">
        <p14:creationId xmlns:p14="http://schemas.microsoft.com/office/powerpoint/2010/main" val="571953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4925" y="241484"/>
            <a:ext cx="9109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ko-KR" altLang="en-US" sz="2800" dirty="0"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800" dirty="0">
                <a:latin typeface="Arial" charset="0"/>
                <a:ea typeface="HY헤드라인M" pitchFamily="18" charset="-127"/>
                <a:cs typeface="Arial" charset="0"/>
              </a:rPr>
              <a:t>   </a:t>
            </a:r>
            <a:r>
              <a:rPr lang="en-US" altLang="ko-KR" sz="2800" dirty="0" smtClean="0">
                <a:latin typeface="Arial" charset="0"/>
                <a:ea typeface="HY헤드라인M" pitchFamily="18" charset="-127"/>
                <a:cs typeface="Arial" charset="0"/>
              </a:rPr>
              <a:t>The Second Stage Mandate</a:t>
            </a:r>
          </a:p>
        </p:txBody>
      </p:sp>
      <p:sp>
        <p:nvSpPr>
          <p:cNvPr id="7" name="Rectangle 192"/>
          <p:cNvSpPr>
            <a:spLocks noChangeArrowheads="1"/>
          </p:cNvSpPr>
          <p:nvPr/>
        </p:nvSpPr>
        <p:spPr bwMode="auto">
          <a:xfrm>
            <a:off x="142844" y="1196752"/>
            <a:ext cx="900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kumimoji="0" lang="en-US" altLang="ko-KR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Roadmap of VIAQ IWG Activities</a:t>
            </a:r>
            <a:endParaRPr kumimoji="0" lang="ko-KR" altLang="en-US" sz="2400" b="1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85752" y="1772816"/>
            <a:ext cx="88582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Stage 1 -  </a:t>
            </a:r>
            <a:r>
              <a:rPr lang="en-US" altLang="ko-KR" sz="16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Measurement for interior material emissions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67544" y="635171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n-US" altLang="ko-KR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GC/MS: </a:t>
            </a:r>
            <a:r>
              <a:rPr lang="en-US" altLang="ko-KR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 Chromatography Mass Spectrometry</a:t>
            </a:r>
            <a:endParaRPr lang="en-US" altLang="ko-KR" b="1" spc="8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ctr"/>
            <a:r>
              <a:rPr lang="en-US" altLang="ko-KR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HPLC : </a:t>
            </a:r>
            <a:r>
              <a:rPr lang="en-US" altLang="ko-KR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Performance Liquid Chromatography</a:t>
            </a:r>
            <a:endParaRPr lang="en-US" altLang="ko-K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그룹 47"/>
          <p:cNvGrpSpPr>
            <a:grpSpLocks/>
          </p:cNvGrpSpPr>
          <p:nvPr/>
        </p:nvGrpSpPr>
        <p:grpSpPr bwMode="auto">
          <a:xfrm>
            <a:off x="611560" y="2276872"/>
            <a:ext cx="8174112" cy="4074145"/>
            <a:chOff x="500063" y="2214563"/>
            <a:chExt cx="8429625" cy="4208462"/>
          </a:xfrm>
        </p:grpSpPr>
        <p:pic>
          <p:nvPicPr>
            <p:cNvPr id="11" name="Picture 4" descr="9999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5027613"/>
              <a:ext cx="8429625" cy="1385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9999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3509963"/>
              <a:ext cx="8429625" cy="146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9999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2214563"/>
              <a:ext cx="842962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슬라이드 번호 개체 틀 1"/>
            <p:cNvSpPr txBox="1">
              <a:spLocks/>
            </p:cNvSpPr>
            <p:nvPr/>
          </p:nvSpPr>
          <p:spPr bwMode="auto">
            <a:xfrm>
              <a:off x="766763" y="6136314"/>
              <a:ext cx="2044700" cy="286711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>
              <a:lvl1pPr marL="342900" indent="-3429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1pPr>
              <a:lvl2pPr marL="179388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defRPr>
              </a:lvl9pPr>
            </a:lstStyle>
            <a:p>
              <a:pPr lvl="1" algn="ctr" eaLnBrk="1" hangingPunct="1">
                <a:lnSpc>
                  <a:spcPct val="150000"/>
                </a:lnSpc>
                <a:buFont typeface="Wingdings" pitchFamily="2" charset="2"/>
                <a:buNone/>
              </a:pPr>
              <a:fld id="{BD24DE2C-A1F7-4F74-B702-5436748B9BDA}" type="slidenum">
                <a:rPr lang="en-US" altLang="ko-KR" sz="1000">
                  <a:latin typeface="Arial Rounded MT Bold" pitchFamily="34" charset="0"/>
                </a:rPr>
                <a:pPr lvl="1" algn="ctr"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t>8</a:t>
              </a:fld>
              <a:endParaRPr lang="en-US" altLang="ko-KR" sz="1000" dirty="0">
                <a:latin typeface="Arial Rounded MT Bold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459288" y="6078684"/>
              <a:ext cx="1403350" cy="280948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sz="1000" dirty="0">
                  <a:solidFill>
                    <a:srgbClr val="CC0000"/>
                  </a:solidFill>
                  <a:latin typeface="Arial Rounded MT Bold" pitchFamily="34" charset="0"/>
                  <a:ea typeface="HY헤드라인M" pitchFamily="18" charset="-127"/>
                </a:rPr>
                <a:t>HPLC</a:t>
              </a:r>
              <a:endParaRPr lang="ko-KR" altLang="en-US" sz="1000" dirty="0">
                <a:solidFill>
                  <a:srgbClr val="CC0000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6858000" y="6081565"/>
              <a:ext cx="1593850" cy="283829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rgbClr val="0000FF"/>
                  </a:solidFill>
                  <a:latin typeface="Arial Rounded MT Bold" pitchFamily="34" charset="0"/>
                  <a:ea typeface="HY헤드라인M" pitchFamily="18" charset="-127"/>
                </a:rPr>
                <a:t>Content Analysis</a:t>
              </a:r>
              <a:r>
                <a:rPr lang="ko-KR" altLang="en-US" sz="1050" dirty="0">
                  <a:solidFill>
                    <a:srgbClr val="0000FF"/>
                  </a:solidFill>
                  <a:latin typeface="Arial Rounded MT Bold" pitchFamily="34" charset="0"/>
                  <a:ea typeface="HY헤드라인M" pitchFamily="18" charset="-127"/>
                </a:rPr>
                <a:t> </a:t>
              </a: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6215063" y="6157925"/>
              <a:ext cx="261937" cy="141195"/>
            </a:xfrm>
            <a:prstGeom prst="rightArrow">
              <a:avLst>
                <a:gd name="adj1" fmla="val 75694"/>
                <a:gd name="adj2" fmla="val 4739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endParaRPr lang="ko-KR" altLang="en-US" sz="1000" dirty="0">
                <a:latin typeface="Arial Rounded MT Bold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5500687" y="4645126"/>
              <a:ext cx="2694135" cy="2924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sz="1000" dirty="0" smtClean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Sampling (Driver’s nose position)</a:t>
              </a:r>
              <a:endParaRPr lang="ko-KR" altLang="en-US" sz="1000" dirty="0">
                <a:solidFill>
                  <a:schemeClr val="tx1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484438" y="6078684"/>
              <a:ext cx="1082675" cy="280948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sz="1000" dirty="0">
                  <a:solidFill>
                    <a:srgbClr val="0000FF"/>
                  </a:solidFill>
                  <a:latin typeface="Arial Rounded MT Bold" pitchFamily="34" charset="0"/>
                  <a:ea typeface="HY헤드라인M" pitchFamily="18" charset="-127"/>
                </a:rPr>
                <a:t>GC/MS</a:t>
              </a:r>
              <a:endParaRPr lang="ko-KR" altLang="en-US" sz="1000" dirty="0">
                <a:solidFill>
                  <a:srgbClr val="0000FF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  <p:sp>
          <p:nvSpPr>
            <p:cNvPr id="20" name="AutoShape 24"/>
            <p:cNvSpPr>
              <a:spLocks noChangeArrowheads="1"/>
            </p:cNvSpPr>
            <p:nvPr/>
          </p:nvSpPr>
          <p:spPr bwMode="auto">
            <a:xfrm>
              <a:off x="3936208" y="3463701"/>
              <a:ext cx="1224755" cy="1181424"/>
            </a:xfrm>
            <a:prstGeom prst="rightArrow">
              <a:avLst>
                <a:gd name="adj1" fmla="val 75694"/>
                <a:gd name="adj2" fmla="val 291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sz="1000" dirty="0" smtClean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16±1 </a:t>
              </a:r>
              <a:r>
                <a:rPr lang="en-US" altLang="ko-KR" sz="100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hours</a:t>
              </a:r>
              <a:endParaRPr lang="ko-KR" altLang="en-US" sz="1000" dirty="0">
                <a:solidFill>
                  <a:schemeClr val="tx1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160588" y="4645126"/>
              <a:ext cx="1611312" cy="2924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Temp. Stabilizing</a:t>
              </a:r>
              <a:r>
                <a:rPr lang="ko-KR" altLang="en-US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</a:t>
              </a:r>
            </a:p>
          </p:txBody>
        </p:sp>
        <p:sp>
          <p:nvSpPr>
            <p:cNvPr id="22" name="AutoShape 29"/>
            <p:cNvSpPr>
              <a:spLocks noChangeArrowheads="1"/>
            </p:cNvSpPr>
            <p:nvPr/>
          </p:nvSpPr>
          <p:spPr bwMode="auto">
            <a:xfrm>
              <a:off x="3652068" y="2326942"/>
              <a:ext cx="1144008" cy="1070485"/>
            </a:xfrm>
            <a:prstGeom prst="rightArrow">
              <a:avLst>
                <a:gd name="adj1" fmla="val 68907"/>
                <a:gd name="adj2" fmla="val 29176"/>
              </a:avLst>
            </a:prstGeom>
            <a:gradFill rotWithShape="1">
              <a:gsLst>
                <a:gs pos="0">
                  <a:srgbClr val="FF9999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4000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  </a:t>
              </a:r>
              <a:r>
                <a:rPr lang="en-US" altLang="ko-KR" sz="1050" dirty="0" smtClean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Transportation</a:t>
              </a:r>
            </a:p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 smtClean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Storage</a:t>
              </a:r>
              <a:r>
                <a:rPr lang="ko-KR" altLang="en-US" sz="1050" dirty="0" smtClean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</a:t>
              </a:r>
              <a:endParaRPr lang="ko-KR" altLang="en-US" sz="1050" dirty="0">
                <a:solidFill>
                  <a:schemeClr val="tx1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  <p:pic>
          <p:nvPicPr>
            <p:cNvPr id="23" name="Picture 11" descr="IMG_78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0" y="2330450"/>
              <a:ext cx="1449388" cy="96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7" descr="IMG_79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031" y="2369911"/>
              <a:ext cx="1412875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8" descr="IMG_79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762" y="2363843"/>
              <a:ext cx="1412875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그룹 39"/>
            <p:cNvGrpSpPr>
              <a:grpSpLocks/>
            </p:cNvGrpSpPr>
            <p:nvPr/>
          </p:nvGrpSpPr>
          <p:grpSpPr bwMode="auto">
            <a:xfrm rot="16200000">
              <a:off x="820292" y="2034602"/>
              <a:ext cx="1016630" cy="1520052"/>
              <a:chOff x="1025236" y="1965090"/>
              <a:chExt cx="2214000" cy="439944"/>
            </a:xfrm>
            <a:solidFill>
              <a:srgbClr val="00B0F0"/>
            </a:solidFill>
          </p:grpSpPr>
          <p:sp>
            <p:nvSpPr>
              <p:cNvPr id="43" name="양쪽 모서리가 둥근 사각형 42"/>
              <p:cNvSpPr/>
              <p:nvPr/>
            </p:nvSpPr>
            <p:spPr>
              <a:xfrm>
                <a:off x="1025236" y="1965090"/>
                <a:ext cx="2214000" cy="43208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25400" cap="flat" cmpd="sng" algn="ctr">
                <a:noFill/>
                <a:prstDash val="solid"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 dirty="0">
                  <a:solidFill>
                    <a:sysClr val="window" lastClr="FFFFFF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  <p:sp>
            <p:nvSpPr>
              <p:cNvPr id="44" name="양쪽 모서리가 둥근 사각형 43"/>
              <p:cNvSpPr/>
              <p:nvPr/>
            </p:nvSpPr>
            <p:spPr>
              <a:xfrm>
                <a:off x="1037484" y="1972986"/>
                <a:ext cx="2196000" cy="43204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flat" dir="t">
                  <a:rot lat="0" lon="0" rev="7920000"/>
                </a:lightRig>
              </a:scene3d>
              <a:sp3d prstMaterial="clear">
                <a:bevelT w="57150" h="57150"/>
              </a:sp3d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 dirty="0">
                  <a:solidFill>
                    <a:prstClr val="white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</p:grpSp>
        <p:sp>
          <p:nvSpPr>
            <p:cNvPr id="27" name="직사각형 59"/>
            <p:cNvSpPr>
              <a:spLocks noChangeArrowheads="1"/>
            </p:cNvSpPr>
            <p:nvPr/>
          </p:nvSpPr>
          <p:spPr bwMode="auto">
            <a:xfrm>
              <a:off x="676275" y="2437709"/>
              <a:ext cx="1323975" cy="531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0"/>
              <a:r>
                <a:rPr kumimoji="0" lang="en-US" altLang="ko-KR" sz="1600" dirty="0">
                  <a:solidFill>
                    <a:srgbClr val="FFFFFF"/>
                  </a:solidFill>
                  <a:latin typeface="Arial" charset="0"/>
                  <a:ea typeface="맑은 고딕" pitchFamily="50" charset="-127"/>
                  <a:cs typeface="Arial" charset="0"/>
                </a:rPr>
                <a:t>Car Preparation</a:t>
              </a:r>
              <a:endParaRPr kumimoji="0" lang="ko-KR" altLang="en-US" sz="1600" dirty="0">
                <a:solidFill>
                  <a:srgbClr val="FFFFFF"/>
                </a:solidFill>
                <a:latin typeface="Arial" charset="0"/>
                <a:ea typeface="맑은 고딕" pitchFamily="50" charset="-127"/>
                <a:cs typeface="Arial" charset="0"/>
              </a:endParaRPr>
            </a:p>
          </p:txBody>
        </p:sp>
        <p:pic>
          <p:nvPicPr>
            <p:cNvPr id="28" name="Picture 2" descr="D:\■ 배기_DB\■ 정부과제\실내공기질\2013년도\10. 측정사진\01. K3\IMG_900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0" y="3621088"/>
              <a:ext cx="1589088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그룹 39"/>
            <p:cNvGrpSpPr>
              <a:grpSpLocks/>
            </p:cNvGrpSpPr>
            <p:nvPr/>
          </p:nvGrpSpPr>
          <p:grpSpPr bwMode="auto">
            <a:xfrm rot="16200000">
              <a:off x="733289" y="3457873"/>
              <a:ext cx="1192299" cy="1520048"/>
              <a:chOff x="1025238" y="1965091"/>
              <a:chExt cx="2214000" cy="439943"/>
            </a:xfrm>
            <a:solidFill>
              <a:srgbClr val="92D050"/>
            </a:solidFill>
          </p:grpSpPr>
          <p:sp>
            <p:nvSpPr>
              <p:cNvPr id="41" name="양쪽 모서리가 둥근 사각형 40"/>
              <p:cNvSpPr/>
              <p:nvPr/>
            </p:nvSpPr>
            <p:spPr>
              <a:xfrm>
                <a:off x="1025238" y="1965091"/>
                <a:ext cx="2214000" cy="43208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25400" cap="flat" cmpd="sng" algn="ctr">
                <a:noFill/>
                <a:prstDash val="solid"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 dirty="0">
                  <a:solidFill>
                    <a:sysClr val="window" lastClr="FFFFFF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  <p:sp>
            <p:nvSpPr>
              <p:cNvPr id="42" name="양쪽 모서리가 둥근 사각형 41"/>
              <p:cNvSpPr/>
              <p:nvPr/>
            </p:nvSpPr>
            <p:spPr>
              <a:xfrm>
                <a:off x="1037484" y="1972986"/>
                <a:ext cx="2196000" cy="43204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flat" dir="t">
                  <a:rot lat="0" lon="0" rev="7920000"/>
                </a:lightRig>
              </a:scene3d>
              <a:sp3d prstMaterial="clear">
                <a:bevelT w="57150" h="57150"/>
              </a:sp3d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 dirty="0">
                  <a:solidFill>
                    <a:prstClr val="white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</p:grpSp>
        <p:sp>
          <p:nvSpPr>
            <p:cNvPr id="30" name="직사각형 59"/>
            <p:cNvSpPr>
              <a:spLocks noChangeArrowheads="1"/>
            </p:cNvSpPr>
            <p:nvPr/>
          </p:nvSpPr>
          <p:spPr bwMode="auto">
            <a:xfrm>
              <a:off x="500063" y="3702202"/>
              <a:ext cx="1642430" cy="1017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latinLnBrk="0"/>
              <a:r>
                <a:rPr kumimoji="0" lang="en-US" altLang="ko-KR" sz="1600" dirty="0" smtClean="0">
                  <a:solidFill>
                    <a:srgbClr val="FFFFFF"/>
                  </a:solidFill>
                  <a:latin typeface="Arial" charset="0"/>
                  <a:ea typeface="맑은 고딕" pitchFamily="50" charset="-127"/>
                  <a:cs typeface="Arial" charset="0"/>
                </a:rPr>
                <a:t>Test Mode</a:t>
              </a:r>
            </a:p>
            <a:p>
              <a:pPr algn="ctr" latinLnBrk="0"/>
              <a:r>
                <a:rPr kumimoji="0" lang="en-US" altLang="ko-KR" sz="1400" dirty="0" smtClean="0">
                  <a:solidFill>
                    <a:srgbClr val="FFFFFF"/>
                  </a:solidFill>
                  <a:ea typeface="맑은 고딕" pitchFamily="50" charset="-127"/>
                  <a:cs typeface="Arial" charset="0"/>
                </a:rPr>
                <a:t>Ambient mode</a:t>
              </a:r>
            </a:p>
            <a:p>
              <a:pPr algn="ctr" latinLnBrk="0"/>
              <a:r>
                <a:rPr kumimoji="0" lang="en-US" altLang="ko-KR" sz="1400" dirty="0" smtClean="0">
                  <a:solidFill>
                    <a:srgbClr val="FFFFFF"/>
                  </a:solidFill>
                  <a:ea typeface="맑은 고딕" pitchFamily="50" charset="-127"/>
                  <a:cs typeface="Arial" charset="0"/>
                </a:rPr>
                <a:t>Parking mode</a:t>
              </a:r>
            </a:p>
            <a:p>
              <a:pPr algn="ctr" latinLnBrk="0"/>
              <a:r>
                <a:rPr kumimoji="0" lang="en-US" altLang="ko-KR" sz="1400" dirty="0" smtClean="0">
                  <a:solidFill>
                    <a:srgbClr val="FFFFFF"/>
                  </a:solidFill>
                  <a:ea typeface="맑은 고딕" pitchFamily="50" charset="-127"/>
                  <a:cs typeface="Arial" charset="0"/>
                </a:rPr>
                <a:t>Driving mode</a:t>
              </a:r>
            </a:p>
          </p:txBody>
        </p:sp>
        <p:pic>
          <p:nvPicPr>
            <p:cNvPr id="31" name="Picture 8" descr="IMG_793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3614750"/>
              <a:ext cx="1462087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7" descr="IMG_79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468" y="3601577"/>
              <a:ext cx="1454150" cy="96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975" y="5084763"/>
              <a:ext cx="1535113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475" y="5084763"/>
              <a:ext cx="1581150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338" y="5091113"/>
              <a:ext cx="2351087" cy="935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그룹 39"/>
            <p:cNvGrpSpPr>
              <a:grpSpLocks/>
            </p:cNvGrpSpPr>
            <p:nvPr/>
          </p:nvGrpSpPr>
          <p:grpSpPr bwMode="auto">
            <a:xfrm rot="16200000">
              <a:off x="714708" y="4934178"/>
              <a:ext cx="1227796" cy="1520052"/>
              <a:chOff x="1025236" y="1965090"/>
              <a:chExt cx="2214000" cy="439944"/>
            </a:xfrm>
            <a:solidFill>
              <a:srgbClr val="00B0F0"/>
            </a:solidFill>
          </p:grpSpPr>
          <p:sp>
            <p:nvSpPr>
              <p:cNvPr id="39" name="양쪽 모서리가 둥근 사각형 38"/>
              <p:cNvSpPr/>
              <p:nvPr/>
            </p:nvSpPr>
            <p:spPr>
              <a:xfrm>
                <a:off x="1025236" y="1965090"/>
                <a:ext cx="2214000" cy="43208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25400" cap="flat" cmpd="sng" algn="ctr">
                <a:noFill/>
                <a:prstDash val="solid"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 dirty="0">
                  <a:solidFill>
                    <a:sysClr val="window" lastClr="FFFFFF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  <p:sp>
            <p:nvSpPr>
              <p:cNvPr id="40" name="양쪽 모서리가 둥근 사각형 39"/>
              <p:cNvSpPr/>
              <p:nvPr/>
            </p:nvSpPr>
            <p:spPr>
              <a:xfrm>
                <a:off x="1037484" y="1972986"/>
                <a:ext cx="2196000" cy="43204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flat" dir="t">
                  <a:rot lat="0" lon="0" rev="7920000"/>
                </a:lightRig>
              </a:scene3d>
              <a:sp3d prstMaterial="clear">
                <a:bevelT w="57150" h="57150"/>
              </a:sp3d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 dirty="0">
                  <a:solidFill>
                    <a:prstClr val="white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</p:grpSp>
        <p:sp>
          <p:nvSpPr>
            <p:cNvPr id="37" name="직사각형 59"/>
            <p:cNvSpPr>
              <a:spLocks noChangeArrowheads="1"/>
            </p:cNvSpPr>
            <p:nvPr/>
          </p:nvSpPr>
          <p:spPr bwMode="auto">
            <a:xfrm>
              <a:off x="642938" y="5358303"/>
              <a:ext cx="1323975" cy="5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kern="0" dirty="0">
                  <a:solidFill>
                    <a:sysClr val="window" lastClr="FFFFFF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Sample</a:t>
              </a: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kern="0" dirty="0">
                  <a:solidFill>
                    <a:sysClr val="window" lastClr="FFFFFF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Analysis</a:t>
              </a:r>
              <a:r>
                <a:rPr kumimoji="0" lang="ko-KR" altLang="en-US" sz="1600" kern="0" dirty="0">
                  <a:solidFill>
                    <a:sysClr val="window" lastClr="FFFFFF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</a:p>
          </p:txBody>
        </p:sp>
        <p:sp>
          <p:nvSpPr>
            <p:cNvPr id="38" name="AutoShape 29"/>
            <p:cNvSpPr>
              <a:spLocks noChangeArrowheads="1"/>
            </p:cNvSpPr>
            <p:nvPr/>
          </p:nvSpPr>
          <p:spPr bwMode="auto">
            <a:xfrm>
              <a:off x="7861300" y="2328382"/>
              <a:ext cx="1000125" cy="1069045"/>
            </a:xfrm>
            <a:prstGeom prst="rightArrow">
              <a:avLst>
                <a:gd name="adj1" fmla="val 68907"/>
                <a:gd name="adj2" fmla="val 29176"/>
              </a:avLst>
            </a:prstGeom>
            <a:gradFill rotWithShape="1">
              <a:gsLst>
                <a:gs pos="0">
                  <a:srgbClr val="FF9999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4000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  </a:t>
              </a:r>
              <a:r>
                <a:rPr lang="en-US" altLang="ko-KR" sz="1050" dirty="0" smtClean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28days</a:t>
              </a:r>
            </a:p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 smtClean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± 5 days</a:t>
              </a:r>
              <a:r>
                <a:rPr lang="ko-KR" altLang="en-US" sz="1050" dirty="0" smtClean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</a:t>
              </a:r>
              <a:endParaRPr lang="ko-KR" altLang="en-US" sz="1050" dirty="0">
                <a:solidFill>
                  <a:schemeClr val="tx1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396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4925" y="241484"/>
            <a:ext cx="9109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ko-KR" altLang="en-US" sz="2800" dirty="0"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800" dirty="0">
                <a:latin typeface="Arial" charset="0"/>
                <a:ea typeface="HY헤드라인M" pitchFamily="18" charset="-127"/>
                <a:cs typeface="Arial" charset="0"/>
              </a:rPr>
              <a:t>   </a:t>
            </a:r>
            <a:r>
              <a:rPr lang="en-US" altLang="ko-KR" sz="2800" dirty="0" smtClean="0">
                <a:latin typeface="Arial" charset="0"/>
                <a:ea typeface="HY헤드라인M" pitchFamily="18" charset="-127"/>
                <a:cs typeface="Arial" charset="0"/>
              </a:rPr>
              <a:t>The Second Stage Mandate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5752" y="1772816"/>
            <a:ext cx="88582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ko-KR" sz="2000" b="1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Stage 2 -  </a:t>
            </a:r>
            <a:r>
              <a:rPr lang="en-US" altLang="ko-KR" sz="1600" spc="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 the test procedure for vehicle exhaust gases entering the vehicle cabin (VIAQ-07-11) </a:t>
            </a:r>
          </a:p>
        </p:txBody>
      </p:sp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142844" y="1196752"/>
            <a:ext cx="900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r>
              <a:rPr kumimoji="0" lang="en-US" altLang="ko-KR" sz="24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Roadmap of VIAQ IWG Activities</a:t>
            </a:r>
            <a:endParaRPr kumimoji="0" lang="ko-KR" altLang="en-US" sz="2400" b="1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6840810" cy="38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79" y="4470881"/>
            <a:ext cx="2073525" cy="140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71" y="2999457"/>
            <a:ext cx="192435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4716433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Interior material emissions</a:t>
            </a:r>
          </a:p>
          <a:p>
            <a:r>
              <a:rPr lang="en-US" altLang="ko-K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Passenger breathing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3496" y="3021613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Outside air pollution</a:t>
            </a:r>
            <a:endParaRPr lang="ko-KR" alt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8220" y="5013176"/>
            <a:ext cx="1834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Exhaust Gas </a:t>
            </a:r>
            <a:endParaRPr lang="ko-KR" alt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6190658"/>
            <a:ext cx="2440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Particles</a:t>
            </a:r>
            <a:endParaRPr lang="ko-KR" alt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52" y="5013176"/>
            <a:ext cx="1834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Exhaust Gas </a:t>
            </a:r>
            <a:endParaRPr lang="ko-KR" alt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3821" y="321899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Odors</a:t>
            </a:r>
            <a:endParaRPr lang="ko-KR" alt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96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디자인 사용자 지정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2_디자인 사용자 지정">
      <a:majorFont>
        <a:latin typeface="HY수평선B"/>
        <a:ea typeface="HY수평선B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ADAEE"/>
        </a:solidFill>
        <a:ln>
          <a:noFill/>
          <a:headEnd type="none" w="med" len="med"/>
          <a:tailEnd type="none" w="med" len="lg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lIns="90000" tIns="46800" rIns="90000" bIns="46800" anchor="ctr"/>
      <a:lstStyle>
        <a:defPPr algn="ctr">
          <a:defRPr sz="1400" dirty="0">
            <a:solidFill>
              <a:schemeClr val="tx2">
                <a:lumMod val="50000"/>
              </a:schemeClr>
            </a:solidFill>
            <a:latin typeface="HY수평선B" pitchFamily="18" charset="-127"/>
            <a:ea typeface="HY수평선B" pitchFamily="18" charset="-127"/>
          </a:defRPr>
        </a:defPPr>
      </a:lstStyle>
    </a:sp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테마">
  <a:themeElements>
    <a:clrScheme name="2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테마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테마">
  <a:themeElements>
    <a:clrScheme name="1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테마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4394</TotalTime>
  <Words>835</Words>
  <Application>Microsoft Office PowerPoint</Application>
  <PresentationFormat>On-screen Show (4:3)</PresentationFormat>
  <Paragraphs>206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4_디자인 사용자 지정</vt:lpstr>
      <vt:lpstr>2_Office 테마</vt:lpstr>
      <vt:lpstr>디자인 사용자 지정</vt:lpstr>
      <vt:lpstr>5_기본 디자인</vt:lpstr>
      <vt:lpstr>기본 디자인</vt:lpstr>
      <vt:lpstr>1_Office 테마</vt:lpstr>
      <vt:lpstr>1_기본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 KOREA</dc:title>
  <dc:creator>JSLIM</dc:creator>
  <cp:lastModifiedBy>United Nations</cp:lastModifiedBy>
  <cp:revision>2305</cp:revision>
  <cp:lastPrinted>2017-05-31T04:58:15Z</cp:lastPrinted>
  <dcterms:created xsi:type="dcterms:W3CDTF">2008-04-07T03:57:39Z</dcterms:created>
  <dcterms:modified xsi:type="dcterms:W3CDTF">2017-06-07T16:22:45Z</dcterms:modified>
</cp:coreProperties>
</file>