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431" r:id="rId2"/>
    <p:sldId id="452" r:id="rId3"/>
    <p:sldId id="441" r:id="rId4"/>
    <p:sldId id="392" r:id="rId5"/>
    <p:sldId id="410" r:id="rId6"/>
    <p:sldId id="339" r:id="rId7"/>
    <p:sldId id="417" r:id="rId8"/>
    <p:sldId id="419" r:id="rId9"/>
    <p:sldId id="421" r:id="rId10"/>
    <p:sldId id="422" r:id="rId11"/>
    <p:sldId id="426" r:id="rId12"/>
    <p:sldId id="427" r:id="rId13"/>
    <p:sldId id="428" r:id="rId14"/>
    <p:sldId id="429" r:id="rId15"/>
    <p:sldId id="430" r:id="rId16"/>
    <p:sldId id="436" r:id="rId17"/>
    <p:sldId id="447" r:id="rId18"/>
    <p:sldId id="446" r:id="rId19"/>
    <p:sldId id="444" r:id="rId20"/>
    <p:sldId id="451" r:id="rId21"/>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Calibri"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Calibri"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Calibri"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Calibri" pitchFamily="34" charset="0"/>
        <a:ea typeface="ＭＳ Ｐゴシック" pitchFamily="50"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rajapan" initials="parajapan" lastIdx="4" clrIdx="0">
    <p:extLst/>
  </p:cmAuthor>
  <p:cmAuthor id="2" name="Cyrano" initials="CK" lastIdx="2"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62" autoAdjust="0"/>
    <p:restoredTop sz="90372" autoAdjust="0"/>
  </p:normalViewPr>
  <p:slideViewPr>
    <p:cSldViewPr>
      <p:cViewPr varScale="1">
        <p:scale>
          <a:sx n="108" d="100"/>
          <a:sy n="108" d="100"/>
        </p:scale>
        <p:origin x="-2106" y="-90"/>
      </p:cViewPr>
      <p:guideLst>
        <p:guide orient="horz" pos="2160"/>
        <p:guide pos="2880"/>
      </p:guideLst>
    </p:cSldViewPr>
  </p:slideViewPr>
  <p:notesTextViewPr>
    <p:cViewPr>
      <p:scale>
        <a:sx n="1" d="1"/>
        <a:sy n="1" d="1"/>
      </p:scale>
      <p:origin x="0" y="0"/>
    </p:cViewPr>
  </p:notesTextViewPr>
  <p:notesViewPr>
    <p:cSldViewPr>
      <p:cViewPr varScale="1">
        <p:scale>
          <a:sx n="79" d="100"/>
          <a:sy n="79" d="100"/>
        </p:scale>
        <p:origin x="395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2CEB967E-F0C4-4D88-956F-3C3E8E3B2AF6}" type="datetimeFigureOut">
              <a:rPr kumimoji="1" lang="ja-JP" altLang="en-US" smtClean="0"/>
              <a:t>2017/6/6</a:t>
            </a:fld>
            <a:endParaRPr kumimoji="1" lang="ja-JP" altLang="en-US"/>
          </a:p>
        </p:txBody>
      </p:sp>
      <p:sp>
        <p:nvSpPr>
          <p:cNvPr id="4" name="フッター プレースホルダー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A488D422-9E51-4577-8AEA-5872A7E90AAC}" type="slidenum">
              <a:rPr kumimoji="1" lang="ja-JP" altLang="en-US" smtClean="0"/>
              <a:t>‹#›</a:t>
            </a:fld>
            <a:endParaRPr kumimoji="1" lang="ja-JP" altLang="en-US"/>
          </a:p>
        </p:txBody>
      </p:sp>
    </p:spTree>
    <p:extLst>
      <p:ext uri="{BB962C8B-B14F-4D97-AF65-F5344CB8AC3E}">
        <p14:creationId xmlns:p14="http://schemas.microsoft.com/office/powerpoint/2010/main" val="36705224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11" tIns="45706" rIns="91411" bIns="45706" rtlCol="0"/>
          <a:lstStyle>
            <a:lvl1pPr algn="l">
              <a:defRPr sz="1200"/>
            </a:lvl1pPr>
          </a:lstStyle>
          <a:p>
            <a:pPr>
              <a:defRPr/>
            </a:pPr>
            <a:endParaRPr lang="ja-JP" altLang="en-US" dirty="0"/>
          </a:p>
        </p:txBody>
      </p:sp>
      <p:sp>
        <p:nvSpPr>
          <p:cNvPr id="3" name="日付プレースホルダー 2"/>
          <p:cNvSpPr>
            <a:spLocks noGrp="1"/>
          </p:cNvSpPr>
          <p:nvPr>
            <p:ph type="dt" idx="1"/>
          </p:nvPr>
        </p:nvSpPr>
        <p:spPr>
          <a:xfrm>
            <a:off x="3815374" y="0"/>
            <a:ext cx="2918831" cy="493316"/>
          </a:xfrm>
          <a:prstGeom prst="rect">
            <a:avLst/>
          </a:prstGeom>
        </p:spPr>
        <p:txBody>
          <a:bodyPr vert="horz" lIns="91411" tIns="45706" rIns="91411" bIns="45706" rtlCol="0"/>
          <a:lstStyle>
            <a:lvl1pPr algn="r">
              <a:defRPr sz="1200"/>
            </a:lvl1pPr>
          </a:lstStyle>
          <a:p>
            <a:pPr>
              <a:defRPr/>
            </a:pPr>
            <a:fld id="{8045BF4C-F91E-435E-8A38-4E0F06DC3FC7}" type="datetimeFigureOut">
              <a:rPr lang="ja-JP" altLang="en-US"/>
              <a:pPr>
                <a:defRPr/>
              </a:pPr>
              <a:t>2017/6/6</a:t>
            </a:fld>
            <a:endParaRPr lang="ja-JP" altLang="en-US" dirty="0"/>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11" tIns="45706" rIns="91411" bIns="45706" rtlCol="0" anchor="ctr"/>
          <a:lstStyle/>
          <a:p>
            <a:pPr lvl="0"/>
            <a:endParaRPr lang="ja-JP" altLang="en-US" noProof="0" dirty="0"/>
          </a:p>
        </p:txBody>
      </p:sp>
      <p:sp>
        <p:nvSpPr>
          <p:cNvPr id="5" name="ノート プレースホルダー 4"/>
          <p:cNvSpPr>
            <a:spLocks noGrp="1"/>
          </p:cNvSpPr>
          <p:nvPr>
            <p:ph type="body" sz="quarter" idx="3"/>
          </p:nvPr>
        </p:nvSpPr>
        <p:spPr>
          <a:xfrm>
            <a:off x="673577" y="4686500"/>
            <a:ext cx="5388610" cy="4439841"/>
          </a:xfrm>
          <a:prstGeom prst="rect">
            <a:avLst/>
          </a:prstGeom>
        </p:spPr>
        <p:txBody>
          <a:bodyPr vert="horz" lIns="91411" tIns="45706" rIns="91411" bIns="45706"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11" tIns="45706" rIns="91411" bIns="45706" rtlCol="0" anchor="b"/>
          <a:lstStyle>
            <a:lvl1pPr algn="l">
              <a:defRPr sz="1200"/>
            </a:lvl1pPr>
          </a:lstStyle>
          <a:p>
            <a:pPr>
              <a:defRPr/>
            </a:pPr>
            <a:endParaRPr lang="ja-JP" altLang="en-US" dirty="0"/>
          </a:p>
        </p:txBody>
      </p:sp>
      <p:sp>
        <p:nvSpPr>
          <p:cNvPr id="7" name="スライド番号プレースホルダー 6"/>
          <p:cNvSpPr>
            <a:spLocks noGrp="1"/>
          </p:cNvSpPr>
          <p:nvPr>
            <p:ph type="sldNum" sz="quarter" idx="5"/>
          </p:nvPr>
        </p:nvSpPr>
        <p:spPr>
          <a:xfrm>
            <a:off x="3815374" y="9371285"/>
            <a:ext cx="2918831" cy="493316"/>
          </a:xfrm>
          <a:prstGeom prst="rect">
            <a:avLst/>
          </a:prstGeom>
        </p:spPr>
        <p:txBody>
          <a:bodyPr vert="horz" lIns="91411" tIns="45706" rIns="91411" bIns="45706" rtlCol="0" anchor="b"/>
          <a:lstStyle>
            <a:lvl1pPr algn="r">
              <a:defRPr sz="1200">
                <a:latin typeface="Arial" panose="020B0604020202020204" pitchFamily="34" charset="0"/>
                <a:cs typeface="Arial" panose="020B0604020202020204" pitchFamily="34" charset="0"/>
              </a:defRPr>
            </a:lvl1pPr>
          </a:lstStyle>
          <a:p>
            <a:pPr>
              <a:defRPr/>
            </a:pPr>
            <a:fld id="{48D04D41-6095-4041-AFB3-53AE7670EC21}" type="slidenum">
              <a:rPr lang="ja-JP" altLang="en-US" smtClean="0"/>
              <a:pPr>
                <a:defRPr/>
              </a:pPr>
              <a:t>‹#›</a:t>
            </a:fld>
            <a:endParaRPr lang="ja-JP" altLang="en-US" dirty="0"/>
          </a:p>
        </p:txBody>
      </p:sp>
    </p:spTree>
    <p:extLst>
      <p:ext uri="{BB962C8B-B14F-4D97-AF65-F5344CB8AC3E}">
        <p14:creationId xmlns:p14="http://schemas.microsoft.com/office/powerpoint/2010/main" val="25195803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dirty="0">
              <a:latin typeface="Arial" panose="020B0604020202020204" pitchFamily="34" charset="0"/>
              <a:cs typeface="Arial" panose="020B0604020202020204" pitchFamily="34" charset="0"/>
            </a:endParaRPr>
          </a:p>
        </p:txBody>
      </p:sp>
      <p:sp>
        <p:nvSpPr>
          <p:cNvPr id="922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chemeClr val="tx1"/>
                </a:solidFill>
                <a:latin typeface="Calibri" pitchFamily="34" charset="0"/>
                <a:ea typeface="ＭＳ Ｐゴシック" pitchFamily="50" charset="-128"/>
              </a:defRPr>
            </a:lvl1pPr>
            <a:lvl2pPr marL="742716" indent="-285660" eaLnBrk="0" hangingPunct="0">
              <a:defRPr kumimoji="1">
                <a:solidFill>
                  <a:schemeClr val="tx1"/>
                </a:solidFill>
                <a:latin typeface="Calibri" pitchFamily="34" charset="0"/>
                <a:ea typeface="ＭＳ Ｐゴシック" pitchFamily="50" charset="-128"/>
              </a:defRPr>
            </a:lvl2pPr>
            <a:lvl3pPr marL="1142640" indent="-228528" eaLnBrk="0" hangingPunct="0">
              <a:defRPr kumimoji="1">
                <a:solidFill>
                  <a:schemeClr val="tx1"/>
                </a:solidFill>
                <a:latin typeface="Calibri" pitchFamily="34" charset="0"/>
                <a:ea typeface="ＭＳ Ｐゴシック" pitchFamily="50" charset="-128"/>
              </a:defRPr>
            </a:lvl3pPr>
            <a:lvl4pPr marL="1599696" indent="-228528" eaLnBrk="0" hangingPunct="0">
              <a:defRPr kumimoji="1">
                <a:solidFill>
                  <a:schemeClr val="tx1"/>
                </a:solidFill>
                <a:latin typeface="Calibri" pitchFamily="34" charset="0"/>
                <a:ea typeface="ＭＳ Ｐゴシック" pitchFamily="50" charset="-128"/>
              </a:defRPr>
            </a:lvl4pPr>
            <a:lvl5pPr marL="2056753" indent="-228528" eaLnBrk="0" hangingPunct="0">
              <a:defRPr kumimoji="1">
                <a:solidFill>
                  <a:schemeClr val="tx1"/>
                </a:solidFill>
                <a:latin typeface="Calibri" pitchFamily="34" charset="0"/>
                <a:ea typeface="ＭＳ Ｐゴシック" pitchFamily="50" charset="-128"/>
              </a:defRPr>
            </a:lvl5pPr>
            <a:lvl6pPr marL="2513807" indent="-228528"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0864" indent="-228528"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7919" indent="-228528"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4976" indent="-228528"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fld id="{509372B4-A8DF-4921-B641-7355C118301E}" type="slidenum">
              <a:rPr lang="ja-JP" altLang="en-US" smtClean="0">
                <a:solidFill>
                  <a:prstClr val="black"/>
                </a:solidFill>
              </a:rPr>
              <a:pPr eaLnBrk="1" hangingPunct="1"/>
              <a:t>1</a:t>
            </a:fld>
            <a:endParaRPr lang="ja-JP" altLang="en-US" dirty="0">
              <a:solidFill>
                <a:prstClr val="black"/>
              </a:solidFill>
            </a:endParaRPr>
          </a:p>
        </p:txBody>
      </p:sp>
    </p:spTree>
    <p:extLst>
      <p:ext uri="{BB962C8B-B14F-4D97-AF65-F5344CB8AC3E}">
        <p14:creationId xmlns:p14="http://schemas.microsoft.com/office/powerpoint/2010/main" val="1353055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b="0" dirty="0">
              <a:latin typeface="Arial" panose="020B0604020202020204" pitchFamily="34" charset="0"/>
              <a:cs typeface="Arial" panose="020B0604020202020204" pitchFamily="34" charset="0"/>
            </a:endParaRPr>
          </a:p>
        </p:txBody>
      </p:sp>
      <p:sp>
        <p:nvSpPr>
          <p:cNvPr id="4" name="スライド番号プレースホルダー 3"/>
          <p:cNvSpPr>
            <a:spLocks noGrp="1"/>
          </p:cNvSpPr>
          <p:nvPr>
            <p:ph type="sldNum" sz="quarter" idx="10"/>
          </p:nvPr>
        </p:nvSpPr>
        <p:spPr/>
        <p:txBody>
          <a:bodyPr/>
          <a:lstStyle/>
          <a:p>
            <a:pPr>
              <a:defRPr/>
            </a:pPr>
            <a:fld id="{CA872360-DABF-46EB-88AF-4663739950E2}" type="slidenum">
              <a:rPr lang="ja-JP" altLang="en-US" smtClean="0"/>
              <a:pPr>
                <a:defRPr/>
              </a:pPr>
              <a:t>10</a:t>
            </a:fld>
            <a:endParaRPr lang="ja-JP" altLang="en-US" dirty="0"/>
          </a:p>
        </p:txBody>
      </p:sp>
    </p:spTree>
    <p:extLst>
      <p:ext uri="{BB962C8B-B14F-4D97-AF65-F5344CB8AC3E}">
        <p14:creationId xmlns:p14="http://schemas.microsoft.com/office/powerpoint/2010/main" val="39484679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Arial" panose="020B0604020202020204" pitchFamily="34" charset="0"/>
              <a:cs typeface="Arial" panose="020B0604020202020204" pitchFamily="34" charset="0"/>
            </a:endParaRPr>
          </a:p>
        </p:txBody>
      </p:sp>
      <p:sp>
        <p:nvSpPr>
          <p:cNvPr id="4" name="スライド番号プレースホルダー 3"/>
          <p:cNvSpPr>
            <a:spLocks noGrp="1"/>
          </p:cNvSpPr>
          <p:nvPr>
            <p:ph type="sldNum" sz="quarter" idx="10"/>
          </p:nvPr>
        </p:nvSpPr>
        <p:spPr/>
        <p:txBody>
          <a:bodyPr/>
          <a:lstStyle/>
          <a:p>
            <a:pPr>
              <a:defRPr/>
            </a:pPr>
            <a:fld id="{48D04D41-6095-4041-AFB3-53AE7670EC21}" type="slidenum">
              <a:rPr lang="ja-JP" altLang="en-US" smtClean="0"/>
              <a:pPr>
                <a:defRPr/>
              </a:pPr>
              <a:t>11</a:t>
            </a:fld>
            <a:endParaRPr lang="ja-JP" altLang="en-US" dirty="0"/>
          </a:p>
        </p:txBody>
      </p:sp>
    </p:spTree>
    <p:extLst>
      <p:ext uri="{BB962C8B-B14F-4D97-AF65-F5344CB8AC3E}">
        <p14:creationId xmlns:p14="http://schemas.microsoft.com/office/powerpoint/2010/main" val="25474607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Arial" panose="020B0604020202020204" pitchFamily="34" charset="0"/>
              <a:cs typeface="Arial" panose="020B0604020202020204" pitchFamily="34" charset="0"/>
            </a:endParaRPr>
          </a:p>
        </p:txBody>
      </p:sp>
      <p:sp>
        <p:nvSpPr>
          <p:cNvPr id="4" name="スライド番号プレースホルダー 3"/>
          <p:cNvSpPr>
            <a:spLocks noGrp="1"/>
          </p:cNvSpPr>
          <p:nvPr>
            <p:ph type="sldNum" sz="quarter" idx="10"/>
          </p:nvPr>
        </p:nvSpPr>
        <p:spPr/>
        <p:txBody>
          <a:bodyPr/>
          <a:lstStyle/>
          <a:p>
            <a:pPr>
              <a:defRPr/>
            </a:pPr>
            <a:fld id="{48D04D41-6095-4041-AFB3-53AE7670EC21}" type="slidenum">
              <a:rPr lang="ja-JP" altLang="en-US" smtClean="0"/>
              <a:pPr>
                <a:defRPr/>
              </a:pPr>
              <a:t>12</a:t>
            </a:fld>
            <a:endParaRPr lang="ja-JP" altLang="en-US" dirty="0"/>
          </a:p>
        </p:txBody>
      </p:sp>
    </p:spTree>
    <p:extLst>
      <p:ext uri="{BB962C8B-B14F-4D97-AF65-F5344CB8AC3E}">
        <p14:creationId xmlns:p14="http://schemas.microsoft.com/office/powerpoint/2010/main" val="16791584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Arial" panose="020B0604020202020204" pitchFamily="34" charset="0"/>
              <a:cs typeface="Arial" panose="020B0604020202020204" pitchFamily="34" charset="0"/>
            </a:endParaRPr>
          </a:p>
        </p:txBody>
      </p:sp>
      <p:sp>
        <p:nvSpPr>
          <p:cNvPr id="4" name="スライド番号プレースホルダー 3"/>
          <p:cNvSpPr>
            <a:spLocks noGrp="1"/>
          </p:cNvSpPr>
          <p:nvPr>
            <p:ph type="sldNum" sz="quarter" idx="10"/>
          </p:nvPr>
        </p:nvSpPr>
        <p:spPr/>
        <p:txBody>
          <a:bodyPr/>
          <a:lstStyle/>
          <a:p>
            <a:pPr>
              <a:defRPr/>
            </a:pPr>
            <a:fld id="{48D04D41-6095-4041-AFB3-53AE7670EC21}" type="slidenum">
              <a:rPr lang="ja-JP" altLang="en-US" smtClean="0"/>
              <a:pPr>
                <a:defRPr/>
              </a:pPr>
              <a:t>13</a:t>
            </a:fld>
            <a:endParaRPr lang="ja-JP" altLang="en-US" dirty="0"/>
          </a:p>
        </p:txBody>
      </p:sp>
    </p:spTree>
    <p:extLst>
      <p:ext uri="{BB962C8B-B14F-4D97-AF65-F5344CB8AC3E}">
        <p14:creationId xmlns:p14="http://schemas.microsoft.com/office/powerpoint/2010/main" val="26322961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Arial" panose="020B0604020202020204" pitchFamily="34" charset="0"/>
              <a:cs typeface="Arial" panose="020B0604020202020204" pitchFamily="34" charset="0"/>
            </a:endParaRPr>
          </a:p>
        </p:txBody>
      </p:sp>
      <p:sp>
        <p:nvSpPr>
          <p:cNvPr id="4" name="スライド番号プレースホルダー 3"/>
          <p:cNvSpPr>
            <a:spLocks noGrp="1"/>
          </p:cNvSpPr>
          <p:nvPr>
            <p:ph type="sldNum" sz="quarter" idx="10"/>
          </p:nvPr>
        </p:nvSpPr>
        <p:spPr/>
        <p:txBody>
          <a:bodyPr/>
          <a:lstStyle/>
          <a:p>
            <a:pPr>
              <a:defRPr/>
            </a:pPr>
            <a:fld id="{48D04D41-6095-4041-AFB3-53AE7670EC21}" type="slidenum">
              <a:rPr lang="ja-JP" altLang="en-US" smtClean="0"/>
              <a:pPr>
                <a:defRPr/>
              </a:pPr>
              <a:t>14</a:t>
            </a:fld>
            <a:endParaRPr lang="ja-JP" altLang="en-US" dirty="0"/>
          </a:p>
        </p:txBody>
      </p:sp>
    </p:spTree>
    <p:extLst>
      <p:ext uri="{BB962C8B-B14F-4D97-AF65-F5344CB8AC3E}">
        <p14:creationId xmlns:p14="http://schemas.microsoft.com/office/powerpoint/2010/main" val="37723796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Arial" panose="020B0604020202020204" pitchFamily="34" charset="0"/>
              <a:cs typeface="Arial" panose="020B0604020202020204" pitchFamily="34" charset="0"/>
            </a:endParaRPr>
          </a:p>
        </p:txBody>
      </p:sp>
      <p:sp>
        <p:nvSpPr>
          <p:cNvPr id="4" name="スライド番号プレースホルダー 3"/>
          <p:cNvSpPr>
            <a:spLocks noGrp="1"/>
          </p:cNvSpPr>
          <p:nvPr>
            <p:ph type="sldNum" sz="quarter" idx="10"/>
          </p:nvPr>
        </p:nvSpPr>
        <p:spPr/>
        <p:txBody>
          <a:bodyPr/>
          <a:lstStyle/>
          <a:p>
            <a:pPr>
              <a:defRPr/>
            </a:pPr>
            <a:fld id="{48D04D41-6095-4041-AFB3-53AE7670EC21}" type="slidenum">
              <a:rPr lang="ja-JP" altLang="en-US" smtClean="0"/>
              <a:pPr>
                <a:defRPr/>
              </a:pPr>
              <a:t>15</a:t>
            </a:fld>
            <a:endParaRPr lang="ja-JP" altLang="en-US" dirty="0"/>
          </a:p>
        </p:txBody>
      </p:sp>
    </p:spTree>
    <p:extLst>
      <p:ext uri="{BB962C8B-B14F-4D97-AF65-F5344CB8AC3E}">
        <p14:creationId xmlns:p14="http://schemas.microsoft.com/office/powerpoint/2010/main" val="40360846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Arial" panose="020B0604020202020204" pitchFamily="34" charset="0"/>
              <a:cs typeface="Arial" panose="020B0604020202020204" pitchFamily="34" charset="0"/>
            </a:endParaRPr>
          </a:p>
        </p:txBody>
      </p:sp>
      <p:sp>
        <p:nvSpPr>
          <p:cNvPr id="4" name="スライド番号プレースホルダー 3"/>
          <p:cNvSpPr>
            <a:spLocks noGrp="1"/>
          </p:cNvSpPr>
          <p:nvPr>
            <p:ph type="sldNum" sz="quarter" idx="10"/>
          </p:nvPr>
        </p:nvSpPr>
        <p:spPr/>
        <p:txBody>
          <a:bodyPr/>
          <a:lstStyle/>
          <a:p>
            <a:pPr>
              <a:defRPr/>
            </a:pPr>
            <a:fld id="{48D04D41-6095-4041-AFB3-53AE7670EC21}" type="slidenum">
              <a:rPr lang="ja-JP" altLang="en-US" smtClean="0"/>
              <a:pPr>
                <a:defRPr/>
              </a:pPr>
              <a:t>16</a:t>
            </a:fld>
            <a:endParaRPr lang="ja-JP" altLang="en-US" dirty="0"/>
          </a:p>
        </p:txBody>
      </p:sp>
    </p:spTree>
    <p:extLst>
      <p:ext uri="{BB962C8B-B14F-4D97-AF65-F5344CB8AC3E}">
        <p14:creationId xmlns:p14="http://schemas.microsoft.com/office/powerpoint/2010/main" val="20075673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pPr>
              <a:defRPr/>
            </a:pPr>
            <a:fld id="{CA872360-DABF-46EB-88AF-4663739950E2}" type="slidenum">
              <a:rPr lang="ja-JP" altLang="en-US" smtClean="0"/>
              <a:pPr>
                <a:defRPr/>
              </a:pPr>
              <a:t>17</a:t>
            </a:fld>
            <a:endParaRPr lang="ja-JP" altLang="en-US" dirty="0"/>
          </a:p>
        </p:txBody>
      </p:sp>
    </p:spTree>
    <p:extLst>
      <p:ext uri="{BB962C8B-B14F-4D97-AF65-F5344CB8AC3E}">
        <p14:creationId xmlns:p14="http://schemas.microsoft.com/office/powerpoint/2010/main" val="22531137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latin typeface="Arial" panose="020B0604020202020204" pitchFamily="34" charset="0"/>
              <a:cs typeface="Arial" panose="020B0604020202020204" pitchFamily="34" charset="0"/>
            </a:endParaRPr>
          </a:p>
        </p:txBody>
      </p:sp>
      <p:sp>
        <p:nvSpPr>
          <p:cNvPr id="4" name="スライド番号プレースホルダー 3"/>
          <p:cNvSpPr>
            <a:spLocks noGrp="1"/>
          </p:cNvSpPr>
          <p:nvPr>
            <p:ph type="sldNum" sz="quarter" idx="10"/>
          </p:nvPr>
        </p:nvSpPr>
        <p:spPr/>
        <p:txBody>
          <a:bodyPr/>
          <a:lstStyle/>
          <a:p>
            <a:pPr>
              <a:defRPr/>
            </a:pPr>
            <a:fld id="{AF0B22E2-D265-40D7-AD04-E88AD5C1CE73}" type="slidenum">
              <a:rPr lang="ja-JP" altLang="en-US" smtClean="0"/>
              <a:pPr>
                <a:defRPr/>
              </a:pPr>
              <a:t>18</a:t>
            </a:fld>
            <a:endParaRPr lang="ja-JP" altLang="en-US" dirty="0"/>
          </a:p>
        </p:txBody>
      </p:sp>
    </p:spTree>
    <p:extLst>
      <p:ext uri="{BB962C8B-B14F-4D97-AF65-F5344CB8AC3E}">
        <p14:creationId xmlns:p14="http://schemas.microsoft.com/office/powerpoint/2010/main" val="22091156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latin typeface="Arial" panose="020B0604020202020204" pitchFamily="34" charset="0"/>
              <a:cs typeface="Arial" panose="020B0604020202020204" pitchFamily="34" charset="0"/>
            </a:endParaRPr>
          </a:p>
        </p:txBody>
      </p:sp>
      <p:sp>
        <p:nvSpPr>
          <p:cNvPr id="4" name="スライド番号プレースホルダー 3"/>
          <p:cNvSpPr>
            <a:spLocks noGrp="1"/>
          </p:cNvSpPr>
          <p:nvPr>
            <p:ph type="sldNum" sz="quarter" idx="10"/>
          </p:nvPr>
        </p:nvSpPr>
        <p:spPr/>
        <p:txBody>
          <a:bodyPr/>
          <a:lstStyle/>
          <a:p>
            <a:pPr>
              <a:defRPr/>
            </a:pPr>
            <a:fld id="{AF0B22E2-D265-40D7-AD04-E88AD5C1CE73}" type="slidenum">
              <a:rPr lang="ja-JP" altLang="en-US" smtClean="0"/>
              <a:pPr>
                <a:defRPr/>
              </a:pPr>
              <a:t>19</a:t>
            </a:fld>
            <a:endParaRPr lang="ja-JP" altLang="en-US" dirty="0"/>
          </a:p>
        </p:txBody>
      </p:sp>
    </p:spTree>
    <p:extLst>
      <p:ext uri="{BB962C8B-B14F-4D97-AF65-F5344CB8AC3E}">
        <p14:creationId xmlns:p14="http://schemas.microsoft.com/office/powerpoint/2010/main" val="3852882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latin typeface="Arial" panose="020B0604020202020204" pitchFamily="34" charset="0"/>
              <a:cs typeface="Arial" panose="020B0604020202020204" pitchFamily="34" charset="0"/>
            </a:endParaRPr>
          </a:p>
        </p:txBody>
      </p:sp>
      <p:sp>
        <p:nvSpPr>
          <p:cNvPr id="4" name="スライド番号プレースホルダー 3"/>
          <p:cNvSpPr>
            <a:spLocks noGrp="1"/>
          </p:cNvSpPr>
          <p:nvPr>
            <p:ph type="sldNum" sz="quarter" idx="10"/>
          </p:nvPr>
        </p:nvSpPr>
        <p:spPr/>
        <p:txBody>
          <a:bodyPr/>
          <a:lstStyle/>
          <a:p>
            <a:pPr>
              <a:defRPr/>
            </a:pPr>
            <a:fld id="{48D04D41-6095-4041-AFB3-53AE7670EC21}" type="slidenum">
              <a:rPr lang="ja-JP" altLang="en-US" smtClean="0"/>
              <a:pPr>
                <a:defRPr/>
              </a:pPr>
              <a:t>2</a:t>
            </a:fld>
            <a:endParaRPr lang="ja-JP" altLang="en-US" dirty="0"/>
          </a:p>
        </p:txBody>
      </p:sp>
    </p:spTree>
    <p:extLst>
      <p:ext uri="{BB962C8B-B14F-4D97-AF65-F5344CB8AC3E}">
        <p14:creationId xmlns:p14="http://schemas.microsoft.com/office/powerpoint/2010/main" val="10583202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Arial" panose="020B0604020202020204" pitchFamily="34" charset="0"/>
              <a:cs typeface="Arial" panose="020B0604020202020204" pitchFamily="34" charset="0"/>
            </a:endParaRPr>
          </a:p>
        </p:txBody>
      </p:sp>
      <p:sp>
        <p:nvSpPr>
          <p:cNvPr id="4" name="スライド番号プレースホルダー 3"/>
          <p:cNvSpPr>
            <a:spLocks noGrp="1"/>
          </p:cNvSpPr>
          <p:nvPr>
            <p:ph type="sldNum" sz="quarter" idx="10"/>
          </p:nvPr>
        </p:nvSpPr>
        <p:spPr/>
        <p:txBody>
          <a:bodyPr/>
          <a:lstStyle/>
          <a:p>
            <a:pPr>
              <a:defRPr/>
            </a:pPr>
            <a:fld id="{AF0B22E2-D265-40D7-AD04-E88AD5C1CE73}" type="slidenum">
              <a:rPr lang="ja-JP" altLang="en-US" smtClean="0"/>
              <a:pPr>
                <a:defRPr/>
              </a:pPr>
              <a:t>20</a:t>
            </a:fld>
            <a:endParaRPr lang="ja-JP" altLang="en-US" dirty="0"/>
          </a:p>
        </p:txBody>
      </p:sp>
    </p:spTree>
    <p:extLst>
      <p:ext uri="{BB962C8B-B14F-4D97-AF65-F5344CB8AC3E}">
        <p14:creationId xmlns:p14="http://schemas.microsoft.com/office/powerpoint/2010/main" val="503989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Arial" panose="020B0604020202020204" pitchFamily="34" charset="0"/>
              <a:cs typeface="Arial" panose="020B0604020202020204" pitchFamily="34" charset="0"/>
            </a:endParaRPr>
          </a:p>
        </p:txBody>
      </p:sp>
      <p:sp>
        <p:nvSpPr>
          <p:cNvPr id="4" name="スライド番号プレースホルダー 3"/>
          <p:cNvSpPr>
            <a:spLocks noGrp="1"/>
          </p:cNvSpPr>
          <p:nvPr>
            <p:ph type="sldNum" sz="quarter" idx="10"/>
          </p:nvPr>
        </p:nvSpPr>
        <p:spPr/>
        <p:txBody>
          <a:bodyPr/>
          <a:lstStyle/>
          <a:p>
            <a:pPr>
              <a:defRPr/>
            </a:pPr>
            <a:fld id="{48D04D41-6095-4041-AFB3-53AE7670EC21}" type="slidenum">
              <a:rPr lang="ja-JP" altLang="en-US" smtClean="0"/>
              <a:pPr>
                <a:defRPr/>
              </a:pPr>
              <a:t>3</a:t>
            </a:fld>
            <a:endParaRPr lang="ja-JP" altLang="en-US" dirty="0"/>
          </a:p>
        </p:txBody>
      </p:sp>
    </p:spTree>
    <p:extLst>
      <p:ext uri="{BB962C8B-B14F-4D97-AF65-F5344CB8AC3E}">
        <p14:creationId xmlns:p14="http://schemas.microsoft.com/office/powerpoint/2010/main" val="2632905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b="0" dirty="0">
              <a:latin typeface="Arial" panose="020B0604020202020204" pitchFamily="34" charset="0"/>
              <a:cs typeface="Arial" panose="020B0604020202020204" pitchFamily="34" charset="0"/>
            </a:endParaRPr>
          </a:p>
        </p:txBody>
      </p:sp>
      <p:sp>
        <p:nvSpPr>
          <p:cNvPr id="4" name="スライド番号プレースホルダー 3"/>
          <p:cNvSpPr>
            <a:spLocks noGrp="1"/>
          </p:cNvSpPr>
          <p:nvPr>
            <p:ph type="sldNum" sz="quarter" idx="10"/>
          </p:nvPr>
        </p:nvSpPr>
        <p:spPr/>
        <p:txBody>
          <a:bodyPr/>
          <a:lstStyle/>
          <a:p>
            <a:pPr>
              <a:defRPr/>
            </a:pPr>
            <a:fld id="{48D04D41-6095-4041-AFB3-53AE7670EC21}" type="slidenum">
              <a:rPr lang="ja-JP" altLang="en-US" smtClean="0"/>
              <a:pPr>
                <a:defRPr/>
              </a:pPr>
              <a:t>4</a:t>
            </a:fld>
            <a:endParaRPr lang="ja-JP" altLang="en-US" dirty="0"/>
          </a:p>
        </p:txBody>
      </p:sp>
    </p:spTree>
    <p:extLst>
      <p:ext uri="{BB962C8B-B14F-4D97-AF65-F5344CB8AC3E}">
        <p14:creationId xmlns:p14="http://schemas.microsoft.com/office/powerpoint/2010/main" val="3800067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latin typeface="Arial" panose="020B0604020202020204" pitchFamily="34" charset="0"/>
              <a:cs typeface="Arial" panose="020B0604020202020204" pitchFamily="34" charset="0"/>
            </a:endParaRPr>
          </a:p>
        </p:txBody>
      </p:sp>
      <p:sp>
        <p:nvSpPr>
          <p:cNvPr id="4" name="スライド番号プレースホルダー 3"/>
          <p:cNvSpPr>
            <a:spLocks noGrp="1"/>
          </p:cNvSpPr>
          <p:nvPr>
            <p:ph type="sldNum" sz="quarter" idx="10"/>
          </p:nvPr>
        </p:nvSpPr>
        <p:spPr/>
        <p:txBody>
          <a:bodyPr/>
          <a:lstStyle/>
          <a:p>
            <a:pPr>
              <a:defRPr/>
            </a:pPr>
            <a:fld id="{48D04D41-6095-4041-AFB3-53AE7670EC21}" type="slidenum">
              <a:rPr lang="ja-JP" altLang="en-US" smtClean="0"/>
              <a:pPr>
                <a:defRPr/>
              </a:pPr>
              <a:t>5</a:t>
            </a:fld>
            <a:endParaRPr lang="ja-JP" altLang="en-US" dirty="0"/>
          </a:p>
        </p:txBody>
      </p:sp>
    </p:spTree>
    <p:extLst>
      <p:ext uri="{BB962C8B-B14F-4D97-AF65-F5344CB8AC3E}">
        <p14:creationId xmlns:p14="http://schemas.microsoft.com/office/powerpoint/2010/main" val="27310724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b="0" dirty="0">
              <a:latin typeface="Arial" panose="020B0604020202020204" pitchFamily="34" charset="0"/>
              <a:cs typeface="Arial" panose="020B0604020202020204" pitchFamily="34" charset="0"/>
            </a:endParaRPr>
          </a:p>
        </p:txBody>
      </p:sp>
      <p:sp>
        <p:nvSpPr>
          <p:cNvPr id="4" name="スライド番号プレースホルダー 3"/>
          <p:cNvSpPr>
            <a:spLocks noGrp="1"/>
          </p:cNvSpPr>
          <p:nvPr>
            <p:ph type="sldNum" sz="quarter" idx="10"/>
          </p:nvPr>
        </p:nvSpPr>
        <p:spPr/>
        <p:txBody>
          <a:bodyPr/>
          <a:lstStyle/>
          <a:p>
            <a:pPr>
              <a:defRPr/>
            </a:pPr>
            <a:fld id="{48D04D41-6095-4041-AFB3-53AE7670EC21}" type="slidenum">
              <a:rPr lang="ja-JP" altLang="en-US" smtClean="0"/>
              <a:pPr>
                <a:defRPr/>
              </a:pPr>
              <a:t>6</a:t>
            </a:fld>
            <a:endParaRPr lang="ja-JP" altLang="en-US" dirty="0"/>
          </a:p>
        </p:txBody>
      </p:sp>
    </p:spTree>
    <p:extLst>
      <p:ext uri="{BB962C8B-B14F-4D97-AF65-F5344CB8AC3E}">
        <p14:creationId xmlns:p14="http://schemas.microsoft.com/office/powerpoint/2010/main" val="26794122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b="0" dirty="0">
              <a:latin typeface="Arial" panose="020B0604020202020204" pitchFamily="34" charset="0"/>
              <a:cs typeface="Arial" panose="020B0604020202020204" pitchFamily="34" charset="0"/>
            </a:endParaRPr>
          </a:p>
        </p:txBody>
      </p:sp>
      <p:sp>
        <p:nvSpPr>
          <p:cNvPr id="4" name="スライド番号プレースホルダー 3"/>
          <p:cNvSpPr>
            <a:spLocks noGrp="1"/>
          </p:cNvSpPr>
          <p:nvPr>
            <p:ph type="sldNum" sz="quarter" idx="10"/>
          </p:nvPr>
        </p:nvSpPr>
        <p:spPr/>
        <p:txBody>
          <a:bodyPr/>
          <a:lstStyle/>
          <a:p>
            <a:pPr>
              <a:defRPr/>
            </a:pPr>
            <a:fld id="{48D04D41-6095-4041-AFB3-53AE7670EC21}" type="slidenum">
              <a:rPr lang="ja-JP" altLang="en-US" smtClean="0"/>
              <a:pPr>
                <a:defRPr/>
              </a:pPr>
              <a:t>7</a:t>
            </a:fld>
            <a:endParaRPr lang="ja-JP" altLang="en-US" dirty="0"/>
          </a:p>
        </p:txBody>
      </p:sp>
    </p:spTree>
    <p:extLst>
      <p:ext uri="{BB962C8B-B14F-4D97-AF65-F5344CB8AC3E}">
        <p14:creationId xmlns:p14="http://schemas.microsoft.com/office/powerpoint/2010/main" val="1454509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latin typeface="Arial" panose="020B0604020202020204" pitchFamily="34" charset="0"/>
              <a:cs typeface="Arial" panose="020B0604020202020204" pitchFamily="34" charset="0"/>
            </a:endParaRPr>
          </a:p>
        </p:txBody>
      </p:sp>
      <p:sp>
        <p:nvSpPr>
          <p:cNvPr id="4" name="スライド番号プレースホルダー 3"/>
          <p:cNvSpPr>
            <a:spLocks noGrp="1"/>
          </p:cNvSpPr>
          <p:nvPr>
            <p:ph type="sldNum" sz="quarter" idx="10"/>
          </p:nvPr>
        </p:nvSpPr>
        <p:spPr/>
        <p:txBody>
          <a:bodyPr/>
          <a:lstStyle/>
          <a:p>
            <a:pPr>
              <a:defRPr/>
            </a:pPr>
            <a:fld id="{48D04D41-6095-4041-AFB3-53AE7670EC21}" type="slidenum">
              <a:rPr lang="ja-JP" altLang="en-US" smtClean="0"/>
              <a:pPr>
                <a:defRPr/>
              </a:pPr>
              <a:t>8</a:t>
            </a:fld>
            <a:endParaRPr lang="ja-JP" altLang="en-US" dirty="0"/>
          </a:p>
        </p:txBody>
      </p:sp>
    </p:spTree>
    <p:extLst>
      <p:ext uri="{BB962C8B-B14F-4D97-AF65-F5344CB8AC3E}">
        <p14:creationId xmlns:p14="http://schemas.microsoft.com/office/powerpoint/2010/main" val="3966546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Arial" panose="020B0604020202020204" pitchFamily="34" charset="0"/>
              <a:cs typeface="Arial" panose="020B0604020202020204" pitchFamily="34" charset="0"/>
            </a:endParaRPr>
          </a:p>
        </p:txBody>
      </p:sp>
      <p:sp>
        <p:nvSpPr>
          <p:cNvPr id="4" name="スライド番号プレースホルダー 3"/>
          <p:cNvSpPr>
            <a:spLocks noGrp="1"/>
          </p:cNvSpPr>
          <p:nvPr>
            <p:ph type="sldNum" sz="quarter" idx="10"/>
          </p:nvPr>
        </p:nvSpPr>
        <p:spPr/>
        <p:txBody>
          <a:bodyPr/>
          <a:lstStyle/>
          <a:p>
            <a:pPr>
              <a:defRPr/>
            </a:pPr>
            <a:fld id="{48D04D41-6095-4041-AFB3-53AE7670EC21}" type="slidenum">
              <a:rPr lang="ja-JP" altLang="en-US" smtClean="0"/>
              <a:pPr>
                <a:defRPr/>
              </a:pPr>
              <a:t>9</a:t>
            </a:fld>
            <a:endParaRPr lang="ja-JP" altLang="en-US" dirty="0"/>
          </a:p>
        </p:txBody>
      </p:sp>
    </p:spTree>
    <p:extLst>
      <p:ext uri="{BB962C8B-B14F-4D97-AF65-F5344CB8AC3E}">
        <p14:creationId xmlns:p14="http://schemas.microsoft.com/office/powerpoint/2010/main" val="3036013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a:prstGeom prst="rect">
            <a:avLst/>
          </a:prstGeo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5F12CF53-0673-4353-9C0E-FDD4D2318F1C}" type="datetime1">
              <a:rPr lang="ja-JP" altLang="en-US" smtClean="0"/>
              <a:pPr>
                <a:defRPr/>
              </a:pPr>
              <a:t>2017/6/6</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ー 5"/>
          <p:cNvSpPr>
            <a:spLocks noGrp="1"/>
          </p:cNvSpPr>
          <p:nvPr>
            <p:ph type="sldNum" sz="quarter" idx="12"/>
          </p:nvPr>
        </p:nvSpPr>
        <p:spPr/>
        <p:txBody>
          <a:bodyPr/>
          <a:lstStyle>
            <a:lvl1pPr>
              <a:defRPr/>
            </a:lvl1pPr>
          </a:lstStyle>
          <a:p>
            <a:pPr>
              <a:defRPr/>
            </a:pPr>
            <a:fld id="{436DCBC4-89E2-444E-9DAA-E317337FFBE7}" type="slidenum">
              <a:rPr lang="ja-JP" altLang="en-US"/>
              <a:pPr>
                <a:defRPr/>
              </a:pPr>
              <a:t>‹#›</a:t>
            </a:fld>
            <a:endParaRPr lang="ja-JP" altLang="en-US" dirty="0"/>
          </a:p>
        </p:txBody>
      </p:sp>
    </p:spTree>
    <p:extLst>
      <p:ext uri="{BB962C8B-B14F-4D97-AF65-F5344CB8AC3E}">
        <p14:creationId xmlns:p14="http://schemas.microsoft.com/office/powerpoint/2010/main" val="1684517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764704"/>
          </a:xfrm>
          <a:prstGeom prst="rect">
            <a:avLst/>
          </a:prstGeom>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7DC1C083-1767-4A03-8B3F-ADF2268D925C}" type="datetime1">
              <a:rPr lang="ja-JP" altLang="en-US" smtClean="0"/>
              <a:pPr>
                <a:defRPr/>
              </a:pPr>
              <a:t>2017/6/6</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ー 5"/>
          <p:cNvSpPr>
            <a:spLocks noGrp="1"/>
          </p:cNvSpPr>
          <p:nvPr>
            <p:ph type="sldNum" sz="quarter" idx="12"/>
          </p:nvPr>
        </p:nvSpPr>
        <p:spPr/>
        <p:txBody>
          <a:bodyPr/>
          <a:lstStyle>
            <a:lvl1pPr>
              <a:defRPr/>
            </a:lvl1pPr>
          </a:lstStyle>
          <a:p>
            <a:pPr>
              <a:defRPr/>
            </a:pPr>
            <a:fld id="{15FDF5C5-CC39-447F-A162-A6DA66ADB643}" type="slidenum">
              <a:rPr lang="ja-JP" altLang="en-US"/>
              <a:pPr>
                <a:defRPr/>
              </a:pPr>
              <a:t>‹#›</a:t>
            </a:fld>
            <a:endParaRPr lang="ja-JP" altLang="en-US" dirty="0"/>
          </a:p>
        </p:txBody>
      </p:sp>
    </p:spTree>
    <p:extLst>
      <p:ext uri="{BB962C8B-B14F-4D97-AF65-F5344CB8AC3E}">
        <p14:creationId xmlns:p14="http://schemas.microsoft.com/office/powerpoint/2010/main" val="3494659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a:prstGeom prst="rect">
            <a:avLst/>
          </a:prstGeo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E677FB9E-2E7A-4AA9-91A6-9A95EBB44AAD}" type="datetime1">
              <a:rPr lang="ja-JP" altLang="en-US" smtClean="0"/>
              <a:pPr>
                <a:defRPr/>
              </a:pPr>
              <a:t>2017/6/6</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ー 5"/>
          <p:cNvSpPr>
            <a:spLocks noGrp="1"/>
          </p:cNvSpPr>
          <p:nvPr>
            <p:ph type="sldNum" sz="quarter" idx="12"/>
          </p:nvPr>
        </p:nvSpPr>
        <p:spPr/>
        <p:txBody>
          <a:bodyPr/>
          <a:lstStyle>
            <a:lvl1pPr>
              <a:defRPr/>
            </a:lvl1pPr>
          </a:lstStyle>
          <a:p>
            <a:pPr>
              <a:defRPr/>
            </a:pPr>
            <a:fld id="{A43FBC5C-E8D3-4E3C-8644-95E5C46F21E0}" type="slidenum">
              <a:rPr lang="ja-JP" altLang="en-US"/>
              <a:pPr>
                <a:defRPr/>
              </a:pPr>
              <a:t>‹#›</a:t>
            </a:fld>
            <a:endParaRPr lang="ja-JP" altLang="en-US" dirty="0"/>
          </a:p>
        </p:txBody>
      </p:sp>
    </p:spTree>
    <p:extLst>
      <p:ext uri="{BB962C8B-B14F-4D97-AF65-F5344CB8AC3E}">
        <p14:creationId xmlns:p14="http://schemas.microsoft.com/office/powerpoint/2010/main" val="129359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764704"/>
          </a:xfrm>
          <a:prstGeom prst="rect">
            <a:avLst/>
          </a:prstGeom>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120884BF-8F9C-4ADD-8FA9-232C58398E31}" type="datetime1">
              <a:rPr lang="ja-JP" altLang="en-US" smtClean="0"/>
              <a:pPr>
                <a:defRPr/>
              </a:pPr>
              <a:t>2017/6/6</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ー 5"/>
          <p:cNvSpPr>
            <a:spLocks noGrp="1"/>
          </p:cNvSpPr>
          <p:nvPr>
            <p:ph type="sldNum" sz="quarter" idx="12"/>
          </p:nvPr>
        </p:nvSpPr>
        <p:spPr/>
        <p:txBody>
          <a:bodyPr/>
          <a:lstStyle>
            <a:lvl1pPr>
              <a:defRPr/>
            </a:lvl1pPr>
          </a:lstStyle>
          <a:p>
            <a:pPr>
              <a:defRPr/>
            </a:pPr>
            <a:fld id="{DF538DAC-CE72-46F5-95C0-6A5673ECEEEA}" type="slidenum">
              <a:rPr lang="ja-JP" altLang="en-US"/>
              <a:pPr>
                <a:defRPr/>
              </a:pPr>
              <a:t>‹#›</a:t>
            </a:fld>
            <a:endParaRPr lang="ja-JP" altLang="en-US" dirty="0"/>
          </a:p>
        </p:txBody>
      </p:sp>
    </p:spTree>
    <p:extLst>
      <p:ext uri="{BB962C8B-B14F-4D97-AF65-F5344CB8AC3E}">
        <p14:creationId xmlns:p14="http://schemas.microsoft.com/office/powerpoint/2010/main" val="3378823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A71A15F4-73D3-46B4-AB01-676D0D7D2BC8}" type="datetime1">
              <a:rPr lang="ja-JP" altLang="en-US" smtClean="0"/>
              <a:pPr>
                <a:defRPr/>
              </a:pPr>
              <a:t>2017/6/6</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ー 5"/>
          <p:cNvSpPr>
            <a:spLocks noGrp="1"/>
          </p:cNvSpPr>
          <p:nvPr>
            <p:ph type="sldNum" sz="quarter" idx="12"/>
          </p:nvPr>
        </p:nvSpPr>
        <p:spPr/>
        <p:txBody>
          <a:bodyPr/>
          <a:lstStyle>
            <a:lvl1pPr>
              <a:defRPr/>
            </a:lvl1pPr>
          </a:lstStyle>
          <a:p>
            <a:pPr>
              <a:defRPr/>
            </a:pPr>
            <a:fld id="{358B1CC6-E30B-4214-B57F-B94DA6FCB988}" type="slidenum">
              <a:rPr lang="ja-JP" altLang="en-US"/>
              <a:pPr>
                <a:defRPr/>
              </a:pPr>
              <a:t>‹#›</a:t>
            </a:fld>
            <a:endParaRPr lang="ja-JP" altLang="en-US" dirty="0"/>
          </a:p>
        </p:txBody>
      </p:sp>
    </p:spTree>
    <p:extLst>
      <p:ext uri="{BB962C8B-B14F-4D97-AF65-F5344CB8AC3E}">
        <p14:creationId xmlns:p14="http://schemas.microsoft.com/office/powerpoint/2010/main" val="3801896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764704"/>
          </a:xfrm>
          <a:prstGeom prst="rect">
            <a:avLst/>
          </a:prstGeom>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BBFE87AE-A522-4F62-8F11-A900F4D3A84B}" type="datetime1">
              <a:rPr lang="ja-JP" altLang="en-US" smtClean="0"/>
              <a:pPr>
                <a:defRPr/>
              </a:pPr>
              <a:t>2017/6/6</a:t>
            </a:fld>
            <a:endParaRPr lang="ja-JP" altLang="en-US" dirty="0"/>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ー 5"/>
          <p:cNvSpPr>
            <a:spLocks noGrp="1"/>
          </p:cNvSpPr>
          <p:nvPr>
            <p:ph type="sldNum" sz="quarter" idx="12"/>
          </p:nvPr>
        </p:nvSpPr>
        <p:spPr/>
        <p:txBody>
          <a:bodyPr/>
          <a:lstStyle>
            <a:lvl1pPr>
              <a:defRPr/>
            </a:lvl1pPr>
          </a:lstStyle>
          <a:p>
            <a:pPr>
              <a:defRPr/>
            </a:pPr>
            <a:fld id="{98A5D5B3-2EDA-41EB-A626-66F73A85C491}" type="slidenum">
              <a:rPr lang="ja-JP" altLang="en-US"/>
              <a:pPr>
                <a:defRPr/>
              </a:pPr>
              <a:t>‹#›</a:t>
            </a:fld>
            <a:endParaRPr lang="ja-JP" altLang="en-US" dirty="0"/>
          </a:p>
        </p:txBody>
      </p:sp>
    </p:spTree>
    <p:extLst>
      <p:ext uri="{BB962C8B-B14F-4D97-AF65-F5344CB8AC3E}">
        <p14:creationId xmlns:p14="http://schemas.microsoft.com/office/powerpoint/2010/main" val="2964038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764704"/>
          </a:xfrm>
          <a:prstGeom prst="rect">
            <a:avLst/>
          </a:prstGeo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E824428D-0CF1-406F-9A5D-2B5FEE9073DB}" type="datetime1">
              <a:rPr lang="ja-JP" altLang="en-US" smtClean="0"/>
              <a:pPr>
                <a:defRPr/>
              </a:pPr>
              <a:t>2017/6/6</a:t>
            </a:fld>
            <a:endParaRPr lang="ja-JP" altLang="en-US" dirty="0"/>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dirty="0"/>
          </a:p>
        </p:txBody>
      </p:sp>
      <p:sp>
        <p:nvSpPr>
          <p:cNvPr id="9" name="スライド番号プレースホルダー 5"/>
          <p:cNvSpPr>
            <a:spLocks noGrp="1"/>
          </p:cNvSpPr>
          <p:nvPr>
            <p:ph type="sldNum" sz="quarter" idx="12"/>
          </p:nvPr>
        </p:nvSpPr>
        <p:spPr/>
        <p:txBody>
          <a:bodyPr/>
          <a:lstStyle>
            <a:lvl1pPr>
              <a:defRPr/>
            </a:lvl1pPr>
          </a:lstStyle>
          <a:p>
            <a:pPr>
              <a:defRPr/>
            </a:pPr>
            <a:fld id="{A81A6DF2-A184-4C47-B9AB-4B586D15613F}" type="slidenum">
              <a:rPr lang="ja-JP" altLang="en-US"/>
              <a:pPr>
                <a:defRPr/>
              </a:pPr>
              <a:t>‹#›</a:t>
            </a:fld>
            <a:endParaRPr lang="ja-JP" altLang="en-US" dirty="0"/>
          </a:p>
        </p:txBody>
      </p:sp>
    </p:spTree>
    <p:extLst>
      <p:ext uri="{BB962C8B-B14F-4D97-AF65-F5344CB8AC3E}">
        <p14:creationId xmlns:p14="http://schemas.microsoft.com/office/powerpoint/2010/main" val="1792389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4000" cy="764704"/>
          </a:xfrm>
          <a:prstGeom prst="rect">
            <a:avLst/>
          </a:prstGeom>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851FAC0E-AB7C-4309-BF6E-B57B5E66DDEB}" type="datetime1">
              <a:rPr lang="ja-JP" altLang="en-US" smtClean="0"/>
              <a:pPr>
                <a:defRPr/>
              </a:pPr>
              <a:t>2017/6/6</a:t>
            </a:fld>
            <a:endParaRPr lang="ja-JP" altLang="en-US" dirty="0"/>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dirty="0"/>
          </a:p>
        </p:txBody>
      </p:sp>
      <p:sp>
        <p:nvSpPr>
          <p:cNvPr id="5" name="スライド番号プレースホルダー 5"/>
          <p:cNvSpPr>
            <a:spLocks noGrp="1"/>
          </p:cNvSpPr>
          <p:nvPr>
            <p:ph type="sldNum" sz="quarter" idx="12"/>
          </p:nvPr>
        </p:nvSpPr>
        <p:spPr/>
        <p:txBody>
          <a:bodyPr/>
          <a:lstStyle>
            <a:lvl1pPr>
              <a:defRPr/>
            </a:lvl1pPr>
          </a:lstStyle>
          <a:p>
            <a:pPr>
              <a:defRPr/>
            </a:pPr>
            <a:fld id="{88E603EF-6303-4FBA-B977-67A792F58B93}" type="slidenum">
              <a:rPr lang="ja-JP" altLang="en-US"/>
              <a:pPr>
                <a:defRPr/>
              </a:pPr>
              <a:t>‹#›</a:t>
            </a:fld>
            <a:endParaRPr lang="ja-JP" altLang="en-US" dirty="0"/>
          </a:p>
        </p:txBody>
      </p:sp>
    </p:spTree>
    <p:extLst>
      <p:ext uri="{BB962C8B-B14F-4D97-AF65-F5344CB8AC3E}">
        <p14:creationId xmlns:p14="http://schemas.microsoft.com/office/powerpoint/2010/main" val="3215961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4F400055-2C35-4C15-8322-6BD95A7DDAA1}" type="datetime1">
              <a:rPr lang="ja-JP" altLang="en-US" smtClean="0"/>
              <a:pPr>
                <a:defRPr/>
              </a:pPr>
              <a:t>2017/6/6</a:t>
            </a:fld>
            <a:endParaRPr lang="ja-JP" altLang="en-US" dirty="0"/>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dirty="0"/>
          </a:p>
        </p:txBody>
      </p:sp>
      <p:sp>
        <p:nvSpPr>
          <p:cNvPr id="4" name="スライド番号プレースホルダー 5"/>
          <p:cNvSpPr>
            <a:spLocks noGrp="1"/>
          </p:cNvSpPr>
          <p:nvPr>
            <p:ph type="sldNum" sz="quarter" idx="12"/>
          </p:nvPr>
        </p:nvSpPr>
        <p:spPr/>
        <p:txBody>
          <a:bodyPr/>
          <a:lstStyle>
            <a:lvl1pPr>
              <a:defRPr/>
            </a:lvl1pPr>
          </a:lstStyle>
          <a:p>
            <a:pPr>
              <a:defRPr/>
            </a:pPr>
            <a:fld id="{AF108BD0-1932-45AF-9855-F8B65311D37F}" type="slidenum">
              <a:rPr lang="ja-JP" altLang="en-US"/>
              <a:pPr>
                <a:defRPr/>
              </a:pPr>
              <a:t>‹#›</a:t>
            </a:fld>
            <a:endParaRPr lang="ja-JP" altLang="en-US" dirty="0"/>
          </a:p>
        </p:txBody>
      </p:sp>
    </p:spTree>
    <p:extLst>
      <p:ext uri="{BB962C8B-B14F-4D97-AF65-F5344CB8AC3E}">
        <p14:creationId xmlns:p14="http://schemas.microsoft.com/office/powerpoint/2010/main" val="1357833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a:prstGeom prst="rect">
            <a:avLst/>
          </a:prstGeo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99744441-AC36-4C75-AA2E-7630AD8DB50B}" type="datetime1">
              <a:rPr lang="ja-JP" altLang="en-US" smtClean="0"/>
              <a:pPr>
                <a:defRPr/>
              </a:pPr>
              <a:t>2017/6/6</a:t>
            </a:fld>
            <a:endParaRPr lang="ja-JP" altLang="en-US" dirty="0"/>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ー 5"/>
          <p:cNvSpPr>
            <a:spLocks noGrp="1"/>
          </p:cNvSpPr>
          <p:nvPr>
            <p:ph type="sldNum" sz="quarter" idx="12"/>
          </p:nvPr>
        </p:nvSpPr>
        <p:spPr/>
        <p:txBody>
          <a:bodyPr/>
          <a:lstStyle>
            <a:lvl1pPr>
              <a:defRPr/>
            </a:lvl1pPr>
          </a:lstStyle>
          <a:p>
            <a:pPr>
              <a:defRPr/>
            </a:pPr>
            <a:fld id="{7A7199C2-75C7-4BEC-B98B-F5F4447BE684}" type="slidenum">
              <a:rPr lang="ja-JP" altLang="en-US"/>
              <a:pPr>
                <a:defRPr/>
              </a:pPr>
              <a:t>‹#›</a:t>
            </a:fld>
            <a:endParaRPr lang="ja-JP" altLang="en-US" dirty="0"/>
          </a:p>
        </p:txBody>
      </p:sp>
    </p:spTree>
    <p:extLst>
      <p:ext uri="{BB962C8B-B14F-4D97-AF65-F5344CB8AC3E}">
        <p14:creationId xmlns:p14="http://schemas.microsoft.com/office/powerpoint/2010/main" val="1062778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a:prstGeom prst="rect">
            <a:avLst/>
          </a:prstGeo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DFAFBBBC-79D0-4738-B2F5-0ED58724BBB0}" type="datetime1">
              <a:rPr lang="ja-JP" altLang="en-US" smtClean="0"/>
              <a:pPr>
                <a:defRPr/>
              </a:pPr>
              <a:t>2017/6/6</a:t>
            </a:fld>
            <a:endParaRPr lang="ja-JP" altLang="en-US" dirty="0"/>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ー 5"/>
          <p:cNvSpPr>
            <a:spLocks noGrp="1"/>
          </p:cNvSpPr>
          <p:nvPr>
            <p:ph type="sldNum" sz="quarter" idx="12"/>
          </p:nvPr>
        </p:nvSpPr>
        <p:spPr/>
        <p:txBody>
          <a:bodyPr/>
          <a:lstStyle>
            <a:lvl1pPr>
              <a:defRPr/>
            </a:lvl1pPr>
          </a:lstStyle>
          <a:p>
            <a:pPr>
              <a:defRPr/>
            </a:pPr>
            <a:fld id="{ADB34C23-EEBE-4A4F-A00F-28D6F5356C36}" type="slidenum">
              <a:rPr lang="ja-JP" altLang="en-US"/>
              <a:pPr>
                <a:defRPr/>
              </a:pPr>
              <a:t>‹#›</a:t>
            </a:fld>
            <a:endParaRPr lang="ja-JP" altLang="en-US" dirty="0"/>
          </a:p>
        </p:txBody>
      </p:sp>
    </p:spTree>
    <p:extLst>
      <p:ext uri="{BB962C8B-B14F-4D97-AF65-F5344CB8AC3E}">
        <p14:creationId xmlns:p14="http://schemas.microsoft.com/office/powerpoint/2010/main" val="1409363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13463BCB-8036-4424-B3AC-B3FA287E9122}" type="datetime1">
              <a:rPr lang="ja-JP" altLang="en-US" smtClean="0"/>
              <a:pPr>
                <a:defRPr/>
              </a:pPr>
              <a:t>2017/6/6</a:t>
            </a:fld>
            <a:endParaRPr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AE9F1AC7-97CF-4212-903E-45CDA409292D}" type="slidenum">
              <a:rPr lang="ja-JP" altLang="en-US"/>
              <a:pPr>
                <a:defRPr/>
              </a:pPr>
              <a:t>‹#›</a:t>
            </a:fld>
            <a:endParaRPr lang="ja-JP" altLang="en-US" dirty="0"/>
          </a:p>
        </p:txBody>
      </p:sp>
      <p:sp>
        <p:nvSpPr>
          <p:cNvPr id="11" name="正方形/長方形 10"/>
          <p:cNvSpPr/>
          <p:nvPr userDrawn="1"/>
        </p:nvSpPr>
        <p:spPr>
          <a:xfrm>
            <a:off x="0" y="574675"/>
            <a:ext cx="9144000" cy="46038"/>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
        <p:nvSpPr>
          <p:cNvPr id="12" name="正方形/長方形 11"/>
          <p:cNvSpPr/>
          <p:nvPr userDrawn="1"/>
        </p:nvSpPr>
        <p:spPr>
          <a:xfrm>
            <a:off x="0" y="430213"/>
            <a:ext cx="9144000" cy="166687"/>
          </a:xfrm>
          <a:prstGeom prst="rect">
            <a:avLst/>
          </a:prstGeom>
          <a:solidFill>
            <a:srgbClr val="00B05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1"/>
          <p:cNvSpPr>
            <a:spLocks noGrp="1"/>
          </p:cNvSpPr>
          <p:nvPr>
            <p:ph type="ctrTitle"/>
          </p:nvPr>
        </p:nvSpPr>
        <p:spPr bwMode="auto">
          <a:xfrm>
            <a:off x="107504" y="2204864"/>
            <a:ext cx="8928100" cy="158449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ja-JP" sz="2400" dirty="0">
                <a:latin typeface="Arial" panose="020B0604020202020204" pitchFamily="34" charset="0"/>
                <a:cs typeface="Arial" panose="020B0604020202020204" pitchFamily="34" charset="0"/>
              </a:rPr>
              <a:t>Future Policy for Motor Vehicle Emission Reduction </a:t>
            </a:r>
            <a:br>
              <a:rPr lang="en-US" altLang="ja-JP" sz="2400" dirty="0">
                <a:latin typeface="Arial" panose="020B0604020202020204" pitchFamily="34" charset="0"/>
                <a:cs typeface="Arial" panose="020B0604020202020204" pitchFamily="34" charset="0"/>
              </a:rPr>
            </a:br>
            <a:r>
              <a:rPr lang="en-US" altLang="ja-JP" sz="2400" dirty="0">
                <a:latin typeface="Arial" panose="020B0604020202020204" pitchFamily="34" charset="0"/>
                <a:cs typeface="Arial" panose="020B0604020202020204" pitchFamily="34" charset="0"/>
              </a:rPr>
              <a:t>(Thirteenth Report)</a:t>
            </a:r>
            <a:r>
              <a:rPr lang="ja-JP" altLang="ja-JP" sz="2400" dirty="0">
                <a:latin typeface="Arial" panose="020B0604020202020204" pitchFamily="34" charset="0"/>
                <a:cs typeface="Arial" panose="020B0604020202020204" pitchFamily="34" charset="0"/>
              </a:rPr>
              <a:t/>
            </a:r>
            <a:br>
              <a:rPr lang="ja-JP" altLang="ja-JP" sz="2400" dirty="0">
                <a:latin typeface="Arial" panose="020B0604020202020204" pitchFamily="34" charset="0"/>
                <a:cs typeface="Arial" panose="020B0604020202020204" pitchFamily="34" charset="0"/>
              </a:rPr>
            </a:br>
            <a:r>
              <a:rPr lang="en-US" altLang="ja-JP" sz="2400" dirty="0">
                <a:latin typeface="Arial" panose="020B0604020202020204" pitchFamily="34" charset="0"/>
                <a:cs typeface="Arial" panose="020B0604020202020204" pitchFamily="34" charset="0"/>
              </a:rPr>
              <a:t>(31 May 2017 Central Environment Council)</a:t>
            </a:r>
            <a:r>
              <a:rPr lang="ja-JP" altLang="ja-JP" sz="2400" dirty="0">
                <a:latin typeface="Arial" panose="020B0604020202020204" pitchFamily="34" charset="0"/>
                <a:cs typeface="Arial" panose="020B0604020202020204" pitchFamily="34" charset="0"/>
              </a:rPr>
              <a:t/>
            </a:r>
            <a:br>
              <a:rPr lang="ja-JP" altLang="ja-JP" sz="2400" dirty="0">
                <a:latin typeface="Arial" panose="020B0604020202020204" pitchFamily="34" charset="0"/>
                <a:cs typeface="Arial" panose="020B0604020202020204" pitchFamily="34" charset="0"/>
              </a:rPr>
            </a:br>
            <a:r>
              <a:rPr lang="en-US" altLang="ja-JP" sz="2400" dirty="0">
                <a:latin typeface="Arial" panose="020B0604020202020204" pitchFamily="34" charset="0"/>
                <a:cs typeface="Arial" panose="020B0604020202020204" pitchFamily="34" charset="0"/>
              </a:rPr>
              <a:t>Overview</a:t>
            </a:r>
            <a:endParaRPr lang="ja-JP" altLang="en-US" sz="2400" dirty="0">
              <a:latin typeface="Arial" panose="020B0604020202020204" pitchFamily="34" charset="0"/>
              <a:ea typeface="ＤＨＰ特太ゴシック体" pitchFamily="50" charset="-128"/>
              <a:cs typeface="Arial" panose="020B0604020202020204" pitchFamily="34" charset="0"/>
            </a:endParaRPr>
          </a:p>
        </p:txBody>
      </p:sp>
      <p:sp>
        <p:nvSpPr>
          <p:cNvPr id="2" name="スライド番号プレースホルダー 1"/>
          <p:cNvSpPr>
            <a:spLocks noGrp="1"/>
          </p:cNvSpPr>
          <p:nvPr>
            <p:ph type="sldNum" sz="quarter" idx="12"/>
          </p:nvPr>
        </p:nvSpPr>
        <p:spPr>
          <a:xfrm>
            <a:off x="7010400" y="6492875"/>
            <a:ext cx="2133600" cy="365125"/>
          </a:xfrm>
        </p:spPr>
        <p:txBody>
          <a:bodyPr/>
          <a:lstStyle/>
          <a:p>
            <a:pPr>
              <a:defRPr/>
            </a:pPr>
            <a:fld id="{8451817A-C572-4EAA-A818-AAA37886139E}" type="slidenum">
              <a:rPr lang="ja-JP" altLang="en-US" smtClean="0">
                <a:solidFill>
                  <a:prstClr val="black">
                    <a:tint val="75000"/>
                  </a:prstClr>
                </a:solidFill>
                <a:latin typeface="Arial" panose="020B0604020202020204" pitchFamily="34" charset="0"/>
                <a:cs typeface="Arial" panose="020B0604020202020204" pitchFamily="34" charset="0"/>
              </a:rPr>
              <a:pPr>
                <a:defRPr/>
              </a:pPr>
              <a:t>1</a:t>
            </a:fld>
            <a:endParaRPr lang="ja-JP" altLang="en-US" dirty="0">
              <a:solidFill>
                <a:prstClr val="black">
                  <a:tint val="75000"/>
                </a:prstClr>
              </a:solidFill>
              <a:latin typeface="Arial" panose="020B0604020202020204" pitchFamily="34" charset="0"/>
              <a:cs typeface="Arial" panose="020B0604020202020204" pitchFamily="34" charset="0"/>
            </a:endParaRPr>
          </a:p>
        </p:txBody>
      </p:sp>
      <p:cxnSp>
        <p:nvCxnSpPr>
          <p:cNvPr id="4" name="直線コネクタ 3"/>
          <p:cNvCxnSpPr/>
          <p:nvPr/>
        </p:nvCxnSpPr>
        <p:spPr>
          <a:xfrm>
            <a:off x="1692275" y="3789363"/>
            <a:ext cx="7451725" cy="0"/>
          </a:xfrm>
          <a:prstGeom prst="line">
            <a:avLst/>
          </a:prstGeom>
          <a:ln w="31750">
            <a:solidFill>
              <a:srgbClr val="00B050"/>
            </a:solidFill>
          </a:ln>
        </p:spPr>
        <p:style>
          <a:lnRef idx="1">
            <a:schemeClr val="accent1"/>
          </a:lnRef>
          <a:fillRef idx="0">
            <a:schemeClr val="accent1"/>
          </a:fillRef>
          <a:effectRef idx="0">
            <a:schemeClr val="accent1"/>
          </a:effectRef>
          <a:fontRef idx="minor">
            <a:schemeClr val="tx1"/>
          </a:fontRef>
        </p:style>
      </p:cxnSp>
      <p:sp>
        <p:nvSpPr>
          <p:cNvPr id="5" name="タイトル 1"/>
          <p:cNvSpPr txBox="1">
            <a:spLocks/>
          </p:cNvSpPr>
          <p:nvPr/>
        </p:nvSpPr>
        <p:spPr bwMode="auto">
          <a:xfrm>
            <a:off x="107504" y="4796829"/>
            <a:ext cx="8928100" cy="151249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a:lstStyle>
          <a:p>
            <a:pPr eaLnBrk="1" hangingPunct="1"/>
            <a:r>
              <a:rPr lang="en-US" altLang="ja-JP" sz="2400" dirty="0">
                <a:latin typeface="Arial" panose="020B0604020202020204" pitchFamily="34" charset="0"/>
                <a:cs typeface="Arial" panose="020B0604020202020204" pitchFamily="34" charset="0"/>
              </a:rPr>
              <a:t>Environmental Control Technology Office, Environmental Management Bureau, Ministry of the Environment</a:t>
            </a:r>
            <a:endParaRPr lang="ja-JP" altLang="en-US" sz="2400" dirty="0">
              <a:latin typeface="Arial" panose="020B0604020202020204" pitchFamily="34" charset="0"/>
              <a:ea typeface="ＤＨＰ特太ゴシック体" pitchFamily="50" charset="-128"/>
              <a:cs typeface="Arial" panose="020B0604020202020204" pitchFamily="34" charset="0"/>
            </a:endParaRPr>
          </a:p>
        </p:txBody>
      </p:sp>
      <p:sp>
        <p:nvSpPr>
          <p:cNvPr id="6" name="Rectangle 5"/>
          <p:cNvSpPr/>
          <p:nvPr/>
        </p:nvSpPr>
        <p:spPr>
          <a:xfrm>
            <a:off x="2882794" y="908720"/>
            <a:ext cx="6123899" cy="646331"/>
          </a:xfrm>
          <a:prstGeom prst="rect">
            <a:avLst/>
          </a:prstGeom>
        </p:spPr>
        <p:txBody>
          <a:bodyPr wrap="square">
            <a:spAutoFit/>
          </a:bodyPr>
          <a:lstStyle/>
          <a:p>
            <a:pPr algn="r">
              <a:spcAft>
                <a:spcPts val="0"/>
              </a:spcAft>
            </a:pPr>
            <a:r>
              <a:rPr lang="en-US" sz="1200" dirty="0"/>
              <a:t>Informal document </a:t>
            </a:r>
            <a:r>
              <a:rPr lang="en-US" sz="1200" dirty="0" smtClean="0">
                <a:solidFill>
                  <a:schemeClr val="tx1"/>
                </a:solidFill>
              </a:rPr>
              <a:t>GRPE-75-15</a:t>
            </a:r>
            <a:endParaRPr lang="en-GB" sz="1200" dirty="0">
              <a:solidFill>
                <a:schemeClr val="tx1"/>
              </a:solidFill>
            </a:endParaRPr>
          </a:p>
          <a:p>
            <a:pPr algn="r">
              <a:spcAft>
                <a:spcPts val="0"/>
              </a:spcAft>
              <a:tabLst>
                <a:tab pos="2969895" algn="ctr"/>
                <a:tab pos="5940425" algn="r"/>
              </a:tabLst>
            </a:pPr>
            <a:r>
              <a:rPr lang="en-US" sz="1200" dirty="0"/>
              <a:t>75th GRPE, </a:t>
            </a:r>
            <a:r>
              <a:rPr lang="en-US" sz="1200" dirty="0" smtClean="0"/>
              <a:t>6-9 </a:t>
            </a:r>
            <a:r>
              <a:rPr lang="en-US" sz="1200" dirty="0"/>
              <a:t>June 2017, </a:t>
            </a:r>
            <a:endParaRPr lang="en-GB" sz="1200" dirty="0"/>
          </a:p>
          <a:p>
            <a:pPr algn="r"/>
            <a:r>
              <a:rPr lang="en-US" sz="1200" dirty="0"/>
              <a:t> </a:t>
            </a:r>
            <a:r>
              <a:rPr lang="en-US" sz="1200" dirty="0" smtClean="0"/>
              <a:t>Agenda </a:t>
            </a:r>
            <a:r>
              <a:rPr lang="en-US" sz="1200" dirty="0"/>
              <a:t>item </a:t>
            </a:r>
            <a:r>
              <a:rPr lang="en-US" sz="1200" dirty="0" smtClean="0"/>
              <a:t>13</a:t>
            </a:r>
            <a:endParaRPr lang="en-GB" sz="1200" dirty="0"/>
          </a:p>
        </p:txBody>
      </p:sp>
    </p:spTree>
    <p:extLst>
      <p:ext uri="{BB962C8B-B14F-4D97-AF65-F5344CB8AC3E}">
        <p14:creationId xmlns:p14="http://schemas.microsoft.com/office/powerpoint/2010/main" val="41586052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テキスト ボックス 3"/>
          <p:cNvSpPr txBox="1">
            <a:spLocks noChangeArrowheads="1"/>
          </p:cNvSpPr>
          <p:nvPr/>
        </p:nvSpPr>
        <p:spPr bwMode="auto">
          <a:xfrm>
            <a:off x="-14289" y="0"/>
            <a:ext cx="878775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r>
              <a:rPr lang="de-DE" altLang="ja-JP" dirty="0">
                <a:latin typeface="Arial" panose="020B0604020202020204" pitchFamily="34" charset="0"/>
                <a:cs typeface="Arial" panose="020B0604020202020204" pitchFamily="34" charset="0"/>
              </a:rPr>
              <a:t>II</a:t>
            </a:r>
            <a:r>
              <a:rPr lang="ja-JP" altLang="ja-JP" dirty="0">
                <a:latin typeface="Arial" panose="020B0604020202020204" pitchFamily="34" charset="0"/>
                <a:cs typeface="Arial" panose="020B0604020202020204" pitchFamily="34" charset="0"/>
              </a:rPr>
              <a:t>　</a:t>
            </a:r>
            <a:r>
              <a:rPr lang="en-US" altLang="ja-JP" dirty="0">
                <a:latin typeface="Arial" panose="020B0604020202020204" pitchFamily="34" charset="0"/>
                <a:cs typeface="Arial" panose="020B0604020202020204" pitchFamily="34" charset="0"/>
              </a:rPr>
              <a:t>PM Measures for Gasoline Direct Injection Vehicles</a:t>
            </a:r>
            <a:r>
              <a:rPr lang="ja-JP" altLang="ja-JP" dirty="0">
                <a:latin typeface="Arial" panose="020B0604020202020204" pitchFamily="34" charset="0"/>
                <a:cs typeface="Arial" panose="020B0604020202020204" pitchFamily="34" charset="0"/>
              </a:rPr>
              <a:t>　</a:t>
            </a:r>
            <a:r>
              <a:rPr lang="ja-JP" altLang="en-US" dirty="0">
                <a:latin typeface="Arial" panose="020B0604020202020204" pitchFamily="34" charset="0"/>
                <a:cs typeface="Arial" panose="020B0604020202020204" pitchFamily="34" charset="0"/>
                <a:sym typeface="Wingdings" panose="05000000000000000000" pitchFamily="2" charset="2"/>
              </a:rPr>
              <a:t></a:t>
            </a:r>
            <a:r>
              <a:rPr lang="en-US" altLang="ja-JP" dirty="0">
                <a:latin typeface="Arial" panose="020B0604020202020204" pitchFamily="34" charset="0"/>
                <a:cs typeface="Arial" panose="020B0604020202020204" pitchFamily="34" charset="0"/>
              </a:rPr>
              <a:t> Details of Measures</a:t>
            </a:r>
            <a:endParaRPr lang="en-US" altLang="ja-JP" sz="2800" dirty="0">
              <a:latin typeface="Arial" panose="020B0604020202020204" pitchFamily="34" charset="0"/>
              <a:ea typeface="ＤＨＰ特太ゴシック体" pitchFamily="50" charset="-128"/>
              <a:cs typeface="Arial" panose="020B0604020202020204" pitchFamily="34" charset="0"/>
            </a:endParaRPr>
          </a:p>
        </p:txBody>
      </p:sp>
      <p:sp>
        <p:nvSpPr>
          <p:cNvPr id="2" name="スライド番号プレースホルダー 1"/>
          <p:cNvSpPr>
            <a:spLocks noGrp="1"/>
          </p:cNvSpPr>
          <p:nvPr>
            <p:ph type="sldNum" sz="quarter" idx="12"/>
          </p:nvPr>
        </p:nvSpPr>
        <p:spPr>
          <a:xfrm>
            <a:off x="7010400" y="6491288"/>
            <a:ext cx="2133600" cy="365125"/>
          </a:xfrm>
        </p:spPr>
        <p:txBody>
          <a:bodyPr/>
          <a:lstStyle/>
          <a:p>
            <a:pPr>
              <a:defRPr/>
            </a:pPr>
            <a:fld id="{85929ABE-0113-44A3-811B-72EB3898A103}" type="slidenum">
              <a:rPr lang="ja-JP" altLang="en-US" smtClean="0">
                <a:latin typeface="Arial" panose="020B0604020202020204" pitchFamily="34" charset="0"/>
                <a:cs typeface="Arial" panose="020B0604020202020204" pitchFamily="34" charset="0"/>
              </a:rPr>
              <a:pPr>
                <a:defRPr/>
              </a:pPr>
              <a:t>10</a:t>
            </a:fld>
            <a:endParaRPr lang="ja-JP" altLang="en-US" dirty="0">
              <a:latin typeface="Arial" panose="020B0604020202020204" pitchFamily="34" charset="0"/>
              <a:cs typeface="Arial" panose="020B0604020202020204" pitchFamily="34" charset="0"/>
            </a:endParaRPr>
          </a:p>
        </p:txBody>
      </p:sp>
      <p:sp>
        <p:nvSpPr>
          <p:cNvPr id="5" name="テキスト ボックス 4"/>
          <p:cNvSpPr txBox="1"/>
          <p:nvPr/>
        </p:nvSpPr>
        <p:spPr>
          <a:xfrm>
            <a:off x="179512" y="836712"/>
            <a:ext cx="8712968" cy="206210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Wingdings" panose="05000000000000000000" pitchFamily="2" charset="2"/>
              <a:buChar char="l"/>
            </a:pPr>
            <a:r>
              <a:rPr lang="en-US" altLang="ja-JP" sz="1600" dirty="0">
                <a:latin typeface="Arial" panose="020B0604020202020204" pitchFamily="34" charset="0"/>
                <a:cs typeface="Arial" panose="020B0604020202020204" pitchFamily="34" charset="0"/>
              </a:rPr>
              <a:t>The PM emissions of stoichiometric direct injection vehicles are </a:t>
            </a:r>
            <a:r>
              <a:rPr lang="en-US" altLang="ja-JP" sz="1600" u="sng" dirty="0">
                <a:latin typeface="Arial" panose="020B0604020202020204" pitchFamily="34" charset="0"/>
                <a:cs typeface="Arial" panose="020B0604020202020204" pitchFamily="34" charset="0"/>
              </a:rPr>
              <a:t>already exceeding the emissions from diesel passenger vehicles that have been regulated.</a:t>
            </a:r>
            <a:endParaRPr lang="ja-JP" altLang="ja-JP" sz="16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l"/>
            </a:pPr>
            <a:r>
              <a:rPr lang="en-US" altLang="ja-JP" sz="1600" dirty="0">
                <a:latin typeface="Arial" panose="020B0604020202020204" pitchFamily="34" charset="0"/>
                <a:cs typeface="Arial" panose="020B0604020202020204" pitchFamily="34" charset="0"/>
              </a:rPr>
              <a:t>Emissions for WLTP are affected by issues such as cold start, so when the conventional JC08 mode is used, emissions become even greater.</a:t>
            </a:r>
            <a:endParaRPr lang="ja-JP" altLang="ja-JP" sz="16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l"/>
            </a:pPr>
            <a:r>
              <a:rPr lang="en-US" altLang="ja-JP" sz="1600" dirty="0">
                <a:latin typeface="Arial" panose="020B0604020202020204" pitchFamily="34" charset="0"/>
                <a:cs typeface="Arial" panose="020B0604020202020204" pitchFamily="34" charset="0"/>
              </a:rPr>
              <a:t>Conversely, stoichiometric direct injection vehicles targeted in studies up to now </a:t>
            </a:r>
            <a:r>
              <a:rPr lang="en-US" altLang="ja-JP" sz="1600" u="sng" dirty="0">
                <a:latin typeface="Arial" panose="020B0604020202020204" pitchFamily="34" charset="0"/>
                <a:cs typeface="Arial" panose="020B0604020202020204" pitchFamily="34" charset="0"/>
              </a:rPr>
              <a:t>have control values below those for diesel passenger vehicles and lean-burn direct injection vehicles, so regulating stoichiometric direct injection vehicles to the same level should be technologically possible.</a:t>
            </a:r>
            <a:endParaRPr lang="en-US" altLang="ja-JP" dirty="0">
              <a:latin typeface="Arial" panose="020B0604020202020204" pitchFamily="34" charset="0"/>
              <a:cs typeface="Arial" panose="020B0604020202020204" pitchFamily="34" charset="0"/>
            </a:endParaRPr>
          </a:p>
        </p:txBody>
      </p:sp>
      <p:sp>
        <p:nvSpPr>
          <p:cNvPr id="6" name="右矢印 5"/>
          <p:cNvSpPr/>
          <p:nvPr/>
        </p:nvSpPr>
        <p:spPr>
          <a:xfrm>
            <a:off x="428734" y="3356992"/>
            <a:ext cx="398850" cy="4914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Arial" panose="020B0604020202020204" pitchFamily="34" charset="0"/>
              <a:cs typeface="Arial" panose="020B0604020202020204" pitchFamily="34" charset="0"/>
            </a:endParaRPr>
          </a:p>
        </p:txBody>
      </p:sp>
      <p:sp>
        <p:nvSpPr>
          <p:cNvPr id="7" name="テキスト ボックス 6"/>
          <p:cNvSpPr txBox="1"/>
          <p:nvPr/>
        </p:nvSpPr>
        <p:spPr>
          <a:xfrm>
            <a:off x="899592" y="3068960"/>
            <a:ext cx="7961379" cy="1815882"/>
          </a:xfrm>
          <a:prstGeom prst="rect">
            <a:avLst/>
          </a:prstGeom>
          <a:noFill/>
          <a:ln w="25400" cap="flat" cmpd="sng" algn="ctr">
            <a:noFill/>
            <a:prstDash val="solid"/>
          </a:ln>
          <a:effectLst/>
        </p:spPr>
        <p:txBody>
          <a:bodyPr wrap="square" rtlCol="0">
            <a:spAutoFit/>
          </a:bodyPr>
          <a:lstStyle/>
          <a:p>
            <a:pPr marL="285750" indent="-285750">
              <a:buFont typeface="Wingdings" panose="05000000000000000000" pitchFamily="2" charset="2"/>
              <a:buChar char="Ø"/>
            </a:pPr>
            <a:r>
              <a:rPr lang="en-US" altLang="ja-JP" sz="1600" u="sng" dirty="0">
                <a:latin typeface="Arial" panose="020B0604020202020204" pitchFamily="34" charset="0"/>
                <a:cs typeface="Arial" panose="020B0604020202020204" pitchFamily="34" charset="0"/>
              </a:rPr>
              <a:t>From the perspectives of air environment protection and regulatory fairness, PM regulations will be introduced to stoichiometric direct injection vehicles at the same level as the diesel passenger vehicle ones</a:t>
            </a:r>
            <a:r>
              <a:rPr lang="en-US" altLang="ja-JP" sz="1600" dirty="0">
                <a:latin typeface="Arial" panose="020B0604020202020204" pitchFamily="34" charset="0"/>
                <a:cs typeface="Arial" panose="020B0604020202020204" pitchFamily="34" charset="0"/>
              </a:rPr>
              <a:t>, so that PM emissions from automobiles can be reduced further.</a:t>
            </a:r>
            <a:endParaRPr lang="ja-JP" altLang="ja-JP" sz="16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US" altLang="ja-JP" sz="1600" u="sng" dirty="0">
                <a:latin typeface="Arial" panose="020B0604020202020204" pitchFamily="34" charset="0"/>
                <a:cs typeface="Arial" panose="020B0604020202020204" pitchFamily="34" charset="0"/>
              </a:rPr>
              <a:t>As there are vehicle types where these regulations apply already, the lead time will be shortened to approximately three years, which is less than the industry hearing results showed (four to five years).</a:t>
            </a:r>
            <a:endParaRPr kumimoji="0" lang="ja-JP" altLang="en-US" sz="1600" kern="0" dirty="0">
              <a:solidFill>
                <a:prstClr val="black"/>
              </a:solidFill>
              <a:latin typeface="Arial" panose="020B0604020202020204" pitchFamily="34" charset="0"/>
              <a:ea typeface="ＭＳ Ｐゴシック"/>
              <a:cs typeface="Arial" panose="020B0604020202020204" pitchFamily="34" charset="0"/>
            </a:endParaRPr>
          </a:p>
        </p:txBody>
      </p:sp>
      <p:sp>
        <p:nvSpPr>
          <p:cNvPr id="13" name="テキスト ボックス 12"/>
          <p:cNvSpPr txBox="1"/>
          <p:nvPr/>
        </p:nvSpPr>
        <p:spPr>
          <a:xfrm>
            <a:off x="251520" y="5013176"/>
            <a:ext cx="8208912" cy="338554"/>
          </a:xfrm>
          <a:prstGeom prst="rect">
            <a:avLst/>
          </a:prstGeom>
          <a:noFill/>
        </p:spPr>
        <p:txBody>
          <a:bodyPr wrap="square" rtlCol="0">
            <a:spAutoFit/>
          </a:bodyPr>
          <a:lstStyle/>
          <a:p>
            <a:r>
              <a:rPr lang="ja-JP" altLang="en-US" sz="1600" dirty="0">
                <a:latin typeface="Arial" panose="020B0604020202020204" pitchFamily="34" charset="0"/>
                <a:cs typeface="Arial" panose="020B0604020202020204" pitchFamily="34" charset="0"/>
                <a:sym typeface="Wingdings" panose="05000000000000000000" pitchFamily="2" charset="2"/>
              </a:rPr>
              <a:t></a:t>
            </a:r>
            <a:r>
              <a:rPr lang="en-US" altLang="ja-JP" sz="1600" dirty="0">
                <a:latin typeface="Arial" panose="020B0604020202020204" pitchFamily="34" charset="0"/>
                <a:cs typeface="Arial" panose="020B0604020202020204" pitchFamily="34" charset="0"/>
              </a:rPr>
              <a:t> Lead time required for introducing PM regulations for gasoline direct injection vehicles</a:t>
            </a:r>
            <a:endParaRPr kumimoji="1" lang="ja-JP" altLang="en-US" sz="1600" dirty="0">
              <a:latin typeface="Arial" panose="020B0604020202020204" pitchFamily="34" charset="0"/>
              <a:cs typeface="Arial" panose="020B0604020202020204" pitchFamily="34" charset="0"/>
            </a:endParaRPr>
          </a:p>
        </p:txBody>
      </p:sp>
      <p:sp>
        <p:nvSpPr>
          <p:cNvPr id="14" name="テキスト ボックス 13"/>
          <p:cNvSpPr txBox="1"/>
          <p:nvPr/>
        </p:nvSpPr>
        <p:spPr>
          <a:xfrm>
            <a:off x="1043608" y="5388898"/>
            <a:ext cx="7416824" cy="584775"/>
          </a:xfrm>
          <a:prstGeom prst="rect">
            <a:avLst/>
          </a:prstGeom>
          <a:noFill/>
        </p:spPr>
        <p:txBody>
          <a:bodyPr wrap="square" rtlCol="0">
            <a:spAutoFit/>
          </a:bodyPr>
          <a:lstStyle/>
          <a:p>
            <a:r>
              <a:rPr lang="en-US" altLang="ja-JP" sz="1600" dirty="0">
                <a:latin typeface="Arial" panose="020B0604020202020204" pitchFamily="34" charset="0"/>
                <a:cs typeface="Arial" panose="020B0604020202020204" pitchFamily="34" charset="0"/>
              </a:rPr>
              <a:t>Commence application of regulations by the end of 2020</a:t>
            </a:r>
            <a:endParaRPr lang="ja-JP" altLang="ja-JP" sz="1600" dirty="0">
              <a:latin typeface="Arial" panose="020B0604020202020204" pitchFamily="34" charset="0"/>
              <a:cs typeface="Arial" panose="020B0604020202020204" pitchFamily="34" charset="0"/>
            </a:endParaRPr>
          </a:p>
          <a:p>
            <a:r>
              <a:rPr lang="en-US" altLang="ja-JP" sz="1600" dirty="0">
                <a:latin typeface="Arial" panose="020B0604020202020204" pitchFamily="34" charset="0"/>
                <a:cs typeface="Arial" panose="020B0604020202020204" pitchFamily="34" charset="0"/>
              </a:rPr>
              <a:t>(New type: October 2020, Continuation: Date envisaged as October 2022)</a:t>
            </a:r>
            <a:endParaRPr kumimoji="1" lang="ja-JP" altLang="en-US" sz="1600" dirty="0">
              <a:latin typeface="Arial" panose="020B0604020202020204" pitchFamily="34" charset="0"/>
              <a:cs typeface="Arial" panose="020B0604020202020204" pitchFamily="34" charset="0"/>
            </a:endParaRPr>
          </a:p>
        </p:txBody>
      </p:sp>
      <p:sp>
        <p:nvSpPr>
          <p:cNvPr id="16" name="テキスト ボックス 15"/>
          <p:cNvSpPr txBox="1"/>
          <p:nvPr/>
        </p:nvSpPr>
        <p:spPr>
          <a:xfrm>
            <a:off x="2123728" y="6080522"/>
            <a:ext cx="6649736" cy="461665"/>
          </a:xfrm>
          <a:prstGeom prst="rect">
            <a:avLst/>
          </a:prstGeom>
          <a:noFill/>
        </p:spPr>
        <p:txBody>
          <a:bodyPr wrap="square" rtlCol="0">
            <a:spAutoFit/>
          </a:bodyPr>
          <a:lstStyle/>
          <a:p>
            <a:r>
              <a:rPr lang="en-US" altLang="ja-JP" sz="1200" dirty="0">
                <a:latin typeface="Arial" panose="020B0604020202020204" pitchFamily="34" charset="0"/>
                <a:cs typeface="Arial" panose="020B0604020202020204" pitchFamily="34" charset="0"/>
              </a:rPr>
              <a:t>*To apply to all gasoline direct injection vehicles</a:t>
            </a:r>
            <a:endParaRPr lang="ja-JP" altLang="ja-JP" sz="1200" dirty="0">
              <a:latin typeface="Arial" panose="020B0604020202020204" pitchFamily="34" charset="0"/>
              <a:cs typeface="Arial" panose="020B0604020202020204" pitchFamily="34" charset="0"/>
            </a:endParaRPr>
          </a:p>
          <a:p>
            <a:r>
              <a:rPr lang="en-US" altLang="ja-JP" sz="1200" dirty="0">
                <a:latin typeface="Arial" panose="020B0604020202020204" pitchFamily="34" charset="0"/>
                <a:cs typeface="Arial" panose="020B0604020202020204" pitchFamily="34" charset="0"/>
              </a:rPr>
              <a:t>*Control values to be the same as diesel vehicles and lean-burn direct injection vehicles</a:t>
            </a:r>
            <a:endParaRPr kumimoji="1" lang="ja-JP" altLang="en-US" sz="10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857408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テキスト ボックス 3"/>
          <p:cNvSpPr txBox="1">
            <a:spLocks noChangeArrowheads="1"/>
          </p:cNvSpPr>
          <p:nvPr/>
        </p:nvSpPr>
        <p:spPr bwMode="auto">
          <a:xfrm>
            <a:off x="-36512" y="142082"/>
            <a:ext cx="9326650" cy="353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r>
              <a:rPr lang="en-US" altLang="ja-JP" sz="1700" spc="-50" dirty="0">
                <a:latin typeface="Arial" panose="020B0604020202020204" pitchFamily="34" charset="0"/>
                <a:cs typeface="Arial" panose="020B0604020202020204" pitchFamily="34" charset="0"/>
              </a:rPr>
              <a:t>III</a:t>
            </a:r>
            <a:r>
              <a:rPr lang="ja-JP" altLang="en-US" sz="1700" spc="-50" dirty="0">
                <a:latin typeface="Arial" panose="020B0604020202020204" pitchFamily="34" charset="0"/>
                <a:cs typeface="Arial" panose="020B0604020202020204" pitchFamily="34" charset="0"/>
              </a:rPr>
              <a:t> </a:t>
            </a:r>
            <a:r>
              <a:rPr lang="en-US" altLang="ja-JP" sz="1700" spc="-50" dirty="0">
                <a:latin typeface="Arial" panose="020B0604020202020204" pitchFamily="34" charset="0"/>
                <a:cs typeface="Arial" panose="020B0604020202020204" pitchFamily="34" charset="0"/>
              </a:rPr>
              <a:t>Measures to Reduce Two-Wheeled Vehicle Emissions </a:t>
            </a:r>
            <a:r>
              <a:rPr lang="ja-JP" altLang="en-US" sz="1700" spc="-50" dirty="0">
                <a:latin typeface="Arial" panose="020B0604020202020204" pitchFamily="34" charset="0"/>
                <a:cs typeface="Arial" panose="020B0604020202020204" pitchFamily="34" charset="0"/>
                <a:sym typeface="Wingdings" panose="05000000000000000000" pitchFamily="2" charset="2"/>
              </a:rPr>
              <a:t> </a:t>
            </a:r>
            <a:r>
              <a:rPr lang="en-US" altLang="ja-JP" sz="1700" spc="-50" dirty="0">
                <a:latin typeface="Arial" panose="020B0604020202020204" pitchFamily="34" charset="0"/>
                <a:cs typeface="Arial" panose="020B0604020202020204" pitchFamily="34" charset="0"/>
              </a:rPr>
              <a:t>Application Start Time and Control Values</a:t>
            </a:r>
            <a:endParaRPr lang="ja-JP" altLang="en-US" sz="1700" spc="-50" dirty="0">
              <a:latin typeface="Arial" panose="020B0604020202020204" pitchFamily="34" charset="0"/>
              <a:ea typeface="ＤＨＰ特太ゴシック体" pitchFamily="50" charset="-128"/>
              <a:cs typeface="Arial" panose="020B0604020202020204" pitchFamily="34" charset="0"/>
            </a:endParaRPr>
          </a:p>
        </p:txBody>
      </p:sp>
      <p:sp>
        <p:nvSpPr>
          <p:cNvPr id="44" name="テキスト ボックス 43"/>
          <p:cNvSpPr txBox="1"/>
          <p:nvPr/>
        </p:nvSpPr>
        <p:spPr>
          <a:xfrm>
            <a:off x="110836" y="727110"/>
            <a:ext cx="8750135" cy="400110"/>
          </a:xfrm>
          <a:prstGeom prst="rect">
            <a:avLst/>
          </a:prstGeom>
          <a:noFill/>
        </p:spPr>
        <p:txBody>
          <a:bodyPr wrap="square" rtlCol="0">
            <a:spAutoFit/>
          </a:bodyPr>
          <a:lstStyle/>
          <a:p>
            <a:pPr eaLnBrk="0" hangingPunct="0"/>
            <a:r>
              <a:rPr lang="ja-JP" altLang="en-US" sz="2000" dirty="0">
                <a:solidFill>
                  <a:prstClr val="black"/>
                </a:solidFill>
                <a:latin typeface="Arial" panose="020B0604020202020204" pitchFamily="34" charset="0"/>
                <a:ea typeface="ＭＳ Ｐゴシック" charset="-128"/>
                <a:cs typeface="Arial" panose="020B0604020202020204" pitchFamily="34" charset="0"/>
              </a:rPr>
              <a:t> </a:t>
            </a:r>
            <a:r>
              <a:rPr lang="en-US" altLang="ja-JP" sz="2000" dirty="0">
                <a:solidFill>
                  <a:prstClr val="black"/>
                </a:solidFill>
                <a:latin typeface="Arial" panose="020B0604020202020204" pitchFamily="34" charset="0"/>
                <a:ea typeface="ＭＳ Ｐゴシック" charset="-128"/>
                <a:cs typeface="Arial" panose="020B0604020202020204" pitchFamily="34" charset="0"/>
              </a:rPr>
              <a:t>(1) </a:t>
            </a:r>
            <a:r>
              <a:rPr lang="en-US" altLang="ja-JP" sz="2000" dirty="0">
                <a:latin typeface="Arial" panose="020B0604020202020204" pitchFamily="34" charset="0"/>
                <a:ea typeface="ＭＳ Ｐゴシック" charset="-128"/>
                <a:cs typeface="Arial" panose="020B0604020202020204" pitchFamily="34" charset="0"/>
              </a:rPr>
              <a:t>Application</a:t>
            </a:r>
            <a:r>
              <a:rPr lang="ja-JP" altLang="en-US" sz="2000" dirty="0">
                <a:latin typeface="Arial" panose="020B0604020202020204" pitchFamily="34" charset="0"/>
                <a:ea typeface="ＭＳ Ｐゴシック" charset="-128"/>
                <a:cs typeface="Arial" panose="020B0604020202020204" pitchFamily="34" charset="0"/>
              </a:rPr>
              <a:t> </a:t>
            </a:r>
            <a:r>
              <a:rPr lang="en-US" altLang="ja-JP" sz="2000" dirty="0">
                <a:latin typeface="Arial" panose="020B0604020202020204" pitchFamily="34" charset="0"/>
                <a:ea typeface="ＭＳ Ｐゴシック" charset="-128"/>
                <a:cs typeface="Arial" panose="020B0604020202020204" pitchFamily="34" charset="0"/>
              </a:rPr>
              <a:t>Start Time</a:t>
            </a:r>
            <a:endParaRPr lang="ja-JP" altLang="en-US" sz="2000" dirty="0">
              <a:latin typeface="Arial" panose="020B0604020202020204" pitchFamily="34" charset="0"/>
              <a:ea typeface="ＭＳ Ｐゴシック" charset="-128"/>
              <a:cs typeface="Arial" panose="020B0604020202020204" pitchFamily="34" charset="0"/>
            </a:endParaRPr>
          </a:p>
        </p:txBody>
      </p:sp>
      <p:sp>
        <p:nvSpPr>
          <p:cNvPr id="45" name="テキスト ボックス 44"/>
          <p:cNvSpPr txBox="1"/>
          <p:nvPr/>
        </p:nvSpPr>
        <p:spPr>
          <a:xfrm>
            <a:off x="500742" y="1412776"/>
            <a:ext cx="8360229" cy="1077218"/>
          </a:xfrm>
          <a:prstGeom prst="rect">
            <a:avLst/>
          </a:prstGeom>
          <a:solidFill>
            <a:sysClr val="window" lastClr="FFFFFF"/>
          </a:solidFill>
          <a:ln w="25400" cap="flat" cmpd="sng" algn="ctr">
            <a:solidFill>
              <a:srgbClr val="4F81BD"/>
            </a:solidFill>
            <a:prstDash val="solid"/>
          </a:ln>
          <a:effectLst/>
        </p:spPr>
        <p:txBody>
          <a:bodyPr wrap="square" rtlCol="0">
            <a:spAutoFit/>
          </a:bodyPr>
          <a:lstStyle/>
          <a:p>
            <a:pPr marL="285750" indent="-285750">
              <a:buFont typeface="Wingdings" panose="05000000000000000000" pitchFamily="2" charset="2"/>
              <a:buChar char="l"/>
            </a:pPr>
            <a:r>
              <a:rPr lang="en-US" altLang="ja-JP" sz="1600" dirty="0">
                <a:latin typeface="Arial" panose="020B0604020202020204" pitchFamily="34" charset="0"/>
                <a:cs typeface="Arial" panose="020B0604020202020204" pitchFamily="34" charset="0"/>
              </a:rPr>
              <a:t>Application of Euro 5 scheduled to commence from January 2020.</a:t>
            </a:r>
            <a:endParaRPr lang="ja-JP" altLang="ja-JP" sz="16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l"/>
            </a:pPr>
            <a:r>
              <a:rPr lang="en-US" altLang="ja-JP" sz="1600" dirty="0">
                <a:latin typeface="Arial" panose="020B0604020202020204" pitchFamily="34" charset="0"/>
                <a:cs typeface="Arial" panose="020B0604020202020204" pitchFamily="34" charset="0"/>
              </a:rPr>
              <a:t>Taking into consideration the development periods of automobile manufacturers, and from the perspective of the world-wide harmonization of technical standards, the application year has been aligned with that for Euro 5.</a:t>
            </a:r>
            <a:endParaRPr kumimoji="0" lang="en-US" altLang="ja-JP" kern="0" dirty="0">
              <a:solidFill>
                <a:prstClr val="black"/>
              </a:solidFill>
              <a:latin typeface="Arial" panose="020B0604020202020204" pitchFamily="34" charset="0"/>
              <a:ea typeface="ＭＳ Ｐゴシック"/>
              <a:cs typeface="Arial" panose="020B0604020202020204" pitchFamily="34" charset="0"/>
            </a:endParaRPr>
          </a:p>
        </p:txBody>
      </p:sp>
      <p:sp>
        <p:nvSpPr>
          <p:cNvPr id="50" name="テキスト ボックス 49"/>
          <p:cNvSpPr txBox="1"/>
          <p:nvPr/>
        </p:nvSpPr>
        <p:spPr>
          <a:xfrm>
            <a:off x="214353" y="3429000"/>
            <a:ext cx="8750135" cy="707886"/>
          </a:xfrm>
          <a:prstGeom prst="rect">
            <a:avLst/>
          </a:prstGeom>
          <a:noFill/>
        </p:spPr>
        <p:txBody>
          <a:bodyPr wrap="square" rtlCol="0">
            <a:spAutoFit/>
          </a:bodyPr>
          <a:lstStyle/>
          <a:p>
            <a:pPr marL="355600" indent="-355600" eaLnBrk="0" hangingPunct="0">
              <a:tabLst>
                <a:tab pos="368300" algn="l"/>
              </a:tabLst>
            </a:pPr>
            <a:r>
              <a:rPr lang="en-US" altLang="ja-JP" sz="2000" dirty="0">
                <a:latin typeface="Arial" panose="020B0604020202020204" pitchFamily="34" charset="0"/>
                <a:cs typeface="Arial" panose="020B0604020202020204" pitchFamily="34" charset="0"/>
              </a:rPr>
              <a:t>(2)	Prescribed Allowable Maximum Desired Value for Emissions involving Mode of Travel</a:t>
            </a:r>
            <a:endParaRPr lang="ja-JP" altLang="en-US" sz="2000" dirty="0">
              <a:solidFill>
                <a:prstClr val="black"/>
              </a:solidFill>
              <a:latin typeface="Arial" panose="020B0604020202020204" pitchFamily="34" charset="0"/>
              <a:ea typeface="ＭＳ Ｐゴシック" charset="-128"/>
              <a:cs typeface="Arial" panose="020B0604020202020204" pitchFamily="34" charset="0"/>
            </a:endParaRPr>
          </a:p>
        </p:txBody>
      </p:sp>
      <p:sp>
        <p:nvSpPr>
          <p:cNvPr id="51" name="テキスト ボックス 50"/>
          <p:cNvSpPr txBox="1"/>
          <p:nvPr/>
        </p:nvSpPr>
        <p:spPr>
          <a:xfrm>
            <a:off x="497410" y="4149080"/>
            <a:ext cx="8360229" cy="1323439"/>
          </a:xfrm>
          <a:prstGeom prst="rect">
            <a:avLst/>
          </a:prstGeom>
          <a:solidFill>
            <a:sysClr val="window" lastClr="FFFFFF"/>
          </a:solidFill>
          <a:ln w="25400" cap="flat" cmpd="sng" algn="ctr">
            <a:solidFill>
              <a:srgbClr val="4F81BD"/>
            </a:solidFill>
            <a:prstDash val="solid"/>
          </a:ln>
          <a:effectLst/>
        </p:spPr>
        <p:txBody>
          <a:bodyPr wrap="square" rtlCol="0">
            <a:spAutoFit/>
          </a:bodyPr>
          <a:lstStyle/>
          <a:p>
            <a:pPr marL="285750" indent="-285750">
              <a:buFont typeface="Wingdings" panose="05000000000000000000" pitchFamily="2" charset="2"/>
              <a:buChar char="l"/>
            </a:pPr>
            <a:r>
              <a:rPr lang="en-US" altLang="ja-JP" sz="1600" dirty="0">
                <a:latin typeface="Arial" panose="020B0604020202020204" pitchFamily="34" charset="0"/>
                <a:cs typeface="Arial" panose="020B0604020202020204" pitchFamily="34" charset="0"/>
              </a:rPr>
              <a:t>The emission regulation values for mode travel in Euro 5 </a:t>
            </a:r>
            <a:r>
              <a:rPr lang="en-US" altLang="ja-JP" sz="1600" u="sng" dirty="0">
                <a:latin typeface="Arial" panose="020B0604020202020204" pitchFamily="34" charset="0"/>
                <a:cs typeface="Arial" panose="020B0604020202020204" pitchFamily="34" charset="0"/>
              </a:rPr>
              <a:t>will provide stronger regulations for any of the regulated substances when it comes to the current Japanese regulations.</a:t>
            </a:r>
            <a:endParaRPr lang="ja-JP" altLang="ja-JP" sz="16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l"/>
            </a:pPr>
            <a:r>
              <a:rPr lang="en-US" altLang="ja-JP" sz="1600" u="sng" dirty="0">
                <a:latin typeface="Arial" panose="020B0604020202020204" pitchFamily="34" charset="0"/>
                <a:cs typeface="Arial" panose="020B0604020202020204" pitchFamily="34" charset="0"/>
              </a:rPr>
              <a:t>It has been confirmed that automobile manufacturers can handle the technical aspects,</a:t>
            </a:r>
            <a:r>
              <a:rPr lang="en-US" altLang="ja-JP" sz="1600" dirty="0">
                <a:latin typeface="Arial" panose="020B0604020202020204" pitchFamily="34" charset="0"/>
                <a:cs typeface="Arial" panose="020B0604020202020204" pitchFamily="34" charset="0"/>
              </a:rPr>
              <a:t> even including the regulation values of NMHC, which will broadly strengthen regulations.</a:t>
            </a:r>
            <a:endParaRPr kumimoji="0" lang="en-US" altLang="ja-JP" sz="1600" kern="0" dirty="0">
              <a:solidFill>
                <a:prstClr val="black"/>
              </a:solidFill>
              <a:latin typeface="Arial" panose="020B0604020202020204" pitchFamily="34" charset="0"/>
              <a:ea typeface="ＭＳ Ｐゴシック"/>
              <a:cs typeface="Arial" panose="020B0604020202020204" pitchFamily="34" charset="0"/>
            </a:endParaRPr>
          </a:p>
        </p:txBody>
      </p:sp>
      <p:sp>
        <p:nvSpPr>
          <p:cNvPr id="3" name="右矢印 2"/>
          <p:cNvSpPr/>
          <p:nvPr/>
        </p:nvSpPr>
        <p:spPr>
          <a:xfrm>
            <a:off x="500742" y="2745140"/>
            <a:ext cx="398850" cy="4914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Arial" panose="020B0604020202020204" pitchFamily="34" charset="0"/>
              <a:cs typeface="Arial" panose="020B0604020202020204" pitchFamily="34" charset="0"/>
            </a:endParaRPr>
          </a:p>
        </p:txBody>
      </p:sp>
      <p:sp>
        <p:nvSpPr>
          <p:cNvPr id="9" name="テキスト ボックス 8"/>
          <p:cNvSpPr txBox="1"/>
          <p:nvPr/>
        </p:nvSpPr>
        <p:spPr>
          <a:xfrm>
            <a:off x="899592" y="2636912"/>
            <a:ext cx="7961379" cy="584775"/>
          </a:xfrm>
          <a:prstGeom prst="rect">
            <a:avLst/>
          </a:prstGeom>
          <a:noFill/>
          <a:ln w="25400" cap="flat" cmpd="sng" algn="ctr">
            <a:noFill/>
            <a:prstDash val="solid"/>
          </a:ln>
          <a:effectLst/>
        </p:spPr>
        <p:txBody>
          <a:bodyPr wrap="square" rtlCol="0">
            <a:spAutoFit/>
          </a:bodyPr>
          <a:lstStyle/>
          <a:p>
            <a:pPr marR="0" lvl="0" defTabSz="914400" eaLnBrk="0" fontAlgn="auto" latinLnBrk="0" hangingPunct="0">
              <a:lnSpc>
                <a:spcPct val="100000"/>
              </a:lnSpc>
              <a:spcBef>
                <a:spcPts val="0"/>
              </a:spcBef>
              <a:spcAft>
                <a:spcPts val="0"/>
              </a:spcAft>
              <a:buClrTx/>
              <a:buSzTx/>
              <a:tabLst/>
              <a:defRPr/>
            </a:pPr>
            <a:r>
              <a:rPr lang="en-US" altLang="ja-JP" sz="1600" dirty="0">
                <a:latin typeface="Arial" panose="020B0604020202020204" pitchFamily="34" charset="0"/>
                <a:cs typeface="Arial" panose="020B0604020202020204" pitchFamily="34" charset="0"/>
              </a:rPr>
              <a:t>Application year set as 2020. (New model vehicles: October 2020, Continued production vehicles: Date envisaged as October 2022)</a:t>
            </a:r>
            <a:endParaRPr kumimoji="0" lang="en-US" altLang="ja-JP" b="0" i="0" u="none" strike="noStrike" kern="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endParaRPr>
          </a:p>
        </p:txBody>
      </p:sp>
      <p:sp>
        <p:nvSpPr>
          <p:cNvPr id="10" name="右矢印 9"/>
          <p:cNvSpPr/>
          <p:nvPr/>
        </p:nvSpPr>
        <p:spPr>
          <a:xfrm>
            <a:off x="532251" y="5987380"/>
            <a:ext cx="398850" cy="4914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Arial" panose="020B0604020202020204" pitchFamily="34" charset="0"/>
              <a:cs typeface="Arial" panose="020B0604020202020204" pitchFamily="34" charset="0"/>
            </a:endParaRPr>
          </a:p>
        </p:txBody>
      </p:sp>
      <p:sp>
        <p:nvSpPr>
          <p:cNvPr id="11" name="テキスト ボックス 10"/>
          <p:cNvSpPr txBox="1"/>
          <p:nvPr/>
        </p:nvSpPr>
        <p:spPr>
          <a:xfrm>
            <a:off x="931101" y="5894844"/>
            <a:ext cx="7961379" cy="584775"/>
          </a:xfrm>
          <a:prstGeom prst="rect">
            <a:avLst/>
          </a:prstGeom>
          <a:noFill/>
          <a:ln w="25400" cap="flat" cmpd="sng" algn="ctr">
            <a:noFill/>
            <a:prstDash val="solid"/>
          </a:ln>
          <a:effectLst/>
        </p:spPr>
        <p:txBody>
          <a:bodyPr wrap="square" rtlCol="0">
            <a:spAutoFit/>
          </a:bodyPr>
          <a:lstStyle/>
          <a:p>
            <a:pPr marR="0" lvl="0" defTabSz="914400" eaLnBrk="0" fontAlgn="auto" latinLnBrk="0" hangingPunct="0">
              <a:lnSpc>
                <a:spcPct val="100000"/>
              </a:lnSpc>
              <a:spcBef>
                <a:spcPts val="0"/>
              </a:spcBef>
              <a:spcAft>
                <a:spcPts val="0"/>
              </a:spcAft>
              <a:buClrTx/>
              <a:buSzTx/>
              <a:tabLst/>
              <a:defRPr/>
            </a:pPr>
            <a:r>
              <a:rPr lang="en-US" altLang="ja-JP" sz="1600" dirty="0">
                <a:latin typeface="Arial" panose="020B0604020202020204" pitchFamily="34" charset="0"/>
                <a:cs typeface="Arial" panose="020B0604020202020204" pitchFamily="34" charset="0"/>
              </a:rPr>
              <a:t>Allowable maximum desired value for emissions involving mode of travel will be strengthened to values that are the same as Euro 5 control values.</a:t>
            </a:r>
            <a:endParaRPr kumimoji="0" lang="ja-JP" altLang="en-US" kern="0" dirty="0">
              <a:solidFill>
                <a:prstClr val="black"/>
              </a:solidFill>
              <a:latin typeface="Arial" panose="020B0604020202020204" pitchFamily="34" charset="0"/>
              <a:ea typeface="ＭＳ Ｐゴシック"/>
              <a:cs typeface="Arial" panose="020B0604020202020204" pitchFamily="34" charset="0"/>
            </a:endParaRPr>
          </a:p>
        </p:txBody>
      </p:sp>
      <p:sp>
        <p:nvSpPr>
          <p:cNvPr id="2" name="スライド番号プレースホルダー 1"/>
          <p:cNvSpPr>
            <a:spLocks noGrp="1"/>
          </p:cNvSpPr>
          <p:nvPr>
            <p:ph type="sldNum" sz="quarter" idx="12"/>
          </p:nvPr>
        </p:nvSpPr>
        <p:spPr>
          <a:xfrm>
            <a:off x="7008812" y="6496352"/>
            <a:ext cx="2133600" cy="365125"/>
          </a:xfrm>
        </p:spPr>
        <p:txBody>
          <a:bodyPr/>
          <a:lstStyle/>
          <a:p>
            <a:pPr>
              <a:defRPr/>
            </a:pPr>
            <a:fld id="{9D91D343-D6F1-4C9E-AB92-27429560DF0C}" type="slidenum">
              <a:rPr lang="ja-JP" altLang="en-US" smtClean="0">
                <a:latin typeface="Arial" panose="020B0604020202020204" pitchFamily="34" charset="0"/>
                <a:cs typeface="Arial" panose="020B0604020202020204" pitchFamily="34" charset="0"/>
              </a:rPr>
              <a:pPr>
                <a:defRPr/>
              </a:pPr>
              <a:t>11</a:t>
            </a:fld>
            <a:endParaRPr lang="ja-JP"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02187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テキスト ボックス 43"/>
          <p:cNvSpPr txBox="1"/>
          <p:nvPr/>
        </p:nvSpPr>
        <p:spPr>
          <a:xfrm>
            <a:off x="110836" y="727110"/>
            <a:ext cx="8750135" cy="400110"/>
          </a:xfrm>
          <a:prstGeom prst="rect">
            <a:avLst/>
          </a:prstGeom>
          <a:noFill/>
        </p:spPr>
        <p:txBody>
          <a:bodyPr wrap="square" rtlCol="0">
            <a:spAutoFit/>
          </a:bodyPr>
          <a:lstStyle/>
          <a:p>
            <a:pPr eaLnBrk="0" hangingPunct="0"/>
            <a:r>
              <a:rPr lang="en-US" altLang="ja-JP" sz="2000" dirty="0">
                <a:latin typeface="Arial" panose="020B0604020202020204" pitchFamily="34" charset="0"/>
                <a:cs typeface="Arial" panose="020B0604020202020204" pitchFamily="34" charset="0"/>
              </a:rPr>
              <a:t>(3) Weighting Factor for Cold Start and Hot Start (continued)</a:t>
            </a:r>
            <a:endParaRPr lang="ja-JP" altLang="en-US" sz="2800" dirty="0">
              <a:solidFill>
                <a:prstClr val="black"/>
              </a:solidFill>
              <a:latin typeface="Arial" panose="020B0604020202020204" pitchFamily="34" charset="0"/>
              <a:ea typeface="ＭＳ Ｐゴシック" charset="-128"/>
              <a:cs typeface="Arial" panose="020B0604020202020204" pitchFamily="34" charset="0"/>
            </a:endParaRPr>
          </a:p>
        </p:txBody>
      </p:sp>
      <p:sp>
        <p:nvSpPr>
          <p:cNvPr id="20" name="テキスト ボックス 19"/>
          <p:cNvSpPr txBox="1"/>
          <p:nvPr/>
        </p:nvSpPr>
        <p:spPr>
          <a:xfrm>
            <a:off x="500743" y="1412776"/>
            <a:ext cx="8272722" cy="1569660"/>
          </a:xfrm>
          <a:prstGeom prst="rect">
            <a:avLst/>
          </a:prstGeom>
          <a:solidFill>
            <a:sysClr val="window" lastClr="FFFFFF"/>
          </a:solidFill>
          <a:ln w="25400" cap="flat" cmpd="sng" algn="ctr">
            <a:solidFill>
              <a:srgbClr val="4F81BD"/>
            </a:solidFill>
            <a:prstDash val="solid"/>
          </a:ln>
          <a:effectLst/>
        </p:spPr>
        <p:txBody>
          <a:bodyPr wrap="square" rtlCol="0">
            <a:spAutoFit/>
          </a:bodyPr>
          <a:lstStyle/>
          <a:p>
            <a:pPr marL="285750" indent="-285750">
              <a:buFont typeface="Wingdings" panose="05000000000000000000" pitchFamily="2" charset="2"/>
              <a:buChar char="l"/>
            </a:pPr>
            <a:r>
              <a:rPr lang="en-US" altLang="ja-JP" sz="1600" dirty="0">
                <a:latin typeface="Arial" panose="020B0604020202020204" pitchFamily="34" charset="0"/>
                <a:cs typeface="Arial" panose="020B0604020202020204" pitchFamily="34" charset="0"/>
              </a:rPr>
              <a:t>In Europe, Class 1 and Class 2 are for the same vehicle classification, therefore the same regulation value is necessary. With Euro 5, the weighting factor for cold start and hot start for Class 2 is 5:5.</a:t>
            </a:r>
            <a:endParaRPr lang="ja-JP" altLang="ja-JP" sz="16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l"/>
            </a:pPr>
            <a:r>
              <a:rPr lang="en-US" altLang="ja-JP" sz="1600" dirty="0">
                <a:latin typeface="Arial" panose="020B0604020202020204" pitchFamily="34" charset="0"/>
                <a:cs typeface="Arial" panose="020B0604020202020204" pitchFamily="34" charset="0"/>
              </a:rPr>
              <a:t>In the present </a:t>
            </a:r>
            <a:r>
              <a:rPr lang="en-US" altLang="ja-JP" sz="1600" u="sng" dirty="0">
                <a:latin typeface="Arial" panose="020B0604020202020204" pitchFamily="34" charset="0"/>
                <a:cs typeface="Arial" panose="020B0604020202020204" pitchFamily="34" charset="0"/>
              </a:rPr>
              <a:t>WMTC-gtr (GTR2), based on the actual travel data of each country, the weighting factor for Class 2 cold start and hot start is 3:7; whereas, in Japan, a difficulty arises because the weighting factor used differs to the international standard</a:t>
            </a:r>
            <a:r>
              <a:rPr lang="en-US" altLang="ja-JP" sz="1600" dirty="0">
                <a:latin typeface="Arial" panose="020B0604020202020204" pitchFamily="34" charset="0"/>
                <a:cs typeface="Arial" panose="020B0604020202020204" pitchFamily="34" charset="0"/>
              </a:rPr>
              <a:t>.</a:t>
            </a:r>
            <a:endParaRPr kumimoji="0" lang="en-US" altLang="ja-JP" kern="0" dirty="0">
              <a:solidFill>
                <a:prstClr val="black"/>
              </a:solidFill>
              <a:latin typeface="Arial" panose="020B0604020202020204" pitchFamily="34" charset="0"/>
              <a:ea typeface="ＭＳ Ｐゴシック"/>
              <a:cs typeface="Arial" panose="020B0604020202020204" pitchFamily="34" charset="0"/>
            </a:endParaRPr>
          </a:p>
        </p:txBody>
      </p:sp>
      <p:sp>
        <p:nvSpPr>
          <p:cNvPr id="6" name="右矢印 5"/>
          <p:cNvSpPr/>
          <p:nvPr/>
        </p:nvSpPr>
        <p:spPr>
          <a:xfrm>
            <a:off x="500742" y="4377730"/>
            <a:ext cx="398850" cy="4914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Arial" panose="020B0604020202020204" pitchFamily="34" charset="0"/>
              <a:cs typeface="Arial" panose="020B0604020202020204" pitchFamily="34" charset="0"/>
            </a:endParaRPr>
          </a:p>
        </p:txBody>
      </p:sp>
      <p:sp>
        <p:nvSpPr>
          <p:cNvPr id="7" name="テキスト ボックス 6"/>
          <p:cNvSpPr txBox="1"/>
          <p:nvPr/>
        </p:nvSpPr>
        <p:spPr>
          <a:xfrm>
            <a:off x="899592" y="4005064"/>
            <a:ext cx="7961379" cy="1077218"/>
          </a:xfrm>
          <a:prstGeom prst="rect">
            <a:avLst/>
          </a:prstGeom>
          <a:noFill/>
          <a:ln w="25400" cap="flat" cmpd="sng" algn="ctr">
            <a:noFill/>
            <a:prstDash val="solid"/>
          </a:ln>
          <a:effectLst/>
        </p:spPr>
        <p:txBody>
          <a:bodyPr wrap="square" rtlCol="0">
            <a:spAutoFit/>
          </a:bodyPr>
          <a:lstStyle/>
          <a:p>
            <a:r>
              <a:rPr lang="en-US" altLang="ja-JP" sz="1600" dirty="0">
                <a:latin typeface="Arial" panose="020B0604020202020204" pitchFamily="34" charset="0"/>
                <a:cs typeface="Arial" panose="020B0604020202020204" pitchFamily="34" charset="0"/>
              </a:rPr>
              <a:t>For the meantime, </a:t>
            </a:r>
            <a:r>
              <a:rPr lang="en-US" altLang="ja-JP" sz="1600" u="sng" dirty="0">
                <a:latin typeface="Arial" panose="020B0604020202020204" pitchFamily="34" charset="0"/>
                <a:cs typeface="Arial" panose="020B0604020202020204" pitchFamily="34" charset="0"/>
              </a:rPr>
              <a:t>the weighting factor based on WMTC-gtr (GTR2) will be maintained</a:t>
            </a:r>
            <a:r>
              <a:rPr lang="en-US" altLang="ja-JP" sz="1600" dirty="0">
                <a:latin typeface="Arial" panose="020B0604020202020204" pitchFamily="34" charset="0"/>
                <a:cs typeface="Arial" panose="020B0604020202020204" pitchFamily="34" charset="0"/>
              </a:rPr>
              <a:t>.</a:t>
            </a:r>
            <a:endParaRPr lang="ja-JP" altLang="ja-JP" sz="1600" dirty="0">
              <a:latin typeface="Arial" panose="020B0604020202020204" pitchFamily="34" charset="0"/>
              <a:cs typeface="Arial" panose="020B0604020202020204" pitchFamily="34" charset="0"/>
            </a:endParaRPr>
          </a:p>
          <a:p>
            <a:r>
              <a:rPr lang="en-US" altLang="ja-JP" sz="1600" dirty="0">
                <a:latin typeface="Arial" panose="020B0604020202020204" pitchFamily="34" charset="0"/>
                <a:cs typeface="Arial" panose="020B0604020202020204" pitchFamily="34" charset="0"/>
              </a:rPr>
              <a:t>From here on, in WP.29/GRPE/EPPR, based on the approach to the weighting factor when being established for WMTC and the study results for Euro 5, there should be discussions about the appropriate weighting factor.</a:t>
            </a:r>
            <a:endParaRPr kumimoji="0" lang="ja-JP" altLang="en-US" kern="0" dirty="0">
              <a:solidFill>
                <a:prstClr val="black"/>
              </a:solidFill>
              <a:latin typeface="Arial" panose="020B0604020202020204" pitchFamily="34" charset="0"/>
              <a:ea typeface="ＭＳ Ｐゴシック"/>
              <a:cs typeface="Arial" panose="020B0604020202020204" pitchFamily="34" charset="0"/>
            </a:endParaRPr>
          </a:p>
        </p:txBody>
      </p:sp>
      <p:sp>
        <p:nvSpPr>
          <p:cNvPr id="2" name="スライド番号プレースホルダー 1"/>
          <p:cNvSpPr>
            <a:spLocks noGrp="1"/>
          </p:cNvSpPr>
          <p:nvPr>
            <p:ph type="sldNum" sz="quarter" idx="12"/>
          </p:nvPr>
        </p:nvSpPr>
        <p:spPr>
          <a:xfrm>
            <a:off x="7010400" y="6480175"/>
            <a:ext cx="2133600" cy="365125"/>
          </a:xfrm>
        </p:spPr>
        <p:txBody>
          <a:bodyPr/>
          <a:lstStyle/>
          <a:p>
            <a:pPr>
              <a:defRPr/>
            </a:pPr>
            <a:fld id="{9D91D343-D6F1-4C9E-AB92-27429560DF0C}" type="slidenum">
              <a:rPr lang="ja-JP" altLang="en-US" smtClean="0">
                <a:latin typeface="Arial" panose="020B0604020202020204" pitchFamily="34" charset="0"/>
                <a:cs typeface="Arial" panose="020B0604020202020204" pitchFamily="34" charset="0"/>
              </a:rPr>
              <a:pPr>
                <a:defRPr/>
              </a:pPr>
              <a:t>12</a:t>
            </a:fld>
            <a:endParaRPr lang="ja-JP" altLang="en-US" dirty="0">
              <a:latin typeface="Arial" panose="020B0604020202020204" pitchFamily="34" charset="0"/>
              <a:cs typeface="Arial" panose="020B0604020202020204" pitchFamily="34" charset="0"/>
            </a:endParaRPr>
          </a:p>
        </p:txBody>
      </p:sp>
      <p:sp>
        <p:nvSpPr>
          <p:cNvPr id="8" name="テキスト ボックス 3"/>
          <p:cNvSpPr txBox="1">
            <a:spLocks noChangeArrowheads="1"/>
          </p:cNvSpPr>
          <p:nvPr/>
        </p:nvSpPr>
        <p:spPr bwMode="auto">
          <a:xfrm>
            <a:off x="-14289" y="87015"/>
            <a:ext cx="915828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r>
              <a:rPr lang="en-US" altLang="ja-JP" sz="2000" dirty="0">
                <a:latin typeface="Arial" panose="020B0604020202020204" pitchFamily="34" charset="0"/>
                <a:cs typeface="Arial" panose="020B0604020202020204" pitchFamily="34" charset="0"/>
              </a:rPr>
              <a:t>III Measures to Reduce Two-Wheeled Vehicle Emissions</a:t>
            </a:r>
            <a:r>
              <a:rPr lang="ja-JP" altLang="ja-JP" sz="2000" dirty="0">
                <a:latin typeface="Arial" panose="020B0604020202020204" pitchFamily="34" charset="0"/>
                <a:cs typeface="Arial" panose="020B0604020202020204" pitchFamily="34" charset="0"/>
              </a:rPr>
              <a:t>　</a:t>
            </a:r>
            <a:r>
              <a:rPr lang="ja-JP" altLang="en-US" sz="2000" dirty="0">
                <a:latin typeface="Arial" panose="020B0604020202020204" pitchFamily="34" charset="0"/>
                <a:cs typeface="Arial" panose="020B0604020202020204" pitchFamily="34" charset="0"/>
                <a:sym typeface="Wingdings" panose="05000000000000000000" pitchFamily="2" charset="2"/>
              </a:rPr>
              <a:t></a:t>
            </a:r>
            <a:r>
              <a:rPr lang="en-US" altLang="ja-JP" sz="2000" dirty="0">
                <a:latin typeface="Arial" panose="020B0604020202020204" pitchFamily="34" charset="0"/>
                <a:cs typeface="Arial" panose="020B0604020202020204" pitchFamily="34" charset="0"/>
              </a:rPr>
              <a:t> Weighting Factor</a:t>
            </a:r>
            <a:endParaRPr lang="ja-JP" altLang="en-US" sz="2000" dirty="0">
              <a:latin typeface="Arial" panose="020B0604020202020204" pitchFamily="34" charset="0"/>
              <a:ea typeface="ＤＨＰ特太ゴシック体" pitchFamily="50" charset="-128"/>
              <a:cs typeface="Arial" panose="020B0604020202020204" pitchFamily="34" charset="0"/>
            </a:endParaRPr>
          </a:p>
        </p:txBody>
      </p:sp>
    </p:spTree>
    <p:extLst>
      <p:ext uri="{BB962C8B-B14F-4D97-AF65-F5344CB8AC3E}">
        <p14:creationId xmlns:p14="http://schemas.microsoft.com/office/powerpoint/2010/main" val="2231060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テキスト ボックス 43"/>
          <p:cNvSpPr txBox="1"/>
          <p:nvPr/>
        </p:nvSpPr>
        <p:spPr>
          <a:xfrm>
            <a:off x="110836" y="727110"/>
            <a:ext cx="8750135" cy="400110"/>
          </a:xfrm>
          <a:prstGeom prst="rect">
            <a:avLst/>
          </a:prstGeom>
          <a:noFill/>
        </p:spPr>
        <p:txBody>
          <a:bodyPr wrap="square" rtlCol="0">
            <a:spAutoFit/>
          </a:bodyPr>
          <a:lstStyle/>
          <a:p>
            <a:pPr eaLnBrk="0" hangingPunct="0"/>
            <a:r>
              <a:rPr lang="en-US" altLang="ja-JP" sz="2000" dirty="0">
                <a:solidFill>
                  <a:prstClr val="black"/>
                </a:solidFill>
                <a:latin typeface="Arial" panose="020B0604020202020204" pitchFamily="34" charset="0"/>
                <a:ea typeface="ＭＳ Ｐゴシック" charset="-128"/>
                <a:cs typeface="Arial" panose="020B0604020202020204" pitchFamily="34" charset="0"/>
              </a:rPr>
              <a:t>(4)</a:t>
            </a:r>
            <a:r>
              <a:rPr lang="ja-JP" altLang="en-US" sz="2000" dirty="0">
                <a:solidFill>
                  <a:prstClr val="black"/>
                </a:solidFill>
                <a:latin typeface="Arial" panose="020B0604020202020204" pitchFamily="34" charset="0"/>
                <a:ea typeface="ＭＳ Ｐゴシック" charset="-128"/>
                <a:cs typeface="Arial" panose="020B0604020202020204" pitchFamily="34" charset="0"/>
              </a:rPr>
              <a:t> </a:t>
            </a:r>
            <a:r>
              <a:rPr lang="en-US" altLang="ja-JP" sz="2000" dirty="0">
                <a:solidFill>
                  <a:prstClr val="black"/>
                </a:solidFill>
                <a:latin typeface="Arial" panose="020B0604020202020204" pitchFamily="34" charset="0"/>
                <a:ea typeface="ＭＳ Ｐゴシック" charset="-128"/>
                <a:cs typeface="Arial" panose="020B0604020202020204" pitchFamily="34" charset="0"/>
              </a:rPr>
              <a:t>Idling</a:t>
            </a:r>
            <a:r>
              <a:rPr lang="ja-JP" altLang="en-US" sz="2000" dirty="0">
                <a:solidFill>
                  <a:prstClr val="black"/>
                </a:solidFill>
                <a:latin typeface="Arial" panose="020B0604020202020204" pitchFamily="34" charset="0"/>
                <a:ea typeface="ＭＳ Ｐゴシック" charset="-128"/>
                <a:cs typeface="Arial" panose="020B0604020202020204" pitchFamily="34" charset="0"/>
              </a:rPr>
              <a:t> </a:t>
            </a:r>
            <a:r>
              <a:rPr lang="en-US" altLang="ja-JP" sz="2000" dirty="0">
                <a:solidFill>
                  <a:prstClr val="black"/>
                </a:solidFill>
                <a:latin typeface="Arial" panose="020B0604020202020204" pitchFamily="34" charset="0"/>
                <a:ea typeface="ＭＳ Ｐゴシック" charset="-128"/>
                <a:cs typeface="Arial" panose="020B0604020202020204" pitchFamily="34" charset="0"/>
              </a:rPr>
              <a:t>Regulations</a:t>
            </a:r>
            <a:endParaRPr lang="ja-JP" altLang="en-US" sz="2000" dirty="0">
              <a:solidFill>
                <a:prstClr val="black"/>
              </a:solidFill>
              <a:latin typeface="Arial" panose="020B0604020202020204" pitchFamily="34" charset="0"/>
              <a:ea typeface="ＭＳ Ｐゴシック" charset="-128"/>
              <a:cs typeface="Arial" panose="020B0604020202020204" pitchFamily="34" charset="0"/>
            </a:endParaRPr>
          </a:p>
        </p:txBody>
      </p:sp>
      <p:sp>
        <p:nvSpPr>
          <p:cNvPr id="20" name="テキスト ボックス 19"/>
          <p:cNvSpPr txBox="1"/>
          <p:nvPr/>
        </p:nvSpPr>
        <p:spPr>
          <a:xfrm>
            <a:off x="500742" y="1412776"/>
            <a:ext cx="8360229" cy="2062103"/>
          </a:xfrm>
          <a:prstGeom prst="rect">
            <a:avLst/>
          </a:prstGeom>
          <a:solidFill>
            <a:sysClr val="window" lastClr="FFFFFF"/>
          </a:solidFill>
          <a:ln w="25400" cap="flat" cmpd="sng" algn="ctr">
            <a:solidFill>
              <a:srgbClr val="4F81BD"/>
            </a:solidFill>
            <a:prstDash val="solid"/>
          </a:ln>
          <a:effectLst/>
        </p:spPr>
        <p:txBody>
          <a:bodyPr wrap="square" rtlCol="0">
            <a:spAutoFit/>
          </a:bodyPr>
          <a:lstStyle/>
          <a:p>
            <a:pPr marL="285750" indent="-285750">
              <a:buFont typeface="Wingdings" panose="05000000000000000000" pitchFamily="2" charset="2"/>
              <a:buChar char="l"/>
            </a:pPr>
            <a:r>
              <a:rPr lang="en-US" altLang="ja-JP" sz="1600" dirty="0">
                <a:latin typeface="Arial" panose="020B0604020202020204" pitchFamily="34" charset="0"/>
                <a:cs typeface="Arial" panose="020B0604020202020204" pitchFamily="34" charset="0"/>
              </a:rPr>
              <a:t>Regarding idling regulations, under the current Japanese regulations, carbon monoxide (CO) and hydrocarbon (HC) are the regulated substances, while in Europe the substance regulated is just CO.</a:t>
            </a:r>
            <a:endParaRPr lang="ja-JP" altLang="ja-JP" sz="16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l"/>
            </a:pPr>
            <a:r>
              <a:rPr lang="en-US" altLang="ja-JP" sz="1600" dirty="0">
                <a:latin typeface="Arial" panose="020B0604020202020204" pitchFamily="34" charset="0"/>
                <a:cs typeface="Arial" panose="020B0604020202020204" pitchFamily="34" charset="0"/>
              </a:rPr>
              <a:t>As the aim of the idling regulations is to confirm whether performance is being maintained in devices that reduce emissions on vehicles in current usage, </a:t>
            </a:r>
            <a:r>
              <a:rPr lang="en-US" altLang="ja-JP" sz="1600" u="sng" dirty="0">
                <a:latin typeface="Arial" panose="020B0604020202020204" pitchFamily="34" charset="0"/>
                <a:cs typeface="Arial" panose="020B0604020202020204" pitchFamily="34" charset="0"/>
              </a:rPr>
              <a:t>then in regard to abolishing the HC regulation from the perspective of international harmonization of technical standards, we need to carefully consider the current usage emission levels of vehicles that conform to the latest regulations in Japan.</a:t>
            </a:r>
            <a:endParaRPr kumimoji="0" lang="en-US" altLang="ja-JP" sz="1600" kern="0" dirty="0">
              <a:solidFill>
                <a:prstClr val="black"/>
              </a:solidFill>
              <a:latin typeface="Arial" panose="020B0604020202020204" pitchFamily="34" charset="0"/>
              <a:ea typeface="ＭＳ Ｐゴシック"/>
              <a:cs typeface="Arial" panose="020B0604020202020204" pitchFamily="34" charset="0"/>
            </a:endParaRPr>
          </a:p>
        </p:txBody>
      </p:sp>
      <p:sp>
        <p:nvSpPr>
          <p:cNvPr id="6" name="テキスト ボックス 5"/>
          <p:cNvSpPr txBox="1"/>
          <p:nvPr/>
        </p:nvSpPr>
        <p:spPr>
          <a:xfrm>
            <a:off x="1115616" y="4526934"/>
            <a:ext cx="7128792" cy="954107"/>
          </a:xfrm>
          <a:prstGeom prst="rect">
            <a:avLst/>
          </a:prstGeom>
          <a:noFill/>
        </p:spPr>
        <p:txBody>
          <a:bodyPr wrap="square">
            <a:spAutoFit/>
          </a:bodyPr>
          <a:lstStyle/>
          <a:p>
            <a:r>
              <a:rPr lang="en-US" altLang="ja-JP" sz="1400" dirty="0">
                <a:latin typeface="Arial" panose="020B0604020202020204" pitchFamily="34" charset="0"/>
                <a:cs typeface="Arial" panose="020B0604020202020204" pitchFamily="34" charset="0"/>
              </a:rPr>
              <a:t>Current Japanese Regulations</a:t>
            </a:r>
            <a:endParaRPr lang="ja-JP" altLang="ja-JP" sz="1400" dirty="0">
              <a:latin typeface="Arial" panose="020B0604020202020204" pitchFamily="34" charset="0"/>
              <a:cs typeface="Arial" panose="020B0604020202020204" pitchFamily="34" charset="0"/>
            </a:endParaRPr>
          </a:p>
          <a:p>
            <a:r>
              <a:rPr lang="en-US" altLang="ja-JP" sz="1400" dirty="0">
                <a:latin typeface="Arial" panose="020B0604020202020204" pitchFamily="34" charset="0"/>
                <a:cs typeface="Arial" panose="020B0604020202020204" pitchFamily="34" charset="0"/>
              </a:rPr>
              <a:t>- CO: 3.0%</a:t>
            </a:r>
            <a:endParaRPr lang="ja-JP" altLang="ja-JP" sz="1400" dirty="0">
              <a:latin typeface="Arial" panose="020B0604020202020204" pitchFamily="34" charset="0"/>
              <a:cs typeface="Arial" panose="020B0604020202020204" pitchFamily="34" charset="0"/>
            </a:endParaRPr>
          </a:p>
          <a:p>
            <a:r>
              <a:rPr lang="en-US" altLang="ja-JP" sz="1400" dirty="0">
                <a:latin typeface="Arial" panose="020B0604020202020204" pitchFamily="34" charset="0"/>
                <a:cs typeface="Arial" panose="020B0604020202020204" pitchFamily="34" charset="0"/>
              </a:rPr>
              <a:t>- HC: 1000ppm (mopeds, small motorcycles)</a:t>
            </a:r>
            <a:endParaRPr lang="ja-JP" altLang="ja-JP" sz="1400" dirty="0">
              <a:latin typeface="Arial" panose="020B0604020202020204" pitchFamily="34" charset="0"/>
              <a:cs typeface="Arial" panose="020B0604020202020204" pitchFamily="34" charset="0"/>
            </a:endParaRPr>
          </a:p>
          <a:p>
            <a:r>
              <a:rPr lang="en-US" altLang="ja-JP" sz="1400" dirty="0">
                <a:latin typeface="Arial" panose="020B0604020202020204" pitchFamily="34" charset="0"/>
                <a:cs typeface="Arial" panose="020B0604020202020204" pitchFamily="34" charset="0"/>
              </a:rPr>
              <a:t>- HC: 1600ppm (motorcycles, less than or equal to 50cc or less than or equal to 125cc)</a:t>
            </a:r>
            <a:endParaRPr lang="ja-JP" altLang="en-US" sz="1400" dirty="0">
              <a:latin typeface="Arial" panose="020B0604020202020204" pitchFamily="34" charset="0"/>
              <a:ea typeface="+mn-ea"/>
              <a:cs typeface="Arial" panose="020B0604020202020204" pitchFamily="34" charset="0"/>
            </a:endParaRPr>
          </a:p>
        </p:txBody>
      </p:sp>
      <p:sp>
        <p:nvSpPr>
          <p:cNvPr id="7" name="正方形/長方形 6"/>
          <p:cNvSpPr/>
          <p:nvPr/>
        </p:nvSpPr>
        <p:spPr>
          <a:xfrm>
            <a:off x="1115616" y="5714672"/>
            <a:ext cx="5709008" cy="738664"/>
          </a:xfrm>
          <a:prstGeom prst="rect">
            <a:avLst/>
          </a:prstGeom>
        </p:spPr>
        <p:txBody>
          <a:bodyPr wrap="square">
            <a:spAutoFit/>
          </a:bodyPr>
          <a:lstStyle/>
          <a:p>
            <a:r>
              <a:rPr lang="en-US" altLang="ja-JP" sz="1400" dirty="0">
                <a:latin typeface="Arial" panose="020B0604020202020204" pitchFamily="34" charset="0"/>
                <a:cs typeface="Arial" panose="020B0604020202020204" pitchFamily="34" charset="0"/>
              </a:rPr>
              <a:t>EURO 5 (Same as EURO 4)</a:t>
            </a:r>
            <a:endParaRPr lang="ja-JP" altLang="ja-JP" sz="1400" dirty="0">
              <a:latin typeface="Arial" panose="020B0604020202020204" pitchFamily="34" charset="0"/>
              <a:cs typeface="Arial" panose="020B0604020202020204" pitchFamily="34" charset="0"/>
            </a:endParaRPr>
          </a:p>
          <a:p>
            <a:r>
              <a:rPr lang="en-US" altLang="ja-JP" sz="1400" dirty="0">
                <a:latin typeface="Arial" panose="020B0604020202020204" pitchFamily="34" charset="0"/>
                <a:cs typeface="Arial" panose="020B0604020202020204" pitchFamily="34" charset="0"/>
              </a:rPr>
              <a:t>- CO: 0.5% or less or manufacturer’s claimed value</a:t>
            </a:r>
            <a:endParaRPr lang="ja-JP" altLang="ja-JP" sz="1400" dirty="0">
              <a:latin typeface="Arial" panose="020B0604020202020204" pitchFamily="34" charset="0"/>
              <a:cs typeface="Arial" panose="020B0604020202020204" pitchFamily="34" charset="0"/>
            </a:endParaRPr>
          </a:p>
          <a:p>
            <a:r>
              <a:rPr lang="en-US" altLang="ja-JP" sz="1400" dirty="0">
                <a:latin typeface="Arial" panose="020B0604020202020204" pitchFamily="34" charset="0"/>
                <a:cs typeface="Arial" panose="020B0604020202020204" pitchFamily="34" charset="0"/>
              </a:rPr>
              <a:t>- HC: None</a:t>
            </a:r>
            <a:endParaRPr lang="en-US" altLang="ja-JP" sz="1400" dirty="0">
              <a:latin typeface="Arial" panose="020B0604020202020204" pitchFamily="34" charset="0"/>
              <a:ea typeface="+mn-ea"/>
              <a:cs typeface="Arial" panose="020B0604020202020204" pitchFamily="34" charset="0"/>
            </a:endParaRPr>
          </a:p>
        </p:txBody>
      </p:sp>
      <p:sp>
        <p:nvSpPr>
          <p:cNvPr id="8" name="右矢印 7"/>
          <p:cNvSpPr/>
          <p:nvPr/>
        </p:nvSpPr>
        <p:spPr>
          <a:xfrm>
            <a:off x="500742" y="3837454"/>
            <a:ext cx="398850" cy="4914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Arial" panose="020B0604020202020204" pitchFamily="34" charset="0"/>
              <a:cs typeface="Arial" panose="020B0604020202020204" pitchFamily="34" charset="0"/>
            </a:endParaRPr>
          </a:p>
        </p:txBody>
      </p:sp>
      <p:sp>
        <p:nvSpPr>
          <p:cNvPr id="9" name="テキスト ボックス 8"/>
          <p:cNvSpPr txBox="1"/>
          <p:nvPr/>
        </p:nvSpPr>
        <p:spPr>
          <a:xfrm>
            <a:off x="899592" y="3606115"/>
            <a:ext cx="7961379" cy="830997"/>
          </a:xfrm>
          <a:prstGeom prst="rect">
            <a:avLst/>
          </a:prstGeom>
          <a:noFill/>
          <a:ln w="25400" cap="flat" cmpd="sng" algn="ctr">
            <a:noFill/>
            <a:prstDash val="solid"/>
          </a:ln>
          <a:effectLst/>
        </p:spPr>
        <p:txBody>
          <a:bodyPr wrap="square" rtlCol="0">
            <a:spAutoFit/>
          </a:bodyPr>
          <a:lstStyle/>
          <a:p>
            <a:pPr marR="0" lvl="0" defTabSz="914400" eaLnBrk="0" fontAlgn="auto" latinLnBrk="0" hangingPunct="0">
              <a:lnSpc>
                <a:spcPct val="100000"/>
              </a:lnSpc>
              <a:spcBef>
                <a:spcPts val="0"/>
              </a:spcBef>
              <a:spcAft>
                <a:spcPts val="0"/>
              </a:spcAft>
              <a:buClrTx/>
              <a:buSzTx/>
              <a:tabLst/>
              <a:defRPr/>
            </a:pPr>
            <a:r>
              <a:rPr lang="en-US" altLang="ja-JP" sz="1600" dirty="0">
                <a:latin typeface="Arial" panose="020B0604020202020204" pitchFamily="34" charset="0"/>
                <a:cs typeface="Arial" panose="020B0604020202020204" pitchFamily="34" charset="0"/>
              </a:rPr>
              <a:t>For the meantime, the current HC regulation will be maintained. (In the future, consideration will be given to this issue based on knowledge gained about idling emission levels in accordance with the year of the regulation.)</a:t>
            </a:r>
            <a:endParaRPr kumimoji="0" lang="en-US" altLang="ja-JP" b="0" i="0" u="none" strike="noStrike" kern="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endParaRPr>
          </a:p>
        </p:txBody>
      </p:sp>
      <p:sp>
        <p:nvSpPr>
          <p:cNvPr id="2" name="スライド番号プレースホルダー 1"/>
          <p:cNvSpPr>
            <a:spLocks noGrp="1"/>
          </p:cNvSpPr>
          <p:nvPr>
            <p:ph type="sldNum" sz="quarter" idx="12"/>
          </p:nvPr>
        </p:nvSpPr>
        <p:spPr>
          <a:xfrm>
            <a:off x="7020272" y="6494859"/>
            <a:ext cx="2133600" cy="365125"/>
          </a:xfrm>
        </p:spPr>
        <p:txBody>
          <a:bodyPr/>
          <a:lstStyle/>
          <a:p>
            <a:pPr>
              <a:defRPr/>
            </a:pPr>
            <a:fld id="{9D91D343-D6F1-4C9E-AB92-27429560DF0C}" type="slidenum">
              <a:rPr lang="ja-JP" altLang="en-US" smtClean="0">
                <a:latin typeface="Arial" panose="020B0604020202020204" pitchFamily="34" charset="0"/>
                <a:cs typeface="Arial" panose="020B0604020202020204" pitchFamily="34" charset="0"/>
              </a:rPr>
              <a:pPr>
                <a:defRPr/>
              </a:pPr>
              <a:t>13</a:t>
            </a:fld>
            <a:endParaRPr lang="ja-JP" altLang="en-US" dirty="0">
              <a:latin typeface="Arial" panose="020B0604020202020204" pitchFamily="34" charset="0"/>
              <a:cs typeface="Arial" panose="020B0604020202020204" pitchFamily="34" charset="0"/>
            </a:endParaRPr>
          </a:p>
        </p:txBody>
      </p:sp>
      <p:sp>
        <p:nvSpPr>
          <p:cNvPr id="10" name="テキスト ボックス 3"/>
          <p:cNvSpPr txBox="1">
            <a:spLocks noChangeArrowheads="1"/>
          </p:cNvSpPr>
          <p:nvPr/>
        </p:nvSpPr>
        <p:spPr bwMode="auto">
          <a:xfrm>
            <a:off x="-14289" y="87015"/>
            <a:ext cx="9158289"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r>
              <a:rPr lang="en-US" altLang="ja-JP" sz="1900" spc="-40" dirty="0">
                <a:latin typeface="Arial" panose="020B0604020202020204" pitchFamily="34" charset="0"/>
                <a:cs typeface="Arial" panose="020B0604020202020204" pitchFamily="34" charset="0"/>
              </a:rPr>
              <a:t>III Measures to Reduce Two-Wheeled Vehicle Emissions</a:t>
            </a:r>
            <a:r>
              <a:rPr lang="ja-JP" altLang="ja-JP" sz="1900" spc="-40" dirty="0">
                <a:latin typeface="Arial" panose="020B0604020202020204" pitchFamily="34" charset="0"/>
                <a:cs typeface="Arial" panose="020B0604020202020204" pitchFamily="34" charset="0"/>
              </a:rPr>
              <a:t>　</a:t>
            </a:r>
            <a:r>
              <a:rPr lang="ja-JP" altLang="en-US" sz="1900" spc="-40" dirty="0">
                <a:latin typeface="Arial" panose="020B0604020202020204" pitchFamily="34" charset="0"/>
                <a:cs typeface="Arial" panose="020B0604020202020204" pitchFamily="34" charset="0"/>
                <a:sym typeface="Wingdings" panose="05000000000000000000" pitchFamily="2" charset="2"/>
              </a:rPr>
              <a:t></a:t>
            </a:r>
            <a:r>
              <a:rPr lang="en-US" altLang="ja-JP" sz="1900" spc="-40" dirty="0">
                <a:latin typeface="Arial" panose="020B0604020202020204" pitchFamily="34" charset="0"/>
                <a:cs typeface="Arial" panose="020B0604020202020204" pitchFamily="34" charset="0"/>
              </a:rPr>
              <a:t> Idling Regulations (HC)</a:t>
            </a:r>
            <a:endParaRPr lang="ja-JP" altLang="en-US" sz="1900" spc="-40" dirty="0">
              <a:latin typeface="Arial" panose="020B0604020202020204" pitchFamily="34" charset="0"/>
              <a:ea typeface="ＤＨＰ特太ゴシック体" pitchFamily="50" charset="-128"/>
              <a:cs typeface="Arial" panose="020B0604020202020204" pitchFamily="34" charset="0"/>
            </a:endParaRPr>
          </a:p>
        </p:txBody>
      </p:sp>
    </p:spTree>
    <p:extLst>
      <p:ext uri="{BB962C8B-B14F-4D97-AF65-F5344CB8AC3E}">
        <p14:creationId xmlns:p14="http://schemas.microsoft.com/office/powerpoint/2010/main" val="6517663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テキスト ボックス 43"/>
          <p:cNvSpPr txBox="1"/>
          <p:nvPr/>
        </p:nvSpPr>
        <p:spPr>
          <a:xfrm>
            <a:off x="110836" y="727110"/>
            <a:ext cx="8750135" cy="400110"/>
          </a:xfrm>
          <a:prstGeom prst="rect">
            <a:avLst/>
          </a:prstGeom>
          <a:noFill/>
        </p:spPr>
        <p:txBody>
          <a:bodyPr wrap="square" rtlCol="0">
            <a:spAutoFit/>
          </a:bodyPr>
          <a:lstStyle/>
          <a:p>
            <a:pPr eaLnBrk="0" hangingPunct="0"/>
            <a:r>
              <a:rPr lang="ja-JP" altLang="en-US" sz="2000" dirty="0">
                <a:solidFill>
                  <a:prstClr val="black"/>
                </a:solidFill>
                <a:latin typeface="Arial" panose="020B0604020202020204" pitchFamily="34" charset="0"/>
                <a:ea typeface="ＭＳ Ｐゴシック" charset="-128"/>
                <a:cs typeface="Arial" panose="020B0604020202020204" pitchFamily="34" charset="0"/>
              </a:rPr>
              <a:t> </a:t>
            </a:r>
            <a:r>
              <a:rPr lang="en-US" altLang="ja-JP" sz="2000" dirty="0">
                <a:solidFill>
                  <a:prstClr val="black"/>
                </a:solidFill>
                <a:latin typeface="Arial" panose="020B0604020202020204" pitchFamily="34" charset="0"/>
                <a:ea typeface="ＭＳ Ｐゴシック" charset="-128"/>
                <a:cs typeface="Arial" panose="020B0604020202020204" pitchFamily="34" charset="0"/>
              </a:rPr>
              <a:t>(4) Idling Regulations (continued)</a:t>
            </a:r>
            <a:endParaRPr lang="ja-JP" altLang="en-US" sz="2000" dirty="0">
              <a:solidFill>
                <a:prstClr val="black"/>
              </a:solidFill>
              <a:latin typeface="Arial" panose="020B0604020202020204" pitchFamily="34" charset="0"/>
              <a:ea typeface="ＭＳ Ｐゴシック" charset="-128"/>
              <a:cs typeface="Arial" panose="020B0604020202020204" pitchFamily="34" charset="0"/>
            </a:endParaRPr>
          </a:p>
        </p:txBody>
      </p:sp>
      <p:sp>
        <p:nvSpPr>
          <p:cNvPr id="10" name="テキスト ボックス 9"/>
          <p:cNvSpPr txBox="1"/>
          <p:nvPr/>
        </p:nvSpPr>
        <p:spPr>
          <a:xfrm>
            <a:off x="3491880" y="6021288"/>
            <a:ext cx="5376341" cy="461665"/>
          </a:xfrm>
          <a:prstGeom prst="rect">
            <a:avLst/>
          </a:prstGeom>
          <a:noFill/>
        </p:spPr>
        <p:txBody>
          <a:bodyPr wrap="square" rtlCol="0">
            <a:spAutoFit/>
          </a:bodyPr>
          <a:lstStyle/>
          <a:p>
            <a:r>
              <a:rPr lang="en-US" altLang="ja-JP" sz="1200" dirty="0">
                <a:latin typeface="Arial" panose="020B0604020202020204" pitchFamily="34" charset="0"/>
                <a:cs typeface="Arial" panose="020B0604020202020204" pitchFamily="34" charset="0"/>
              </a:rPr>
              <a:t>*With regulation values for idling, the preconception is that the engine will be in a warm state, so warming is necessary prior to measuring of emissions.</a:t>
            </a:r>
            <a:endParaRPr kumimoji="1" lang="ja-JP" altLang="en-US" sz="1200" dirty="0">
              <a:latin typeface="Arial" panose="020B0604020202020204" pitchFamily="34" charset="0"/>
              <a:cs typeface="Arial" panose="020B0604020202020204" pitchFamily="34" charset="0"/>
            </a:endParaRPr>
          </a:p>
        </p:txBody>
      </p:sp>
      <p:sp>
        <p:nvSpPr>
          <p:cNvPr id="12" name="テキスト ボックス 11"/>
          <p:cNvSpPr txBox="1"/>
          <p:nvPr/>
        </p:nvSpPr>
        <p:spPr>
          <a:xfrm>
            <a:off x="500742" y="1412776"/>
            <a:ext cx="8360229" cy="3754874"/>
          </a:xfrm>
          <a:prstGeom prst="rect">
            <a:avLst/>
          </a:prstGeom>
          <a:solidFill>
            <a:sysClr val="window" lastClr="FFFFFF"/>
          </a:solidFill>
          <a:ln w="25400" cap="flat" cmpd="sng" algn="ctr">
            <a:solidFill>
              <a:srgbClr val="4F81BD"/>
            </a:solidFill>
            <a:prstDash val="solid"/>
          </a:ln>
          <a:effectLst/>
        </p:spPr>
        <p:txBody>
          <a:bodyPr wrap="square" rtlCol="0">
            <a:spAutoFit/>
          </a:bodyPr>
          <a:lstStyle/>
          <a:p>
            <a:pPr marL="285750" indent="-285750">
              <a:buFont typeface="Wingdings" panose="05000000000000000000" pitchFamily="2" charset="2"/>
              <a:buChar char="l"/>
            </a:pPr>
            <a:r>
              <a:rPr lang="en-US" altLang="ja-JP" sz="1400" dirty="0">
                <a:latin typeface="Arial" panose="020B0604020202020204" pitchFamily="34" charset="0"/>
                <a:cs typeface="Arial" panose="020B0604020202020204" pitchFamily="34" charset="0"/>
              </a:rPr>
              <a:t>On the one hand, regarding the carbon monoxide (CO) regulation values, </a:t>
            </a:r>
            <a:r>
              <a:rPr lang="en-US" altLang="ja-JP" sz="1400" u="sng" dirty="0">
                <a:latin typeface="Arial" panose="020B0604020202020204" pitchFamily="34" charset="0"/>
                <a:cs typeface="Arial" panose="020B0604020202020204" pitchFamily="34" charset="0"/>
              </a:rPr>
              <a:t>although the EURO 5 regulation values are tougher than the current Japanese regulations, it has been confirmed that auto manufacturers are able to respond to this issue on the technical front.</a:t>
            </a:r>
            <a:endParaRPr lang="ja-JP" altLang="ja-JP" sz="1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l"/>
            </a:pPr>
            <a:r>
              <a:rPr lang="en-US" altLang="ja-JP" sz="1400" u="sng" dirty="0">
                <a:latin typeface="Arial" panose="020B0604020202020204" pitchFamily="34" charset="0"/>
                <a:cs typeface="Arial" panose="020B0604020202020204" pitchFamily="34" charset="0"/>
              </a:rPr>
              <a:t>Even with the system </a:t>
            </a:r>
            <a:r>
              <a:rPr lang="en-US" altLang="ja-JP" sz="1400" dirty="0">
                <a:latin typeface="Arial" panose="020B0604020202020204" pitchFamily="34" charset="0"/>
                <a:cs typeface="Arial" panose="020B0604020202020204" pitchFamily="34" charset="0"/>
              </a:rPr>
              <a:t>adopted by automakers in Europe</a:t>
            </a:r>
            <a:r>
              <a:rPr lang="en-US" altLang="ja-JP" sz="1400" u="sng" dirty="0">
                <a:latin typeface="Arial" panose="020B0604020202020204" pitchFamily="34" charset="0"/>
                <a:cs typeface="Arial" panose="020B0604020202020204" pitchFamily="34" charset="0"/>
              </a:rPr>
              <a:t>, where they declare values (automakers declare the CO emission values for their vehicles, in an easing measure that confirms that vehicles in current usage fulfill the regulations), this kind of declaration has been found to be unnecessary.</a:t>
            </a:r>
            <a:endParaRPr lang="ja-JP" altLang="ja-JP" sz="1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l"/>
            </a:pPr>
            <a:r>
              <a:rPr lang="en-US" altLang="ja-JP" sz="1400" dirty="0">
                <a:latin typeface="Arial" panose="020B0604020202020204" pitchFamily="34" charset="0"/>
                <a:cs typeface="Arial" panose="020B0604020202020204" pitchFamily="34" charset="0"/>
              </a:rPr>
              <a:t>Specifically, with notable regard to vehicles that use secondary air, the precondition is that oxidation treatment will be performed by a catalyst, and, in many cases, power output is assured by the air-fuel ratio at time of combustion being at the rich side, so that there were worries about whether there were vehicles that caused increases in HC emissions because the catalyst struggled to warm up during idling; however, results from auto industry studies show that all vehicles – even those using secondary air – were well below the 0.5% CO emission level. Thus, it was confirmed that there is no need for an easing measure.</a:t>
            </a:r>
            <a:endParaRPr lang="ja-JP" altLang="ja-JP" sz="14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l"/>
            </a:pPr>
            <a:r>
              <a:rPr lang="en-US" altLang="ja-JP" sz="1400" dirty="0">
                <a:latin typeface="Arial" panose="020B0604020202020204" pitchFamily="34" charset="0"/>
                <a:cs typeface="Arial" panose="020B0604020202020204" pitchFamily="34" charset="0"/>
              </a:rPr>
              <a:t>Indeed, </a:t>
            </a:r>
            <a:r>
              <a:rPr lang="en-US" altLang="ja-JP" sz="1400" u="sng" dirty="0">
                <a:latin typeface="Arial" panose="020B0604020202020204" pitchFamily="34" charset="0"/>
                <a:cs typeface="Arial" panose="020B0604020202020204" pitchFamily="34" charset="0"/>
              </a:rPr>
              <a:t>even regarding the CO measuring accuracy of idling emission analyzers used in the new tests and continuing tests by bodies (National Agency for Automobile and Land Transport Technology [independent] and designated vehicle maintenance operators), it has been confirmed that there will be no problems with measuring even if regulations are strengthened.</a:t>
            </a:r>
            <a:endParaRPr kumimoji="0" lang="ja-JP" altLang="en-US" sz="1400" kern="0" dirty="0">
              <a:solidFill>
                <a:prstClr val="black"/>
              </a:solidFill>
              <a:latin typeface="Arial" panose="020B0604020202020204" pitchFamily="34" charset="0"/>
              <a:ea typeface="ＭＳ Ｐゴシック"/>
              <a:cs typeface="Arial" panose="020B0604020202020204" pitchFamily="34" charset="0"/>
            </a:endParaRPr>
          </a:p>
        </p:txBody>
      </p:sp>
      <p:sp>
        <p:nvSpPr>
          <p:cNvPr id="13" name="右矢印 12"/>
          <p:cNvSpPr/>
          <p:nvPr/>
        </p:nvSpPr>
        <p:spPr>
          <a:xfrm>
            <a:off x="500742" y="5565646"/>
            <a:ext cx="398850" cy="4914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Arial" panose="020B0604020202020204" pitchFamily="34" charset="0"/>
              <a:cs typeface="Arial" panose="020B0604020202020204" pitchFamily="34" charset="0"/>
            </a:endParaRPr>
          </a:p>
        </p:txBody>
      </p:sp>
      <p:sp>
        <p:nvSpPr>
          <p:cNvPr id="14" name="テキスト ボックス 13"/>
          <p:cNvSpPr txBox="1"/>
          <p:nvPr/>
        </p:nvSpPr>
        <p:spPr>
          <a:xfrm>
            <a:off x="899592" y="5445224"/>
            <a:ext cx="8064896" cy="584775"/>
          </a:xfrm>
          <a:prstGeom prst="rect">
            <a:avLst/>
          </a:prstGeom>
          <a:noFill/>
          <a:ln w="25400" cap="flat" cmpd="sng" algn="ctr">
            <a:noFill/>
            <a:prstDash val="solid"/>
          </a:ln>
          <a:effectLst/>
        </p:spPr>
        <p:txBody>
          <a:bodyPr wrap="square" rtlCol="0">
            <a:spAutoFit/>
          </a:bodyPr>
          <a:lstStyle/>
          <a:p>
            <a:pPr marR="0" lvl="0" defTabSz="914400" eaLnBrk="0" fontAlgn="auto" latinLnBrk="0" hangingPunct="0">
              <a:lnSpc>
                <a:spcPct val="100000"/>
              </a:lnSpc>
              <a:spcBef>
                <a:spcPts val="0"/>
              </a:spcBef>
              <a:spcAft>
                <a:spcPts val="0"/>
              </a:spcAft>
              <a:buClrTx/>
              <a:buSzTx/>
              <a:tabLst/>
              <a:defRPr/>
            </a:pPr>
            <a:r>
              <a:rPr lang="en-US" altLang="ja-JP" sz="1600" dirty="0">
                <a:latin typeface="Arial" panose="020B0604020202020204" pitchFamily="34" charset="0"/>
                <a:cs typeface="Arial" panose="020B0604020202020204" pitchFamily="34" charset="0"/>
              </a:rPr>
              <a:t>Regarding the allowable maximum desired value for emissions of CO, we will move to strengthen regulations to a uniform 0.5%</a:t>
            </a:r>
            <a:r>
              <a:rPr lang="en-US" altLang="ja-JP" sz="1600" baseline="30000" dirty="0">
                <a:latin typeface="Arial" panose="020B0604020202020204" pitchFamily="34" charset="0"/>
                <a:cs typeface="Arial" panose="020B0604020202020204" pitchFamily="34" charset="0"/>
              </a:rPr>
              <a:t>*</a:t>
            </a:r>
            <a:r>
              <a:rPr lang="en-US" altLang="ja-JP" sz="1600" dirty="0">
                <a:latin typeface="Arial" panose="020B0604020202020204" pitchFamily="34" charset="0"/>
                <a:cs typeface="Arial" panose="020B0604020202020204" pitchFamily="34" charset="0"/>
              </a:rPr>
              <a:t> (without using automakers declared values).</a:t>
            </a:r>
            <a:endParaRPr kumimoji="0" lang="en-US" altLang="ja-JP" b="0" i="0" u="none" strike="noStrike" kern="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endParaRPr>
          </a:p>
        </p:txBody>
      </p:sp>
      <p:sp>
        <p:nvSpPr>
          <p:cNvPr id="2" name="スライド番号プレースホルダー 1"/>
          <p:cNvSpPr>
            <a:spLocks noGrp="1"/>
          </p:cNvSpPr>
          <p:nvPr>
            <p:ph type="sldNum" sz="quarter" idx="12"/>
          </p:nvPr>
        </p:nvSpPr>
        <p:spPr>
          <a:xfrm>
            <a:off x="6991429" y="6477059"/>
            <a:ext cx="2133600" cy="365125"/>
          </a:xfrm>
        </p:spPr>
        <p:txBody>
          <a:bodyPr/>
          <a:lstStyle/>
          <a:p>
            <a:pPr>
              <a:defRPr/>
            </a:pPr>
            <a:fld id="{9D91D343-D6F1-4C9E-AB92-27429560DF0C}" type="slidenum">
              <a:rPr lang="ja-JP" altLang="en-US" smtClean="0">
                <a:latin typeface="Arial" panose="020B0604020202020204" pitchFamily="34" charset="0"/>
                <a:cs typeface="Arial" panose="020B0604020202020204" pitchFamily="34" charset="0"/>
              </a:rPr>
              <a:pPr>
                <a:defRPr/>
              </a:pPr>
              <a:t>14</a:t>
            </a:fld>
            <a:endParaRPr lang="ja-JP" altLang="en-US" dirty="0">
              <a:latin typeface="Arial" panose="020B0604020202020204" pitchFamily="34" charset="0"/>
              <a:cs typeface="Arial" panose="020B0604020202020204" pitchFamily="34" charset="0"/>
            </a:endParaRPr>
          </a:p>
        </p:txBody>
      </p:sp>
      <p:sp>
        <p:nvSpPr>
          <p:cNvPr id="9" name="テキスト ボックス 3"/>
          <p:cNvSpPr txBox="1">
            <a:spLocks noChangeArrowheads="1"/>
          </p:cNvSpPr>
          <p:nvPr/>
        </p:nvSpPr>
        <p:spPr bwMode="auto">
          <a:xfrm>
            <a:off x="-14289" y="0"/>
            <a:ext cx="913931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r>
              <a:rPr lang="de-DE" altLang="ja-JP" dirty="0">
                <a:latin typeface="Arial" panose="020B0604020202020204" pitchFamily="34" charset="0"/>
                <a:cs typeface="Arial" panose="020B0604020202020204" pitchFamily="34" charset="0"/>
              </a:rPr>
              <a:t>III</a:t>
            </a:r>
            <a:r>
              <a:rPr lang="ja-JP" altLang="ja-JP" dirty="0">
                <a:latin typeface="Arial" panose="020B0604020202020204" pitchFamily="34" charset="0"/>
                <a:cs typeface="Arial" panose="020B0604020202020204" pitchFamily="34" charset="0"/>
              </a:rPr>
              <a:t>　</a:t>
            </a:r>
            <a:r>
              <a:rPr lang="en-US" altLang="ja-JP" dirty="0">
                <a:latin typeface="Arial" panose="020B0604020202020204" pitchFamily="34" charset="0"/>
                <a:cs typeface="Arial" panose="020B0604020202020204" pitchFamily="34" charset="0"/>
              </a:rPr>
              <a:t>Measures to Reduce Two-Wheeled Vehicle Emissions</a:t>
            </a:r>
            <a:r>
              <a:rPr lang="ja-JP" altLang="ja-JP" dirty="0">
                <a:latin typeface="Arial" panose="020B0604020202020204" pitchFamily="34" charset="0"/>
                <a:cs typeface="Arial" panose="020B0604020202020204" pitchFamily="34" charset="0"/>
              </a:rPr>
              <a:t>　</a:t>
            </a:r>
            <a:r>
              <a:rPr lang="ja-JP" altLang="en-US" dirty="0">
                <a:latin typeface="Arial" panose="020B0604020202020204" pitchFamily="34" charset="0"/>
                <a:cs typeface="Arial" panose="020B0604020202020204" pitchFamily="34" charset="0"/>
                <a:sym typeface="Wingdings" panose="05000000000000000000" pitchFamily="2" charset="2"/>
              </a:rPr>
              <a:t></a:t>
            </a:r>
            <a:r>
              <a:rPr lang="en-US" altLang="ja-JP" dirty="0">
                <a:latin typeface="Arial" panose="020B0604020202020204" pitchFamily="34" charset="0"/>
                <a:cs typeface="Arial" panose="020B0604020202020204" pitchFamily="34" charset="0"/>
              </a:rPr>
              <a:t> Idling Regulations (CO)</a:t>
            </a:r>
            <a:endParaRPr lang="ja-JP" altLang="en-US" sz="2400" dirty="0">
              <a:latin typeface="Arial" panose="020B0604020202020204" pitchFamily="34" charset="0"/>
              <a:ea typeface="ＤＨＰ特太ゴシック体" pitchFamily="50" charset="-128"/>
              <a:cs typeface="Arial" panose="020B0604020202020204" pitchFamily="34" charset="0"/>
            </a:endParaRPr>
          </a:p>
        </p:txBody>
      </p:sp>
    </p:spTree>
    <p:extLst>
      <p:ext uri="{BB962C8B-B14F-4D97-AF65-F5344CB8AC3E}">
        <p14:creationId xmlns:p14="http://schemas.microsoft.com/office/powerpoint/2010/main" val="3546382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テキスト ボックス 43"/>
          <p:cNvSpPr txBox="1"/>
          <p:nvPr/>
        </p:nvSpPr>
        <p:spPr>
          <a:xfrm>
            <a:off x="110836" y="692696"/>
            <a:ext cx="8750135" cy="400110"/>
          </a:xfrm>
          <a:prstGeom prst="rect">
            <a:avLst/>
          </a:prstGeom>
          <a:noFill/>
        </p:spPr>
        <p:txBody>
          <a:bodyPr wrap="square" rtlCol="0">
            <a:spAutoFit/>
          </a:bodyPr>
          <a:lstStyle/>
          <a:p>
            <a:pPr eaLnBrk="0" hangingPunct="0"/>
            <a:r>
              <a:rPr lang="ja-JP" altLang="en-US" sz="2000" dirty="0">
                <a:solidFill>
                  <a:prstClr val="black"/>
                </a:solidFill>
                <a:latin typeface="Arial" panose="020B0604020202020204" pitchFamily="34" charset="0"/>
                <a:ea typeface="ＭＳ Ｐゴシック" charset="-128"/>
                <a:cs typeface="Arial" panose="020B0604020202020204" pitchFamily="34" charset="0"/>
              </a:rPr>
              <a:t> </a:t>
            </a:r>
            <a:r>
              <a:rPr lang="en-US" altLang="ja-JP" sz="2000" dirty="0">
                <a:solidFill>
                  <a:prstClr val="black"/>
                </a:solidFill>
                <a:latin typeface="Arial" panose="020B0604020202020204" pitchFamily="34" charset="0"/>
                <a:ea typeface="ＭＳ Ｐゴシック" charset="-128"/>
                <a:cs typeface="Arial" panose="020B0604020202020204" pitchFamily="34" charset="0"/>
              </a:rPr>
              <a:t>(5) Fuel</a:t>
            </a:r>
            <a:r>
              <a:rPr lang="ja-JP" altLang="en-US" sz="2000" dirty="0">
                <a:solidFill>
                  <a:prstClr val="black"/>
                </a:solidFill>
                <a:latin typeface="Arial" panose="020B0604020202020204" pitchFamily="34" charset="0"/>
                <a:ea typeface="ＭＳ Ｐゴシック" charset="-128"/>
                <a:cs typeface="Arial" panose="020B0604020202020204" pitchFamily="34" charset="0"/>
              </a:rPr>
              <a:t> </a:t>
            </a:r>
            <a:r>
              <a:rPr lang="en-US" altLang="ja-JP" sz="2000" dirty="0">
                <a:solidFill>
                  <a:prstClr val="black"/>
                </a:solidFill>
                <a:latin typeface="Arial" panose="020B0604020202020204" pitchFamily="34" charset="0"/>
                <a:ea typeface="ＭＳ Ｐゴシック" charset="-128"/>
                <a:cs typeface="Arial" panose="020B0604020202020204" pitchFamily="34" charset="0"/>
              </a:rPr>
              <a:t>Evaporative Emission Regulations</a:t>
            </a:r>
            <a:endParaRPr lang="ja-JP" altLang="en-US" sz="2000" dirty="0">
              <a:solidFill>
                <a:prstClr val="black"/>
              </a:solidFill>
              <a:latin typeface="Arial" panose="020B0604020202020204" pitchFamily="34" charset="0"/>
              <a:ea typeface="ＭＳ Ｐゴシック" charset="-128"/>
              <a:cs typeface="Arial" panose="020B0604020202020204" pitchFamily="34" charset="0"/>
            </a:endParaRPr>
          </a:p>
        </p:txBody>
      </p:sp>
      <p:sp>
        <p:nvSpPr>
          <p:cNvPr id="20" name="テキスト ボックス 19"/>
          <p:cNvSpPr txBox="1"/>
          <p:nvPr/>
        </p:nvSpPr>
        <p:spPr>
          <a:xfrm>
            <a:off x="500742" y="1196752"/>
            <a:ext cx="8360229" cy="830997"/>
          </a:xfrm>
          <a:prstGeom prst="rect">
            <a:avLst/>
          </a:prstGeom>
          <a:solidFill>
            <a:sysClr val="window" lastClr="FFFFFF"/>
          </a:solidFill>
          <a:ln w="25400" cap="flat" cmpd="sng" algn="ctr">
            <a:solidFill>
              <a:srgbClr val="4F81BD"/>
            </a:solidFill>
            <a:prstDash val="solid"/>
          </a:ln>
          <a:effectLst/>
        </p:spPr>
        <p:txBody>
          <a:bodyPr wrap="square" rtlCol="0">
            <a:spAutoFit/>
          </a:bodyPr>
          <a:lstStyle/>
          <a:p>
            <a:pPr marL="285750" marR="0" lvl="0" indent="-285750" defTabSz="914400" eaLnBrk="0" fontAlgn="auto" latinLnBrk="0" hangingPunct="0">
              <a:lnSpc>
                <a:spcPct val="100000"/>
              </a:lnSpc>
              <a:spcBef>
                <a:spcPts val="0"/>
              </a:spcBef>
              <a:spcAft>
                <a:spcPts val="0"/>
              </a:spcAft>
              <a:buClrTx/>
              <a:buSzTx/>
              <a:buFont typeface="Wingdings" panose="05000000000000000000" pitchFamily="2" charset="2"/>
              <a:buChar char="l"/>
              <a:tabLst/>
              <a:defRPr/>
            </a:pPr>
            <a:r>
              <a:rPr lang="en-US" altLang="ja-JP" sz="1600" u="sng" dirty="0">
                <a:latin typeface="Arial" panose="020B0604020202020204" pitchFamily="34" charset="0"/>
                <a:cs typeface="Arial" panose="020B0604020202020204" pitchFamily="34" charset="0"/>
              </a:rPr>
              <a:t>Although the regulation values for fuel evaporative emissions in EURO 5 are tougher than the current Japanese regulation values, it has been confirmed that automakers are able to respond to this issue on the technical front.</a:t>
            </a:r>
            <a:endParaRPr kumimoji="0" lang="en-US" altLang="ja-JP" kern="0" dirty="0">
              <a:solidFill>
                <a:prstClr val="black"/>
              </a:solidFill>
              <a:latin typeface="Arial" panose="020B0604020202020204" pitchFamily="34" charset="0"/>
              <a:ea typeface="ＭＳ Ｐゴシック"/>
              <a:cs typeface="Arial" panose="020B0604020202020204" pitchFamily="34" charset="0"/>
            </a:endParaRPr>
          </a:p>
        </p:txBody>
      </p:sp>
      <p:sp>
        <p:nvSpPr>
          <p:cNvPr id="8" name="右矢印 7"/>
          <p:cNvSpPr/>
          <p:nvPr/>
        </p:nvSpPr>
        <p:spPr>
          <a:xfrm>
            <a:off x="500742" y="2337480"/>
            <a:ext cx="398850" cy="4914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Arial" panose="020B0604020202020204" pitchFamily="34" charset="0"/>
              <a:cs typeface="Arial" panose="020B0604020202020204" pitchFamily="34" charset="0"/>
            </a:endParaRPr>
          </a:p>
        </p:txBody>
      </p:sp>
      <p:sp>
        <p:nvSpPr>
          <p:cNvPr id="9" name="テキスト ボックス 8"/>
          <p:cNvSpPr txBox="1"/>
          <p:nvPr/>
        </p:nvSpPr>
        <p:spPr>
          <a:xfrm>
            <a:off x="899592" y="2289066"/>
            <a:ext cx="7961379" cy="584775"/>
          </a:xfrm>
          <a:prstGeom prst="rect">
            <a:avLst/>
          </a:prstGeom>
          <a:noFill/>
          <a:ln w="25400" cap="flat" cmpd="sng" algn="ctr">
            <a:noFill/>
            <a:prstDash val="solid"/>
          </a:ln>
          <a:effectLst/>
        </p:spPr>
        <p:txBody>
          <a:bodyPr wrap="square" rtlCol="0">
            <a:spAutoFit/>
          </a:bodyPr>
          <a:lstStyle/>
          <a:p>
            <a:pPr marR="0" lvl="0" defTabSz="914400" eaLnBrk="0" fontAlgn="auto" latinLnBrk="0" hangingPunct="0">
              <a:lnSpc>
                <a:spcPct val="100000"/>
              </a:lnSpc>
              <a:spcBef>
                <a:spcPts val="0"/>
              </a:spcBef>
              <a:spcAft>
                <a:spcPts val="0"/>
              </a:spcAft>
              <a:buClrTx/>
              <a:buSzTx/>
              <a:tabLst/>
              <a:defRPr/>
            </a:pPr>
            <a:r>
              <a:rPr lang="en-US" altLang="ja-JP" sz="1600" dirty="0">
                <a:latin typeface="Arial" panose="020B0604020202020204" pitchFamily="34" charset="0"/>
                <a:cs typeface="Arial" panose="020B0604020202020204" pitchFamily="34" charset="0"/>
              </a:rPr>
              <a:t>Regarding the allowable maximum desired value for fuel evaporative emissions, we will strengthen the value to the same level as that of EURO 5 (2g/test </a:t>
            </a:r>
            <a:r>
              <a:rPr lang="en-US" altLang="ja-JP" sz="1600" dirty="0">
                <a:latin typeface="Arial" panose="020B0604020202020204" pitchFamily="34" charset="0"/>
                <a:cs typeface="Arial" panose="020B0604020202020204" pitchFamily="34" charset="0"/>
                <a:sym typeface="Symbol" panose="05050102010706020507" pitchFamily="18" charset="2"/>
              </a:rPr>
              <a:t></a:t>
            </a:r>
            <a:r>
              <a:rPr lang="en-US" altLang="ja-JP" sz="1600" dirty="0">
                <a:latin typeface="Arial" panose="020B0604020202020204" pitchFamily="34" charset="0"/>
                <a:cs typeface="Arial" panose="020B0604020202020204" pitchFamily="34" charset="0"/>
              </a:rPr>
              <a:t> 1.5g/test).</a:t>
            </a:r>
            <a:endParaRPr kumimoji="0" lang="en-US" altLang="ja-JP" b="0" i="0" strike="noStrike" kern="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endParaRPr>
          </a:p>
        </p:txBody>
      </p:sp>
      <p:sp>
        <p:nvSpPr>
          <p:cNvPr id="2" name="スライド番号プレースホルダー 1"/>
          <p:cNvSpPr>
            <a:spLocks noGrp="1"/>
          </p:cNvSpPr>
          <p:nvPr>
            <p:ph type="sldNum" sz="quarter" idx="12"/>
          </p:nvPr>
        </p:nvSpPr>
        <p:spPr>
          <a:xfrm>
            <a:off x="7008812" y="6507559"/>
            <a:ext cx="2133600" cy="365125"/>
          </a:xfrm>
        </p:spPr>
        <p:txBody>
          <a:bodyPr/>
          <a:lstStyle/>
          <a:p>
            <a:pPr>
              <a:defRPr/>
            </a:pPr>
            <a:fld id="{9D91D343-D6F1-4C9E-AB92-27429560DF0C}" type="slidenum">
              <a:rPr lang="ja-JP" altLang="en-US" smtClean="0">
                <a:latin typeface="Arial" panose="020B0604020202020204" pitchFamily="34" charset="0"/>
                <a:cs typeface="Arial" panose="020B0604020202020204" pitchFamily="34" charset="0"/>
              </a:rPr>
              <a:pPr>
                <a:defRPr/>
              </a:pPr>
              <a:t>15</a:t>
            </a:fld>
            <a:endParaRPr lang="ja-JP" altLang="en-US" dirty="0">
              <a:latin typeface="Arial" panose="020B0604020202020204" pitchFamily="34" charset="0"/>
              <a:cs typeface="Arial" panose="020B0604020202020204" pitchFamily="34" charset="0"/>
            </a:endParaRPr>
          </a:p>
        </p:txBody>
      </p:sp>
      <p:sp>
        <p:nvSpPr>
          <p:cNvPr id="10" name="テキスト ボックス 9"/>
          <p:cNvSpPr txBox="1"/>
          <p:nvPr/>
        </p:nvSpPr>
        <p:spPr>
          <a:xfrm>
            <a:off x="110836" y="3140968"/>
            <a:ext cx="8750135" cy="400110"/>
          </a:xfrm>
          <a:prstGeom prst="rect">
            <a:avLst/>
          </a:prstGeom>
          <a:noFill/>
        </p:spPr>
        <p:txBody>
          <a:bodyPr wrap="square" rtlCol="0">
            <a:spAutoFit/>
          </a:bodyPr>
          <a:lstStyle/>
          <a:p>
            <a:pPr eaLnBrk="0" hangingPunct="0"/>
            <a:r>
              <a:rPr lang="ja-JP" altLang="en-US" sz="2000" dirty="0">
                <a:solidFill>
                  <a:prstClr val="black"/>
                </a:solidFill>
                <a:latin typeface="Arial" panose="020B0604020202020204" pitchFamily="34" charset="0"/>
                <a:ea typeface="ＭＳ Ｐゴシック" charset="-128"/>
                <a:cs typeface="Arial" panose="020B0604020202020204" pitchFamily="34" charset="0"/>
              </a:rPr>
              <a:t> </a:t>
            </a:r>
            <a:r>
              <a:rPr lang="en-US" altLang="ja-JP" sz="2000" dirty="0">
                <a:solidFill>
                  <a:prstClr val="black"/>
                </a:solidFill>
                <a:latin typeface="Arial" panose="020B0604020202020204" pitchFamily="34" charset="0"/>
                <a:ea typeface="ＭＳ Ｐゴシック" charset="-128"/>
                <a:cs typeface="Arial" panose="020B0604020202020204" pitchFamily="34" charset="0"/>
              </a:rPr>
              <a:t>(6) Durability</a:t>
            </a:r>
            <a:r>
              <a:rPr lang="ja-JP" altLang="en-US" sz="2000" dirty="0">
                <a:solidFill>
                  <a:prstClr val="black"/>
                </a:solidFill>
                <a:latin typeface="Arial" panose="020B0604020202020204" pitchFamily="34" charset="0"/>
                <a:ea typeface="ＭＳ Ｐゴシック" charset="-128"/>
                <a:cs typeface="Arial" panose="020B0604020202020204" pitchFamily="34" charset="0"/>
              </a:rPr>
              <a:t> </a:t>
            </a:r>
            <a:r>
              <a:rPr lang="en-US" altLang="ja-JP" sz="2000" dirty="0">
                <a:solidFill>
                  <a:prstClr val="black"/>
                </a:solidFill>
                <a:latin typeface="Arial" panose="020B0604020202020204" pitchFamily="34" charset="0"/>
                <a:ea typeface="ＭＳ Ｐゴシック" charset="-128"/>
                <a:cs typeface="Arial" panose="020B0604020202020204" pitchFamily="34" charset="0"/>
              </a:rPr>
              <a:t>Mileage</a:t>
            </a:r>
            <a:endParaRPr lang="ja-JP" altLang="en-US" sz="2000" dirty="0">
              <a:solidFill>
                <a:prstClr val="black"/>
              </a:solidFill>
              <a:latin typeface="Arial" panose="020B0604020202020204" pitchFamily="34" charset="0"/>
              <a:ea typeface="ＭＳ Ｐゴシック" charset="-128"/>
              <a:cs typeface="Arial" panose="020B0604020202020204" pitchFamily="34" charset="0"/>
            </a:endParaRPr>
          </a:p>
        </p:txBody>
      </p:sp>
      <p:sp>
        <p:nvSpPr>
          <p:cNvPr id="11" name="テキスト ボックス 10"/>
          <p:cNvSpPr txBox="1"/>
          <p:nvPr/>
        </p:nvSpPr>
        <p:spPr>
          <a:xfrm>
            <a:off x="500742" y="3645024"/>
            <a:ext cx="8360229" cy="2308324"/>
          </a:xfrm>
          <a:prstGeom prst="rect">
            <a:avLst/>
          </a:prstGeom>
          <a:solidFill>
            <a:sysClr val="window" lastClr="FFFFFF"/>
          </a:solidFill>
          <a:ln w="25400" cap="flat" cmpd="sng" algn="ctr">
            <a:solidFill>
              <a:srgbClr val="4F81BD"/>
            </a:solidFill>
            <a:prstDash val="solid"/>
          </a:ln>
          <a:effectLst/>
        </p:spPr>
        <p:txBody>
          <a:bodyPr wrap="square" rtlCol="0">
            <a:spAutoFit/>
          </a:bodyPr>
          <a:lstStyle/>
          <a:p>
            <a:pPr marL="285750" indent="-285750">
              <a:buFont typeface="Wingdings" panose="05000000000000000000" pitchFamily="2" charset="2"/>
              <a:buChar char="l"/>
            </a:pPr>
            <a:r>
              <a:rPr lang="en-US" altLang="ja-JP" sz="1600" u="sng" dirty="0">
                <a:latin typeface="Arial" panose="020B0604020202020204" pitchFamily="34" charset="0"/>
                <a:cs typeface="Arial" panose="020B0604020202020204" pitchFamily="34" charset="0"/>
              </a:rPr>
              <a:t>If a durability mileage was to be introduced in EURO 5, it would be tougher than the current Japanese regulation, yet it has been confirmed that automakers are able to respond to this issue on the technical front.</a:t>
            </a:r>
            <a:endParaRPr lang="ja-JP" altLang="ja-JP" sz="16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l"/>
            </a:pPr>
            <a:r>
              <a:rPr lang="en-US" altLang="ja-JP" sz="1600" dirty="0">
                <a:latin typeface="Arial" panose="020B0604020202020204" pitchFamily="34" charset="0"/>
                <a:cs typeface="Arial" panose="020B0604020202020204" pitchFamily="34" charset="0"/>
              </a:rPr>
              <a:t>Note, </a:t>
            </a:r>
            <a:r>
              <a:rPr lang="en-US" altLang="ja-JP" sz="1600" u="sng" dirty="0">
                <a:latin typeface="Arial" panose="020B0604020202020204" pitchFamily="34" charset="0"/>
                <a:cs typeface="Arial" panose="020B0604020202020204" pitchFamily="34" charset="0"/>
              </a:rPr>
              <a:t>for some of the vehicle categories (two-wheelers with maximum speeds of less than 130km/h among small motorcycles and mopeds), the EURO 5 durability mileage is shorter than the current Japanese regulation</a:t>
            </a:r>
            <a:r>
              <a:rPr lang="en-US" altLang="ja-JP" sz="1600" dirty="0">
                <a:latin typeface="Arial" panose="020B0604020202020204" pitchFamily="34" charset="0"/>
                <a:cs typeface="Arial" panose="020B0604020202020204" pitchFamily="34" charset="0"/>
              </a:rPr>
              <a:t>; however, taking into consideration the emission deterioration factor and the next allowable maximum desired value for emissions for the vehicle categories concerned, </a:t>
            </a:r>
            <a:r>
              <a:rPr lang="en-US" altLang="ja-JP" sz="1600" u="sng" dirty="0">
                <a:latin typeface="Arial" panose="020B0604020202020204" pitchFamily="34" charset="0"/>
                <a:cs typeface="Arial" panose="020B0604020202020204" pitchFamily="34" charset="0"/>
              </a:rPr>
              <a:t>we will strengthen regulations because the emission regulation value for durability mileage will get stricter.</a:t>
            </a:r>
            <a:endParaRPr kumimoji="0" lang="en-US" altLang="ja-JP" kern="0" dirty="0">
              <a:solidFill>
                <a:prstClr val="black"/>
              </a:solidFill>
              <a:latin typeface="Arial" panose="020B0604020202020204" pitchFamily="34" charset="0"/>
              <a:ea typeface="ＭＳ Ｐゴシック"/>
              <a:cs typeface="Arial" panose="020B0604020202020204" pitchFamily="34" charset="0"/>
            </a:endParaRPr>
          </a:p>
        </p:txBody>
      </p:sp>
      <p:sp>
        <p:nvSpPr>
          <p:cNvPr id="12" name="右矢印 11"/>
          <p:cNvSpPr/>
          <p:nvPr/>
        </p:nvSpPr>
        <p:spPr>
          <a:xfrm>
            <a:off x="500742" y="6165304"/>
            <a:ext cx="398850" cy="4914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Arial" panose="020B0604020202020204" pitchFamily="34" charset="0"/>
              <a:cs typeface="Arial" panose="020B0604020202020204" pitchFamily="34" charset="0"/>
            </a:endParaRPr>
          </a:p>
        </p:txBody>
      </p:sp>
      <p:sp>
        <p:nvSpPr>
          <p:cNvPr id="13" name="テキスト ボックス 12"/>
          <p:cNvSpPr txBox="1"/>
          <p:nvPr/>
        </p:nvSpPr>
        <p:spPr>
          <a:xfrm>
            <a:off x="899592" y="6165304"/>
            <a:ext cx="7961379" cy="584775"/>
          </a:xfrm>
          <a:prstGeom prst="rect">
            <a:avLst/>
          </a:prstGeom>
          <a:noFill/>
          <a:ln w="25400" cap="flat" cmpd="sng" algn="ctr">
            <a:noFill/>
            <a:prstDash val="solid"/>
          </a:ln>
          <a:effectLst/>
        </p:spPr>
        <p:txBody>
          <a:bodyPr wrap="square" rtlCol="0">
            <a:spAutoFit/>
          </a:bodyPr>
          <a:lstStyle/>
          <a:p>
            <a:r>
              <a:rPr lang="en-US" altLang="ja-JP" sz="1600" dirty="0">
                <a:latin typeface="Arial" panose="020B0604020202020204" pitchFamily="34" charset="0"/>
                <a:cs typeface="Arial" panose="020B0604020202020204" pitchFamily="34" charset="0"/>
              </a:rPr>
              <a:t>Regarding durability mileage, we will strengthen the value to the same level as that of EURO 5.</a:t>
            </a:r>
            <a:endParaRPr lang="ja-JP" altLang="ja-JP" sz="1600" dirty="0">
              <a:latin typeface="Arial" panose="020B0604020202020204" pitchFamily="34" charset="0"/>
              <a:cs typeface="Arial" panose="020B0604020202020204" pitchFamily="34" charset="0"/>
            </a:endParaRPr>
          </a:p>
        </p:txBody>
      </p:sp>
      <p:sp>
        <p:nvSpPr>
          <p:cNvPr id="14" name="テキスト ボックス 3"/>
          <p:cNvSpPr txBox="1">
            <a:spLocks noChangeArrowheads="1"/>
          </p:cNvSpPr>
          <p:nvPr/>
        </p:nvSpPr>
        <p:spPr bwMode="auto">
          <a:xfrm>
            <a:off x="-14289" y="-27384"/>
            <a:ext cx="9122793"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lnSpc>
                <a:spcPts val="1800"/>
              </a:lnSpc>
            </a:pPr>
            <a:r>
              <a:rPr lang="de-DE" altLang="ja-JP" sz="1700" dirty="0">
                <a:latin typeface="Arial" panose="020B0604020202020204" pitchFamily="34" charset="0"/>
                <a:cs typeface="Arial" panose="020B0604020202020204" pitchFamily="34" charset="0"/>
              </a:rPr>
              <a:t>III</a:t>
            </a:r>
            <a:r>
              <a:rPr lang="ja-JP" altLang="ja-JP" sz="1700" dirty="0">
                <a:latin typeface="Arial" panose="020B0604020202020204" pitchFamily="34" charset="0"/>
                <a:cs typeface="Arial" panose="020B0604020202020204" pitchFamily="34" charset="0"/>
              </a:rPr>
              <a:t>　</a:t>
            </a:r>
            <a:r>
              <a:rPr lang="en-US" altLang="ja-JP" sz="1700" dirty="0">
                <a:latin typeface="Arial" panose="020B0604020202020204" pitchFamily="34" charset="0"/>
                <a:cs typeface="Arial" panose="020B0604020202020204" pitchFamily="34" charset="0"/>
              </a:rPr>
              <a:t>Measures to Reduce Two-Wheeled Vehicle Emissions</a:t>
            </a:r>
            <a:r>
              <a:rPr lang="ja-JP" altLang="ja-JP" sz="1700" dirty="0">
                <a:latin typeface="Arial" panose="020B0604020202020204" pitchFamily="34" charset="0"/>
                <a:cs typeface="Arial" panose="020B0604020202020204" pitchFamily="34" charset="0"/>
              </a:rPr>
              <a:t>　</a:t>
            </a:r>
            <a:endParaRPr lang="en-US" altLang="ja-JP" sz="1700" dirty="0">
              <a:latin typeface="Arial" panose="020B0604020202020204" pitchFamily="34" charset="0"/>
              <a:cs typeface="Arial" panose="020B0604020202020204" pitchFamily="34" charset="0"/>
            </a:endParaRPr>
          </a:p>
          <a:p>
            <a:pPr indent="315913" eaLnBrk="1" hangingPunct="1">
              <a:lnSpc>
                <a:spcPts val="1800"/>
              </a:lnSpc>
            </a:pPr>
            <a:r>
              <a:rPr lang="ja-JP" altLang="en-US" sz="1700" dirty="0">
                <a:latin typeface="Arial" panose="020B0604020202020204" pitchFamily="34" charset="0"/>
                <a:cs typeface="Arial" panose="020B0604020202020204" pitchFamily="34" charset="0"/>
                <a:sym typeface="Wingdings" panose="05000000000000000000" pitchFamily="2" charset="2"/>
              </a:rPr>
              <a:t></a:t>
            </a:r>
            <a:r>
              <a:rPr lang="ja-JP" altLang="ja-JP" sz="1700" dirty="0">
                <a:latin typeface="Arial" panose="020B0604020202020204" pitchFamily="34" charset="0"/>
                <a:cs typeface="Arial" panose="020B0604020202020204" pitchFamily="34" charset="0"/>
              </a:rPr>
              <a:t> </a:t>
            </a:r>
            <a:r>
              <a:rPr lang="en-US" altLang="ja-JP" sz="1700" dirty="0">
                <a:latin typeface="Arial" panose="020B0604020202020204" pitchFamily="34" charset="0"/>
                <a:cs typeface="Arial" panose="020B0604020202020204" pitchFamily="34" charset="0"/>
              </a:rPr>
              <a:t>Fuel Evaporative Emissions and Durability Mileage</a:t>
            </a:r>
            <a:endParaRPr lang="ja-JP" altLang="en-US" sz="1700" dirty="0">
              <a:latin typeface="Arial" panose="020B0604020202020204" pitchFamily="34" charset="0"/>
              <a:ea typeface="ＤＨＰ特太ゴシック体" pitchFamily="50" charset="-128"/>
              <a:cs typeface="Arial" panose="020B0604020202020204" pitchFamily="34" charset="0"/>
            </a:endParaRPr>
          </a:p>
        </p:txBody>
      </p:sp>
    </p:spTree>
    <p:extLst>
      <p:ext uri="{BB962C8B-B14F-4D97-AF65-F5344CB8AC3E}">
        <p14:creationId xmlns:p14="http://schemas.microsoft.com/office/powerpoint/2010/main" val="1716700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テキスト ボックス 43"/>
          <p:cNvSpPr txBox="1"/>
          <p:nvPr/>
        </p:nvSpPr>
        <p:spPr>
          <a:xfrm>
            <a:off x="-14289" y="718545"/>
            <a:ext cx="8750135" cy="400110"/>
          </a:xfrm>
          <a:prstGeom prst="rect">
            <a:avLst/>
          </a:prstGeom>
          <a:noFill/>
        </p:spPr>
        <p:txBody>
          <a:bodyPr wrap="square" rtlCol="0">
            <a:spAutoFit/>
          </a:bodyPr>
          <a:lstStyle/>
          <a:p>
            <a:pPr eaLnBrk="0" hangingPunct="0"/>
            <a:r>
              <a:rPr lang="ja-JP" altLang="en-US" sz="2000" dirty="0">
                <a:latin typeface="Arial" panose="020B0604020202020204" pitchFamily="34" charset="0"/>
                <a:ea typeface="ＭＳ Ｐゴシック" charset="-128"/>
                <a:cs typeface="Arial" panose="020B0604020202020204" pitchFamily="34" charset="0"/>
              </a:rPr>
              <a:t> </a:t>
            </a:r>
            <a:r>
              <a:rPr lang="en-US" altLang="ja-JP" sz="2000" dirty="0">
                <a:latin typeface="Arial" panose="020B0604020202020204" pitchFamily="34" charset="0"/>
                <a:ea typeface="ＭＳ Ｐゴシック" charset="-128"/>
                <a:cs typeface="Arial" panose="020B0604020202020204" pitchFamily="34" charset="0"/>
              </a:rPr>
              <a:t>(7)  On-Board Diagnostics System</a:t>
            </a:r>
            <a:endParaRPr lang="ja-JP" altLang="en-US" sz="2000" dirty="0">
              <a:latin typeface="Arial" panose="020B0604020202020204" pitchFamily="34" charset="0"/>
              <a:ea typeface="ＭＳ Ｐゴシック" charset="-128"/>
              <a:cs typeface="Arial" panose="020B0604020202020204" pitchFamily="34" charset="0"/>
            </a:endParaRPr>
          </a:p>
        </p:txBody>
      </p:sp>
      <p:sp>
        <p:nvSpPr>
          <p:cNvPr id="20" name="テキスト ボックス 19"/>
          <p:cNvSpPr txBox="1"/>
          <p:nvPr/>
        </p:nvSpPr>
        <p:spPr>
          <a:xfrm>
            <a:off x="500742" y="1270865"/>
            <a:ext cx="8360229" cy="2554545"/>
          </a:xfrm>
          <a:prstGeom prst="rect">
            <a:avLst/>
          </a:prstGeom>
          <a:solidFill>
            <a:sysClr val="window" lastClr="FFFFFF"/>
          </a:solidFill>
          <a:ln w="25400" cap="flat" cmpd="sng" algn="ctr">
            <a:solidFill>
              <a:srgbClr val="4F81BD"/>
            </a:solidFill>
            <a:prstDash val="solid"/>
          </a:ln>
          <a:effectLst/>
        </p:spPr>
        <p:txBody>
          <a:bodyPr wrap="square" rtlCol="0">
            <a:spAutoFit/>
          </a:bodyPr>
          <a:lstStyle/>
          <a:p>
            <a:pPr marL="285750" indent="-285750">
              <a:buFont typeface="Wingdings" panose="05000000000000000000" pitchFamily="2" charset="2"/>
              <a:buChar char="l"/>
            </a:pPr>
            <a:r>
              <a:rPr lang="en-US" altLang="ja-JP" sz="1600" dirty="0">
                <a:latin typeface="Arial" panose="020B0604020202020204" pitchFamily="34" charset="0"/>
                <a:cs typeface="Arial" panose="020B0604020202020204" pitchFamily="34" charset="0"/>
              </a:rPr>
              <a:t>With EURO 5, a high-level on-board diagnostics system (OBD II) will be introduced, bringing into action not only the disconnection detection of the conventional OBD but also detection of other faults, such as catalyst deterioration detection via emission threshold and misfire detection. </a:t>
            </a:r>
            <a:endParaRPr lang="ja-JP" altLang="ja-JP" sz="16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l"/>
            </a:pPr>
            <a:r>
              <a:rPr lang="en-US" altLang="ja-JP" sz="1600" u="sng" dirty="0">
                <a:latin typeface="Arial" panose="020B0604020202020204" pitchFamily="34" charset="0"/>
                <a:cs typeface="Arial" panose="020B0604020202020204" pitchFamily="34" charset="0"/>
              </a:rPr>
              <a:t>It has been confirmed that automakers can respond on the technical front to diagnostic concepts involved in OBD II.</a:t>
            </a:r>
            <a:r>
              <a:rPr lang="en-US" altLang="ja-JP" sz="1600" dirty="0">
                <a:latin typeface="Arial" panose="020B0604020202020204" pitchFamily="34" charset="0"/>
                <a:cs typeface="Arial" panose="020B0604020202020204" pitchFamily="34" charset="0"/>
              </a:rPr>
              <a:t> </a:t>
            </a:r>
            <a:endParaRPr lang="ja-JP" altLang="ja-JP" sz="16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l"/>
            </a:pPr>
            <a:r>
              <a:rPr lang="en-US" altLang="ja-JP" sz="1600" dirty="0">
                <a:latin typeface="Arial" panose="020B0604020202020204" pitchFamily="34" charset="0"/>
                <a:cs typeface="Arial" panose="020B0604020202020204" pitchFamily="34" charset="0"/>
              </a:rPr>
              <a:t>Nevertheless, </a:t>
            </a:r>
            <a:r>
              <a:rPr lang="en-US" altLang="ja-JP" sz="1600" u="sng" dirty="0">
                <a:latin typeface="Arial" panose="020B0604020202020204" pitchFamily="34" charset="0"/>
                <a:cs typeface="Arial" panose="020B0604020202020204" pitchFamily="34" charset="0"/>
              </a:rPr>
              <a:t>regarding the specific detection items, thresholds and evaluation methods, etc., from here on, they are scheduled to be discussed at the UN WP.29/GRPE/EPPR, based on the draft of EURO 5 (scheduled for presentation by January 2018)</a:t>
            </a:r>
            <a:r>
              <a:rPr lang="en-US" altLang="ja-JP" sz="1600" dirty="0">
                <a:latin typeface="Arial" panose="020B0604020202020204" pitchFamily="34" charset="0"/>
                <a:cs typeface="Arial" panose="020B0604020202020204" pitchFamily="34" charset="0"/>
              </a:rPr>
              <a:t>. </a:t>
            </a:r>
            <a:endParaRPr kumimoji="0" lang="en-US" altLang="ja-JP" kern="0" dirty="0">
              <a:solidFill>
                <a:prstClr val="black"/>
              </a:solidFill>
              <a:latin typeface="Arial" panose="020B0604020202020204" pitchFamily="34" charset="0"/>
              <a:ea typeface="ＭＳ Ｐゴシック"/>
              <a:cs typeface="Arial" panose="020B0604020202020204" pitchFamily="34" charset="0"/>
            </a:endParaRPr>
          </a:p>
        </p:txBody>
      </p:sp>
      <p:sp>
        <p:nvSpPr>
          <p:cNvPr id="8" name="右矢印 7"/>
          <p:cNvSpPr/>
          <p:nvPr/>
        </p:nvSpPr>
        <p:spPr>
          <a:xfrm>
            <a:off x="500742" y="4377730"/>
            <a:ext cx="398850" cy="4914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Arial" panose="020B0604020202020204" pitchFamily="34" charset="0"/>
              <a:cs typeface="Arial" panose="020B0604020202020204" pitchFamily="34" charset="0"/>
            </a:endParaRPr>
          </a:p>
        </p:txBody>
      </p:sp>
      <p:sp>
        <p:nvSpPr>
          <p:cNvPr id="9" name="テキスト ボックス 8"/>
          <p:cNvSpPr txBox="1"/>
          <p:nvPr/>
        </p:nvSpPr>
        <p:spPr>
          <a:xfrm>
            <a:off x="1043608" y="4246056"/>
            <a:ext cx="7817363" cy="830997"/>
          </a:xfrm>
          <a:prstGeom prst="rect">
            <a:avLst/>
          </a:prstGeom>
          <a:noFill/>
          <a:ln w="25400" cap="flat" cmpd="sng" algn="ctr">
            <a:noFill/>
            <a:prstDash val="solid"/>
          </a:ln>
          <a:effectLst/>
        </p:spPr>
        <p:txBody>
          <a:bodyPr wrap="square" rtlCol="0">
            <a:spAutoFit/>
          </a:bodyPr>
          <a:lstStyle/>
          <a:p>
            <a:pPr marR="0" lvl="0" defTabSz="914400" eaLnBrk="0" fontAlgn="auto" latinLnBrk="0" hangingPunct="0">
              <a:lnSpc>
                <a:spcPct val="100000"/>
              </a:lnSpc>
              <a:spcBef>
                <a:spcPts val="0"/>
              </a:spcBef>
              <a:spcAft>
                <a:spcPts val="0"/>
              </a:spcAft>
              <a:buClrTx/>
              <a:buSzTx/>
              <a:tabLst/>
              <a:defRPr/>
            </a:pPr>
            <a:r>
              <a:rPr lang="en-US" altLang="ja-JP" sz="1600" dirty="0">
                <a:latin typeface="Arial" panose="020B0604020202020204" pitchFamily="34" charset="0"/>
                <a:cs typeface="Arial" panose="020B0604020202020204" pitchFamily="34" charset="0"/>
              </a:rPr>
              <a:t>We will introduce OBD II once the specific detection items, thresholds and evaluation methods, etc., have been established based on the direction that EURO 5 takes and the state of UN discussions.*</a:t>
            </a:r>
            <a:endParaRPr kumimoji="0" lang="en-US" altLang="ja-JP" kern="0" baseline="30000" dirty="0">
              <a:solidFill>
                <a:prstClr val="black"/>
              </a:solidFill>
              <a:latin typeface="Arial" panose="020B0604020202020204" pitchFamily="34" charset="0"/>
              <a:ea typeface="ＭＳ Ｐゴシック"/>
              <a:cs typeface="Arial" panose="020B0604020202020204" pitchFamily="34" charset="0"/>
            </a:endParaRPr>
          </a:p>
        </p:txBody>
      </p:sp>
      <p:sp>
        <p:nvSpPr>
          <p:cNvPr id="10" name="テキスト ボックス 9"/>
          <p:cNvSpPr txBox="1"/>
          <p:nvPr/>
        </p:nvSpPr>
        <p:spPr>
          <a:xfrm>
            <a:off x="1043608" y="5169966"/>
            <a:ext cx="7817363" cy="830997"/>
          </a:xfrm>
          <a:prstGeom prst="rect">
            <a:avLst/>
          </a:prstGeom>
          <a:noFill/>
          <a:ln w="25400" cap="flat" cmpd="sng" algn="ctr">
            <a:noFill/>
            <a:prstDash val="solid"/>
          </a:ln>
          <a:effectLst/>
        </p:spPr>
        <p:txBody>
          <a:bodyPr wrap="square" rtlCol="0">
            <a:spAutoFit/>
          </a:bodyPr>
          <a:lstStyle/>
          <a:p>
            <a:pPr marL="88900" marR="0" lvl="0" indent="-88900" defTabSz="914400" eaLnBrk="0" fontAlgn="auto" latinLnBrk="0" hangingPunct="0">
              <a:lnSpc>
                <a:spcPct val="100000"/>
              </a:lnSpc>
              <a:spcBef>
                <a:spcPts val="0"/>
              </a:spcBef>
              <a:spcAft>
                <a:spcPts val="0"/>
              </a:spcAft>
              <a:buClrTx/>
              <a:buSzTx/>
              <a:tabLst/>
              <a:defRPr/>
            </a:pPr>
            <a:r>
              <a:rPr lang="en-US" altLang="ja-JP" sz="1600" dirty="0">
                <a:latin typeface="Arial" panose="020B0604020202020204" pitchFamily="34" charset="0"/>
                <a:cs typeface="Arial" panose="020B0604020202020204" pitchFamily="34" charset="0"/>
              </a:rPr>
              <a:t>*Our OBD II application start time is 2020, which is the same as EURO 5. However, taking into consideration the time needed for technology development, there may be a delay in the application start time for some of the specific detection items. </a:t>
            </a:r>
            <a:endParaRPr kumimoji="0" lang="en-US" altLang="ja-JP" sz="1600" b="0" i="0" strike="noStrike" kern="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endParaRPr>
          </a:p>
        </p:txBody>
      </p:sp>
      <p:sp>
        <p:nvSpPr>
          <p:cNvPr id="2" name="スライド番号プレースホルダー 1"/>
          <p:cNvSpPr>
            <a:spLocks noGrp="1"/>
          </p:cNvSpPr>
          <p:nvPr>
            <p:ph type="sldNum" sz="quarter" idx="12"/>
          </p:nvPr>
        </p:nvSpPr>
        <p:spPr>
          <a:xfrm>
            <a:off x="6991424" y="6520259"/>
            <a:ext cx="2133600" cy="365125"/>
          </a:xfrm>
        </p:spPr>
        <p:txBody>
          <a:bodyPr/>
          <a:lstStyle/>
          <a:p>
            <a:pPr>
              <a:defRPr/>
            </a:pPr>
            <a:fld id="{9D91D343-D6F1-4C9E-AB92-27429560DF0C}" type="slidenum">
              <a:rPr lang="ja-JP" altLang="en-US" smtClean="0">
                <a:latin typeface="Arial" panose="020B0604020202020204" pitchFamily="34" charset="0"/>
                <a:cs typeface="Arial" panose="020B0604020202020204" pitchFamily="34" charset="0"/>
              </a:rPr>
              <a:pPr>
                <a:defRPr/>
              </a:pPr>
              <a:t>16</a:t>
            </a:fld>
            <a:endParaRPr lang="ja-JP" altLang="en-US" dirty="0">
              <a:latin typeface="Arial" panose="020B0604020202020204" pitchFamily="34" charset="0"/>
              <a:cs typeface="Arial" panose="020B0604020202020204" pitchFamily="34" charset="0"/>
            </a:endParaRPr>
          </a:p>
        </p:txBody>
      </p:sp>
      <p:sp>
        <p:nvSpPr>
          <p:cNvPr id="11" name="テキスト ボックス 3"/>
          <p:cNvSpPr txBox="1">
            <a:spLocks noChangeArrowheads="1"/>
          </p:cNvSpPr>
          <p:nvPr/>
        </p:nvSpPr>
        <p:spPr bwMode="auto">
          <a:xfrm>
            <a:off x="-14289" y="154773"/>
            <a:ext cx="9139313" cy="335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lnSpc>
                <a:spcPts val="1900"/>
              </a:lnSpc>
            </a:pPr>
            <a:r>
              <a:rPr lang="de-DE" altLang="ja-JP" sz="1700" spc="-20" dirty="0">
                <a:latin typeface="Arial" panose="020B0604020202020204" pitchFamily="34" charset="0"/>
                <a:cs typeface="Arial" panose="020B0604020202020204" pitchFamily="34" charset="0"/>
              </a:rPr>
              <a:t>III</a:t>
            </a:r>
            <a:r>
              <a:rPr lang="en-US" altLang="ja-JP" sz="1700" spc="-20" dirty="0">
                <a:latin typeface="Arial" panose="020B0604020202020204" pitchFamily="34" charset="0"/>
                <a:cs typeface="Arial" panose="020B0604020202020204" pitchFamily="34" charset="0"/>
              </a:rPr>
              <a:t> Measures to Reduce Two-Wheeled Vehicle Emissions </a:t>
            </a:r>
            <a:r>
              <a:rPr lang="ja-JP" altLang="en-US" sz="1700" spc="-20" dirty="0">
                <a:latin typeface="Arial" panose="020B0604020202020204" pitchFamily="34" charset="0"/>
                <a:cs typeface="Arial" panose="020B0604020202020204" pitchFamily="34" charset="0"/>
                <a:sym typeface="Wingdings" panose="05000000000000000000" pitchFamily="2" charset="2"/>
              </a:rPr>
              <a:t></a:t>
            </a:r>
            <a:r>
              <a:rPr lang="en-US" altLang="ja-JP" sz="1700" spc="-20" dirty="0">
                <a:latin typeface="Arial" panose="020B0604020202020204" pitchFamily="34" charset="0"/>
                <a:cs typeface="Arial" panose="020B0604020202020204" pitchFamily="34" charset="0"/>
              </a:rPr>
              <a:t> In-Vehicle Fault Diagnosis System</a:t>
            </a:r>
            <a:endParaRPr lang="ja-JP" altLang="en-US" sz="1700" spc="-20" dirty="0">
              <a:latin typeface="Arial" panose="020B0604020202020204" pitchFamily="34" charset="0"/>
              <a:ea typeface="ＤＨＰ特太ゴシック体" pitchFamily="50" charset="-128"/>
              <a:cs typeface="Arial" panose="020B0604020202020204" pitchFamily="34" charset="0"/>
            </a:endParaRPr>
          </a:p>
        </p:txBody>
      </p:sp>
    </p:spTree>
    <p:extLst>
      <p:ext uri="{BB962C8B-B14F-4D97-AF65-F5344CB8AC3E}">
        <p14:creationId xmlns:p14="http://schemas.microsoft.com/office/powerpoint/2010/main" val="34777870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 name="Group 53"/>
          <p:cNvGraphicFramePr>
            <a:graphicFrameLocks noGrp="1"/>
          </p:cNvGraphicFramePr>
          <p:nvPr>
            <p:extLst>
              <p:ext uri="{D42A27DB-BD31-4B8C-83A1-F6EECF244321}">
                <p14:modId xmlns:p14="http://schemas.microsoft.com/office/powerpoint/2010/main" val="479683466"/>
              </p:ext>
            </p:extLst>
          </p:nvPr>
        </p:nvGraphicFramePr>
        <p:xfrm>
          <a:off x="76810" y="746725"/>
          <a:ext cx="8887678" cy="5698227"/>
        </p:xfrm>
        <a:graphic>
          <a:graphicData uri="http://schemas.openxmlformats.org/drawingml/2006/table">
            <a:tbl>
              <a:tblPr>
                <a:tableStyleId>{BC89EF96-8CEA-46FF-86C4-4CE0E7609802}</a:tableStyleId>
              </a:tblPr>
              <a:tblGrid>
                <a:gridCol w="757020">
                  <a:extLst>
                    <a:ext uri="{9D8B030D-6E8A-4147-A177-3AD203B41FA5}">
                      <a16:colId xmlns:a16="http://schemas.microsoft.com/office/drawing/2014/main" xmlns="" val="20000"/>
                    </a:ext>
                  </a:extLst>
                </a:gridCol>
                <a:gridCol w="647878">
                  <a:extLst>
                    <a:ext uri="{9D8B030D-6E8A-4147-A177-3AD203B41FA5}">
                      <a16:colId xmlns:a16="http://schemas.microsoft.com/office/drawing/2014/main" xmlns="" val="20001"/>
                    </a:ext>
                  </a:extLst>
                </a:gridCol>
                <a:gridCol w="498004">
                  <a:extLst>
                    <a:ext uri="{9D8B030D-6E8A-4147-A177-3AD203B41FA5}">
                      <a16:colId xmlns:a16="http://schemas.microsoft.com/office/drawing/2014/main" xmlns="" val="20002"/>
                    </a:ext>
                  </a:extLst>
                </a:gridCol>
                <a:gridCol w="864096">
                  <a:extLst>
                    <a:ext uri="{9D8B030D-6E8A-4147-A177-3AD203B41FA5}">
                      <a16:colId xmlns:a16="http://schemas.microsoft.com/office/drawing/2014/main" xmlns="" val="20003"/>
                    </a:ext>
                  </a:extLst>
                </a:gridCol>
                <a:gridCol w="648072">
                  <a:extLst>
                    <a:ext uri="{9D8B030D-6E8A-4147-A177-3AD203B41FA5}">
                      <a16:colId xmlns:a16="http://schemas.microsoft.com/office/drawing/2014/main" xmlns="" val="20004"/>
                    </a:ext>
                  </a:extLst>
                </a:gridCol>
                <a:gridCol w="864096">
                  <a:extLst>
                    <a:ext uri="{9D8B030D-6E8A-4147-A177-3AD203B41FA5}">
                      <a16:colId xmlns:a16="http://schemas.microsoft.com/office/drawing/2014/main" xmlns="" val="2741595244"/>
                    </a:ext>
                  </a:extLst>
                </a:gridCol>
                <a:gridCol w="792088">
                  <a:extLst>
                    <a:ext uri="{9D8B030D-6E8A-4147-A177-3AD203B41FA5}">
                      <a16:colId xmlns:a16="http://schemas.microsoft.com/office/drawing/2014/main" xmlns="" val="1814614408"/>
                    </a:ext>
                  </a:extLst>
                </a:gridCol>
                <a:gridCol w="720080">
                  <a:extLst>
                    <a:ext uri="{9D8B030D-6E8A-4147-A177-3AD203B41FA5}">
                      <a16:colId xmlns:a16="http://schemas.microsoft.com/office/drawing/2014/main" xmlns="" val="3771692983"/>
                    </a:ext>
                  </a:extLst>
                </a:gridCol>
                <a:gridCol w="863381">
                  <a:extLst>
                    <a:ext uri="{9D8B030D-6E8A-4147-A177-3AD203B41FA5}">
                      <a16:colId xmlns:a16="http://schemas.microsoft.com/office/drawing/2014/main" xmlns="" val="3758912534"/>
                    </a:ext>
                  </a:extLst>
                </a:gridCol>
                <a:gridCol w="538991">
                  <a:extLst>
                    <a:ext uri="{9D8B030D-6E8A-4147-A177-3AD203B41FA5}">
                      <a16:colId xmlns:a16="http://schemas.microsoft.com/office/drawing/2014/main" xmlns="" val="20005"/>
                    </a:ext>
                  </a:extLst>
                </a:gridCol>
                <a:gridCol w="846986">
                  <a:extLst>
                    <a:ext uri="{9D8B030D-6E8A-4147-A177-3AD203B41FA5}">
                      <a16:colId xmlns:a16="http://schemas.microsoft.com/office/drawing/2014/main" xmlns="" val="2417537429"/>
                    </a:ext>
                  </a:extLst>
                </a:gridCol>
                <a:gridCol w="846986">
                  <a:extLst>
                    <a:ext uri="{9D8B030D-6E8A-4147-A177-3AD203B41FA5}">
                      <a16:colId xmlns:a16="http://schemas.microsoft.com/office/drawing/2014/main" xmlns="" val="1926509170"/>
                    </a:ext>
                  </a:extLst>
                </a:gridCol>
              </a:tblGrid>
              <a:tr h="588700">
                <a:tc>
                  <a:txBody>
                    <a:bodyPr/>
                    <a:lstStyle>
                      <a:lvl1pPr eaLnBrk="0" hangingPunct="0">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rPr>
                        <a:t>Item</a:t>
                      </a:r>
                      <a:endParaRPr kumimoji="1" lang="ja-JP" altLang="en-US" sz="1100" b="0" i="0" u="none" strike="noStrike" cap="none" normalizeH="0" baseline="0" dirty="0">
                        <a:ln>
                          <a:noFill/>
                        </a:ln>
                        <a:solidFill>
                          <a:schemeClr val="bg1"/>
                        </a:solidFill>
                        <a:effectLst/>
                        <a:latin typeface="Arial" panose="020B0604020202020204" pitchFamily="34" charset="0"/>
                        <a:ea typeface="+mn-ea"/>
                        <a:cs typeface="Arial" panose="020B0604020202020204" pitchFamily="34" charset="0"/>
                      </a:endParaRPr>
                    </a:p>
                  </a:txBody>
                  <a:tcPr marL="36000" marR="36000" marT="0" marB="0" anchor="ctr" horzOverflow="overflow">
                    <a:lnR w="38100" cap="flat" cmpd="sng" algn="ctr">
                      <a:solidFill>
                        <a:srgbClr val="0070C0"/>
                      </a:solidFill>
                      <a:prstDash val="solid"/>
                      <a:round/>
                      <a:headEnd type="none" w="med" len="med"/>
                      <a:tailEnd type="none" w="med" len="med"/>
                    </a:lnR>
                  </a:tcPr>
                </a:tc>
                <a:tc gridSpan="4">
                  <a:txBody>
                    <a:bodyPr/>
                    <a:lstStyle>
                      <a:lvl1pPr eaLnBrk="0" hangingPunct="0">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ts val="1200"/>
                        </a:lnSpc>
                        <a:spcBef>
                          <a:spcPct val="0"/>
                        </a:spcBef>
                        <a:spcAft>
                          <a:spcPct val="0"/>
                        </a:spcAft>
                        <a:buClrTx/>
                        <a:buSzTx/>
                        <a:buFontTx/>
                        <a:buNone/>
                        <a:tabLst/>
                      </a:pPr>
                      <a:r>
                        <a:rPr kumimoji="1" lang="en-US" altLang="ja-JP" sz="1150" u="none" strike="noStrike" cap="none" normalizeH="0" baseline="0" dirty="0">
                          <a:ln>
                            <a:noFill/>
                          </a:ln>
                          <a:effectLst/>
                          <a:latin typeface="Arial" panose="020B0604020202020204" pitchFamily="34" charset="0"/>
                          <a:ea typeface="+mn-ea"/>
                          <a:cs typeface="Arial" panose="020B0604020202020204" pitchFamily="34" charset="0"/>
                        </a:rPr>
                        <a:t>Current Japanese Regulations</a:t>
                      </a:r>
                    </a:p>
                    <a:p>
                      <a:pPr marL="0" marR="0" lvl="0" indent="0" algn="ctr" defTabSz="914400" rtl="0" eaLnBrk="1" fontAlgn="base" latinLnBrk="0" hangingPunct="1">
                        <a:lnSpc>
                          <a:spcPts val="1200"/>
                        </a:lnSpc>
                        <a:spcBef>
                          <a:spcPct val="0"/>
                        </a:spcBef>
                        <a:spcAft>
                          <a:spcPct val="0"/>
                        </a:spcAft>
                        <a:buClrTx/>
                        <a:buSzTx/>
                        <a:buFontTx/>
                        <a:buNone/>
                        <a:tabLst/>
                      </a:pPr>
                      <a:r>
                        <a:rPr kumimoji="1" lang="en-US" altLang="ja-JP" sz="1150" u="none" strike="noStrike" cap="none" normalizeH="0" baseline="0" dirty="0">
                          <a:ln>
                            <a:noFill/>
                          </a:ln>
                          <a:effectLst/>
                          <a:latin typeface="Arial" panose="020B0604020202020204" pitchFamily="34" charset="0"/>
                          <a:ea typeface="+mn-ea"/>
                          <a:cs typeface="Arial" panose="020B0604020202020204" pitchFamily="34" charset="0"/>
                        </a:rPr>
                        <a:t>2016 Regulations</a:t>
                      </a:r>
                      <a:endParaRPr kumimoji="1" lang="en-US" altLang="ja-JP" sz="115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endParaRPr>
                    </a:p>
                    <a:p>
                      <a:pPr marL="0" marR="0" lvl="0" indent="0" algn="ctr" defTabSz="914400" rtl="0" eaLnBrk="1" fontAlgn="base" latinLnBrk="0" hangingPunct="1">
                        <a:lnSpc>
                          <a:spcPts val="1200"/>
                        </a:lnSpc>
                        <a:spcBef>
                          <a:spcPct val="0"/>
                        </a:spcBef>
                        <a:spcAft>
                          <a:spcPct val="0"/>
                        </a:spcAft>
                        <a:buClrTx/>
                        <a:buSzTx/>
                        <a:buFontTx/>
                        <a:buNone/>
                        <a:tabLst/>
                      </a:pPr>
                      <a:r>
                        <a:rPr kumimoji="1" lang="en-US" altLang="ja-JP" sz="115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rPr>
                        <a:t>(Tier 3 Regulations)</a:t>
                      </a:r>
                      <a:endParaRPr kumimoji="1" lang="en-US" altLang="ja-JP" sz="1150" u="none" strike="noStrike" cap="none" normalizeH="0" baseline="0" dirty="0">
                        <a:ln>
                          <a:noFill/>
                        </a:ln>
                        <a:effectLst/>
                        <a:latin typeface="Arial" panose="020B0604020202020204" pitchFamily="34" charset="0"/>
                        <a:ea typeface="+mn-ea"/>
                        <a:cs typeface="Arial" panose="020B0604020202020204" pitchFamily="34" charset="0"/>
                      </a:endParaRPr>
                    </a:p>
                  </a:txBody>
                  <a:tcPr marL="36000" marR="36000" marT="0" marB="0" anchor="ctr" horzOverflow="overflow">
                    <a:lnL w="38100" cap="flat" cmpd="sng" algn="ctr">
                      <a:solidFill>
                        <a:srgbClr val="0070C0"/>
                      </a:solidFill>
                      <a:prstDash val="solid"/>
                      <a:round/>
                      <a:headEnd type="none" w="med" len="med"/>
                      <a:tailEnd type="none" w="med" len="med"/>
                    </a:lnL>
                    <a:lnT w="38100" cap="flat" cmpd="sng" algn="ctr">
                      <a:solidFill>
                        <a:srgbClr val="0070C0"/>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marL="0" marR="0" lvl="0" indent="0" algn="ctr" defTabSz="914400" rtl="0" eaLnBrk="1" fontAlgn="base" latinLnBrk="0" hangingPunct="1">
                        <a:lnSpc>
                          <a:spcPts val="1200"/>
                        </a:lnSpc>
                        <a:spcBef>
                          <a:spcPct val="0"/>
                        </a:spcBef>
                        <a:spcAft>
                          <a:spcPct val="0"/>
                        </a:spcAft>
                        <a:buClrTx/>
                        <a:buSzTx/>
                        <a:buFontTx/>
                        <a:buNone/>
                        <a:tabLst/>
                        <a:defRPr/>
                      </a:pPr>
                      <a:r>
                        <a:rPr kumimoji="1" lang="en-US" altLang="ja-JP" sz="1150" u="none" strike="noStrike" kern="1200" cap="none" spc="-40" normalizeH="0" baseline="0" noProof="0" dirty="0">
                          <a:ln>
                            <a:noFill/>
                          </a:ln>
                          <a:effectLst/>
                          <a:uLnTx/>
                          <a:uFillTx/>
                          <a:latin typeface="Arial" panose="020B0604020202020204" pitchFamily="34" charset="0"/>
                          <a:ea typeface="+mn-ea"/>
                          <a:cs typeface="Arial" panose="020B0604020202020204" pitchFamily="34" charset="0"/>
                        </a:rPr>
                        <a:t>Next Generation Japanese Regulations</a:t>
                      </a:r>
                    </a:p>
                    <a:p>
                      <a:pPr marL="0" marR="0" lvl="0" indent="0" algn="ctr" defTabSz="914400" rtl="0" eaLnBrk="1" fontAlgn="base" latinLnBrk="0" hangingPunct="1">
                        <a:lnSpc>
                          <a:spcPts val="1200"/>
                        </a:lnSpc>
                        <a:spcBef>
                          <a:spcPct val="0"/>
                        </a:spcBef>
                        <a:spcAft>
                          <a:spcPct val="0"/>
                        </a:spcAft>
                        <a:buClrTx/>
                        <a:buSzTx/>
                        <a:buFontTx/>
                        <a:buNone/>
                        <a:tabLst/>
                        <a:defRPr/>
                      </a:pPr>
                      <a:r>
                        <a:rPr kumimoji="1" lang="en-US" altLang="ja-JP" sz="115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2020 Regulations</a:t>
                      </a:r>
                    </a:p>
                    <a:p>
                      <a:pPr marL="0" marR="0" lvl="0" indent="0" algn="ctr" defTabSz="914400" rtl="0" eaLnBrk="1" fontAlgn="base" latinLnBrk="0" hangingPunct="1">
                        <a:lnSpc>
                          <a:spcPts val="1200"/>
                        </a:lnSpc>
                        <a:spcBef>
                          <a:spcPct val="0"/>
                        </a:spcBef>
                        <a:spcAft>
                          <a:spcPct val="0"/>
                        </a:spcAft>
                        <a:buClrTx/>
                        <a:buSzTx/>
                        <a:buFontTx/>
                        <a:buNone/>
                        <a:tabLst/>
                        <a:defRPr/>
                      </a:pPr>
                      <a:r>
                        <a:rPr kumimoji="1" lang="en-US" altLang="ja-JP" sz="115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(Tier 4 Regulations)</a:t>
                      </a:r>
                      <a:endParaRPr kumimoji="1" lang="en-US" altLang="ja-JP" sz="11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marL="36000" marR="36000" marT="0" marB="0" anchor="ctr" horzOverflow="overflow">
                    <a:lnR w="38100" cap="flat" cmpd="sng" algn="ctr">
                      <a:solidFill>
                        <a:srgbClr val="0070C0"/>
                      </a:solidFill>
                      <a:prstDash val="solid"/>
                      <a:round/>
                      <a:headEnd type="none" w="med" len="med"/>
                      <a:tailEnd type="none" w="med" len="med"/>
                    </a:lnR>
                    <a:lnT w="38100" cap="flat" cmpd="sng" algn="ctr">
                      <a:solidFill>
                        <a:srgbClr val="0070C0"/>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lvl1pPr eaLnBrk="0" hangingPunct="0">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533400" algn="l" defTabSz="914400" rtl="0" eaLnBrk="1" fontAlgn="base" latinLnBrk="0" hangingPunct="1">
                        <a:lnSpc>
                          <a:spcPts val="1200"/>
                        </a:lnSpc>
                        <a:spcBef>
                          <a:spcPct val="0"/>
                        </a:spcBef>
                        <a:spcAft>
                          <a:spcPct val="0"/>
                        </a:spcAft>
                        <a:buClrTx/>
                        <a:buSzTx/>
                        <a:buFontTx/>
                        <a:buNone/>
                        <a:tabLst/>
                      </a:pPr>
                      <a:r>
                        <a:rPr kumimoji="1" lang="en-US" altLang="ja-JP" sz="1150" u="none" strike="noStrike" cap="none" normalizeH="0" baseline="0" dirty="0">
                          <a:ln>
                            <a:noFill/>
                          </a:ln>
                          <a:effectLst/>
                          <a:latin typeface="Arial" panose="020B0604020202020204" pitchFamily="34" charset="0"/>
                          <a:ea typeface="+mn-ea"/>
                          <a:cs typeface="Arial" panose="020B0604020202020204" pitchFamily="34" charset="0"/>
                        </a:rPr>
                        <a:t>Reference EURO 5</a:t>
                      </a:r>
                      <a:endParaRPr kumimoji="1" lang="en-US" altLang="ja-JP" sz="115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0" marR="36000" marT="0" marB="0" anchor="ctr" horzOverflow="overflow">
                    <a:lnL w="38100" cap="flat" cmpd="sng" algn="ctr">
                      <a:solidFill>
                        <a:srgbClr val="0070C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xmlns="" val="10000"/>
                  </a:ext>
                </a:extLst>
              </a:tr>
              <a:tr h="403882">
                <a:tc>
                  <a:txBody>
                    <a:bodyPr/>
                    <a:lstStyle>
                      <a:lvl1pPr eaLnBrk="0" hangingPunct="0">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spc="-50" normalizeH="0" baseline="0" dirty="0">
                          <a:ln>
                            <a:noFill/>
                          </a:ln>
                          <a:effectLst/>
                          <a:latin typeface="Arial" panose="020B0604020202020204" pitchFamily="34" charset="0"/>
                          <a:ea typeface="+mn-ea"/>
                          <a:cs typeface="Arial" panose="020B0604020202020204" pitchFamily="34" charset="0"/>
                        </a:rPr>
                        <a:t>Application</a:t>
                      </a:r>
                      <a:r>
                        <a:rPr kumimoji="1" lang="ja-JP" altLang="en-US" sz="1100" u="none" strike="noStrike" cap="none" spc="-50" normalizeH="0" baseline="0" dirty="0">
                          <a:ln>
                            <a:noFill/>
                          </a:ln>
                          <a:effectLst/>
                          <a:latin typeface="Arial" panose="020B0604020202020204" pitchFamily="34" charset="0"/>
                          <a:ea typeface="+mn-ea"/>
                          <a:cs typeface="Arial" panose="020B0604020202020204" pitchFamily="34" charset="0"/>
                        </a:rPr>
                        <a:t> </a:t>
                      </a:r>
                      <a:r>
                        <a:rPr kumimoji="1" lang="en-US" altLang="ja-JP" sz="1100" u="none" strike="noStrike" cap="none" spc="-50" normalizeH="0" baseline="0" dirty="0">
                          <a:ln>
                            <a:noFill/>
                          </a:ln>
                          <a:solidFill>
                            <a:schemeClr val="tx1"/>
                          </a:solidFill>
                          <a:effectLst/>
                          <a:latin typeface="Arial" panose="020B0604020202020204" pitchFamily="34" charset="0"/>
                          <a:ea typeface="+mn-ea"/>
                          <a:cs typeface="Arial" panose="020B0604020202020204" pitchFamily="34" charset="0"/>
                        </a:rPr>
                        <a:t>start time</a:t>
                      </a:r>
                    </a:p>
                  </a:txBody>
                  <a:tcPr marL="36000" marR="36000" marT="0" marB="0" anchor="ctr" horzOverflow="overflow">
                    <a:lnR w="38100" cap="flat" cmpd="sng" algn="ctr">
                      <a:solidFill>
                        <a:srgbClr val="0070C0"/>
                      </a:solidFill>
                      <a:prstDash val="solid"/>
                      <a:round/>
                      <a:headEnd type="none" w="med" len="med"/>
                      <a:tailEnd type="none" w="med" len="med"/>
                    </a:lnR>
                  </a:tcPr>
                </a:tc>
                <a:tc gridSpan="4">
                  <a:txBody>
                    <a:bodyPr/>
                    <a:lstStyle>
                      <a:lvl1pPr eaLnBrk="0" hangingPunct="0">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rPr>
                        <a:t>October 2016 onward</a:t>
                      </a:r>
                    </a:p>
                  </a:txBody>
                  <a:tcPr marL="36000" marR="36000" marT="0" marB="0" anchor="ctr" horzOverflow="overflow">
                    <a:lnL w="38100" cap="flat" cmpd="sng" algn="ctr">
                      <a:solidFill>
                        <a:srgbClr val="0070C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rPr>
                        <a:t>2020</a:t>
                      </a:r>
                    </a:p>
                  </a:txBody>
                  <a:tcPr marL="36000" marR="36000" marT="0" marB="0" anchor="ctr" horzOverflow="overflow">
                    <a:lnR w="38100" cap="flat" cmpd="sng" algn="ctr">
                      <a:solidFill>
                        <a:srgbClr val="0070C0"/>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lvl1pPr eaLnBrk="0" hangingPunct="0">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rPr>
                        <a:t>January </a:t>
                      </a:r>
                      <a:r>
                        <a:rPr kumimoji="1" lang="en-US" altLang="ja-JP" sz="1200" b="0" i="0" u="none" strike="noStrike" kern="1200" cap="none" normalizeH="0" baseline="0" dirty="0">
                          <a:ln>
                            <a:noFill/>
                          </a:ln>
                          <a:solidFill>
                            <a:schemeClr val="tx1"/>
                          </a:solidFill>
                          <a:effectLst/>
                          <a:latin typeface="Arial" panose="020B0604020202020204" pitchFamily="34" charset="0"/>
                          <a:ea typeface="ＭＳ Ｐゴシック" panose="020B0600070205080204" pitchFamily="50" charset="-128"/>
                          <a:cs typeface="Arial" panose="020B0604020202020204" pitchFamily="34" charset="0"/>
                        </a:rPr>
                        <a:t>1, </a:t>
                      </a:r>
                      <a:r>
                        <a:rPr kumimoji="1" lang="en-US" altLang="ja-JP" sz="12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rPr>
                        <a:t>2020 onward</a:t>
                      </a:r>
                    </a:p>
                  </a:txBody>
                  <a:tcPr marL="36000" marR="36000" marT="0" marB="0" anchor="ctr" horzOverflow="overflow">
                    <a:lnL w="38100" cap="flat" cmpd="sng" algn="ctr">
                      <a:solidFill>
                        <a:srgbClr val="0070C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xmlns="" val="10002"/>
                  </a:ext>
                </a:extLst>
              </a:tr>
              <a:tr h="497429">
                <a:tc rowSpan="7">
                  <a:txBody>
                    <a:bodyPr/>
                    <a:lstStyle>
                      <a:lvl1pPr eaLnBrk="0" hangingPunct="0">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Tailpipe</a:t>
                      </a:r>
                      <a:r>
                        <a:rPr kumimoji="1" lang="ja-JP" altLang="en-US" sz="1100" u="none" strike="noStrike" cap="none" normalizeH="0" baseline="0" dirty="0">
                          <a:ln>
                            <a:noFill/>
                          </a:ln>
                          <a:effectLst/>
                          <a:latin typeface="Arial" panose="020B0604020202020204" pitchFamily="34" charset="0"/>
                          <a:ea typeface="+mn-ea"/>
                          <a:cs typeface="Arial" panose="020B0604020202020204" pitchFamily="34" charset="0"/>
                        </a:rPr>
                        <a:t> </a:t>
                      </a: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emissions</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(mg/km)</a:t>
                      </a:r>
                      <a:endParaRPr kumimoji="1" lang="ja-JP" altLang="en-US" sz="11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0" marR="36000" marT="0" marB="0" anchor="ctr" horzOverflow="overflow">
                    <a:lnR w="38100" cap="flat" cmpd="sng" algn="ctr">
                      <a:solidFill>
                        <a:srgbClr val="0070C0"/>
                      </a:solidFill>
                      <a:prstDash val="solid"/>
                      <a:round/>
                      <a:headEnd type="none" w="med" len="med"/>
                      <a:tailEnd type="none" w="med" len="med"/>
                    </a:lnR>
                  </a:tcPr>
                </a:tc>
                <a:tc>
                  <a:txBody>
                    <a:bodyPr/>
                    <a:lstStyle>
                      <a:lvl1pPr eaLnBrk="0" hangingPunct="0">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Class</a:t>
                      </a:r>
                      <a:endParaRPr kumimoji="1" lang="en-US" altLang="ja-JP" sz="11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0" marR="36000" marT="0" marB="0" anchor="ctr" horzOverflow="overflow">
                    <a:lnL w="38100" cap="flat" cmpd="sng" algn="ctr">
                      <a:solidFill>
                        <a:srgbClr val="0070C0"/>
                      </a:solidFill>
                      <a:prstDash val="solid"/>
                      <a:round/>
                      <a:headEnd type="none" w="med" len="med"/>
                      <a:tailEnd type="none" w="med" len="med"/>
                    </a:lnL>
                  </a:tcPr>
                </a:tc>
                <a:tc>
                  <a:txBody>
                    <a:bodyPr/>
                    <a:lstStyle>
                      <a:lvl1pPr eaLnBrk="0" hangingPunct="0">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1</a:t>
                      </a:r>
                      <a:endParaRPr kumimoji="1" lang="en-US" altLang="ja-JP" sz="11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0" marR="36000" marT="0" marB="0" anchor="ctr" horzOverflow="overflow"/>
                </a:tc>
                <a:tc>
                  <a:txBody>
                    <a:bodyPr/>
                    <a:lstStyle>
                      <a:lvl1pPr eaLnBrk="0" hangingPunct="0">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2</a:t>
                      </a:r>
                      <a:endParaRPr kumimoji="1" lang="en-US" altLang="ja-JP" sz="11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0" marR="36000" marT="0" marB="0" anchor="ctr" horzOverflow="overflow"/>
                </a:tc>
                <a:tc>
                  <a:txBody>
                    <a:bodyPr/>
                    <a:lstStyle>
                      <a:lvl1pPr eaLnBrk="0" hangingPunct="0">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3</a:t>
                      </a:r>
                      <a:endParaRPr kumimoji="1" lang="en-US" altLang="ja-JP" sz="11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0" marR="36000" marT="0" marB="0" anchor="ctr" horzOverflow="overflow"/>
                </a:tc>
                <a:tc>
                  <a:txBody>
                    <a:bodyPr/>
                    <a:lstStyle>
                      <a:lvl1pPr eaLnBrk="0" hangingPunct="0">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Class</a:t>
                      </a:r>
                      <a:endParaRPr kumimoji="1" lang="en-US" altLang="ja-JP" sz="11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0" marR="36000" marT="0" marB="0" anchor="ctr" horzOverflow="overflow"/>
                </a:tc>
                <a:tc>
                  <a:txBody>
                    <a:bodyPr/>
                    <a:lstStyle>
                      <a:lvl1pPr eaLnBrk="0" hangingPunct="0">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1</a:t>
                      </a:r>
                      <a:endParaRPr kumimoji="1" lang="en-US" altLang="ja-JP" sz="11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0" marR="36000"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2</a:t>
                      </a:r>
                      <a:endParaRPr kumimoji="1" lang="en-US" altLang="ja-JP" sz="11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0" marR="36000"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3</a:t>
                      </a:r>
                      <a:endParaRPr kumimoji="1" lang="en-US" altLang="ja-JP" sz="11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0" marR="36000" marT="0" marB="0" anchor="ctr" horzOverflow="overflow">
                    <a:lnR w="38100" cap="flat" cmpd="sng" algn="ctr">
                      <a:solidFill>
                        <a:srgbClr val="0070C0"/>
                      </a:solidFill>
                      <a:prstDash val="solid"/>
                      <a:round/>
                      <a:headEnd type="none" w="med" len="med"/>
                      <a:tailEnd type="none" w="med" len="med"/>
                    </a:lnR>
                  </a:tcPr>
                </a:tc>
                <a:tc>
                  <a:txBody>
                    <a:bodyPr/>
                    <a:lstStyle>
                      <a:lvl1pPr eaLnBrk="0" hangingPunct="0">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Class</a:t>
                      </a:r>
                      <a:endParaRPr kumimoji="1" lang="en-US" altLang="ja-JP" sz="11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0" marR="36000" marT="0" marB="0" anchor="ctr" horzOverflow="overflow">
                    <a:lnL w="38100" cap="flat" cmpd="sng" algn="ctr">
                      <a:solidFill>
                        <a:srgbClr val="0070C0"/>
                      </a:solidFill>
                      <a:prstDash val="solid"/>
                      <a:round/>
                      <a:headEnd type="none" w="med" len="med"/>
                      <a:tailEnd type="none" w="med" len="med"/>
                    </a:ln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1,2</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&lt; 130km/h</a:t>
                      </a:r>
                      <a:endParaRPr kumimoji="1" lang="en-US" altLang="ja-JP" sz="11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0" marR="36000"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3 </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u="none" strike="noStrike" cap="none" normalizeH="0" baseline="0" dirty="0">
                          <a:ln>
                            <a:noFill/>
                          </a:ln>
                          <a:effectLst/>
                          <a:latin typeface="Arial" panose="020B0604020202020204" pitchFamily="34" charset="0"/>
                          <a:ea typeface="+mn-ea"/>
                          <a:cs typeface="Arial" panose="020B0604020202020204" pitchFamily="34" charset="0"/>
                          <a:sym typeface="Symbol" panose="05050102010706020507" pitchFamily="18" charset="2"/>
                        </a:rPr>
                        <a:t> </a:t>
                      </a: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130km/h</a:t>
                      </a:r>
                      <a:endParaRPr kumimoji="1" lang="en-US" altLang="ja-JP" sz="11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0" marR="36000" marT="0" marB="0" anchor="ctr" horzOverflow="overflow"/>
                </a:tc>
                <a:extLst>
                  <a:ext uri="{0D108BD9-81ED-4DB2-BD59-A6C34878D82A}">
                    <a16:rowId xmlns:a16="http://schemas.microsoft.com/office/drawing/2014/main" xmlns="" val="10003"/>
                  </a:ext>
                </a:extLst>
              </a:tr>
              <a:tr h="302579">
                <a:tc vMerge="1">
                  <a:txBody>
                    <a:bodyPr/>
                    <a:lstStyle/>
                    <a:p>
                      <a:endParaRPr kumimoji="1" lang="ja-JP" altLang="en-US"/>
                    </a:p>
                  </a:txBody>
                  <a:tcPr/>
                </a:tc>
                <a:tc>
                  <a:txBody>
                    <a:bodyPr/>
                    <a:lstStyle>
                      <a:lvl1pPr eaLnBrk="0" hangingPunct="0">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CO</a:t>
                      </a:r>
                      <a:endParaRPr kumimoji="1" lang="en-US" altLang="ja-JP" sz="11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0" marR="36000" marT="0" marB="0" anchor="ctr" horzOverflow="overflow">
                    <a:lnL w="38100" cap="flat" cmpd="sng" algn="ctr">
                      <a:solidFill>
                        <a:srgbClr val="0070C0"/>
                      </a:solidFill>
                      <a:prstDash val="solid"/>
                      <a:round/>
                      <a:headEnd type="none" w="med" len="med"/>
                      <a:tailEnd type="none" w="med" len="med"/>
                    </a:lnL>
                  </a:tcPr>
                </a:tc>
                <a:tc>
                  <a:txBody>
                    <a:bodyPr/>
                    <a:lstStyle>
                      <a:lvl1pPr eaLnBrk="0" hangingPunct="0">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1140</a:t>
                      </a:r>
                      <a:endParaRPr kumimoji="1" lang="en-US" altLang="ja-JP" sz="11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0" marR="36000" marT="0" marB="0" anchor="ctr" horzOverflow="overflow"/>
                </a:tc>
                <a:tc>
                  <a:txBody>
                    <a:bodyPr/>
                    <a:lstStyle>
                      <a:lvl1pPr eaLnBrk="0" hangingPunct="0">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1140</a:t>
                      </a:r>
                      <a:endParaRPr kumimoji="1" lang="en-US" altLang="ja-JP" sz="11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0" marR="36000" marT="0" marB="0" anchor="ctr" horzOverflow="overflow"/>
                </a:tc>
                <a:tc>
                  <a:txBody>
                    <a:bodyPr/>
                    <a:lstStyle>
                      <a:lvl1pPr eaLnBrk="0" hangingPunct="0">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1140</a:t>
                      </a:r>
                      <a:endParaRPr kumimoji="1" lang="en-US" altLang="ja-JP" sz="11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0" marR="36000" marT="0" marB="0" anchor="ctr" horzOverflow="overflow"/>
                </a:tc>
                <a:tc>
                  <a:txBody>
                    <a:bodyPr/>
                    <a:lstStyle>
                      <a:lvl1pPr eaLnBrk="0" hangingPunct="0">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CO</a:t>
                      </a:r>
                      <a:endParaRPr kumimoji="1" lang="en-US" altLang="ja-JP" sz="11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0" marR="36000" marT="0" marB="0" anchor="ctr" horzOverflow="overflow"/>
                </a:tc>
                <a:tc gridSpan="3">
                  <a:txBody>
                    <a:bodyPr/>
                    <a:lstStyle>
                      <a:lvl1pPr eaLnBrk="0" hangingPunct="0">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u="none" strike="noStrike" cap="none" normalizeH="0" baseline="0" dirty="0">
                          <a:ln>
                            <a:noFill/>
                          </a:ln>
                          <a:solidFill>
                            <a:srgbClr val="0070C0"/>
                          </a:solidFill>
                          <a:effectLst/>
                          <a:latin typeface="Arial" panose="020B0604020202020204" pitchFamily="34" charset="0"/>
                          <a:ea typeface="+mn-ea"/>
                          <a:cs typeface="Arial" panose="020B0604020202020204" pitchFamily="34" charset="0"/>
                        </a:rPr>
                        <a:t>1000</a:t>
                      </a:r>
                      <a:endParaRPr kumimoji="1" lang="en-US" altLang="ja-JP" sz="1100" b="1" i="0" u="none" strike="noStrike" cap="none" normalizeH="0" baseline="0" dirty="0">
                        <a:ln>
                          <a:noFill/>
                        </a:ln>
                        <a:solidFill>
                          <a:srgbClr val="0070C0"/>
                        </a:solidFill>
                        <a:effectLst/>
                        <a:latin typeface="Arial" panose="020B0604020202020204" pitchFamily="34" charset="0"/>
                        <a:ea typeface="+mn-ea"/>
                        <a:cs typeface="Arial" panose="020B0604020202020204" pitchFamily="34" charset="0"/>
                      </a:endParaRPr>
                    </a:p>
                  </a:txBody>
                  <a:tcPr marL="36000" marR="36000" marT="0" marB="0" anchor="ctr" horzOverflow="overflow">
                    <a:lnR w="38100" cap="flat" cmpd="sng" algn="ctr">
                      <a:solidFill>
                        <a:srgbClr val="0070C0"/>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c>
                  <a:txBody>
                    <a:bodyPr/>
                    <a:lstStyle>
                      <a:lvl1pPr eaLnBrk="0" hangingPunct="0">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CO</a:t>
                      </a:r>
                      <a:endParaRPr kumimoji="1" lang="en-US" altLang="ja-JP" sz="11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0" marR="36000" marT="0" marB="0" anchor="ctr" horzOverflow="overflow">
                    <a:lnL w="38100" cap="flat" cmpd="sng" algn="ctr">
                      <a:solidFill>
                        <a:srgbClr val="0070C0"/>
                      </a:solidFill>
                      <a:prstDash val="solid"/>
                      <a:round/>
                      <a:headEnd type="none" w="med" len="med"/>
                      <a:tailEnd type="none" w="med" len="med"/>
                    </a:lnL>
                  </a:tcPr>
                </a:tc>
                <a:tc gridSpan="2">
                  <a:txBody>
                    <a:bodyPr/>
                    <a:lstStyle>
                      <a:lvl1pPr eaLnBrk="0" hangingPunct="0">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1000</a:t>
                      </a:r>
                      <a:endParaRPr kumimoji="1" lang="en-US" altLang="ja-JP" sz="11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0" marR="36000" marT="0" marB="0" anchor="ctr" horzOverflow="overflow"/>
                </a:tc>
                <a:tc hMerge="1">
                  <a:txBody>
                    <a:bodyPr/>
                    <a:lstStyle/>
                    <a:p>
                      <a:endParaRPr kumimoji="1" lang="ja-JP" altLang="en-US"/>
                    </a:p>
                  </a:txBody>
                  <a:tcPr/>
                </a:tc>
                <a:extLst>
                  <a:ext uri="{0D108BD9-81ED-4DB2-BD59-A6C34878D82A}">
                    <a16:rowId xmlns:a16="http://schemas.microsoft.com/office/drawing/2014/main" xmlns="" val="10004"/>
                  </a:ext>
                </a:extLst>
              </a:tr>
              <a:tr h="307853">
                <a:tc vMerge="1">
                  <a:txBody>
                    <a:bodyPr/>
                    <a:lstStyle/>
                    <a:p>
                      <a:endParaRPr kumimoji="1" lang="ja-JP" altLang="en-US"/>
                    </a:p>
                  </a:txBody>
                  <a:tcPr/>
                </a:tc>
                <a:tc rowSpan="2">
                  <a:txBody>
                    <a:bodyPr/>
                    <a:lstStyle>
                      <a:lvl1pPr eaLnBrk="0" hangingPunct="0">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THC</a:t>
                      </a:r>
                      <a:endParaRPr kumimoji="1" lang="en-US" altLang="ja-JP" sz="11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0" marR="36000" marT="0" marB="0" anchor="ctr" horzOverflow="overflow">
                    <a:lnL w="38100" cap="flat" cmpd="sng" algn="ctr">
                      <a:solidFill>
                        <a:srgbClr val="0070C0"/>
                      </a:solidFill>
                      <a:prstDash val="solid"/>
                      <a:round/>
                      <a:headEnd type="none" w="med" len="med"/>
                      <a:tailEnd type="none" w="med" len="med"/>
                    </a:lnL>
                  </a:tcPr>
                </a:tc>
                <a:tc rowSpan="2">
                  <a:txBody>
                    <a:bodyPr/>
                    <a:lstStyle>
                      <a:lvl1pPr eaLnBrk="0" hangingPunct="0">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300</a:t>
                      </a:r>
                      <a:endParaRPr kumimoji="1" lang="en-US" altLang="ja-JP" sz="11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0" marR="36000" marT="0" marB="0" anchor="ctr" horzOverflow="overflow"/>
                </a:tc>
                <a:tc rowSpan="2">
                  <a:txBody>
                    <a:bodyPr/>
                    <a:lstStyle>
                      <a:lvl1pPr eaLnBrk="0" hangingPunct="0">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200</a:t>
                      </a:r>
                      <a:endParaRPr kumimoji="1" lang="en-US" altLang="ja-JP" sz="11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0" marR="36000" marT="0" marB="0" anchor="ctr" horzOverflow="overflow"/>
                </a:tc>
                <a:tc rowSpan="2">
                  <a:txBody>
                    <a:bodyPr/>
                    <a:lstStyle>
                      <a:lvl1pPr eaLnBrk="0" hangingPunct="0">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170</a:t>
                      </a:r>
                      <a:endParaRPr kumimoji="1" lang="en-US" altLang="ja-JP" sz="11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0" marR="36000" marT="0" marB="0" anchor="ctr" horzOverflow="overflow"/>
                </a:tc>
                <a:tc>
                  <a:txBody>
                    <a:bodyPr/>
                    <a:lstStyle>
                      <a:lvl1pPr eaLnBrk="0" hangingPunct="0">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THC</a:t>
                      </a:r>
                      <a:endParaRPr kumimoji="1" lang="en-US" altLang="ja-JP" sz="11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0" marR="36000" marT="0" marB="0" anchor="ctr" horzOverflow="overflow"/>
                </a:tc>
                <a:tc gridSpan="3">
                  <a:txBody>
                    <a:bodyPr/>
                    <a:lstStyle>
                      <a:lvl1pPr eaLnBrk="0" hangingPunct="0">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u="none" strike="noStrike" cap="none" normalizeH="0" baseline="0" dirty="0">
                          <a:ln>
                            <a:noFill/>
                          </a:ln>
                          <a:solidFill>
                            <a:srgbClr val="0070C0"/>
                          </a:solidFill>
                          <a:effectLst/>
                          <a:latin typeface="Arial" panose="020B0604020202020204" pitchFamily="34" charset="0"/>
                          <a:ea typeface="+mn-ea"/>
                          <a:cs typeface="Arial" panose="020B0604020202020204" pitchFamily="34" charset="0"/>
                        </a:rPr>
                        <a:t>100</a:t>
                      </a:r>
                      <a:endParaRPr kumimoji="1" lang="en-US" altLang="ja-JP" sz="1100" b="1" i="0" u="none" strike="noStrike" cap="none" normalizeH="0" baseline="0" dirty="0">
                        <a:ln>
                          <a:noFill/>
                        </a:ln>
                        <a:solidFill>
                          <a:srgbClr val="0070C0"/>
                        </a:solidFill>
                        <a:effectLst/>
                        <a:latin typeface="Arial" panose="020B0604020202020204" pitchFamily="34" charset="0"/>
                        <a:ea typeface="+mn-ea"/>
                        <a:cs typeface="Arial" panose="020B0604020202020204" pitchFamily="34" charset="0"/>
                      </a:endParaRPr>
                    </a:p>
                  </a:txBody>
                  <a:tcPr marL="36000" marR="36000" marT="0" marB="0" anchor="ctr" horzOverflow="overflow">
                    <a:lnR w="38100" cap="flat" cmpd="sng" algn="ctr">
                      <a:solidFill>
                        <a:srgbClr val="0070C0"/>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c>
                  <a:txBody>
                    <a:bodyPr/>
                    <a:lstStyle>
                      <a:lvl1pPr eaLnBrk="0" hangingPunct="0">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THC</a:t>
                      </a:r>
                      <a:endParaRPr kumimoji="1" lang="en-US" altLang="ja-JP" sz="11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0" marR="36000" marT="0" marB="0" anchor="ctr" horzOverflow="overflow">
                    <a:lnL w="38100" cap="flat" cmpd="sng" algn="ctr">
                      <a:solidFill>
                        <a:srgbClr val="0070C0"/>
                      </a:solidFill>
                      <a:prstDash val="solid"/>
                      <a:round/>
                      <a:headEnd type="none" w="med" len="med"/>
                      <a:tailEnd type="none" w="med" len="med"/>
                    </a:lnL>
                  </a:tcPr>
                </a:tc>
                <a:tc gridSpan="2">
                  <a:txBody>
                    <a:bodyPr/>
                    <a:lstStyle>
                      <a:lvl1pPr eaLnBrk="0" hangingPunct="0">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100</a:t>
                      </a:r>
                      <a:endParaRPr kumimoji="1" lang="en-US" altLang="ja-JP" sz="11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0" marR="36000" marT="0" marB="0" anchor="ctr" horzOverflow="overflow"/>
                </a:tc>
                <a:tc hMerge="1">
                  <a:txBody>
                    <a:bodyPr/>
                    <a:lstStyle/>
                    <a:p>
                      <a:endParaRPr kumimoji="1" lang="ja-JP" altLang="en-US"/>
                    </a:p>
                  </a:txBody>
                  <a:tcPr/>
                </a:tc>
                <a:extLst>
                  <a:ext uri="{0D108BD9-81ED-4DB2-BD59-A6C34878D82A}">
                    <a16:rowId xmlns:a16="http://schemas.microsoft.com/office/drawing/2014/main" xmlns="" val="10005"/>
                  </a:ext>
                </a:extLst>
              </a:tr>
              <a:tr h="14946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NMHC</a:t>
                      </a:r>
                    </a:p>
                  </a:txBody>
                  <a:tcPr anchor="ct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u="none" strike="noStrike" cap="none" normalizeH="0" baseline="0" dirty="0">
                          <a:ln>
                            <a:noFill/>
                          </a:ln>
                          <a:solidFill>
                            <a:srgbClr val="0070C0"/>
                          </a:solidFill>
                          <a:effectLst/>
                          <a:latin typeface="Arial" panose="020B0604020202020204" pitchFamily="34" charset="0"/>
                          <a:ea typeface="+mn-ea"/>
                          <a:cs typeface="Arial" panose="020B0604020202020204" pitchFamily="34" charset="0"/>
                        </a:rPr>
                        <a:t>68</a:t>
                      </a:r>
                      <a:endParaRPr kumimoji="1" lang="en-US" altLang="ja-JP" sz="1100" b="1" i="0" u="none" strike="noStrike" cap="none" normalizeH="0" baseline="0" dirty="0">
                        <a:ln>
                          <a:noFill/>
                        </a:ln>
                        <a:solidFill>
                          <a:srgbClr val="0070C0"/>
                        </a:solidFill>
                        <a:effectLst/>
                        <a:latin typeface="Arial" panose="020B0604020202020204" pitchFamily="34" charset="0"/>
                        <a:ea typeface="+mn-ea"/>
                        <a:cs typeface="Arial" panose="020B0604020202020204" pitchFamily="34" charset="0"/>
                      </a:endParaRPr>
                    </a:p>
                  </a:txBody>
                  <a:tcPr marL="36000" marR="36000" marT="0" marB="0" anchor="ctr" horzOverflow="overflow">
                    <a:lnR w="38100" cap="flat" cmpd="sng" algn="ctr">
                      <a:solidFill>
                        <a:srgbClr val="0070C0"/>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NMHC</a:t>
                      </a:r>
                      <a:endParaRPr kumimoji="1" lang="en-US" altLang="ja-JP" sz="11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0" marR="36000" marT="0" marB="0" anchor="ctr" horzOverflow="overflow">
                    <a:lnL w="38100" cap="flat" cmpd="sng" algn="ctr">
                      <a:solidFill>
                        <a:srgbClr val="0070C0"/>
                      </a:solidFill>
                      <a:prstDash val="solid"/>
                      <a:round/>
                      <a:headEnd type="none" w="med" len="med"/>
                      <a:tailEnd type="none" w="med" len="med"/>
                    </a:ln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68</a:t>
                      </a:r>
                      <a:endParaRPr kumimoji="1" lang="en-US" altLang="ja-JP" sz="11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0" marR="36000" marT="0" marB="0" anchor="ctr" horzOverflow="overflow"/>
                </a:tc>
                <a:tc hMerge="1">
                  <a:txBody>
                    <a:bodyPr/>
                    <a:lstStyle/>
                    <a:p>
                      <a:endParaRPr kumimoji="1" lang="ja-JP" altLang="en-US"/>
                    </a:p>
                  </a:txBody>
                  <a:tcPr/>
                </a:tc>
                <a:extLst>
                  <a:ext uri="{0D108BD9-81ED-4DB2-BD59-A6C34878D82A}">
                    <a16:rowId xmlns:a16="http://schemas.microsoft.com/office/drawing/2014/main" xmlns="" val="2323399653"/>
                  </a:ext>
                </a:extLst>
              </a:tr>
              <a:tr h="301744">
                <a:tc vMerge="1">
                  <a:txBody>
                    <a:bodyPr/>
                    <a:lstStyle/>
                    <a:p>
                      <a:endParaRPr kumimoji="1" lang="ja-JP" altLang="en-US"/>
                    </a:p>
                  </a:txBody>
                  <a:tcPr/>
                </a:tc>
                <a:tc>
                  <a:txBody>
                    <a:bodyPr/>
                    <a:lstStyle>
                      <a:lvl1pPr eaLnBrk="0" hangingPunct="0">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NOx</a:t>
                      </a:r>
                      <a:endParaRPr kumimoji="1" lang="en-US" altLang="ja-JP" sz="11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0" marR="36000" marT="0" marB="0" anchor="ctr" horzOverflow="overflow">
                    <a:lnL w="38100" cap="flat" cmpd="sng" algn="ctr">
                      <a:solidFill>
                        <a:srgbClr val="0070C0"/>
                      </a:solidFill>
                      <a:prstDash val="solid"/>
                      <a:round/>
                      <a:headEnd type="none" w="med" len="med"/>
                      <a:tailEnd type="none" w="med" len="med"/>
                    </a:lnL>
                  </a:tcPr>
                </a:tc>
                <a:tc>
                  <a:txBody>
                    <a:bodyPr/>
                    <a:lstStyle>
                      <a:lvl1pPr eaLnBrk="0" hangingPunct="0">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70</a:t>
                      </a:r>
                      <a:endParaRPr kumimoji="1" lang="en-US" altLang="ja-JP" sz="11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0" marR="36000" marT="0" marB="0" anchor="ctr" horzOverflow="overflow"/>
                </a:tc>
                <a:tc>
                  <a:txBody>
                    <a:bodyPr/>
                    <a:lstStyle>
                      <a:lvl1pPr eaLnBrk="0" hangingPunct="0">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70</a:t>
                      </a:r>
                      <a:endParaRPr kumimoji="1" lang="en-US" altLang="ja-JP" sz="11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0" marR="36000" marT="0" marB="0" anchor="ctr" horzOverflow="overflow"/>
                </a:tc>
                <a:tc>
                  <a:txBody>
                    <a:bodyPr/>
                    <a:lstStyle>
                      <a:lvl1pPr eaLnBrk="0" hangingPunct="0">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90</a:t>
                      </a:r>
                      <a:endParaRPr kumimoji="1" lang="en-US" altLang="ja-JP" sz="11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0" marR="36000" marT="0" marB="0" anchor="ctr" horzOverflow="overflow"/>
                </a:tc>
                <a:tc>
                  <a:txBody>
                    <a:bodyPr/>
                    <a:lstStyle>
                      <a:lvl1pPr eaLnBrk="0" hangingPunct="0">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NOx</a:t>
                      </a:r>
                      <a:endParaRPr kumimoji="1" lang="en-US" altLang="ja-JP" sz="11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0" marR="36000" marT="0" marB="0" anchor="ctr" horzOverflow="overflow"/>
                </a:tc>
                <a:tc gridSpan="3">
                  <a:txBody>
                    <a:bodyPr/>
                    <a:lstStyle>
                      <a:lvl1pPr eaLnBrk="0" hangingPunct="0">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u="none" strike="noStrike" cap="none" normalizeH="0" baseline="0" dirty="0">
                          <a:ln>
                            <a:noFill/>
                          </a:ln>
                          <a:solidFill>
                            <a:srgbClr val="0070C0"/>
                          </a:solidFill>
                          <a:effectLst/>
                          <a:latin typeface="Arial" panose="020B0604020202020204" pitchFamily="34" charset="0"/>
                          <a:ea typeface="+mn-ea"/>
                          <a:cs typeface="Arial" panose="020B0604020202020204" pitchFamily="34" charset="0"/>
                        </a:rPr>
                        <a:t>60</a:t>
                      </a:r>
                      <a:endParaRPr kumimoji="1" lang="en-US" altLang="ja-JP" sz="1100" b="1" i="0" u="none" strike="noStrike" cap="none" normalizeH="0" baseline="0" dirty="0">
                        <a:ln>
                          <a:noFill/>
                        </a:ln>
                        <a:solidFill>
                          <a:srgbClr val="0070C0"/>
                        </a:solidFill>
                        <a:effectLst/>
                        <a:latin typeface="Arial" panose="020B0604020202020204" pitchFamily="34" charset="0"/>
                        <a:ea typeface="+mn-ea"/>
                        <a:cs typeface="Arial" panose="020B0604020202020204" pitchFamily="34" charset="0"/>
                      </a:endParaRPr>
                    </a:p>
                  </a:txBody>
                  <a:tcPr marL="36000" marR="36000" marT="0" marB="0" anchor="ctr" horzOverflow="overflow">
                    <a:lnR w="38100" cap="flat" cmpd="sng" algn="ctr">
                      <a:solidFill>
                        <a:srgbClr val="0070C0"/>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c>
                  <a:txBody>
                    <a:bodyPr/>
                    <a:lstStyle>
                      <a:lvl1pPr eaLnBrk="0" hangingPunct="0">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NOx</a:t>
                      </a:r>
                      <a:endParaRPr kumimoji="1" lang="en-US" altLang="ja-JP" sz="11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0" marR="36000" marT="0" marB="0" anchor="ctr" horzOverflow="overflow">
                    <a:lnL w="38100" cap="flat" cmpd="sng" algn="ctr">
                      <a:solidFill>
                        <a:srgbClr val="0070C0"/>
                      </a:solidFill>
                      <a:prstDash val="solid"/>
                      <a:round/>
                      <a:headEnd type="none" w="med" len="med"/>
                      <a:tailEnd type="none" w="med" len="med"/>
                    </a:lnL>
                  </a:tcPr>
                </a:tc>
                <a:tc gridSpan="2">
                  <a:txBody>
                    <a:bodyPr/>
                    <a:lstStyle>
                      <a:lvl1pPr eaLnBrk="0" hangingPunct="0">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60</a:t>
                      </a:r>
                      <a:endParaRPr kumimoji="1" lang="en-US" altLang="ja-JP" sz="11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0" marR="36000" marT="0" marB="0" anchor="ctr" horzOverflow="overflow"/>
                </a:tc>
                <a:tc hMerge="1">
                  <a:txBody>
                    <a:bodyPr/>
                    <a:lstStyle/>
                    <a:p>
                      <a:endParaRPr kumimoji="1" lang="ja-JP" altLang="en-US"/>
                    </a:p>
                  </a:txBody>
                  <a:tcPr/>
                </a:tc>
                <a:extLst>
                  <a:ext uri="{0D108BD9-81ED-4DB2-BD59-A6C34878D82A}">
                    <a16:rowId xmlns:a16="http://schemas.microsoft.com/office/drawing/2014/main" xmlns="" val="10007"/>
                  </a:ext>
                </a:extLst>
              </a:tr>
              <a:tr h="360040">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PM</a:t>
                      </a:r>
                      <a:endParaRPr kumimoji="1" lang="en-US" altLang="ja-JP" sz="11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0" marR="36000" marT="0" marB="0" anchor="ctr" horzOverflow="overflow">
                    <a:lnL w="38100" cap="flat" cmpd="sng" algn="ctr">
                      <a:solidFill>
                        <a:srgbClr val="0070C0"/>
                      </a:solidFill>
                      <a:prstDash val="solid"/>
                      <a:round/>
                      <a:headEnd type="none" w="med" len="med"/>
                      <a:tailEnd type="none" w="med" len="med"/>
                    </a:ln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a:t>
                      </a:r>
                      <a:endParaRPr kumimoji="1" lang="en-US" altLang="ja-JP" sz="11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0" marR="36000"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a:t>
                      </a:r>
                      <a:endParaRPr kumimoji="1" lang="en-US" altLang="ja-JP" sz="11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0" marR="36000"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a:t>
                      </a:r>
                      <a:endParaRPr kumimoji="1" lang="en-US" altLang="ja-JP" sz="11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0" marR="36000"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PM</a:t>
                      </a:r>
                      <a:endParaRPr kumimoji="1" lang="en-US" altLang="ja-JP" sz="11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0" marR="36000" marT="0" marB="0" anchor="ctr" horzOverflow="overflow"/>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1" u="none" strike="noStrike" cap="none" normalizeH="0" baseline="0" dirty="0">
                          <a:ln>
                            <a:noFill/>
                          </a:ln>
                          <a:solidFill>
                            <a:srgbClr val="0070C0"/>
                          </a:solidFill>
                          <a:effectLst/>
                          <a:latin typeface="Arial" panose="020B0604020202020204" pitchFamily="34" charset="0"/>
                          <a:ea typeface="+mn-ea"/>
                          <a:cs typeface="Arial" panose="020B0604020202020204" pitchFamily="34" charset="0"/>
                        </a:rPr>
                        <a:t>4.5</a:t>
                      </a:r>
                      <a:r>
                        <a:rPr kumimoji="1" lang="ja-JP" altLang="en-US" sz="1100" b="1" u="none" strike="noStrike" cap="none" normalizeH="0" baseline="0" dirty="0">
                          <a:ln>
                            <a:noFill/>
                          </a:ln>
                          <a:solidFill>
                            <a:srgbClr val="0070C0"/>
                          </a:solidFill>
                          <a:effectLst/>
                          <a:latin typeface="Arial" panose="020B0604020202020204" pitchFamily="34" charset="0"/>
                          <a:ea typeface="+mn-ea"/>
                          <a:cs typeface="Arial" panose="020B0604020202020204" pitchFamily="34" charset="0"/>
                        </a:rPr>
                        <a:t> </a:t>
                      </a:r>
                      <a:r>
                        <a:rPr kumimoji="1" lang="en-US" altLang="ja-JP" sz="1100" b="1" u="none" strike="noStrike" cap="none" normalizeH="0" baseline="0" dirty="0">
                          <a:ln>
                            <a:noFill/>
                          </a:ln>
                          <a:solidFill>
                            <a:srgbClr val="0070C0"/>
                          </a:solidFill>
                          <a:effectLst/>
                          <a:latin typeface="Arial" panose="020B0604020202020204" pitchFamily="34" charset="0"/>
                          <a:ea typeface="+mn-ea"/>
                          <a:cs typeface="Arial" panose="020B0604020202020204" pitchFamily="34" charset="0"/>
                        </a:rPr>
                        <a:t>(only DI) </a:t>
                      </a:r>
                      <a:endParaRPr kumimoji="1" lang="en-US" altLang="ja-JP" sz="1100" b="1" i="0" u="none" strike="noStrike" cap="none" normalizeH="0" baseline="0" dirty="0">
                        <a:ln>
                          <a:noFill/>
                        </a:ln>
                        <a:solidFill>
                          <a:srgbClr val="0070C0"/>
                        </a:solidFill>
                        <a:effectLst/>
                        <a:latin typeface="Arial" panose="020B0604020202020204" pitchFamily="34" charset="0"/>
                        <a:ea typeface="+mn-ea"/>
                        <a:cs typeface="Arial" panose="020B0604020202020204" pitchFamily="34" charset="0"/>
                      </a:endParaRPr>
                    </a:p>
                  </a:txBody>
                  <a:tcPr marL="36000" marR="36000" marT="0" marB="0" anchor="ctr" horzOverflow="overflow">
                    <a:lnR w="38100" cap="flat" cmpd="sng" algn="ctr">
                      <a:solidFill>
                        <a:srgbClr val="0070C0"/>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PM</a:t>
                      </a:r>
                      <a:endParaRPr kumimoji="1" lang="en-US" altLang="ja-JP" sz="11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0" marR="36000" marT="0" marB="0" anchor="ctr" horzOverflow="overflow">
                    <a:lnL w="38100" cap="flat" cmpd="sng" algn="ctr">
                      <a:solidFill>
                        <a:srgbClr val="0070C0"/>
                      </a:solidFill>
                      <a:prstDash val="solid"/>
                      <a:round/>
                      <a:headEnd type="none" w="med" len="med"/>
                      <a:tailEnd type="none" w="med" len="med"/>
                    </a:ln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4.5</a:t>
                      </a:r>
                      <a:r>
                        <a:rPr kumimoji="1" lang="ja-JP" altLang="en-US" sz="1100" u="none" strike="noStrike" cap="none" normalizeH="0" baseline="0" dirty="0">
                          <a:ln>
                            <a:noFill/>
                          </a:ln>
                          <a:effectLst/>
                          <a:latin typeface="Arial" panose="020B0604020202020204" pitchFamily="34" charset="0"/>
                          <a:ea typeface="+mn-ea"/>
                          <a:cs typeface="Arial" panose="020B0604020202020204" pitchFamily="34" charset="0"/>
                        </a:rPr>
                        <a:t> </a:t>
                      </a: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(only DI) </a:t>
                      </a:r>
                      <a:endParaRPr kumimoji="1" lang="en-US" altLang="ja-JP" sz="11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0" marR="36000" marT="0" marB="0" anchor="ctr" horzOverflow="overflow"/>
                </a:tc>
                <a:tc hMerge="1">
                  <a:txBody>
                    <a:bodyPr/>
                    <a:lstStyle/>
                    <a:p>
                      <a:endParaRPr kumimoji="1" lang="ja-JP" altLang="en-US"/>
                    </a:p>
                  </a:txBody>
                  <a:tcPr/>
                </a:tc>
                <a:extLst>
                  <a:ext uri="{0D108BD9-81ED-4DB2-BD59-A6C34878D82A}">
                    <a16:rowId xmlns:a16="http://schemas.microsoft.com/office/drawing/2014/main" xmlns="" val="3230540387"/>
                  </a:ext>
                </a:extLst>
              </a:tr>
              <a:tr h="576064">
                <a:tc vMerge="1">
                  <a:txBody>
                    <a:bodyPr/>
                    <a:lstStyle/>
                    <a:p>
                      <a:endParaRPr kumimoji="1" lang="ja-JP" altLang="en-US"/>
                    </a:p>
                  </a:txBody>
                  <a:tcPr/>
                </a:tc>
                <a:tc>
                  <a:txBody>
                    <a:bodyPr/>
                    <a:lstStyle>
                      <a:lvl1pPr eaLnBrk="0" hangingPunct="0">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WF</a:t>
                      </a:r>
                      <a:endParaRPr kumimoji="1" lang="en-US" altLang="ja-JP" sz="1100" b="0" i="1"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0" marR="36000" marT="0" marB="0" anchor="ctr" horzOverflow="overflow">
                    <a:lnL w="38100" cap="flat" cmpd="sng" algn="ctr">
                      <a:solidFill>
                        <a:srgbClr val="0070C0"/>
                      </a:solidFill>
                      <a:prstDash val="solid"/>
                      <a:round/>
                      <a:headEnd type="none" w="med" len="med"/>
                      <a:tailEnd type="none" w="med" len="med"/>
                    </a:ln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P1:0.5</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P1:0.5</a:t>
                      </a:r>
                      <a:endParaRPr kumimoji="1" lang="en-US" altLang="ja-JP" sz="1100" b="0" i="1"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0" marR="36000"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P1:0.3</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P2:0.7</a:t>
                      </a:r>
                      <a:endParaRPr kumimoji="1" lang="en-US" altLang="ja-JP" sz="1100" b="0" i="1"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0" marR="36000"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P1:0.25</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P2:0.50</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P3:0.25</a:t>
                      </a:r>
                      <a:endParaRPr kumimoji="1" lang="en-US" altLang="ja-JP" sz="1100" b="0" i="1"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0" marR="36000" marT="0" marB="0" anchor="ctr" horzOverflow="overflow"/>
                </a:tc>
                <a:tc>
                  <a:txBody>
                    <a:bodyPr/>
                    <a:lstStyle>
                      <a:lvl1pPr eaLnBrk="0" hangingPunct="0">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WF</a:t>
                      </a:r>
                      <a:endParaRPr kumimoji="1" lang="en-US" altLang="ja-JP" sz="1100" b="0" i="1"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0" marR="36000"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P1:0.5</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P1:0.5</a:t>
                      </a:r>
                      <a:endParaRPr kumimoji="1" lang="en-US" altLang="ja-JP" sz="1100" b="0" i="1"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0" marR="36000"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P1:0.3</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P2:0.7</a:t>
                      </a:r>
                      <a:endParaRPr kumimoji="1" lang="en-US" altLang="ja-JP" sz="1100" b="0" i="1"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0" marR="36000"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P1:0.25</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P2:0.50</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P3:0.25</a:t>
                      </a:r>
                      <a:endParaRPr kumimoji="1" lang="en-US" altLang="ja-JP" sz="1100" b="0" i="1"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0" marR="36000" marT="0" marB="0" anchor="ctr" horzOverflow="overflow">
                    <a:lnR w="38100" cap="flat" cmpd="sng" algn="ctr">
                      <a:solidFill>
                        <a:srgbClr val="0070C0"/>
                      </a:solidFill>
                      <a:prstDash val="solid"/>
                      <a:round/>
                      <a:headEnd type="none" w="med" len="med"/>
                      <a:tailEnd type="none" w="med" len="med"/>
                    </a:lnR>
                  </a:tcPr>
                </a:tc>
                <a:tc>
                  <a:txBody>
                    <a:bodyPr/>
                    <a:lstStyle/>
                    <a:p>
                      <a:pPr algn="ctr"/>
                      <a:r>
                        <a:rPr kumimoji="1" lang="en-US" altLang="ja-JP" sz="1100" u="none" strike="noStrike" kern="1200" cap="none" normalizeH="0" baseline="0" dirty="0">
                          <a:ln>
                            <a:noFill/>
                          </a:ln>
                          <a:effectLst/>
                          <a:latin typeface="Arial" panose="020B0604020202020204" pitchFamily="34" charset="0"/>
                          <a:ea typeface="+mn-ea"/>
                          <a:cs typeface="Arial" panose="020B0604020202020204" pitchFamily="34" charset="0"/>
                        </a:rPr>
                        <a:t>WF</a:t>
                      </a:r>
                      <a:endParaRPr kumimoji="1" lang="ja-JP" altLang="en-US" sz="1100" b="0" i="1" u="none" strike="noStrike" kern="1200"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0" marR="36000" marT="0" marB="0" anchor="ctr" horzOverflow="overflow">
                    <a:lnL w="38100" cap="flat" cmpd="sng" algn="ctr">
                      <a:solidFill>
                        <a:srgbClr val="0070C0"/>
                      </a:solidFill>
                      <a:prstDash val="solid"/>
                      <a:round/>
                      <a:headEnd type="none" w="med" len="med"/>
                      <a:tailEnd type="none" w="med" len="med"/>
                    </a:ln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P1:0.5</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P2:0.5</a:t>
                      </a:r>
                      <a:endParaRPr kumimoji="1" lang="en-US" altLang="ja-JP" sz="1100" b="0" i="1"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0" marR="36000" marT="0" marB="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P1:0.25</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P2:0.50</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P3:0.25</a:t>
                      </a:r>
                      <a:endParaRPr kumimoji="1" lang="en-US" altLang="ja-JP" sz="1100" b="0" i="1"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0" marR="36000" marT="0" marB="0" anchor="ctr" horzOverflow="overflow"/>
                </a:tc>
                <a:extLst>
                  <a:ext uri="{0D108BD9-81ED-4DB2-BD59-A6C34878D82A}">
                    <a16:rowId xmlns:a16="http://schemas.microsoft.com/office/drawing/2014/main" xmlns="" val="10009"/>
                  </a:ext>
                </a:extLst>
              </a:tr>
              <a:tr h="720080">
                <a:tc>
                  <a:txBody>
                    <a:bodyPr/>
                    <a:lstStyle>
                      <a:lvl1pPr eaLnBrk="0" hangingPunct="0">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rPr>
                        <a:t>Idling</a:t>
                      </a:r>
                      <a:endParaRPr kumimoji="1" lang="ja-JP" altLang="en-US" sz="11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0" marR="36000" marT="0" marB="0" anchor="ctr" horzOverflow="overflow">
                    <a:lnR w="38100" cap="flat" cmpd="sng" algn="ctr">
                      <a:solidFill>
                        <a:srgbClr val="0070C0"/>
                      </a:solidFill>
                      <a:prstDash val="solid"/>
                      <a:round/>
                      <a:headEnd type="none" w="med" len="med"/>
                      <a:tailEnd type="none" w="med" len="med"/>
                    </a:lnR>
                  </a:tcPr>
                </a:tc>
                <a:tc gridSpan="4">
                  <a:txBody>
                    <a:bodyPr/>
                    <a:lstStyle>
                      <a:lvl1pPr eaLnBrk="0" hangingPunct="0">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ts val="12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CO: 3.0%</a:t>
                      </a:r>
                    </a:p>
                    <a:p>
                      <a:pPr marL="0" marR="0" lvl="0" indent="0" algn="l" defTabSz="914400" rtl="0" eaLnBrk="1" fontAlgn="base" latinLnBrk="0" hangingPunct="1">
                        <a:lnSpc>
                          <a:spcPts val="1200"/>
                        </a:lnSpc>
                        <a:spcBef>
                          <a:spcPct val="0"/>
                        </a:spcBef>
                        <a:spcAft>
                          <a:spcPct val="0"/>
                        </a:spcAft>
                        <a:buClrTx/>
                        <a:buSzTx/>
                        <a:buFontTx/>
                        <a:buNone/>
                        <a:tabLst>
                          <a:tab pos="857250" algn="l"/>
                        </a:tabLst>
                      </a:pPr>
                      <a:r>
                        <a:rPr kumimoji="1" lang="en-US" altLang="ja-JP" sz="1100" u="none" strike="noStrike" cap="none" spc="-20" normalizeH="0" baseline="0" dirty="0">
                          <a:ln>
                            <a:noFill/>
                          </a:ln>
                          <a:effectLst/>
                          <a:latin typeface="Arial" panose="020B0604020202020204" pitchFamily="34" charset="0"/>
                          <a:ea typeface="+mn-ea"/>
                          <a:cs typeface="Arial" panose="020B0604020202020204" pitchFamily="34" charset="0"/>
                        </a:rPr>
                        <a:t>HC: 1000ppm	(mopeds, small motorcycles)</a:t>
                      </a:r>
                      <a:endParaRPr kumimoji="1" lang="ja-JP" altLang="en-US" sz="1100" u="none" strike="noStrike" cap="none" spc="-20" normalizeH="0" baseline="0" dirty="0">
                        <a:ln>
                          <a:noFill/>
                        </a:ln>
                        <a:effectLst/>
                        <a:latin typeface="Arial" panose="020B0604020202020204" pitchFamily="34" charset="0"/>
                        <a:ea typeface="+mn-ea"/>
                        <a:cs typeface="Arial" panose="020B0604020202020204" pitchFamily="34" charset="0"/>
                      </a:endParaRPr>
                    </a:p>
                    <a:p>
                      <a:pPr marL="892175" marR="0" lvl="0" indent="-892175" algn="l" defTabSz="914400" rtl="0" eaLnBrk="1" fontAlgn="base" latinLnBrk="0" hangingPunct="1">
                        <a:lnSpc>
                          <a:spcPts val="1200"/>
                        </a:lnSpc>
                        <a:spcBef>
                          <a:spcPct val="0"/>
                        </a:spcBef>
                        <a:spcAft>
                          <a:spcPct val="0"/>
                        </a:spcAft>
                        <a:buClrTx/>
                        <a:buSzTx/>
                        <a:buFontTx/>
                        <a:buNone/>
                        <a:tabLst>
                          <a:tab pos="857250" algn="l"/>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HC: </a:t>
                      </a:r>
                      <a:r>
                        <a:rPr kumimoji="1" lang="en-US" altLang="ja-JP" sz="1100" u="none" strike="noStrike" cap="none" spc="-20" normalizeH="0" baseline="0" dirty="0">
                          <a:ln>
                            <a:noFill/>
                          </a:ln>
                          <a:effectLst/>
                          <a:latin typeface="Arial" panose="020B0604020202020204" pitchFamily="34" charset="0"/>
                          <a:ea typeface="+mn-ea"/>
                          <a:cs typeface="Arial" panose="020B0604020202020204" pitchFamily="34" charset="0"/>
                        </a:rPr>
                        <a:t>1600ppm	</a:t>
                      </a:r>
                      <a:r>
                        <a:rPr lang="en-US" altLang="ja-JP" sz="1100" spc="-20" dirty="0">
                          <a:latin typeface="Arial" panose="020B0604020202020204" pitchFamily="34" charset="0"/>
                          <a:cs typeface="Arial" panose="020B0604020202020204" pitchFamily="34" charset="0"/>
                        </a:rPr>
                        <a:t>(motorcycles, less than or equal to 50cc or less than or equal to 125cc)</a:t>
                      </a:r>
                      <a:endParaRPr kumimoji="1" lang="en-US" altLang="ja-JP" sz="1100" b="0" i="0" u="none" strike="noStrike" cap="none" spc="-20"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0" marR="36000" marT="0" marB="0" anchor="ctr" horzOverflow="overflow">
                    <a:lnL w="38100" cap="flat" cmpd="sng" algn="ctr">
                      <a:solidFill>
                        <a:srgbClr val="0070C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1" lang="en-US" altLang="ja-JP" sz="1100" b="1" u="none" strike="noStrike" cap="none" normalizeH="0" baseline="0" dirty="0">
                          <a:ln>
                            <a:noFill/>
                          </a:ln>
                          <a:solidFill>
                            <a:srgbClr val="0070C0"/>
                          </a:solidFill>
                          <a:effectLst/>
                          <a:latin typeface="Arial" panose="020B0604020202020204" pitchFamily="34" charset="0"/>
                          <a:ea typeface="+mn-ea"/>
                          <a:cs typeface="Arial" panose="020B0604020202020204" pitchFamily="34" charset="0"/>
                        </a:rPr>
                        <a:t>CO: 0.5%</a:t>
                      </a:r>
                    </a:p>
                    <a:p>
                      <a:pPr marL="0" marR="0" lvl="0" indent="0" algn="l" defTabSz="914400" rtl="0" eaLnBrk="1" fontAlgn="base" latinLnBrk="0" hangingPunct="1">
                        <a:lnSpc>
                          <a:spcPts val="1200"/>
                        </a:lnSpc>
                        <a:spcBef>
                          <a:spcPct val="0"/>
                        </a:spcBef>
                        <a:spcAft>
                          <a:spcPct val="0"/>
                        </a:spcAft>
                        <a:buClrTx/>
                        <a:buSzTx/>
                        <a:buFontTx/>
                        <a:buNone/>
                        <a:tabLst>
                          <a:tab pos="892175" algn="l"/>
                        </a:tabLst>
                        <a:defRPr/>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HC: 1000ppm	(mopeds, small motorcycles)</a:t>
                      </a:r>
                      <a:endParaRPr kumimoji="1" lang="ja-JP" altLang="en-US" sz="1100" u="none" strike="noStrike" cap="none" normalizeH="0" baseline="0" dirty="0">
                        <a:ln>
                          <a:noFill/>
                        </a:ln>
                        <a:effectLst/>
                        <a:latin typeface="Arial" panose="020B0604020202020204" pitchFamily="34" charset="0"/>
                        <a:ea typeface="+mn-ea"/>
                        <a:cs typeface="Arial" panose="020B0604020202020204" pitchFamily="34" charset="0"/>
                      </a:endParaRPr>
                    </a:p>
                    <a:p>
                      <a:pPr marL="936625" marR="0" lvl="0" indent="-936625" algn="l" defTabSz="914400" rtl="0" eaLnBrk="1" fontAlgn="base" latinLnBrk="0" hangingPunct="1">
                        <a:lnSpc>
                          <a:spcPts val="1200"/>
                        </a:lnSpc>
                        <a:spcBef>
                          <a:spcPct val="0"/>
                        </a:spcBef>
                        <a:spcAft>
                          <a:spcPct val="0"/>
                        </a:spcAft>
                        <a:buClrTx/>
                        <a:buSzTx/>
                        <a:buFontTx/>
                        <a:buNone/>
                        <a:tabLst>
                          <a:tab pos="903288" algn="l"/>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HC: 1600ppm	</a:t>
                      </a:r>
                      <a:r>
                        <a:rPr lang="en-US" altLang="ja-JP" sz="1100" dirty="0">
                          <a:latin typeface="Arial" panose="020B0604020202020204" pitchFamily="34" charset="0"/>
                          <a:cs typeface="Arial" panose="020B0604020202020204" pitchFamily="34" charset="0"/>
                        </a:rPr>
                        <a:t>(motorcycles, less than or equal to 50cc or less than or equal to 125cc)</a:t>
                      </a:r>
                      <a:endParaRPr kumimoji="1" lang="en-US" altLang="ja-JP" sz="11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0" marR="36000" marT="0" marB="0" anchor="ctr" horzOverflow="overflow">
                    <a:lnR w="38100" cap="flat" cmpd="sng" algn="ctr">
                      <a:solidFill>
                        <a:srgbClr val="0070C0"/>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lvl1pPr eaLnBrk="0" hangingPunct="0">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1" fontAlgn="base" latinLnBrk="0" hangingPunct="1">
                        <a:lnSpc>
                          <a:spcPts val="1200"/>
                        </a:lnSpc>
                        <a:spcBef>
                          <a:spcPct val="0"/>
                        </a:spcBef>
                        <a:spcAft>
                          <a:spcPct val="0"/>
                        </a:spcAft>
                        <a:buClrTx/>
                        <a:buSzTx/>
                        <a:buFontTx/>
                        <a:buNone/>
                        <a:tabLst/>
                      </a:pPr>
                      <a:r>
                        <a:rPr kumimoji="1" lang="en-US" altLang="ja-JP" sz="1100" u="none" strike="noStrike" cap="none" spc="-60" normalizeH="0" baseline="0" dirty="0">
                          <a:ln>
                            <a:noFill/>
                          </a:ln>
                          <a:effectLst/>
                          <a:latin typeface="Arial" panose="020B0604020202020204" pitchFamily="34" charset="0"/>
                          <a:ea typeface="+mn-ea"/>
                          <a:cs typeface="Arial" panose="020B0604020202020204" pitchFamily="34" charset="0"/>
                        </a:rPr>
                        <a:t>CO: 0.5%</a:t>
                      </a:r>
                      <a:r>
                        <a:rPr kumimoji="1" lang="ja-JP" altLang="en-US" sz="1100" u="none" strike="noStrike" cap="none" spc="-60" normalizeH="0" baseline="0" dirty="0">
                          <a:ln>
                            <a:noFill/>
                          </a:ln>
                          <a:effectLst/>
                          <a:latin typeface="Arial" panose="020B0604020202020204" pitchFamily="34" charset="0"/>
                          <a:ea typeface="+mn-ea"/>
                          <a:cs typeface="Arial" panose="020B0604020202020204" pitchFamily="34" charset="0"/>
                        </a:rPr>
                        <a:t> </a:t>
                      </a:r>
                      <a:r>
                        <a:rPr kumimoji="1" lang="en-US" altLang="ja-JP" sz="1100" u="none" strike="noStrike" cap="none" spc="-60" normalizeH="0" baseline="0" dirty="0">
                          <a:ln>
                            <a:noFill/>
                          </a:ln>
                          <a:effectLst/>
                          <a:latin typeface="Arial" panose="020B0604020202020204" pitchFamily="34" charset="0"/>
                          <a:ea typeface="+mn-ea"/>
                          <a:cs typeface="Arial" panose="020B0604020202020204" pitchFamily="34" charset="0"/>
                        </a:rPr>
                        <a:t>or automaker declared value</a:t>
                      </a:r>
                    </a:p>
                    <a:p>
                      <a:pPr marL="0" marR="0" lvl="0" indent="0" algn="l" defTabSz="914400" rtl="0" eaLnBrk="1" fontAlgn="base" latinLnBrk="0" hangingPunct="1">
                        <a:lnSpc>
                          <a:spcPts val="1200"/>
                        </a:lnSpc>
                        <a:spcBef>
                          <a:spcPct val="0"/>
                        </a:spcBef>
                        <a:spcAft>
                          <a:spcPct val="0"/>
                        </a:spcAft>
                        <a:buClrTx/>
                        <a:buSzTx/>
                        <a:buFontTx/>
                        <a:buNone/>
                        <a:tabLst/>
                      </a:pPr>
                      <a:r>
                        <a:rPr kumimoji="1" lang="en-US" altLang="ja-JP" sz="1100" u="none" strike="noStrike" cap="none" spc="-60" normalizeH="0" baseline="0" dirty="0">
                          <a:ln>
                            <a:noFill/>
                          </a:ln>
                          <a:effectLst/>
                          <a:latin typeface="Arial" panose="020B0604020202020204" pitchFamily="34" charset="0"/>
                          <a:ea typeface="+mn-ea"/>
                          <a:cs typeface="Arial" panose="020B0604020202020204" pitchFamily="34" charset="0"/>
                        </a:rPr>
                        <a:t>HC: </a:t>
                      </a:r>
                      <a:r>
                        <a:rPr kumimoji="1" lang="ja-JP" altLang="en-US" sz="1100" u="none" strike="noStrike" cap="none" spc="-60" normalizeH="0" baseline="0" dirty="0">
                          <a:ln>
                            <a:noFill/>
                          </a:ln>
                          <a:effectLst/>
                          <a:latin typeface="Arial" panose="020B0604020202020204" pitchFamily="34" charset="0"/>
                          <a:ea typeface="+mn-ea"/>
                          <a:cs typeface="Arial" panose="020B0604020202020204" pitchFamily="34" charset="0"/>
                        </a:rPr>
                        <a:t> </a:t>
                      </a:r>
                      <a:r>
                        <a:rPr kumimoji="1" lang="en-US" altLang="ja-JP" sz="1100" u="none" strike="noStrike" cap="none" spc="-60" normalizeH="0" baseline="0" dirty="0">
                          <a:ln>
                            <a:noFill/>
                          </a:ln>
                          <a:effectLst/>
                          <a:latin typeface="Arial" panose="020B0604020202020204" pitchFamily="34" charset="0"/>
                          <a:ea typeface="+mn-ea"/>
                          <a:cs typeface="Arial" panose="020B0604020202020204" pitchFamily="34" charset="0"/>
                        </a:rPr>
                        <a:t>None</a:t>
                      </a:r>
                      <a:endParaRPr kumimoji="1" lang="ja-JP" altLang="en-US" sz="1100" b="0" i="0" u="none" strike="noStrike" cap="none" spc="-60" normalizeH="0" baseline="0" dirty="0">
                        <a:ln>
                          <a:noFill/>
                        </a:ln>
                        <a:solidFill>
                          <a:schemeClr val="tx1"/>
                        </a:solidFill>
                        <a:effectLst/>
                        <a:latin typeface="Arial" panose="020B0604020202020204" pitchFamily="34" charset="0"/>
                        <a:ea typeface="+mn-ea"/>
                        <a:cs typeface="Arial" panose="020B0604020202020204" pitchFamily="34" charset="0"/>
                      </a:endParaRPr>
                    </a:p>
                  </a:txBody>
                  <a:tcPr marL="36000" marR="36000" marT="0" marB="0" anchor="ctr" horzOverflow="overflow">
                    <a:lnL w="38100" cap="flat" cmpd="sng" algn="ctr">
                      <a:solidFill>
                        <a:srgbClr val="0070C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xmlns="" val="10010"/>
                  </a:ext>
                </a:extLst>
              </a:tr>
              <a:tr h="404824">
                <a:tc>
                  <a:txBody>
                    <a:bodyPr/>
                    <a:lstStyle>
                      <a:lvl1pPr eaLnBrk="0" hangingPunct="0">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spc="-50" normalizeH="0" baseline="0" dirty="0">
                          <a:ln>
                            <a:noFill/>
                          </a:ln>
                          <a:solidFill>
                            <a:schemeClr val="tx1"/>
                          </a:solidFill>
                          <a:effectLst/>
                          <a:latin typeface="Arial" panose="020B0604020202020204" pitchFamily="34" charset="0"/>
                          <a:ea typeface="+mn-ea"/>
                          <a:cs typeface="Arial" panose="020B0604020202020204" pitchFamily="34" charset="0"/>
                        </a:rPr>
                        <a:t>Evaporation</a:t>
                      </a:r>
                    </a:p>
                  </a:txBody>
                  <a:tcPr marL="36000" marR="36000" marT="0" marB="0" anchor="ctr" horzOverflow="overflow">
                    <a:lnR w="38100" cap="flat" cmpd="sng" algn="ctr">
                      <a:solidFill>
                        <a:srgbClr val="0070C0"/>
                      </a:solidFill>
                      <a:prstDash val="solid"/>
                      <a:round/>
                      <a:headEnd type="none" w="med" len="med"/>
                      <a:tailEnd type="none" w="med" len="med"/>
                    </a:lnR>
                  </a:tcPr>
                </a:tc>
                <a:tc gridSpan="4">
                  <a:txBody>
                    <a:bodyPr/>
                    <a:lstStyle>
                      <a:lvl1pPr eaLnBrk="0" hangingPunct="0">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ts val="12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2g/Test</a:t>
                      </a:r>
                      <a:endParaRPr kumimoji="1" lang="en-US" altLang="ja-JP" sz="1100" b="0" i="0" u="none" strike="noStrike" cap="none" normalizeH="0" baseline="0" dirty="0">
                        <a:ln>
                          <a:noFill/>
                        </a:ln>
                        <a:solidFill>
                          <a:srgbClr val="000000"/>
                        </a:solidFill>
                        <a:effectLst/>
                        <a:latin typeface="Arial" panose="020B0604020202020204" pitchFamily="34" charset="0"/>
                        <a:ea typeface="+mn-ea"/>
                        <a:cs typeface="Arial" panose="020B0604020202020204" pitchFamily="34" charset="0"/>
                      </a:endParaRPr>
                    </a:p>
                  </a:txBody>
                  <a:tcPr marL="36000" marR="36000" marT="0" marB="0" anchor="ctr" horzOverflow="overflow">
                    <a:lnL w="38100" cap="flat" cmpd="sng" algn="ctr">
                      <a:solidFill>
                        <a:srgbClr val="0070C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marL="0" marR="0" lvl="0" indent="0" algn="ctr" defTabSz="914400" rtl="0" eaLnBrk="1" fontAlgn="base" latinLnBrk="0" hangingPunct="1">
                        <a:lnSpc>
                          <a:spcPts val="1200"/>
                        </a:lnSpc>
                        <a:spcBef>
                          <a:spcPct val="0"/>
                        </a:spcBef>
                        <a:spcAft>
                          <a:spcPct val="0"/>
                        </a:spcAft>
                        <a:buClrTx/>
                        <a:buSzTx/>
                        <a:buFontTx/>
                        <a:buNone/>
                        <a:tabLst/>
                        <a:defRPr/>
                      </a:pPr>
                      <a:r>
                        <a:rPr kumimoji="1" lang="en-US" altLang="ja-JP" sz="1100" b="1" u="none" strike="noStrike" cap="none" normalizeH="0" baseline="0" dirty="0">
                          <a:ln>
                            <a:noFill/>
                          </a:ln>
                          <a:solidFill>
                            <a:srgbClr val="0070C0"/>
                          </a:solidFill>
                          <a:effectLst/>
                          <a:latin typeface="Arial" panose="020B0604020202020204" pitchFamily="34" charset="0"/>
                          <a:ea typeface="+mn-ea"/>
                          <a:cs typeface="Arial" panose="020B0604020202020204" pitchFamily="34" charset="0"/>
                        </a:rPr>
                        <a:t>1500mg/Test</a:t>
                      </a:r>
                      <a:endParaRPr kumimoji="1" lang="en-US" altLang="ja-JP" sz="1100" b="1" i="0" u="none" strike="noStrike" cap="none" normalizeH="0" baseline="0" dirty="0">
                        <a:ln>
                          <a:noFill/>
                        </a:ln>
                        <a:solidFill>
                          <a:srgbClr val="0070C0"/>
                        </a:solidFill>
                        <a:effectLst/>
                        <a:latin typeface="Arial" panose="020B0604020202020204" pitchFamily="34" charset="0"/>
                        <a:ea typeface="+mn-ea"/>
                        <a:cs typeface="Arial" panose="020B0604020202020204" pitchFamily="34" charset="0"/>
                      </a:endParaRPr>
                    </a:p>
                  </a:txBody>
                  <a:tcPr marL="36000" marR="36000" marT="0" marB="0" anchor="ctr" horzOverflow="overflow">
                    <a:lnR w="38100" cap="flat" cmpd="sng" algn="ctr">
                      <a:solidFill>
                        <a:srgbClr val="0070C0"/>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lvl1pPr eaLnBrk="0" hangingPunct="0">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ctr" defTabSz="914400" rtl="0" eaLnBrk="1" fontAlgn="base" latinLnBrk="0" hangingPunct="1">
                        <a:lnSpc>
                          <a:spcPts val="1200"/>
                        </a:lnSpc>
                        <a:spcBef>
                          <a:spcPct val="0"/>
                        </a:spcBef>
                        <a:spcAft>
                          <a:spcPct val="0"/>
                        </a:spcAft>
                        <a:buClrTx/>
                        <a:buSzTx/>
                        <a:buFontTx/>
                        <a:buNone/>
                        <a:tabLst/>
                      </a:pPr>
                      <a:r>
                        <a:rPr kumimoji="1" lang="en-US" altLang="ja-JP" sz="1100" u="none" strike="noStrike" cap="none" normalizeH="0" baseline="0" dirty="0">
                          <a:ln>
                            <a:noFill/>
                          </a:ln>
                          <a:effectLst/>
                          <a:latin typeface="Arial" panose="020B0604020202020204" pitchFamily="34" charset="0"/>
                          <a:ea typeface="+mn-ea"/>
                          <a:cs typeface="Arial" panose="020B0604020202020204" pitchFamily="34" charset="0"/>
                        </a:rPr>
                        <a:t>1500mg/Test</a:t>
                      </a:r>
                      <a:endParaRPr kumimoji="1" lang="en-US" altLang="ja-JP" sz="1100" b="0" i="0" u="none" strike="noStrike" cap="none" normalizeH="0" baseline="0" dirty="0">
                        <a:ln>
                          <a:noFill/>
                        </a:ln>
                        <a:solidFill>
                          <a:srgbClr val="000000"/>
                        </a:solidFill>
                        <a:effectLst/>
                        <a:latin typeface="Arial" panose="020B0604020202020204" pitchFamily="34" charset="0"/>
                        <a:ea typeface="+mn-ea"/>
                        <a:cs typeface="Arial" panose="020B0604020202020204" pitchFamily="34" charset="0"/>
                      </a:endParaRPr>
                    </a:p>
                  </a:txBody>
                  <a:tcPr marL="36000" marR="36000" marT="0" marB="0" anchor="ctr" horzOverflow="overflow">
                    <a:lnL w="38100" cap="flat" cmpd="sng" algn="ctr">
                      <a:solidFill>
                        <a:srgbClr val="0070C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xmlns="" val="10012"/>
                  </a:ext>
                </a:extLst>
              </a:tr>
              <a:tr h="40482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rPr>
                        <a:t>Durability</a:t>
                      </a:r>
                    </a:p>
                  </a:txBody>
                  <a:tcPr marL="36000" marR="36000" marT="0" marB="0" anchor="ctr" horzOverflow="overflow">
                    <a:lnR w="38100" cap="flat" cmpd="sng" algn="ctr">
                      <a:solidFill>
                        <a:srgbClr val="0070C0"/>
                      </a:solidFill>
                      <a:prstDash val="solid"/>
                      <a:round/>
                      <a:headEnd type="none" w="med" len="med"/>
                      <a:tailEnd type="none" w="med" len="med"/>
                    </a:lnR>
                  </a:tcPr>
                </a:tc>
                <a:tc gridSpan="4">
                  <a:txBody>
                    <a:bodyPr/>
                    <a:lstStyle/>
                    <a:p>
                      <a:pPr marL="0" marR="0" lvl="0" indent="0" algn="ctr" defTabSz="914400" rtl="0" eaLnBrk="1" fontAlgn="base" latinLnBrk="0" hangingPunct="1">
                        <a:lnSpc>
                          <a:spcPts val="1200"/>
                        </a:lnSpc>
                        <a:spcBef>
                          <a:spcPct val="0"/>
                        </a:spcBef>
                        <a:spcAft>
                          <a:spcPct val="0"/>
                        </a:spcAft>
                        <a:buClrTx/>
                        <a:buSzTx/>
                        <a:buFontTx/>
                        <a:buNone/>
                        <a:tabLst/>
                        <a:defRPr/>
                      </a:pPr>
                      <a:r>
                        <a:rPr kumimoji="1" lang="en-US" altLang="ja-JP" sz="11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rPr>
                        <a:t>Durability mileage: 6k/8k/24k (km)</a:t>
                      </a:r>
                    </a:p>
                  </a:txBody>
                  <a:tcPr marL="36000" marR="36000" marT="0" marB="0" anchor="ctr" horzOverflow="overflow">
                    <a:lnL w="38100" cap="flat" cmpd="sng" algn="ctr">
                      <a:solidFill>
                        <a:srgbClr val="0070C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marL="0" marR="0" lvl="0" indent="0" algn="ctr" defTabSz="914400" rtl="0" eaLnBrk="1" fontAlgn="base" latinLnBrk="0" hangingPunct="1">
                        <a:lnSpc>
                          <a:spcPts val="1200"/>
                        </a:lnSpc>
                        <a:spcBef>
                          <a:spcPct val="0"/>
                        </a:spcBef>
                        <a:spcAft>
                          <a:spcPct val="0"/>
                        </a:spcAft>
                        <a:buClrTx/>
                        <a:buSzTx/>
                        <a:buFontTx/>
                        <a:buNone/>
                        <a:tabLst/>
                        <a:defRPr/>
                      </a:pPr>
                      <a:r>
                        <a:rPr kumimoji="1" lang="en-US" altLang="ja-JP" sz="1100" b="1" i="0" u="none" strike="noStrike" cap="none" normalizeH="0" baseline="0" dirty="0">
                          <a:ln>
                            <a:noFill/>
                          </a:ln>
                          <a:solidFill>
                            <a:srgbClr val="0070C0"/>
                          </a:solidFill>
                          <a:effectLst/>
                          <a:latin typeface="Arial" panose="020B0604020202020204" pitchFamily="34" charset="0"/>
                          <a:ea typeface="+mn-ea"/>
                          <a:cs typeface="Arial" panose="020B0604020202020204" pitchFamily="34" charset="0"/>
                        </a:rPr>
                        <a:t>Durability mileage: 20k/35k (km)</a:t>
                      </a:r>
                    </a:p>
                  </a:txBody>
                  <a:tcPr marL="36000" marR="36000" marT="0" marB="0" anchor="ctr" horzOverflow="overflow">
                    <a:lnR w="38100" cap="flat" cmpd="sng" algn="ctr">
                      <a:solidFill>
                        <a:srgbClr val="0070C0"/>
                      </a:solidFill>
                      <a:prstDash val="solid"/>
                      <a:round/>
                      <a:headEnd type="none" w="med" len="med"/>
                      <a:tailEnd type="none" w="med" len="med"/>
                    </a:lnR>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ctr" defTabSz="914400" rtl="0" eaLnBrk="1" fontAlgn="base" latinLnBrk="0" hangingPunct="1">
                        <a:lnSpc>
                          <a:spcPts val="1200"/>
                        </a:lnSpc>
                        <a:spcBef>
                          <a:spcPct val="0"/>
                        </a:spcBef>
                        <a:spcAft>
                          <a:spcPct val="0"/>
                        </a:spcAft>
                        <a:buClrTx/>
                        <a:buSzTx/>
                        <a:buFontTx/>
                        <a:buNone/>
                        <a:tabLst/>
                        <a:defRPr/>
                      </a:pPr>
                      <a:r>
                        <a:rPr kumimoji="1" lang="en-US" altLang="ja-JP" sz="11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rPr>
                        <a:t>Durability mileage: 20k/35k (km)</a:t>
                      </a:r>
                    </a:p>
                  </a:txBody>
                  <a:tcPr marL="36000" marR="36000" marT="0" marB="0" anchor="ctr" horzOverflow="overflow">
                    <a:lnL w="38100" cap="flat" cmpd="sng" algn="ctr">
                      <a:solidFill>
                        <a:srgbClr val="0070C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xmlns="" val="264291022"/>
                  </a:ext>
                </a:extLst>
              </a:tr>
              <a:tr h="52920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rPr>
                        <a:t>OBD</a:t>
                      </a:r>
                    </a:p>
                  </a:txBody>
                  <a:tcPr marL="36000" marR="36000" marT="0" marB="0" anchor="ctr" horzOverflow="overflow">
                    <a:lnR w="38100" cap="flat" cmpd="sng" algn="ctr">
                      <a:solidFill>
                        <a:srgbClr val="0070C0"/>
                      </a:solidFill>
                      <a:prstDash val="solid"/>
                      <a:round/>
                      <a:headEnd type="none" w="med" len="med"/>
                      <a:tailEnd type="none" w="med" len="med"/>
                    </a:lnR>
                  </a:tcPr>
                </a:tc>
                <a:tc gridSpan="4">
                  <a:txBody>
                    <a:bodyPr/>
                    <a:lstStyle/>
                    <a:p>
                      <a:pPr marL="0" marR="0" lvl="0" indent="0" algn="ctr" defTabSz="914400" rtl="0" eaLnBrk="1" fontAlgn="base" latinLnBrk="0" hangingPunct="1">
                        <a:lnSpc>
                          <a:spcPts val="12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rPr>
                        <a:t>J-OBD</a:t>
                      </a:r>
                    </a:p>
                    <a:p>
                      <a:pPr marL="0" marR="0" lvl="0" indent="0" algn="ctr" defTabSz="914400" rtl="0" eaLnBrk="1" fontAlgn="base" latinLnBrk="0" hangingPunct="1">
                        <a:lnSpc>
                          <a:spcPts val="12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rPr>
                        <a:t>Circuit diagnosis (disconnections, etc.), fuel system diagnosis</a:t>
                      </a:r>
                    </a:p>
                  </a:txBody>
                  <a:tcPr marL="36000" marR="36000" marT="0" marB="0" anchor="ctr" horzOverflow="overflow">
                    <a:lnL w="38100" cap="flat" cmpd="sng" algn="ctr">
                      <a:solidFill>
                        <a:srgbClr val="0070C0"/>
                      </a:solidFill>
                      <a:prstDash val="solid"/>
                      <a:round/>
                      <a:headEnd type="none" w="med" len="med"/>
                      <a:tailEnd type="none" w="med" len="med"/>
                    </a:lnL>
                    <a:lnB w="38100" cap="flat" cmpd="sng" algn="ctr">
                      <a:solidFill>
                        <a:srgbClr val="0070C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marL="0" marR="0" lvl="0" indent="0" algn="ctr" defTabSz="914400" rtl="0" eaLnBrk="1" fontAlgn="base" latinLnBrk="0" hangingPunct="1">
                        <a:lnSpc>
                          <a:spcPts val="1200"/>
                        </a:lnSpc>
                        <a:spcBef>
                          <a:spcPct val="0"/>
                        </a:spcBef>
                        <a:spcAft>
                          <a:spcPct val="0"/>
                        </a:spcAft>
                        <a:buClrTx/>
                        <a:buSzTx/>
                        <a:buFontTx/>
                        <a:buNone/>
                        <a:tabLst/>
                        <a:defRPr/>
                      </a:pPr>
                      <a:r>
                        <a:rPr kumimoji="1" lang="en-US" altLang="ja-JP" sz="1100" b="1" i="0" u="none" strike="noStrike" cap="none" normalizeH="0" baseline="0" dirty="0">
                          <a:ln>
                            <a:noFill/>
                          </a:ln>
                          <a:solidFill>
                            <a:srgbClr val="0070C0"/>
                          </a:solidFill>
                          <a:effectLst/>
                          <a:latin typeface="Arial" panose="020B0604020202020204" pitchFamily="34" charset="0"/>
                          <a:ea typeface="+mn-ea"/>
                          <a:cs typeface="Arial" panose="020B0604020202020204" pitchFamily="34" charset="0"/>
                        </a:rPr>
                        <a:t>OBDII</a:t>
                      </a:r>
                    </a:p>
                    <a:p>
                      <a:pPr marL="0" marR="0" lvl="0" indent="0" algn="ctr" defTabSz="914400" rtl="0" eaLnBrk="1" fontAlgn="base" latinLnBrk="0" hangingPunct="1">
                        <a:lnSpc>
                          <a:spcPts val="1200"/>
                        </a:lnSpc>
                        <a:spcBef>
                          <a:spcPct val="0"/>
                        </a:spcBef>
                        <a:spcAft>
                          <a:spcPct val="0"/>
                        </a:spcAft>
                        <a:buClrTx/>
                        <a:buSzTx/>
                        <a:buFontTx/>
                        <a:buNone/>
                        <a:tabLst/>
                        <a:defRPr/>
                      </a:pPr>
                      <a:r>
                        <a:rPr kumimoji="1" lang="en-US" altLang="ja-JP" sz="1100" b="1" i="0" u="none" strike="noStrike" cap="none" normalizeH="0" baseline="0" dirty="0">
                          <a:ln>
                            <a:noFill/>
                          </a:ln>
                          <a:solidFill>
                            <a:srgbClr val="0070C0"/>
                          </a:solidFill>
                          <a:effectLst/>
                          <a:latin typeface="Arial" panose="020B0604020202020204" pitchFamily="34" charset="0"/>
                          <a:ea typeface="+mn-ea"/>
                          <a:cs typeface="Arial" panose="020B0604020202020204" pitchFamily="34" charset="0"/>
                        </a:rPr>
                        <a:t>Problems in emission reduction system, deterioration detection</a:t>
                      </a:r>
                    </a:p>
                  </a:txBody>
                  <a:tcPr marL="36000" marR="36000" marT="0" marB="0" anchor="ctr" horzOverflow="overflow">
                    <a:lnR w="38100" cap="flat" cmpd="sng" algn="ctr">
                      <a:solidFill>
                        <a:srgbClr val="0070C0"/>
                      </a:solidFill>
                      <a:prstDash val="solid"/>
                      <a:round/>
                      <a:headEnd type="none" w="med" len="med"/>
                      <a:tailEnd type="none" w="med" len="med"/>
                    </a:lnR>
                    <a:lnB w="38100" cap="flat" cmpd="sng" algn="ctr">
                      <a:solidFill>
                        <a:srgbClr val="0070C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ctr" defTabSz="914400" rtl="0" eaLnBrk="1" fontAlgn="base" latinLnBrk="0" hangingPunct="1">
                        <a:lnSpc>
                          <a:spcPts val="1200"/>
                        </a:lnSpc>
                        <a:spcBef>
                          <a:spcPct val="0"/>
                        </a:spcBef>
                        <a:spcAft>
                          <a:spcPct val="0"/>
                        </a:spcAft>
                        <a:buClrTx/>
                        <a:buSzTx/>
                        <a:buFontTx/>
                        <a:buNone/>
                        <a:tabLst/>
                        <a:defRPr/>
                      </a:pPr>
                      <a:r>
                        <a:rPr kumimoji="1" lang="en-US" altLang="ja-JP" sz="11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rPr>
                        <a:t>OBDII</a:t>
                      </a:r>
                    </a:p>
                    <a:p>
                      <a:pPr marL="0" marR="0" lvl="0" indent="0" algn="ctr" defTabSz="914400" rtl="0" eaLnBrk="1" fontAlgn="base" latinLnBrk="0" hangingPunct="1">
                        <a:lnSpc>
                          <a:spcPts val="1200"/>
                        </a:lnSpc>
                        <a:spcBef>
                          <a:spcPct val="0"/>
                        </a:spcBef>
                        <a:spcAft>
                          <a:spcPct val="0"/>
                        </a:spcAft>
                        <a:buClrTx/>
                        <a:buSzTx/>
                        <a:buFontTx/>
                        <a:buNone/>
                        <a:tabLst/>
                        <a:defRPr/>
                      </a:pPr>
                      <a:r>
                        <a:rPr kumimoji="1" lang="en-US" altLang="ja-JP" sz="1100" b="0" i="0" u="none" strike="noStrike" cap="none" normalizeH="0" baseline="0" dirty="0">
                          <a:ln>
                            <a:noFill/>
                          </a:ln>
                          <a:solidFill>
                            <a:schemeClr val="tx1"/>
                          </a:solidFill>
                          <a:effectLst/>
                          <a:latin typeface="Arial" panose="020B0604020202020204" pitchFamily="34" charset="0"/>
                          <a:ea typeface="+mn-ea"/>
                          <a:cs typeface="Arial" panose="020B0604020202020204" pitchFamily="34" charset="0"/>
                        </a:rPr>
                        <a:t>Problems in emission reduction system, deterioration detection</a:t>
                      </a:r>
                    </a:p>
                  </a:txBody>
                  <a:tcPr marL="36000" marR="36000" marT="0" marB="0" anchor="ctr" horzOverflow="overflow">
                    <a:lnL w="38100" cap="flat" cmpd="sng" algn="ctr">
                      <a:solidFill>
                        <a:srgbClr val="0070C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xmlns="" val="3904356516"/>
                  </a:ext>
                </a:extLst>
              </a:tr>
            </a:tbl>
          </a:graphicData>
        </a:graphic>
      </p:graphicFrame>
      <p:sp>
        <p:nvSpPr>
          <p:cNvPr id="2" name="スライド番号プレースホルダー 1"/>
          <p:cNvSpPr>
            <a:spLocks noGrp="1"/>
          </p:cNvSpPr>
          <p:nvPr>
            <p:ph type="sldNum" sz="quarter" idx="12"/>
          </p:nvPr>
        </p:nvSpPr>
        <p:spPr>
          <a:xfrm>
            <a:off x="7010400" y="6491288"/>
            <a:ext cx="2133600" cy="365125"/>
          </a:xfrm>
        </p:spPr>
        <p:txBody>
          <a:bodyPr/>
          <a:lstStyle/>
          <a:p>
            <a:pPr>
              <a:defRPr/>
            </a:pPr>
            <a:fld id="{85929ABE-0113-44A3-811B-72EB3898A103}" type="slidenum">
              <a:rPr lang="ja-JP" altLang="en-US" smtClean="0">
                <a:latin typeface="Arial" panose="020B0604020202020204" pitchFamily="34" charset="0"/>
                <a:cs typeface="Arial" panose="020B0604020202020204" pitchFamily="34" charset="0"/>
              </a:rPr>
              <a:pPr>
                <a:defRPr/>
              </a:pPr>
              <a:t>17</a:t>
            </a:fld>
            <a:endParaRPr lang="ja-JP" altLang="en-US" dirty="0">
              <a:latin typeface="Arial" panose="020B0604020202020204" pitchFamily="34" charset="0"/>
              <a:cs typeface="Arial" panose="020B0604020202020204" pitchFamily="34" charset="0"/>
            </a:endParaRPr>
          </a:p>
        </p:txBody>
      </p:sp>
      <p:sp>
        <p:nvSpPr>
          <p:cNvPr id="3" name="右矢印 2"/>
          <p:cNvSpPr/>
          <p:nvPr/>
        </p:nvSpPr>
        <p:spPr>
          <a:xfrm>
            <a:off x="3059832" y="836712"/>
            <a:ext cx="1008112"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00" b="1" dirty="0">
                <a:latin typeface="Arial" panose="020B0604020202020204" pitchFamily="34" charset="0"/>
                <a:cs typeface="Arial" panose="020B0604020202020204" pitchFamily="34" charset="0"/>
              </a:rPr>
              <a:t>Strengthen regulations</a:t>
            </a:r>
            <a:endParaRPr kumimoji="1" lang="ja-JP" altLang="en-US" sz="700" b="1" dirty="0">
              <a:latin typeface="Arial" panose="020B0604020202020204" pitchFamily="34" charset="0"/>
              <a:cs typeface="Arial" panose="020B0604020202020204" pitchFamily="34" charset="0"/>
            </a:endParaRPr>
          </a:p>
        </p:txBody>
      </p:sp>
      <p:sp>
        <p:nvSpPr>
          <p:cNvPr id="4" name="左右矢印 3"/>
          <p:cNvSpPr/>
          <p:nvPr/>
        </p:nvSpPr>
        <p:spPr>
          <a:xfrm>
            <a:off x="6156176" y="836712"/>
            <a:ext cx="1080000" cy="50405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00" b="1" dirty="0">
                <a:latin typeface="Arial" panose="020B0604020202020204" pitchFamily="34" charset="0"/>
                <a:cs typeface="Arial" panose="020B0604020202020204" pitchFamily="34" charset="0"/>
              </a:rPr>
              <a:t>Harmonization of standards</a:t>
            </a:r>
            <a:endParaRPr kumimoji="1" lang="ja-JP" altLang="en-US" sz="700" b="1" dirty="0">
              <a:latin typeface="Arial" panose="020B0604020202020204" pitchFamily="34" charset="0"/>
              <a:cs typeface="Arial" panose="020B0604020202020204" pitchFamily="34" charset="0"/>
            </a:endParaRPr>
          </a:p>
        </p:txBody>
      </p:sp>
      <p:sp>
        <p:nvSpPr>
          <p:cNvPr id="7" name="テキスト ボックス 3"/>
          <p:cNvSpPr txBox="1">
            <a:spLocks noChangeArrowheads="1"/>
          </p:cNvSpPr>
          <p:nvPr/>
        </p:nvSpPr>
        <p:spPr bwMode="auto">
          <a:xfrm>
            <a:off x="-14289" y="74315"/>
            <a:ext cx="878775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r>
              <a:rPr lang="de-DE" altLang="ja-JP" dirty="0">
                <a:latin typeface="Arial" panose="020B0604020202020204" pitchFamily="34" charset="0"/>
                <a:cs typeface="Arial" panose="020B0604020202020204" pitchFamily="34" charset="0"/>
              </a:rPr>
              <a:t>III</a:t>
            </a:r>
            <a:r>
              <a:rPr lang="ja-JP" altLang="ja-JP" dirty="0">
                <a:latin typeface="Arial" panose="020B0604020202020204" pitchFamily="34" charset="0"/>
                <a:cs typeface="Arial" panose="020B0604020202020204" pitchFamily="34" charset="0"/>
              </a:rPr>
              <a:t>　</a:t>
            </a:r>
            <a:r>
              <a:rPr lang="en-US" altLang="ja-JP" dirty="0">
                <a:latin typeface="Arial" panose="020B0604020202020204" pitchFamily="34" charset="0"/>
                <a:cs typeface="Arial" panose="020B0604020202020204" pitchFamily="34" charset="0"/>
              </a:rPr>
              <a:t>Measures to Reduce Two-Wheeled Vehicle Emissions</a:t>
            </a:r>
            <a:r>
              <a:rPr lang="ja-JP" altLang="ja-JP" dirty="0">
                <a:latin typeface="Arial" panose="020B0604020202020204" pitchFamily="34" charset="0"/>
                <a:cs typeface="Arial" panose="020B0604020202020204" pitchFamily="34" charset="0"/>
              </a:rPr>
              <a:t>　</a:t>
            </a:r>
            <a:r>
              <a:rPr lang="ja-JP" altLang="en-US" dirty="0">
                <a:latin typeface="Arial" panose="020B0604020202020204" pitchFamily="34" charset="0"/>
                <a:cs typeface="Arial" panose="020B0604020202020204" pitchFamily="34" charset="0"/>
                <a:sym typeface="Wingdings" panose="05000000000000000000" pitchFamily="2" charset="2"/>
              </a:rPr>
              <a:t></a:t>
            </a:r>
            <a:r>
              <a:rPr lang="en-US" altLang="ja-JP" dirty="0">
                <a:latin typeface="Arial" panose="020B0604020202020204" pitchFamily="34" charset="0"/>
                <a:cs typeface="Arial" panose="020B0604020202020204" pitchFamily="34" charset="0"/>
              </a:rPr>
              <a:t> Summary of Details</a:t>
            </a:r>
            <a:endParaRPr lang="ja-JP" altLang="en-US" sz="2400" dirty="0">
              <a:latin typeface="Arial" panose="020B0604020202020204" pitchFamily="34" charset="0"/>
              <a:ea typeface="ＤＨＰ特太ゴシック体" pitchFamily="50" charset="-128"/>
              <a:cs typeface="Arial" panose="020B0604020202020204" pitchFamily="34" charset="0"/>
            </a:endParaRPr>
          </a:p>
        </p:txBody>
      </p:sp>
    </p:spTree>
    <p:extLst>
      <p:ext uri="{BB962C8B-B14F-4D97-AF65-F5344CB8AC3E}">
        <p14:creationId xmlns:p14="http://schemas.microsoft.com/office/powerpoint/2010/main" val="38513421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スライド番号プレースホルダー 1"/>
          <p:cNvSpPr>
            <a:spLocks noGrp="1"/>
          </p:cNvSpPr>
          <p:nvPr>
            <p:ph type="sldNum" sz="quarter" idx="12"/>
          </p:nvPr>
        </p:nvSpPr>
        <p:spPr>
          <a:xfrm>
            <a:off x="7010400" y="6492875"/>
            <a:ext cx="2133600" cy="365125"/>
          </a:xfrm>
        </p:spPr>
        <p:txBody>
          <a:bodyPr/>
          <a:lstStyle/>
          <a:p>
            <a:pPr>
              <a:defRPr/>
            </a:pPr>
            <a:fld id="{8451817A-C572-4EAA-A818-AAA37886139E}" type="slidenum">
              <a:rPr lang="ja-JP" altLang="en-US" smtClean="0">
                <a:solidFill>
                  <a:prstClr val="black">
                    <a:tint val="75000"/>
                  </a:prstClr>
                </a:solidFill>
                <a:latin typeface="Arial" panose="020B0604020202020204" pitchFamily="34" charset="0"/>
                <a:cs typeface="Arial" panose="020B0604020202020204" pitchFamily="34" charset="0"/>
              </a:rPr>
              <a:pPr>
                <a:defRPr/>
              </a:pPr>
              <a:t>18</a:t>
            </a:fld>
            <a:endParaRPr lang="ja-JP" altLang="en-US" dirty="0">
              <a:solidFill>
                <a:prstClr val="black">
                  <a:tint val="75000"/>
                </a:prstClr>
              </a:solidFill>
              <a:latin typeface="Arial" panose="020B0604020202020204" pitchFamily="34" charset="0"/>
              <a:cs typeface="Arial" panose="020B0604020202020204" pitchFamily="34" charset="0"/>
            </a:endParaRPr>
          </a:p>
        </p:txBody>
      </p:sp>
      <p:sp>
        <p:nvSpPr>
          <p:cNvPr id="5" name="Rectangle 2"/>
          <p:cNvSpPr>
            <a:spLocks noGrp="1" noChangeArrowheads="1"/>
          </p:cNvSpPr>
          <p:nvPr>
            <p:ph type="title"/>
          </p:nvPr>
        </p:nvSpPr>
        <p:spPr>
          <a:xfrm>
            <a:off x="0" y="823660"/>
            <a:ext cx="9144000" cy="571500"/>
          </a:xfrm>
        </p:spPr>
        <p:txBody>
          <a:bodyPr/>
          <a:lstStyle/>
          <a:p>
            <a:pPr algn="l">
              <a:spcBef>
                <a:spcPct val="50000"/>
              </a:spcBef>
              <a:defRPr/>
            </a:pPr>
            <a:r>
              <a:rPr lang="ja-JP" altLang="en-US" sz="1800" b="1" dirty="0">
                <a:latin typeface="Arial" panose="020B0604020202020204" pitchFamily="34" charset="0"/>
                <a:cs typeface="Arial" panose="020B0604020202020204" pitchFamily="34" charset="0"/>
                <a:sym typeface="Wingdings" panose="05000000000000000000" pitchFamily="2" charset="2"/>
              </a:rPr>
              <a:t></a:t>
            </a:r>
            <a:r>
              <a:rPr lang="en-US" altLang="ja-JP" sz="1800" b="1" dirty="0">
                <a:latin typeface="Arial" panose="020B0604020202020204" pitchFamily="34" charset="0"/>
                <a:cs typeface="Arial" panose="020B0604020202020204" pitchFamily="34" charset="0"/>
              </a:rPr>
              <a:t> </a:t>
            </a:r>
            <a:r>
              <a:rPr lang="en-US" altLang="ja-JP" sz="1800" b="1" spc="-3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Work Toward Domestic Introduction of Regulations for PM Particle Number (PN)</a:t>
            </a:r>
          </a:p>
        </p:txBody>
      </p:sp>
      <p:sp>
        <p:nvSpPr>
          <p:cNvPr id="6" name="Text Box 10"/>
          <p:cNvSpPr txBox="1">
            <a:spLocks noChangeArrowheads="1"/>
          </p:cNvSpPr>
          <p:nvPr/>
        </p:nvSpPr>
        <p:spPr bwMode="auto">
          <a:xfrm>
            <a:off x="467544" y="1124744"/>
            <a:ext cx="8424936" cy="3693319"/>
          </a:xfrm>
          <a:prstGeom prst="rect">
            <a:avLst/>
          </a:prstGeom>
          <a:noFill/>
          <a:ln w="9525" algn="ctr">
            <a:noFill/>
            <a:miter lim="800000"/>
            <a:headEnd/>
            <a:tailEnd/>
          </a:ln>
          <a:effectLst/>
        </p:spPr>
        <p:txBody>
          <a:bodyPr wrap="square">
            <a:spAutoFit/>
          </a:bodyPr>
          <a:lstStyle/>
          <a:p>
            <a:pPr marL="285750" indent="-285750">
              <a:buFont typeface="Arial" panose="020B0604020202020204" pitchFamily="34" charset="0"/>
              <a:buChar char="•"/>
            </a:pPr>
            <a:r>
              <a:rPr lang="en-US" altLang="ja-JP" dirty="0">
                <a:latin typeface="Arial" panose="020B0604020202020204" pitchFamily="34" charset="0"/>
                <a:cs typeface="Arial" panose="020B0604020202020204" pitchFamily="34" charset="0"/>
              </a:rPr>
              <a:t>In an effort to further reduce PM emissions, we are considering the introduction of the PM particle number (PN) measuring method and regulation value used in Europe, basing our decision on the status of achievement of the Japanese environment standard and the state of PM emissions.</a:t>
            </a:r>
          </a:p>
          <a:p>
            <a:pPr marL="285750" indent="-285750">
              <a:buFont typeface="Arial" panose="020B0604020202020204" pitchFamily="34" charset="0"/>
              <a:buChar char="•"/>
            </a:pPr>
            <a:endParaRPr lang="ja-JP" altLang="ja-JP" dirty="0">
              <a:latin typeface="Arial" panose="020B0604020202020204" pitchFamily="34" charset="0"/>
              <a:cs typeface="Arial" panose="020B0604020202020204" pitchFamily="34" charset="0"/>
            </a:endParaRPr>
          </a:p>
          <a:p>
            <a:endParaRPr lang="en-US" altLang="ja-JP"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altLang="ja-JP" dirty="0">
                <a:latin typeface="Arial" panose="020B0604020202020204" pitchFamily="34" charset="0"/>
                <a:cs typeface="Arial" panose="020B0604020202020204" pitchFamily="34" charset="0"/>
              </a:rPr>
              <a:t>In anticipation that we will have to lower the conventional detection limit for particle size (23 </a:t>
            </a:r>
            <a:r>
              <a:rPr lang="en-US" altLang="ja-JP" dirty="0">
                <a:latin typeface="Arial" panose="020B0604020202020204" pitchFamily="34" charset="0"/>
                <a:cs typeface="Arial" panose="020B0604020202020204" pitchFamily="34" charset="0"/>
                <a:sym typeface="Symbol" panose="05050102010706020507" pitchFamily="18" charset="2"/>
              </a:rPr>
              <a:t></a:t>
            </a:r>
            <a:r>
              <a:rPr lang="en-US" altLang="ja-JP" dirty="0">
                <a:latin typeface="Arial" panose="020B0604020202020204" pitchFamily="34" charset="0"/>
                <a:cs typeface="Arial" panose="020B0604020202020204" pitchFamily="34" charset="0"/>
              </a:rPr>
              <a:t> 10nm), we will cooperate in round-robin testing for WP.29/GRPE/PMP-IWG.</a:t>
            </a:r>
          </a:p>
          <a:p>
            <a:pPr marL="285750" indent="-285750">
              <a:buFont typeface="Arial" panose="020B0604020202020204" pitchFamily="34" charset="0"/>
              <a:buChar char="•"/>
            </a:pPr>
            <a:endParaRPr lang="ja-JP" altLang="ja-JP" dirty="0">
              <a:latin typeface="Arial" panose="020B0604020202020204" pitchFamily="34" charset="0"/>
              <a:cs typeface="Arial" panose="020B0604020202020204" pitchFamily="34" charset="0"/>
            </a:endParaRPr>
          </a:p>
          <a:p>
            <a:endParaRPr lang="en-US" altLang="ja-JP"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altLang="ja-JP" spc="-20" dirty="0">
                <a:latin typeface="Arial" panose="020B0604020202020204" pitchFamily="34" charset="0"/>
                <a:cs typeface="Arial" panose="020B0604020202020204" pitchFamily="34" charset="0"/>
              </a:rPr>
              <a:t>Noting that we should contribute to the establishment of a testing method for brake dust, we will conduct brake dust measuring tests (weight, particle number).</a:t>
            </a:r>
          </a:p>
        </p:txBody>
      </p:sp>
      <p:sp>
        <p:nvSpPr>
          <p:cNvPr id="7" name="Rectangle 2"/>
          <p:cNvSpPr txBox="1">
            <a:spLocks noChangeArrowheads="1"/>
          </p:cNvSpPr>
          <p:nvPr/>
        </p:nvSpPr>
        <p:spPr>
          <a:xfrm>
            <a:off x="0" y="2420888"/>
            <a:ext cx="8683496" cy="571500"/>
          </a:xfrm>
          <a:prstGeom prst="rect">
            <a:avLst/>
          </a:prstGeom>
        </p:spPr>
        <p:txBody>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a:lstStyle>
          <a:p>
            <a:pPr algn="l">
              <a:spcBef>
                <a:spcPct val="50000"/>
              </a:spcBef>
              <a:defRPr/>
            </a:pPr>
            <a:r>
              <a:rPr lang="ja-JP" altLang="en-US"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sym typeface="Wingdings" panose="05000000000000000000" pitchFamily="2" charset="2"/>
              </a:rPr>
              <a:t></a:t>
            </a:r>
            <a:r>
              <a:rPr lang="en-US" altLang="ja-JP"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Work to lower Conventional Detection Lower Limit of Particle Size</a:t>
            </a:r>
          </a:p>
        </p:txBody>
      </p:sp>
      <p:sp>
        <p:nvSpPr>
          <p:cNvPr id="8" name="Rectangle 2"/>
          <p:cNvSpPr txBox="1">
            <a:spLocks noChangeArrowheads="1"/>
          </p:cNvSpPr>
          <p:nvPr/>
        </p:nvSpPr>
        <p:spPr>
          <a:xfrm>
            <a:off x="0" y="3861048"/>
            <a:ext cx="8690104" cy="571500"/>
          </a:xfrm>
          <a:prstGeom prst="rect">
            <a:avLst/>
          </a:prstGeom>
        </p:spPr>
        <p:txBody>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a:lstStyle>
          <a:p>
            <a:pPr algn="l">
              <a:spcBef>
                <a:spcPct val="50000"/>
              </a:spcBef>
              <a:defRPr/>
            </a:pPr>
            <a:r>
              <a:rPr lang="ja-JP" altLang="en-US"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sym typeface="Wingdings" panose="05000000000000000000" pitchFamily="2" charset="2"/>
              </a:rPr>
              <a:t></a:t>
            </a:r>
            <a:r>
              <a:rPr lang="en-US" altLang="ja-JP" sz="1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Work to establish Testing Method for Brake Dust</a:t>
            </a:r>
          </a:p>
        </p:txBody>
      </p:sp>
      <p:sp>
        <p:nvSpPr>
          <p:cNvPr id="11" name="テキスト ボックス 3"/>
          <p:cNvSpPr txBox="1">
            <a:spLocks noChangeArrowheads="1"/>
          </p:cNvSpPr>
          <p:nvPr/>
        </p:nvSpPr>
        <p:spPr bwMode="auto">
          <a:xfrm>
            <a:off x="-14289" y="-12700"/>
            <a:ext cx="878775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r>
              <a:rPr lang="en-US" altLang="ja-JP" dirty="0">
                <a:latin typeface="Arial" panose="020B0604020202020204" pitchFamily="34" charset="0"/>
                <a:cs typeface="Arial" panose="020B0604020202020204" pitchFamily="34" charset="0"/>
              </a:rPr>
              <a:t>IV</a:t>
            </a:r>
            <a:r>
              <a:rPr lang="ja-JP" altLang="ja-JP" dirty="0">
                <a:latin typeface="Arial" panose="020B0604020202020204" pitchFamily="34" charset="0"/>
                <a:cs typeface="Arial" panose="020B0604020202020204" pitchFamily="34" charset="0"/>
              </a:rPr>
              <a:t>　</a:t>
            </a:r>
            <a:r>
              <a:rPr lang="en-US" altLang="ja-JP" dirty="0">
                <a:latin typeface="Arial" panose="020B0604020202020204" pitchFamily="34" charset="0"/>
                <a:cs typeface="Arial" panose="020B0604020202020204" pitchFamily="34" charset="0"/>
              </a:rPr>
              <a:t>Main Issues to be considered in future</a:t>
            </a:r>
            <a:r>
              <a:rPr lang="ja-JP" altLang="ja-JP" dirty="0">
                <a:latin typeface="Arial" panose="020B0604020202020204" pitchFamily="34" charset="0"/>
                <a:cs typeface="Arial" panose="020B0604020202020204" pitchFamily="34" charset="0"/>
              </a:rPr>
              <a:t>　</a:t>
            </a:r>
            <a:r>
              <a:rPr lang="ja-JP" altLang="en-US" dirty="0">
                <a:latin typeface="Arial" panose="020B0604020202020204" pitchFamily="34" charset="0"/>
                <a:cs typeface="Arial" panose="020B0604020202020204" pitchFamily="34" charset="0"/>
                <a:sym typeface="Wingdings" panose="05000000000000000000" pitchFamily="2" charset="2"/>
              </a:rPr>
              <a:t></a:t>
            </a:r>
            <a:r>
              <a:rPr lang="en-US" altLang="ja-JP" dirty="0">
                <a:latin typeface="Arial" panose="020B0604020202020204" pitchFamily="34" charset="0"/>
                <a:cs typeface="Arial" panose="020B0604020202020204" pitchFamily="34" charset="0"/>
              </a:rPr>
              <a:t> PM Reduction Measures</a:t>
            </a:r>
            <a:endParaRPr lang="ja-JP" altLang="en-US" sz="2800" dirty="0">
              <a:latin typeface="Arial" panose="020B0604020202020204" pitchFamily="34" charset="0"/>
              <a:ea typeface="ＤＨＰ特太ゴシック体" pitchFamily="50" charset="-128"/>
              <a:cs typeface="Arial" panose="020B0604020202020204" pitchFamily="34" charset="0"/>
            </a:endParaRPr>
          </a:p>
        </p:txBody>
      </p:sp>
    </p:spTree>
    <p:extLst>
      <p:ext uri="{BB962C8B-B14F-4D97-AF65-F5344CB8AC3E}">
        <p14:creationId xmlns:p14="http://schemas.microsoft.com/office/powerpoint/2010/main" val="16082373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スライド番号プレースホルダー 1"/>
          <p:cNvSpPr>
            <a:spLocks noGrp="1"/>
          </p:cNvSpPr>
          <p:nvPr>
            <p:ph type="sldNum" sz="quarter" idx="12"/>
          </p:nvPr>
        </p:nvSpPr>
        <p:spPr>
          <a:xfrm>
            <a:off x="7010400" y="6492875"/>
            <a:ext cx="2133600" cy="365125"/>
          </a:xfrm>
        </p:spPr>
        <p:txBody>
          <a:bodyPr/>
          <a:lstStyle/>
          <a:p>
            <a:pPr>
              <a:defRPr/>
            </a:pPr>
            <a:fld id="{8451817A-C572-4EAA-A818-AAA37886139E}" type="slidenum">
              <a:rPr lang="ja-JP" altLang="en-US" smtClean="0">
                <a:solidFill>
                  <a:prstClr val="black">
                    <a:tint val="75000"/>
                  </a:prstClr>
                </a:solidFill>
                <a:latin typeface="Arial" panose="020B0604020202020204" pitchFamily="34" charset="0"/>
                <a:cs typeface="Arial" panose="020B0604020202020204" pitchFamily="34" charset="0"/>
              </a:rPr>
              <a:pPr>
                <a:defRPr/>
              </a:pPr>
              <a:t>19</a:t>
            </a:fld>
            <a:endParaRPr lang="ja-JP" altLang="en-US" dirty="0">
              <a:solidFill>
                <a:prstClr val="black">
                  <a:tint val="75000"/>
                </a:prstClr>
              </a:solidFill>
              <a:latin typeface="Arial" panose="020B0604020202020204" pitchFamily="34" charset="0"/>
              <a:cs typeface="Arial" panose="020B0604020202020204" pitchFamily="34" charset="0"/>
            </a:endParaRPr>
          </a:p>
        </p:txBody>
      </p:sp>
      <p:sp>
        <p:nvSpPr>
          <p:cNvPr id="3" name="テキスト ボックス 2"/>
          <p:cNvSpPr txBox="1"/>
          <p:nvPr/>
        </p:nvSpPr>
        <p:spPr>
          <a:xfrm>
            <a:off x="107504" y="764704"/>
            <a:ext cx="7992888" cy="400110"/>
          </a:xfrm>
          <a:prstGeom prst="rect">
            <a:avLst/>
          </a:prstGeom>
          <a:noFill/>
        </p:spPr>
        <p:txBody>
          <a:bodyPr wrap="square" rtlCol="0">
            <a:spAutoFit/>
          </a:bodyPr>
          <a:lstStyle/>
          <a:p>
            <a:pPr marL="285750" indent="-285750">
              <a:buFont typeface="Wingdings" panose="05000000000000000000" pitchFamily="2" charset="2"/>
              <a:buChar char="l"/>
            </a:pPr>
            <a:r>
              <a:rPr kumimoji="1" lang="en-US" altLang="ja-JP" sz="2000" dirty="0">
                <a:latin typeface="Arial" panose="020B0604020202020204" pitchFamily="34" charset="0"/>
                <a:cs typeface="Arial" panose="020B0604020202020204" pitchFamily="34" charset="0"/>
              </a:rPr>
              <a:t> Measures to Reduce Fuel Evaporative Emissions</a:t>
            </a:r>
          </a:p>
        </p:txBody>
      </p:sp>
      <p:sp>
        <p:nvSpPr>
          <p:cNvPr id="4" name="テキスト ボックス 3"/>
          <p:cNvSpPr txBox="1"/>
          <p:nvPr/>
        </p:nvSpPr>
        <p:spPr>
          <a:xfrm>
            <a:off x="467544" y="1469682"/>
            <a:ext cx="8568952" cy="1077218"/>
          </a:xfrm>
          <a:prstGeom prst="rect">
            <a:avLst/>
          </a:prstGeom>
          <a:noFill/>
        </p:spPr>
        <p:txBody>
          <a:bodyPr wrap="square" rtlCol="0">
            <a:spAutoFit/>
          </a:bodyPr>
          <a:lstStyle/>
          <a:p>
            <a:r>
              <a:rPr lang="en-US" altLang="ja-JP" sz="1600" dirty="0">
                <a:latin typeface="Arial" panose="020B0604020202020204" pitchFamily="34" charset="0"/>
                <a:cs typeface="Arial" panose="020B0604020202020204" pitchFamily="34" charset="0"/>
              </a:rPr>
              <a:t>In considering cost-effectiveness that takes into account the parking realities in Japan, we found that rather than two days the parking test worked slightly better over three days – so, in the future, bolstering the parking test to three days to find ways of prolonging parking without fuel evaporation is desirable.</a:t>
            </a:r>
            <a:endParaRPr kumimoji="1" lang="ja-JP" altLang="en-US" dirty="0">
              <a:latin typeface="Arial" panose="020B0604020202020204" pitchFamily="34" charset="0"/>
              <a:cs typeface="Arial" panose="020B0604020202020204" pitchFamily="34" charset="0"/>
            </a:endParaRPr>
          </a:p>
        </p:txBody>
      </p:sp>
      <p:sp>
        <p:nvSpPr>
          <p:cNvPr id="13" name="テキスト ボックス 12"/>
          <p:cNvSpPr txBox="1"/>
          <p:nvPr/>
        </p:nvSpPr>
        <p:spPr>
          <a:xfrm>
            <a:off x="1035224" y="2629361"/>
            <a:ext cx="8001272" cy="107721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altLang="ja-JP" sz="1600" dirty="0">
                <a:latin typeface="Arial" panose="020B0604020202020204" pitchFamily="34" charset="0"/>
                <a:cs typeface="Arial" panose="020B0604020202020204" pitchFamily="34" charset="0"/>
              </a:rPr>
              <a:t>To strengthen our measures toward those of the future 3DBL in evaporation GTRs while taking into account the state of the latest technical developments, such as increased capacities of canisters and sealing of tanks, we will enthusiastically participate and contribute to activities that will review the issues in question.</a:t>
            </a:r>
            <a:endParaRPr lang="ja-JP" altLang="ja-JP" sz="1600" dirty="0">
              <a:latin typeface="Arial" panose="020B0604020202020204" pitchFamily="34" charset="0"/>
              <a:cs typeface="Arial" panose="020B0604020202020204" pitchFamily="34" charset="0"/>
            </a:endParaRPr>
          </a:p>
        </p:txBody>
      </p:sp>
      <p:sp>
        <p:nvSpPr>
          <p:cNvPr id="10" name="右矢印 9"/>
          <p:cNvSpPr/>
          <p:nvPr/>
        </p:nvSpPr>
        <p:spPr>
          <a:xfrm>
            <a:off x="467544" y="2781475"/>
            <a:ext cx="360040" cy="7119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Arial" panose="020B0604020202020204" pitchFamily="34" charset="0"/>
              <a:cs typeface="Arial" panose="020B0604020202020204" pitchFamily="34" charset="0"/>
            </a:endParaRPr>
          </a:p>
        </p:txBody>
      </p:sp>
      <p:sp>
        <p:nvSpPr>
          <p:cNvPr id="16" name="テキスト ボックス 15"/>
          <p:cNvSpPr txBox="1"/>
          <p:nvPr/>
        </p:nvSpPr>
        <p:spPr>
          <a:xfrm>
            <a:off x="1035224" y="5236751"/>
            <a:ext cx="8001272" cy="132343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altLang="ja-JP" sz="1600" dirty="0">
                <a:latin typeface="Arial" panose="020B0604020202020204" pitchFamily="34" charset="0"/>
                <a:cs typeface="Arial" panose="020B0604020202020204" pitchFamily="34" charset="0"/>
              </a:rPr>
              <a:t>Having considered the cost involved in providing a countermeasure for puff loss emissions on vehicles with conventional tanks, we should discuss the establishment of a standard while keeping in mind the perspective of international harmonization of technical regulations in combination with the abovementioned bolstering of parking test length (number of days).</a:t>
            </a:r>
            <a:endParaRPr lang="ja-JP" altLang="en-US" dirty="0">
              <a:latin typeface="Arial" panose="020B0604020202020204" pitchFamily="34" charset="0"/>
              <a:cs typeface="Arial" panose="020B0604020202020204" pitchFamily="34" charset="0"/>
            </a:endParaRPr>
          </a:p>
        </p:txBody>
      </p:sp>
      <p:sp>
        <p:nvSpPr>
          <p:cNvPr id="19" name="テキスト ボックス 18"/>
          <p:cNvSpPr txBox="1"/>
          <p:nvPr/>
        </p:nvSpPr>
        <p:spPr>
          <a:xfrm>
            <a:off x="467544" y="4005645"/>
            <a:ext cx="8568952" cy="1077218"/>
          </a:xfrm>
          <a:prstGeom prst="rect">
            <a:avLst/>
          </a:prstGeom>
          <a:noFill/>
        </p:spPr>
        <p:txBody>
          <a:bodyPr wrap="square" rtlCol="0">
            <a:spAutoFit/>
          </a:bodyPr>
          <a:lstStyle/>
          <a:p>
            <a:r>
              <a:rPr lang="en-US" altLang="ja-JP" sz="1600" dirty="0">
                <a:latin typeface="Arial" panose="020B0604020202020204" pitchFamily="34" charset="0"/>
                <a:cs typeface="Arial" panose="020B0604020202020204" pitchFamily="34" charset="0"/>
              </a:rPr>
              <a:t>Regarding puff losses when fuel caps are opened, vehicles equipped with sealed tanks are structured to control such puff loss emissions. Yet, while the testing method for puff loss from sealed tanks is being discussed, there has been no debate related to puff loss on vehicles with conventional tanks.</a:t>
            </a:r>
            <a:endParaRPr kumimoji="1" lang="ja-JP" altLang="en-US" dirty="0">
              <a:latin typeface="Arial" panose="020B0604020202020204" pitchFamily="34" charset="0"/>
              <a:cs typeface="Arial" panose="020B0604020202020204" pitchFamily="34" charset="0"/>
            </a:endParaRPr>
          </a:p>
        </p:txBody>
      </p:sp>
      <p:sp>
        <p:nvSpPr>
          <p:cNvPr id="20" name="右矢印 19"/>
          <p:cNvSpPr/>
          <p:nvPr/>
        </p:nvSpPr>
        <p:spPr>
          <a:xfrm>
            <a:off x="467544" y="5308759"/>
            <a:ext cx="360040" cy="7119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Arial" panose="020B0604020202020204" pitchFamily="34" charset="0"/>
              <a:cs typeface="Arial" panose="020B0604020202020204" pitchFamily="34" charset="0"/>
            </a:endParaRPr>
          </a:p>
        </p:txBody>
      </p:sp>
      <p:sp>
        <p:nvSpPr>
          <p:cNvPr id="11" name="テキスト ボックス 3"/>
          <p:cNvSpPr txBox="1">
            <a:spLocks noChangeArrowheads="1"/>
          </p:cNvSpPr>
          <p:nvPr/>
        </p:nvSpPr>
        <p:spPr bwMode="auto">
          <a:xfrm>
            <a:off x="-14289" y="174591"/>
            <a:ext cx="9050785" cy="335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lnSpc>
                <a:spcPts val="1900"/>
              </a:lnSpc>
            </a:pPr>
            <a:r>
              <a:rPr lang="en-US" altLang="ja-JP" sz="1700" spc="-50" dirty="0">
                <a:latin typeface="Arial" panose="020B0604020202020204" pitchFamily="34" charset="0"/>
                <a:cs typeface="Arial" panose="020B0604020202020204" pitchFamily="34" charset="0"/>
              </a:rPr>
              <a:t>IV Main Issues to be considered in future </a:t>
            </a:r>
            <a:r>
              <a:rPr lang="ja-JP" altLang="en-US" sz="1700" spc="-50" dirty="0">
                <a:latin typeface="Arial" panose="020B0604020202020204" pitchFamily="34" charset="0"/>
                <a:cs typeface="Arial" panose="020B0604020202020204" pitchFamily="34" charset="0"/>
                <a:sym typeface="Wingdings" panose="05000000000000000000" pitchFamily="2" charset="2"/>
              </a:rPr>
              <a:t></a:t>
            </a:r>
            <a:r>
              <a:rPr lang="en-US" altLang="ja-JP" sz="1700" spc="-50" dirty="0">
                <a:latin typeface="Arial" panose="020B0604020202020204" pitchFamily="34" charset="0"/>
                <a:cs typeface="Arial" panose="020B0604020202020204" pitchFamily="34" charset="0"/>
              </a:rPr>
              <a:t> Measures to Reduce Fuel Evaporative Emissions</a:t>
            </a:r>
            <a:endParaRPr lang="ja-JP" altLang="en-US" sz="1700" spc="-50" dirty="0">
              <a:latin typeface="Arial" panose="020B0604020202020204" pitchFamily="34" charset="0"/>
              <a:ea typeface="ＤＨＰ特太ゴシック体" pitchFamily="50" charset="-128"/>
              <a:cs typeface="Arial" panose="020B0604020202020204" pitchFamily="34" charset="0"/>
            </a:endParaRPr>
          </a:p>
        </p:txBody>
      </p:sp>
    </p:spTree>
    <p:extLst>
      <p:ext uri="{BB962C8B-B14F-4D97-AF65-F5344CB8AC3E}">
        <p14:creationId xmlns:p14="http://schemas.microsoft.com/office/powerpoint/2010/main" val="2879682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テキスト ボックス 28"/>
          <p:cNvSpPr txBox="1"/>
          <p:nvPr/>
        </p:nvSpPr>
        <p:spPr>
          <a:xfrm>
            <a:off x="244136" y="5395777"/>
            <a:ext cx="8899863" cy="985552"/>
          </a:xfrm>
          <a:prstGeom prst="rect">
            <a:avLst/>
          </a:prstGeom>
          <a:noFill/>
        </p:spPr>
        <p:txBody>
          <a:bodyPr wrap="square" rtlCol="0">
            <a:noAutofit/>
          </a:bodyPr>
          <a:lstStyle/>
          <a:p>
            <a:pPr marL="285750" indent="-285750">
              <a:buFont typeface="Wingdings" panose="05000000000000000000" pitchFamily="2" charset="2"/>
              <a:buChar char="l"/>
            </a:pPr>
            <a:r>
              <a:rPr lang="en-US" altLang="ja-JP" dirty="0">
                <a:latin typeface="Arial" panose="020B0604020202020204" pitchFamily="34" charset="0"/>
                <a:cs typeface="Arial" panose="020B0604020202020204" pitchFamily="34" charset="0"/>
              </a:rPr>
              <a:t>A draft report was compiled by the 59th experts committee on motor vehicle emissions on 22 March 2017, and later </a:t>
            </a:r>
            <a:r>
              <a:rPr lang="en-US" altLang="ja-JP" u="sng" dirty="0">
                <a:latin typeface="Arial" panose="020B0604020202020204" pitchFamily="34" charset="0"/>
                <a:cs typeface="Arial" panose="020B0604020202020204" pitchFamily="34" charset="0"/>
              </a:rPr>
              <a:t>reported to the Minister of the Environment by the Central Environment Council on 31 May 2017.</a:t>
            </a:r>
          </a:p>
        </p:txBody>
      </p:sp>
      <p:sp>
        <p:nvSpPr>
          <p:cNvPr id="4" name="スライド番号プレースホルダー 3"/>
          <p:cNvSpPr>
            <a:spLocks noGrp="1"/>
          </p:cNvSpPr>
          <p:nvPr>
            <p:ph type="sldNum" sz="quarter" idx="12"/>
          </p:nvPr>
        </p:nvSpPr>
        <p:spPr>
          <a:xfrm>
            <a:off x="7010400" y="6492875"/>
            <a:ext cx="2133600" cy="365125"/>
          </a:xfrm>
        </p:spPr>
        <p:txBody>
          <a:bodyPr/>
          <a:lstStyle/>
          <a:p>
            <a:pPr>
              <a:defRPr/>
            </a:pPr>
            <a:fld id="{DF538DAC-CE72-46F5-95C0-6A5673ECEEEA}" type="slidenum">
              <a:rPr lang="ja-JP" altLang="en-US" smtClean="0">
                <a:latin typeface="Arial" panose="020B0604020202020204" pitchFamily="34" charset="0"/>
                <a:cs typeface="Arial" panose="020B0604020202020204" pitchFamily="34" charset="0"/>
              </a:rPr>
              <a:pPr>
                <a:defRPr/>
              </a:pPr>
              <a:t>2</a:t>
            </a:fld>
            <a:endParaRPr lang="ja-JP" altLang="en-US" dirty="0">
              <a:latin typeface="Arial" panose="020B0604020202020204" pitchFamily="34" charset="0"/>
              <a:cs typeface="Arial" panose="020B0604020202020204" pitchFamily="34" charset="0"/>
            </a:endParaRPr>
          </a:p>
        </p:txBody>
      </p:sp>
      <p:sp>
        <p:nvSpPr>
          <p:cNvPr id="25" name="テキスト ボックス 24"/>
          <p:cNvSpPr txBox="1">
            <a:spLocks noChangeArrowheads="1"/>
          </p:cNvSpPr>
          <p:nvPr/>
        </p:nvSpPr>
        <p:spPr bwMode="auto">
          <a:xfrm>
            <a:off x="-14288" y="0"/>
            <a:ext cx="91582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r>
              <a:rPr lang="en-US" altLang="ja-JP" sz="2400" dirty="0">
                <a:latin typeface="Arial" panose="020B0604020202020204" pitchFamily="34" charset="0"/>
                <a:ea typeface="ＤＨＰ特太ゴシック体" pitchFamily="50" charset="-128"/>
                <a:cs typeface="Arial" panose="020B0604020202020204" pitchFamily="34" charset="0"/>
              </a:rPr>
              <a:t>Background to Central Environment Council Discussions</a:t>
            </a:r>
            <a:endParaRPr lang="ja-JP" altLang="en-US" sz="2400" dirty="0">
              <a:latin typeface="Arial" panose="020B0604020202020204" pitchFamily="34" charset="0"/>
              <a:ea typeface="ＤＨＰ特太ゴシック体" pitchFamily="50" charset="-128"/>
              <a:cs typeface="Arial" panose="020B0604020202020204" pitchFamily="34" charset="0"/>
            </a:endParaRPr>
          </a:p>
        </p:txBody>
      </p:sp>
      <p:sp>
        <p:nvSpPr>
          <p:cNvPr id="26" name="テキスト ボックス 25"/>
          <p:cNvSpPr txBox="1"/>
          <p:nvPr/>
        </p:nvSpPr>
        <p:spPr>
          <a:xfrm>
            <a:off x="220697" y="836712"/>
            <a:ext cx="8625046" cy="1754326"/>
          </a:xfrm>
          <a:prstGeom prst="rect">
            <a:avLst/>
          </a:prstGeom>
          <a:noFill/>
        </p:spPr>
        <p:txBody>
          <a:bodyPr wrap="square" rtlCol="0">
            <a:spAutoFit/>
          </a:bodyPr>
          <a:lstStyle/>
          <a:p>
            <a:pPr marL="266700" lvl="0" indent="-266700">
              <a:tabLst>
                <a:tab pos="266700" algn="l"/>
              </a:tabLst>
            </a:pPr>
            <a:r>
              <a:rPr lang="en-US" altLang="ja-JP" dirty="0">
                <a:latin typeface="Arial" panose="020B0604020202020204" pitchFamily="34" charset="0"/>
                <a:cs typeface="Arial" panose="020B0604020202020204" pitchFamily="34" charset="0"/>
                <a:sym typeface="Wingdings" panose="05000000000000000000" pitchFamily="2" charset="2"/>
              </a:rPr>
              <a:t>	</a:t>
            </a:r>
            <a:r>
              <a:rPr lang="en-US" altLang="ja-JP" dirty="0">
                <a:latin typeface="Arial" panose="020B0604020202020204" pitchFamily="34" charset="0"/>
                <a:cs typeface="Arial" panose="020B0604020202020204" pitchFamily="34" charset="0"/>
              </a:rPr>
              <a:t>Based on an inquiry by the Minister for the Environment on 21 May 1996, successive reports have been made by the Central Environment Council from the interim report (1996) through to the Twelfth Report (2015), to sequentially strengthen regulating of motor vehicle emissions. </a:t>
            </a:r>
            <a:endParaRPr lang="ja-JP" altLang="ja-JP" dirty="0">
              <a:latin typeface="Arial" panose="020B0604020202020204" pitchFamily="34" charset="0"/>
              <a:cs typeface="Arial" panose="020B0604020202020204" pitchFamily="34" charset="0"/>
            </a:endParaRPr>
          </a:p>
          <a:p>
            <a:pPr marL="266700" indent="-266700">
              <a:tabLst>
                <a:tab pos="266700" algn="l"/>
              </a:tabLst>
            </a:pPr>
            <a:r>
              <a:rPr lang="en-US" altLang="ja-JP" dirty="0">
                <a:latin typeface="Arial" panose="020B0604020202020204" pitchFamily="34" charset="0"/>
                <a:cs typeface="Arial" panose="020B0604020202020204" pitchFamily="34" charset="0"/>
                <a:sym typeface="Wingdings" panose="05000000000000000000" pitchFamily="2" charset="2"/>
              </a:rPr>
              <a:t>	</a:t>
            </a:r>
            <a:r>
              <a:rPr lang="en-US" altLang="ja-JP" dirty="0">
                <a:latin typeface="Arial" panose="020B0604020202020204" pitchFamily="34" charset="0"/>
                <a:cs typeface="Arial" panose="020B0604020202020204" pitchFamily="34" charset="0"/>
              </a:rPr>
              <a:t>The Central Environment Council commenced discussions on the three key issues raised in the Twelfth Report from October 2015. </a:t>
            </a:r>
            <a:endParaRPr lang="ja-JP" altLang="en-US" dirty="0">
              <a:latin typeface="Arial" panose="020B0604020202020204" pitchFamily="34" charset="0"/>
              <a:cs typeface="Arial" panose="020B0604020202020204" pitchFamily="34" charset="0"/>
            </a:endParaRPr>
          </a:p>
        </p:txBody>
      </p:sp>
      <p:sp>
        <p:nvSpPr>
          <p:cNvPr id="27" name="テキスト ボックス 26"/>
          <p:cNvSpPr txBox="1"/>
          <p:nvPr/>
        </p:nvSpPr>
        <p:spPr>
          <a:xfrm>
            <a:off x="1046384" y="3134248"/>
            <a:ext cx="7414048" cy="206210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457200" indent="-457200">
              <a:buFont typeface="Wingdings" panose="05000000000000000000" pitchFamily="2" charset="2"/>
              <a:buChar char="Ø"/>
            </a:pPr>
            <a:r>
              <a:rPr lang="en-US" altLang="ja-JP" sz="1600" dirty="0">
                <a:latin typeface="Arial" panose="020B0604020202020204" pitchFamily="34" charset="0"/>
                <a:cs typeface="Arial" panose="020B0604020202020204" pitchFamily="34" charset="0"/>
              </a:rPr>
              <a:t>Measures to reduce fuel evaporative emissions</a:t>
            </a:r>
          </a:p>
          <a:p>
            <a:pPr marL="723900" lvl="1" indent="-266700">
              <a:buFont typeface="Arial" panose="020B0604020202020204" pitchFamily="34" charset="0"/>
              <a:buChar char="•"/>
            </a:pPr>
            <a:r>
              <a:rPr lang="en-US" altLang="ja-JP" sz="1600" spc="-40" dirty="0">
                <a:latin typeface="Arial" panose="020B0604020202020204" pitchFamily="34" charset="0"/>
                <a:cs typeface="Arial" panose="020B0604020202020204" pitchFamily="34" charset="0"/>
              </a:rPr>
              <a:t>Discussion of measures to reduce fuel evaporative emission during fueling</a:t>
            </a:r>
          </a:p>
          <a:p>
            <a:pPr marL="723900" lvl="1" indent="-266700">
              <a:buFont typeface="Arial" panose="020B0604020202020204" pitchFamily="34" charset="0"/>
              <a:buChar char="•"/>
            </a:pPr>
            <a:r>
              <a:rPr lang="en-US" altLang="ja-JP" sz="1600" dirty="0">
                <a:latin typeface="Arial" panose="020B0604020202020204" pitchFamily="34" charset="0"/>
                <a:cs typeface="Arial" panose="020B0604020202020204" pitchFamily="34" charset="0"/>
              </a:rPr>
              <a:t>Discussion of strengthening measures to reduce fuel evaporative emission when parking</a:t>
            </a:r>
          </a:p>
          <a:p>
            <a:pPr marL="457200" indent="-457200">
              <a:buFont typeface="Wingdings" panose="05000000000000000000" pitchFamily="2" charset="2"/>
              <a:buChar char="Ø"/>
            </a:pPr>
            <a:r>
              <a:rPr lang="en-US" altLang="ja-JP" sz="1600" dirty="0">
                <a:latin typeface="Arial" panose="020B0604020202020204" pitchFamily="34" charset="0"/>
                <a:cs typeface="Arial" panose="020B0604020202020204" pitchFamily="34" charset="0"/>
              </a:rPr>
              <a:t>Measures for fine particulate matter (PM2.5)</a:t>
            </a:r>
          </a:p>
          <a:p>
            <a:pPr marL="723900" lvl="1" indent="-266700">
              <a:buFont typeface="Arial" panose="020B0604020202020204" pitchFamily="34" charset="0"/>
              <a:buChar char="•"/>
            </a:pPr>
            <a:r>
              <a:rPr lang="en-US" altLang="ja-JP" sz="1600" dirty="0">
                <a:latin typeface="Arial" panose="020B0604020202020204" pitchFamily="34" charset="0"/>
                <a:cs typeface="Arial" panose="020B0604020202020204" pitchFamily="34" charset="0"/>
              </a:rPr>
              <a:t>Introduction of PM regulations for stoichiometric direct-injection vehicles</a:t>
            </a:r>
          </a:p>
          <a:p>
            <a:pPr marL="457200" indent="-457200">
              <a:buFont typeface="Wingdings" panose="05000000000000000000" pitchFamily="2" charset="2"/>
              <a:buChar char="Ø"/>
            </a:pPr>
            <a:r>
              <a:rPr lang="en-US" altLang="ja-JP" sz="1600" dirty="0">
                <a:latin typeface="Arial" panose="020B0604020202020204" pitchFamily="34" charset="0"/>
                <a:cs typeface="Arial" panose="020B0604020202020204" pitchFamily="34" charset="0"/>
              </a:rPr>
              <a:t>Discussion of measures to reduce two-wheeled vehicle emissions</a:t>
            </a:r>
          </a:p>
          <a:p>
            <a:pPr marL="723900" lvl="1" indent="-266700">
              <a:buFont typeface="Arial" panose="020B0604020202020204" pitchFamily="34" charset="0"/>
              <a:buChar char="•"/>
            </a:pPr>
            <a:r>
              <a:rPr lang="en-US" altLang="ja-JP" sz="1600" dirty="0">
                <a:latin typeface="Arial" panose="020B0604020202020204" pitchFamily="34" charset="0"/>
                <a:cs typeface="Arial" panose="020B0604020202020204" pitchFamily="34" charset="0"/>
              </a:rPr>
              <a:t>Promotion of further emission reductions</a:t>
            </a:r>
            <a:endParaRPr lang="ja-JP" altLang="en-US" sz="1600" dirty="0">
              <a:latin typeface="Arial" panose="020B0604020202020204" pitchFamily="34" charset="0"/>
              <a:cs typeface="Arial" panose="020B0604020202020204" pitchFamily="34" charset="0"/>
            </a:endParaRPr>
          </a:p>
        </p:txBody>
      </p:sp>
      <p:sp>
        <p:nvSpPr>
          <p:cNvPr id="28" name="テキスト ボックス 27"/>
          <p:cNvSpPr txBox="1"/>
          <p:nvPr/>
        </p:nvSpPr>
        <p:spPr>
          <a:xfrm>
            <a:off x="944128" y="2699628"/>
            <a:ext cx="5932128" cy="369332"/>
          </a:xfrm>
          <a:prstGeom prst="rect">
            <a:avLst/>
          </a:prstGeom>
          <a:noFill/>
        </p:spPr>
        <p:txBody>
          <a:bodyPr wrap="square" rtlCol="0">
            <a:spAutoFit/>
          </a:bodyPr>
          <a:lstStyle/>
          <a:p>
            <a:r>
              <a:rPr lang="en-US" altLang="ja-JP" dirty="0">
                <a:latin typeface="Arial" panose="020B0604020202020204" pitchFamily="34" charset="0"/>
                <a:cs typeface="Arial" panose="020B0604020202020204" pitchFamily="34" charset="0"/>
              </a:rPr>
              <a:t>The Three Issues discussed in the Twelfth Report</a:t>
            </a:r>
            <a:endParaRPr kumimoji="1" lang="ja-JP"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429815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スライド番号プレースホルダー 1"/>
          <p:cNvSpPr>
            <a:spLocks noGrp="1"/>
          </p:cNvSpPr>
          <p:nvPr>
            <p:ph type="sldNum" sz="quarter" idx="12"/>
          </p:nvPr>
        </p:nvSpPr>
        <p:spPr>
          <a:xfrm>
            <a:off x="7010400" y="6492875"/>
            <a:ext cx="2133600" cy="365125"/>
          </a:xfrm>
        </p:spPr>
        <p:txBody>
          <a:bodyPr/>
          <a:lstStyle/>
          <a:p>
            <a:pPr>
              <a:defRPr/>
            </a:pPr>
            <a:fld id="{8451817A-C572-4EAA-A818-AAA37886139E}" type="slidenum">
              <a:rPr lang="ja-JP" altLang="en-US" smtClean="0">
                <a:solidFill>
                  <a:prstClr val="black">
                    <a:tint val="75000"/>
                  </a:prstClr>
                </a:solidFill>
                <a:latin typeface="Arial" panose="020B0604020202020204" pitchFamily="34" charset="0"/>
                <a:cs typeface="Arial" panose="020B0604020202020204" pitchFamily="34" charset="0"/>
              </a:rPr>
              <a:pPr>
                <a:defRPr/>
              </a:pPr>
              <a:t>20</a:t>
            </a:fld>
            <a:endParaRPr lang="ja-JP" altLang="en-US" dirty="0">
              <a:solidFill>
                <a:prstClr val="black">
                  <a:tint val="75000"/>
                </a:prstClr>
              </a:solidFill>
              <a:latin typeface="Arial" panose="020B0604020202020204" pitchFamily="34" charset="0"/>
              <a:cs typeface="Arial" panose="020B0604020202020204" pitchFamily="34" charset="0"/>
            </a:endParaRPr>
          </a:p>
        </p:txBody>
      </p:sp>
      <p:sp>
        <p:nvSpPr>
          <p:cNvPr id="2" name="テキスト ボックス 1"/>
          <p:cNvSpPr txBox="1"/>
          <p:nvPr/>
        </p:nvSpPr>
        <p:spPr>
          <a:xfrm>
            <a:off x="611560" y="3140968"/>
            <a:ext cx="7992888" cy="707886"/>
          </a:xfrm>
          <a:prstGeom prst="rect">
            <a:avLst/>
          </a:prstGeom>
          <a:noFill/>
        </p:spPr>
        <p:txBody>
          <a:bodyPr wrap="square" rtlCol="0">
            <a:spAutoFit/>
          </a:bodyPr>
          <a:lstStyle/>
          <a:p>
            <a:pPr algn="ctr"/>
            <a:r>
              <a:rPr kumimoji="1" lang="en-US" altLang="ja-JP" sz="4000" dirty="0">
                <a:latin typeface="Arial" panose="020B0604020202020204" pitchFamily="34" charset="0"/>
                <a:cs typeface="Arial" panose="020B0604020202020204" pitchFamily="34" charset="0"/>
              </a:rPr>
              <a:t>Thank you for your kind attention</a:t>
            </a:r>
            <a:endParaRPr kumimoji="1" lang="ja-JP" altLang="en-US"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874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テキスト ボックス 3"/>
          <p:cNvSpPr txBox="1">
            <a:spLocks noChangeArrowheads="1"/>
          </p:cNvSpPr>
          <p:nvPr/>
        </p:nvSpPr>
        <p:spPr bwMode="auto">
          <a:xfrm>
            <a:off x="181761" y="25460"/>
            <a:ext cx="186995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r>
              <a:rPr lang="en-US" altLang="ja-JP" sz="2800" dirty="0">
                <a:latin typeface="Arial" panose="020B0604020202020204" pitchFamily="34" charset="0"/>
                <a:ea typeface="ＤＨＰ特太ゴシック体" pitchFamily="50" charset="-128"/>
                <a:cs typeface="Arial" panose="020B0604020202020204" pitchFamily="34" charset="0"/>
              </a:rPr>
              <a:t>Contents</a:t>
            </a:r>
            <a:endParaRPr lang="ja-JP" altLang="en-US" sz="2800" dirty="0">
              <a:latin typeface="Arial" panose="020B0604020202020204" pitchFamily="34" charset="0"/>
              <a:ea typeface="ＤＨＰ特太ゴシック体" pitchFamily="50" charset="-128"/>
              <a:cs typeface="Arial" panose="020B0604020202020204" pitchFamily="34" charset="0"/>
            </a:endParaRPr>
          </a:p>
        </p:txBody>
      </p:sp>
      <p:sp>
        <p:nvSpPr>
          <p:cNvPr id="35" name="スライド番号プレースホルダー 1"/>
          <p:cNvSpPr>
            <a:spLocks noGrp="1"/>
          </p:cNvSpPr>
          <p:nvPr>
            <p:ph type="sldNum" sz="quarter" idx="12"/>
          </p:nvPr>
        </p:nvSpPr>
        <p:spPr>
          <a:xfrm>
            <a:off x="7010400" y="6492875"/>
            <a:ext cx="2133600" cy="365125"/>
          </a:xfrm>
        </p:spPr>
        <p:txBody>
          <a:bodyPr/>
          <a:lstStyle/>
          <a:p>
            <a:pPr>
              <a:defRPr/>
            </a:pPr>
            <a:fld id="{8451817A-C572-4EAA-A818-AAA37886139E}" type="slidenum">
              <a:rPr lang="ja-JP" altLang="en-US" smtClean="0">
                <a:solidFill>
                  <a:prstClr val="black">
                    <a:tint val="75000"/>
                  </a:prstClr>
                </a:solidFill>
                <a:latin typeface="Arial" panose="020B0604020202020204" pitchFamily="34" charset="0"/>
                <a:cs typeface="Arial" panose="020B0604020202020204" pitchFamily="34" charset="0"/>
              </a:rPr>
              <a:pPr>
                <a:defRPr/>
              </a:pPr>
              <a:t>3</a:t>
            </a:fld>
            <a:endParaRPr lang="ja-JP" altLang="en-US" dirty="0">
              <a:solidFill>
                <a:prstClr val="black">
                  <a:tint val="75000"/>
                </a:prstClr>
              </a:solidFill>
              <a:latin typeface="Arial" panose="020B0604020202020204" pitchFamily="34" charset="0"/>
              <a:cs typeface="Arial" panose="020B0604020202020204" pitchFamily="34" charset="0"/>
            </a:endParaRPr>
          </a:p>
        </p:txBody>
      </p:sp>
      <p:sp>
        <p:nvSpPr>
          <p:cNvPr id="28" name="タイトル 1"/>
          <p:cNvSpPr>
            <a:spLocks noGrp="1"/>
          </p:cNvSpPr>
          <p:nvPr>
            <p:ph type="ctrTitle"/>
          </p:nvPr>
        </p:nvSpPr>
        <p:spPr bwMode="auto">
          <a:xfrm>
            <a:off x="107950" y="1628800"/>
            <a:ext cx="8928100" cy="414399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tabLst>
                <a:tab pos="622300" algn="l"/>
              </a:tabLst>
            </a:pPr>
            <a:r>
              <a:rPr lang="en-US" altLang="ja-JP" sz="2800" dirty="0">
                <a:latin typeface="Arial" panose="020B0604020202020204" pitchFamily="34" charset="0"/>
                <a:ea typeface="ＤＨＰ特太ゴシック体" pitchFamily="50" charset="-128"/>
                <a:cs typeface="Arial" panose="020B0604020202020204" pitchFamily="34" charset="0"/>
              </a:rPr>
              <a:t>I	</a:t>
            </a:r>
            <a:r>
              <a:rPr lang="en-US" altLang="ja-JP" sz="2800" spc="-20" dirty="0">
                <a:latin typeface="Arial" panose="020B0604020202020204" pitchFamily="34" charset="0"/>
                <a:ea typeface="ＤＨＰ特太ゴシック体" pitchFamily="50" charset="-128"/>
                <a:cs typeface="Arial" panose="020B0604020202020204" pitchFamily="34" charset="0"/>
              </a:rPr>
              <a:t>Measures to Reduce Fuel Evaporative Emissions</a:t>
            </a:r>
            <a:br>
              <a:rPr lang="en-US" altLang="ja-JP" sz="2800" spc="-20" dirty="0">
                <a:latin typeface="Arial" panose="020B0604020202020204" pitchFamily="34" charset="0"/>
                <a:ea typeface="ＤＨＰ特太ゴシック体" pitchFamily="50" charset="-128"/>
                <a:cs typeface="Arial" panose="020B0604020202020204" pitchFamily="34" charset="0"/>
              </a:rPr>
            </a:br>
            <a:r>
              <a:rPr lang="en-US" altLang="ja-JP" sz="2800" dirty="0">
                <a:latin typeface="Arial" panose="020B0604020202020204" pitchFamily="34" charset="0"/>
                <a:ea typeface="ＤＨＰ特太ゴシック体" pitchFamily="50" charset="-128"/>
                <a:cs typeface="Arial" panose="020B0604020202020204" pitchFamily="34" charset="0"/>
              </a:rPr>
              <a:t/>
            </a:r>
            <a:br>
              <a:rPr lang="en-US" altLang="ja-JP" sz="2800" dirty="0">
                <a:latin typeface="Arial" panose="020B0604020202020204" pitchFamily="34" charset="0"/>
                <a:ea typeface="ＤＨＰ特太ゴシック体" pitchFamily="50" charset="-128"/>
                <a:cs typeface="Arial" panose="020B0604020202020204" pitchFamily="34" charset="0"/>
              </a:rPr>
            </a:br>
            <a:r>
              <a:rPr lang="en-US" altLang="ja-JP" sz="2800" dirty="0">
                <a:latin typeface="Arial" panose="020B0604020202020204" pitchFamily="34" charset="0"/>
                <a:ea typeface="ＤＨＰ特太ゴシック体" pitchFamily="50" charset="-128"/>
                <a:cs typeface="Arial" panose="020B0604020202020204" pitchFamily="34" charset="0"/>
              </a:rPr>
              <a:t>II	</a:t>
            </a:r>
            <a:r>
              <a:rPr lang="en-US" altLang="ja-JP" sz="2800" spc="-20" dirty="0">
                <a:latin typeface="Arial" panose="020B0604020202020204" pitchFamily="34" charset="0"/>
                <a:ea typeface="ＤＨＰ特太ゴシック体" pitchFamily="50" charset="-128"/>
                <a:cs typeface="Arial" panose="020B0604020202020204" pitchFamily="34" charset="0"/>
              </a:rPr>
              <a:t>PM Measures for Gasoline Direct Injection Vehicles</a:t>
            </a:r>
            <a:r>
              <a:rPr lang="en-US" altLang="ja-JP" sz="2800" dirty="0">
                <a:latin typeface="Arial" panose="020B0604020202020204" pitchFamily="34" charset="0"/>
                <a:ea typeface="ＤＨＰ特太ゴシック体" pitchFamily="50" charset="-128"/>
                <a:cs typeface="Arial" panose="020B0604020202020204" pitchFamily="34" charset="0"/>
              </a:rPr>
              <a:t/>
            </a:r>
            <a:br>
              <a:rPr lang="en-US" altLang="ja-JP" sz="2800" dirty="0">
                <a:latin typeface="Arial" panose="020B0604020202020204" pitchFamily="34" charset="0"/>
                <a:ea typeface="ＤＨＰ特太ゴシック体" pitchFamily="50" charset="-128"/>
                <a:cs typeface="Arial" panose="020B0604020202020204" pitchFamily="34" charset="0"/>
              </a:rPr>
            </a:br>
            <a:r>
              <a:rPr lang="en-US" altLang="ja-JP" sz="2800" dirty="0">
                <a:latin typeface="Arial" panose="020B0604020202020204" pitchFamily="34" charset="0"/>
                <a:ea typeface="ＤＨＰ特太ゴシック体" pitchFamily="50" charset="-128"/>
                <a:cs typeface="Arial" panose="020B0604020202020204" pitchFamily="34" charset="0"/>
              </a:rPr>
              <a:t/>
            </a:r>
            <a:br>
              <a:rPr lang="en-US" altLang="ja-JP" sz="2800" dirty="0">
                <a:latin typeface="Arial" panose="020B0604020202020204" pitchFamily="34" charset="0"/>
                <a:ea typeface="ＤＨＰ特太ゴシック体" pitchFamily="50" charset="-128"/>
                <a:cs typeface="Arial" panose="020B0604020202020204" pitchFamily="34" charset="0"/>
              </a:rPr>
            </a:br>
            <a:r>
              <a:rPr lang="en-US" altLang="ja-JP" sz="2800" dirty="0">
                <a:latin typeface="Arial" panose="020B0604020202020204" pitchFamily="34" charset="0"/>
                <a:ea typeface="ＤＨＰ特太ゴシック体" pitchFamily="50" charset="-128"/>
                <a:cs typeface="Arial" panose="020B0604020202020204" pitchFamily="34" charset="0"/>
              </a:rPr>
              <a:t>III	</a:t>
            </a:r>
            <a:r>
              <a:rPr lang="en-US" altLang="ja-JP" sz="2800" spc="-50" dirty="0">
                <a:latin typeface="Arial" panose="020B0604020202020204" pitchFamily="34" charset="0"/>
                <a:ea typeface="ＤＨＰ特太ゴシック体" pitchFamily="50" charset="-128"/>
                <a:cs typeface="Arial" panose="020B0604020202020204" pitchFamily="34" charset="0"/>
              </a:rPr>
              <a:t>Measures to Reduce Two-Wheeled Vehicle Emission</a:t>
            </a:r>
            <a:r>
              <a:rPr lang="en-US" altLang="ja-JP" sz="2800" dirty="0">
                <a:latin typeface="Arial" panose="020B0604020202020204" pitchFamily="34" charset="0"/>
                <a:ea typeface="ＤＨＰ特太ゴシック体" pitchFamily="50" charset="-128"/>
                <a:cs typeface="Arial" panose="020B0604020202020204" pitchFamily="34" charset="0"/>
              </a:rPr>
              <a:t/>
            </a:r>
            <a:br>
              <a:rPr lang="en-US" altLang="ja-JP" sz="2800" dirty="0">
                <a:latin typeface="Arial" panose="020B0604020202020204" pitchFamily="34" charset="0"/>
                <a:ea typeface="ＤＨＰ特太ゴシック体" pitchFamily="50" charset="-128"/>
                <a:cs typeface="Arial" panose="020B0604020202020204" pitchFamily="34" charset="0"/>
              </a:rPr>
            </a:br>
            <a:r>
              <a:rPr lang="en-US" altLang="ja-JP" sz="2800" dirty="0">
                <a:latin typeface="Arial" panose="020B0604020202020204" pitchFamily="34" charset="0"/>
                <a:ea typeface="ＤＨＰ特太ゴシック体" pitchFamily="50" charset="-128"/>
                <a:cs typeface="Arial" panose="020B0604020202020204" pitchFamily="34" charset="0"/>
              </a:rPr>
              <a:t/>
            </a:r>
            <a:br>
              <a:rPr lang="en-US" altLang="ja-JP" sz="2800" dirty="0">
                <a:latin typeface="Arial" panose="020B0604020202020204" pitchFamily="34" charset="0"/>
                <a:ea typeface="ＤＨＰ特太ゴシック体" pitchFamily="50" charset="-128"/>
                <a:cs typeface="Arial" panose="020B0604020202020204" pitchFamily="34" charset="0"/>
              </a:rPr>
            </a:br>
            <a:r>
              <a:rPr lang="en-US" altLang="ja-JP" sz="2800" dirty="0">
                <a:latin typeface="Arial" panose="020B0604020202020204" pitchFamily="34" charset="0"/>
                <a:ea typeface="ＤＨＰ特太ゴシック体" pitchFamily="50" charset="-128"/>
                <a:cs typeface="Arial" panose="020B0604020202020204" pitchFamily="34" charset="0"/>
              </a:rPr>
              <a:t>IV	Future Issues for Discussion</a:t>
            </a:r>
            <a:br>
              <a:rPr lang="en-US" altLang="ja-JP" sz="2800" dirty="0">
                <a:latin typeface="Arial" panose="020B0604020202020204" pitchFamily="34" charset="0"/>
                <a:ea typeface="ＤＨＰ特太ゴシック体" pitchFamily="50" charset="-128"/>
                <a:cs typeface="Arial" panose="020B0604020202020204" pitchFamily="34" charset="0"/>
              </a:rPr>
            </a:br>
            <a:r>
              <a:rPr lang="en-US" altLang="ja-JP" sz="2800" dirty="0">
                <a:latin typeface="Arial" panose="020B0604020202020204" pitchFamily="34" charset="0"/>
                <a:ea typeface="ＤＨＰ特太ゴシック体" pitchFamily="50" charset="-128"/>
                <a:cs typeface="Arial" panose="020B0604020202020204" pitchFamily="34" charset="0"/>
              </a:rPr>
              <a:t/>
            </a:r>
            <a:br>
              <a:rPr lang="en-US" altLang="ja-JP" sz="2800" dirty="0">
                <a:latin typeface="Arial" panose="020B0604020202020204" pitchFamily="34" charset="0"/>
                <a:ea typeface="ＤＨＰ特太ゴシック体" pitchFamily="50" charset="-128"/>
                <a:cs typeface="Arial" panose="020B0604020202020204" pitchFamily="34" charset="0"/>
              </a:rPr>
            </a:br>
            <a:endParaRPr lang="ja-JP" altLang="en-US" sz="2800" dirty="0">
              <a:latin typeface="Arial" panose="020B0604020202020204" pitchFamily="34" charset="0"/>
              <a:ea typeface="ＤＨＰ特太ゴシック体" pitchFamily="50" charset="-128"/>
              <a:cs typeface="Arial" panose="020B0604020202020204" pitchFamily="34" charset="0"/>
            </a:endParaRPr>
          </a:p>
        </p:txBody>
      </p:sp>
    </p:spTree>
    <p:extLst>
      <p:ext uri="{BB962C8B-B14F-4D97-AF65-F5344CB8AC3E}">
        <p14:creationId xmlns:p14="http://schemas.microsoft.com/office/powerpoint/2010/main" val="1942427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72008" y="5406171"/>
            <a:ext cx="9036496" cy="1335197"/>
          </a:xfrm>
          <a:prstGeom prst="rect">
            <a:avLst/>
          </a:prstGeom>
        </p:spPr>
        <p:style>
          <a:lnRef idx="2">
            <a:schemeClr val="accent3"/>
          </a:lnRef>
          <a:fillRef idx="1">
            <a:schemeClr val="lt1"/>
          </a:fillRef>
          <a:effectRef idx="0">
            <a:schemeClr val="accent3"/>
          </a:effectRef>
          <a:fontRef idx="minor">
            <a:schemeClr val="dk1"/>
          </a:fontRef>
        </p:style>
        <p:txBody>
          <a:bodyPr rtlCol="0" anchor="t"/>
          <a:lstStyle/>
          <a:p>
            <a:pPr>
              <a:lnSpc>
                <a:spcPts val="1600"/>
              </a:lnSpc>
            </a:pPr>
            <a:endParaRPr lang="en-US" altLang="ja-JP" sz="1400" dirty="0">
              <a:latin typeface="Arial" panose="020B0604020202020204" pitchFamily="34" charset="0"/>
              <a:cs typeface="Arial" panose="020B0604020202020204" pitchFamily="34" charset="0"/>
            </a:endParaRPr>
          </a:p>
          <a:p>
            <a:pPr>
              <a:lnSpc>
                <a:spcPts val="1600"/>
              </a:lnSpc>
            </a:pPr>
            <a:r>
              <a:rPr lang="en-US" altLang="ja-JP" sz="1400" dirty="0">
                <a:latin typeface="Arial" panose="020B0604020202020204" pitchFamily="34" charset="0"/>
                <a:cs typeface="Arial" panose="020B0604020202020204" pitchFamily="34" charset="0"/>
              </a:rPr>
              <a:t>This is a parking measure for fuel evaporative emissions due to temperature changes from fuel tank and fuel evaporative emissions due to filtering out from exhaust pipe while vehicles are parked. By equipping vehicles with charcoal filled vapor collectors, fuel vapors emitted from fuel tanks can be adsorbed and materials, such as exhaust pipe ones, that are altered in terms of properties can be prevented from filtering out from exhaust pipes.</a:t>
            </a:r>
            <a:endParaRPr lang="ja-JP" altLang="ja-JP" sz="1400" dirty="0">
              <a:latin typeface="Arial" panose="020B0604020202020204" pitchFamily="34" charset="0"/>
              <a:cs typeface="Arial" panose="020B0604020202020204" pitchFamily="34" charset="0"/>
            </a:endParaRPr>
          </a:p>
          <a:p>
            <a:pPr marL="72000">
              <a:lnSpc>
                <a:spcPts val="1600"/>
              </a:lnSpc>
            </a:pPr>
            <a:r>
              <a:rPr lang="en-US" altLang="ja-JP" sz="1400" dirty="0">
                <a:latin typeface="Arial" panose="020B0604020202020204" pitchFamily="34" charset="0"/>
                <a:cs typeface="Arial" panose="020B0604020202020204" pitchFamily="34" charset="0"/>
              </a:rPr>
              <a:t>*The GTRs are being discussed at WP.29.</a:t>
            </a:r>
            <a:endParaRPr kumimoji="1" lang="ja-JP" altLang="en-US" sz="1400" dirty="0">
              <a:latin typeface="Arial" panose="020B0604020202020204" pitchFamily="34" charset="0"/>
              <a:cs typeface="Arial" panose="020B0604020202020204" pitchFamily="34" charset="0"/>
            </a:endParaRPr>
          </a:p>
        </p:txBody>
      </p:sp>
      <p:sp>
        <p:nvSpPr>
          <p:cNvPr id="4" name="テキスト ボックス 3"/>
          <p:cNvSpPr txBox="1">
            <a:spLocks noChangeArrowheads="1"/>
          </p:cNvSpPr>
          <p:nvPr/>
        </p:nvSpPr>
        <p:spPr bwMode="auto">
          <a:xfrm>
            <a:off x="-14288" y="0"/>
            <a:ext cx="91582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r>
              <a:rPr lang="en-US" altLang="ja-JP" dirty="0">
                <a:latin typeface="Arial" panose="020B0604020202020204" pitchFamily="34" charset="0"/>
                <a:cs typeface="Arial" panose="020B0604020202020204" pitchFamily="34" charset="0"/>
              </a:rPr>
              <a:t>I</a:t>
            </a:r>
            <a:r>
              <a:rPr lang="ja-JP" altLang="ja-JP" dirty="0">
                <a:latin typeface="Arial" panose="020B0604020202020204" pitchFamily="34" charset="0"/>
                <a:cs typeface="Arial" panose="020B0604020202020204" pitchFamily="34" charset="0"/>
              </a:rPr>
              <a:t>　</a:t>
            </a:r>
            <a:r>
              <a:rPr lang="en-US" altLang="ja-JP" dirty="0">
                <a:latin typeface="Arial" panose="020B0604020202020204" pitchFamily="34" charset="0"/>
                <a:cs typeface="Arial" panose="020B0604020202020204" pitchFamily="34" charset="0"/>
              </a:rPr>
              <a:t>Measures to Reduce Fuel Evaporative Emissions  </a:t>
            </a:r>
            <a:r>
              <a:rPr lang="ja-JP" altLang="en-US" dirty="0">
                <a:latin typeface="Arial" panose="020B0604020202020204" pitchFamily="34" charset="0"/>
                <a:cs typeface="Arial" panose="020B0604020202020204" pitchFamily="34" charset="0"/>
                <a:sym typeface="Wingdings" panose="05000000000000000000" pitchFamily="2" charset="2"/>
              </a:rPr>
              <a:t></a:t>
            </a:r>
            <a:r>
              <a:rPr lang="ja-JP" altLang="ja-JP" dirty="0">
                <a:latin typeface="Arial" panose="020B0604020202020204" pitchFamily="34" charset="0"/>
                <a:cs typeface="Arial" panose="020B0604020202020204" pitchFamily="34" charset="0"/>
              </a:rPr>
              <a:t> </a:t>
            </a:r>
            <a:r>
              <a:rPr lang="en-US" altLang="ja-JP" dirty="0">
                <a:latin typeface="Arial" panose="020B0604020202020204" pitchFamily="34" charset="0"/>
                <a:cs typeface="Arial" panose="020B0604020202020204" pitchFamily="34" charset="0"/>
              </a:rPr>
              <a:t>Control Technology Options</a:t>
            </a:r>
            <a:endParaRPr lang="ja-JP" altLang="en-US" sz="2400" dirty="0">
              <a:latin typeface="Arial" panose="020B0604020202020204" pitchFamily="34" charset="0"/>
              <a:ea typeface="ＤＨＰ特太ゴシック体" pitchFamily="50" charset="-128"/>
              <a:cs typeface="Arial" panose="020B0604020202020204" pitchFamily="34" charset="0"/>
            </a:endParaRPr>
          </a:p>
        </p:txBody>
      </p:sp>
      <p:sp>
        <p:nvSpPr>
          <p:cNvPr id="10" name="正方形/長方形 9"/>
          <p:cNvSpPr/>
          <p:nvPr/>
        </p:nvSpPr>
        <p:spPr>
          <a:xfrm>
            <a:off x="57764" y="2556840"/>
            <a:ext cx="9036496" cy="2561825"/>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endParaRPr lang="en-US" altLang="ja-JP" sz="1400" b="1" dirty="0">
              <a:latin typeface="Arial" panose="020B0604020202020204" pitchFamily="34" charset="0"/>
              <a:cs typeface="Arial" panose="020B0604020202020204" pitchFamily="34" charset="0"/>
            </a:endParaRPr>
          </a:p>
          <a:p>
            <a:r>
              <a:rPr lang="ja-JP" altLang="en-US" sz="1400" b="1" dirty="0">
                <a:latin typeface="Arial" panose="020B0604020202020204" pitchFamily="34" charset="0"/>
                <a:cs typeface="Arial" panose="020B0604020202020204" pitchFamily="34" charset="0"/>
                <a:sym typeface="Wingdings" panose="05000000000000000000" pitchFamily="2" charset="2"/>
              </a:rPr>
              <a:t></a:t>
            </a:r>
            <a:r>
              <a:rPr lang="ja-JP" altLang="en-US" sz="1400" b="1" dirty="0">
                <a:latin typeface="Arial" panose="020B0604020202020204" pitchFamily="34" charset="0"/>
                <a:cs typeface="Arial" panose="020B0604020202020204" pitchFamily="34" charset="0"/>
              </a:rPr>
              <a:t> </a:t>
            </a:r>
            <a:r>
              <a:rPr lang="en-US" altLang="ja-JP" sz="1400" b="1" dirty="0">
                <a:latin typeface="Arial" panose="020B0604020202020204" pitchFamily="34" charset="0"/>
                <a:cs typeface="Arial" panose="020B0604020202020204" pitchFamily="34" charset="0"/>
              </a:rPr>
              <a:t>Gasoline Station Measure </a:t>
            </a:r>
            <a:r>
              <a:rPr lang="ja-JP" altLang="en-US" sz="1400" b="1" dirty="0">
                <a:latin typeface="Arial" panose="020B0604020202020204" pitchFamily="34" charset="0"/>
                <a:cs typeface="Arial" panose="020B0604020202020204" pitchFamily="34" charset="0"/>
              </a:rPr>
              <a:t> </a:t>
            </a:r>
            <a:r>
              <a:rPr lang="en-US" altLang="ja-JP" sz="1400" b="1" dirty="0">
                <a:latin typeface="Arial" panose="020B0604020202020204" pitchFamily="34" charset="0"/>
                <a:cs typeface="Arial" panose="020B0604020202020204" pitchFamily="34" charset="0"/>
              </a:rPr>
              <a:t>(Stage 2)</a:t>
            </a:r>
            <a:r>
              <a:rPr lang="ja-JP" altLang="en-US" sz="1400" b="1" baseline="30000" dirty="0">
                <a:latin typeface="Arial" panose="020B0604020202020204" pitchFamily="34" charset="0"/>
                <a:cs typeface="Arial" panose="020B0604020202020204" pitchFamily="34" charset="0"/>
              </a:rPr>
              <a:t>*</a:t>
            </a:r>
          </a:p>
          <a:p>
            <a:pPr>
              <a:lnSpc>
                <a:spcPts val="1600"/>
              </a:lnSpc>
            </a:pPr>
            <a:r>
              <a:rPr lang="en-US" altLang="ja-JP" sz="1400" dirty="0">
                <a:latin typeface="Arial" panose="020B0604020202020204" pitchFamily="34" charset="0"/>
                <a:cs typeface="Arial" panose="020B0604020202020204" pitchFamily="34" charset="0"/>
              </a:rPr>
              <a:t>This is a measure to retrieve fuel evaporative emissions that occur when fueling motor vehicles via fuel pumps. By </a:t>
            </a:r>
            <a:r>
              <a:rPr lang="en-US" altLang="ja-JP" sz="1400" dirty="0">
                <a:solidFill>
                  <a:schemeClr val="tx1"/>
                </a:solidFill>
                <a:latin typeface="Arial" panose="020B0604020202020204" pitchFamily="34" charset="0"/>
                <a:cs typeface="Arial" panose="020B0604020202020204" pitchFamily="34" charset="0"/>
              </a:rPr>
              <a:t>installing a suction unit to fuel pumps, vapors can be collected by the pumps, and stored in the underground tank, or liquefied and returned to the fueling nozzles to be reused in fueling motor vehicles.</a:t>
            </a:r>
            <a:endParaRPr lang="ja-JP" altLang="ja-JP" sz="1400" dirty="0">
              <a:solidFill>
                <a:schemeClr val="tx1"/>
              </a:solidFill>
              <a:latin typeface="Arial" panose="020B0604020202020204" pitchFamily="34" charset="0"/>
              <a:cs typeface="Arial" panose="020B0604020202020204" pitchFamily="34" charset="0"/>
            </a:endParaRPr>
          </a:p>
          <a:p>
            <a:pPr marL="72000">
              <a:lnSpc>
                <a:spcPts val="1600"/>
              </a:lnSpc>
            </a:pPr>
            <a:r>
              <a:rPr lang="en-US" altLang="ja-JP" sz="1400" dirty="0">
                <a:solidFill>
                  <a:schemeClr val="tx1"/>
                </a:solidFill>
                <a:latin typeface="Arial" panose="020B0604020202020204" pitchFamily="34" charset="0"/>
                <a:cs typeface="Arial" panose="020B0604020202020204" pitchFamily="34" charset="0"/>
              </a:rPr>
              <a:t>* A number of Western and Asian Countries have already introduced this measure. Domestically, the liquefying recovery system </a:t>
            </a:r>
            <a:r>
              <a:rPr lang="en-US" altLang="ja-JP" sz="1400" dirty="0">
                <a:latin typeface="Arial" panose="020B0604020202020204" pitchFamily="34" charset="0"/>
                <a:cs typeface="Arial" panose="020B0604020202020204" pitchFamily="34" charset="0"/>
              </a:rPr>
              <a:t>in Stage 2 is gradually being popularized, while a certain fuel pump manufacturer is domestically shipping 30% of its products with this Stage 2 measure.</a:t>
            </a:r>
            <a:endParaRPr lang="ja-JP" altLang="ja-JP" sz="1400" dirty="0">
              <a:latin typeface="Arial" panose="020B0604020202020204" pitchFamily="34" charset="0"/>
              <a:cs typeface="Arial" panose="020B0604020202020204" pitchFamily="34" charset="0"/>
            </a:endParaRPr>
          </a:p>
          <a:p>
            <a:r>
              <a:rPr lang="ja-JP" altLang="en-US" sz="1400" b="1" dirty="0">
                <a:latin typeface="Arial" panose="020B0604020202020204" pitchFamily="34" charset="0"/>
                <a:cs typeface="Arial" panose="020B0604020202020204" pitchFamily="34" charset="0"/>
                <a:sym typeface="Wingdings" panose="05000000000000000000" pitchFamily="2" charset="2"/>
              </a:rPr>
              <a:t></a:t>
            </a:r>
            <a:r>
              <a:rPr lang="en-US" altLang="ja-JP" sz="1400" b="1" dirty="0">
                <a:latin typeface="Arial" panose="020B0604020202020204" pitchFamily="34" charset="0"/>
                <a:cs typeface="Arial" panose="020B0604020202020204" pitchFamily="34" charset="0"/>
              </a:rPr>
              <a:t> Vehicle Measure (ORVR)*</a:t>
            </a:r>
            <a:endParaRPr lang="ja-JP" altLang="ja-JP" sz="1400" dirty="0">
              <a:latin typeface="Arial" panose="020B0604020202020204" pitchFamily="34" charset="0"/>
              <a:cs typeface="Arial" panose="020B0604020202020204" pitchFamily="34" charset="0"/>
            </a:endParaRPr>
          </a:p>
          <a:p>
            <a:pPr>
              <a:lnSpc>
                <a:spcPts val="1600"/>
              </a:lnSpc>
            </a:pPr>
            <a:r>
              <a:rPr lang="en-US" altLang="ja-JP" sz="1400" dirty="0">
                <a:latin typeface="Arial" panose="020B0604020202020204" pitchFamily="34" charset="0"/>
                <a:cs typeface="Arial" panose="020B0604020202020204" pitchFamily="34" charset="0"/>
              </a:rPr>
              <a:t>This is a vehicle measure to retrieve fuel evaporative emissions that occur when fueling motor vehicles. A large charcoal filled collector is installed on vehicles to adsorb vapors.</a:t>
            </a:r>
            <a:endParaRPr lang="ja-JP" altLang="ja-JP" sz="1400" dirty="0">
              <a:latin typeface="Arial" panose="020B0604020202020204" pitchFamily="34" charset="0"/>
              <a:cs typeface="Arial" panose="020B0604020202020204" pitchFamily="34" charset="0"/>
            </a:endParaRPr>
          </a:p>
          <a:p>
            <a:pPr marL="72000">
              <a:lnSpc>
                <a:spcPts val="1600"/>
              </a:lnSpc>
            </a:pPr>
            <a:r>
              <a:rPr lang="en-US" altLang="ja-JP" sz="1400" dirty="0">
                <a:latin typeface="Arial" panose="020B0604020202020204" pitchFamily="34" charset="0"/>
                <a:cs typeface="Arial" panose="020B0604020202020204" pitchFamily="34" charset="0"/>
              </a:rPr>
              <a:t>*Already introduced in the USA.</a:t>
            </a:r>
            <a:endParaRPr kumimoji="1" lang="ja-JP" altLang="en-US" sz="1400" dirty="0">
              <a:latin typeface="Arial" panose="020B0604020202020204" pitchFamily="34" charset="0"/>
              <a:cs typeface="Arial" panose="020B0604020202020204" pitchFamily="34" charset="0"/>
            </a:endParaRPr>
          </a:p>
        </p:txBody>
      </p:sp>
      <p:sp>
        <p:nvSpPr>
          <p:cNvPr id="12" name="正方形/長方形 11"/>
          <p:cNvSpPr/>
          <p:nvPr/>
        </p:nvSpPr>
        <p:spPr>
          <a:xfrm>
            <a:off x="57764" y="878469"/>
            <a:ext cx="9036496" cy="1343010"/>
          </a:xfrm>
          <a:prstGeom prst="rect">
            <a:avLst/>
          </a:prstGeom>
        </p:spPr>
        <p:style>
          <a:lnRef idx="2">
            <a:schemeClr val="accent6"/>
          </a:lnRef>
          <a:fillRef idx="1">
            <a:schemeClr val="lt1"/>
          </a:fillRef>
          <a:effectRef idx="0">
            <a:schemeClr val="accent6"/>
          </a:effectRef>
          <a:fontRef idx="minor">
            <a:schemeClr val="dk1"/>
          </a:fontRef>
        </p:style>
        <p:txBody>
          <a:bodyPr rtlCol="0" anchor="t"/>
          <a:lstStyle/>
          <a:p>
            <a:endParaRPr lang="en-US" altLang="ja-JP" sz="1400" dirty="0">
              <a:latin typeface="Arial" panose="020B0604020202020204" pitchFamily="34" charset="0"/>
              <a:cs typeface="Arial" panose="020B0604020202020204" pitchFamily="34" charset="0"/>
            </a:endParaRPr>
          </a:p>
          <a:p>
            <a:pPr>
              <a:lnSpc>
                <a:spcPts val="1600"/>
              </a:lnSpc>
            </a:pPr>
            <a:r>
              <a:rPr lang="en-US" altLang="ja-JP" sz="1400" dirty="0">
                <a:latin typeface="Arial" panose="020B0604020202020204" pitchFamily="34" charset="0"/>
                <a:cs typeface="Arial" panose="020B0604020202020204" pitchFamily="34" charset="0"/>
              </a:rPr>
              <a:t>This measure deals with fuel evaporative emissions that occur when tanker trucks unload fuel into underground tanks at gasoline service stations. By adding a vapor return pipe to tanker trucks, the tanker trunks can collect fuel </a:t>
            </a:r>
            <a:r>
              <a:rPr lang="en-US" altLang="ja-JP" sz="1400" dirty="0">
                <a:solidFill>
                  <a:schemeClr val="tx1"/>
                </a:solidFill>
                <a:latin typeface="Arial" panose="020B0604020202020204" pitchFamily="34" charset="0"/>
                <a:cs typeface="Arial" panose="020B0604020202020204" pitchFamily="34" charset="0"/>
              </a:rPr>
              <a:t>evaporative emissions, and take them back to the oil terminal. </a:t>
            </a:r>
            <a:endParaRPr lang="ja-JP" altLang="ja-JP" sz="1400" dirty="0">
              <a:solidFill>
                <a:schemeClr val="tx1"/>
              </a:solidFill>
              <a:latin typeface="Arial" panose="020B0604020202020204" pitchFamily="34" charset="0"/>
              <a:cs typeface="Arial" panose="020B0604020202020204" pitchFamily="34" charset="0"/>
            </a:endParaRPr>
          </a:p>
          <a:p>
            <a:pPr marL="50800">
              <a:lnSpc>
                <a:spcPts val="1600"/>
              </a:lnSpc>
            </a:pPr>
            <a:r>
              <a:rPr lang="en-US" altLang="ja-JP" sz="1400" dirty="0">
                <a:solidFill>
                  <a:schemeClr val="tx1"/>
                </a:solidFill>
                <a:latin typeface="Arial" panose="020B0604020202020204" pitchFamily="34" charset="0"/>
                <a:cs typeface="Arial" panose="020B0604020202020204" pitchFamily="34" charset="0"/>
              </a:rPr>
              <a:t>*A number of Western and Asian Countries have already introduced this measure. Domestically, the measure has been introduced via ordinances in </a:t>
            </a:r>
            <a:r>
              <a:rPr lang="en-US" altLang="ja-JP" sz="1400" dirty="0">
                <a:latin typeface="Arial" panose="020B0604020202020204" pitchFamily="34" charset="0"/>
                <a:cs typeface="Arial" panose="020B0604020202020204" pitchFamily="34" charset="0"/>
              </a:rPr>
              <a:t>14 prefectures and cities</a:t>
            </a:r>
            <a:r>
              <a:rPr lang="en-US" altLang="ja-JP" sz="1400" baseline="30000" dirty="0">
                <a:latin typeface="Arial" panose="020B0604020202020204" pitchFamily="34" charset="0"/>
                <a:cs typeface="Arial" panose="020B0604020202020204" pitchFamily="34" charset="0"/>
              </a:rPr>
              <a:t>⁑</a:t>
            </a:r>
            <a:r>
              <a:rPr lang="en-US" altLang="ja-JP" sz="1400" dirty="0">
                <a:latin typeface="Arial" panose="020B0604020202020204" pitchFamily="34" charset="0"/>
                <a:cs typeface="Arial" panose="020B0604020202020204" pitchFamily="34" charset="0"/>
              </a:rPr>
              <a:t>, mainly cored around urban local governments.</a:t>
            </a:r>
            <a:endParaRPr kumimoji="1" lang="ja-JP" altLang="en-US" sz="1400" dirty="0">
              <a:latin typeface="Arial" panose="020B0604020202020204" pitchFamily="34" charset="0"/>
              <a:cs typeface="Arial" panose="020B0604020202020204" pitchFamily="34" charset="0"/>
            </a:endParaRPr>
          </a:p>
        </p:txBody>
      </p:sp>
      <p:sp>
        <p:nvSpPr>
          <p:cNvPr id="18" name="テキスト ボックス 17"/>
          <p:cNvSpPr txBox="1"/>
          <p:nvPr/>
        </p:nvSpPr>
        <p:spPr>
          <a:xfrm>
            <a:off x="179512" y="692696"/>
            <a:ext cx="3600000" cy="338554"/>
          </a:xfrm>
          <a:prstGeom prst="rect">
            <a:avLst/>
          </a:prstGeom>
          <a:solidFill>
            <a:schemeClr val="accent6">
              <a:lumMod val="75000"/>
            </a:schemeClr>
          </a:solidFill>
          <a:effectLst/>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ja-JP" altLang="en-US" sz="1600" b="1" dirty="0">
                <a:latin typeface="Arial" panose="020B0604020202020204" pitchFamily="34" charset="0"/>
                <a:cs typeface="Arial" panose="020B0604020202020204" pitchFamily="34" charset="0"/>
              </a:rPr>
              <a:t> </a:t>
            </a:r>
            <a:r>
              <a:rPr lang="en-US" altLang="ja-JP" sz="1600" b="1" dirty="0">
                <a:latin typeface="Arial" panose="020B0604020202020204" pitchFamily="34" charset="0"/>
                <a:cs typeface="Arial" panose="020B0604020202020204" pitchFamily="34" charset="0"/>
              </a:rPr>
              <a:t>(1) Unloading Measure </a:t>
            </a:r>
            <a:r>
              <a:rPr lang="ja-JP" altLang="en-US" sz="1600" b="1" dirty="0">
                <a:latin typeface="Arial" panose="020B0604020202020204" pitchFamily="34" charset="0"/>
                <a:cs typeface="Arial" panose="020B0604020202020204" pitchFamily="34" charset="0"/>
              </a:rPr>
              <a:t> </a:t>
            </a:r>
            <a:r>
              <a:rPr lang="en-US" altLang="ja-JP" sz="1600" b="1" dirty="0">
                <a:latin typeface="Arial" panose="020B0604020202020204" pitchFamily="34" charset="0"/>
                <a:cs typeface="Arial" panose="020B0604020202020204" pitchFamily="34" charset="0"/>
              </a:rPr>
              <a:t>(Stage 1) </a:t>
            </a:r>
            <a:r>
              <a:rPr lang="ja-JP" altLang="en-US" sz="1600" b="1" baseline="30000" dirty="0">
                <a:latin typeface="Arial" panose="020B0604020202020204" pitchFamily="34" charset="0"/>
                <a:cs typeface="Arial" panose="020B0604020202020204" pitchFamily="34" charset="0"/>
              </a:rPr>
              <a:t>*</a:t>
            </a:r>
            <a:endParaRPr lang="ja-JP" altLang="en-US" sz="1600" dirty="0">
              <a:latin typeface="Arial" panose="020B0604020202020204" pitchFamily="34" charset="0"/>
              <a:cs typeface="Arial" panose="020B0604020202020204" pitchFamily="34" charset="0"/>
            </a:endParaRPr>
          </a:p>
        </p:txBody>
      </p:sp>
      <p:sp>
        <p:nvSpPr>
          <p:cNvPr id="19" name="テキスト ボックス 18"/>
          <p:cNvSpPr txBox="1"/>
          <p:nvPr/>
        </p:nvSpPr>
        <p:spPr>
          <a:xfrm>
            <a:off x="165268" y="2379869"/>
            <a:ext cx="3600000" cy="353943"/>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ja-JP" altLang="en-US" sz="1700" b="1" dirty="0">
                <a:latin typeface="Arial" panose="020B0604020202020204" pitchFamily="34" charset="0"/>
                <a:cs typeface="Arial" panose="020B0604020202020204" pitchFamily="34" charset="0"/>
              </a:rPr>
              <a:t> </a:t>
            </a:r>
            <a:r>
              <a:rPr lang="en-US" altLang="ja-JP" sz="1700" b="1" dirty="0">
                <a:latin typeface="Arial" panose="020B0604020202020204" pitchFamily="34" charset="0"/>
                <a:cs typeface="Arial" panose="020B0604020202020204" pitchFamily="34" charset="0"/>
              </a:rPr>
              <a:t>(2) Fueling</a:t>
            </a:r>
            <a:r>
              <a:rPr lang="ja-JP" altLang="en-US" sz="1700" b="1" dirty="0">
                <a:latin typeface="Arial" panose="020B0604020202020204" pitchFamily="34" charset="0"/>
                <a:cs typeface="Arial" panose="020B0604020202020204" pitchFamily="34" charset="0"/>
              </a:rPr>
              <a:t> </a:t>
            </a:r>
            <a:r>
              <a:rPr lang="en-US" altLang="ja-JP" sz="1700" b="1" dirty="0">
                <a:latin typeface="Arial" panose="020B0604020202020204" pitchFamily="34" charset="0"/>
                <a:cs typeface="Arial" panose="020B0604020202020204" pitchFamily="34" charset="0"/>
              </a:rPr>
              <a:t>Measure</a:t>
            </a:r>
            <a:endParaRPr lang="ja-JP" altLang="en-US" sz="1700" b="1" dirty="0">
              <a:latin typeface="Arial" panose="020B0604020202020204" pitchFamily="34" charset="0"/>
              <a:cs typeface="Arial" panose="020B0604020202020204" pitchFamily="34" charset="0"/>
            </a:endParaRPr>
          </a:p>
        </p:txBody>
      </p:sp>
      <p:sp>
        <p:nvSpPr>
          <p:cNvPr id="20" name="テキスト ボックス 19"/>
          <p:cNvSpPr txBox="1"/>
          <p:nvPr/>
        </p:nvSpPr>
        <p:spPr>
          <a:xfrm>
            <a:off x="179512" y="5235297"/>
            <a:ext cx="3600000" cy="353943"/>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ja-JP" altLang="en-US" sz="1700" b="1" dirty="0">
                <a:latin typeface="Arial" panose="020B0604020202020204" pitchFamily="34" charset="0"/>
                <a:cs typeface="Arial" panose="020B0604020202020204" pitchFamily="34" charset="0"/>
              </a:rPr>
              <a:t> </a:t>
            </a:r>
            <a:r>
              <a:rPr lang="en-US" altLang="ja-JP" sz="1700" b="1" dirty="0">
                <a:latin typeface="Arial" panose="020B0604020202020204" pitchFamily="34" charset="0"/>
                <a:cs typeface="Arial" panose="020B0604020202020204" pitchFamily="34" charset="0"/>
              </a:rPr>
              <a:t>(3) Parking</a:t>
            </a:r>
            <a:r>
              <a:rPr lang="ja-JP" altLang="en-US" sz="1700" b="1" dirty="0">
                <a:latin typeface="Arial" panose="020B0604020202020204" pitchFamily="34" charset="0"/>
                <a:cs typeface="Arial" panose="020B0604020202020204" pitchFamily="34" charset="0"/>
              </a:rPr>
              <a:t> </a:t>
            </a:r>
            <a:r>
              <a:rPr lang="en-US" altLang="ja-JP" sz="1700" b="1" dirty="0">
                <a:latin typeface="Arial" panose="020B0604020202020204" pitchFamily="34" charset="0"/>
                <a:cs typeface="Arial" panose="020B0604020202020204" pitchFamily="34" charset="0"/>
              </a:rPr>
              <a:t>Measure</a:t>
            </a:r>
            <a:endParaRPr lang="ja-JP" altLang="en-US" sz="1700" b="1" baseline="30000" dirty="0">
              <a:latin typeface="Arial" panose="020B0604020202020204" pitchFamily="34" charset="0"/>
              <a:cs typeface="Arial" panose="020B0604020202020204" pitchFamily="34" charset="0"/>
            </a:endParaRPr>
          </a:p>
        </p:txBody>
      </p:sp>
      <p:sp>
        <p:nvSpPr>
          <p:cNvPr id="21" name="スライド番号プレースホルダー 1"/>
          <p:cNvSpPr>
            <a:spLocks noGrp="1"/>
          </p:cNvSpPr>
          <p:nvPr>
            <p:ph type="sldNum" sz="quarter" idx="12"/>
          </p:nvPr>
        </p:nvSpPr>
        <p:spPr>
          <a:xfrm>
            <a:off x="7010400" y="6492875"/>
            <a:ext cx="2133600" cy="365125"/>
          </a:xfrm>
        </p:spPr>
        <p:txBody>
          <a:bodyPr/>
          <a:lstStyle/>
          <a:p>
            <a:pPr>
              <a:defRPr/>
            </a:pPr>
            <a:fld id="{8451817A-C572-4EAA-A818-AAA37886139E}" type="slidenum">
              <a:rPr lang="ja-JP" altLang="en-US" smtClean="0">
                <a:solidFill>
                  <a:prstClr val="black">
                    <a:tint val="75000"/>
                  </a:prstClr>
                </a:solidFill>
                <a:latin typeface="Arial" panose="020B0604020202020204" pitchFamily="34" charset="0"/>
                <a:cs typeface="Arial" panose="020B0604020202020204" pitchFamily="34" charset="0"/>
              </a:rPr>
              <a:pPr>
                <a:defRPr/>
              </a:pPr>
              <a:t>4</a:t>
            </a:fld>
            <a:endParaRPr lang="ja-JP" altLang="en-US" dirty="0">
              <a:solidFill>
                <a:prstClr val="black">
                  <a:tint val="75000"/>
                </a:prstClr>
              </a:solidFill>
              <a:latin typeface="Arial" panose="020B0604020202020204" pitchFamily="34" charset="0"/>
              <a:cs typeface="Arial" panose="020B0604020202020204" pitchFamily="34" charset="0"/>
            </a:endParaRPr>
          </a:p>
        </p:txBody>
      </p:sp>
      <p:sp>
        <p:nvSpPr>
          <p:cNvPr id="2" name="テキスト ボックス 1"/>
          <p:cNvSpPr txBox="1"/>
          <p:nvPr/>
        </p:nvSpPr>
        <p:spPr>
          <a:xfrm>
            <a:off x="3758636" y="2204864"/>
            <a:ext cx="5385364" cy="307777"/>
          </a:xfrm>
          <a:prstGeom prst="rect">
            <a:avLst/>
          </a:prstGeom>
          <a:noFill/>
        </p:spPr>
        <p:txBody>
          <a:bodyPr wrap="square" rtlCol="0">
            <a:spAutoFit/>
          </a:bodyPr>
          <a:lstStyle/>
          <a:p>
            <a:r>
              <a:rPr lang="en-US" altLang="ja-JP" sz="700" dirty="0">
                <a:latin typeface="Arial" panose="020B0604020202020204" pitchFamily="34" charset="0"/>
                <a:cs typeface="Arial" panose="020B0604020202020204" pitchFamily="34" charset="0"/>
              </a:rPr>
              <a:t>⁑Saitama pref., Saitama city, Chiba pref., Chiba city, Tokyo, Kanagawa pref., Yokohama city, Kawasaki city, Sagamihara city, Fukui pref., Aichi pref., Kyoto pref., Osaka pref., Amagasaki city</a:t>
            </a:r>
            <a:endParaRPr kumimoji="1" lang="ja-JP" altLang="en-US" sz="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22600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表 19"/>
          <p:cNvGraphicFramePr>
            <a:graphicFrameLocks noGrp="1"/>
          </p:cNvGraphicFramePr>
          <p:nvPr>
            <p:extLst>
              <p:ext uri="{D42A27DB-BD31-4B8C-83A1-F6EECF244321}">
                <p14:modId xmlns:p14="http://schemas.microsoft.com/office/powerpoint/2010/main" val="612352532"/>
              </p:ext>
            </p:extLst>
          </p:nvPr>
        </p:nvGraphicFramePr>
        <p:xfrm>
          <a:off x="90237" y="1497883"/>
          <a:ext cx="5705899" cy="2862568"/>
        </p:xfrm>
        <a:graphic>
          <a:graphicData uri="http://schemas.openxmlformats.org/drawingml/2006/table">
            <a:tbl>
              <a:tblPr firstRow="1" firstCol="1" bandRow="1">
                <a:tableStyleId>{5C22544A-7EE6-4342-B048-85BDC9FD1C3A}</a:tableStyleId>
              </a:tblPr>
              <a:tblGrid>
                <a:gridCol w="1026967">
                  <a:extLst>
                    <a:ext uri="{9D8B030D-6E8A-4147-A177-3AD203B41FA5}">
                      <a16:colId xmlns:a16="http://schemas.microsoft.com/office/drawing/2014/main" xmlns="" val="20000"/>
                    </a:ext>
                  </a:extLst>
                </a:gridCol>
                <a:gridCol w="380424">
                  <a:extLst>
                    <a:ext uri="{9D8B030D-6E8A-4147-A177-3AD203B41FA5}">
                      <a16:colId xmlns:a16="http://schemas.microsoft.com/office/drawing/2014/main" xmlns="" val="20001"/>
                    </a:ext>
                  </a:extLst>
                </a:gridCol>
                <a:gridCol w="842124">
                  <a:extLst>
                    <a:ext uri="{9D8B030D-6E8A-4147-A177-3AD203B41FA5}">
                      <a16:colId xmlns:a16="http://schemas.microsoft.com/office/drawing/2014/main" xmlns="" val="20002"/>
                    </a:ext>
                  </a:extLst>
                </a:gridCol>
                <a:gridCol w="1152128">
                  <a:extLst>
                    <a:ext uri="{9D8B030D-6E8A-4147-A177-3AD203B41FA5}">
                      <a16:colId xmlns:a16="http://schemas.microsoft.com/office/drawing/2014/main" xmlns="" val="20003"/>
                    </a:ext>
                  </a:extLst>
                </a:gridCol>
                <a:gridCol w="1152128">
                  <a:extLst>
                    <a:ext uri="{9D8B030D-6E8A-4147-A177-3AD203B41FA5}">
                      <a16:colId xmlns:a16="http://schemas.microsoft.com/office/drawing/2014/main" xmlns="" val="20004"/>
                    </a:ext>
                  </a:extLst>
                </a:gridCol>
                <a:gridCol w="1152128">
                  <a:extLst>
                    <a:ext uri="{9D8B030D-6E8A-4147-A177-3AD203B41FA5}">
                      <a16:colId xmlns:a16="http://schemas.microsoft.com/office/drawing/2014/main" xmlns="" val="20005"/>
                    </a:ext>
                  </a:extLst>
                </a:gridCol>
              </a:tblGrid>
              <a:tr h="164692">
                <a:tc gridSpan="3">
                  <a:txBody>
                    <a:bodyPr/>
                    <a:lstStyle/>
                    <a:p>
                      <a:pPr algn="just">
                        <a:spcAft>
                          <a:spcPts val="0"/>
                        </a:spcAft>
                      </a:pPr>
                      <a:r>
                        <a:rPr kumimoji="1" lang="en-US" altLang="ja-JP" sz="1400" b="1" kern="1200" dirty="0">
                          <a:solidFill>
                            <a:schemeClr val="lt1"/>
                          </a:solidFill>
                          <a:effectLst/>
                          <a:latin typeface="Arial" panose="020B0604020202020204" pitchFamily="34" charset="0"/>
                          <a:ea typeface="+mn-ea"/>
                          <a:cs typeface="Arial" panose="020B0604020202020204" pitchFamily="34" charset="0"/>
                        </a:rPr>
                        <a:t>Annual sales (kL/yr) per service station</a:t>
                      </a:r>
                      <a:endParaRPr lang="ja-JP" sz="1100" kern="100" dirty="0">
                        <a:effectLst/>
                        <a:latin typeface="Arial" panose="020B0604020202020204" pitchFamily="34" charset="0"/>
                        <a:ea typeface="ＭＳ 明朝"/>
                        <a:cs typeface="Arial" panose="020B0604020202020204" pitchFamily="34" charset="0"/>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tc>
                  <a:txBody>
                    <a:bodyPr/>
                    <a:lstStyle/>
                    <a:p>
                      <a:pPr algn="r">
                        <a:spcAft>
                          <a:spcPts val="0"/>
                        </a:spcAft>
                      </a:pPr>
                      <a:r>
                        <a:rPr lang="en-US" sz="1200" kern="0" dirty="0">
                          <a:effectLst/>
                          <a:latin typeface="Arial" panose="020B0604020202020204" pitchFamily="34" charset="0"/>
                          <a:cs typeface="Arial" panose="020B0604020202020204" pitchFamily="34" charset="0"/>
                        </a:rPr>
                        <a:t>1,000 or more</a:t>
                      </a:r>
                      <a:endParaRPr lang="ja-JP" sz="1200" kern="100" dirty="0">
                        <a:effectLst/>
                        <a:latin typeface="Arial" panose="020B0604020202020204" pitchFamily="34" charset="0"/>
                        <a:ea typeface="ＭＳ 明朝"/>
                        <a:cs typeface="Arial" panose="020B0604020202020204" pitchFamily="34" charset="0"/>
                      </a:endParaRPr>
                    </a:p>
                  </a:txBody>
                  <a:tcPr marL="68580" marR="68580" marT="0" marB="0" anchor="ctr"/>
                </a:tc>
                <a:tc>
                  <a:txBody>
                    <a:bodyPr/>
                    <a:lstStyle/>
                    <a:p>
                      <a:pPr algn="r">
                        <a:spcAft>
                          <a:spcPts val="0"/>
                        </a:spcAft>
                      </a:pPr>
                      <a:r>
                        <a:rPr lang="en-US" sz="1200" kern="0" dirty="0">
                          <a:effectLst/>
                          <a:latin typeface="Arial" panose="020B0604020202020204" pitchFamily="34" charset="0"/>
                          <a:cs typeface="Arial" panose="020B0604020202020204" pitchFamily="34" charset="0"/>
                        </a:rPr>
                        <a:t>2,000 or more</a:t>
                      </a:r>
                      <a:endParaRPr lang="ja-JP" sz="1200" kern="100" dirty="0">
                        <a:effectLst/>
                        <a:latin typeface="Arial" panose="020B0604020202020204" pitchFamily="34" charset="0"/>
                        <a:ea typeface="ＭＳ 明朝"/>
                        <a:cs typeface="Arial" panose="020B0604020202020204" pitchFamily="34" charset="0"/>
                      </a:endParaRPr>
                    </a:p>
                  </a:txBody>
                  <a:tcPr marL="68580" marR="68580" marT="0" marB="0" anchor="ctr"/>
                </a:tc>
                <a:tc>
                  <a:txBody>
                    <a:bodyPr/>
                    <a:lstStyle/>
                    <a:p>
                      <a:pPr algn="r">
                        <a:spcAft>
                          <a:spcPts val="0"/>
                        </a:spcAft>
                      </a:pPr>
                      <a:r>
                        <a:rPr lang="en-US" sz="1200" kern="0" dirty="0">
                          <a:effectLst/>
                          <a:latin typeface="Arial" panose="020B0604020202020204" pitchFamily="34" charset="0"/>
                          <a:cs typeface="Arial" panose="020B0604020202020204" pitchFamily="34" charset="0"/>
                        </a:rPr>
                        <a:t>3,000 or more</a:t>
                      </a:r>
                      <a:endParaRPr lang="ja-JP" sz="1200" kern="100" dirty="0">
                        <a:effectLst/>
                        <a:latin typeface="Arial" panose="020B0604020202020204" pitchFamily="34" charset="0"/>
                        <a:ea typeface="ＭＳ 明朝"/>
                        <a:cs typeface="Arial" panose="020B0604020202020204" pitchFamily="34" charset="0"/>
                      </a:endParaRPr>
                    </a:p>
                  </a:txBody>
                  <a:tcPr marL="68580" marR="68580" marT="0" marB="0" anchor="ctr"/>
                </a:tc>
                <a:extLst>
                  <a:ext uri="{0D108BD9-81ED-4DB2-BD59-A6C34878D82A}">
                    <a16:rowId xmlns:a16="http://schemas.microsoft.com/office/drawing/2014/main" xmlns="" val="10000"/>
                  </a:ext>
                </a:extLst>
              </a:tr>
              <a:tr h="333400">
                <a:tc rowSpan="3">
                  <a:txBody>
                    <a:bodyPr/>
                    <a:lstStyle/>
                    <a:p>
                      <a:pPr algn="just">
                        <a:spcAft>
                          <a:spcPts val="0"/>
                        </a:spcAft>
                      </a:pPr>
                      <a:r>
                        <a:rPr lang="en-US" altLang="ja-JP" sz="1100" kern="0" dirty="0">
                          <a:effectLst/>
                          <a:latin typeface="Arial" panose="020B0604020202020204" pitchFamily="34" charset="0"/>
                          <a:cs typeface="Arial" panose="020B0604020202020204" pitchFamily="34" charset="0"/>
                        </a:rPr>
                        <a:t>Annual expenditure</a:t>
                      </a:r>
                    </a:p>
                    <a:p>
                      <a:pPr algn="just">
                        <a:spcAft>
                          <a:spcPts val="0"/>
                        </a:spcAft>
                      </a:pPr>
                      <a:r>
                        <a:rPr lang="ja-JP" altLang="en-US" sz="1100" kern="0" dirty="0">
                          <a:effectLst/>
                          <a:latin typeface="Arial" panose="020B0604020202020204" pitchFamily="34" charset="0"/>
                          <a:cs typeface="Arial" panose="020B0604020202020204" pitchFamily="34" charset="0"/>
                        </a:rPr>
                        <a:t> </a:t>
                      </a:r>
                      <a:r>
                        <a:rPr lang="en-US" altLang="ja-JP" sz="1100" kern="0" dirty="0">
                          <a:effectLst/>
                          <a:latin typeface="Arial" panose="020B0604020202020204" pitchFamily="34" charset="0"/>
                          <a:cs typeface="Arial" panose="020B0604020202020204" pitchFamily="34" charset="0"/>
                        </a:rPr>
                        <a:t>(Mil. Yen/yr) </a:t>
                      </a:r>
                      <a:endParaRPr lang="ja-JP" sz="1100" kern="100" dirty="0">
                        <a:effectLst/>
                        <a:latin typeface="Arial" panose="020B0604020202020204" pitchFamily="34" charset="0"/>
                        <a:ea typeface="ＭＳ 明朝"/>
                        <a:cs typeface="Arial" panose="020B0604020202020204" pitchFamily="34" charset="0"/>
                      </a:endParaRPr>
                    </a:p>
                  </a:txBody>
                  <a:tcPr marL="68580" marR="68580" marT="0" marB="0" anchor="ctr"/>
                </a:tc>
                <a:tc rowSpan="3">
                  <a:txBody>
                    <a:bodyPr/>
                    <a:lstStyle/>
                    <a:p>
                      <a:pPr algn="ctr">
                        <a:spcAft>
                          <a:spcPts val="0"/>
                        </a:spcAft>
                      </a:pPr>
                      <a:r>
                        <a:rPr lang="en-US" altLang="ja-JP" sz="1200" kern="0" dirty="0">
                          <a:effectLst/>
                          <a:latin typeface="Arial" panose="020B0604020202020204" pitchFamily="34" charset="0"/>
                          <a:ea typeface="ＭＳ 明朝"/>
                          <a:cs typeface="Arial" panose="020B0604020202020204" pitchFamily="34" charset="0"/>
                        </a:rPr>
                        <a:t>Period of service</a:t>
                      </a:r>
                      <a:endParaRPr lang="ja-JP" sz="1200" kern="100" dirty="0">
                        <a:effectLst/>
                        <a:latin typeface="Arial" panose="020B0604020202020204" pitchFamily="34" charset="0"/>
                        <a:ea typeface="ＭＳ 明朝"/>
                        <a:cs typeface="Arial" panose="020B0604020202020204" pitchFamily="34" charset="0"/>
                      </a:endParaRPr>
                    </a:p>
                  </a:txBody>
                  <a:tcPr marL="68580" marR="68580" marT="0" marB="0" vert="vert270" anchor="ctr"/>
                </a:tc>
                <a:tc>
                  <a:txBody>
                    <a:bodyPr/>
                    <a:lstStyle/>
                    <a:p>
                      <a:pPr algn="r">
                        <a:spcAft>
                          <a:spcPts val="0"/>
                        </a:spcAft>
                      </a:pPr>
                      <a:r>
                        <a:rPr lang="en-US" altLang="ja-JP" sz="1400" kern="0" dirty="0">
                          <a:effectLst/>
                          <a:latin typeface="Arial" panose="020B0604020202020204" pitchFamily="34" charset="0"/>
                          <a:ea typeface="ＭＳ 明朝"/>
                          <a:cs typeface="Arial" panose="020B0604020202020204" pitchFamily="34" charset="0"/>
                        </a:rPr>
                        <a:t>7 yr</a:t>
                      </a:r>
                      <a:endParaRPr lang="ja-JP" sz="1400" kern="100" dirty="0">
                        <a:effectLst/>
                        <a:latin typeface="Arial" panose="020B0604020202020204" pitchFamily="34" charset="0"/>
                        <a:ea typeface="ＭＳ 明朝"/>
                        <a:cs typeface="Arial" panose="020B0604020202020204" pitchFamily="34" charset="0"/>
                      </a:endParaRPr>
                    </a:p>
                  </a:txBody>
                  <a:tcPr marL="68580" marR="68580" marT="0" marB="0" anchor="ctr"/>
                </a:tc>
                <a:tc>
                  <a:txBody>
                    <a:bodyPr/>
                    <a:lstStyle/>
                    <a:p>
                      <a:pPr algn="r">
                        <a:spcAft>
                          <a:spcPts val="0"/>
                        </a:spcAft>
                      </a:pPr>
                      <a:r>
                        <a:rPr lang="en-US" altLang="ja-JP" sz="1400" kern="0" dirty="0">
                          <a:effectLst/>
                          <a:latin typeface="Arial" panose="020B0604020202020204" pitchFamily="34" charset="0"/>
                          <a:ea typeface="+mn-ea"/>
                          <a:cs typeface="Arial" panose="020B0604020202020204" pitchFamily="34" charset="0"/>
                        </a:rPr>
                        <a:t>2</a:t>
                      </a:r>
                      <a:r>
                        <a:rPr lang="en-US" sz="1400" kern="0" dirty="0">
                          <a:effectLst/>
                          <a:latin typeface="Arial" panose="020B0604020202020204" pitchFamily="34" charset="0"/>
                          <a:ea typeface="+mn-ea"/>
                          <a:cs typeface="Arial" panose="020B0604020202020204" pitchFamily="34" charset="0"/>
                        </a:rPr>
                        <a:t>,</a:t>
                      </a:r>
                      <a:r>
                        <a:rPr lang="en-US" altLang="ja-JP" sz="1400" kern="0" dirty="0">
                          <a:effectLst/>
                          <a:latin typeface="Arial" panose="020B0604020202020204" pitchFamily="34" charset="0"/>
                          <a:ea typeface="+mn-ea"/>
                          <a:cs typeface="Arial" panose="020B0604020202020204" pitchFamily="34" charset="0"/>
                        </a:rPr>
                        <a:t>077</a:t>
                      </a:r>
                      <a:endParaRPr lang="ja-JP" sz="1400" kern="100" dirty="0">
                        <a:effectLst/>
                        <a:latin typeface="Arial" panose="020B0604020202020204" pitchFamily="34" charset="0"/>
                        <a:ea typeface="+mn-ea"/>
                        <a:cs typeface="Arial" panose="020B0604020202020204" pitchFamily="34" charset="0"/>
                      </a:endParaRPr>
                    </a:p>
                  </a:txBody>
                  <a:tcPr marL="68580" marR="68580" marT="0" marB="0" anchor="ctr"/>
                </a:tc>
                <a:tc>
                  <a:txBody>
                    <a:bodyPr/>
                    <a:lstStyle/>
                    <a:p>
                      <a:pPr algn="r">
                        <a:spcAft>
                          <a:spcPts val="0"/>
                        </a:spcAft>
                      </a:pPr>
                      <a:r>
                        <a:rPr lang="en-US" altLang="ja-JP" sz="1400" kern="100" dirty="0">
                          <a:effectLst/>
                          <a:latin typeface="Arial" panose="020B0604020202020204" pitchFamily="34" charset="0"/>
                          <a:ea typeface="+mn-ea"/>
                          <a:cs typeface="Arial" panose="020B0604020202020204" pitchFamily="34" charset="0"/>
                        </a:rPr>
                        <a:t>979</a:t>
                      </a:r>
                      <a:endParaRPr lang="ja-JP" sz="1400" kern="100" dirty="0">
                        <a:effectLst/>
                        <a:latin typeface="Arial" panose="020B0604020202020204" pitchFamily="34" charset="0"/>
                        <a:ea typeface="+mn-ea"/>
                        <a:cs typeface="Arial" panose="020B0604020202020204" pitchFamily="34" charset="0"/>
                      </a:endParaRPr>
                    </a:p>
                  </a:txBody>
                  <a:tcPr marL="68580" marR="68580" marT="0" marB="0" anchor="ctr"/>
                </a:tc>
                <a:tc>
                  <a:txBody>
                    <a:bodyPr/>
                    <a:lstStyle/>
                    <a:p>
                      <a:pPr algn="r">
                        <a:spcAft>
                          <a:spcPts val="0"/>
                        </a:spcAft>
                      </a:pPr>
                      <a:r>
                        <a:rPr lang="en-US" altLang="ja-JP" sz="1400" kern="0" dirty="0">
                          <a:effectLst/>
                          <a:latin typeface="Arial" panose="020B0604020202020204" pitchFamily="34" charset="0"/>
                          <a:ea typeface="+mn-ea"/>
                          <a:cs typeface="Arial" panose="020B0604020202020204" pitchFamily="34" charset="0"/>
                        </a:rPr>
                        <a:t>442</a:t>
                      </a:r>
                      <a:endParaRPr lang="ja-JP" sz="1400" kern="100" dirty="0">
                        <a:effectLst/>
                        <a:latin typeface="Arial" panose="020B0604020202020204" pitchFamily="34" charset="0"/>
                        <a:ea typeface="+mn-ea"/>
                        <a:cs typeface="Arial" panose="020B0604020202020204" pitchFamily="34" charset="0"/>
                      </a:endParaRPr>
                    </a:p>
                  </a:txBody>
                  <a:tcPr marL="68580" marR="68580" marT="0" marB="0" anchor="ctr"/>
                </a:tc>
                <a:extLst>
                  <a:ext uri="{0D108BD9-81ED-4DB2-BD59-A6C34878D82A}">
                    <a16:rowId xmlns:a16="http://schemas.microsoft.com/office/drawing/2014/main" xmlns="" val="10001"/>
                  </a:ext>
                </a:extLst>
              </a:tr>
              <a:tr h="360040">
                <a:tc vMerge="1">
                  <a:txBody>
                    <a:bodyPr/>
                    <a:lstStyle/>
                    <a:p>
                      <a:endParaRPr kumimoji="1" lang="ja-JP" altLang="en-US"/>
                    </a:p>
                  </a:txBody>
                  <a:tcPr/>
                </a:tc>
                <a:tc vMerge="1">
                  <a:txBody>
                    <a:bodyPr/>
                    <a:lstStyle/>
                    <a:p>
                      <a:endParaRPr kumimoji="1" lang="ja-JP" altLang="en-US"/>
                    </a:p>
                  </a:txBody>
                  <a:tcPr/>
                </a:tc>
                <a:tc>
                  <a:txBody>
                    <a:bodyPr/>
                    <a:lstStyle/>
                    <a:p>
                      <a:pPr algn="r">
                        <a:spcAft>
                          <a:spcPts val="0"/>
                        </a:spcAft>
                      </a:pPr>
                      <a:r>
                        <a:rPr lang="en-US" altLang="ja-JP" sz="1400" kern="0" dirty="0">
                          <a:effectLst/>
                          <a:latin typeface="Arial" panose="020B0604020202020204" pitchFamily="34" charset="0"/>
                          <a:ea typeface="ＭＳ 明朝"/>
                          <a:cs typeface="Arial" panose="020B0604020202020204" pitchFamily="34" charset="0"/>
                        </a:rPr>
                        <a:t>14 yr</a:t>
                      </a:r>
                      <a:endParaRPr lang="ja-JP" sz="1400" kern="100" dirty="0">
                        <a:effectLst/>
                        <a:latin typeface="Arial" panose="020B0604020202020204" pitchFamily="34" charset="0"/>
                        <a:ea typeface="ＭＳ 明朝"/>
                        <a:cs typeface="Arial" panose="020B0604020202020204" pitchFamily="34" charset="0"/>
                      </a:endParaRPr>
                    </a:p>
                  </a:txBody>
                  <a:tcPr marL="68580" marR="68580" marT="0" marB="0" anchor="ctr"/>
                </a:tc>
                <a:tc>
                  <a:txBody>
                    <a:bodyPr/>
                    <a:lstStyle/>
                    <a:p>
                      <a:pPr algn="r">
                        <a:spcAft>
                          <a:spcPts val="0"/>
                        </a:spcAft>
                      </a:pPr>
                      <a:r>
                        <a:rPr lang="en-US" altLang="ja-JP" sz="1400" kern="100" dirty="0">
                          <a:effectLst/>
                          <a:latin typeface="Arial" panose="020B0604020202020204" pitchFamily="34" charset="0"/>
                          <a:ea typeface="+mn-ea"/>
                          <a:cs typeface="Arial" panose="020B0604020202020204" pitchFamily="34" charset="0"/>
                        </a:rPr>
                        <a:t>193</a:t>
                      </a:r>
                      <a:endParaRPr lang="ja-JP" sz="1400" kern="100" dirty="0">
                        <a:effectLst/>
                        <a:latin typeface="Arial" panose="020B0604020202020204" pitchFamily="34" charset="0"/>
                        <a:ea typeface="+mn-ea"/>
                        <a:cs typeface="Arial" panose="020B0604020202020204" pitchFamily="34" charset="0"/>
                      </a:endParaRPr>
                    </a:p>
                  </a:txBody>
                  <a:tcPr marL="68580" marR="68580" marT="0" marB="0" anchor="ctr"/>
                </a:tc>
                <a:tc>
                  <a:txBody>
                    <a:bodyPr/>
                    <a:lstStyle/>
                    <a:p>
                      <a:pPr algn="r">
                        <a:spcAft>
                          <a:spcPts val="0"/>
                        </a:spcAft>
                      </a:pPr>
                      <a:r>
                        <a:rPr lang="en-US" sz="1400" kern="0" dirty="0">
                          <a:effectLst/>
                          <a:latin typeface="Arial" panose="020B0604020202020204" pitchFamily="34" charset="0"/>
                          <a:ea typeface="+mn-ea"/>
                          <a:cs typeface="Arial" panose="020B0604020202020204" pitchFamily="34" charset="0"/>
                        </a:rPr>
                        <a:t>-</a:t>
                      </a:r>
                      <a:r>
                        <a:rPr lang="en-US" altLang="ja-JP" sz="1400" kern="0" dirty="0">
                          <a:effectLst/>
                          <a:latin typeface="Arial" panose="020B0604020202020204" pitchFamily="34" charset="0"/>
                          <a:ea typeface="+mn-ea"/>
                          <a:cs typeface="Arial" panose="020B0604020202020204" pitchFamily="34" charset="0"/>
                        </a:rPr>
                        <a:t>173</a:t>
                      </a:r>
                      <a:endParaRPr lang="ja-JP" sz="1400" kern="100" dirty="0">
                        <a:effectLst/>
                        <a:latin typeface="Arial" panose="020B0604020202020204" pitchFamily="34" charset="0"/>
                        <a:ea typeface="+mn-ea"/>
                        <a:cs typeface="Arial" panose="020B0604020202020204" pitchFamily="34" charset="0"/>
                      </a:endParaRPr>
                    </a:p>
                  </a:txBody>
                  <a:tcPr marL="68580" marR="68580" marT="0" marB="0" anchor="ctr"/>
                </a:tc>
                <a:tc>
                  <a:txBody>
                    <a:bodyPr/>
                    <a:lstStyle/>
                    <a:p>
                      <a:pPr algn="r">
                        <a:spcAft>
                          <a:spcPts val="0"/>
                        </a:spcAft>
                      </a:pPr>
                      <a:r>
                        <a:rPr lang="en-US" sz="1400" kern="0" dirty="0">
                          <a:effectLst/>
                          <a:latin typeface="Arial" panose="020B0604020202020204" pitchFamily="34" charset="0"/>
                          <a:ea typeface="+mn-ea"/>
                          <a:cs typeface="Arial" panose="020B0604020202020204" pitchFamily="34" charset="0"/>
                        </a:rPr>
                        <a:t>-</a:t>
                      </a:r>
                      <a:r>
                        <a:rPr lang="en-US" altLang="ja-JP" sz="1400" kern="0" dirty="0">
                          <a:effectLst/>
                          <a:latin typeface="Arial" panose="020B0604020202020204" pitchFamily="34" charset="0"/>
                          <a:ea typeface="+mn-ea"/>
                          <a:cs typeface="Arial" panose="020B0604020202020204" pitchFamily="34" charset="0"/>
                        </a:rPr>
                        <a:t>258</a:t>
                      </a:r>
                      <a:endParaRPr lang="ja-JP" sz="1400" kern="100" dirty="0">
                        <a:effectLst/>
                        <a:latin typeface="Arial" panose="020B0604020202020204" pitchFamily="34" charset="0"/>
                        <a:ea typeface="+mn-ea"/>
                        <a:cs typeface="Arial" panose="020B0604020202020204" pitchFamily="34" charset="0"/>
                      </a:endParaRPr>
                    </a:p>
                  </a:txBody>
                  <a:tcPr marL="68580" marR="68580" marT="0" marB="0" anchor="ctr"/>
                </a:tc>
                <a:extLst>
                  <a:ext uri="{0D108BD9-81ED-4DB2-BD59-A6C34878D82A}">
                    <a16:rowId xmlns:a16="http://schemas.microsoft.com/office/drawing/2014/main" xmlns="" val="10002"/>
                  </a:ext>
                </a:extLst>
              </a:tr>
              <a:tr h="202141">
                <a:tc vMerge="1">
                  <a:txBody>
                    <a:bodyPr/>
                    <a:lstStyle/>
                    <a:p>
                      <a:endParaRPr kumimoji="1" lang="ja-JP" altLang="en-US"/>
                    </a:p>
                  </a:txBody>
                  <a:tcPr/>
                </a:tc>
                <a:tc vMerge="1">
                  <a:txBody>
                    <a:bodyPr/>
                    <a:lstStyle/>
                    <a:p>
                      <a:endParaRPr kumimoji="1" lang="ja-JP" altLang="en-US"/>
                    </a:p>
                  </a:txBody>
                  <a:tcPr/>
                </a:tc>
                <a:tc>
                  <a:txBody>
                    <a:bodyPr/>
                    <a:lstStyle/>
                    <a:p>
                      <a:pPr algn="r">
                        <a:spcAft>
                          <a:spcPts val="0"/>
                        </a:spcAft>
                      </a:pPr>
                      <a:r>
                        <a:rPr lang="en-US" altLang="ja-JP" sz="1400" kern="0" dirty="0">
                          <a:effectLst/>
                          <a:latin typeface="Arial" panose="020B0604020202020204" pitchFamily="34" charset="0"/>
                          <a:ea typeface="ＭＳ 明朝"/>
                          <a:cs typeface="Arial" panose="020B0604020202020204" pitchFamily="34" charset="0"/>
                        </a:rPr>
                        <a:t>21 yr</a:t>
                      </a:r>
                      <a:endParaRPr lang="ja-JP" sz="1400" kern="100" dirty="0">
                        <a:effectLst/>
                        <a:latin typeface="Arial" panose="020B0604020202020204" pitchFamily="34" charset="0"/>
                        <a:ea typeface="ＭＳ 明朝"/>
                        <a:cs typeface="Arial" panose="020B0604020202020204" pitchFamily="34" charset="0"/>
                      </a:endParaRPr>
                    </a:p>
                  </a:txBody>
                  <a:tcPr marL="68580" marR="68580" marT="0" marB="0" anchor="ctr"/>
                </a:tc>
                <a:tc>
                  <a:txBody>
                    <a:bodyPr/>
                    <a:lstStyle/>
                    <a:p>
                      <a:pPr algn="r">
                        <a:spcAft>
                          <a:spcPts val="0"/>
                        </a:spcAft>
                      </a:pPr>
                      <a:r>
                        <a:rPr lang="en-US" sz="1400" kern="0" dirty="0">
                          <a:effectLst/>
                          <a:latin typeface="Arial" panose="020B0604020202020204" pitchFamily="34" charset="0"/>
                          <a:ea typeface="+mn-ea"/>
                          <a:cs typeface="Arial" panose="020B0604020202020204" pitchFamily="34" charset="0"/>
                        </a:rPr>
                        <a:t>-</a:t>
                      </a:r>
                      <a:r>
                        <a:rPr lang="en-US" altLang="ja-JP" sz="1400" kern="0" dirty="0">
                          <a:effectLst/>
                          <a:latin typeface="Arial" panose="020B0604020202020204" pitchFamily="34" charset="0"/>
                          <a:ea typeface="+mn-ea"/>
                          <a:cs typeface="Arial" panose="020B0604020202020204" pitchFamily="34" charset="0"/>
                        </a:rPr>
                        <a:t>435</a:t>
                      </a:r>
                      <a:endParaRPr lang="ja-JP" sz="1400" kern="100" dirty="0">
                        <a:effectLst/>
                        <a:latin typeface="Arial" panose="020B0604020202020204" pitchFamily="34" charset="0"/>
                        <a:ea typeface="+mn-ea"/>
                        <a:cs typeface="Arial" panose="020B0604020202020204" pitchFamily="34" charset="0"/>
                      </a:endParaRPr>
                    </a:p>
                  </a:txBody>
                  <a:tcPr marL="68580" marR="68580" marT="0" marB="0" anchor="ctr"/>
                </a:tc>
                <a:tc>
                  <a:txBody>
                    <a:bodyPr/>
                    <a:lstStyle/>
                    <a:p>
                      <a:pPr algn="r">
                        <a:spcAft>
                          <a:spcPts val="0"/>
                        </a:spcAft>
                      </a:pPr>
                      <a:r>
                        <a:rPr lang="en-US" sz="1400" kern="0" dirty="0">
                          <a:effectLst/>
                          <a:latin typeface="Arial" panose="020B0604020202020204" pitchFamily="34" charset="0"/>
                          <a:ea typeface="+mn-ea"/>
                          <a:cs typeface="Arial" panose="020B0604020202020204" pitchFamily="34" charset="0"/>
                        </a:rPr>
                        <a:t>-</a:t>
                      </a:r>
                      <a:r>
                        <a:rPr lang="en-US" altLang="ja-JP" sz="1400" kern="0" dirty="0">
                          <a:effectLst/>
                          <a:latin typeface="Arial" panose="020B0604020202020204" pitchFamily="34" charset="0"/>
                          <a:ea typeface="+mn-ea"/>
                          <a:cs typeface="Arial" panose="020B0604020202020204" pitchFamily="34" charset="0"/>
                        </a:rPr>
                        <a:t>557</a:t>
                      </a:r>
                      <a:endParaRPr lang="ja-JP" sz="1400" kern="100" dirty="0">
                        <a:effectLst/>
                        <a:latin typeface="Arial" panose="020B0604020202020204" pitchFamily="34" charset="0"/>
                        <a:ea typeface="+mn-ea"/>
                        <a:cs typeface="Arial" panose="020B0604020202020204" pitchFamily="34" charset="0"/>
                      </a:endParaRPr>
                    </a:p>
                  </a:txBody>
                  <a:tcPr marL="68580" marR="68580" marT="0" marB="0" anchor="ctr"/>
                </a:tc>
                <a:tc>
                  <a:txBody>
                    <a:bodyPr/>
                    <a:lstStyle/>
                    <a:p>
                      <a:pPr algn="r">
                        <a:spcAft>
                          <a:spcPts val="0"/>
                        </a:spcAft>
                      </a:pPr>
                      <a:r>
                        <a:rPr lang="en-US" sz="1400" kern="0" dirty="0">
                          <a:effectLst/>
                          <a:latin typeface="Arial" panose="020B0604020202020204" pitchFamily="34" charset="0"/>
                          <a:ea typeface="+mn-ea"/>
                          <a:cs typeface="Arial" panose="020B0604020202020204" pitchFamily="34" charset="0"/>
                        </a:rPr>
                        <a:t>-</a:t>
                      </a:r>
                      <a:r>
                        <a:rPr lang="en-US" altLang="ja-JP" sz="1400" kern="0" dirty="0">
                          <a:effectLst/>
                          <a:latin typeface="Arial" panose="020B0604020202020204" pitchFamily="34" charset="0"/>
                          <a:ea typeface="+mn-ea"/>
                          <a:cs typeface="Arial" panose="020B0604020202020204" pitchFamily="34" charset="0"/>
                        </a:rPr>
                        <a:t>491</a:t>
                      </a:r>
                      <a:endParaRPr lang="ja-JP" sz="1400" kern="100" dirty="0">
                        <a:effectLst/>
                        <a:latin typeface="Arial" panose="020B0604020202020204" pitchFamily="34" charset="0"/>
                        <a:ea typeface="+mn-ea"/>
                        <a:cs typeface="Arial" panose="020B0604020202020204" pitchFamily="34" charset="0"/>
                      </a:endParaRPr>
                    </a:p>
                  </a:txBody>
                  <a:tcPr marL="68580" marR="68580" marT="0" marB="0" anchor="ctr"/>
                </a:tc>
                <a:extLst>
                  <a:ext uri="{0D108BD9-81ED-4DB2-BD59-A6C34878D82A}">
                    <a16:rowId xmlns:a16="http://schemas.microsoft.com/office/drawing/2014/main" xmlns="" val="10003"/>
                  </a:ext>
                </a:extLst>
              </a:tr>
              <a:tr h="453581">
                <a:tc gridSpan="3">
                  <a:txBody>
                    <a:bodyPr/>
                    <a:lstStyle/>
                    <a:p>
                      <a:pPr algn="just">
                        <a:spcAft>
                          <a:spcPts val="0"/>
                        </a:spcAft>
                      </a:pPr>
                      <a:r>
                        <a:rPr lang="en-US" altLang="ja-JP" sz="1100" kern="0" dirty="0">
                          <a:effectLst/>
                          <a:latin typeface="Arial" panose="020B0604020202020204" pitchFamily="34" charset="0"/>
                          <a:cs typeface="Arial" panose="020B0604020202020204" pitchFamily="34" charset="0"/>
                        </a:rPr>
                        <a:t>Annual vapor  cutback</a:t>
                      </a:r>
                    </a:p>
                    <a:p>
                      <a:pPr algn="just">
                        <a:spcAft>
                          <a:spcPts val="0"/>
                        </a:spcAft>
                      </a:pPr>
                      <a:r>
                        <a:rPr lang="en-US" altLang="ja-JP" sz="1100" kern="0" dirty="0">
                          <a:effectLst/>
                          <a:latin typeface="Arial" panose="020B0604020202020204" pitchFamily="34" charset="0"/>
                          <a:ea typeface="ＭＳ 明朝"/>
                          <a:cs typeface="Arial" panose="020B0604020202020204" pitchFamily="34" charset="0"/>
                        </a:rPr>
                        <a:t>(Tons/yr)</a:t>
                      </a:r>
                      <a:endParaRPr lang="ja-JP" sz="1100" kern="100" dirty="0">
                        <a:effectLst/>
                        <a:latin typeface="Arial" panose="020B0604020202020204" pitchFamily="34" charset="0"/>
                        <a:ea typeface="ＭＳ 明朝"/>
                        <a:cs typeface="Arial" panose="020B0604020202020204" pitchFamily="34" charset="0"/>
                      </a:endParaRPr>
                    </a:p>
                  </a:txBody>
                  <a:tcPr marL="68580" marR="68580" marT="0" marB="0" anchor="ctr"/>
                </a:tc>
                <a:tc hMerge="1">
                  <a:txBody>
                    <a:bodyPr/>
                    <a:lstStyle/>
                    <a:p>
                      <a:endParaRPr kumimoji="1" lang="ja-JP" altLang="en-US"/>
                    </a:p>
                  </a:txBody>
                  <a:tcPr/>
                </a:tc>
                <a:tc hMerge="1">
                  <a:txBody>
                    <a:bodyPr/>
                    <a:lstStyle/>
                    <a:p>
                      <a:endParaRPr kumimoji="1" lang="ja-JP" altLang="en-US"/>
                    </a:p>
                  </a:txBody>
                  <a:tcPr/>
                </a:tc>
                <a:tc>
                  <a:txBody>
                    <a:bodyPr/>
                    <a:lstStyle/>
                    <a:p>
                      <a:pPr algn="r">
                        <a:spcAft>
                          <a:spcPts val="0"/>
                        </a:spcAft>
                      </a:pPr>
                      <a:r>
                        <a:rPr lang="en-US" sz="1400" kern="0" dirty="0">
                          <a:effectLst/>
                          <a:latin typeface="Arial" panose="020B0604020202020204" pitchFamily="34" charset="0"/>
                          <a:ea typeface="+mn-ea"/>
                          <a:cs typeface="Arial" panose="020B0604020202020204" pitchFamily="34" charset="0"/>
                        </a:rPr>
                        <a:t>16,250</a:t>
                      </a:r>
                      <a:endParaRPr lang="ja-JP" sz="1400" kern="100" dirty="0">
                        <a:effectLst/>
                        <a:latin typeface="Arial" panose="020B0604020202020204" pitchFamily="34" charset="0"/>
                        <a:ea typeface="+mn-ea"/>
                        <a:cs typeface="Arial" panose="020B0604020202020204" pitchFamily="34" charset="0"/>
                      </a:endParaRPr>
                    </a:p>
                  </a:txBody>
                  <a:tcPr marL="68580" marR="68580" marT="0" marB="0" anchor="ctr"/>
                </a:tc>
                <a:tc>
                  <a:txBody>
                    <a:bodyPr/>
                    <a:lstStyle/>
                    <a:p>
                      <a:pPr algn="r">
                        <a:spcAft>
                          <a:spcPts val="0"/>
                        </a:spcAft>
                      </a:pPr>
                      <a:r>
                        <a:rPr lang="en-US" sz="1400" kern="0" dirty="0">
                          <a:effectLst/>
                          <a:latin typeface="Arial" panose="020B0604020202020204" pitchFamily="34" charset="0"/>
                          <a:ea typeface="+mn-ea"/>
                          <a:cs typeface="Arial" panose="020B0604020202020204" pitchFamily="34" charset="0"/>
                        </a:rPr>
                        <a:t>12,720</a:t>
                      </a:r>
                      <a:endParaRPr lang="ja-JP" sz="1400" kern="100" dirty="0">
                        <a:effectLst/>
                        <a:latin typeface="Arial" panose="020B0604020202020204" pitchFamily="34" charset="0"/>
                        <a:ea typeface="+mn-ea"/>
                        <a:cs typeface="Arial" panose="020B0604020202020204" pitchFamily="34" charset="0"/>
                      </a:endParaRPr>
                    </a:p>
                  </a:txBody>
                  <a:tcPr marL="68580" marR="68580" marT="0" marB="0" anchor="ctr"/>
                </a:tc>
                <a:tc>
                  <a:txBody>
                    <a:bodyPr/>
                    <a:lstStyle/>
                    <a:p>
                      <a:pPr algn="r">
                        <a:spcAft>
                          <a:spcPts val="0"/>
                        </a:spcAft>
                      </a:pPr>
                      <a:r>
                        <a:rPr lang="en-US" sz="1400" kern="0" dirty="0">
                          <a:effectLst/>
                          <a:latin typeface="Arial" panose="020B0604020202020204" pitchFamily="34" charset="0"/>
                          <a:ea typeface="+mn-ea"/>
                          <a:cs typeface="Arial" panose="020B0604020202020204" pitchFamily="34" charset="0"/>
                        </a:rPr>
                        <a:t>9,193</a:t>
                      </a:r>
                      <a:endParaRPr lang="ja-JP" sz="1400" kern="100" dirty="0">
                        <a:effectLst/>
                        <a:latin typeface="Arial" panose="020B0604020202020204" pitchFamily="34" charset="0"/>
                        <a:ea typeface="+mn-ea"/>
                        <a:cs typeface="Arial" panose="020B0604020202020204" pitchFamily="34" charset="0"/>
                      </a:endParaRPr>
                    </a:p>
                  </a:txBody>
                  <a:tcPr marL="68580" marR="68580" marT="0" marB="0" anchor="ctr"/>
                </a:tc>
                <a:extLst>
                  <a:ext uri="{0D108BD9-81ED-4DB2-BD59-A6C34878D82A}">
                    <a16:rowId xmlns:a16="http://schemas.microsoft.com/office/drawing/2014/main" xmlns="" val="10004"/>
                  </a:ext>
                </a:extLst>
              </a:tr>
              <a:tr h="355387">
                <a:tc rowSpan="3">
                  <a:txBody>
                    <a:bodyPr/>
                    <a:lstStyle/>
                    <a:p>
                      <a:pPr algn="just">
                        <a:spcAft>
                          <a:spcPts val="0"/>
                        </a:spcAft>
                      </a:pPr>
                      <a:r>
                        <a:rPr lang="en-US" altLang="ja-JP" sz="1100" kern="0" dirty="0">
                          <a:effectLst/>
                          <a:latin typeface="Arial" panose="020B0604020202020204" pitchFamily="34" charset="0"/>
                          <a:cs typeface="Arial" panose="020B0604020202020204" pitchFamily="34" charset="0"/>
                        </a:rPr>
                        <a:t>Cost-effectiveness</a:t>
                      </a:r>
                    </a:p>
                    <a:p>
                      <a:pPr algn="just">
                        <a:spcAft>
                          <a:spcPts val="0"/>
                        </a:spcAft>
                      </a:pPr>
                      <a:r>
                        <a:rPr lang="ja-JP" altLang="en-US" sz="1100" kern="0" dirty="0">
                          <a:effectLst/>
                          <a:latin typeface="Arial" panose="020B0604020202020204" pitchFamily="34" charset="0"/>
                          <a:cs typeface="Arial" panose="020B0604020202020204" pitchFamily="34" charset="0"/>
                        </a:rPr>
                        <a:t> </a:t>
                      </a:r>
                      <a:r>
                        <a:rPr lang="en-US" altLang="ja-JP" sz="1100" kern="0" dirty="0">
                          <a:effectLst/>
                          <a:latin typeface="Arial" panose="020B0604020202020204" pitchFamily="34" charset="0"/>
                          <a:cs typeface="Arial" panose="020B0604020202020204" pitchFamily="34" charset="0"/>
                        </a:rPr>
                        <a:t>(Yen</a:t>
                      </a:r>
                      <a:r>
                        <a:rPr lang="en-US" sz="1100" kern="0" dirty="0">
                          <a:effectLst/>
                          <a:latin typeface="Arial" panose="020B0604020202020204" pitchFamily="34" charset="0"/>
                          <a:cs typeface="Arial" panose="020B0604020202020204" pitchFamily="34" charset="0"/>
                        </a:rPr>
                        <a:t>/ton</a:t>
                      </a:r>
                      <a:r>
                        <a:rPr lang="en-US" altLang="ja-JP" sz="1100" kern="0" dirty="0">
                          <a:effectLst/>
                          <a:latin typeface="Arial" panose="020B0604020202020204" pitchFamily="34" charset="0"/>
                          <a:cs typeface="Arial" panose="020B0604020202020204" pitchFamily="34" charset="0"/>
                        </a:rPr>
                        <a:t>) </a:t>
                      </a:r>
                      <a:endParaRPr lang="ja-JP" sz="1100" kern="100" dirty="0">
                        <a:effectLst/>
                        <a:latin typeface="Arial" panose="020B0604020202020204" pitchFamily="34" charset="0"/>
                        <a:ea typeface="ＭＳ 明朝"/>
                        <a:cs typeface="Arial" panose="020B0604020202020204" pitchFamily="34" charset="0"/>
                      </a:endParaRPr>
                    </a:p>
                  </a:txBody>
                  <a:tcPr marL="68580" marR="68580" marT="0" marB="0" anchor="ctr"/>
                </a:tc>
                <a:tc rowSpan="3">
                  <a:txBody>
                    <a:bodyPr/>
                    <a:lstStyle/>
                    <a:p>
                      <a:pPr algn="ctr">
                        <a:spcAft>
                          <a:spcPts val="0"/>
                        </a:spcAft>
                      </a:pPr>
                      <a:r>
                        <a:rPr lang="en-US" altLang="ja-JP" sz="1200" kern="0" dirty="0">
                          <a:effectLst/>
                          <a:latin typeface="Arial" panose="020B0604020202020204" pitchFamily="34" charset="0"/>
                          <a:cs typeface="Arial" panose="020B0604020202020204" pitchFamily="34" charset="0"/>
                        </a:rPr>
                        <a:t>Period of service</a:t>
                      </a:r>
                      <a:endParaRPr lang="ja-JP" sz="1200" kern="100" dirty="0">
                        <a:effectLst/>
                        <a:latin typeface="Arial" panose="020B0604020202020204" pitchFamily="34" charset="0"/>
                        <a:ea typeface="ＭＳ 明朝"/>
                        <a:cs typeface="Arial" panose="020B0604020202020204" pitchFamily="34" charset="0"/>
                      </a:endParaRPr>
                    </a:p>
                  </a:txBody>
                  <a:tcPr marL="68580" marR="68580" marT="0" marB="0" vert="vert270" anchor="ctr"/>
                </a:tc>
                <a:tc>
                  <a:txBody>
                    <a:bodyPr/>
                    <a:lstStyle/>
                    <a:p>
                      <a:pPr algn="r">
                        <a:spcAft>
                          <a:spcPts val="0"/>
                        </a:spcAft>
                      </a:pPr>
                      <a:r>
                        <a:rPr lang="en-US" altLang="ja-JP" sz="1400" kern="0" dirty="0">
                          <a:effectLst/>
                          <a:latin typeface="Arial" panose="020B0604020202020204" pitchFamily="34" charset="0"/>
                          <a:ea typeface="ＭＳ 明朝"/>
                          <a:cs typeface="Arial" panose="020B0604020202020204" pitchFamily="34" charset="0"/>
                        </a:rPr>
                        <a:t>7 yr</a:t>
                      </a:r>
                      <a:endParaRPr lang="ja-JP" sz="1400" kern="100" dirty="0">
                        <a:effectLst/>
                        <a:latin typeface="Arial" panose="020B0604020202020204" pitchFamily="34" charset="0"/>
                        <a:ea typeface="ＭＳ 明朝"/>
                        <a:cs typeface="Arial" panose="020B0604020202020204" pitchFamily="34" charset="0"/>
                      </a:endParaRPr>
                    </a:p>
                  </a:txBody>
                  <a:tcPr marL="68580" marR="68580" marT="0" marB="0" anchor="ctr"/>
                </a:tc>
                <a:tc>
                  <a:txBody>
                    <a:bodyPr/>
                    <a:lstStyle/>
                    <a:p>
                      <a:pPr algn="r">
                        <a:spcAft>
                          <a:spcPts val="0"/>
                        </a:spcAft>
                      </a:pPr>
                      <a:r>
                        <a:rPr lang="en-US" altLang="ja-JP" sz="1400" kern="0" dirty="0">
                          <a:effectLst/>
                          <a:latin typeface="Arial" panose="020B0604020202020204" pitchFamily="34" charset="0"/>
                          <a:ea typeface="+mn-ea"/>
                          <a:cs typeface="Arial" panose="020B0604020202020204" pitchFamily="34" charset="0"/>
                        </a:rPr>
                        <a:t>127</a:t>
                      </a:r>
                      <a:r>
                        <a:rPr lang="en-US" sz="1400" kern="0" dirty="0">
                          <a:effectLst/>
                          <a:latin typeface="Arial" panose="020B0604020202020204" pitchFamily="34" charset="0"/>
                          <a:ea typeface="+mn-ea"/>
                          <a:cs typeface="Arial" panose="020B0604020202020204" pitchFamily="34" charset="0"/>
                        </a:rPr>
                        <a:t>,</a:t>
                      </a:r>
                      <a:r>
                        <a:rPr lang="en-US" altLang="ja-JP" sz="1400" kern="0" dirty="0">
                          <a:effectLst/>
                          <a:latin typeface="Arial" panose="020B0604020202020204" pitchFamily="34" charset="0"/>
                          <a:ea typeface="+mn-ea"/>
                          <a:cs typeface="Arial" panose="020B0604020202020204" pitchFamily="34" charset="0"/>
                        </a:rPr>
                        <a:t>800</a:t>
                      </a:r>
                      <a:endParaRPr lang="ja-JP" sz="1400" kern="100" dirty="0">
                        <a:effectLst/>
                        <a:latin typeface="Arial" panose="020B0604020202020204" pitchFamily="34" charset="0"/>
                        <a:ea typeface="+mn-ea"/>
                        <a:cs typeface="Arial" panose="020B0604020202020204" pitchFamily="34" charset="0"/>
                      </a:endParaRPr>
                    </a:p>
                  </a:txBody>
                  <a:tcPr marL="68580" marR="68580" marT="0" marB="0" anchor="ctr"/>
                </a:tc>
                <a:tc>
                  <a:txBody>
                    <a:bodyPr/>
                    <a:lstStyle/>
                    <a:p>
                      <a:pPr algn="r">
                        <a:spcAft>
                          <a:spcPts val="0"/>
                        </a:spcAft>
                      </a:pPr>
                      <a:r>
                        <a:rPr lang="en-US" altLang="ja-JP" sz="1400" kern="0" dirty="0">
                          <a:effectLst/>
                          <a:latin typeface="Arial" panose="020B0604020202020204" pitchFamily="34" charset="0"/>
                          <a:ea typeface="+mn-ea"/>
                          <a:cs typeface="Arial" panose="020B0604020202020204" pitchFamily="34" charset="0"/>
                        </a:rPr>
                        <a:t>77</a:t>
                      </a:r>
                      <a:r>
                        <a:rPr lang="en-US" sz="1400" kern="0" dirty="0">
                          <a:effectLst/>
                          <a:latin typeface="Arial" panose="020B0604020202020204" pitchFamily="34" charset="0"/>
                          <a:ea typeface="+mn-ea"/>
                          <a:cs typeface="Arial" panose="020B0604020202020204" pitchFamily="34" charset="0"/>
                        </a:rPr>
                        <a:t>,</a:t>
                      </a:r>
                      <a:r>
                        <a:rPr lang="en-US" altLang="ja-JP" sz="1400" kern="0" dirty="0">
                          <a:effectLst/>
                          <a:latin typeface="Arial" panose="020B0604020202020204" pitchFamily="34" charset="0"/>
                          <a:ea typeface="+mn-ea"/>
                          <a:cs typeface="Arial" panose="020B0604020202020204" pitchFamily="34" charset="0"/>
                        </a:rPr>
                        <a:t>010</a:t>
                      </a:r>
                      <a:endParaRPr lang="ja-JP" sz="1400" kern="100" dirty="0">
                        <a:effectLst/>
                        <a:latin typeface="Arial" panose="020B0604020202020204" pitchFamily="34" charset="0"/>
                        <a:ea typeface="+mn-ea"/>
                        <a:cs typeface="Arial" panose="020B0604020202020204" pitchFamily="34" charset="0"/>
                      </a:endParaRPr>
                    </a:p>
                  </a:txBody>
                  <a:tcPr marL="68580" marR="68580" marT="0" marB="0" anchor="ctr"/>
                </a:tc>
                <a:tc>
                  <a:txBody>
                    <a:bodyPr/>
                    <a:lstStyle/>
                    <a:p>
                      <a:pPr algn="r">
                        <a:spcAft>
                          <a:spcPts val="0"/>
                        </a:spcAft>
                      </a:pPr>
                      <a:r>
                        <a:rPr lang="en-US" altLang="ja-JP" sz="1400" kern="0" dirty="0">
                          <a:effectLst/>
                          <a:latin typeface="Arial" panose="020B0604020202020204" pitchFamily="34" charset="0"/>
                          <a:ea typeface="+mn-ea"/>
                          <a:cs typeface="Arial" panose="020B0604020202020204" pitchFamily="34" charset="0"/>
                        </a:rPr>
                        <a:t>48</a:t>
                      </a:r>
                      <a:r>
                        <a:rPr lang="en-US" sz="1400" kern="0" dirty="0">
                          <a:effectLst/>
                          <a:latin typeface="Arial" panose="020B0604020202020204" pitchFamily="34" charset="0"/>
                          <a:ea typeface="+mn-ea"/>
                          <a:cs typeface="Arial" panose="020B0604020202020204" pitchFamily="34" charset="0"/>
                        </a:rPr>
                        <a:t>,</a:t>
                      </a:r>
                      <a:r>
                        <a:rPr lang="en-US" altLang="ja-JP" sz="1400" kern="0" dirty="0">
                          <a:effectLst/>
                          <a:latin typeface="Arial" panose="020B0604020202020204" pitchFamily="34" charset="0"/>
                          <a:ea typeface="+mn-ea"/>
                          <a:cs typeface="Arial" panose="020B0604020202020204" pitchFamily="34" charset="0"/>
                        </a:rPr>
                        <a:t>070</a:t>
                      </a:r>
                      <a:endParaRPr lang="ja-JP" sz="1400" kern="100" dirty="0">
                        <a:effectLst/>
                        <a:latin typeface="Arial" panose="020B0604020202020204" pitchFamily="34" charset="0"/>
                        <a:ea typeface="+mn-ea"/>
                        <a:cs typeface="Arial" panose="020B0604020202020204" pitchFamily="34" charset="0"/>
                      </a:endParaRPr>
                    </a:p>
                  </a:txBody>
                  <a:tcPr marL="68580" marR="68580" marT="0" marB="0" anchor="ctr"/>
                </a:tc>
                <a:extLst>
                  <a:ext uri="{0D108BD9-81ED-4DB2-BD59-A6C34878D82A}">
                    <a16:rowId xmlns:a16="http://schemas.microsoft.com/office/drawing/2014/main" xmlns="" val="10005"/>
                  </a:ext>
                </a:extLst>
              </a:tr>
              <a:tr h="360040">
                <a:tc vMerge="1">
                  <a:txBody>
                    <a:bodyPr/>
                    <a:lstStyle/>
                    <a:p>
                      <a:endParaRPr kumimoji="1" lang="ja-JP" altLang="en-US"/>
                    </a:p>
                  </a:txBody>
                  <a:tcPr/>
                </a:tc>
                <a:tc vMerge="1">
                  <a:txBody>
                    <a:bodyPr/>
                    <a:lstStyle/>
                    <a:p>
                      <a:endParaRPr kumimoji="1" lang="ja-JP" altLang="en-US"/>
                    </a:p>
                  </a:txBody>
                  <a:tcPr/>
                </a:tc>
                <a:tc>
                  <a:txBody>
                    <a:bodyPr/>
                    <a:lstStyle/>
                    <a:p>
                      <a:pPr algn="r">
                        <a:spcAft>
                          <a:spcPts val="0"/>
                        </a:spcAft>
                      </a:pPr>
                      <a:r>
                        <a:rPr lang="en-US" altLang="ja-JP" sz="1400" kern="0" dirty="0">
                          <a:effectLst/>
                          <a:latin typeface="Arial" panose="020B0604020202020204" pitchFamily="34" charset="0"/>
                          <a:ea typeface="ＭＳ 明朝"/>
                          <a:cs typeface="Arial" panose="020B0604020202020204" pitchFamily="34" charset="0"/>
                        </a:rPr>
                        <a:t>14 yr</a:t>
                      </a:r>
                      <a:endParaRPr lang="ja-JP" sz="1400" kern="100" dirty="0">
                        <a:effectLst/>
                        <a:latin typeface="Arial" panose="020B0604020202020204" pitchFamily="34" charset="0"/>
                        <a:ea typeface="ＭＳ 明朝"/>
                        <a:cs typeface="Arial" panose="020B0604020202020204" pitchFamily="34" charset="0"/>
                      </a:endParaRPr>
                    </a:p>
                  </a:txBody>
                  <a:tcPr marL="68580" marR="68580" marT="0" marB="0" anchor="ctr"/>
                </a:tc>
                <a:tc>
                  <a:txBody>
                    <a:bodyPr/>
                    <a:lstStyle/>
                    <a:p>
                      <a:pPr algn="r">
                        <a:spcAft>
                          <a:spcPts val="0"/>
                        </a:spcAft>
                      </a:pPr>
                      <a:r>
                        <a:rPr lang="en-US" altLang="ja-JP" sz="1400" kern="0" dirty="0">
                          <a:effectLst/>
                          <a:latin typeface="Arial" panose="020B0604020202020204" pitchFamily="34" charset="0"/>
                          <a:ea typeface="+mn-ea"/>
                          <a:cs typeface="Arial" panose="020B0604020202020204" pitchFamily="34" charset="0"/>
                        </a:rPr>
                        <a:t>11</a:t>
                      </a:r>
                      <a:r>
                        <a:rPr lang="en-US" sz="1400" kern="0" dirty="0">
                          <a:effectLst/>
                          <a:latin typeface="Arial" panose="020B0604020202020204" pitchFamily="34" charset="0"/>
                          <a:ea typeface="+mn-ea"/>
                          <a:cs typeface="Arial" panose="020B0604020202020204" pitchFamily="34" charset="0"/>
                        </a:rPr>
                        <a:t>,</a:t>
                      </a:r>
                      <a:r>
                        <a:rPr lang="en-US" altLang="ja-JP" sz="1400" kern="0" dirty="0">
                          <a:effectLst/>
                          <a:latin typeface="Arial" panose="020B0604020202020204" pitchFamily="34" charset="0"/>
                          <a:ea typeface="+mn-ea"/>
                          <a:cs typeface="Arial" panose="020B0604020202020204" pitchFamily="34" charset="0"/>
                        </a:rPr>
                        <a:t>890</a:t>
                      </a:r>
                      <a:endParaRPr lang="ja-JP" sz="1400" kern="100" dirty="0">
                        <a:effectLst/>
                        <a:latin typeface="Arial" panose="020B0604020202020204" pitchFamily="34" charset="0"/>
                        <a:ea typeface="+mn-ea"/>
                        <a:cs typeface="Arial" panose="020B0604020202020204" pitchFamily="34" charset="0"/>
                      </a:endParaRPr>
                    </a:p>
                  </a:txBody>
                  <a:tcPr marL="68580" marR="68580" marT="0" marB="0" anchor="ctr"/>
                </a:tc>
                <a:tc>
                  <a:txBody>
                    <a:bodyPr/>
                    <a:lstStyle/>
                    <a:p>
                      <a:pPr algn="r">
                        <a:spcAft>
                          <a:spcPts val="0"/>
                        </a:spcAft>
                      </a:pPr>
                      <a:r>
                        <a:rPr lang="en-US" sz="1400" kern="0" dirty="0">
                          <a:effectLst/>
                          <a:latin typeface="Arial" panose="020B0604020202020204" pitchFamily="34" charset="0"/>
                          <a:ea typeface="+mn-ea"/>
                          <a:cs typeface="Arial" panose="020B0604020202020204" pitchFamily="34" charset="0"/>
                        </a:rPr>
                        <a:t>-</a:t>
                      </a:r>
                      <a:r>
                        <a:rPr lang="en-US" altLang="ja-JP" sz="1400" kern="0" dirty="0">
                          <a:effectLst/>
                          <a:latin typeface="Arial" panose="020B0604020202020204" pitchFamily="34" charset="0"/>
                          <a:ea typeface="+mn-ea"/>
                          <a:cs typeface="Arial" panose="020B0604020202020204" pitchFamily="34" charset="0"/>
                        </a:rPr>
                        <a:t>13</a:t>
                      </a:r>
                      <a:r>
                        <a:rPr lang="en-US" sz="1400" kern="0" dirty="0">
                          <a:effectLst/>
                          <a:latin typeface="Arial" panose="020B0604020202020204" pitchFamily="34" charset="0"/>
                          <a:ea typeface="+mn-ea"/>
                          <a:cs typeface="Arial" panose="020B0604020202020204" pitchFamily="34" charset="0"/>
                        </a:rPr>
                        <a:t>,</a:t>
                      </a:r>
                      <a:r>
                        <a:rPr lang="en-US" altLang="ja-JP" sz="1400" kern="0" dirty="0">
                          <a:effectLst/>
                          <a:latin typeface="Arial" panose="020B0604020202020204" pitchFamily="34" charset="0"/>
                          <a:ea typeface="+mn-ea"/>
                          <a:cs typeface="Arial" panose="020B0604020202020204" pitchFamily="34" charset="0"/>
                        </a:rPr>
                        <a:t>570</a:t>
                      </a:r>
                      <a:endParaRPr lang="ja-JP" sz="1400" kern="100" dirty="0">
                        <a:effectLst/>
                        <a:latin typeface="Arial" panose="020B0604020202020204" pitchFamily="34" charset="0"/>
                        <a:ea typeface="+mn-ea"/>
                        <a:cs typeface="Arial" panose="020B0604020202020204" pitchFamily="34" charset="0"/>
                      </a:endParaRPr>
                    </a:p>
                  </a:txBody>
                  <a:tcPr marL="68580" marR="68580" marT="0" marB="0" anchor="ctr"/>
                </a:tc>
                <a:tc>
                  <a:txBody>
                    <a:bodyPr/>
                    <a:lstStyle/>
                    <a:p>
                      <a:pPr algn="r">
                        <a:spcAft>
                          <a:spcPts val="0"/>
                        </a:spcAft>
                      </a:pPr>
                      <a:r>
                        <a:rPr lang="en-US" sz="1400" kern="0" dirty="0">
                          <a:effectLst/>
                          <a:latin typeface="Arial" panose="020B0604020202020204" pitchFamily="34" charset="0"/>
                          <a:ea typeface="+mn-ea"/>
                          <a:cs typeface="Arial" panose="020B0604020202020204" pitchFamily="34" charset="0"/>
                        </a:rPr>
                        <a:t>-</a:t>
                      </a:r>
                      <a:r>
                        <a:rPr lang="en-US" altLang="ja-JP" sz="1400" kern="0" dirty="0">
                          <a:effectLst/>
                          <a:latin typeface="Arial" panose="020B0604020202020204" pitchFamily="34" charset="0"/>
                          <a:ea typeface="+mn-ea"/>
                          <a:cs typeface="Arial" panose="020B0604020202020204" pitchFamily="34" charset="0"/>
                        </a:rPr>
                        <a:t>28</a:t>
                      </a:r>
                      <a:r>
                        <a:rPr lang="en-US" sz="1400" kern="0" dirty="0">
                          <a:effectLst/>
                          <a:latin typeface="Arial" panose="020B0604020202020204" pitchFamily="34" charset="0"/>
                          <a:ea typeface="+mn-ea"/>
                          <a:cs typeface="Arial" panose="020B0604020202020204" pitchFamily="34" charset="0"/>
                        </a:rPr>
                        <a:t>,</a:t>
                      </a:r>
                      <a:r>
                        <a:rPr lang="en-US" altLang="ja-JP" sz="1400" kern="0" dirty="0">
                          <a:effectLst/>
                          <a:latin typeface="Arial" panose="020B0604020202020204" pitchFamily="34" charset="0"/>
                          <a:ea typeface="+mn-ea"/>
                          <a:cs typeface="Arial" panose="020B0604020202020204" pitchFamily="34" charset="0"/>
                        </a:rPr>
                        <a:t>070</a:t>
                      </a:r>
                      <a:endParaRPr lang="ja-JP" sz="1400" kern="100" dirty="0">
                        <a:effectLst/>
                        <a:latin typeface="Arial" panose="020B0604020202020204" pitchFamily="34" charset="0"/>
                        <a:ea typeface="+mn-ea"/>
                        <a:cs typeface="Arial" panose="020B0604020202020204" pitchFamily="34" charset="0"/>
                      </a:endParaRPr>
                    </a:p>
                  </a:txBody>
                  <a:tcPr marL="68580" marR="68580" marT="0" marB="0" anchor="ctr"/>
                </a:tc>
                <a:extLst>
                  <a:ext uri="{0D108BD9-81ED-4DB2-BD59-A6C34878D82A}">
                    <a16:rowId xmlns:a16="http://schemas.microsoft.com/office/drawing/2014/main" xmlns="" val="10006"/>
                  </a:ext>
                </a:extLst>
              </a:tr>
              <a:tr h="360040">
                <a:tc vMerge="1">
                  <a:txBody>
                    <a:bodyPr/>
                    <a:lstStyle/>
                    <a:p>
                      <a:endParaRPr kumimoji="1" lang="ja-JP" altLang="en-US"/>
                    </a:p>
                  </a:txBody>
                  <a:tcPr/>
                </a:tc>
                <a:tc vMerge="1">
                  <a:txBody>
                    <a:bodyPr/>
                    <a:lstStyle/>
                    <a:p>
                      <a:endParaRPr kumimoji="1" lang="ja-JP" altLang="en-US"/>
                    </a:p>
                  </a:txBody>
                  <a:tcPr/>
                </a:tc>
                <a:tc>
                  <a:txBody>
                    <a:bodyPr/>
                    <a:lstStyle/>
                    <a:p>
                      <a:pPr algn="r">
                        <a:spcAft>
                          <a:spcPts val="0"/>
                        </a:spcAft>
                      </a:pPr>
                      <a:r>
                        <a:rPr lang="en-US" altLang="ja-JP" sz="1400" kern="0" dirty="0">
                          <a:effectLst/>
                          <a:latin typeface="Arial" panose="020B0604020202020204" pitchFamily="34" charset="0"/>
                          <a:ea typeface="ＭＳ 明朝"/>
                          <a:cs typeface="Arial" panose="020B0604020202020204" pitchFamily="34" charset="0"/>
                        </a:rPr>
                        <a:t>21 yr</a:t>
                      </a:r>
                      <a:endParaRPr lang="ja-JP" sz="1400" kern="100" dirty="0">
                        <a:effectLst/>
                        <a:latin typeface="Arial" panose="020B0604020202020204" pitchFamily="34" charset="0"/>
                        <a:ea typeface="ＭＳ 明朝"/>
                        <a:cs typeface="Arial" panose="020B0604020202020204" pitchFamily="34" charset="0"/>
                      </a:endParaRPr>
                    </a:p>
                  </a:txBody>
                  <a:tcPr marL="68580" marR="68580" marT="0" marB="0" anchor="ctr"/>
                </a:tc>
                <a:tc>
                  <a:txBody>
                    <a:bodyPr/>
                    <a:lstStyle/>
                    <a:p>
                      <a:pPr algn="r">
                        <a:spcAft>
                          <a:spcPts val="0"/>
                        </a:spcAft>
                      </a:pPr>
                      <a:r>
                        <a:rPr lang="en-US" sz="1400" kern="0" dirty="0">
                          <a:effectLst/>
                          <a:latin typeface="Arial" panose="020B0604020202020204" pitchFamily="34" charset="0"/>
                          <a:ea typeface="+mn-ea"/>
                          <a:cs typeface="Arial" panose="020B0604020202020204" pitchFamily="34" charset="0"/>
                        </a:rPr>
                        <a:t>-</a:t>
                      </a:r>
                      <a:r>
                        <a:rPr lang="en-US" altLang="ja-JP" sz="1400" kern="0" dirty="0">
                          <a:effectLst/>
                          <a:latin typeface="Arial" panose="020B0604020202020204" pitchFamily="34" charset="0"/>
                          <a:ea typeface="+mn-ea"/>
                          <a:cs typeface="Arial" panose="020B0604020202020204" pitchFamily="34" charset="0"/>
                        </a:rPr>
                        <a:t>26</a:t>
                      </a:r>
                      <a:r>
                        <a:rPr lang="en-US" sz="1400" kern="0" dirty="0">
                          <a:effectLst/>
                          <a:latin typeface="Arial" panose="020B0604020202020204" pitchFamily="34" charset="0"/>
                          <a:ea typeface="+mn-ea"/>
                          <a:cs typeface="Arial" panose="020B0604020202020204" pitchFamily="34" charset="0"/>
                        </a:rPr>
                        <a:t>,</a:t>
                      </a:r>
                      <a:r>
                        <a:rPr lang="en-US" altLang="ja-JP" sz="1400" kern="0" dirty="0">
                          <a:effectLst/>
                          <a:latin typeface="Arial" panose="020B0604020202020204" pitchFamily="34" charset="0"/>
                          <a:ea typeface="+mn-ea"/>
                          <a:cs typeface="Arial" panose="020B0604020202020204" pitchFamily="34" charset="0"/>
                        </a:rPr>
                        <a:t>770</a:t>
                      </a:r>
                      <a:endParaRPr lang="ja-JP" sz="1400" kern="100" dirty="0">
                        <a:effectLst/>
                        <a:latin typeface="Arial" panose="020B0604020202020204" pitchFamily="34" charset="0"/>
                        <a:ea typeface="+mn-ea"/>
                        <a:cs typeface="Arial" panose="020B0604020202020204" pitchFamily="34" charset="0"/>
                      </a:endParaRPr>
                    </a:p>
                  </a:txBody>
                  <a:tcPr marL="68580" marR="68580" marT="0" marB="0" anchor="ctr"/>
                </a:tc>
                <a:tc>
                  <a:txBody>
                    <a:bodyPr/>
                    <a:lstStyle/>
                    <a:p>
                      <a:pPr algn="r">
                        <a:spcAft>
                          <a:spcPts val="0"/>
                        </a:spcAft>
                      </a:pPr>
                      <a:r>
                        <a:rPr lang="en-US" sz="1400" kern="0" dirty="0">
                          <a:effectLst/>
                          <a:latin typeface="Arial" panose="020B0604020202020204" pitchFamily="34" charset="0"/>
                          <a:ea typeface="+mn-ea"/>
                          <a:cs typeface="Arial" panose="020B0604020202020204" pitchFamily="34" charset="0"/>
                        </a:rPr>
                        <a:t>-</a:t>
                      </a:r>
                      <a:r>
                        <a:rPr lang="en-US" altLang="ja-JP" sz="1400" kern="0" dirty="0">
                          <a:effectLst/>
                          <a:latin typeface="Arial" panose="020B0604020202020204" pitchFamily="34" charset="0"/>
                          <a:ea typeface="+mn-ea"/>
                          <a:cs typeface="Arial" panose="020B0604020202020204" pitchFamily="34" charset="0"/>
                        </a:rPr>
                        <a:t>43</a:t>
                      </a:r>
                      <a:r>
                        <a:rPr lang="en-US" sz="1400" kern="0" dirty="0">
                          <a:effectLst/>
                          <a:latin typeface="Arial" panose="020B0604020202020204" pitchFamily="34" charset="0"/>
                          <a:ea typeface="+mn-ea"/>
                          <a:cs typeface="Arial" panose="020B0604020202020204" pitchFamily="34" charset="0"/>
                        </a:rPr>
                        <a:t>,</a:t>
                      </a:r>
                      <a:r>
                        <a:rPr lang="en-US" altLang="ja-JP" sz="1400" kern="0" dirty="0">
                          <a:effectLst/>
                          <a:latin typeface="Arial" panose="020B0604020202020204" pitchFamily="34" charset="0"/>
                          <a:ea typeface="+mn-ea"/>
                          <a:cs typeface="Arial" panose="020B0604020202020204" pitchFamily="34" charset="0"/>
                        </a:rPr>
                        <a:t>770</a:t>
                      </a:r>
                      <a:endParaRPr lang="ja-JP" sz="1400" kern="100" dirty="0">
                        <a:effectLst/>
                        <a:latin typeface="Arial" panose="020B0604020202020204" pitchFamily="34" charset="0"/>
                        <a:ea typeface="+mn-ea"/>
                        <a:cs typeface="Arial" panose="020B0604020202020204" pitchFamily="34" charset="0"/>
                      </a:endParaRPr>
                    </a:p>
                  </a:txBody>
                  <a:tcPr marL="68580" marR="68580" marT="0" marB="0" anchor="ctr"/>
                </a:tc>
                <a:tc>
                  <a:txBody>
                    <a:bodyPr/>
                    <a:lstStyle/>
                    <a:p>
                      <a:pPr algn="r">
                        <a:spcAft>
                          <a:spcPts val="0"/>
                        </a:spcAft>
                      </a:pPr>
                      <a:r>
                        <a:rPr lang="en-US" sz="1400" kern="0" dirty="0">
                          <a:effectLst/>
                          <a:latin typeface="Arial" panose="020B0604020202020204" pitchFamily="34" charset="0"/>
                          <a:ea typeface="+mn-ea"/>
                          <a:cs typeface="Arial" panose="020B0604020202020204" pitchFamily="34" charset="0"/>
                        </a:rPr>
                        <a:t>-</a:t>
                      </a:r>
                      <a:r>
                        <a:rPr lang="en-US" altLang="ja-JP" sz="1400" kern="0" dirty="0">
                          <a:effectLst/>
                          <a:latin typeface="Arial" panose="020B0604020202020204" pitchFamily="34" charset="0"/>
                          <a:ea typeface="+mn-ea"/>
                          <a:cs typeface="Arial" panose="020B0604020202020204" pitchFamily="34" charset="0"/>
                        </a:rPr>
                        <a:t>53</a:t>
                      </a:r>
                      <a:r>
                        <a:rPr lang="en-US" sz="1400" kern="0" dirty="0">
                          <a:effectLst/>
                          <a:latin typeface="Arial" panose="020B0604020202020204" pitchFamily="34" charset="0"/>
                          <a:ea typeface="+mn-ea"/>
                          <a:cs typeface="Arial" panose="020B0604020202020204" pitchFamily="34" charset="0"/>
                        </a:rPr>
                        <a:t>,</a:t>
                      </a:r>
                      <a:r>
                        <a:rPr lang="en-US" altLang="ja-JP" sz="1400" kern="0" dirty="0">
                          <a:effectLst/>
                          <a:latin typeface="Arial" panose="020B0604020202020204" pitchFamily="34" charset="0"/>
                          <a:ea typeface="+mn-ea"/>
                          <a:cs typeface="Arial" panose="020B0604020202020204" pitchFamily="34" charset="0"/>
                        </a:rPr>
                        <a:t>450</a:t>
                      </a:r>
                      <a:endParaRPr lang="ja-JP" sz="1400" kern="100" dirty="0">
                        <a:effectLst/>
                        <a:latin typeface="Arial" panose="020B0604020202020204" pitchFamily="34" charset="0"/>
                        <a:ea typeface="+mn-ea"/>
                        <a:cs typeface="Arial" panose="020B0604020202020204" pitchFamily="34" charset="0"/>
                      </a:endParaRPr>
                    </a:p>
                  </a:txBody>
                  <a:tcPr marL="68580" marR="68580" marT="0" marB="0" anchor="ctr"/>
                </a:tc>
                <a:extLst>
                  <a:ext uri="{0D108BD9-81ED-4DB2-BD59-A6C34878D82A}">
                    <a16:rowId xmlns:a16="http://schemas.microsoft.com/office/drawing/2014/main" xmlns="" val="10007"/>
                  </a:ext>
                </a:extLst>
              </a:tr>
            </a:tbl>
          </a:graphicData>
        </a:graphic>
      </p:graphicFrame>
      <p:sp>
        <p:nvSpPr>
          <p:cNvPr id="21" name="正方形/長方形 20"/>
          <p:cNvSpPr/>
          <p:nvPr/>
        </p:nvSpPr>
        <p:spPr>
          <a:xfrm>
            <a:off x="2339752" y="3284984"/>
            <a:ext cx="3456384" cy="108012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Arial" panose="020B0604020202020204" pitchFamily="34" charset="0"/>
              <a:cs typeface="Arial" panose="020B0604020202020204" pitchFamily="34" charset="0"/>
            </a:endParaRPr>
          </a:p>
        </p:txBody>
      </p:sp>
      <p:graphicFrame>
        <p:nvGraphicFramePr>
          <p:cNvPr id="22" name="表 21"/>
          <p:cNvGraphicFramePr>
            <a:graphicFrameLocks noGrp="1"/>
          </p:cNvGraphicFramePr>
          <p:nvPr>
            <p:extLst>
              <p:ext uri="{D42A27DB-BD31-4B8C-83A1-F6EECF244321}">
                <p14:modId xmlns:p14="http://schemas.microsoft.com/office/powerpoint/2010/main" val="3210801306"/>
              </p:ext>
            </p:extLst>
          </p:nvPr>
        </p:nvGraphicFramePr>
        <p:xfrm>
          <a:off x="5940152" y="1484784"/>
          <a:ext cx="3028950" cy="2880320"/>
        </p:xfrm>
        <a:graphic>
          <a:graphicData uri="http://schemas.openxmlformats.org/drawingml/2006/table">
            <a:tbl>
              <a:tblPr firstRow="1" firstCol="1" bandRow="1">
                <a:tableStyleId>{5C22544A-7EE6-4342-B048-85BDC9FD1C3A}</a:tableStyleId>
              </a:tblPr>
              <a:tblGrid>
                <a:gridCol w="1728192">
                  <a:extLst>
                    <a:ext uri="{9D8B030D-6E8A-4147-A177-3AD203B41FA5}">
                      <a16:colId xmlns:a16="http://schemas.microsoft.com/office/drawing/2014/main" xmlns="" val="20000"/>
                    </a:ext>
                  </a:extLst>
                </a:gridCol>
                <a:gridCol w="1300758">
                  <a:extLst>
                    <a:ext uri="{9D8B030D-6E8A-4147-A177-3AD203B41FA5}">
                      <a16:colId xmlns:a16="http://schemas.microsoft.com/office/drawing/2014/main" xmlns="" val="20001"/>
                    </a:ext>
                  </a:extLst>
                </a:gridCol>
              </a:tblGrid>
              <a:tr h="432048">
                <a:tc>
                  <a:txBody>
                    <a:bodyPr/>
                    <a:lstStyle/>
                    <a:p>
                      <a:pPr algn="just">
                        <a:spcAft>
                          <a:spcPts val="0"/>
                        </a:spcAft>
                      </a:pPr>
                      <a:endParaRPr lang="ja-JP" sz="1400" kern="100" dirty="0">
                        <a:effectLst/>
                        <a:latin typeface="Arial" panose="020B0604020202020204" pitchFamily="34" charset="0"/>
                        <a:ea typeface="ＭＳ 明朝"/>
                        <a:cs typeface="Arial" panose="020B0604020202020204" pitchFamily="34" charset="0"/>
                      </a:endParaRPr>
                    </a:p>
                  </a:txBody>
                  <a:tcPr marL="68580" marR="68580" marT="0" marB="0" anchor="ctr"/>
                </a:tc>
                <a:tc>
                  <a:txBody>
                    <a:bodyPr/>
                    <a:lstStyle/>
                    <a:p>
                      <a:pPr algn="ctr">
                        <a:spcAft>
                          <a:spcPts val="0"/>
                        </a:spcAft>
                      </a:pPr>
                      <a:r>
                        <a:rPr lang="en-US" altLang="ja-JP" sz="1600" kern="100" dirty="0">
                          <a:effectLst/>
                          <a:latin typeface="Arial" panose="020B0604020202020204" pitchFamily="34" charset="0"/>
                          <a:ea typeface="+mj-ea"/>
                          <a:cs typeface="Arial" panose="020B0604020202020204" pitchFamily="34" charset="0"/>
                        </a:rPr>
                        <a:t>ORVR</a:t>
                      </a:r>
                      <a:endParaRPr lang="ja-JP" sz="1600" kern="100" dirty="0">
                        <a:effectLst/>
                        <a:latin typeface="Arial" panose="020B0604020202020204" pitchFamily="34" charset="0"/>
                        <a:ea typeface="+mj-ea"/>
                        <a:cs typeface="Arial" panose="020B0604020202020204" pitchFamily="34" charset="0"/>
                      </a:endParaRPr>
                    </a:p>
                  </a:txBody>
                  <a:tcPr marL="68580" marR="68580" marT="0" marB="0" anchor="ctr"/>
                </a:tc>
                <a:extLst>
                  <a:ext uri="{0D108BD9-81ED-4DB2-BD59-A6C34878D82A}">
                    <a16:rowId xmlns:a16="http://schemas.microsoft.com/office/drawing/2014/main" xmlns="" val="10000"/>
                  </a:ext>
                </a:extLst>
              </a:tr>
              <a:tr h="976144">
                <a:tc>
                  <a:txBody>
                    <a:bodyPr/>
                    <a:lstStyle/>
                    <a:p>
                      <a:pPr algn="just">
                        <a:spcAft>
                          <a:spcPts val="0"/>
                        </a:spcAft>
                      </a:pPr>
                      <a:r>
                        <a:rPr lang="en-US" altLang="ja-JP" sz="1200" kern="0" dirty="0">
                          <a:effectLst/>
                          <a:latin typeface="Arial" panose="020B0604020202020204" pitchFamily="34" charset="0"/>
                          <a:cs typeface="Arial" panose="020B0604020202020204" pitchFamily="34" charset="0"/>
                        </a:rPr>
                        <a:t>Annual expenditure</a:t>
                      </a:r>
                    </a:p>
                    <a:p>
                      <a:pPr algn="just">
                        <a:spcAft>
                          <a:spcPts val="0"/>
                        </a:spcAft>
                      </a:pPr>
                      <a:r>
                        <a:rPr lang="ja-JP" altLang="en-US" sz="1200" kern="0" dirty="0">
                          <a:effectLst/>
                          <a:latin typeface="Arial" panose="020B0604020202020204" pitchFamily="34" charset="0"/>
                          <a:cs typeface="Arial" panose="020B0604020202020204" pitchFamily="34" charset="0"/>
                        </a:rPr>
                        <a:t> </a:t>
                      </a:r>
                      <a:r>
                        <a:rPr lang="en-US" altLang="ja-JP" sz="1200" kern="0" dirty="0">
                          <a:effectLst/>
                          <a:latin typeface="Arial" panose="020B0604020202020204" pitchFamily="34" charset="0"/>
                          <a:cs typeface="Arial" panose="020B0604020202020204" pitchFamily="34" charset="0"/>
                        </a:rPr>
                        <a:t>(Mil. Yen/yr) </a:t>
                      </a:r>
                      <a:endParaRPr lang="ja-JP" altLang="ja-JP" sz="1200" kern="100" dirty="0">
                        <a:effectLst/>
                        <a:latin typeface="Arial" panose="020B0604020202020204" pitchFamily="34" charset="0"/>
                        <a:ea typeface="ＭＳ 明朝"/>
                        <a:cs typeface="Arial" panose="020B0604020202020204" pitchFamily="34" charset="0"/>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ja-JP" sz="1400" kern="0" dirty="0">
                          <a:effectLst/>
                          <a:latin typeface="Arial" panose="020B0604020202020204" pitchFamily="34" charset="0"/>
                          <a:cs typeface="Arial" panose="020B0604020202020204" pitchFamily="34" charset="0"/>
                        </a:rPr>
                        <a:t>42,780</a:t>
                      </a:r>
                      <a:endParaRPr lang="ja-JP" altLang="ja-JP" sz="1400" kern="100" dirty="0">
                        <a:effectLst/>
                        <a:latin typeface="Arial" panose="020B0604020202020204" pitchFamily="34" charset="0"/>
                        <a:ea typeface="ＭＳ 明朝"/>
                        <a:cs typeface="Arial" panose="020B0604020202020204" pitchFamily="34" charset="0"/>
                      </a:endParaRPr>
                    </a:p>
                    <a:p>
                      <a:pPr algn="r">
                        <a:spcAft>
                          <a:spcPts val="0"/>
                        </a:spcAft>
                      </a:pPr>
                      <a:endParaRPr lang="ja-JP" sz="1600" kern="100" dirty="0">
                        <a:effectLst/>
                        <a:latin typeface="Arial" panose="020B0604020202020204" pitchFamily="34" charset="0"/>
                        <a:ea typeface="ＭＳ 明朝"/>
                        <a:cs typeface="Arial" panose="020B0604020202020204" pitchFamily="34" charset="0"/>
                      </a:endParaRPr>
                    </a:p>
                  </a:txBody>
                  <a:tcPr marL="68580" marR="68580" marT="0" marB="0" anchor="ctr"/>
                </a:tc>
                <a:extLst>
                  <a:ext uri="{0D108BD9-81ED-4DB2-BD59-A6C34878D82A}">
                    <a16:rowId xmlns:a16="http://schemas.microsoft.com/office/drawing/2014/main" xmlns="" val="10001"/>
                  </a:ext>
                </a:extLst>
              </a:tr>
              <a:tr h="544096">
                <a:tc>
                  <a:txBody>
                    <a:bodyPr/>
                    <a:lstStyle/>
                    <a:p>
                      <a:pPr algn="just">
                        <a:spcAft>
                          <a:spcPts val="0"/>
                        </a:spcAft>
                      </a:pPr>
                      <a:r>
                        <a:rPr lang="en-US" altLang="ja-JP" sz="1200" kern="0" spc="-30" baseline="0" dirty="0">
                          <a:effectLst/>
                          <a:latin typeface="Arial" panose="020B0604020202020204" pitchFamily="34" charset="0"/>
                          <a:cs typeface="Arial" panose="020B0604020202020204" pitchFamily="34" charset="0"/>
                        </a:rPr>
                        <a:t>Annual vapor cutback</a:t>
                      </a:r>
                    </a:p>
                    <a:p>
                      <a:pPr algn="just">
                        <a:spcAft>
                          <a:spcPts val="0"/>
                        </a:spcAft>
                      </a:pPr>
                      <a:r>
                        <a:rPr lang="en-US" altLang="ja-JP" sz="1200" kern="0" dirty="0">
                          <a:effectLst/>
                          <a:latin typeface="Arial" panose="020B0604020202020204" pitchFamily="34" charset="0"/>
                          <a:ea typeface="ＭＳ 明朝"/>
                          <a:cs typeface="Arial" panose="020B0604020202020204" pitchFamily="34" charset="0"/>
                        </a:rPr>
                        <a:t>(Tons/yr)</a:t>
                      </a:r>
                      <a:endParaRPr lang="ja-JP" altLang="ja-JP" sz="1200" kern="100" dirty="0">
                        <a:effectLst/>
                        <a:latin typeface="Arial" panose="020B0604020202020204" pitchFamily="34" charset="0"/>
                        <a:ea typeface="ＭＳ 明朝"/>
                        <a:cs typeface="Arial" panose="020B0604020202020204" pitchFamily="34" charset="0"/>
                      </a:endParaRPr>
                    </a:p>
                  </a:txBody>
                  <a:tcPr marL="68580" marR="68580" marT="0" marB="0" anchor="ctr"/>
                </a:tc>
                <a:tc>
                  <a:txBody>
                    <a:bodyPr/>
                    <a:lstStyle/>
                    <a:p>
                      <a:pPr algn="r">
                        <a:spcAft>
                          <a:spcPts val="0"/>
                        </a:spcAft>
                      </a:pPr>
                      <a:r>
                        <a:rPr lang="en-US" sz="1400" kern="0" dirty="0">
                          <a:effectLst/>
                          <a:latin typeface="Arial" panose="020B0604020202020204" pitchFamily="34" charset="0"/>
                          <a:cs typeface="Arial" panose="020B0604020202020204" pitchFamily="34" charset="0"/>
                        </a:rPr>
                        <a:t>66,910</a:t>
                      </a:r>
                    </a:p>
                    <a:p>
                      <a:pPr algn="r">
                        <a:spcAft>
                          <a:spcPts val="0"/>
                        </a:spcAft>
                      </a:pPr>
                      <a:r>
                        <a:rPr kumimoji="1" lang="en-US" altLang="ja-JP" sz="700" kern="1200" spc="30" baseline="30000" dirty="0">
                          <a:solidFill>
                            <a:schemeClr val="dk1"/>
                          </a:solidFill>
                          <a:effectLst/>
                          <a:latin typeface="Arial" panose="020B0604020202020204" pitchFamily="34" charset="0"/>
                          <a:ea typeface="+mn-ea"/>
                          <a:cs typeface="Arial" panose="020B0604020202020204" pitchFamily="34" charset="0"/>
                        </a:rPr>
                        <a:t>* </a:t>
                      </a:r>
                      <a:r>
                        <a:rPr kumimoji="1" lang="en-US" altLang="ja-JP" sz="700" kern="1200" spc="30" dirty="0">
                          <a:solidFill>
                            <a:schemeClr val="dk1"/>
                          </a:solidFill>
                          <a:effectLst/>
                          <a:latin typeface="Arial" panose="020B0604020202020204" pitchFamily="34" charset="0"/>
                          <a:ea typeface="+mn-ea"/>
                          <a:cs typeface="Arial" panose="020B0604020202020204" pitchFamily="34" charset="0"/>
                        </a:rPr>
                        <a:t>Including times of parking</a:t>
                      </a:r>
                      <a:endParaRPr lang="ja-JP" sz="700" kern="100" spc="30" dirty="0">
                        <a:effectLst/>
                        <a:latin typeface="Arial" panose="020B0604020202020204" pitchFamily="34" charset="0"/>
                        <a:ea typeface="ＭＳ 明朝"/>
                        <a:cs typeface="Arial" panose="020B0604020202020204" pitchFamily="34" charset="0"/>
                      </a:endParaRPr>
                    </a:p>
                  </a:txBody>
                  <a:tcPr marL="68580" marR="68580" marT="0" marB="0" anchor="ctr"/>
                </a:tc>
                <a:extLst>
                  <a:ext uri="{0D108BD9-81ED-4DB2-BD59-A6C34878D82A}">
                    <a16:rowId xmlns:a16="http://schemas.microsoft.com/office/drawing/2014/main" xmlns="" val="10002"/>
                  </a:ext>
                </a:extLst>
              </a:tr>
              <a:tr h="928032">
                <a:tc>
                  <a:txBody>
                    <a:bodyPr/>
                    <a:lstStyle/>
                    <a:p>
                      <a:pPr algn="just">
                        <a:spcAft>
                          <a:spcPts val="0"/>
                        </a:spcAft>
                      </a:pPr>
                      <a:r>
                        <a:rPr lang="en-US" altLang="ja-JP" sz="1200" kern="0" dirty="0">
                          <a:effectLst/>
                          <a:latin typeface="Arial" panose="020B0604020202020204" pitchFamily="34" charset="0"/>
                          <a:cs typeface="Arial" panose="020B0604020202020204" pitchFamily="34" charset="0"/>
                        </a:rPr>
                        <a:t>Cost-effectiveness</a:t>
                      </a:r>
                    </a:p>
                    <a:p>
                      <a:pPr algn="just">
                        <a:spcAft>
                          <a:spcPts val="0"/>
                        </a:spcAft>
                      </a:pPr>
                      <a:r>
                        <a:rPr lang="ja-JP" altLang="en-US" sz="1200" kern="0" dirty="0">
                          <a:effectLst/>
                          <a:latin typeface="Arial" panose="020B0604020202020204" pitchFamily="34" charset="0"/>
                          <a:cs typeface="Arial" panose="020B0604020202020204" pitchFamily="34" charset="0"/>
                        </a:rPr>
                        <a:t> </a:t>
                      </a:r>
                      <a:r>
                        <a:rPr lang="en-US" altLang="ja-JP" sz="1200" kern="0" dirty="0">
                          <a:effectLst/>
                          <a:latin typeface="Arial" panose="020B0604020202020204" pitchFamily="34" charset="0"/>
                          <a:cs typeface="Arial" panose="020B0604020202020204" pitchFamily="34" charset="0"/>
                        </a:rPr>
                        <a:t>(Yen/ton) </a:t>
                      </a:r>
                      <a:endParaRPr lang="ja-JP" altLang="ja-JP" sz="1200" kern="100" dirty="0">
                        <a:effectLst/>
                        <a:latin typeface="Arial" panose="020B0604020202020204" pitchFamily="34" charset="0"/>
                        <a:ea typeface="ＭＳ 明朝"/>
                        <a:cs typeface="Arial" panose="020B0604020202020204" pitchFamily="34" charset="0"/>
                      </a:endParaRPr>
                    </a:p>
                  </a:txBody>
                  <a:tcPr marL="68580" marR="68580" marT="0" marB="0" anchor="ctr"/>
                </a:tc>
                <a:tc>
                  <a:txBody>
                    <a:bodyPr/>
                    <a:lstStyle/>
                    <a:p>
                      <a:pPr algn="r">
                        <a:spcAft>
                          <a:spcPts val="0"/>
                        </a:spcAft>
                      </a:pPr>
                      <a:r>
                        <a:rPr lang="en-US" sz="1400" kern="0" dirty="0">
                          <a:effectLst/>
                          <a:latin typeface="Arial" panose="020B0604020202020204" pitchFamily="34" charset="0"/>
                          <a:cs typeface="Arial" panose="020B0604020202020204" pitchFamily="34" charset="0"/>
                        </a:rPr>
                        <a:t>639,300</a:t>
                      </a:r>
                      <a:endParaRPr lang="ja-JP" sz="1400" kern="100" dirty="0">
                        <a:effectLst/>
                        <a:latin typeface="Arial" panose="020B0604020202020204" pitchFamily="34" charset="0"/>
                        <a:ea typeface="ＭＳ 明朝"/>
                        <a:cs typeface="Arial" panose="020B0604020202020204" pitchFamily="34" charset="0"/>
                      </a:endParaRPr>
                    </a:p>
                  </a:txBody>
                  <a:tcPr marL="68580" marR="68580" marT="0" marB="0" anchor="ctr"/>
                </a:tc>
                <a:extLst>
                  <a:ext uri="{0D108BD9-81ED-4DB2-BD59-A6C34878D82A}">
                    <a16:rowId xmlns:a16="http://schemas.microsoft.com/office/drawing/2014/main" xmlns="" val="10003"/>
                  </a:ext>
                </a:extLst>
              </a:tr>
            </a:tbl>
          </a:graphicData>
        </a:graphic>
      </p:graphicFrame>
      <p:sp>
        <p:nvSpPr>
          <p:cNvPr id="23" name="テキスト ボックス 22"/>
          <p:cNvSpPr txBox="1"/>
          <p:nvPr/>
        </p:nvSpPr>
        <p:spPr>
          <a:xfrm>
            <a:off x="179512" y="1196752"/>
            <a:ext cx="5616624" cy="307777"/>
          </a:xfrm>
          <a:prstGeom prst="rect">
            <a:avLst/>
          </a:prstGeom>
          <a:noFill/>
        </p:spPr>
        <p:txBody>
          <a:bodyPr wrap="square" rtlCol="0">
            <a:spAutoFit/>
          </a:bodyPr>
          <a:lstStyle/>
          <a:p>
            <a:r>
              <a:rPr kumimoji="1" lang="ja-JP" altLang="en-US" sz="1400" dirty="0">
                <a:latin typeface="Arial" panose="020B0604020202020204" pitchFamily="34" charset="0"/>
                <a:cs typeface="Arial" panose="020B0604020202020204" pitchFamily="34" charset="0"/>
              </a:rPr>
              <a:t> </a:t>
            </a:r>
            <a:r>
              <a:rPr kumimoji="1" lang="en-US" altLang="ja-JP" sz="1400" dirty="0">
                <a:latin typeface="Arial" panose="020B0604020202020204" pitchFamily="34" charset="0"/>
                <a:cs typeface="Arial" panose="020B0604020202020204" pitchFamily="34" charset="0"/>
              </a:rPr>
              <a:t>(1) Cost-Effectiveness of Stage 2</a:t>
            </a:r>
            <a:endParaRPr kumimoji="1" lang="ja-JP" altLang="en-US" sz="1400" dirty="0">
              <a:latin typeface="Arial" panose="020B0604020202020204" pitchFamily="34" charset="0"/>
              <a:cs typeface="Arial" panose="020B0604020202020204" pitchFamily="34" charset="0"/>
            </a:endParaRPr>
          </a:p>
        </p:txBody>
      </p:sp>
      <p:sp>
        <p:nvSpPr>
          <p:cNvPr id="24" name="テキスト ボックス 23"/>
          <p:cNvSpPr txBox="1"/>
          <p:nvPr/>
        </p:nvSpPr>
        <p:spPr>
          <a:xfrm>
            <a:off x="5940152" y="1196752"/>
            <a:ext cx="3024336" cy="307777"/>
          </a:xfrm>
          <a:prstGeom prst="rect">
            <a:avLst/>
          </a:prstGeom>
          <a:noFill/>
        </p:spPr>
        <p:txBody>
          <a:bodyPr wrap="square" rtlCol="0">
            <a:spAutoFit/>
          </a:bodyPr>
          <a:lstStyle/>
          <a:p>
            <a:r>
              <a:rPr lang="ja-JP" altLang="en-US" sz="1400" dirty="0">
                <a:latin typeface="Arial" panose="020B0604020202020204" pitchFamily="34" charset="0"/>
                <a:cs typeface="Arial" panose="020B0604020202020204" pitchFamily="34" charset="0"/>
              </a:rPr>
              <a:t> </a:t>
            </a:r>
            <a:r>
              <a:rPr lang="en-US" altLang="ja-JP" sz="1400" dirty="0">
                <a:latin typeface="Arial" panose="020B0604020202020204" pitchFamily="34" charset="0"/>
                <a:cs typeface="Arial" panose="020B0604020202020204" pitchFamily="34" charset="0"/>
              </a:rPr>
              <a:t>(2) Cost-Effectiveness of ORVR</a:t>
            </a:r>
            <a:endParaRPr kumimoji="1" lang="ja-JP" altLang="en-US" sz="1400" dirty="0">
              <a:latin typeface="Arial" panose="020B0604020202020204" pitchFamily="34" charset="0"/>
              <a:cs typeface="Arial" panose="020B0604020202020204" pitchFamily="34" charset="0"/>
            </a:endParaRPr>
          </a:p>
        </p:txBody>
      </p:sp>
      <p:sp>
        <p:nvSpPr>
          <p:cNvPr id="25" name="正方形/長方形 24"/>
          <p:cNvSpPr/>
          <p:nvPr/>
        </p:nvSpPr>
        <p:spPr>
          <a:xfrm>
            <a:off x="7668344" y="3429000"/>
            <a:ext cx="1296144" cy="93610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Arial" panose="020B0604020202020204" pitchFamily="34" charset="0"/>
              <a:cs typeface="Arial" panose="020B0604020202020204" pitchFamily="34" charset="0"/>
            </a:endParaRPr>
          </a:p>
        </p:txBody>
      </p:sp>
      <p:sp>
        <p:nvSpPr>
          <p:cNvPr id="31" name="テキスト ボックス 30"/>
          <p:cNvSpPr txBox="1"/>
          <p:nvPr/>
        </p:nvSpPr>
        <p:spPr>
          <a:xfrm>
            <a:off x="49717" y="814280"/>
            <a:ext cx="1929996" cy="30777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ja-JP" sz="1400" dirty="0">
                <a:solidFill>
                  <a:schemeClr val="tx1"/>
                </a:solidFill>
                <a:latin typeface="Arial" panose="020B0604020202020204" pitchFamily="34" charset="0"/>
                <a:cs typeface="Arial" panose="020B0604020202020204" pitchFamily="34" charset="0"/>
              </a:rPr>
              <a:t>Fueling</a:t>
            </a:r>
            <a:r>
              <a:rPr lang="ja-JP" altLang="en-US" sz="1400" dirty="0">
                <a:solidFill>
                  <a:schemeClr val="tx1"/>
                </a:solidFill>
                <a:latin typeface="Arial" panose="020B0604020202020204" pitchFamily="34" charset="0"/>
                <a:cs typeface="Arial" panose="020B0604020202020204" pitchFamily="34" charset="0"/>
              </a:rPr>
              <a:t>　</a:t>
            </a:r>
            <a:r>
              <a:rPr kumimoji="1" lang="en-US" altLang="ja-JP" sz="1400" dirty="0">
                <a:solidFill>
                  <a:schemeClr val="tx1"/>
                </a:solidFill>
                <a:latin typeface="Arial" panose="020B0604020202020204" pitchFamily="34" charset="0"/>
                <a:cs typeface="Arial" panose="020B0604020202020204" pitchFamily="34" charset="0"/>
              </a:rPr>
              <a:t>Measures</a:t>
            </a:r>
            <a:endParaRPr kumimoji="1" lang="ja-JP" altLang="en-US" sz="1400" dirty="0">
              <a:solidFill>
                <a:schemeClr val="tx1"/>
              </a:solidFill>
              <a:latin typeface="Arial" panose="020B0604020202020204" pitchFamily="34" charset="0"/>
              <a:cs typeface="Arial" panose="020B0604020202020204" pitchFamily="34" charset="0"/>
            </a:endParaRPr>
          </a:p>
        </p:txBody>
      </p:sp>
      <p:sp>
        <p:nvSpPr>
          <p:cNvPr id="14" name="テキスト ボックス 3"/>
          <p:cNvSpPr txBox="1">
            <a:spLocks noChangeArrowheads="1"/>
          </p:cNvSpPr>
          <p:nvPr/>
        </p:nvSpPr>
        <p:spPr bwMode="auto">
          <a:xfrm>
            <a:off x="-14288" y="122803"/>
            <a:ext cx="9158288" cy="346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r>
              <a:rPr lang="en-US" altLang="ja-JP" sz="1600" dirty="0">
                <a:latin typeface="Arial" panose="020B0604020202020204" pitchFamily="34" charset="0"/>
                <a:cs typeface="Arial" panose="020B0604020202020204" pitchFamily="34" charset="0"/>
              </a:rPr>
              <a:t>I</a:t>
            </a:r>
            <a:r>
              <a:rPr lang="ja-JP" altLang="en-US" sz="1650" spc="-50" dirty="0">
                <a:latin typeface="Arial" panose="020B0604020202020204" pitchFamily="34" charset="0"/>
                <a:cs typeface="Arial" panose="020B0604020202020204" pitchFamily="34" charset="0"/>
              </a:rPr>
              <a:t>　</a:t>
            </a:r>
            <a:r>
              <a:rPr lang="en-US" altLang="ja-JP" sz="1650" spc="-50" dirty="0">
                <a:latin typeface="Arial" panose="020B0604020202020204" pitchFamily="34" charset="0"/>
                <a:cs typeface="Arial" panose="020B0604020202020204" pitchFamily="34" charset="0"/>
              </a:rPr>
              <a:t>Measures to Reduce Fuel Evaporative Emissions</a:t>
            </a:r>
            <a:r>
              <a:rPr lang="ja-JP" altLang="ja-JP" sz="1650" spc="-50" dirty="0">
                <a:latin typeface="Arial" panose="020B0604020202020204" pitchFamily="34" charset="0"/>
                <a:cs typeface="Arial" panose="020B0604020202020204" pitchFamily="34" charset="0"/>
              </a:rPr>
              <a:t>　</a:t>
            </a:r>
            <a:r>
              <a:rPr lang="ja-JP" altLang="en-US" sz="1650" spc="-50" dirty="0">
                <a:latin typeface="Arial" panose="020B0604020202020204" pitchFamily="34" charset="0"/>
                <a:cs typeface="Arial" panose="020B0604020202020204" pitchFamily="34" charset="0"/>
                <a:sym typeface="Wingdings" panose="05000000000000000000" pitchFamily="2" charset="2"/>
              </a:rPr>
              <a:t></a:t>
            </a:r>
            <a:r>
              <a:rPr lang="en-US" altLang="ja-JP" sz="1650" spc="-50" dirty="0">
                <a:latin typeface="Arial" panose="020B0604020202020204" pitchFamily="34" charset="0"/>
                <a:cs typeface="Arial" panose="020B0604020202020204" pitchFamily="34" charset="0"/>
              </a:rPr>
              <a:t> Cost-effectiveness of each control technology</a:t>
            </a:r>
            <a:endParaRPr lang="ja-JP" altLang="en-US" sz="1650" spc="-50" dirty="0">
              <a:latin typeface="Arial" panose="020B0604020202020204" pitchFamily="34" charset="0"/>
              <a:ea typeface="ＤＨＰ特太ゴシック体" pitchFamily="50" charset="-128"/>
              <a:cs typeface="Arial" panose="020B0604020202020204" pitchFamily="34" charset="0"/>
            </a:endParaRPr>
          </a:p>
        </p:txBody>
      </p:sp>
      <p:sp>
        <p:nvSpPr>
          <p:cNvPr id="15" name="スライド番号プレースホルダー 1"/>
          <p:cNvSpPr>
            <a:spLocks noGrp="1"/>
          </p:cNvSpPr>
          <p:nvPr>
            <p:ph type="sldNum" sz="quarter" idx="12"/>
          </p:nvPr>
        </p:nvSpPr>
        <p:spPr>
          <a:xfrm>
            <a:off x="7010400" y="6492875"/>
            <a:ext cx="2133600" cy="365125"/>
          </a:xfrm>
        </p:spPr>
        <p:txBody>
          <a:bodyPr/>
          <a:lstStyle/>
          <a:p>
            <a:pPr>
              <a:defRPr/>
            </a:pPr>
            <a:fld id="{8451817A-C572-4EAA-A818-AAA37886139E}" type="slidenum">
              <a:rPr lang="ja-JP" altLang="en-US" smtClean="0">
                <a:solidFill>
                  <a:prstClr val="black">
                    <a:tint val="75000"/>
                  </a:prstClr>
                </a:solidFill>
                <a:latin typeface="Arial" panose="020B0604020202020204" pitchFamily="34" charset="0"/>
                <a:cs typeface="Arial" panose="020B0604020202020204" pitchFamily="34" charset="0"/>
              </a:rPr>
              <a:pPr>
                <a:defRPr/>
              </a:pPr>
              <a:t>5</a:t>
            </a:fld>
            <a:endParaRPr lang="ja-JP" altLang="en-US" dirty="0">
              <a:solidFill>
                <a:prstClr val="black">
                  <a:tint val="75000"/>
                </a:prstClr>
              </a:solidFill>
              <a:latin typeface="Arial" panose="020B0604020202020204" pitchFamily="34" charset="0"/>
              <a:cs typeface="Arial" panose="020B0604020202020204" pitchFamily="34" charset="0"/>
            </a:endParaRPr>
          </a:p>
        </p:txBody>
      </p:sp>
      <p:sp>
        <p:nvSpPr>
          <p:cNvPr id="16" name="テキスト ボックス 15"/>
          <p:cNvSpPr txBox="1"/>
          <p:nvPr/>
        </p:nvSpPr>
        <p:spPr>
          <a:xfrm>
            <a:off x="49716" y="4621884"/>
            <a:ext cx="1929996" cy="30777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altLang="ja-JP" sz="1400" dirty="0">
                <a:latin typeface="Arial" panose="020B0604020202020204" pitchFamily="34" charset="0"/>
                <a:cs typeface="Arial" panose="020B0604020202020204" pitchFamily="34" charset="0"/>
              </a:rPr>
              <a:t>Parking</a:t>
            </a:r>
            <a:r>
              <a:rPr lang="ja-JP" altLang="en-US" sz="1400" dirty="0">
                <a:latin typeface="Arial" panose="020B0604020202020204" pitchFamily="34" charset="0"/>
                <a:cs typeface="Arial" panose="020B0604020202020204" pitchFamily="34" charset="0"/>
              </a:rPr>
              <a:t> </a:t>
            </a:r>
            <a:r>
              <a:rPr lang="en-US" altLang="ja-JP" sz="1400" dirty="0">
                <a:latin typeface="Arial" panose="020B0604020202020204" pitchFamily="34" charset="0"/>
                <a:cs typeface="Arial" panose="020B0604020202020204" pitchFamily="34" charset="0"/>
              </a:rPr>
              <a:t>measure</a:t>
            </a:r>
            <a:endParaRPr kumimoji="1" lang="ja-JP" altLang="en-US" sz="1400" dirty="0">
              <a:latin typeface="Arial" panose="020B0604020202020204" pitchFamily="34" charset="0"/>
              <a:cs typeface="Arial" panose="020B0604020202020204" pitchFamily="34" charset="0"/>
            </a:endParaRPr>
          </a:p>
        </p:txBody>
      </p:sp>
      <p:graphicFrame>
        <p:nvGraphicFramePr>
          <p:cNvPr id="18" name="表 17"/>
          <p:cNvGraphicFramePr>
            <a:graphicFrameLocks noGrp="1"/>
          </p:cNvGraphicFramePr>
          <p:nvPr>
            <p:extLst>
              <p:ext uri="{D42A27DB-BD31-4B8C-83A1-F6EECF244321}">
                <p14:modId xmlns:p14="http://schemas.microsoft.com/office/powerpoint/2010/main" val="3510657516"/>
              </p:ext>
            </p:extLst>
          </p:nvPr>
        </p:nvGraphicFramePr>
        <p:xfrm>
          <a:off x="957785" y="5050376"/>
          <a:ext cx="6696743" cy="1315968"/>
        </p:xfrm>
        <a:graphic>
          <a:graphicData uri="http://schemas.openxmlformats.org/drawingml/2006/table">
            <a:tbl>
              <a:tblPr firstRow="1" firstCol="1" bandRow="1">
                <a:tableStyleId>{5C22544A-7EE6-4342-B048-85BDC9FD1C3A}</a:tableStyleId>
              </a:tblPr>
              <a:tblGrid>
                <a:gridCol w="2672989">
                  <a:extLst>
                    <a:ext uri="{9D8B030D-6E8A-4147-A177-3AD203B41FA5}">
                      <a16:colId xmlns:a16="http://schemas.microsoft.com/office/drawing/2014/main" xmlns="" val="20000"/>
                    </a:ext>
                  </a:extLst>
                </a:gridCol>
                <a:gridCol w="2011877">
                  <a:extLst>
                    <a:ext uri="{9D8B030D-6E8A-4147-A177-3AD203B41FA5}">
                      <a16:colId xmlns:a16="http://schemas.microsoft.com/office/drawing/2014/main" xmlns="" val="20001"/>
                    </a:ext>
                  </a:extLst>
                </a:gridCol>
                <a:gridCol w="2011877">
                  <a:extLst>
                    <a:ext uri="{9D8B030D-6E8A-4147-A177-3AD203B41FA5}">
                      <a16:colId xmlns:a16="http://schemas.microsoft.com/office/drawing/2014/main" xmlns="" val="20002"/>
                    </a:ext>
                  </a:extLst>
                </a:gridCol>
              </a:tblGrid>
              <a:tr h="0">
                <a:tc>
                  <a:txBody>
                    <a:bodyPr/>
                    <a:lstStyle/>
                    <a:p>
                      <a:pPr algn="just">
                        <a:spcAft>
                          <a:spcPts val="0"/>
                        </a:spcAft>
                      </a:pPr>
                      <a:endParaRPr lang="ja-JP" sz="1400" kern="100" dirty="0">
                        <a:effectLst/>
                        <a:latin typeface="+mn-lt"/>
                        <a:ea typeface="ＭＳ 明朝"/>
                        <a:cs typeface="Times New Roman"/>
                      </a:endParaRPr>
                    </a:p>
                  </a:txBody>
                  <a:tcPr marL="68580" marR="68580" marT="0" marB="0" anchor="ctr"/>
                </a:tc>
                <a:tc>
                  <a:txBody>
                    <a:bodyPr/>
                    <a:lstStyle/>
                    <a:p>
                      <a:pPr algn="r">
                        <a:spcAft>
                          <a:spcPts val="0"/>
                        </a:spcAft>
                      </a:pPr>
                      <a:r>
                        <a:rPr lang="en-US" altLang="ja-JP" sz="1600" kern="100" dirty="0">
                          <a:effectLst/>
                          <a:latin typeface="+mn-lt"/>
                          <a:ea typeface="ＭＳ 明朝"/>
                          <a:cs typeface="Times New Roman"/>
                        </a:rPr>
                        <a:t>2DBL</a:t>
                      </a:r>
                      <a:endParaRPr lang="ja-JP" sz="1600" kern="100" dirty="0">
                        <a:effectLst/>
                        <a:latin typeface="+mn-lt"/>
                        <a:ea typeface="ＭＳ 明朝"/>
                        <a:cs typeface="Times New Roman"/>
                      </a:endParaRPr>
                    </a:p>
                  </a:txBody>
                  <a:tcPr marL="68580" marR="68580" marT="0" marB="0" anchor="ctr"/>
                </a:tc>
                <a:tc>
                  <a:txBody>
                    <a:bodyPr/>
                    <a:lstStyle/>
                    <a:p>
                      <a:pPr algn="r">
                        <a:spcAft>
                          <a:spcPts val="0"/>
                        </a:spcAft>
                      </a:pPr>
                      <a:r>
                        <a:rPr lang="en-US" altLang="ja-JP" sz="1600" kern="100" dirty="0">
                          <a:effectLst/>
                          <a:latin typeface="+mn-lt"/>
                          <a:ea typeface="ＭＳ 明朝"/>
                          <a:cs typeface="Times New Roman"/>
                        </a:rPr>
                        <a:t>3DBL</a:t>
                      </a:r>
                      <a:endParaRPr lang="ja-JP" sz="1600" kern="100" dirty="0">
                        <a:effectLst/>
                        <a:latin typeface="+mn-lt"/>
                        <a:ea typeface="ＭＳ 明朝"/>
                        <a:cs typeface="Times New Roman"/>
                      </a:endParaRPr>
                    </a:p>
                  </a:txBody>
                  <a:tcPr marL="68580" marR="68580" marT="0" marB="0" anchor="ctr"/>
                </a:tc>
                <a:extLst>
                  <a:ext uri="{0D108BD9-81ED-4DB2-BD59-A6C34878D82A}">
                    <a16:rowId xmlns:a16="http://schemas.microsoft.com/office/drawing/2014/main" xmlns="" val="10000"/>
                  </a:ext>
                </a:extLst>
              </a:tr>
              <a:tr h="357376">
                <a:tc>
                  <a:txBody>
                    <a:bodyPr/>
                    <a:lstStyle/>
                    <a:p>
                      <a:pPr algn="just">
                        <a:spcAft>
                          <a:spcPts val="0"/>
                        </a:spcAft>
                      </a:pPr>
                      <a:r>
                        <a:rPr lang="en-US" altLang="ja-JP" sz="1200" kern="0" dirty="0">
                          <a:effectLst/>
                          <a:latin typeface="Arial" panose="020B0604020202020204" pitchFamily="34" charset="0"/>
                          <a:cs typeface="Arial" panose="020B0604020202020204" pitchFamily="34" charset="0"/>
                        </a:rPr>
                        <a:t>Annual expenditure </a:t>
                      </a:r>
                      <a:r>
                        <a:rPr lang="ja-JP" altLang="en-US" sz="1200" kern="0" dirty="0">
                          <a:effectLst/>
                          <a:latin typeface="Arial" panose="020B0604020202020204" pitchFamily="34" charset="0"/>
                          <a:cs typeface="Arial" panose="020B0604020202020204" pitchFamily="34" charset="0"/>
                        </a:rPr>
                        <a:t> </a:t>
                      </a:r>
                      <a:r>
                        <a:rPr lang="en-US" altLang="ja-JP" sz="1200" kern="0" dirty="0">
                          <a:effectLst/>
                          <a:latin typeface="Arial" panose="020B0604020202020204" pitchFamily="34" charset="0"/>
                          <a:cs typeface="Arial" panose="020B0604020202020204" pitchFamily="34" charset="0"/>
                        </a:rPr>
                        <a:t>(Mil. Yen/yr) </a:t>
                      </a:r>
                      <a:endParaRPr lang="ja-JP" altLang="ja-JP" sz="1200" kern="100" dirty="0">
                        <a:effectLst/>
                        <a:latin typeface="Arial" panose="020B0604020202020204" pitchFamily="34" charset="0"/>
                        <a:ea typeface="ＭＳ 明朝"/>
                        <a:cs typeface="Arial" panose="020B0604020202020204" pitchFamily="34" charset="0"/>
                      </a:endParaRPr>
                    </a:p>
                  </a:txBody>
                  <a:tcPr marL="68580" marR="68580" marT="0" marB="0"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ja-JP" sz="1400" kern="0" dirty="0">
                          <a:effectLst/>
                          <a:latin typeface="Arial" panose="020B0604020202020204" pitchFamily="34" charset="0"/>
                          <a:cs typeface="Arial" panose="020B0604020202020204" pitchFamily="34" charset="0"/>
                        </a:rPr>
                        <a:t>12,160</a:t>
                      </a:r>
                      <a:endParaRPr lang="ja-JP" altLang="ja-JP" sz="1400" kern="100" dirty="0">
                        <a:effectLst/>
                        <a:latin typeface="Arial" panose="020B0604020202020204" pitchFamily="34" charset="0"/>
                        <a:ea typeface="ＭＳ 明朝"/>
                        <a:cs typeface="Arial" panose="020B0604020202020204" pitchFamily="34" charset="0"/>
                      </a:endParaRPr>
                    </a:p>
                  </a:txBody>
                  <a:tcPr marL="68580" marR="68580" marT="0" marB="0" anchor="ctr"/>
                </a:tc>
                <a:tc>
                  <a:txBody>
                    <a:bodyPr/>
                    <a:lstStyle/>
                    <a:p>
                      <a:pPr algn="r">
                        <a:spcAft>
                          <a:spcPts val="0"/>
                        </a:spcAft>
                      </a:pPr>
                      <a:r>
                        <a:rPr lang="en-US" altLang="ja-JP" sz="1400" kern="100" dirty="0">
                          <a:effectLst/>
                          <a:latin typeface="Arial" panose="020B0604020202020204" pitchFamily="34" charset="0"/>
                          <a:ea typeface="ＭＳ 明朝"/>
                          <a:cs typeface="Arial" panose="020B0604020202020204" pitchFamily="34" charset="0"/>
                        </a:rPr>
                        <a:t>16,790</a:t>
                      </a:r>
                      <a:endParaRPr lang="ja-JP" sz="1400" kern="100" dirty="0">
                        <a:effectLst/>
                        <a:latin typeface="Arial" panose="020B0604020202020204" pitchFamily="34" charset="0"/>
                        <a:ea typeface="ＭＳ 明朝"/>
                        <a:cs typeface="Arial" panose="020B0604020202020204" pitchFamily="34" charset="0"/>
                      </a:endParaRPr>
                    </a:p>
                  </a:txBody>
                  <a:tcPr marL="68580" marR="68580" marT="0" marB="0" anchor="ctr"/>
                </a:tc>
                <a:extLst>
                  <a:ext uri="{0D108BD9-81ED-4DB2-BD59-A6C34878D82A}">
                    <a16:rowId xmlns:a16="http://schemas.microsoft.com/office/drawing/2014/main" xmlns="" val="10001"/>
                  </a:ext>
                </a:extLst>
              </a:tr>
              <a:tr h="357376">
                <a:tc>
                  <a:txBody>
                    <a:bodyPr/>
                    <a:lstStyle/>
                    <a:p>
                      <a:pPr algn="just">
                        <a:spcAft>
                          <a:spcPts val="0"/>
                        </a:spcAft>
                      </a:pPr>
                      <a:r>
                        <a:rPr lang="en-US" altLang="ja-JP" sz="1200" kern="0" dirty="0">
                          <a:effectLst/>
                          <a:latin typeface="Arial" panose="020B0604020202020204" pitchFamily="34" charset="0"/>
                          <a:cs typeface="Arial" panose="020B0604020202020204" pitchFamily="34" charset="0"/>
                        </a:rPr>
                        <a:t>Annual vapor cutback </a:t>
                      </a:r>
                      <a:r>
                        <a:rPr lang="en-US" altLang="ja-JP" sz="1200" kern="0" dirty="0">
                          <a:effectLst/>
                          <a:latin typeface="Arial" panose="020B0604020202020204" pitchFamily="34" charset="0"/>
                          <a:ea typeface="ＭＳ 明朝"/>
                          <a:cs typeface="Arial" panose="020B0604020202020204" pitchFamily="34" charset="0"/>
                        </a:rPr>
                        <a:t>(Tons/yr)</a:t>
                      </a:r>
                      <a:endParaRPr lang="ja-JP" altLang="ja-JP" sz="1200" kern="100" dirty="0">
                        <a:effectLst/>
                        <a:latin typeface="Arial" panose="020B0604020202020204" pitchFamily="34" charset="0"/>
                        <a:ea typeface="ＭＳ 明朝"/>
                        <a:cs typeface="Arial" panose="020B0604020202020204" pitchFamily="34" charset="0"/>
                      </a:endParaRPr>
                    </a:p>
                  </a:txBody>
                  <a:tcPr marL="68580" marR="68580" marT="0" marB="0" anchor="ctr"/>
                </a:tc>
                <a:tc>
                  <a:txBody>
                    <a:bodyPr/>
                    <a:lstStyle/>
                    <a:p>
                      <a:pPr algn="r">
                        <a:spcAft>
                          <a:spcPts val="0"/>
                        </a:spcAft>
                      </a:pPr>
                      <a:r>
                        <a:rPr lang="en-US" sz="1400" kern="0" dirty="0">
                          <a:effectLst/>
                          <a:latin typeface="Arial" panose="020B0604020202020204" pitchFamily="34" charset="0"/>
                          <a:cs typeface="Arial" panose="020B0604020202020204" pitchFamily="34" charset="0"/>
                        </a:rPr>
                        <a:t>7,951</a:t>
                      </a:r>
                    </a:p>
                  </a:txBody>
                  <a:tcPr marL="68580" marR="68580" marT="0" marB="0" anchor="ctr"/>
                </a:tc>
                <a:tc>
                  <a:txBody>
                    <a:bodyPr/>
                    <a:lstStyle/>
                    <a:p>
                      <a:pPr algn="r">
                        <a:spcAft>
                          <a:spcPts val="0"/>
                        </a:spcAft>
                      </a:pPr>
                      <a:r>
                        <a:rPr lang="en-US" altLang="ja-JP" sz="1400" kern="100" dirty="0">
                          <a:effectLst/>
                          <a:latin typeface="Arial" panose="020B0604020202020204" pitchFamily="34" charset="0"/>
                          <a:ea typeface="ＭＳ 明朝"/>
                          <a:cs typeface="Arial" panose="020B0604020202020204" pitchFamily="34" charset="0"/>
                        </a:rPr>
                        <a:t>12,560</a:t>
                      </a:r>
                      <a:endParaRPr lang="ja-JP" sz="1400" kern="100" dirty="0">
                        <a:effectLst/>
                        <a:latin typeface="Arial" panose="020B0604020202020204" pitchFamily="34" charset="0"/>
                        <a:ea typeface="ＭＳ 明朝"/>
                        <a:cs typeface="Arial" panose="020B0604020202020204" pitchFamily="34" charset="0"/>
                      </a:endParaRPr>
                    </a:p>
                  </a:txBody>
                  <a:tcPr marL="68580" marR="68580" marT="0" marB="0" anchor="ctr"/>
                </a:tc>
                <a:extLst>
                  <a:ext uri="{0D108BD9-81ED-4DB2-BD59-A6C34878D82A}">
                    <a16:rowId xmlns:a16="http://schemas.microsoft.com/office/drawing/2014/main" xmlns="" val="10002"/>
                  </a:ext>
                </a:extLst>
              </a:tr>
              <a:tr h="357376">
                <a:tc>
                  <a:txBody>
                    <a:bodyPr/>
                    <a:lstStyle/>
                    <a:p>
                      <a:pPr algn="just">
                        <a:spcAft>
                          <a:spcPts val="0"/>
                        </a:spcAft>
                      </a:pPr>
                      <a:r>
                        <a:rPr lang="en-US" altLang="ja-JP" sz="1200" kern="0" dirty="0">
                          <a:effectLst/>
                          <a:latin typeface="Arial" panose="020B0604020202020204" pitchFamily="34" charset="0"/>
                          <a:cs typeface="Arial" panose="020B0604020202020204" pitchFamily="34" charset="0"/>
                        </a:rPr>
                        <a:t>Cost-effectiveness </a:t>
                      </a:r>
                      <a:r>
                        <a:rPr lang="ja-JP" altLang="en-US" sz="1200" kern="0" dirty="0">
                          <a:effectLst/>
                          <a:latin typeface="Arial" panose="020B0604020202020204" pitchFamily="34" charset="0"/>
                          <a:cs typeface="Arial" panose="020B0604020202020204" pitchFamily="34" charset="0"/>
                        </a:rPr>
                        <a:t> </a:t>
                      </a:r>
                      <a:r>
                        <a:rPr lang="en-US" altLang="ja-JP" sz="1200" kern="0" dirty="0">
                          <a:effectLst/>
                          <a:latin typeface="Arial" panose="020B0604020202020204" pitchFamily="34" charset="0"/>
                          <a:cs typeface="Arial" panose="020B0604020202020204" pitchFamily="34" charset="0"/>
                        </a:rPr>
                        <a:t>(Yen/ton) </a:t>
                      </a:r>
                      <a:endParaRPr lang="ja-JP" altLang="ja-JP" sz="1200" kern="100" dirty="0">
                        <a:effectLst/>
                        <a:latin typeface="Arial" panose="020B0604020202020204" pitchFamily="34" charset="0"/>
                        <a:ea typeface="ＭＳ 明朝"/>
                        <a:cs typeface="Arial" panose="020B0604020202020204" pitchFamily="34" charset="0"/>
                      </a:endParaRPr>
                    </a:p>
                  </a:txBody>
                  <a:tcPr marL="68580" marR="68580" marT="0" marB="0" anchor="ctr"/>
                </a:tc>
                <a:tc>
                  <a:txBody>
                    <a:bodyPr/>
                    <a:lstStyle/>
                    <a:p>
                      <a:pPr algn="r">
                        <a:spcAft>
                          <a:spcPts val="0"/>
                        </a:spcAft>
                      </a:pPr>
                      <a:r>
                        <a:rPr lang="en-US" altLang="ja-JP" sz="1400" kern="0" dirty="0">
                          <a:effectLst/>
                          <a:latin typeface="Arial" panose="020B0604020202020204" pitchFamily="34" charset="0"/>
                          <a:ea typeface="+mn-ea"/>
                          <a:cs typeface="Arial" panose="020B0604020202020204" pitchFamily="34" charset="0"/>
                        </a:rPr>
                        <a:t>1,529,000</a:t>
                      </a:r>
                      <a:endParaRPr lang="ja-JP" sz="1400" kern="100" dirty="0">
                        <a:effectLst/>
                        <a:latin typeface="Arial" panose="020B0604020202020204" pitchFamily="34" charset="0"/>
                        <a:ea typeface="ＭＳ 明朝"/>
                        <a:cs typeface="Arial" panose="020B0604020202020204" pitchFamily="34" charset="0"/>
                      </a:endParaRPr>
                    </a:p>
                  </a:txBody>
                  <a:tcPr marL="68580" marR="68580" marT="0" marB="0" anchor="ctr"/>
                </a:tc>
                <a:tc>
                  <a:txBody>
                    <a:bodyPr/>
                    <a:lstStyle/>
                    <a:p>
                      <a:pPr algn="r">
                        <a:spcAft>
                          <a:spcPts val="0"/>
                        </a:spcAft>
                      </a:pPr>
                      <a:r>
                        <a:rPr lang="en-US" altLang="ja-JP" sz="1400" kern="100" dirty="0">
                          <a:effectLst/>
                          <a:latin typeface="Arial" panose="020B0604020202020204" pitchFamily="34" charset="0"/>
                          <a:ea typeface="ＭＳ 明朝"/>
                          <a:cs typeface="Arial" panose="020B0604020202020204" pitchFamily="34" charset="0"/>
                        </a:rPr>
                        <a:t>1,336,000</a:t>
                      </a:r>
                      <a:endParaRPr lang="ja-JP" sz="1400" kern="100" dirty="0">
                        <a:effectLst/>
                        <a:latin typeface="Arial" panose="020B0604020202020204" pitchFamily="34" charset="0"/>
                        <a:ea typeface="ＭＳ 明朝"/>
                        <a:cs typeface="Arial" panose="020B0604020202020204" pitchFamily="34" charset="0"/>
                      </a:endParaRPr>
                    </a:p>
                  </a:txBody>
                  <a:tcPr marL="68580" marR="68580" marT="0" marB="0" anchor="ctr"/>
                </a:tc>
                <a:extLst>
                  <a:ext uri="{0D108BD9-81ED-4DB2-BD59-A6C34878D82A}">
                    <a16:rowId xmlns:a16="http://schemas.microsoft.com/office/drawing/2014/main" xmlns="" val="10003"/>
                  </a:ext>
                </a:extLst>
              </a:tr>
            </a:tbl>
          </a:graphicData>
        </a:graphic>
      </p:graphicFrame>
      <p:sp>
        <p:nvSpPr>
          <p:cNvPr id="19" name="正方形/長方形 18"/>
          <p:cNvSpPr/>
          <p:nvPr/>
        </p:nvSpPr>
        <p:spPr>
          <a:xfrm>
            <a:off x="3627513" y="6021288"/>
            <a:ext cx="4032448" cy="36004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4353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テキスト ボックス 26"/>
          <p:cNvSpPr txBox="1">
            <a:spLocks noChangeArrowheads="1"/>
          </p:cNvSpPr>
          <p:nvPr/>
        </p:nvSpPr>
        <p:spPr bwMode="auto">
          <a:xfrm>
            <a:off x="-14288" y="0"/>
            <a:ext cx="91582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r>
              <a:rPr lang="de-DE" altLang="ja-JP" dirty="0">
                <a:latin typeface="Arial" panose="020B0604020202020204" pitchFamily="34" charset="0"/>
                <a:cs typeface="Arial" panose="020B0604020202020204" pitchFamily="34" charset="0"/>
              </a:rPr>
              <a:t>I </a:t>
            </a:r>
            <a:r>
              <a:rPr lang="ja-JP" altLang="ja-JP" dirty="0">
                <a:latin typeface="Arial" panose="020B0604020202020204" pitchFamily="34" charset="0"/>
                <a:cs typeface="Arial" panose="020B0604020202020204" pitchFamily="34" charset="0"/>
              </a:rPr>
              <a:t>　</a:t>
            </a:r>
            <a:r>
              <a:rPr lang="en-US" altLang="ja-JP" dirty="0">
                <a:latin typeface="Arial" panose="020B0604020202020204" pitchFamily="34" charset="0"/>
                <a:cs typeface="Arial" panose="020B0604020202020204" pitchFamily="34" charset="0"/>
              </a:rPr>
              <a:t>Measures to Reduce Fuel Evaporative Emissions</a:t>
            </a:r>
            <a:r>
              <a:rPr lang="ja-JP" altLang="ja-JP" dirty="0">
                <a:latin typeface="Arial" panose="020B0604020202020204" pitchFamily="34" charset="0"/>
                <a:cs typeface="Arial" panose="020B0604020202020204" pitchFamily="34" charset="0"/>
              </a:rPr>
              <a:t>　</a:t>
            </a:r>
            <a:r>
              <a:rPr lang="ja-JP" altLang="en-US" dirty="0">
                <a:latin typeface="Arial" panose="020B0604020202020204" pitchFamily="34" charset="0"/>
                <a:cs typeface="Arial" panose="020B0604020202020204" pitchFamily="34" charset="0"/>
                <a:sym typeface="Wingdings" panose="05000000000000000000" pitchFamily="2" charset="2"/>
              </a:rPr>
              <a:t></a:t>
            </a:r>
            <a:r>
              <a:rPr lang="en-US" altLang="ja-JP" dirty="0">
                <a:latin typeface="Arial" panose="020B0604020202020204" pitchFamily="34" charset="0"/>
                <a:cs typeface="Arial" panose="020B0604020202020204" pitchFamily="34" charset="0"/>
              </a:rPr>
              <a:t> Orientation of Measures</a:t>
            </a:r>
            <a:endParaRPr lang="ja-JP" altLang="en-US" sz="2400" dirty="0">
              <a:latin typeface="Arial" panose="020B0604020202020204" pitchFamily="34" charset="0"/>
              <a:ea typeface="ＤＨＰ特太ゴシック体" pitchFamily="50" charset="-128"/>
              <a:cs typeface="Arial" panose="020B0604020202020204" pitchFamily="34" charset="0"/>
            </a:endParaRPr>
          </a:p>
        </p:txBody>
      </p:sp>
      <p:sp>
        <p:nvSpPr>
          <p:cNvPr id="12" name="スライド番号プレースホルダー 1"/>
          <p:cNvSpPr>
            <a:spLocks noGrp="1"/>
          </p:cNvSpPr>
          <p:nvPr>
            <p:ph type="sldNum" sz="quarter" idx="12"/>
          </p:nvPr>
        </p:nvSpPr>
        <p:spPr>
          <a:xfrm>
            <a:off x="7010400" y="6492875"/>
            <a:ext cx="2133600" cy="365125"/>
          </a:xfrm>
        </p:spPr>
        <p:txBody>
          <a:bodyPr/>
          <a:lstStyle/>
          <a:p>
            <a:pPr>
              <a:defRPr/>
            </a:pPr>
            <a:fld id="{8451817A-C572-4EAA-A818-AAA37886139E}" type="slidenum">
              <a:rPr lang="ja-JP" altLang="en-US" smtClean="0">
                <a:solidFill>
                  <a:prstClr val="black">
                    <a:tint val="75000"/>
                  </a:prstClr>
                </a:solidFill>
                <a:latin typeface="Arial" panose="020B0604020202020204" pitchFamily="34" charset="0"/>
                <a:cs typeface="Arial" panose="020B0604020202020204" pitchFamily="34" charset="0"/>
              </a:rPr>
              <a:pPr>
                <a:defRPr/>
              </a:pPr>
              <a:t>6</a:t>
            </a:fld>
            <a:endParaRPr lang="ja-JP" altLang="en-US" dirty="0">
              <a:solidFill>
                <a:prstClr val="black">
                  <a:tint val="75000"/>
                </a:prstClr>
              </a:solidFill>
              <a:latin typeface="Arial" panose="020B0604020202020204" pitchFamily="34" charset="0"/>
              <a:cs typeface="Arial" panose="020B0604020202020204" pitchFamily="34" charset="0"/>
            </a:endParaRPr>
          </a:p>
        </p:txBody>
      </p:sp>
      <p:graphicFrame>
        <p:nvGraphicFramePr>
          <p:cNvPr id="5" name="表 4"/>
          <p:cNvGraphicFramePr>
            <a:graphicFrameLocks noGrp="1"/>
          </p:cNvGraphicFramePr>
          <p:nvPr>
            <p:extLst>
              <p:ext uri="{D42A27DB-BD31-4B8C-83A1-F6EECF244321}">
                <p14:modId xmlns:p14="http://schemas.microsoft.com/office/powerpoint/2010/main" val="3590320309"/>
              </p:ext>
            </p:extLst>
          </p:nvPr>
        </p:nvGraphicFramePr>
        <p:xfrm>
          <a:off x="179511" y="908720"/>
          <a:ext cx="8784977" cy="4511040"/>
        </p:xfrm>
        <a:graphic>
          <a:graphicData uri="http://schemas.openxmlformats.org/drawingml/2006/table">
            <a:tbl>
              <a:tblPr firstRow="1" bandRow="1">
                <a:tableStyleId>{5940675A-B579-460E-94D1-54222C63F5DA}</a:tableStyleId>
              </a:tblPr>
              <a:tblGrid>
                <a:gridCol w="1512168">
                  <a:extLst>
                    <a:ext uri="{9D8B030D-6E8A-4147-A177-3AD203B41FA5}">
                      <a16:colId xmlns:a16="http://schemas.microsoft.com/office/drawing/2014/main" xmlns="" val="20000"/>
                    </a:ext>
                  </a:extLst>
                </a:gridCol>
                <a:gridCol w="7272809">
                  <a:extLst>
                    <a:ext uri="{9D8B030D-6E8A-4147-A177-3AD203B41FA5}">
                      <a16:colId xmlns:a16="http://schemas.microsoft.com/office/drawing/2014/main" xmlns="" val="20001"/>
                    </a:ext>
                  </a:extLst>
                </a:gridCol>
              </a:tblGrid>
              <a:tr h="370840">
                <a:tc>
                  <a:txBody>
                    <a:bodyPr/>
                    <a:lstStyle/>
                    <a:p>
                      <a:pPr algn="ctr"/>
                      <a:r>
                        <a:rPr kumimoji="1" lang="en-US" altLang="ja-JP" sz="1600" dirty="0">
                          <a:latin typeface="Arial" panose="020B0604020202020204" pitchFamily="34" charset="0"/>
                          <a:cs typeface="Arial" panose="020B0604020202020204" pitchFamily="34" charset="0"/>
                        </a:rPr>
                        <a:t>Stage1</a:t>
                      </a:r>
                      <a:endParaRPr kumimoji="1" lang="ja-JP" altLang="en-US" sz="1600" b="1" dirty="0">
                        <a:latin typeface="Arial" panose="020B0604020202020204" pitchFamily="34" charset="0"/>
                        <a:cs typeface="Arial" panose="020B0604020202020204" pitchFamily="34" charset="0"/>
                      </a:endParaRPr>
                    </a:p>
                  </a:txBody>
                  <a:tcPr/>
                </a:tc>
                <a:tc>
                  <a:txBody>
                    <a:bodyPr/>
                    <a:lstStyle/>
                    <a:p>
                      <a:pPr marL="185738" marR="0" indent="-18573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600" kern="1200" dirty="0">
                          <a:solidFill>
                            <a:schemeClr val="tx1"/>
                          </a:solidFill>
                          <a:effectLst/>
                          <a:latin typeface="Arial" panose="020B0604020202020204" pitchFamily="34" charset="0"/>
                          <a:ea typeface="+mn-ea"/>
                          <a:cs typeface="Arial" panose="020B0604020202020204" pitchFamily="34" charset="0"/>
                        </a:rPr>
                        <a:t>Mainly urban local governments have already introduced measures via ordinances, and the necessity for further measures is meagre.</a:t>
                      </a:r>
                      <a:endParaRPr kumimoji="1" lang="ja-JP" altLang="en-US" sz="1800" u="none"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a:txBody>
                    <a:bodyPr/>
                    <a:lstStyle/>
                    <a:p>
                      <a:pPr algn="ctr"/>
                      <a:r>
                        <a:rPr kumimoji="1" lang="en-US" altLang="ja-JP" sz="1600" dirty="0">
                          <a:solidFill>
                            <a:schemeClr val="tx1"/>
                          </a:solidFill>
                          <a:latin typeface="Arial" panose="020B0604020202020204" pitchFamily="34" charset="0"/>
                          <a:cs typeface="Arial" panose="020B0604020202020204" pitchFamily="34" charset="0"/>
                        </a:rPr>
                        <a:t>Stage2</a:t>
                      </a:r>
                      <a:endParaRPr kumimoji="1" lang="ja-JP" altLang="en-US" sz="1600" b="1" dirty="0">
                        <a:solidFill>
                          <a:schemeClr val="tx1"/>
                        </a:solidFill>
                        <a:latin typeface="Arial" panose="020B0604020202020204" pitchFamily="34" charset="0"/>
                        <a:cs typeface="Arial" panose="020B0604020202020204" pitchFamily="34" charset="0"/>
                      </a:endParaRPr>
                    </a:p>
                  </a:txBody>
                  <a:tcPr/>
                </a:tc>
                <a:tc>
                  <a:txBody>
                    <a:bodyPr/>
                    <a:lstStyle/>
                    <a:p>
                      <a:pPr marL="177800" lvl="0" indent="-177800">
                        <a:buFont typeface="Arial" panose="020B0604020202020204" pitchFamily="34" charset="0"/>
                        <a:buChar char="•"/>
                      </a:pPr>
                      <a:r>
                        <a:rPr kumimoji="1" lang="en-US" altLang="ja-JP" sz="1600" kern="1200" dirty="0">
                          <a:solidFill>
                            <a:schemeClr val="tx1"/>
                          </a:solidFill>
                          <a:effectLst/>
                          <a:latin typeface="Arial" panose="020B0604020202020204" pitchFamily="34" charset="0"/>
                          <a:ea typeface="+mn-ea"/>
                          <a:cs typeface="Arial" panose="020B0604020202020204" pitchFamily="34" charset="0"/>
                        </a:rPr>
                        <a:t>Cost-effectiveness is excellent compared to ORVR. </a:t>
                      </a:r>
                      <a:endParaRPr kumimoji="1" lang="ja-JP" altLang="ja-JP" sz="1600" kern="1200" dirty="0">
                        <a:solidFill>
                          <a:schemeClr val="tx1"/>
                        </a:solidFill>
                        <a:effectLst/>
                        <a:latin typeface="Arial" panose="020B0604020202020204" pitchFamily="34" charset="0"/>
                        <a:ea typeface="+mn-ea"/>
                        <a:cs typeface="Arial" panose="020B0604020202020204" pitchFamily="34" charset="0"/>
                      </a:endParaRPr>
                    </a:p>
                    <a:p>
                      <a:pPr marL="177800" lvl="0" indent="-177800">
                        <a:buFont typeface="Arial" panose="020B0604020202020204" pitchFamily="34" charset="0"/>
                        <a:buChar char="•"/>
                      </a:pPr>
                      <a:r>
                        <a:rPr kumimoji="1" lang="en-US" altLang="ja-JP" sz="1600" kern="1200" dirty="0">
                          <a:solidFill>
                            <a:schemeClr val="tx1"/>
                          </a:solidFill>
                          <a:effectLst/>
                          <a:latin typeface="Arial" panose="020B0604020202020204" pitchFamily="34" charset="0"/>
                          <a:ea typeface="+mn-ea"/>
                          <a:cs typeface="Arial" panose="020B0604020202020204" pitchFamily="34" charset="0"/>
                        </a:rPr>
                        <a:t>Domestic control equipment is already at the practical application level, and there are examples of its introduction.</a:t>
                      </a:r>
                      <a:endParaRPr kumimoji="1" lang="ja-JP" altLang="ja-JP" sz="1600" kern="1200" dirty="0">
                        <a:solidFill>
                          <a:schemeClr val="tx1"/>
                        </a:solidFill>
                        <a:effectLst/>
                        <a:latin typeface="Arial" panose="020B0604020202020204" pitchFamily="34" charset="0"/>
                        <a:ea typeface="+mn-ea"/>
                        <a:cs typeface="Arial" panose="020B0604020202020204" pitchFamily="34" charset="0"/>
                      </a:endParaRPr>
                    </a:p>
                    <a:p>
                      <a:pPr marL="177800" indent="-177800">
                        <a:buFont typeface="Arial" panose="020B0604020202020204" pitchFamily="34" charset="0"/>
                        <a:buChar char="•"/>
                      </a:pPr>
                      <a:r>
                        <a:rPr kumimoji="1" lang="en-US" altLang="ja-JP" sz="1600" kern="1200" dirty="0">
                          <a:solidFill>
                            <a:schemeClr val="tx1"/>
                          </a:solidFill>
                          <a:effectLst/>
                          <a:latin typeface="Arial" panose="020B0604020202020204" pitchFamily="34" charset="0"/>
                          <a:ea typeface="+mn-ea"/>
                          <a:cs typeface="Arial" panose="020B0604020202020204" pitchFamily="34" charset="0"/>
                        </a:rPr>
                        <a:t>However, compared to other types of industries covered by the regulations, the scale of VOC emissions</a:t>
                      </a:r>
                      <a:r>
                        <a:rPr kumimoji="1" lang="ja-JP" altLang="en-US" sz="1600" kern="1200" baseline="0" dirty="0">
                          <a:solidFill>
                            <a:schemeClr val="tx1"/>
                          </a:solidFill>
                          <a:effectLst/>
                          <a:latin typeface="Arial" panose="020B0604020202020204" pitchFamily="34" charset="0"/>
                          <a:ea typeface="+mn-ea"/>
                          <a:cs typeface="Arial" panose="020B0604020202020204" pitchFamily="34" charset="0"/>
                        </a:rPr>
                        <a:t> </a:t>
                      </a:r>
                      <a:r>
                        <a:rPr kumimoji="1" lang="en-US" altLang="ja-JP" sz="1600" kern="1200" baseline="0" dirty="0">
                          <a:solidFill>
                            <a:schemeClr val="tx1"/>
                          </a:solidFill>
                          <a:effectLst/>
                          <a:latin typeface="Arial" panose="020B0604020202020204" pitchFamily="34" charset="0"/>
                          <a:ea typeface="+mn-ea"/>
                          <a:cs typeface="Arial" panose="020B0604020202020204" pitchFamily="34" charset="0"/>
                        </a:rPr>
                        <a:t>per workplace</a:t>
                      </a:r>
                      <a:r>
                        <a:rPr kumimoji="1" lang="en-US" altLang="ja-JP" sz="1600" kern="1200" dirty="0">
                          <a:solidFill>
                            <a:schemeClr val="tx1"/>
                          </a:solidFill>
                          <a:effectLst/>
                          <a:latin typeface="Arial" panose="020B0604020202020204" pitchFamily="34" charset="0"/>
                          <a:ea typeface="+mn-ea"/>
                          <a:cs typeface="Arial" panose="020B0604020202020204" pitchFamily="34" charset="0"/>
                        </a:rPr>
                        <a:t> is small (according to PRTR data, the domestic maximum is 33 tons per year), which means the introduction would be unreasonable as a legal restriction. Furthermore, for a small-scale service station, the expenditure is a heavy burden, which needs to be given consideration. </a:t>
                      </a:r>
                      <a:endParaRPr kumimoji="1" lang="ja-JP" altLang="en-US" sz="1800" u="none"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3"/>
                  </a:ext>
                </a:extLst>
              </a:tr>
              <a:tr h="370840">
                <a:tc>
                  <a:txBody>
                    <a:bodyPr/>
                    <a:lstStyle/>
                    <a:p>
                      <a:pPr algn="ctr"/>
                      <a:r>
                        <a:rPr kumimoji="1" lang="en-US" altLang="ja-JP" sz="1600" dirty="0">
                          <a:latin typeface="Arial" panose="020B0604020202020204" pitchFamily="34" charset="0"/>
                          <a:cs typeface="Arial" panose="020B0604020202020204" pitchFamily="34" charset="0"/>
                        </a:rPr>
                        <a:t>ORVR</a:t>
                      </a:r>
                      <a:endParaRPr kumimoji="1" lang="ja-JP" altLang="en-US" sz="1600" b="1" dirty="0">
                        <a:latin typeface="Arial" panose="020B0604020202020204" pitchFamily="34" charset="0"/>
                        <a:cs typeface="Arial" panose="020B0604020202020204" pitchFamily="34" charset="0"/>
                      </a:endParaRPr>
                    </a:p>
                  </a:txBody>
                  <a:tcPr/>
                </a:tc>
                <a:tc>
                  <a:txBody>
                    <a:bodyPr/>
                    <a:lstStyle/>
                    <a:p>
                      <a:pPr marL="177800" lvl="0" indent="-177800">
                        <a:buFont typeface="Arial" panose="020B0604020202020204" pitchFamily="34" charset="0"/>
                        <a:buChar char="•"/>
                      </a:pPr>
                      <a:r>
                        <a:rPr kumimoji="1" lang="en-US" altLang="ja-JP" sz="1600" kern="1200" dirty="0">
                          <a:solidFill>
                            <a:schemeClr val="tx1"/>
                          </a:solidFill>
                          <a:effectLst/>
                          <a:latin typeface="Arial" panose="020B0604020202020204" pitchFamily="34" charset="0"/>
                          <a:ea typeface="+mn-ea"/>
                          <a:cs typeface="Arial" panose="020B0604020202020204" pitchFamily="34" charset="0"/>
                        </a:rPr>
                        <a:t>Compared to Stage 2, cost-effectiveness (additional expenditure required for unit VOC cutback) weakens. </a:t>
                      </a:r>
                      <a:endParaRPr kumimoji="1" lang="ja-JP" altLang="ja-JP" sz="1600" kern="1200" dirty="0">
                        <a:solidFill>
                          <a:schemeClr val="tx1"/>
                        </a:solidFill>
                        <a:effectLst/>
                        <a:latin typeface="Arial" panose="020B0604020202020204" pitchFamily="34" charset="0"/>
                        <a:ea typeface="+mn-ea"/>
                        <a:cs typeface="Arial" panose="020B0604020202020204" pitchFamily="34" charset="0"/>
                      </a:endParaRPr>
                    </a:p>
                    <a:p>
                      <a:pPr marL="177800" indent="-177800">
                        <a:buFont typeface="Arial" panose="020B0604020202020204" pitchFamily="34" charset="0"/>
                        <a:buChar char="•"/>
                      </a:pPr>
                      <a:r>
                        <a:rPr kumimoji="1" lang="en-US" altLang="ja-JP" sz="1600" kern="1200" dirty="0">
                          <a:solidFill>
                            <a:schemeClr val="tx1"/>
                          </a:solidFill>
                          <a:effectLst/>
                          <a:latin typeface="Arial" panose="020B0604020202020204" pitchFamily="34" charset="0"/>
                          <a:ea typeface="+mn-ea"/>
                          <a:cs typeface="Arial" panose="020B0604020202020204" pitchFamily="34" charset="0"/>
                        </a:rPr>
                        <a:t>Runs counter to the flow of activities for international harmonization of technical regulations.</a:t>
                      </a:r>
                      <a:endParaRPr lang="en-US" altLang="ja-JP" sz="1800" u="none"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419677783"/>
                  </a:ext>
                </a:extLst>
              </a:tr>
              <a:tr h="370840">
                <a:tc>
                  <a:txBody>
                    <a:bodyPr/>
                    <a:lstStyle/>
                    <a:p>
                      <a:pPr algn="ctr"/>
                      <a:r>
                        <a:rPr kumimoji="1" lang="en-US" altLang="ja-JP" sz="1600" dirty="0">
                          <a:latin typeface="Arial" panose="020B0604020202020204" pitchFamily="34" charset="0"/>
                          <a:cs typeface="Arial" panose="020B0604020202020204" pitchFamily="34" charset="0"/>
                        </a:rPr>
                        <a:t>Parking</a:t>
                      </a:r>
                      <a:r>
                        <a:rPr kumimoji="1" lang="ja-JP" altLang="en-US" sz="1600" dirty="0">
                          <a:latin typeface="Arial" panose="020B0604020202020204" pitchFamily="34" charset="0"/>
                          <a:cs typeface="Arial" panose="020B0604020202020204" pitchFamily="34" charset="0"/>
                        </a:rPr>
                        <a:t> </a:t>
                      </a:r>
                      <a:r>
                        <a:rPr kumimoji="1" lang="en-US" altLang="ja-JP" sz="1600" dirty="0">
                          <a:latin typeface="Arial" panose="020B0604020202020204" pitchFamily="34" charset="0"/>
                          <a:cs typeface="Arial" panose="020B0604020202020204" pitchFamily="34" charset="0"/>
                        </a:rPr>
                        <a:t>measures</a:t>
                      </a:r>
                      <a:endParaRPr kumimoji="1" lang="ja-JP" altLang="en-US" sz="1600" dirty="0">
                        <a:latin typeface="Arial" panose="020B0604020202020204" pitchFamily="34" charset="0"/>
                        <a:cs typeface="Arial" panose="020B0604020202020204" pitchFamily="34" charset="0"/>
                      </a:endParaRPr>
                    </a:p>
                  </a:txBody>
                  <a:tcPr/>
                </a:tc>
                <a:tc>
                  <a:txBody>
                    <a:bodyPr/>
                    <a:lstStyle/>
                    <a:p>
                      <a:pPr marL="185738"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600" u="none" dirty="0">
                          <a:latin typeface="Arial" panose="020B0604020202020204" pitchFamily="34" charset="0"/>
                          <a:cs typeface="Arial" panose="020B0604020202020204" pitchFamily="34" charset="0"/>
                        </a:rPr>
                        <a:t>The GTRs are already under discussion at GRPE. </a:t>
                      </a:r>
                      <a:endParaRPr kumimoji="1" lang="ja-JP" altLang="en-US" sz="1600" b="0" u="none"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213456931"/>
                  </a:ext>
                </a:extLst>
              </a:tr>
            </a:tbl>
          </a:graphicData>
        </a:graphic>
      </p:graphicFrame>
      <p:sp>
        <p:nvSpPr>
          <p:cNvPr id="18" name="右矢印 17"/>
          <p:cNvSpPr/>
          <p:nvPr/>
        </p:nvSpPr>
        <p:spPr>
          <a:xfrm>
            <a:off x="50613" y="5545976"/>
            <a:ext cx="560947" cy="1123384"/>
          </a:xfrm>
          <a:prstGeom prst="rightArrow">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Arial" panose="020B0604020202020204" pitchFamily="34" charset="0"/>
              <a:cs typeface="Arial" panose="020B0604020202020204" pitchFamily="34" charset="0"/>
            </a:endParaRPr>
          </a:p>
        </p:txBody>
      </p:sp>
      <p:sp>
        <p:nvSpPr>
          <p:cNvPr id="26" name="テキスト ボックス 25"/>
          <p:cNvSpPr txBox="1"/>
          <p:nvPr/>
        </p:nvSpPr>
        <p:spPr>
          <a:xfrm>
            <a:off x="636960" y="5631532"/>
            <a:ext cx="8308222" cy="954107"/>
          </a:xfrm>
          <a:prstGeom prst="rect">
            <a:avLst/>
          </a:prstGeom>
          <a:ln>
            <a:solidFill>
              <a:srgbClr val="FF0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altLang="ja-JP" sz="1400" spc="-30" dirty="0">
                <a:latin typeface="Arial" panose="020B0604020202020204" pitchFamily="34" charset="0"/>
                <a:cs typeface="Arial" panose="020B0604020202020204" pitchFamily="34" charset="0"/>
              </a:rPr>
              <a:t>Therefore, from the perspective of advancing measures that can be practically implemented for both service stations and motor vehicles as fuel evaporative emission measures, the following will be undertaken. </a:t>
            </a:r>
            <a:endParaRPr lang="ja-JP" altLang="ja-JP" sz="1400" spc="-30" dirty="0">
              <a:latin typeface="Arial" panose="020B0604020202020204" pitchFamily="34" charset="0"/>
              <a:cs typeface="Arial" panose="020B0604020202020204" pitchFamily="34" charset="0"/>
            </a:endParaRPr>
          </a:p>
          <a:p>
            <a:pPr lvl="0"/>
            <a:r>
              <a:rPr lang="en-US" altLang="ja-JP" sz="1400" dirty="0">
                <a:latin typeface="Arial" panose="020B0604020202020204" pitchFamily="34" charset="0"/>
                <a:ea typeface="Yu Gothic" panose="020B0400000000000000" pitchFamily="50" charset="-128"/>
                <a:cs typeface="Arial" panose="020B0604020202020204" pitchFamily="34" charset="0"/>
                <a:sym typeface="Wingdings" panose="05000000000000000000" pitchFamily="2" charset="2"/>
              </a:rPr>
              <a:t> </a:t>
            </a:r>
            <a:r>
              <a:rPr lang="en-US" altLang="ja-JP" sz="1400" dirty="0">
                <a:latin typeface="Arial" panose="020B0604020202020204" pitchFamily="34" charset="0"/>
                <a:cs typeface="Arial" panose="020B0604020202020204" pitchFamily="34" charset="0"/>
              </a:rPr>
              <a:t>For measures when fueling, we will promote introduction of Stage 2 on a voluntary basis. </a:t>
            </a:r>
            <a:endParaRPr lang="ja-JP" altLang="ja-JP" sz="1400" dirty="0">
              <a:latin typeface="Arial" panose="020B0604020202020204" pitchFamily="34" charset="0"/>
              <a:cs typeface="Arial" panose="020B0604020202020204" pitchFamily="34" charset="0"/>
            </a:endParaRPr>
          </a:p>
          <a:p>
            <a:r>
              <a:rPr lang="en-US" altLang="ja-JP" sz="1400" dirty="0">
                <a:latin typeface="Arial" panose="020B0604020202020204" pitchFamily="34" charset="0"/>
                <a:ea typeface="Yu Gothic" panose="020B0400000000000000" pitchFamily="50" charset="-128"/>
                <a:cs typeface="Arial" panose="020B0604020202020204" pitchFamily="34" charset="0"/>
                <a:sym typeface="Wingdings" panose="05000000000000000000" pitchFamily="2" charset="2"/>
              </a:rPr>
              <a:t></a:t>
            </a:r>
            <a:r>
              <a:rPr lang="en-US" altLang="ja-JP" sz="1400" dirty="0">
                <a:latin typeface="Arial" panose="020B0604020202020204" pitchFamily="34" charset="0"/>
                <a:cs typeface="Arial" panose="020B0604020202020204" pitchFamily="34" charset="0"/>
              </a:rPr>
              <a:t> We will strengthen vehicle regulations as a parking measure.</a:t>
            </a:r>
            <a:endParaRPr lang="ja-JP" alt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1813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3"/>
          <p:cNvSpPr txBox="1">
            <a:spLocks noChangeArrowheads="1"/>
          </p:cNvSpPr>
          <p:nvPr/>
        </p:nvSpPr>
        <p:spPr bwMode="auto">
          <a:xfrm>
            <a:off x="-14288" y="0"/>
            <a:ext cx="91582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r>
              <a:rPr lang="de-DE" altLang="ja-JP" dirty="0">
                <a:latin typeface="Arial" panose="020B0604020202020204" pitchFamily="34" charset="0"/>
                <a:cs typeface="Arial" panose="020B0604020202020204" pitchFamily="34" charset="0"/>
              </a:rPr>
              <a:t>I </a:t>
            </a:r>
            <a:r>
              <a:rPr lang="ja-JP" altLang="ja-JP" dirty="0">
                <a:latin typeface="Arial" panose="020B0604020202020204" pitchFamily="34" charset="0"/>
                <a:cs typeface="Arial" panose="020B0604020202020204" pitchFamily="34" charset="0"/>
              </a:rPr>
              <a:t>　</a:t>
            </a:r>
            <a:r>
              <a:rPr lang="en-US" altLang="ja-JP" dirty="0">
                <a:latin typeface="Arial" panose="020B0604020202020204" pitchFamily="34" charset="0"/>
                <a:cs typeface="Arial" panose="020B0604020202020204" pitchFamily="34" charset="0"/>
              </a:rPr>
              <a:t>Measures to Reduce Fuel Evaporative Emissions</a:t>
            </a:r>
            <a:r>
              <a:rPr lang="ja-JP" altLang="ja-JP" dirty="0">
                <a:latin typeface="Arial" panose="020B0604020202020204" pitchFamily="34" charset="0"/>
                <a:cs typeface="Arial" panose="020B0604020202020204" pitchFamily="34" charset="0"/>
              </a:rPr>
              <a:t>　</a:t>
            </a:r>
            <a:r>
              <a:rPr lang="ja-JP" altLang="en-US" dirty="0">
                <a:latin typeface="Arial" panose="020B0604020202020204" pitchFamily="34" charset="0"/>
                <a:cs typeface="Arial" panose="020B0604020202020204" pitchFamily="34" charset="0"/>
                <a:sym typeface="Wingdings" panose="05000000000000000000" pitchFamily="2" charset="2"/>
              </a:rPr>
              <a:t></a:t>
            </a:r>
            <a:r>
              <a:rPr lang="en-US" altLang="ja-JP" dirty="0">
                <a:latin typeface="Arial" panose="020B0604020202020204" pitchFamily="34" charset="0"/>
                <a:cs typeface="Arial" panose="020B0604020202020204" pitchFamily="34" charset="0"/>
              </a:rPr>
              <a:t> Details of Parking Measures</a:t>
            </a:r>
            <a:endParaRPr lang="ja-JP" altLang="en-US" sz="2400" dirty="0">
              <a:latin typeface="Arial" panose="020B0604020202020204" pitchFamily="34" charset="0"/>
              <a:ea typeface="ＤＨＰ特太ゴシック体" pitchFamily="50" charset="-128"/>
              <a:cs typeface="Arial" panose="020B0604020202020204" pitchFamily="34" charset="0"/>
            </a:endParaRPr>
          </a:p>
        </p:txBody>
      </p:sp>
      <p:sp>
        <p:nvSpPr>
          <p:cNvPr id="20" name="テキスト ボックス 19"/>
          <p:cNvSpPr txBox="1"/>
          <p:nvPr/>
        </p:nvSpPr>
        <p:spPr>
          <a:xfrm>
            <a:off x="85345" y="611977"/>
            <a:ext cx="8951151" cy="523220"/>
          </a:xfrm>
          <a:prstGeom prst="rect">
            <a:avLst/>
          </a:prstGeom>
          <a:noFill/>
        </p:spPr>
        <p:txBody>
          <a:bodyPr wrap="square" rtlCol="0">
            <a:spAutoFit/>
          </a:bodyPr>
          <a:lstStyle/>
          <a:p>
            <a:r>
              <a:rPr lang="en-US" altLang="ja-JP" sz="1400" dirty="0">
                <a:latin typeface="Arial" panose="020B0604020202020204" pitchFamily="34" charset="0"/>
                <a:cs typeface="Arial" panose="020B0604020202020204" pitchFamily="34" charset="0"/>
              </a:rPr>
              <a:t>Regarding testing procedures and regulation values, and so the GTRs that are expected to be adopted at UN WP.29 in June 2017 are the ones that will be used.</a:t>
            </a:r>
            <a:endParaRPr kumimoji="1" lang="ja-JP" altLang="en-US" sz="1400" dirty="0">
              <a:latin typeface="Arial" panose="020B0604020202020204" pitchFamily="34" charset="0"/>
              <a:cs typeface="Arial" panose="020B0604020202020204" pitchFamily="34" charset="0"/>
            </a:endParaRPr>
          </a:p>
        </p:txBody>
      </p:sp>
      <p:sp>
        <p:nvSpPr>
          <p:cNvPr id="21" name="テキスト ボックス 20"/>
          <p:cNvSpPr txBox="1"/>
          <p:nvPr/>
        </p:nvSpPr>
        <p:spPr>
          <a:xfrm>
            <a:off x="16239" y="3899897"/>
            <a:ext cx="9158288" cy="430887"/>
          </a:xfrm>
          <a:prstGeom prst="rect">
            <a:avLst/>
          </a:prstGeom>
          <a:noFill/>
        </p:spPr>
        <p:txBody>
          <a:bodyPr wrap="square" rtlCol="0">
            <a:spAutoFit/>
          </a:bodyPr>
          <a:lstStyle/>
          <a:p>
            <a:r>
              <a:rPr lang="ja-JP" altLang="en-US" sz="1100" dirty="0">
                <a:latin typeface="Arial" panose="020B0604020202020204" pitchFamily="34" charset="0"/>
                <a:cs typeface="Arial" panose="020B0604020202020204" pitchFamily="34" charset="0"/>
                <a:sym typeface="Wingdings" panose="05000000000000000000" pitchFamily="2" charset="2"/>
              </a:rPr>
              <a:t> </a:t>
            </a:r>
            <a:r>
              <a:rPr lang="en-US" altLang="ja-JP" sz="1100" dirty="0">
                <a:latin typeface="Arial" panose="020B0604020202020204" pitchFamily="34" charset="0"/>
                <a:cs typeface="Arial" panose="020B0604020202020204" pitchFamily="34" charset="0"/>
              </a:rPr>
              <a:t>Purge running cycle: </a:t>
            </a:r>
          </a:p>
          <a:p>
            <a:pPr indent="152400"/>
            <a:r>
              <a:rPr kumimoji="1" lang="en-US" altLang="ja-JP" sz="1100" dirty="0">
                <a:latin typeface="Arial" panose="020B0604020202020204" pitchFamily="34" charset="0"/>
                <a:cs typeface="Arial" panose="020B0604020202020204" pitchFamily="34" charset="0"/>
              </a:rPr>
              <a:t>With </a:t>
            </a:r>
            <a:r>
              <a:rPr lang="en-US" altLang="ja-JP" sz="1100" dirty="0">
                <a:latin typeface="Arial" panose="020B0604020202020204" pitchFamily="34" charset="0"/>
                <a:cs typeface="Arial" panose="020B0604020202020204" pitchFamily="34" charset="0"/>
              </a:rPr>
              <a:t>running</a:t>
            </a:r>
            <a:r>
              <a:rPr kumimoji="1" lang="en-US" altLang="ja-JP" sz="1100" dirty="0">
                <a:latin typeface="Arial" panose="020B0604020202020204" pitchFamily="34" charset="0"/>
                <a:cs typeface="Arial" panose="020B0604020202020204" pitchFamily="34" charset="0"/>
              </a:rPr>
              <a:t> up to HSL from canister loading, changes take place from  JC08 </a:t>
            </a:r>
            <a:r>
              <a:rPr kumimoji="1" lang="en-US" altLang="ja-JP" sz="1100" dirty="0">
                <a:latin typeface="Arial" panose="020B0604020202020204" pitchFamily="34" charset="0"/>
                <a:cs typeface="Arial" panose="020B0604020202020204" pitchFamily="34" charset="0"/>
                <a:sym typeface="Symbol" panose="05050102010706020507" pitchFamily="18" charset="2"/>
              </a:rPr>
              <a:t> </a:t>
            </a:r>
            <a:r>
              <a:rPr kumimoji="1" lang="en-US" altLang="ja-JP" sz="1100" dirty="0">
                <a:latin typeface="Arial" panose="020B0604020202020204" pitchFamily="34" charset="0"/>
                <a:cs typeface="Arial" panose="020B0604020202020204" pitchFamily="34" charset="0"/>
              </a:rPr>
              <a:t>4 to WLTC</a:t>
            </a:r>
            <a:r>
              <a:rPr kumimoji="1" lang="ja-JP" altLang="en-US" sz="1100" dirty="0">
                <a:latin typeface="Arial" panose="020B0604020202020204" pitchFamily="34" charset="0"/>
                <a:cs typeface="Arial" panose="020B0604020202020204" pitchFamily="34" charset="0"/>
              </a:rPr>
              <a:t> </a:t>
            </a:r>
            <a:r>
              <a:rPr kumimoji="1" lang="en-US" altLang="ja-JP" sz="1100" dirty="0">
                <a:latin typeface="Arial" panose="020B0604020202020204" pitchFamily="34" charset="0"/>
                <a:cs typeface="Arial" panose="020B0604020202020204" pitchFamily="34" charset="0"/>
              </a:rPr>
              <a:t>(</a:t>
            </a:r>
            <a:r>
              <a:rPr lang="en-US" altLang="ja-JP" sz="1100" dirty="0">
                <a:latin typeface="Arial" panose="020B0604020202020204" pitchFamily="34" charset="0"/>
                <a:cs typeface="Arial" panose="020B0604020202020204" pitchFamily="34" charset="0"/>
              </a:rPr>
              <a:t>Low, Medium, High, Medium) </a:t>
            </a:r>
          </a:p>
        </p:txBody>
      </p:sp>
      <p:sp>
        <p:nvSpPr>
          <p:cNvPr id="22" name="スライド番号プレースホルダー 11"/>
          <p:cNvSpPr>
            <a:spLocks noGrp="1"/>
          </p:cNvSpPr>
          <p:nvPr>
            <p:ph type="sldNum" sz="quarter" idx="12"/>
          </p:nvPr>
        </p:nvSpPr>
        <p:spPr>
          <a:xfrm>
            <a:off x="7086600" y="6480200"/>
            <a:ext cx="2057400" cy="365125"/>
          </a:xfrm>
        </p:spPr>
        <p:txBody>
          <a:bodyPr/>
          <a:lstStyle/>
          <a:p>
            <a:fld id="{5B139779-9D38-47B4-A427-D80FA8CFA24B}" type="slidenum">
              <a:rPr kumimoji="1" lang="ja-JP" altLang="en-US" smtClean="0">
                <a:latin typeface="Arial" panose="020B0604020202020204" pitchFamily="34" charset="0"/>
                <a:cs typeface="Arial" panose="020B0604020202020204" pitchFamily="34" charset="0"/>
              </a:rPr>
              <a:pPr/>
              <a:t>7</a:t>
            </a:fld>
            <a:endParaRPr kumimoji="1" lang="ja-JP" altLang="en-US" dirty="0">
              <a:latin typeface="Arial" panose="020B0604020202020204" pitchFamily="34" charset="0"/>
              <a:cs typeface="Arial" panose="020B0604020202020204" pitchFamily="34" charset="0"/>
            </a:endParaRPr>
          </a:p>
        </p:txBody>
      </p:sp>
      <p:sp>
        <p:nvSpPr>
          <p:cNvPr id="25" name="テキスト ボックス 24"/>
          <p:cNvSpPr txBox="1"/>
          <p:nvPr/>
        </p:nvSpPr>
        <p:spPr>
          <a:xfrm>
            <a:off x="0" y="6402814"/>
            <a:ext cx="9144001" cy="261610"/>
          </a:xfrm>
          <a:prstGeom prst="rect">
            <a:avLst/>
          </a:prstGeom>
          <a:noFill/>
        </p:spPr>
        <p:txBody>
          <a:bodyPr wrap="square" rtlCol="0">
            <a:spAutoFit/>
          </a:bodyPr>
          <a:lstStyle/>
          <a:p>
            <a:pPr marL="171450" indent="-171450">
              <a:buFont typeface="Wingdings" panose="05000000000000000000" pitchFamily="2" charset="2"/>
              <a:buChar char=""/>
            </a:pPr>
            <a:r>
              <a:rPr lang="en-US" altLang="ja-JP" sz="1100" dirty="0">
                <a:latin typeface="Arial" panose="020B0604020202020204" pitchFamily="34" charset="0"/>
                <a:cs typeface="Arial" panose="020B0604020202020204" pitchFamily="34" charset="0"/>
              </a:rPr>
              <a:t>Application start time: Commence application by the end of 2020 </a:t>
            </a:r>
            <a:r>
              <a:rPr lang="en-US" altLang="ja-JP" sz="1000" dirty="0">
                <a:latin typeface="Arial" panose="020B0604020202020204" pitchFamily="34" charset="0"/>
                <a:cs typeface="Arial" panose="020B0604020202020204" pitchFamily="34" charset="0"/>
              </a:rPr>
              <a:t>(New type: October 2020, All vehicles: Date envisaged as October 2022)</a:t>
            </a:r>
            <a:endParaRPr lang="ja-JP" altLang="en-US" sz="1000" dirty="0">
              <a:latin typeface="Arial" panose="020B0604020202020204" pitchFamily="34" charset="0"/>
              <a:cs typeface="Arial" panose="020B0604020202020204" pitchFamily="34" charset="0"/>
            </a:endParaRPr>
          </a:p>
        </p:txBody>
      </p:sp>
      <p:grpSp>
        <p:nvGrpSpPr>
          <p:cNvPr id="27" name="グループ化 26"/>
          <p:cNvGrpSpPr/>
          <p:nvPr/>
        </p:nvGrpSpPr>
        <p:grpSpPr>
          <a:xfrm>
            <a:off x="0" y="1155816"/>
            <a:ext cx="8867553" cy="1859289"/>
            <a:chOff x="0" y="332315"/>
            <a:chExt cx="8867553" cy="3744794"/>
          </a:xfrm>
        </p:grpSpPr>
        <p:sp>
          <p:nvSpPr>
            <p:cNvPr id="28" name="角丸四角形 27"/>
            <p:cNvSpPr/>
            <p:nvPr/>
          </p:nvSpPr>
          <p:spPr>
            <a:xfrm>
              <a:off x="2509285" y="1046830"/>
              <a:ext cx="1350334" cy="11589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Arial" panose="020B0604020202020204" pitchFamily="34" charset="0"/>
                  <a:cs typeface="Arial" panose="020B0604020202020204" pitchFamily="34" charset="0"/>
                </a:rPr>
                <a:t>Preconditioning travel </a:t>
              </a:r>
            </a:p>
            <a:p>
              <a:pPr algn="ctr"/>
              <a:r>
                <a:rPr lang="en-US" altLang="ja-JP" sz="1200" dirty="0">
                  <a:latin typeface="Arial" panose="020B0604020202020204" pitchFamily="34" charset="0"/>
                  <a:cs typeface="Arial" panose="020B0604020202020204" pitchFamily="34" charset="0"/>
                </a:rPr>
                <a:t>(JC08</a:t>
              </a:r>
              <a:r>
                <a:rPr lang="en-US" altLang="ja-JP" sz="1200" dirty="0">
                  <a:latin typeface="Arial" panose="020B0604020202020204" pitchFamily="34" charset="0"/>
                  <a:cs typeface="Arial" panose="020B0604020202020204" pitchFamily="34" charset="0"/>
                  <a:sym typeface="Symbol" panose="05050102010706020507" pitchFamily="18" charset="2"/>
                </a:rPr>
                <a:t>  </a:t>
              </a:r>
              <a:r>
                <a:rPr lang="en-US" altLang="ja-JP" sz="1200" dirty="0">
                  <a:latin typeface="Arial" panose="020B0604020202020204" pitchFamily="34" charset="0"/>
                  <a:cs typeface="Arial" panose="020B0604020202020204" pitchFamily="34" charset="0"/>
                </a:rPr>
                <a:t>2)</a:t>
              </a:r>
              <a:endParaRPr lang="ja-JP" altLang="en-US" sz="1200" dirty="0">
                <a:latin typeface="Arial" panose="020B0604020202020204" pitchFamily="34" charset="0"/>
                <a:cs typeface="Arial" panose="020B0604020202020204" pitchFamily="34" charset="0"/>
              </a:endParaRPr>
            </a:p>
          </p:txBody>
        </p:sp>
        <p:sp>
          <p:nvSpPr>
            <p:cNvPr id="29" name="角丸四角形 28"/>
            <p:cNvSpPr/>
            <p:nvPr/>
          </p:nvSpPr>
          <p:spPr>
            <a:xfrm>
              <a:off x="92439" y="1057462"/>
              <a:ext cx="1130304" cy="11695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Arial" panose="020B0604020202020204" pitchFamily="34" charset="0"/>
                  <a:cs typeface="Arial" panose="020B0604020202020204" pitchFamily="34" charset="0"/>
                </a:rPr>
                <a:t>Fuel</a:t>
              </a:r>
              <a:r>
                <a:rPr lang="ja-JP" altLang="en-US" sz="1200" dirty="0">
                  <a:latin typeface="Arial" panose="020B0604020202020204" pitchFamily="34" charset="0"/>
                  <a:cs typeface="Arial" panose="020B0604020202020204" pitchFamily="34" charset="0"/>
                </a:rPr>
                <a:t> </a:t>
              </a:r>
              <a:r>
                <a:rPr lang="en-US" altLang="ja-JP" sz="1200" dirty="0">
                  <a:latin typeface="Arial" panose="020B0604020202020204" pitchFamily="34" charset="0"/>
                  <a:cs typeface="Arial" panose="020B0604020202020204" pitchFamily="34" charset="0"/>
                </a:rPr>
                <a:t>exchange</a:t>
              </a:r>
              <a:r>
                <a:rPr lang="ja-JP" altLang="en-US" sz="1200" dirty="0">
                  <a:latin typeface="Arial" panose="020B0604020202020204" pitchFamily="34" charset="0"/>
                  <a:cs typeface="Arial" panose="020B0604020202020204" pitchFamily="34" charset="0"/>
                </a:rPr>
                <a:t> </a:t>
              </a:r>
              <a:r>
                <a:rPr lang="en-US" altLang="ja-JP" sz="1200" dirty="0">
                  <a:latin typeface="Arial" panose="020B0604020202020204" pitchFamily="34" charset="0"/>
                  <a:cs typeface="Arial" panose="020B0604020202020204" pitchFamily="34" charset="0"/>
                </a:rPr>
                <a:t>(40%)</a:t>
              </a:r>
            </a:p>
          </p:txBody>
        </p:sp>
        <p:sp>
          <p:nvSpPr>
            <p:cNvPr id="30" name="角丸四角形 29"/>
            <p:cNvSpPr/>
            <p:nvPr/>
          </p:nvSpPr>
          <p:spPr>
            <a:xfrm>
              <a:off x="5993049" y="995176"/>
              <a:ext cx="875583" cy="117870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sz="1200" dirty="0">
                  <a:latin typeface="Arial" panose="020B0604020202020204" pitchFamily="34" charset="0"/>
                  <a:cs typeface="Arial" panose="020B0604020202020204" pitchFamily="34" charset="0"/>
                </a:rPr>
                <a:t>HSL</a:t>
              </a:r>
            </a:p>
            <a:p>
              <a:pPr algn="ctr"/>
              <a:r>
                <a:rPr lang="en-US" altLang="ja-JP" sz="1200" dirty="0">
                  <a:latin typeface="Arial" panose="020B0604020202020204" pitchFamily="34" charset="0"/>
                  <a:cs typeface="Arial" panose="020B0604020202020204" pitchFamily="34" charset="0"/>
                </a:rPr>
                <a:t>test</a:t>
              </a:r>
              <a:endParaRPr lang="ja-JP" altLang="en-US" sz="1200" dirty="0">
                <a:latin typeface="Arial" panose="020B0604020202020204" pitchFamily="34" charset="0"/>
                <a:cs typeface="Arial" panose="020B0604020202020204" pitchFamily="34" charset="0"/>
              </a:endParaRPr>
            </a:p>
          </p:txBody>
        </p:sp>
        <p:sp>
          <p:nvSpPr>
            <p:cNvPr id="31" name="角丸四角形 30"/>
            <p:cNvSpPr/>
            <p:nvPr/>
          </p:nvSpPr>
          <p:spPr>
            <a:xfrm>
              <a:off x="7602279" y="1014933"/>
              <a:ext cx="1172490" cy="1148316"/>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ja-JP" sz="1200" dirty="0">
                  <a:latin typeface="Arial" panose="020B0604020202020204" pitchFamily="34" charset="0"/>
                  <a:cs typeface="Arial" panose="020B0604020202020204" pitchFamily="34" charset="0"/>
                </a:rPr>
                <a:t>DBL test</a:t>
              </a:r>
              <a:r>
                <a:rPr lang="ja-JP" altLang="en-US" sz="1200" dirty="0">
                  <a:latin typeface="Arial" panose="020B0604020202020204" pitchFamily="34" charset="0"/>
                  <a:cs typeface="Arial" panose="020B0604020202020204" pitchFamily="34" charset="0"/>
                </a:rPr>
                <a:t> </a:t>
              </a:r>
              <a:r>
                <a:rPr lang="en-US" altLang="ja-JP" sz="1200" dirty="0">
                  <a:latin typeface="Arial" panose="020B0604020202020204" pitchFamily="34" charset="0"/>
                  <a:cs typeface="Arial" panose="020B0604020202020204" pitchFamily="34" charset="0"/>
                </a:rPr>
                <a:t>(1day) </a:t>
              </a:r>
              <a:endParaRPr lang="ja-JP" altLang="en-US" sz="1200" dirty="0">
                <a:latin typeface="Arial" panose="020B0604020202020204" pitchFamily="34" charset="0"/>
                <a:cs typeface="Arial" panose="020B0604020202020204" pitchFamily="34" charset="0"/>
              </a:endParaRPr>
            </a:p>
          </p:txBody>
        </p:sp>
        <p:sp>
          <p:nvSpPr>
            <p:cNvPr id="32" name="角丸四角形 31"/>
            <p:cNvSpPr/>
            <p:nvPr/>
          </p:nvSpPr>
          <p:spPr>
            <a:xfrm>
              <a:off x="4423146" y="1016093"/>
              <a:ext cx="1403496" cy="11258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Arial" panose="020B0604020202020204" pitchFamily="34" charset="0"/>
                  <a:cs typeface="Arial" panose="020B0604020202020204" pitchFamily="34" charset="0"/>
                </a:rPr>
                <a:t>Test travel</a:t>
              </a:r>
            </a:p>
            <a:p>
              <a:pPr algn="ctr"/>
              <a:r>
                <a:rPr lang="en-US" altLang="ja-JP" sz="1200" dirty="0">
                  <a:latin typeface="Arial" panose="020B0604020202020204" pitchFamily="34" charset="0"/>
                  <a:cs typeface="Arial" panose="020B0604020202020204" pitchFamily="34" charset="0"/>
                </a:rPr>
                <a:t>(JC08</a:t>
              </a:r>
              <a:r>
                <a:rPr lang="ja-JP" altLang="en-US" sz="1200" dirty="0">
                  <a:latin typeface="Arial" panose="020B0604020202020204" pitchFamily="34" charset="0"/>
                  <a:cs typeface="Arial" panose="020B0604020202020204" pitchFamily="34" charset="0"/>
                </a:rPr>
                <a:t> </a:t>
              </a:r>
              <a:r>
                <a:rPr lang="en-US" altLang="ja-JP" sz="1200" dirty="0">
                  <a:latin typeface="Arial" panose="020B0604020202020204" pitchFamily="34" charset="0"/>
                  <a:cs typeface="Arial" panose="020B0604020202020204" pitchFamily="34" charset="0"/>
                  <a:sym typeface="Symbol" panose="05050102010706020507" pitchFamily="18" charset="2"/>
                </a:rPr>
                <a:t></a:t>
              </a:r>
              <a:r>
                <a:rPr lang="ja-JP" altLang="en-US" sz="1200" dirty="0">
                  <a:latin typeface="Arial" panose="020B0604020202020204" pitchFamily="34" charset="0"/>
                  <a:cs typeface="Arial" panose="020B0604020202020204" pitchFamily="34" charset="0"/>
                  <a:sym typeface="Symbol" panose="05050102010706020507" pitchFamily="18" charset="2"/>
                </a:rPr>
                <a:t> </a:t>
              </a:r>
              <a:r>
                <a:rPr lang="en-US" altLang="ja-JP" sz="1200" dirty="0">
                  <a:latin typeface="Arial" panose="020B0604020202020204" pitchFamily="34" charset="0"/>
                  <a:cs typeface="Arial" panose="020B0604020202020204" pitchFamily="34" charset="0"/>
                </a:rPr>
                <a:t>2 ) </a:t>
              </a:r>
              <a:endParaRPr lang="ja-JP" altLang="en-US" sz="1200" dirty="0">
                <a:latin typeface="Arial" panose="020B0604020202020204" pitchFamily="34" charset="0"/>
                <a:cs typeface="Arial" panose="020B0604020202020204" pitchFamily="34" charset="0"/>
              </a:endParaRPr>
            </a:p>
          </p:txBody>
        </p:sp>
        <p:sp>
          <p:nvSpPr>
            <p:cNvPr id="33" name="角丸四角形 32"/>
            <p:cNvSpPr/>
            <p:nvPr/>
          </p:nvSpPr>
          <p:spPr>
            <a:xfrm>
              <a:off x="1339533" y="1046830"/>
              <a:ext cx="1084690" cy="1190847"/>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ja-JP" sz="1200" dirty="0">
                  <a:latin typeface="Arial" panose="020B0604020202020204" pitchFamily="34" charset="0"/>
                  <a:cs typeface="Arial" panose="020B0604020202020204" pitchFamily="34" charset="0"/>
                </a:rPr>
                <a:t>Canister loading</a:t>
              </a:r>
              <a:endParaRPr lang="ja-JP" altLang="en-US" sz="1200" dirty="0">
                <a:latin typeface="Arial" panose="020B0604020202020204" pitchFamily="34" charset="0"/>
                <a:cs typeface="Arial" panose="020B0604020202020204" pitchFamily="34" charset="0"/>
              </a:endParaRPr>
            </a:p>
          </p:txBody>
        </p:sp>
        <p:sp>
          <p:nvSpPr>
            <p:cNvPr id="34" name="右矢印 33"/>
            <p:cNvSpPr/>
            <p:nvPr/>
          </p:nvSpPr>
          <p:spPr>
            <a:xfrm>
              <a:off x="3926736" y="1461500"/>
              <a:ext cx="467833" cy="3402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latin typeface="Arial" panose="020B0604020202020204" pitchFamily="34" charset="0"/>
                <a:cs typeface="Arial" panose="020B0604020202020204" pitchFamily="34" charset="0"/>
              </a:endParaRPr>
            </a:p>
          </p:txBody>
        </p:sp>
        <p:sp>
          <p:nvSpPr>
            <p:cNvPr id="35" name="右矢印 34"/>
            <p:cNvSpPr/>
            <p:nvPr/>
          </p:nvSpPr>
          <p:spPr>
            <a:xfrm>
              <a:off x="7052931" y="1465044"/>
              <a:ext cx="467833" cy="3402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latin typeface="Arial" panose="020B0604020202020204" pitchFamily="34" charset="0"/>
                <a:cs typeface="Arial" panose="020B0604020202020204" pitchFamily="34" charset="0"/>
              </a:endParaRPr>
            </a:p>
          </p:txBody>
        </p:sp>
        <p:sp>
          <p:nvSpPr>
            <p:cNvPr id="36" name="角丸四角形 35"/>
            <p:cNvSpPr/>
            <p:nvPr/>
          </p:nvSpPr>
          <p:spPr>
            <a:xfrm>
              <a:off x="1268815" y="2730326"/>
              <a:ext cx="1350334" cy="11589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Arial" panose="020B0604020202020204" pitchFamily="34" charset="0"/>
                  <a:cs typeface="Arial" panose="020B0604020202020204" pitchFamily="34" charset="0"/>
                </a:rPr>
                <a:t>Preconditioning travel </a:t>
              </a:r>
              <a:r>
                <a:rPr lang="ja-JP" altLang="en-US" sz="1200" dirty="0">
                  <a:latin typeface="Arial" panose="020B0604020202020204" pitchFamily="34" charset="0"/>
                  <a:cs typeface="Arial" panose="020B0604020202020204" pitchFamily="34" charset="0"/>
                </a:rPr>
                <a:t> </a:t>
              </a:r>
              <a:r>
                <a:rPr lang="en-US" altLang="ja-JP" sz="1200" dirty="0">
                  <a:latin typeface="Arial" panose="020B0604020202020204" pitchFamily="34" charset="0"/>
                  <a:cs typeface="Arial" panose="020B0604020202020204" pitchFamily="34" charset="0"/>
                </a:rPr>
                <a:t>(LMHM) </a:t>
              </a:r>
              <a:endParaRPr lang="ja-JP" altLang="en-US" sz="1200" dirty="0">
                <a:latin typeface="Arial" panose="020B0604020202020204" pitchFamily="34" charset="0"/>
                <a:cs typeface="Arial" panose="020B0604020202020204" pitchFamily="34" charset="0"/>
              </a:endParaRPr>
            </a:p>
          </p:txBody>
        </p:sp>
        <p:sp>
          <p:nvSpPr>
            <p:cNvPr id="37" name="角丸四角形 36"/>
            <p:cNvSpPr/>
            <p:nvPr/>
          </p:nvSpPr>
          <p:spPr>
            <a:xfrm>
              <a:off x="85345" y="2740958"/>
              <a:ext cx="1130304" cy="11695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Arial" panose="020B0604020202020204" pitchFamily="34" charset="0"/>
                  <a:cs typeface="Arial" panose="020B0604020202020204" pitchFamily="34" charset="0"/>
                </a:rPr>
                <a:t>Fuel</a:t>
              </a:r>
              <a:r>
                <a:rPr lang="ja-JP" altLang="en-US" sz="1200" dirty="0">
                  <a:latin typeface="Arial" panose="020B0604020202020204" pitchFamily="34" charset="0"/>
                  <a:cs typeface="Arial" panose="020B0604020202020204" pitchFamily="34" charset="0"/>
                </a:rPr>
                <a:t> </a:t>
              </a:r>
              <a:r>
                <a:rPr lang="en-US" altLang="ja-JP" sz="1200" dirty="0">
                  <a:latin typeface="Arial" panose="020B0604020202020204" pitchFamily="34" charset="0"/>
                  <a:cs typeface="Arial" panose="020B0604020202020204" pitchFamily="34" charset="0"/>
                </a:rPr>
                <a:t>exchange</a:t>
              </a:r>
              <a:r>
                <a:rPr lang="ja-JP" altLang="en-US" sz="1200" dirty="0">
                  <a:latin typeface="Arial" panose="020B0604020202020204" pitchFamily="34" charset="0"/>
                  <a:cs typeface="Arial" panose="020B0604020202020204" pitchFamily="34" charset="0"/>
                </a:rPr>
                <a:t> </a:t>
              </a:r>
              <a:r>
                <a:rPr lang="en-US" altLang="ja-JP" sz="1200" dirty="0">
                  <a:latin typeface="Arial" panose="020B0604020202020204" pitchFamily="34" charset="0"/>
                  <a:cs typeface="Arial" panose="020B0604020202020204" pitchFamily="34" charset="0"/>
                </a:rPr>
                <a:t>(40%) </a:t>
              </a:r>
              <a:endParaRPr lang="ja-JP" altLang="en-US" sz="1200" dirty="0">
                <a:latin typeface="Arial" panose="020B0604020202020204" pitchFamily="34" charset="0"/>
                <a:cs typeface="Arial" panose="020B0604020202020204" pitchFamily="34" charset="0"/>
              </a:endParaRPr>
            </a:p>
          </p:txBody>
        </p:sp>
        <p:sp>
          <p:nvSpPr>
            <p:cNvPr id="38" name="角丸四角形 37"/>
            <p:cNvSpPr/>
            <p:nvPr/>
          </p:nvSpPr>
          <p:spPr>
            <a:xfrm>
              <a:off x="5985955" y="2678672"/>
              <a:ext cx="875583" cy="117870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altLang="ja-JP" sz="1200" dirty="0">
                  <a:latin typeface="Arial" panose="020B0604020202020204" pitchFamily="34" charset="0"/>
                  <a:cs typeface="Arial" panose="020B0604020202020204" pitchFamily="34" charset="0"/>
                </a:rPr>
                <a:t>HSL</a:t>
              </a:r>
            </a:p>
            <a:p>
              <a:pPr algn="ctr"/>
              <a:r>
                <a:rPr lang="en-US" altLang="ja-JP" sz="1200" dirty="0">
                  <a:latin typeface="Arial" panose="020B0604020202020204" pitchFamily="34" charset="0"/>
                  <a:cs typeface="Arial" panose="020B0604020202020204" pitchFamily="34" charset="0"/>
                </a:rPr>
                <a:t>test</a:t>
              </a:r>
              <a:endParaRPr lang="ja-JP" altLang="en-US" sz="1200" dirty="0">
                <a:latin typeface="Arial" panose="020B0604020202020204" pitchFamily="34" charset="0"/>
                <a:cs typeface="Arial" panose="020B0604020202020204" pitchFamily="34" charset="0"/>
              </a:endParaRPr>
            </a:p>
          </p:txBody>
        </p:sp>
        <p:sp>
          <p:nvSpPr>
            <p:cNvPr id="39" name="角丸四角形 38"/>
            <p:cNvSpPr/>
            <p:nvPr/>
          </p:nvSpPr>
          <p:spPr>
            <a:xfrm>
              <a:off x="7595185" y="2698429"/>
              <a:ext cx="1172490" cy="1148316"/>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altLang="ja-JP" sz="1200" dirty="0">
                  <a:latin typeface="Arial" panose="020B0604020202020204" pitchFamily="34" charset="0"/>
                  <a:cs typeface="Arial" panose="020B0604020202020204" pitchFamily="34" charset="0"/>
                </a:rPr>
                <a:t>DBL</a:t>
              </a:r>
              <a:r>
                <a:rPr lang="ja-JP" altLang="en-US" sz="1200" dirty="0">
                  <a:latin typeface="Arial" panose="020B0604020202020204" pitchFamily="34" charset="0"/>
                  <a:cs typeface="Arial" panose="020B0604020202020204" pitchFamily="34" charset="0"/>
                </a:rPr>
                <a:t> </a:t>
              </a:r>
              <a:r>
                <a:rPr lang="en-US" altLang="ja-JP" sz="1200" dirty="0">
                  <a:latin typeface="Arial" panose="020B0604020202020204" pitchFamily="34" charset="0"/>
                  <a:cs typeface="Arial" panose="020B0604020202020204" pitchFamily="34" charset="0"/>
                </a:rPr>
                <a:t>test</a:t>
              </a:r>
              <a:r>
                <a:rPr lang="ja-JP" altLang="en-US" sz="1200" dirty="0">
                  <a:latin typeface="Arial" panose="020B0604020202020204" pitchFamily="34" charset="0"/>
                  <a:cs typeface="Arial" panose="020B0604020202020204" pitchFamily="34" charset="0"/>
                </a:rPr>
                <a:t> </a:t>
              </a:r>
              <a:r>
                <a:rPr lang="en-US" altLang="ja-JP" sz="1200" dirty="0">
                  <a:latin typeface="Arial" panose="020B0604020202020204" pitchFamily="34" charset="0"/>
                  <a:cs typeface="Arial" panose="020B0604020202020204" pitchFamily="34" charset="0"/>
                </a:rPr>
                <a:t>(2days) </a:t>
              </a:r>
              <a:endParaRPr lang="ja-JP" altLang="en-US" sz="1200" dirty="0">
                <a:latin typeface="Arial" panose="020B0604020202020204" pitchFamily="34" charset="0"/>
                <a:cs typeface="Arial" panose="020B0604020202020204" pitchFamily="34" charset="0"/>
              </a:endParaRPr>
            </a:p>
          </p:txBody>
        </p:sp>
        <p:sp>
          <p:nvSpPr>
            <p:cNvPr id="40" name="角丸四角形 39"/>
            <p:cNvSpPr/>
            <p:nvPr/>
          </p:nvSpPr>
          <p:spPr>
            <a:xfrm>
              <a:off x="4423146" y="2699589"/>
              <a:ext cx="1396401" cy="11258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latin typeface="Arial" panose="020B0604020202020204" pitchFamily="34" charset="0"/>
                  <a:cs typeface="Arial" panose="020B0604020202020204" pitchFamily="34" charset="0"/>
                </a:rPr>
                <a:t>Test travel</a:t>
              </a:r>
              <a:r>
                <a:rPr lang="ja-JP" altLang="en-US" sz="1200" dirty="0">
                  <a:latin typeface="Arial" panose="020B0604020202020204" pitchFamily="34" charset="0"/>
                  <a:cs typeface="Arial" panose="020B0604020202020204" pitchFamily="34" charset="0"/>
                </a:rPr>
                <a:t> </a:t>
              </a:r>
              <a:r>
                <a:rPr lang="en-US" altLang="ja-JP" sz="1200" dirty="0">
                  <a:latin typeface="Arial" panose="020B0604020202020204" pitchFamily="34" charset="0"/>
                  <a:cs typeface="Arial" panose="020B0604020202020204" pitchFamily="34" charset="0"/>
                </a:rPr>
                <a:t>(LMHM) </a:t>
              </a:r>
              <a:endParaRPr lang="ja-JP" altLang="en-US" sz="1200" dirty="0">
                <a:latin typeface="Arial" panose="020B0604020202020204" pitchFamily="34" charset="0"/>
                <a:cs typeface="Arial" panose="020B0604020202020204" pitchFamily="34" charset="0"/>
              </a:endParaRPr>
            </a:p>
          </p:txBody>
        </p:sp>
        <p:sp>
          <p:nvSpPr>
            <p:cNvPr id="41" name="角丸四角形 40"/>
            <p:cNvSpPr/>
            <p:nvPr/>
          </p:nvSpPr>
          <p:spPr>
            <a:xfrm>
              <a:off x="2714672" y="2709062"/>
              <a:ext cx="1084690" cy="1190847"/>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ja-JP" sz="1200" dirty="0">
                  <a:latin typeface="Arial" panose="020B0604020202020204" pitchFamily="34" charset="0"/>
                  <a:cs typeface="Arial" panose="020B0604020202020204" pitchFamily="34" charset="0"/>
                </a:rPr>
                <a:t>Canister loading</a:t>
              </a:r>
              <a:endParaRPr lang="ja-JP" altLang="en-US" sz="1200" dirty="0">
                <a:latin typeface="Arial" panose="020B0604020202020204" pitchFamily="34" charset="0"/>
                <a:cs typeface="Arial" panose="020B0604020202020204" pitchFamily="34" charset="0"/>
              </a:endParaRPr>
            </a:p>
          </p:txBody>
        </p:sp>
        <p:sp>
          <p:nvSpPr>
            <p:cNvPr id="42" name="右矢印 41"/>
            <p:cNvSpPr/>
            <p:nvPr/>
          </p:nvSpPr>
          <p:spPr>
            <a:xfrm>
              <a:off x="3905354" y="3144996"/>
              <a:ext cx="467833" cy="3402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latin typeface="Arial" panose="020B0604020202020204" pitchFamily="34" charset="0"/>
                <a:cs typeface="Arial" panose="020B0604020202020204" pitchFamily="34" charset="0"/>
              </a:endParaRPr>
            </a:p>
          </p:txBody>
        </p:sp>
        <p:sp>
          <p:nvSpPr>
            <p:cNvPr id="43" name="右矢印 42"/>
            <p:cNvSpPr/>
            <p:nvPr/>
          </p:nvSpPr>
          <p:spPr>
            <a:xfrm>
              <a:off x="7045837" y="3148540"/>
              <a:ext cx="467833" cy="3402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latin typeface="Arial" panose="020B0604020202020204" pitchFamily="34" charset="0"/>
                <a:cs typeface="Arial" panose="020B0604020202020204" pitchFamily="34" charset="0"/>
              </a:endParaRPr>
            </a:p>
          </p:txBody>
        </p:sp>
        <p:sp>
          <p:nvSpPr>
            <p:cNvPr id="44" name="正方形/長方形 43"/>
            <p:cNvSpPr/>
            <p:nvPr/>
          </p:nvSpPr>
          <p:spPr>
            <a:xfrm>
              <a:off x="7474688" y="919240"/>
              <a:ext cx="1392865" cy="3157869"/>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latin typeface="Arial" panose="020B0604020202020204" pitchFamily="34" charset="0"/>
                <a:cs typeface="Arial" panose="020B0604020202020204" pitchFamily="34" charset="0"/>
              </a:endParaRPr>
            </a:p>
          </p:txBody>
        </p:sp>
        <p:sp>
          <p:nvSpPr>
            <p:cNvPr id="45" name="正方形/長方形 44"/>
            <p:cNvSpPr/>
            <p:nvPr/>
          </p:nvSpPr>
          <p:spPr>
            <a:xfrm>
              <a:off x="1265274" y="933417"/>
              <a:ext cx="4667693" cy="3101162"/>
            </a:xfrm>
            <a:prstGeom prst="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latin typeface="Arial" panose="020B0604020202020204" pitchFamily="34" charset="0"/>
                <a:cs typeface="Arial" panose="020B0604020202020204" pitchFamily="34" charset="0"/>
              </a:endParaRPr>
            </a:p>
          </p:txBody>
        </p:sp>
        <p:sp>
          <p:nvSpPr>
            <p:cNvPr id="46" name="テキスト ボックス 45"/>
            <p:cNvSpPr txBox="1"/>
            <p:nvPr/>
          </p:nvSpPr>
          <p:spPr>
            <a:xfrm>
              <a:off x="0" y="2218645"/>
              <a:ext cx="4932040" cy="588899"/>
            </a:xfrm>
            <a:prstGeom prst="rect">
              <a:avLst/>
            </a:prstGeom>
            <a:noFill/>
          </p:spPr>
          <p:txBody>
            <a:bodyPr wrap="square" rtlCol="0">
              <a:spAutoFit/>
            </a:bodyPr>
            <a:lstStyle/>
            <a:p>
              <a:r>
                <a:rPr lang="en-US" altLang="ja-JP" sz="1300" dirty="0">
                  <a:latin typeface="Arial" panose="020B0604020202020204" pitchFamily="34" charset="0"/>
                  <a:cs typeface="Arial" panose="020B0604020202020204" pitchFamily="34" charset="0"/>
                </a:rPr>
                <a:t>Testing procedure for next regulations (UN GTR draft proposal)</a:t>
              </a:r>
              <a:endParaRPr kumimoji="1" lang="ja-JP" altLang="en-US" sz="1300" dirty="0">
                <a:latin typeface="Arial" panose="020B0604020202020204" pitchFamily="34" charset="0"/>
                <a:cs typeface="Arial" panose="020B0604020202020204" pitchFamily="34" charset="0"/>
              </a:endParaRPr>
            </a:p>
          </p:txBody>
        </p:sp>
        <p:sp>
          <p:nvSpPr>
            <p:cNvPr id="47" name="テキスト ボックス 46"/>
            <p:cNvSpPr txBox="1"/>
            <p:nvPr/>
          </p:nvSpPr>
          <p:spPr>
            <a:xfrm>
              <a:off x="0" y="332315"/>
              <a:ext cx="3956558" cy="588899"/>
            </a:xfrm>
            <a:prstGeom prst="rect">
              <a:avLst/>
            </a:prstGeom>
            <a:noFill/>
          </p:spPr>
          <p:txBody>
            <a:bodyPr wrap="square" rtlCol="0">
              <a:spAutoFit/>
            </a:bodyPr>
            <a:lstStyle/>
            <a:p>
              <a:r>
                <a:rPr lang="en-US" altLang="ja-JP" sz="1300" dirty="0">
                  <a:latin typeface="Arial" panose="020B0604020202020204" pitchFamily="34" charset="0"/>
                  <a:cs typeface="Arial" panose="020B0604020202020204" pitchFamily="34" charset="0"/>
                </a:rPr>
                <a:t>Test procedures currently in use in Japan</a:t>
              </a:r>
              <a:endParaRPr kumimoji="1" lang="ja-JP" altLang="en-US" sz="1300" dirty="0">
                <a:latin typeface="Arial" panose="020B0604020202020204" pitchFamily="34" charset="0"/>
                <a:cs typeface="Arial" panose="020B0604020202020204" pitchFamily="34" charset="0"/>
              </a:endParaRPr>
            </a:p>
          </p:txBody>
        </p:sp>
      </p:grpSp>
      <p:sp>
        <p:nvSpPr>
          <p:cNvPr id="48" name="左中かっこ 47"/>
          <p:cNvSpPr/>
          <p:nvPr/>
        </p:nvSpPr>
        <p:spPr>
          <a:xfrm rot="16200000">
            <a:off x="7257734" y="1607363"/>
            <a:ext cx="245156" cy="3024336"/>
          </a:xfrm>
          <a:prstGeom prst="leftBrace">
            <a:avLst>
              <a:gd name="adj1" fmla="val 54131"/>
              <a:gd name="adj2" fmla="val 50000"/>
            </a:avLst>
          </a:pr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400" dirty="0">
              <a:latin typeface="Arial" panose="020B0604020202020204" pitchFamily="34" charset="0"/>
              <a:cs typeface="Arial" panose="020B0604020202020204" pitchFamily="34" charset="0"/>
            </a:endParaRPr>
          </a:p>
        </p:txBody>
      </p:sp>
      <p:sp>
        <p:nvSpPr>
          <p:cNvPr id="49" name="テキスト ボックス 48"/>
          <p:cNvSpPr txBox="1"/>
          <p:nvPr/>
        </p:nvSpPr>
        <p:spPr>
          <a:xfrm>
            <a:off x="5580112" y="3193231"/>
            <a:ext cx="3563888" cy="307777"/>
          </a:xfrm>
          <a:prstGeom prst="rect">
            <a:avLst/>
          </a:prstGeom>
          <a:noFill/>
        </p:spPr>
        <p:txBody>
          <a:bodyPr wrap="square" rtlCol="0">
            <a:spAutoFit/>
          </a:bodyPr>
          <a:lstStyle/>
          <a:p>
            <a:pPr algn="ctr"/>
            <a:r>
              <a:rPr lang="en-US" altLang="ja-JP" sz="1400" b="1" dirty="0">
                <a:solidFill>
                  <a:srgbClr val="FF0000"/>
                </a:solidFill>
                <a:latin typeface="Arial" panose="020B0604020202020204" pitchFamily="34" charset="0"/>
                <a:cs typeface="Arial" panose="020B0604020202020204" pitchFamily="34" charset="0"/>
              </a:rPr>
              <a:t>Vapor emissions + PF (48hr) </a:t>
            </a:r>
            <a:r>
              <a:rPr lang="ja-JP" altLang="en-US" sz="1400" b="1" dirty="0">
                <a:solidFill>
                  <a:srgbClr val="FF0000"/>
                </a:solidFill>
                <a:latin typeface="Arial" panose="020B0604020202020204" pitchFamily="34" charset="0"/>
                <a:cs typeface="Arial" panose="020B0604020202020204" pitchFamily="34" charset="0"/>
                <a:sym typeface="Symbol" panose="05050102010706020507" pitchFamily="18" charset="2"/>
              </a:rPr>
              <a:t></a:t>
            </a:r>
            <a:r>
              <a:rPr lang="ja-JP" altLang="ja-JP" sz="1400" b="1" dirty="0">
                <a:solidFill>
                  <a:srgbClr val="FF0000"/>
                </a:solidFill>
                <a:latin typeface="Arial" panose="020B0604020202020204" pitchFamily="34" charset="0"/>
                <a:cs typeface="Arial" panose="020B0604020202020204" pitchFamily="34" charset="0"/>
              </a:rPr>
              <a:t> </a:t>
            </a:r>
            <a:r>
              <a:rPr lang="en-US" altLang="ja-JP" sz="1400" b="1" dirty="0">
                <a:solidFill>
                  <a:srgbClr val="FF0000"/>
                </a:solidFill>
                <a:latin typeface="Arial" panose="020B0604020202020204" pitchFamily="34" charset="0"/>
                <a:cs typeface="Arial" panose="020B0604020202020204" pitchFamily="34" charset="0"/>
              </a:rPr>
              <a:t>2g</a:t>
            </a:r>
            <a:endParaRPr kumimoji="1" lang="ja-JP" altLang="en-US" sz="1100" b="1" dirty="0">
              <a:solidFill>
                <a:srgbClr val="FF0000"/>
              </a:solidFill>
              <a:latin typeface="Arial" panose="020B0604020202020204" pitchFamily="34" charset="0"/>
              <a:cs typeface="Arial" panose="020B0604020202020204" pitchFamily="34" charset="0"/>
            </a:endParaRPr>
          </a:p>
        </p:txBody>
      </p:sp>
      <p:sp>
        <p:nvSpPr>
          <p:cNvPr id="51" name="テキスト ボックス 50"/>
          <p:cNvSpPr txBox="1"/>
          <p:nvPr/>
        </p:nvSpPr>
        <p:spPr>
          <a:xfrm>
            <a:off x="7642860" y="2060848"/>
            <a:ext cx="1253814" cy="307777"/>
          </a:xfrm>
          <a:prstGeom prst="rect">
            <a:avLst/>
          </a:prstGeom>
          <a:noFill/>
        </p:spPr>
        <p:txBody>
          <a:bodyPr wrap="square" rtlCol="0">
            <a:spAutoFit/>
          </a:bodyPr>
          <a:lstStyle/>
          <a:p>
            <a:r>
              <a:rPr kumimoji="1" lang="en-US" altLang="ja-JP" sz="1400" dirty="0">
                <a:latin typeface="Arial" panose="020B0604020202020204" pitchFamily="34" charset="0"/>
                <a:cs typeface="Arial" panose="020B0604020202020204" pitchFamily="34" charset="0"/>
              </a:rPr>
              <a:t>20</a:t>
            </a:r>
            <a:r>
              <a:rPr kumimoji="1" lang="en-US" altLang="ja-JP" sz="1400" dirty="0">
                <a:latin typeface="Arial" panose="020B0604020202020204" pitchFamily="34" charset="0"/>
                <a:cs typeface="Arial" panose="020B0604020202020204" pitchFamily="34" charset="0"/>
                <a:sym typeface="Symbol" panose="05050102010706020507" pitchFamily="18" charset="2"/>
              </a:rPr>
              <a:t></a:t>
            </a:r>
            <a:r>
              <a:rPr kumimoji="1" lang="en-US" altLang="ja-JP" sz="1400" dirty="0">
                <a:latin typeface="Arial" panose="020B0604020202020204" pitchFamily="34" charset="0"/>
                <a:cs typeface="Arial" panose="020B0604020202020204" pitchFamily="34" charset="0"/>
              </a:rPr>
              <a:t>C ~ 35</a:t>
            </a:r>
            <a:r>
              <a:rPr lang="en-US" altLang="ja-JP" sz="1400" dirty="0">
                <a:latin typeface="Arial" panose="020B0604020202020204" pitchFamily="34" charset="0"/>
                <a:cs typeface="Arial" panose="020B0604020202020204" pitchFamily="34" charset="0"/>
                <a:sym typeface="Symbol" panose="05050102010706020507" pitchFamily="18" charset="2"/>
              </a:rPr>
              <a:t></a:t>
            </a:r>
            <a:r>
              <a:rPr kumimoji="1" lang="en-US" altLang="ja-JP" sz="1400" dirty="0">
                <a:latin typeface="Arial" panose="020B0604020202020204" pitchFamily="34" charset="0"/>
                <a:cs typeface="Arial" panose="020B0604020202020204" pitchFamily="34" charset="0"/>
              </a:rPr>
              <a:t>C</a:t>
            </a:r>
            <a:endParaRPr kumimoji="1" lang="ja-JP" altLang="en-US" sz="1400" dirty="0">
              <a:latin typeface="Arial" panose="020B0604020202020204" pitchFamily="34" charset="0"/>
              <a:cs typeface="Arial" panose="020B0604020202020204" pitchFamily="34" charset="0"/>
            </a:endParaRPr>
          </a:p>
        </p:txBody>
      </p:sp>
      <p:sp>
        <p:nvSpPr>
          <p:cNvPr id="52" name="テキスト ボックス 51"/>
          <p:cNvSpPr txBox="1"/>
          <p:nvPr/>
        </p:nvSpPr>
        <p:spPr>
          <a:xfrm>
            <a:off x="18678" y="5586045"/>
            <a:ext cx="6569546" cy="723275"/>
          </a:xfrm>
          <a:prstGeom prst="rect">
            <a:avLst/>
          </a:prstGeom>
          <a:noFill/>
        </p:spPr>
        <p:txBody>
          <a:bodyPr wrap="square" rtlCol="0">
            <a:spAutoFit/>
          </a:bodyPr>
          <a:lstStyle/>
          <a:p>
            <a:pPr lvl="0"/>
            <a:r>
              <a:rPr lang="ja-JP" altLang="en-US" sz="1100" dirty="0">
                <a:latin typeface="Arial" panose="020B0604020202020204" pitchFamily="34" charset="0"/>
                <a:cs typeface="Arial" panose="020B0604020202020204" pitchFamily="34" charset="0"/>
                <a:sym typeface="Wingdings" panose="05000000000000000000" pitchFamily="2" charset="2"/>
              </a:rPr>
              <a:t></a:t>
            </a:r>
            <a:r>
              <a:rPr lang="en-US" altLang="ja-JP" sz="1100" dirty="0">
                <a:latin typeface="Arial" panose="020B0604020202020204" pitchFamily="34" charset="0"/>
                <a:cs typeface="Arial" panose="020B0604020202020204" pitchFamily="34" charset="0"/>
              </a:rPr>
              <a:t> Limit value: Improved by changing from 2g of emissions per day to 2g of emissions per 2 days</a:t>
            </a:r>
            <a:endParaRPr lang="ja-JP" altLang="ja-JP" sz="1100" dirty="0">
              <a:latin typeface="Arial" panose="020B0604020202020204" pitchFamily="34" charset="0"/>
              <a:cs typeface="Arial" panose="020B0604020202020204" pitchFamily="34" charset="0"/>
            </a:endParaRPr>
          </a:p>
          <a:p>
            <a:pPr indent="361950"/>
            <a:r>
              <a:rPr lang="en-US" altLang="ja-JP" sz="1000" spc="-30" dirty="0">
                <a:latin typeface="Arial" panose="020B0604020202020204" pitchFamily="34" charset="0"/>
                <a:cs typeface="Arial" panose="020B0604020202020204" pitchFamily="34" charset="0"/>
              </a:rPr>
              <a:t>A 2g regulation value to deal with emissions for HSL + DBL_1stday + DBL_2ndday + PF</a:t>
            </a:r>
            <a:r>
              <a:rPr lang="ja-JP" altLang="en-US" sz="1000" spc="-30" dirty="0">
                <a:latin typeface="Arial" panose="020B0604020202020204" pitchFamily="34" charset="0"/>
                <a:cs typeface="Arial" panose="020B0604020202020204" pitchFamily="34" charset="0"/>
              </a:rPr>
              <a:t> </a:t>
            </a:r>
            <a:r>
              <a:rPr lang="en-US" altLang="ja-JP" sz="1000" spc="-30" dirty="0">
                <a:latin typeface="Arial" panose="020B0604020202020204" pitchFamily="34" charset="0"/>
                <a:cs typeface="Arial" panose="020B0604020202020204" pitchFamily="34" charset="0"/>
              </a:rPr>
              <a:t>(48hr)*</a:t>
            </a:r>
          </a:p>
          <a:p>
            <a:pPr indent="361950"/>
            <a:r>
              <a:rPr lang="en-US" altLang="ja-JP" sz="1000" spc="-30" dirty="0">
                <a:latin typeface="Arial" panose="020B0604020202020204" pitchFamily="34" charset="0"/>
                <a:cs typeface="Arial" panose="020B0604020202020204" pitchFamily="34" charset="0"/>
              </a:rPr>
              <a:t>*PF is the fixed deterioration factor for the fuel tank, with PF (48hr) = 0.24g  PF(24hr)= 0.12g</a:t>
            </a:r>
            <a:endParaRPr lang="ja-JP" altLang="ja-JP" sz="1000" spc="-30" dirty="0">
              <a:latin typeface="Arial" panose="020B0604020202020204" pitchFamily="34" charset="0"/>
              <a:cs typeface="Arial" panose="020B0604020202020204" pitchFamily="34" charset="0"/>
            </a:endParaRPr>
          </a:p>
          <a:p>
            <a:pPr indent="541338">
              <a:tabLst>
                <a:tab pos="722313" algn="l"/>
              </a:tabLst>
            </a:pPr>
            <a:r>
              <a:rPr lang="en-US" altLang="ja-JP" sz="1000" spc="-40" dirty="0">
                <a:latin typeface="Arial" panose="020B0604020202020204" pitchFamily="34" charset="0"/>
                <a:cs typeface="Arial" panose="020B0604020202020204" pitchFamily="34" charset="0"/>
              </a:rPr>
              <a:t>(This is just limited to multilayer tanks. Monolayer tanks are to be measured based on the deterioration procedure.)</a:t>
            </a:r>
            <a:endParaRPr kumimoji="1" lang="ja-JP" altLang="en-US" sz="1000" spc="-40" dirty="0">
              <a:latin typeface="Arial" panose="020B0604020202020204" pitchFamily="34" charset="0"/>
              <a:cs typeface="Arial" panose="020B0604020202020204" pitchFamily="34" charset="0"/>
            </a:endParaRPr>
          </a:p>
        </p:txBody>
      </p:sp>
      <p:graphicFrame>
        <p:nvGraphicFramePr>
          <p:cNvPr id="54" name="表 53"/>
          <p:cNvGraphicFramePr>
            <a:graphicFrameLocks noGrp="1"/>
          </p:cNvGraphicFramePr>
          <p:nvPr>
            <p:extLst>
              <p:ext uri="{D42A27DB-BD31-4B8C-83A1-F6EECF244321}">
                <p14:modId xmlns:p14="http://schemas.microsoft.com/office/powerpoint/2010/main" val="3442641030"/>
              </p:ext>
            </p:extLst>
          </p:nvPr>
        </p:nvGraphicFramePr>
        <p:xfrm>
          <a:off x="266313" y="4447998"/>
          <a:ext cx="5514754" cy="807720"/>
        </p:xfrm>
        <a:graphic>
          <a:graphicData uri="http://schemas.openxmlformats.org/drawingml/2006/table">
            <a:tbl>
              <a:tblPr firstRow="1" bandRow="1">
                <a:tableStyleId>{5C22544A-7EE6-4342-B048-85BDC9FD1C3A}</a:tableStyleId>
              </a:tblPr>
              <a:tblGrid>
                <a:gridCol w="2600027">
                  <a:extLst>
                    <a:ext uri="{9D8B030D-6E8A-4147-A177-3AD203B41FA5}">
                      <a16:colId xmlns:a16="http://schemas.microsoft.com/office/drawing/2014/main" xmlns="" val="20000"/>
                    </a:ext>
                  </a:extLst>
                </a:gridCol>
                <a:gridCol w="1486001">
                  <a:extLst>
                    <a:ext uri="{9D8B030D-6E8A-4147-A177-3AD203B41FA5}">
                      <a16:colId xmlns:a16="http://schemas.microsoft.com/office/drawing/2014/main" xmlns="" val="20001"/>
                    </a:ext>
                  </a:extLst>
                </a:gridCol>
                <a:gridCol w="1428726">
                  <a:extLst>
                    <a:ext uri="{9D8B030D-6E8A-4147-A177-3AD203B41FA5}">
                      <a16:colId xmlns:a16="http://schemas.microsoft.com/office/drawing/2014/main" xmlns="" val="20002"/>
                    </a:ext>
                  </a:extLst>
                </a:gridCol>
              </a:tblGrid>
              <a:tr h="216221">
                <a:tc>
                  <a:txBody>
                    <a:bodyPr/>
                    <a:lstStyle/>
                    <a:p>
                      <a:endParaRPr kumimoji="1" lang="ja-JP" altLang="en-US" sz="1400" dirty="0">
                        <a:latin typeface="Arial" panose="020B0604020202020204" pitchFamily="34" charset="0"/>
                        <a:cs typeface="Arial" panose="020B0604020202020204" pitchFamily="34" charset="0"/>
                      </a:endParaRPr>
                    </a:p>
                  </a:txBody>
                  <a:tcPr/>
                </a:tc>
                <a:tc>
                  <a:txBody>
                    <a:bodyPr/>
                    <a:lstStyle/>
                    <a:p>
                      <a:pPr algn="ctr"/>
                      <a:r>
                        <a:rPr kumimoji="1" lang="en-US" altLang="ja-JP" sz="1400" dirty="0">
                          <a:latin typeface="Arial" panose="020B0604020202020204" pitchFamily="34" charset="0"/>
                          <a:cs typeface="Arial" panose="020B0604020202020204" pitchFamily="34" charset="0"/>
                        </a:rPr>
                        <a:t>Time</a:t>
                      </a:r>
                      <a:r>
                        <a:rPr kumimoji="1" lang="ja-JP" altLang="en-US" sz="1400" dirty="0">
                          <a:latin typeface="Arial" panose="020B0604020202020204" pitchFamily="34" charset="0"/>
                          <a:cs typeface="Arial" panose="020B0604020202020204" pitchFamily="34" charset="0"/>
                        </a:rPr>
                        <a:t> </a:t>
                      </a:r>
                      <a:r>
                        <a:rPr kumimoji="1" lang="en-US" altLang="ja-JP" sz="1400" dirty="0">
                          <a:latin typeface="Arial" panose="020B0604020202020204" pitchFamily="34" charset="0"/>
                          <a:cs typeface="Arial" panose="020B0604020202020204" pitchFamily="34" charset="0"/>
                        </a:rPr>
                        <a:t>[s]</a:t>
                      </a:r>
                      <a:endParaRPr kumimoji="1" lang="ja-JP" altLang="en-US" sz="1400" dirty="0">
                        <a:latin typeface="Arial" panose="020B0604020202020204" pitchFamily="34" charset="0"/>
                        <a:cs typeface="Arial" panose="020B0604020202020204" pitchFamily="34" charset="0"/>
                      </a:endParaRPr>
                    </a:p>
                  </a:txBody>
                  <a:tcPr/>
                </a:tc>
                <a:tc>
                  <a:txBody>
                    <a:bodyPr/>
                    <a:lstStyle/>
                    <a:p>
                      <a:pPr algn="ctr"/>
                      <a:r>
                        <a:rPr kumimoji="1" lang="en-US" altLang="ja-JP" sz="1400" dirty="0">
                          <a:latin typeface="Arial" panose="020B0604020202020204" pitchFamily="34" charset="0"/>
                          <a:cs typeface="Arial" panose="020B0604020202020204" pitchFamily="34" charset="0"/>
                        </a:rPr>
                        <a:t>Travel </a:t>
                      </a:r>
                      <a:r>
                        <a:rPr kumimoji="1" lang="ja-JP" altLang="en-US" sz="1400" dirty="0">
                          <a:latin typeface="Arial" panose="020B0604020202020204" pitchFamily="34" charset="0"/>
                          <a:cs typeface="Arial" panose="020B0604020202020204" pitchFamily="34" charset="0"/>
                        </a:rPr>
                        <a:t> </a:t>
                      </a:r>
                      <a:r>
                        <a:rPr kumimoji="1" lang="en-US" altLang="ja-JP" sz="1400" dirty="0">
                          <a:latin typeface="Arial" panose="020B0604020202020204" pitchFamily="34" charset="0"/>
                          <a:cs typeface="Arial" panose="020B0604020202020204" pitchFamily="34" charset="0"/>
                        </a:rPr>
                        <a:t>[km]</a:t>
                      </a:r>
                      <a:endParaRPr kumimoji="1" lang="ja-JP" altLang="en-US"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0"/>
                  </a:ext>
                </a:extLst>
              </a:tr>
              <a:tr h="216221">
                <a:tc>
                  <a:txBody>
                    <a:bodyPr/>
                    <a:lstStyle/>
                    <a:p>
                      <a:r>
                        <a:rPr kumimoji="1" lang="en-US" altLang="ja-JP" sz="1050" baseline="0" dirty="0">
                          <a:latin typeface="Arial" panose="020B0604020202020204" pitchFamily="34" charset="0"/>
                          <a:cs typeface="Arial" panose="020B0604020202020204" pitchFamily="34" charset="0"/>
                        </a:rPr>
                        <a:t>Current</a:t>
                      </a:r>
                      <a:r>
                        <a:rPr kumimoji="1" lang="ja-JP" altLang="en-US" sz="1050" baseline="0" dirty="0">
                          <a:latin typeface="Arial" panose="020B0604020202020204" pitchFamily="34" charset="0"/>
                          <a:cs typeface="Arial" panose="020B0604020202020204" pitchFamily="34" charset="0"/>
                        </a:rPr>
                        <a:t> </a:t>
                      </a:r>
                      <a:r>
                        <a:rPr kumimoji="1" lang="en-US" altLang="ja-JP" sz="1050" baseline="0" dirty="0">
                          <a:latin typeface="Arial" panose="020B0604020202020204" pitchFamily="34" charset="0"/>
                          <a:cs typeface="Arial" panose="020B0604020202020204" pitchFamily="34" charset="0"/>
                        </a:rPr>
                        <a:t>domestic</a:t>
                      </a:r>
                      <a:r>
                        <a:rPr kumimoji="1" lang="ja-JP" altLang="en-US" sz="1050" baseline="0" dirty="0">
                          <a:latin typeface="Arial" panose="020B0604020202020204" pitchFamily="34" charset="0"/>
                          <a:cs typeface="Arial" panose="020B0604020202020204" pitchFamily="34" charset="0"/>
                        </a:rPr>
                        <a:t> </a:t>
                      </a:r>
                      <a:r>
                        <a:rPr kumimoji="1" lang="en-US" altLang="ja-JP" sz="1050" baseline="0" dirty="0">
                          <a:latin typeface="Arial" panose="020B0604020202020204" pitchFamily="34" charset="0"/>
                          <a:cs typeface="Arial" panose="020B0604020202020204" pitchFamily="34" charset="0"/>
                        </a:rPr>
                        <a:t>regulation</a:t>
                      </a:r>
                      <a:r>
                        <a:rPr kumimoji="1" lang="ja-JP" altLang="en-US" sz="1050" baseline="0" dirty="0">
                          <a:latin typeface="Arial" panose="020B0604020202020204" pitchFamily="34" charset="0"/>
                          <a:cs typeface="Arial" panose="020B0604020202020204" pitchFamily="34" charset="0"/>
                        </a:rPr>
                        <a:t> </a:t>
                      </a:r>
                      <a:r>
                        <a:rPr kumimoji="1" lang="en-US" altLang="ja-JP" sz="1050" dirty="0">
                          <a:latin typeface="Arial" panose="020B0604020202020204" pitchFamily="34" charset="0"/>
                          <a:cs typeface="Arial" panose="020B0604020202020204" pitchFamily="34" charset="0"/>
                        </a:rPr>
                        <a:t>JC08 </a:t>
                      </a:r>
                      <a:r>
                        <a:rPr kumimoji="1" lang="en-US" altLang="ja-JP" sz="1050" dirty="0">
                          <a:latin typeface="Arial" panose="020B0604020202020204" pitchFamily="34" charset="0"/>
                          <a:cs typeface="Arial" panose="020B0604020202020204" pitchFamily="34" charset="0"/>
                          <a:sym typeface="Symbol" panose="05050102010706020507" pitchFamily="18" charset="2"/>
                        </a:rPr>
                        <a:t> </a:t>
                      </a:r>
                      <a:r>
                        <a:rPr kumimoji="1" lang="en-US" altLang="ja-JP" sz="1050" dirty="0">
                          <a:latin typeface="Arial" panose="020B0604020202020204" pitchFamily="34" charset="0"/>
                          <a:cs typeface="Arial" panose="020B0604020202020204" pitchFamily="34" charset="0"/>
                        </a:rPr>
                        <a:t>4</a:t>
                      </a:r>
                      <a:endParaRPr kumimoji="1" lang="ja-JP" altLang="en-US" sz="1050" dirty="0">
                        <a:latin typeface="Arial" panose="020B0604020202020204" pitchFamily="34" charset="0"/>
                        <a:cs typeface="Arial" panose="020B0604020202020204" pitchFamily="34" charset="0"/>
                      </a:endParaRPr>
                    </a:p>
                  </a:txBody>
                  <a:tcPr/>
                </a:tc>
                <a:tc>
                  <a:txBody>
                    <a:bodyPr/>
                    <a:lstStyle/>
                    <a:p>
                      <a:pPr algn="ctr" fontAlgn="ctr"/>
                      <a:r>
                        <a:rPr lang="en-US" altLang="ja-JP" sz="1400" b="0" i="0" u="none" strike="noStrike" dirty="0">
                          <a:solidFill>
                            <a:srgbClr val="000000"/>
                          </a:solidFill>
                          <a:effectLst/>
                          <a:latin typeface="Arial" panose="020B0604020202020204" pitchFamily="34" charset="0"/>
                          <a:ea typeface="ＭＳ Ｐゴシック" panose="020B0600070205080204" pitchFamily="50" charset="-128"/>
                          <a:cs typeface="Arial" panose="020B0604020202020204" pitchFamily="34" charset="0"/>
                        </a:rPr>
                        <a:t>4816 </a:t>
                      </a:r>
                    </a:p>
                  </a:txBody>
                  <a:tcPr marL="9525" marR="9525" marT="9525" marB="0" anchor="ctr"/>
                </a:tc>
                <a:tc>
                  <a:txBody>
                    <a:bodyPr/>
                    <a:lstStyle/>
                    <a:p>
                      <a:pPr algn="ctr" fontAlgn="ctr"/>
                      <a:r>
                        <a:rPr lang="en-US" altLang="ja-JP" sz="1400" b="0" i="0" u="none" strike="noStrike" dirty="0">
                          <a:solidFill>
                            <a:srgbClr val="000000"/>
                          </a:solidFill>
                          <a:effectLst/>
                          <a:latin typeface="Arial" panose="020B0604020202020204" pitchFamily="34" charset="0"/>
                          <a:ea typeface="ＭＳ Ｐゴシック" panose="020B0600070205080204" pitchFamily="50" charset="-128"/>
                          <a:cs typeface="Arial" panose="020B0604020202020204" pitchFamily="34" charset="0"/>
                        </a:rPr>
                        <a:t>32.7 </a:t>
                      </a:r>
                    </a:p>
                  </a:txBody>
                  <a:tcPr marL="9525" marR="9525" marT="9525" marB="0" anchor="ctr"/>
                </a:tc>
                <a:extLst>
                  <a:ext uri="{0D108BD9-81ED-4DB2-BD59-A6C34878D82A}">
                    <a16:rowId xmlns:a16="http://schemas.microsoft.com/office/drawing/2014/main" xmlns="" val="10001"/>
                  </a:ext>
                </a:extLst>
              </a:tr>
              <a:tr h="216221">
                <a:tc>
                  <a:txBody>
                    <a:bodyPr/>
                    <a:lstStyle/>
                    <a:p>
                      <a:r>
                        <a:rPr kumimoji="1" lang="en-US" altLang="ja-JP" sz="1050" dirty="0">
                          <a:latin typeface="Arial" panose="020B0604020202020204" pitchFamily="34" charset="0"/>
                          <a:cs typeface="Arial" panose="020B0604020202020204" pitchFamily="34" charset="0"/>
                        </a:rPr>
                        <a:t>UN</a:t>
                      </a:r>
                      <a:r>
                        <a:rPr kumimoji="1" lang="ja-JP" altLang="en-US" sz="1050" dirty="0">
                          <a:latin typeface="Arial" panose="020B0604020202020204" pitchFamily="34" charset="0"/>
                          <a:cs typeface="Arial" panose="020B0604020202020204" pitchFamily="34" charset="0"/>
                        </a:rPr>
                        <a:t> </a:t>
                      </a:r>
                      <a:r>
                        <a:rPr kumimoji="1" lang="en-US" altLang="ja-JP" sz="1050" dirty="0">
                          <a:latin typeface="Arial" panose="020B0604020202020204" pitchFamily="34" charset="0"/>
                          <a:cs typeface="Arial" panose="020B0604020202020204" pitchFamily="34" charset="0"/>
                        </a:rPr>
                        <a:t>GTR</a:t>
                      </a:r>
                      <a:r>
                        <a:rPr kumimoji="1" lang="ja-JP" altLang="en-US" sz="1050" dirty="0">
                          <a:latin typeface="Arial" panose="020B0604020202020204" pitchFamily="34" charset="0"/>
                          <a:cs typeface="Arial" panose="020B0604020202020204" pitchFamily="34" charset="0"/>
                        </a:rPr>
                        <a:t> </a:t>
                      </a:r>
                      <a:r>
                        <a:rPr kumimoji="1" lang="en-US" altLang="ja-JP" sz="1050" dirty="0">
                          <a:latin typeface="Arial" panose="020B0604020202020204" pitchFamily="34" charset="0"/>
                          <a:cs typeface="Arial" panose="020B0604020202020204" pitchFamily="34" charset="0"/>
                        </a:rPr>
                        <a:t>proposal</a:t>
                      </a:r>
                      <a:r>
                        <a:rPr kumimoji="1" lang="ja-JP" altLang="en-US" sz="1050" dirty="0">
                          <a:latin typeface="Arial" panose="020B0604020202020204" pitchFamily="34" charset="0"/>
                          <a:cs typeface="Arial" panose="020B0604020202020204" pitchFamily="34" charset="0"/>
                        </a:rPr>
                        <a:t> </a:t>
                      </a:r>
                      <a:r>
                        <a:rPr kumimoji="1" lang="en-US" altLang="ja-JP" sz="1050" dirty="0">
                          <a:latin typeface="Arial" panose="020B0604020202020204" pitchFamily="34" charset="0"/>
                          <a:cs typeface="Arial" panose="020B0604020202020204" pitchFamily="34" charset="0"/>
                        </a:rPr>
                        <a:t>WLTC</a:t>
                      </a:r>
                      <a:r>
                        <a:rPr kumimoji="1" lang="ja-JP" altLang="en-US" sz="1050" dirty="0">
                          <a:latin typeface="Arial" panose="020B0604020202020204" pitchFamily="34" charset="0"/>
                          <a:cs typeface="Arial" panose="020B0604020202020204" pitchFamily="34" charset="0"/>
                        </a:rPr>
                        <a:t> </a:t>
                      </a:r>
                      <a:r>
                        <a:rPr kumimoji="1" lang="en-US" altLang="ja-JP" sz="1050" dirty="0">
                          <a:latin typeface="Arial" panose="020B0604020202020204" pitchFamily="34" charset="0"/>
                          <a:cs typeface="Arial" panose="020B0604020202020204" pitchFamily="34" charset="0"/>
                        </a:rPr>
                        <a:t>(LMHM) </a:t>
                      </a:r>
                      <a:r>
                        <a:rPr kumimoji="1" lang="en-US" altLang="ja-JP" sz="1050" dirty="0">
                          <a:latin typeface="Arial" panose="020B0604020202020204" pitchFamily="34" charset="0"/>
                          <a:cs typeface="Arial" panose="020B0604020202020204" pitchFamily="34" charset="0"/>
                          <a:sym typeface="Symbol" panose="05050102010706020507" pitchFamily="18" charset="2"/>
                        </a:rPr>
                        <a:t> </a:t>
                      </a:r>
                      <a:r>
                        <a:rPr kumimoji="1" lang="en-US" altLang="ja-JP" sz="1050" dirty="0">
                          <a:latin typeface="Arial" panose="020B0604020202020204" pitchFamily="34" charset="0"/>
                          <a:cs typeface="Arial" panose="020B0604020202020204" pitchFamily="34" charset="0"/>
                        </a:rPr>
                        <a:t>1</a:t>
                      </a:r>
                      <a:endParaRPr kumimoji="1" lang="ja-JP" altLang="en-US" sz="1050" dirty="0">
                        <a:latin typeface="Arial" panose="020B0604020202020204" pitchFamily="34" charset="0"/>
                        <a:cs typeface="Arial" panose="020B0604020202020204" pitchFamily="34" charset="0"/>
                      </a:endParaRPr>
                    </a:p>
                  </a:txBody>
                  <a:tcPr anchor="ctr"/>
                </a:tc>
                <a:tc>
                  <a:txBody>
                    <a:bodyPr/>
                    <a:lstStyle/>
                    <a:p>
                      <a:pPr algn="ctr" fontAlgn="ctr"/>
                      <a:r>
                        <a:rPr lang="en-US" altLang="ja-JP" sz="1400" u="none" strike="noStrike" dirty="0">
                          <a:effectLst/>
                          <a:latin typeface="Arial" panose="020B0604020202020204" pitchFamily="34" charset="0"/>
                          <a:cs typeface="Arial" panose="020B0604020202020204" pitchFamily="34" charset="0"/>
                        </a:rPr>
                        <a:t>1910 </a:t>
                      </a:r>
                      <a:endParaRPr lang="en-US" altLang="ja-JP" sz="1400" b="0" i="0" u="none" strike="noStrike" dirty="0">
                        <a:solidFill>
                          <a:srgbClr val="000000"/>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9525" marR="9525" marT="9525" marB="0" anchor="ctr"/>
                </a:tc>
                <a:tc>
                  <a:txBody>
                    <a:bodyPr/>
                    <a:lstStyle/>
                    <a:p>
                      <a:pPr algn="ctr" fontAlgn="ctr"/>
                      <a:r>
                        <a:rPr lang="en-US" altLang="ja-JP" sz="1400" u="none" strike="noStrike" dirty="0">
                          <a:effectLst/>
                          <a:latin typeface="Arial" panose="020B0604020202020204" pitchFamily="34" charset="0"/>
                          <a:cs typeface="Arial" panose="020B0604020202020204" pitchFamily="34" charset="0"/>
                        </a:rPr>
                        <a:t>19.8 </a:t>
                      </a:r>
                      <a:endParaRPr lang="en-US" altLang="ja-JP" sz="1400" b="0" i="0" u="none" strike="noStrike" dirty="0">
                        <a:solidFill>
                          <a:srgbClr val="000000"/>
                        </a:solidFill>
                        <a:effectLst/>
                        <a:latin typeface="Arial" panose="020B0604020202020204" pitchFamily="34" charset="0"/>
                        <a:ea typeface="ＭＳ Ｐゴシック" panose="020B0600070205080204" pitchFamily="50" charset="-128"/>
                        <a:cs typeface="Arial" panose="020B0604020202020204" pitchFamily="34" charset="0"/>
                      </a:endParaRPr>
                    </a:p>
                  </a:txBody>
                  <a:tcPr marL="9525" marR="9525" marT="9525" marB="0" anchor="ctr"/>
                </a:tc>
                <a:extLst>
                  <a:ext uri="{0D108BD9-81ED-4DB2-BD59-A6C34878D82A}">
                    <a16:rowId xmlns:a16="http://schemas.microsoft.com/office/drawing/2014/main" xmlns="" val="10002"/>
                  </a:ext>
                </a:extLst>
              </a:tr>
            </a:tbl>
          </a:graphicData>
        </a:graphic>
      </p:graphicFrame>
      <p:sp>
        <p:nvSpPr>
          <p:cNvPr id="56" name="テキスト ボックス 55"/>
          <p:cNvSpPr txBox="1"/>
          <p:nvPr/>
        </p:nvSpPr>
        <p:spPr>
          <a:xfrm>
            <a:off x="6555258" y="4629823"/>
            <a:ext cx="2481238" cy="461665"/>
          </a:xfrm>
          <a:prstGeom prst="rect">
            <a:avLst/>
          </a:prstGeom>
          <a:noFill/>
        </p:spPr>
        <p:txBody>
          <a:bodyPr wrap="square" rtlCol="0">
            <a:spAutoFit/>
          </a:bodyPr>
          <a:lstStyle/>
          <a:p>
            <a:r>
              <a:rPr lang="en-US" altLang="ja-JP" sz="1200" dirty="0">
                <a:solidFill>
                  <a:srgbClr val="FF0000"/>
                </a:solidFill>
                <a:latin typeface="Arial" panose="020B0604020202020204" pitchFamily="34" charset="0"/>
                <a:cs typeface="Arial" panose="020B0604020202020204" pitchFamily="34" charset="0"/>
              </a:rPr>
              <a:t>Change engine control to enhance purge capability</a:t>
            </a:r>
            <a:endParaRPr kumimoji="1" lang="ja-JP" altLang="en-US" sz="1200" dirty="0">
              <a:solidFill>
                <a:srgbClr val="FF0000"/>
              </a:solidFill>
              <a:latin typeface="Arial" panose="020B0604020202020204" pitchFamily="34" charset="0"/>
              <a:cs typeface="Arial" panose="020B0604020202020204" pitchFamily="34" charset="0"/>
            </a:endParaRPr>
          </a:p>
        </p:txBody>
      </p:sp>
      <p:sp>
        <p:nvSpPr>
          <p:cNvPr id="57" name="テキスト ボックス 56"/>
          <p:cNvSpPr txBox="1"/>
          <p:nvPr/>
        </p:nvSpPr>
        <p:spPr>
          <a:xfrm>
            <a:off x="11112" y="3561338"/>
            <a:ext cx="8906768" cy="261610"/>
          </a:xfrm>
          <a:prstGeom prst="rect">
            <a:avLst/>
          </a:prstGeom>
          <a:noFill/>
        </p:spPr>
        <p:txBody>
          <a:bodyPr wrap="square" rtlCol="0">
            <a:spAutoFit/>
          </a:bodyPr>
          <a:lstStyle/>
          <a:p>
            <a:r>
              <a:rPr lang="ja-JP" altLang="en-US" sz="1100" dirty="0">
                <a:latin typeface="Arial" panose="020B0604020202020204" pitchFamily="34" charset="0"/>
                <a:cs typeface="Arial" panose="020B0604020202020204" pitchFamily="34" charset="0"/>
                <a:sym typeface="Wingdings" panose="05000000000000000000" pitchFamily="2" charset="2"/>
              </a:rPr>
              <a:t></a:t>
            </a:r>
            <a:r>
              <a:rPr lang="en-US" altLang="ja-JP" sz="1100" dirty="0">
                <a:latin typeface="Arial" panose="020B0604020202020204" pitchFamily="34" charset="0"/>
                <a:cs typeface="Arial" panose="020B0604020202020204" pitchFamily="34" charset="0"/>
              </a:rPr>
              <a:t>Test</a:t>
            </a:r>
            <a:r>
              <a:rPr lang="ja-JP" altLang="en-US" sz="1100" dirty="0">
                <a:latin typeface="Arial" panose="020B0604020202020204" pitchFamily="34" charset="0"/>
                <a:cs typeface="Arial" panose="020B0604020202020204" pitchFamily="34" charset="0"/>
              </a:rPr>
              <a:t> </a:t>
            </a:r>
            <a:r>
              <a:rPr lang="en-US" altLang="ja-JP" sz="1100" dirty="0">
                <a:latin typeface="Arial" panose="020B0604020202020204" pitchFamily="34" charset="0"/>
                <a:cs typeface="Arial" panose="020B0604020202020204" pitchFamily="34" charset="0"/>
              </a:rPr>
              <a:t>for</a:t>
            </a:r>
            <a:r>
              <a:rPr lang="ja-JP" altLang="en-US" sz="1100" dirty="0">
                <a:latin typeface="Arial" panose="020B0604020202020204" pitchFamily="34" charset="0"/>
                <a:cs typeface="Arial" panose="020B0604020202020204" pitchFamily="34" charset="0"/>
              </a:rPr>
              <a:t> </a:t>
            </a:r>
            <a:r>
              <a:rPr lang="en-US" altLang="ja-JP" sz="1100" dirty="0">
                <a:latin typeface="Arial" panose="020B0604020202020204" pitchFamily="34" charset="0"/>
                <a:cs typeface="Arial" panose="020B0604020202020204" pitchFamily="34" charset="0"/>
              </a:rPr>
              <a:t>number of days parked: Extended from 1 day to 2 days</a:t>
            </a:r>
          </a:p>
        </p:txBody>
      </p:sp>
      <p:sp>
        <p:nvSpPr>
          <p:cNvPr id="58" name="右矢印 57"/>
          <p:cNvSpPr/>
          <p:nvPr/>
        </p:nvSpPr>
        <p:spPr>
          <a:xfrm>
            <a:off x="4342839" y="3538330"/>
            <a:ext cx="513566" cy="299929"/>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Arial" panose="020B0604020202020204" pitchFamily="34" charset="0"/>
              <a:cs typeface="Arial" panose="020B0604020202020204" pitchFamily="34" charset="0"/>
            </a:endParaRPr>
          </a:p>
        </p:txBody>
      </p:sp>
      <p:sp>
        <p:nvSpPr>
          <p:cNvPr id="59" name="テキスト ボックス 58"/>
          <p:cNvSpPr txBox="1"/>
          <p:nvPr/>
        </p:nvSpPr>
        <p:spPr>
          <a:xfrm>
            <a:off x="4921471" y="3558649"/>
            <a:ext cx="4428457" cy="276999"/>
          </a:xfrm>
          <a:prstGeom prst="rect">
            <a:avLst/>
          </a:prstGeom>
          <a:noFill/>
        </p:spPr>
        <p:txBody>
          <a:bodyPr wrap="square" rtlCol="0">
            <a:spAutoFit/>
          </a:bodyPr>
          <a:lstStyle/>
          <a:p>
            <a:r>
              <a:rPr lang="en-US" altLang="ja-JP" sz="1200" dirty="0">
                <a:solidFill>
                  <a:srgbClr val="FF0000"/>
                </a:solidFill>
                <a:latin typeface="Arial" panose="020B0604020202020204" pitchFamily="34" charset="0"/>
                <a:cs typeface="Arial" panose="020B0604020202020204" pitchFamily="34" charset="0"/>
              </a:rPr>
              <a:t>Increase size of canister to enhance adsorption capacity</a:t>
            </a:r>
          </a:p>
        </p:txBody>
      </p:sp>
      <p:sp>
        <p:nvSpPr>
          <p:cNvPr id="60" name="右矢印 59"/>
          <p:cNvSpPr/>
          <p:nvPr/>
        </p:nvSpPr>
        <p:spPr>
          <a:xfrm>
            <a:off x="6026437" y="4768268"/>
            <a:ext cx="513566" cy="299929"/>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Arial" panose="020B0604020202020204" pitchFamily="34" charset="0"/>
              <a:cs typeface="Arial" panose="020B0604020202020204" pitchFamily="34" charset="0"/>
            </a:endParaRPr>
          </a:p>
        </p:txBody>
      </p:sp>
      <p:sp>
        <p:nvSpPr>
          <p:cNvPr id="61" name="テキスト ボックス 60"/>
          <p:cNvSpPr txBox="1"/>
          <p:nvPr/>
        </p:nvSpPr>
        <p:spPr>
          <a:xfrm>
            <a:off x="6550082" y="5720834"/>
            <a:ext cx="2593917" cy="461665"/>
          </a:xfrm>
          <a:prstGeom prst="rect">
            <a:avLst/>
          </a:prstGeom>
          <a:noFill/>
        </p:spPr>
        <p:txBody>
          <a:bodyPr wrap="square" rtlCol="0">
            <a:spAutoFit/>
          </a:bodyPr>
          <a:lstStyle/>
          <a:p>
            <a:r>
              <a:rPr lang="en-US" altLang="ja-JP" sz="1200" spc="-30" dirty="0">
                <a:solidFill>
                  <a:srgbClr val="FF0000"/>
                </a:solidFill>
                <a:latin typeface="Arial" panose="020B0604020202020204" pitchFamily="34" charset="0"/>
                <a:cs typeface="Arial" panose="020B0604020202020204" pitchFamily="34" charset="0"/>
              </a:rPr>
              <a:t>Change the rubber material used for fueling pipe, to control permeating</a:t>
            </a:r>
            <a:endParaRPr lang="ja-JP" altLang="ja-JP" sz="1200" spc="-30" dirty="0">
              <a:solidFill>
                <a:srgbClr val="FF0000"/>
              </a:solidFill>
              <a:latin typeface="Arial" panose="020B0604020202020204" pitchFamily="34" charset="0"/>
              <a:cs typeface="Arial" panose="020B0604020202020204" pitchFamily="34" charset="0"/>
            </a:endParaRPr>
          </a:p>
        </p:txBody>
      </p:sp>
      <p:sp>
        <p:nvSpPr>
          <p:cNvPr id="62" name="右矢印 61"/>
          <p:cNvSpPr/>
          <p:nvPr/>
        </p:nvSpPr>
        <p:spPr>
          <a:xfrm>
            <a:off x="6026437" y="5821179"/>
            <a:ext cx="513566" cy="299929"/>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5787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テキスト ボックス 3"/>
          <p:cNvSpPr txBox="1">
            <a:spLocks noChangeArrowheads="1"/>
          </p:cNvSpPr>
          <p:nvPr/>
        </p:nvSpPr>
        <p:spPr bwMode="auto">
          <a:xfrm>
            <a:off x="-14289" y="25460"/>
            <a:ext cx="905078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r>
              <a:rPr lang="de-DE" altLang="ja-JP" dirty="0">
                <a:latin typeface="Arial" panose="020B0604020202020204" pitchFamily="34" charset="0"/>
                <a:cs typeface="Arial" panose="020B0604020202020204" pitchFamily="34" charset="0"/>
              </a:rPr>
              <a:t>II</a:t>
            </a:r>
            <a:r>
              <a:rPr lang="ja-JP" altLang="ja-JP" dirty="0">
                <a:latin typeface="Arial" panose="020B0604020202020204" pitchFamily="34" charset="0"/>
                <a:cs typeface="Arial" panose="020B0604020202020204" pitchFamily="34" charset="0"/>
              </a:rPr>
              <a:t>　</a:t>
            </a:r>
            <a:r>
              <a:rPr lang="en-US" altLang="ja-JP" spc="-30" dirty="0">
                <a:latin typeface="Arial" panose="020B0604020202020204" pitchFamily="34" charset="0"/>
                <a:cs typeface="Arial" panose="020B0604020202020204" pitchFamily="34" charset="0"/>
              </a:rPr>
              <a:t>PM Measures for Gasoline Direct Injection Vehicles</a:t>
            </a:r>
            <a:r>
              <a:rPr lang="ja-JP" altLang="ja-JP" spc="-30" dirty="0">
                <a:latin typeface="Arial" panose="020B0604020202020204" pitchFamily="34" charset="0"/>
                <a:cs typeface="Arial" panose="020B0604020202020204" pitchFamily="34" charset="0"/>
              </a:rPr>
              <a:t>　</a:t>
            </a:r>
            <a:r>
              <a:rPr lang="ja-JP" altLang="en-US" spc="-30" dirty="0">
                <a:latin typeface="Arial" panose="020B0604020202020204" pitchFamily="34" charset="0"/>
                <a:cs typeface="Arial" panose="020B0604020202020204" pitchFamily="34" charset="0"/>
                <a:sym typeface="Wingdings" panose="05000000000000000000" pitchFamily="2" charset="2"/>
              </a:rPr>
              <a:t></a:t>
            </a:r>
            <a:r>
              <a:rPr lang="en-US" altLang="ja-JP" spc="-30" dirty="0">
                <a:latin typeface="Arial" panose="020B0604020202020204" pitchFamily="34" charset="0"/>
                <a:cs typeface="Arial" panose="020B0604020202020204" pitchFamily="34" charset="0"/>
              </a:rPr>
              <a:t> Background to PM Regulations</a:t>
            </a:r>
            <a:endParaRPr lang="ja-JP" altLang="en-US" sz="2800" spc="-30" dirty="0">
              <a:latin typeface="Arial" panose="020B0604020202020204" pitchFamily="34" charset="0"/>
              <a:ea typeface="ＤＨＰ特太ゴシック体" pitchFamily="50" charset="-128"/>
              <a:cs typeface="Arial" panose="020B0604020202020204" pitchFamily="34" charset="0"/>
            </a:endParaRPr>
          </a:p>
        </p:txBody>
      </p:sp>
      <p:sp>
        <p:nvSpPr>
          <p:cNvPr id="2" name="スライド番号プレースホルダー 1"/>
          <p:cNvSpPr>
            <a:spLocks noGrp="1"/>
          </p:cNvSpPr>
          <p:nvPr>
            <p:ph type="sldNum" sz="quarter" idx="12"/>
          </p:nvPr>
        </p:nvSpPr>
        <p:spPr>
          <a:xfrm>
            <a:off x="7010400" y="6491288"/>
            <a:ext cx="2133600" cy="365125"/>
          </a:xfrm>
        </p:spPr>
        <p:txBody>
          <a:bodyPr/>
          <a:lstStyle/>
          <a:p>
            <a:pPr>
              <a:defRPr/>
            </a:pPr>
            <a:fld id="{85929ABE-0113-44A3-811B-72EB3898A103}" type="slidenum">
              <a:rPr lang="ja-JP" altLang="en-US" smtClean="0">
                <a:latin typeface="Arial" panose="020B0604020202020204" pitchFamily="34" charset="0"/>
                <a:cs typeface="Arial" panose="020B0604020202020204" pitchFamily="34" charset="0"/>
              </a:rPr>
              <a:pPr>
                <a:defRPr/>
              </a:pPr>
              <a:t>8</a:t>
            </a:fld>
            <a:endParaRPr lang="ja-JP" altLang="en-US" dirty="0">
              <a:latin typeface="Arial" panose="020B0604020202020204" pitchFamily="34" charset="0"/>
              <a:cs typeface="Arial" panose="020B0604020202020204" pitchFamily="34" charset="0"/>
            </a:endParaRPr>
          </a:p>
        </p:txBody>
      </p:sp>
      <p:graphicFrame>
        <p:nvGraphicFramePr>
          <p:cNvPr id="36" name="表 35"/>
          <p:cNvGraphicFramePr>
            <a:graphicFrameLocks noGrp="1"/>
          </p:cNvGraphicFramePr>
          <p:nvPr>
            <p:extLst>
              <p:ext uri="{D42A27DB-BD31-4B8C-83A1-F6EECF244321}">
                <p14:modId xmlns:p14="http://schemas.microsoft.com/office/powerpoint/2010/main" val="2038022155"/>
              </p:ext>
            </p:extLst>
          </p:nvPr>
        </p:nvGraphicFramePr>
        <p:xfrm>
          <a:off x="611560" y="2996952"/>
          <a:ext cx="8064894" cy="1598176"/>
        </p:xfrm>
        <a:graphic>
          <a:graphicData uri="http://schemas.openxmlformats.org/drawingml/2006/table">
            <a:tbl>
              <a:tblPr firstRow="1" bandRow="1">
                <a:tableStyleId>{5C22544A-7EE6-4342-B048-85BDC9FD1C3A}</a:tableStyleId>
              </a:tblPr>
              <a:tblGrid>
                <a:gridCol w="1344149">
                  <a:extLst>
                    <a:ext uri="{9D8B030D-6E8A-4147-A177-3AD203B41FA5}">
                      <a16:colId xmlns:a16="http://schemas.microsoft.com/office/drawing/2014/main" xmlns="" val="20000"/>
                    </a:ext>
                  </a:extLst>
                </a:gridCol>
                <a:gridCol w="1344149">
                  <a:extLst>
                    <a:ext uri="{9D8B030D-6E8A-4147-A177-3AD203B41FA5}">
                      <a16:colId xmlns:a16="http://schemas.microsoft.com/office/drawing/2014/main" xmlns="" val="20001"/>
                    </a:ext>
                  </a:extLst>
                </a:gridCol>
                <a:gridCol w="1344149">
                  <a:extLst>
                    <a:ext uri="{9D8B030D-6E8A-4147-A177-3AD203B41FA5}">
                      <a16:colId xmlns:a16="http://schemas.microsoft.com/office/drawing/2014/main" xmlns="" val="20002"/>
                    </a:ext>
                  </a:extLst>
                </a:gridCol>
                <a:gridCol w="1344149">
                  <a:extLst>
                    <a:ext uri="{9D8B030D-6E8A-4147-A177-3AD203B41FA5}">
                      <a16:colId xmlns:a16="http://schemas.microsoft.com/office/drawing/2014/main" xmlns="" val="20003"/>
                    </a:ext>
                  </a:extLst>
                </a:gridCol>
                <a:gridCol w="1344149">
                  <a:extLst>
                    <a:ext uri="{9D8B030D-6E8A-4147-A177-3AD203B41FA5}">
                      <a16:colId xmlns:a16="http://schemas.microsoft.com/office/drawing/2014/main" xmlns="" val="20004"/>
                    </a:ext>
                  </a:extLst>
                </a:gridCol>
                <a:gridCol w="1344149">
                  <a:extLst>
                    <a:ext uri="{9D8B030D-6E8A-4147-A177-3AD203B41FA5}">
                      <a16:colId xmlns:a16="http://schemas.microsoft.com/office/drawing/2014/main" xmlns="" val="20005"/>
                    </a:ext>
                  </a:extLst>
                </a:gridCol>
              </a:tblGrid>
              <a:tr h="709176">
                <a:tc>
                  <a:txBody>
                    <a:bodyPr/>
                    <a:lstStyle/>
                    <a:p>
                      <a:r>
                        <a:rPr kumimoji="1" lang="en-US" altLang="ja-JP" sz="1200" dirty="0">
                          <a:latin typeface="Arial" panose="020B0604020202020204" pitchFamily="34" charset="0"/>
                          <a:cs typeface="Arial" panose="020B0604020202020204" pitchFamily="34" charset="0"/>
                        </a:rPr>
                        <a:t>Passenger</a:t>
                      </a:r>
                      <a:r>
                        <a:rPr kumimoji="1" lang="ja-JP" altLang="en-US" sz="1200" dirty="0">
                          <a:latin typeface="Arial" panose="020B0604020202020204" pitchFamily="34" charset="0"/>
                          <a:cs typeface="Arial" panose="020B0604020202020204" pitchFamily="34" charset="0"/>
                        </a:rPr>
                        <a:t> </a:t>
                      </a:r>
                      <a:r>
                        <a:rPr kumimoji="1" lang="en-US" altLang="ja-JP" sz="1200" dirty="0">
                          <a:latin typeface="Arial" panose="020B0604020202020204" pitchFamily="34" charset="0"/>
                          <a:cs typeface="Arial" panose="020B0604020202020204" pitchFamily="34" charset="0"/>
                        </a:rPr>
                        <a:t>vehicle</a:t>
                      </a:r>
                      <a:r>
                        <a:rPr kumimoji="1" lang="ja-JP" altLang="en-US" sz="1200" dirty="0">
                          <a:latin typeface="Arial" panose="020B0604020202020204" pitchFamily="34" charset="0"/>
                          <a:cs typeface="Arial" panose="020B0604020202020204" pitchFamily="34" charset="0"/>
                        </a:rPr>
                        <a:t> </a:t>
                      </a:r>
                      <a:r>
                        <a:rPr kumimoji="1" lang="en-US" altLang="ja-JP" sz="1200" dirty="0">
                          <a:latin typeface="Arial" panose="020B0604020202020204" pitchFamily="34" charset="0"/>
                          <a:cs typeface="Arial" panose="020B0604020202020204" pitchFamily="34" charset="0"/>
                        </a:rPr>
                        <a:t>(g/km)</a:t>
                      </a:r>
                      <a:endParaRPr kumimoji="1" lang="ja-JP" altLang="en-US" sz="1200" dirty="0">
                        <a:latin typeface="Arial" panose="020B0604020202020204" pitchFamily="34" charset="0"/>
                        <a:cs typeface="Arial" panose="020B0604020202020204" pitchFamily="34" charset="0"/>
                      </a:endParaRPr>
                    </a:p>
                  </a:txBody>
                  <a:tcPr anchor="ctr"/>
                </a:tc>
                <a:tc>
                  <a:txBody>
                    <a:bodyPr/>
                    <a:lstStyle/>
                    <a:p>
                      <a:r>
                        <a:rPr kumimoji="1" lang="en-US" altLang="ja-JP" sz="1200" dirty="0">
                          <a:latin typeface="Arial" panose="020B0604020202020204" pitchFamily="34" charset="0"/>
                          <a:cs typeface="Arial" panose="020B0604020202020204" pitchFamily="34" charset="0"/>
                        </a:rPr>
                        <a:t>Short-term</a:t>
                      </a:r>
                      <a:r>
                        <a:rPr kumimoji="1" lang="ja-JP" altLang="en-US" sz="1200" dirty="0">
                          <a:latin typeface="Arial" panose="020B0604020202020204" pitchFamily="34" charset="0"/>
                          <a:cs typeface="Arial" panose="020B0604020202020204" pitchFamily="34" charset="0"/>
                        </a:rPr>
                        <a:t> </a:t>
                      </a:r>
                      <a:r>
                        <a:rPr kumimoji="1" lang="en-US" altLang="ja-JP" sz="1200" dirty="0">
                          <a:latin typeface="Arial" panose="020B0604020202020204" pitchFamily="34" charset="0"/>
                          <a:cs typeface="Arial" panose="020B0604020202020204" pitchFamily="34" charset="0"/>
                        </a:rPr>
                        <a:t>regulations</a:t>
                      </a:r>
                    </a:p>
                    <a:p>
                      <a:r>
                        <a:rPr kumimoji="1" lang="en-US" altLang="ja-JP" sz="1200" dirty="0">
                          <a:latin typeface="Arial" panose="020B0604020202020204" pitchFamily="34" charset="0"/>
                          <a:cs typeface="Arial" panose="020B0604020202020204" pitchFamily="34" charset="0"/>
                        </a:rPr>
                        <a:t>(1994)</a:t>
                      </a:r>
                      <a:endParaRPr kumimoji="1" lang="ja-JP" altLang="en-US" sz="1200" dirty="0">
                        <a:latin typeface="Arial" panose="020B0604020202020204" pitchFamily="34" charset="0"/>
                        <a:cs typeface="Arial" panose="020B0604020202020204" pitchFamily="34" charset="0"/>
                      </a:endParaRPr>
                    </a:p>
                  </a:txBody>
                  <a:tcPr anchor="ctr"/>
                </a:tc>
                <a:tc>
                  <a:txBody>
                    <a:bodyPr/>
                    <a:lstStyle/>
                    <a:p>
                      <a:r>
                        <a:rPr kumimoji="1" lang="en-US" altLang="ja-JP" sz="1200" dirty="0">
                          <a:latin typeface="Arial" panose="020B0604020202020204" pitchFamily="34" charset="0"/>
                          <a:cs typeface="Arial" panose="020B0604020202020204" pitchFamily="34" charset="0"/>
                        </a:rPr>
                        <a:t>Long-term regulations</a:t>
                      </a:r>
                    </a:p>
                    <a:p>
                      <a:r>
                        <a:rPr kumimoji="1" lang="en-US" altLang="ja-JP" sz="1200" dirty="0">
                          <a:latin typeface="Arial" panose="020B0604020202020204" pitchFamily="34" charset="0"/>
                          <a:cs typeface="Arial" panose="020B0604020202020204" pitchFamily="34" charset="0"/>
                        </a:rPr>
                        <a:t>(1997)</a:t>
                      </a:r>
                      <a:endParaRPr kumimoji="1" lang="ja-JP" altLang="en-US" sz="1200" dirty="0">
                        <a:latin typeface="Arial" panose="020B0604020202020204" pitchFamily="34" charset="0"/>
                        <a:cs typeface="Arial" panose="020B0604020202020204" pitchFamily="34" charset="0"/>
                      </a:endParaRPr>
                    </a:p>
                  </a:txBody>
                  <a:tcPr anchor="ctr"/>
                </a:tc>
                <a:tc>
                  <a:txBody>
                    <a:bodyPr/>
                    <a:lstStyle/>
                    <a:p>
                      <a:r>
                        <a:rPr kumimoji="1" lang="en-US" altLang="ja-JP" sz="1200" dirty="0">
                          <a:latin typeface="Arial" panose="020B0604020202020204" pitchFamily="34" charset="0"/>
                          <a:cs typeface="Arial" panose="020B0604020202020204" pitchFamily="34" charset="0"/>
                        </a:rPr>
                        <a:t>New</a:t>
                      </a:r>
                      <a:r>
                        <a:rPr kumimoji="1" lang="ja-JP" altLang="en-US" sz="1200" dirty="0">
                          <a:latin typeface="Arial" panose="020B0604020202020204" pitchFamily="34" charset="0"/>
                          <a:cs typeface="Arial" panose="020B0604020202020204" pitchFamily="34" charset="0"/>
                        </a:rPr>
                        <a:t> </a:t>
                      </a:r>
                      <a:r>
                        <a:rPr kumimoji="1" lang="en-US" altLang="ja-JP" sz="1200" dirty="0">
                          <a:latin typeface="Arial" panose="020B0604020202020204" pitchFamily="34" charset="0"/>
                          <a:cs typeface="Arial" panose="020B0604020202020204" pitchFamily="34" charset="0"/>
                        </a:rPr>
                        <a:t>short-term</a:t>
                      </a:r>
                      <a:r>
                        <a:rPr kumimoji="1" lang="ja-JP" altLang="en-US" sz="1200" dirty="0">
                          <a:latin typeface="Arial" panose="020B0604020202020204" pitchFamily="34" charset="0"/>
                          <a:cs typeface="Arial" panose="020B0604020202020204" pitchFamily="34" charset="0"/>
                        </a:rPr>
                        <a:t> </a:t>
                      </a:r>
                      <a:r>
                        <a:rPr kumimoji="1" lang="en-US" altLang="ja-JP" sz="1200" dirty="0">
                          <a:latin typeface="Arial" panose="020B0604020202020204" pitchFamily="34" charset="0"/>
                          <a:cs typeface="Arial" panose="020B0604020202020204" pitchFamily="34" charset="0"/>
                        </a:rPr>
                        <a:t>regulations</a:t>
                      </a:r>
                      <a:r>
                        <a:rPr kumimoji="1" lang="ja-JP" altLang="en-US" sz="1200" dirty="0">
                          <a:latin typeface="Arial" panose="020B0604020202020204" pitchFamily="34" charset="0"/>
                          <a:cs typeface="Arial" panose="020B0604020202020204" pitchFamily="34" charset="0"/>
                        </a:rPr>
                        <a:t> </a:t>
                      </a:r>
                      <a:r>
                        <a:rPr kumimoji="1" lang="en-US" altLang="ja-JP" sz="1200" dirty="0">
                          <a:latin typeface="Arial" panose="020B0604020202020204" pitchFamily="34" charset="0"/>
                          <a:cs typeface="Arial" panose="020B0604020202020204" pitchFamily="34" charset="0"/>
                        </a:rPr>
                        <a:t>(2003)</a:t>
                      </a:r>
                      <a:endParaRPr kumimoji="1" lang="ja-JP" altLang="en-US" sz="1200" dirty="0">
                        <a:latin typeface="Arial" panose="020B0604020202020204" pitchFamily="34" charset="0"/>
                        <a:cs typeface="Arial" panose="020B0604020202020204" pitchFamily="34" charset="0"/>
                      </a:endParaRPr>
                    </a:p>
                  </a:txBody>
                  <a:tcPr anchor="ctr"/>
                </a:tc>
                <a:tc>
                  <a:txBody>
                    <a:bodyPr/>
                    <a:lstStyle/>
                    <a:p>
                      <a:r>
                        <a:rPr kumimoji="1" lang="en-US" altLang="ja-JP" sz="1200" dirty="0">
                          <a:latin typeface="Arial" panose="020B0604020202020204" pitchFamily="34" charset="0"/>
                          <a:cs typeface="Arial" panose="020B0604020202020204" pitchFamily="34" charset="0"/>
                        </a:rPr>
                        <a:t>New</a:t>
                      </a:r>
                      <a:r>
                        <a:rPr kumimoji="1" lang="ja-JP" altLang="en-US" sz="1200" dirty="0">
                          <a:latin typeface="Arial" panose="020B0604020202020204" pitchFamily="34" charset="0"/>
                          <a:cs typeface="Arial" panose="020B0604020202020204" pitchFamily="34" charset="0"/>
                        </a:rPr>
                        <a:t> </a:t>
                      </a:r>
                      <a:r>
                        <a:rPr kumimoji="1" lang="en-US" altLang="ja-JP" sz="1200" dirty="0">
                          <a:latin typeface="Arial" panose="020B0604020202020204" pitchFamily="34" charset="0"/>
                          <a:cs typeface="Arial" panose="020B0604020202020204" pitchFamily="34" charset="0"/>
                        </a:rPr>
                        <a:t>long-term</a:t>
                      </a:r>
                      <a:r>
                        <a:rPr kumimoji="1" lang="ja-JP" altLang="en-US" sz="1200" dirty="0">
                          <a:latin typeface="Arial" panose="020B0604020202020204" pitchFamily="34" charset="0"/>
                          <a:cs typeface="Arial" panose="020B0604020202020204" pitchFamily="34" charset="0"/>
                        </a:rPr>
                        <a:t> </a:t>
                      </a:r>
                      <a:r>
                        <a:rPr kumimoji="1" lang="en-US" altLang="ja-JP" sz="1200" dirty="0">
                          <a:latin typeface="Arial" panose="020B0604020202020204" pitchFamily="34" charset="0"/>
                          <a:cs typeface="Arial" panose="020B0604020202020204" pitchFamily="34" charset="0"/>
                        </a:rPr>
                        <a:t>regulations</a:t>
                      </a:r>
                    </a:p>
                    <a:p>
                      <a:r>
                        <a:rPr kumimoji="1" lang="en-US" altLang="ja-JP" sz="1200" dirty="0">
                          <a:latin typeface="Arial" panose="020B0604020202020204" pitchFamily="34" charset="0"/>
                          <a:cs typeface="Arial" panose="020B0604020202020204" pitchFamily="34" charset="0"/>
                        </a:rPr>
                        <a:t>(2005)</a:t>
                      </a:r>
                      <a:endParaRPr kumimoji="1" lang="ja-JP" altLang="en-US" sz="1200" dirty="0">
                        <a:latin typeface="Arial" panose="020B0604020202020204" pitchFamily="34" charset="0"/>
                        <a:cs typeface="Arial" panose="020B0604020202020204" pitchFamily="34" charset="0"/>
                      </a:endParaRPr>
                    </a:p>
                  </a:txBody>
                  <a:tcPr anchor="ctr"/>
                </a:tc>
                <a:tc>
                  <a:txBody>
                    <a:bodyPr/>
                    <a:lstStyle/>
                    <a:p>
                      <a:r>
                        <a:rPr kumimoji="1" lang="en-US" altLang="ja-JP" sz="1200" dirty="0">
                          <a:latin typeface="Arial" panose="020B0604020202020204" pitchFamily="34" charset="0"/>
                          <a:cs typeface="Arial" panose="020B0604020202020204" pitchFamily="34" charset="0"/>
                        </a:rPr>
                        <a:t>Post</a:t>
                      </a:r>
                      <a:r>
                        <a:rPr kumimoji="1" lang="ja-JP" altLang="en-US" sz="1200" dirty="0">
                          <a:latin typeface="Arial" panose="020B0604020202020204" pitchFamily="34" charset="0"/>
                          <a:cs typeface="Arial" panose="020B0604020202020204" pitchFamily="34" charset="0"/>
                        </a:rPr>
                        <a:t> </a:t>
                      </a:r>
                      <a:r>
                        <a:rPr kumimoji="1" lang="en-US" altLang="ja-JP" sz="1200" dirty="0">
                          <a:latin typeface="Arial" panose="020B0604020202020204" pitchFamily="34" charset="0"/>
                          <a:cs typeface="Arial" panose="020B0604020202020204" pitchFamily="34" charset="0"/>
                        </a:rPr>
                        <a:t>new</a:t>
                      </a:r>
                      <a:r>
                        <a:rPr kumimoji="1" lang="ja-JP" altLang="en-US" sz="1200" dirty="0">
                          <a:latin typeface="Arial" panose="020B0604020202020204" pitchFamily="34" charset="0"/>
                          <a:cs typeface="Arial" panose="020B0604020202020204" pitchFamily="34" charset="0"/>
                        </a:rPr>
                        <a:t> </a:t>
                      </a:r>
                      <a:r>
                        <a:rPr kumimoji="1" lang="en-US" altLang="ja-JP" sz="1200" spc="-40" baseline="0" dirty="0">
                          <a:latin typeface="Arial" panose="020B0604020202020204" pitchFamily="34" charset="0"/>
                          <a:cs typeface="Arial" panose="020B0604020202020204" pitchFamily="34" charset="0"/>
                        </a:rPr>
                        <a:t>long-term</a:t>
                      </a:r>
                      <a:r>
                        <a:rPr kumimoji="1" lang="ja-JP" altLang="en-US" sz="1200" spc="-40" baseline="0" dirty="0">
                          <a:latin typeface="Arial" panose="020B0604020202020204" pitchFamily="34" charset="0"/>
                          <a:cs typeface="Arial" panose="020B0604020202020204" pitchFamily="34" charset="0"/>
                        </a:rPr>
                        <a:t> </a:t>
                      </a:r>
                      <a:r>
                        <a:rPr kumimoji="1" lang="en-US" altLang="ja-JP" sz="1200" spc="-40" baseline="0" dirty="0">
                          <a:latin typeface="Arial" panose="020B0604020202020204" pitchFamily="34" charset="0"/>
                          <a:cs typeface="Arial" panose="020B0604020202020204" pitchFamily="34" charset="0"/>
                        </a:rPr>
                        <a:t>regulations </a:t>
                      </a:r>
                      <a:r>
                        <a:rPr kumimoji="1" lang="en-US" altLang="ja-JP" sz="1200" dirty="0">
                          <a:latin typeface="Arial" panose="020B0604020202020204" pitchFamily="34" charset="0"/>
                          <a:cs typeface="Arial" panose="020B0604020202020204" pitchFamily="34" charset="0"/>
                        </a:rPr>
                        <a:t>(2009) </a:t>
                      </a:r>
                      <a:endParaRPr kumimoji="1" lang="ja-JP" altLang="en-US" sz="12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xmlns="" val="10000"/>
                  </a:ext>
                </a:extLst>
              </a:tr>
              <a:tr h="370840">
                <a:tc>
                  <a:txBody>
                    <a:bodyPr/>
                    <a:lstStyle/>
                    <a:p>
                      <a:r>
                        <a:rPr kumimoji="1" lang="en-US" altLang="ja-JP" sz="1400" dirty="0">
                          <a:latin typeface="Arial" panose="020B0604020202020204" pitchFamily="34" charset="0"/>
                          <a:cs typeface="Arial" panose="020B0604020202020204" pitchFamily="34" charset="0"/>
                        </a:rPr>
                        <a:t>Diesel</a:t>
                      </a:r>
                      <a:endParaRPr kumimoji="1" lang="ja-JP" altLang="en-US" sz="1400" dirty="0">
                        <a:latin typeface="Arial" panose="020B0604020202020204" pitchFamily="34" charset="0"/>
                        <a:cs typeface="Arial" panose="020B0604020202020204" pitchFamily="34" charset="0"/>
                      </a:endParaRPr>
                    </a:p>
                  </a:txBody>
                  <a:tcPr anchor="ctr"/>
                </a:tc>
                <a:tc>
                  <a:txBody>
                    <a:bodyPr/>
                    <a:lstStyle/>
                    <a:p>
                      <a:r>
                        <a:rPr kumimoji="1" lang="en-US" altLang="ja-JP" sz="1400" dirty="0">
                          <a:latin typeface="Arial" panose="020B0604020202020204" pitchFamily="34" charset="0"/>
                          <a:cs typeface="Arial" panose="020B0604020202020204" pitchFamily="34" charset="0"/>
                        </a:rPr>
                        <a:t>0.34</a:t>
                      </a:r>
                      <a:endParaRPr kumimoji="1" lang="ja-JP" altLang="en-US" sz="1400" dirty="0">
                        <a:latin typeface="Arial" panose="020B0604020202020204" pitchFamily="34" charset="0"/>
                        <a:cs typeface="Arial" panose="020B0604020202020204" pitchFamily="34" charset="0"/>
                      </a:endParaRPr>
                    </a:p>
                  </a:txBody>
                  <a:tcPr anchor="ctr"/>
                </a:tc>
                <a:tc>
                  <a:txBody>
                    <a:bodyPr/>
                    <a:lstStyle/>
                    <a:p>
                      <a:r>
                        <a:rPr kumimoji="1" lang="en-US" altLang="ja-JP" sz="1400" dirty="0">
                          <a:latin typeface="Arial" panose="020B0604020202020204" pitchFamily="34" charset="0"/>
                          <a:cs typeface="Arial" panose="020B0604020202020204" pitchFamily="34" charset="0"/>
                        </a:rPr>
                        <a:t>0.08</a:t>
                      </a:r>
                      <a:endParaRPr kumimoji="1" lang="ja-JP" altLang="en-US" sz="1400" dirty="0">
                        <a:latin typeface="Arial" panose="020B0604020202020204" pitchFamily="34" charset="0"/>
                        <a:cs typeface="Arial" panose="020B0604020202020204" pitchFamily="34" charset="0"/>
                      </a:endParaRPr>
                    </a:p>
                  </a:txBody>
                  <a:tcPr anchor="ctr"/>
                </a:tc>
                <a:tc>
                  <a:txBody>
                    <a:bodyPr/>
                    <a:lstStyle/>
                    <a:p>
                      <a:r>
                        <a:rPr kumimoji="1" lang="en-US" altLang="ja-JP" sz="1400" dirty="0">
                          <a:latin typeface="Arial" panose="020B0604020202020204" pitchFamily="34" charset="0"/>
                          <a:cs typeface="Arial" panose="020B0604020202020204" pitchFamily="34" charset="0"/>
                        </a:rPr>
                        <a:t>0.052</a:t>
                      </a:r>
                      <a:endParaRPr kumimoji="1" lang="ja-JP" altLang="en-US" sz="1400" dirty="0">
                        <a:latin typeface="Arial" panose="020B0604020202020204" pitchFamily="34" charset="0"/>
                        <a:cs typeface="Arial" panose="020B0604020202020204" pitchFamily="34" charset="0"/>
                      </a:endParaRPr>
                    </a:p>
                  </a:txBody>
                  <a:tcPr anchor="ctr"/>
                </a:tc>
                <a:tc>
                  <a:txBody>
                    <a:bodyPr/>
                    <a:lstStyle/>
                    <a:p>
                      <a:r>
                        <a:rPr kumimoji="1" lang="en-US" altLang="ja-JP" sz="1400" dirty="0">
                          <a:latin typeface="Arial" panose="020B0604020202020204" pitchFamily="34" charset="0"/>
                          <a:cs typeface="Arial" panose="020B0604020202020204" pitchFamily="34" charset="0"/>
                        </a:rPr>
                        <a:t>0.013</a:t>
                      </a:r>
                      <a:endParaRPr kumimoji="1" lang="ja-JP" altLang="en-US" sz="1400" dirty="0">
                        <a:latin typeface="Arial" panose="020B0604020202020204" pitchFamily="34" charset="0"/>
                        <a:cs typeface="Arial" panose="020B0604020202020204" pitchFamily="34" charset="0"/>
                      </a:endParaRPr>
                    </a:p>
                  </a:txBody>
                  <a:tcPr anchor="ctr"/>
                </a:tc>
                <a:tc>
                  <a:txBody>
                    <a:bodyPr/>
                    <a:lstStyle/>
                    <a:p>
                      <a:r>
                        <a:rPr kumimoji="1" lang="en-US" altLang="ja-JP" sz="1400" dirty="0">
                          <a:latin typeface="Arial" panose="020B0604020202020204" pitchFamily="34" charset="0"/>
                          <a:cs typeface="Arial" panose="020B0604020202020204" pitchFamily="34" charset="0"/>
                        </a:rPr>
                        <a:t>0.005</a:t>
                      </a:r>
                      <a:endParaRPr kumimoji="1" lang="ja-JP" altLang="en-US" sz="14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xmlns="" val="10001"/>
                  </a:ext>
                </a:extLst>
              </a:tr>
              <a:tr h="370840">
                <a:tc>
                  <a:txBody>
                    <a:bodyPr/>
                    <a:lstStyle/>
                    <a:p>
                      <a:r>
                        <a:rPr kumimoji="1" lang="en-US" altLang="ja-JP" sz="1400" dirty="0">
                          <a:latin typeface="Arial" panose="020B0604020202020204" pitchFamily="34" charset="0"/>
                          <a:cs typeface="Arial" panose="020B0604020202020204" pitchFamily="34" charset="0"/>
                        </a:rPr>
                        <a:t>Lean-burn</a:t>
                      </a:r>
                      <a:r>
                        <a:rPr kumimoji="1" lang="ja-JP" altLang="en-US" sz="1400" dirty="0">
                          <a:latin typeface="Arial" panose="020B0604020202020204" pitchFamily="34" charset="0"/>
                          <a:cs typeface="Arial" panose="020B0604020202020204" pitchFamily="34" charset="0"/>
                        </a:rPr>
                        <a:t> </a:t>
                      </a:r>
                      <a:r>
                        <a:rPr kumimoji="1" lang="en-US" altLang="ja-JP" sz="1400" dirty="0">
                          <a:latin typeface="Arial" panose="020B0604020202020204" pitchFamily="34" charset="0"/>
                          <a:cs typeface="Arial" panose="020B0604020202020204" pitchFamily="34" charset="0"/>
                        </a:rPr>
                        <a:t>direct</a:t>
                      </a:r>
                      <a:r>
                        <a:rPr kumimoji="1" lang="ja-JP" altLang="en-US" sz="1400" dirty="0">
                          <a:latin typeface="Arial" panose="020B0604020202020204" pitchFamily="34" charset="0"/>
                          <a:cs typeface="Arial" panose="020B0604020202020204" pitchFamily="34" charset="0"/>
                        </a:rPr>
                        <a:t> </a:t>
                      </a:r>
                      <a:r>
                        <a:rPr kumimoji="1" lang="en-US" altLang="ja-JP" sz="1400" dirty="0">
                          <a:latin typeface="Arial" panose="020B0604020202020204" pitchFamily="34" charset="0"/>
                          <a:cs typeface="Arial" panose="020B0604020202020204" pitchFamily="34" charset="0"/>
                        </a:rPr>
                        <a:t>injection</a:t>
                      </a:r>
                      <a:endParaRPr kumimoji="1" lang="ja-JP" altLang="en-US" sz="1400" dirty="0">
                        <a:latin typeface="Arial" panose="020B0604020202020204" pitchFamily="34" charset="0"/>
                        <a:cs typeface="Arial" panose="020B0604020202020204" pitchFamily="34" charset="0"/>
                      </a:endParaRPr>
                    </a:p>
                  </a:txBody>
                  <a:tcPr anchor="ctr"/>
                </a:tc>
                <a:tc>
                  <a:txBody>
                    <a:bodyPr/>
                    <a:lstStyle/>
                    <a:p>
                      <a:r>
                        <a:rPr kumimoji="1" lang="en-US" altLang="ja-JP" sz="1400" dirty="0">
                          <a:latin typeface="Arial" panose="020B0604020202020204" pitchFamily="34" charset="0"/>
                          <a:cs typeface="Arial" panose="020B0604020202020204" pitchFamily="34" charset="0"/>
                        </a:rPr>
                        <a:t>-</a:t>
                      </a:r>
                      <a:endParaRPr kumimoji="1" lang="ja-JP" altLang="en-US" sz="1400" dirty="0">
                        <a:latin typeface="Arial" panose="020B0604020202020204" pitchFamily="34" charset="0"/>
                        <a:cs typeface="Arial" panose="020B0604020202020204" pitchFamily="34" charset="0"/>
                      </a:endParaRPr>
                    </a:p>
                  </a:txBody>
                  <a:tcPr anchor="ctr"/>
                </a:tc>
                <a:tc>
                  <a:txBody>
                    <a:bodyPr/>
                    <a:lstStyle/>
                    <a:p>
                      <a:r>
                        <a:rPr kumimoji="1" lang="en-US" altLang="ja-JP" sz="1400" dirty="0">
                          <a:latin typeface="Arial" panose="020B0604020202020204" pitchFamily="34" charset="0"/>
                          <a:cs typeface="Arial" panose="020B0604020202020204" pitchFamily="34" charset="0"/>
                        </a:rPr>
                        <a:t>-</a:t>
                      </a:r>
                      <a:endParaRPr kumimoji="1" lang="ja-JP" altLang="en-US" sz="1400" dirty="0">
                        <a:latin typeface="Arial" panose="020B0604020202020204" pitchFamily="34" charset="0"/>
                        <a:cs typeface="Arial" panose="020B0604020202020204" pitchFamily="34" charset="0"/>
                      </a:endParaRPr>
                    </a:p>
                  </a:txBody>
                  <a:tcPr anchor="ctr"/>
                </a:tc>
                <a:tc>
                  <a:txBody>
                    <a:bodyPr/>
                    <a:lstStyle/>
                    <a:p>
                      <a:r>
                        <a:rPr kumimoji="1" lang="en-US" altLang="ja-JP" sz="1400" dirty="0">
                          <a:latin typeface="Arial" panose="020B0604020202020204" pitchFamily="34" charset="0"/>
                          <a:cs typeface="Arial" panose="020B0604020202020204" pitchFamily="34" charset="0"/>
                        </a:rPr>
                        <a:t>-</a:t>
                      </a:r>
                      <a:endParaRPr kumimoji="1" lang="ja-JP" altLang="en-US" sz="1400" dirty="0">
                        <a:latin typeface="Arial" panose="020B0604020202020204" pitchFamily="34" charset="0"/>
                        <a:cs typeface="Arial" panose="020B0604020202020204" pitchFamily="34" charset="0"/>
                      </a:endParaRPr>
                    </a:p>
                  </a:txBody>
                  <a:tcPr anchor="ctr"/>
                </a:tc>
                <a:tc>
                  <a:txBody>
                    <a:bodyPr/>
                    <a:lstStyle/>
                    <a:p>
                      <a:r>
                        <a:rPr kumimoji="1" lang="en-US" altLang="ja-JP" sz="1400" dirty="0">
                          <a:latin typeface="Arial" panose="020B0604020202020204" pitchFamily="34" charset="0"/>
                          <a:cs typeface="Arial" panose="020B0604020202020204" pitchFamily="34" charset="0"/>
                        </a:rPr>
                        <a:t>-</a:t>
                      </a:r>
                      <a:endParaRPr kumimoji="1" lang="ja-JP" altLang="en-US" sz="1400" dirty="0">
                        <a:latin typeface="Arial" panose="020B0604020202020204" pitchFamily="34" charset="0"/>
                        <a:cs typeface="Arial" panose="020B0604020202020204" pitchFamily="34" charset="0"/>
                      </a:endParaRPr>
                    </a:p>
                  </a:txBody>
                  <a:tcPr anchor="ctr"/>
                </a:tc>
                <a:tc>
                  <a:txBody>
                    <a:bodyPr/>
                    <a:lstStyle/>
                    <a:p>
                      <a:r>
                        <a:rPr kumimoji="1" lang="en-US" altLang="ja-JP" sz="1400" dirty="0">
                          <a:latin typeface="Arial" panose="020B0604020202020204" pitchFamily="34" charset="0"/>
                          <a:cs typeface="Arial" panose="020B0604020202020204" pitchFamily="34" charset="0"/>
                        </a:rPr>
                        <a:t>0.005</a:t>
                      </a:r>
                      <a:endParaRPr kumimoji="1" lang="ja-JP" altLang="en-US" sz="14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xmlns="" val="10002"/>
                  </a:ext>
                </a:extLst>
              </a:tr>
            </a:tbl>
          </a:graphicData>
        </a:graphic>
      </p:graphicFrame>
      <p:graphicFrame>
        <p:nvGraphicFramePr>
          <p:cNvPr id="38" name="表 37"/>
          <p:cNvGraphicFramePr>
            <a:graphicFrameLocks noGrp="1"/>
          </p:cNvGraphicFramePr>
          <p:nvPr>
            <p:extLst>
              <p:ext uri="{D42A27DB-BD31-4B8C-83A1-F6EECF244321}">
                <p14:modId xmlns:p14="http://schemas.microsoft.com/office/powerpoint/2010/main" val="3671461145"/>
              </p:ext>
            </p:extLst>
          </p:nvPr>
        </p:nvGraphicFramePr>
        <p:xfrm>
          <a:off x="611560" y="4869160"/>
          <a:ext cx="8064894" cy="1529080"/>
        </p:xfrm>
        <a:graphic>
          <a:graphicData uri="http://schemas.openxmlformats.org/drawingml/2006/table">
            <a:tbl>
              <a:tblPr firstRow="1" bandRow="1">
                <a:tableStyleId>{5C22544A-7EE6-4342-B048-85BDC9FD1C3A}</a:tableStyleId>
              </a:tblPr>
              <a:tblGrid>
                <a:gridCol w="1344149">
                  <a:extLst>
                    <a:ext uri="{9D8B030D-6E8A-4147-A177-3AD203B41FA5}">
                      <a16:colId xmlns:a16="http://schemas.microsoft.com/office/drawing/2014/main" xmlns="" val="20000"/>
                    </a:ext>
                  </a:extLst>
                </a:gridCol>
                <a:gridCol w="1344149">
                  <a:extLst>
                    <a:ext uri="{9D8B030D-6E8A-4147-A177-3AD203B41FA5}">
                      <a16:colId xmlns:a16="http://schemas.microsoft.com/office/drawing/2014/main" xmlns="" val="20001"/>
                    </a:ext>
                  </a:extLst>
                </a:gridCol>
                <a:gridCol w="1344149">
                  <a:extLst>
                    <a:ext uri="{9D8B030D-6E8A-4147-A177-3AD203B41FA5}">
                      <a16:colId xmlns:a16="http://schemas.microsoft.com/office/drawing/2014/main" xmlns="" val="20002"/>
                    </a:ext>
                  </a:extLst>
                </a:gridCol>
                <a:gridCol w="1344149">
                  <a:extLst>
                    <a:ext uri="{9D8B030D-6E8A-4147-A177-3AD203B41FA5}">
                      <a16:colId xmlns:a16="http://schemas.microsoft.com/office/drawing/2014/main" xmlns="" val="20003"/>
                    </a:ext>
                  </a:extLst>
                </a:gridCol>
                <a:gridCol w="1344149">
                  <a:extLst>
                    <a:ext uri="{9D8B030D-6E8A-4147-A177-3AD203B41FA5}">
                      <a16:colId xmlns:a16="http://schemas.microsoft.com/office/drawing/2014/main" xmlns="" val="20004"/>
                    </a:ext>
                  </a:extLst>
                </a:gridCol>
                <a:gridCol w="1344149">
                  <a:extLst>
                    <a:ext uri="{9D8B030D-6E8A-4147-A177-3AD203B41FA5}">
                      <a16:colId xmlns:a16="http://schemas.microsoft.com/office/drawing/2014/main" xmlns="" val="20005"/>
                    </a:ext>
                  </a:extLst>
                </a:gridCol>
              </a:tblGrid>
              <a:tr h="370840">
                <a:tc>
                  <a:txBody>
                    <a:bodyPr/>
                    <a:lstStyle/>
                    <a:p>
                      <a:r>
                        <a:rPr kumimoji="1" lang="en-US" altLang="ja-JP" sz="1200" dirty="0">
                          <a:solidFill>
                            <a:schemeClr val="bg1"/>
                          </a:solidFill>
                          <a:latin typeface="Arial" panose="020B0604020202020204" pitchFamily="34" charset="0"/>
                          <a:cs typeface="Arial" panose="020B0604020202020204" pitchFamily="34" charset="0"/>
                        </a:rPr>
                        <a:t>Heavy</a:t>
                      </a:r>
                      <a:r>
                        <a:rPr kumimoji="1" lang="ja-JP" altLang="en-US" sz="1200" dirty="0">
                          <a:solidFill>
                            <a:schemeClr val="bg1"/>
                          </a:solidFill>
                          <a:latin typeface="Arial" panose="020B0604020202020204" pitchFamily="34" charset="0"/>
                          <a:cs typeface="Arial" panose="020B0604020202020204" pitchFamily="34" charset="0"/>
                        </a:rPr>
                        <a:t> </a:t>
                      </a:r>
                      <a:r>
                        <a:rPr kumimoji="1" lang="en-US" altLang="ja-JP" sz="1200" dirty="0">
                          <a:solidFill>
                            <a:schemeClr val="bg1"/>
                          </a:solidFill>
                          <a:latin typeface="Arial" panose="020B0604020202020204" pitchFamily="34" charset="0"/>
                          <a:cs typeface="Arial" panose="020B0604020202020204" pitchFamily="34" charset="0"/>
                        </a:rPr>
                        <a:t>vehicle</a:t>
                      </a:r>
                    </a:p>
                    <a:p>
                      <a:r>
                        <a:rPr kumimoji="1" lang="en-US" altLang="ja-JP" sz="1200" dirty="0">
                          <a:latin typeface="Arial" panose="020B0604020202020204" pitchFamily="34" charset="0"/>
                          <a:cs typeface="Arial" panose="020B0604020202020204" pitchFamily="34" charset="0"/>
                        </a:rPr>
                        <a:t>(g/kWh)</a:t>
                      </a:r>
                      <a:endParaRPr kumimoji="1" lang="ja-JP" altLang="en-US" sz="1200" dirty="0">
                        <a:latin typeface="Arial" panose="020B0604020202020204" pitchFamily="34" charset="0"/>
                        <a:cs typeface="Arial" panose="020B0604020202020204" pitchFamily="34" charset="0"/>
                      </a:endParaRPr>
                    </a:p>
                  </a:txBody>
                  <a:tcPr anchor="ctr"/>
                </a:tc>
                <a:tc>
                  <a:txBody>
                    <a:bodyPr/>
                    <a:lstStyle/>
                    <a:p>
                      <a:r>
                        <a:rPr kumimoji="1" lang="en-US" altLang="ja-JP" sz="1200" dirty="0">
                          <a:latin typeface="Arial" panose="020B0604020202020204" pitchFamily="34" charset="0"/>
                          <a:cs typeface="Arial" panose="020B0604020202020204" pitchFamily="34" charset="0"/>
                        </a:rPr>
                        <a:t>Short-term</a:t>
                      </a:r>
                      <a:r>
                        <a:rPr kumimoji="1" lang="ja-JP" altLang="en-US" sz="1200" dirty="0">
                          <a:latin typeface="Arial" panose="020B0604020202020204" pitchFamily="34" charset="0"/>
                          <a:cs typeface="Arial" panose="020B0604020202020204" pitchFamily="34" charset="0"/>
                        </a:rPr>
                        <a:t> </a:t>
                      </a:r>
                      <a:r>
                        <a:rPr kumimoji="1" lang="en-US" altLang="ja-JP" sz="1200" dirty="0">
                          <a:latin typeface="Arial" panose="020B0604020202020204" pitchFamily="34" charset="0"/>
                          <a:cs typeface="Arial" panose="020B0604020202020204" pitchFamily="34" charset="0"/>
                        </a:rPr>
                        <a:t>regulations</a:t>
                      </a:r>
                    </a:p>
                    <a:p>
                      <a:r>
                        <a:rPr kumimoji="1" lang="en-US" altLang="ja-JP" sz="1200" dirty="0">
                          <a:latin typeface="Arial" panose="020B0604020202020204" pitchFamily="34" charset="0"/>
                          <a:cs typeface="Arial" panose="020B0604020202020204" pitchFamily="34" charset="0"/>
                        </a:rPr>
                        <a:t>(1994)</a:t>
                      </a:r>
                      <a:endParaRPr kumimoji="1" lang="ja-JP" altLang="en-US" sz="1200" dirty="0">
                        <a:latin typeface="Arial" panose="020B0604020202020204" pitchFamily="34" charset="0"/>
                        <a:cs typeface="Arial" panose="020B0604020202020204" pitchFamily="34" charset="0"/>
                      </a:endParaRPr>
                    </a:p>
                  </a:txBody>
                  <a:tcPr anchor="ctr"/>
                </a:tc>
                <a:tc>
                  <a:txBody>
                    <a:bodyPr/>
                    <a:lstStyle/>
                    <a:p>
                      <a:r>
                        <a:rPr kumimoji="1" lang="en-US" altLang="ja-JP" sz="1200" dirty="0">
                          <a:latin typeface="Arial" panose="020B0604020202020204" pitchFamily="34" charset="0"/>
                          <a:cs typeface="Arial" panose="020B0604020202020204" pitchFamily="34" charset="0"/>
                        </a:rPr>
                        <a:t>Long-term</a:t>
                      </a:r>
                      <a:r>
                        <a:rPr kumimoji="1" lang="ja-JP" altLang="en-US" sz="1200" dirty="0">
                          <a:latin typeface="Arial" panose="020B0604020202020204" pitchFamily="34" charset="0"/>
                          <a:cs typeface="Arial" panose="020B0604020202020204" pitchFamily="34" charset="0"/>
                        </a:rPr>
                        <a:t> </a:t>
                      </a:r>
                      <a:r>
                        <a:rPr kumimoji="1" lang="en-US" altLang="ja-JP" sz="1200" dirty="0">
                          <a:latin typeface="Arial" panose="020B0604020202020204" pitchFamily="34" charset="0"/>
                          <a:cs typeface="Arial" panose="020B0604020202020204" pitchFamily="34" charset="0"/>
                        </a:rPr>
                        <a:t>regulations</a:t>
                      </a:r>
                      <a:r>
                        <a:rPr kumimoji="1" lang="ja-JP" altLang="en-US" sz="1200" dirty="0">
                          <a:latin typeface="Arial" panose="020B0604020202020204" pitchFamily="34" charset="0"/>
                          <a:cs typeface="Arial" panose="020B0604020202020204" pitchFamily="34" charset="0"/>
                        </a:rPr>
                        <a:t> </a:t>
                      </a:r>
                      <a:r>
                        <a:rPr kumimoji="1" lang="en-US" altLang="ja-JP" sz="1200" dirty="0">
                          <a:latin typeface="Arial" panose="020B0604020202020204" pitchFamily="34" charset="0"/>
                          <a:cs typeface="Arial" panose="020B0604020202020204" pitchFamily="34" charset="0"/>
                        </a:rPr>
                        <a:t>(1997)</a:t>
                      </a:r>
                      <a:endParaRPr kumimoji="1" lang="ja-JP" altLang="en-US" sz="1200" dirty="0">
                        <a:latin typeface="Arial" panose="020B0604020202020204" pitchFamily="34" charset="0"/>
                        <a:cs typeface="Arial" panose="020B0604020202020204" pitchFamily="34" charset="0"/>
                      </a:endParaRPr>
                    </a:p>
                  </a:txBody>
                  <a:tcPr anchor="ctr"/>
                </a:tc>
                <a:tc>
                  <a:txBody>
                    <a:bodyPr/>
                    <a:lstStyle/>
                    <a:p>
                      <a:r>
                        <a:rPr kumimoji="1" lang="en-US" altLang="ja-JP" sz="1200" dirty="0">
                          <a:latin typeface="Arial" panose="020B0604020202020204" pitchFamily="34" charset="0"/>
                          <a:cs typeface="Arial" panose="020B0604020202020204" pitchFamily="34" charset="0"/>
                        </a:rPr>
                        <a:t>New</a:t>
                      </a:r>
                      <a:r>
                        <a:rPr kumimoji="1" lang="ja-JP" altLang="en-US" sz="1200" dirty="0">
                          <a:latin typeface="Arial" panose="020B0604020202020204" pitchFamily="34" charset="0"/>
                          <a:cs typeface="Arial" panose="020B0604020202020204" pitchFamily="34" charset="0"/>
                        </a:rPr>
                        <a:t> </a:t>
                      </a:r>
                      <a:r>
                        <a:rPr kumimoji="1" lang="en-US" altLang="ja-JP" sz="1200" dirty="0">
                          <a:latin typeface="Arial" panose="020B0604020202020204" pitchFamily="34" charset="0"/>
                          <a:cs typeface="Arial" panose="020B0604020202020204" pitchFamily="34" charset="0"/>
                        </a:rPr>
                        <a:t>short-term</a:t>
                      </a:r>
                      <a:r>
                        <a:rPr kumimoji="1" lang="ja-JP" altLang="en-US" sz="1200" dirty="0">
                          <a:latin typeface="Arial" panose="020B0604020202020204" pitchFamily="34" charset="0"/>
                          <a:cs typeface="Arial" panose="020B0604020202020204" pitchFamily="34" charset="0"/>
                        </a:rPr>
                        <a:t> </a:t>
                      </a:r>
                      <a:r>
                        <a:rPr kumimoji="1" lang="en-US" altLang="ja-JP" sz="1200" dirty="0">
                          <a:latin typeface="Arial" panose="020B0604020202020204" pitchFamily="34" charset="0"/>
                          <a:cs typeface="Arial" panose="020B0604020202020204" pitchFamily="34" charset="0"/>
                        </a:rPr>
                        <a:t>regulations</a:t>
                      </a:r>
                      <a:r>
                        <a:rPr kumimoji="1" lang="ja-JP" altLang="en-US" sz="1200" dirty="0">
                          <a:latin typeface="Arial" panose="020B0604020202020204" pitchFamily="34" charset="0"/>
                          <a:cs typeface="Arial" panose="020B0604020202020204" pitchFamily="34" charset="0"/>
                        </a:rPr>
                        <a:t> </a:t>
                      </a:r>
                      <a:r>
                        <a:rPr kumimoji="1" lang="en-US" altLang="ja-JP" sz="1200" dirty="0">
                          <a:latin typeface="Arial" panose="020B0604020202020204" pitchFamily="34" charset="0"/>
                          <a:cs typeface="Arial" panose="020B0604020202020204" pitchFamily="34" charset="0"/>
                        </a:rPr>
                        <a:t>(2003)</a:t>
                      </a:r>
                      <a:endParaRPr kumimoji="1" lang="ja-JP" altLang="en-US" sz="1200" dirty="0">
                        <a:latin typeface="Arial" panose="020B0604020202020204" pitchFamily="34" charset="0"/>
                        <a:cs typeface="Arial" panose="020B0604020202020204" pitchFamily="34" charset="0"/>
                      </a:endParaRPr>
                    </a:p>
                  </a:txBody>
                  <a:tcPr anchor="ctr"/>
                </a:tc>
                <a:tc>
                  <a:txBody>
                    <a:bodyPr/>
                    <a:lstStyle/>
                    <a:p>
                      <a:r>
                        <a:rPr kumimoji="1" lang="en-US" altLang="ja-JP" sz="1200" dirty="0">
                          <a:latin typeface="Arial" panose="020B0604020202020204" pitchFamily="34" charset="0"/>
                          <a:cs typeface="Arial" panose="020B0604020202020204" pitchFamily="34" charset="0"/>
                        </a:rPr>
                        <a:t>New</a:t>
                      </a:r>
                      <a:r>
                        <a:rPr kumimoji="1" lang="ja-JP" altLang="en-US" sz="1200" dirty="0">
                          <a:latin typeface="Arial" panose="020B0604020202020204" pitchFamily="34" charset="0"/>
                          <a:cs typeface="Arial" panose="020B0604020202020204" pitchFamily="34" charset="0"/>
                        </a:rPr>
                        <a:t> </a:t>
                      </a:r>
                      <a:r>
                        <a:rPr kumimoji="1" lang="en-US" altLang="ja-JP" sz="1200" dirty="0">
                          <a:latin typeface="Arial" panose="020B0604020202020204" pitchFamily="34" charset="0"/>
                          <a:cs typeface="Arial" panose="020B0604020202020204" pitchFamily="34" charset="0"/>
                        </a:rPr>
                        <a:t>long-term</a:t>
                      </a:r>
                      <a:r>
                        <a:rPr kumimoji="1" lang="ja-JP" altLang="en-US" sz="1200" dirty="0">
                          <a:latin typeface="Arial" panose="020B0604020202020204" pitchFamily="34" charset="0"/>
                          <a:cs typeface="Arial" panose="020B0604020202020204" pitchFamily="34" charset="0"/>
                        </a:rPr>
                        <a:t> </a:t>
                      </a:r>
                      <a:r>
                        <a:rPr kumimoji="1" lang="en-US" altLang="ja-JP" sz="1200" dirty="0">
                          <a:latin typeface="Arial" panose="020B0604020202020204" pitchFamily="34" charset="0"/>
                          <a:cs typeface="Arial" panose="020B0604020202020204" pitchFamily="34" charset="0"/>
                        </a:rPr>
                        <a:t>regulations</a:t>
                      </a:r>
                      <a:r>
                        <a:rPr kumimoji="1" lang="ja-JP" altLang="en-US" sz="1200" dirty="0">
                          <a:latin typeface="Arial" panose="020B0604020202020204" pitchFamily="34" charset="0"/>
                          <a:cs typeface="Arial" panose="020B0604020202020204" pitchFamily="34" charset="0"/>
                        </a:rPr>
                        <a:t> </a:t>
                      </a:r>
                      <a:r>
                        <a:rPr kumimoji="1" lang="en-US" altLang="ja-JP" sz="1200" dirty="0">
                          <a:latin typeface="Arial" panose="020B0604020202020204" pitchFamily="34" charset="0"/>
                          <a:cs typeface="Arial" panose="020B0604020202020204" pitchFamily="34" charset="0"/>
                        </a:rPr>
                        <a:t>(2005)</a:t>
                      </a:r>
                      <a:endParaRPr kumimoji="1" lang="ja-JP" altLang="en-US" sz="1200" dirty="0">
                        <a:latin typeface="Arial" panose="020B0604020202020204" pitchFamily="34" charset="0"/>
                        <a:cs typeface="Arial" panose="020B0604020202020204" pitchFamily="34" charset="0"/>
                      </a:endParaRPr>
                    </a:p>
                  </a:txBody>
                  <a:tcPr anchor="ctr"/>
                </a:tc>
                <a:tc>
                  <a:txBody>
                    <a:bodyPr/>
                    <a:lstStyle/>
                    <a:p>
                      <a:r>
                        <a:rPr kumimoji="1" lang="en-US" altLang="ja-JP" sz="1200" dirty="0">
                          <a:latin typeface="Arial" panose="020B0604020202020204" pitchFamily="34" charset="0"/>
                          <a:cs typeface="Arial" panose="020B0604020202020204" pitchFamily="34" charset="0"/>
                        </a:rPr>
                        <a:t>Post</a:t>
                      </a:r>
                      <a:r>
                        <a:rPr kumimoji="1" lang="ja-JP" altLang="en-US" sz="1200" dirty="0">
                          <a:latin typeface="Arial" panose="020B0604020202020204" pitchFamily="34" charset="0"/>
                          <a:cs typeface="Arial" panose="020B0604020202020204" pitchFamily="34" charset="0"/>
                        </a:rPr>
                        <a:t> </a:t>
                      </a:r>
                      <a:r>
                        <a:rPr kumimoji="1" lang="en-US" altLang="ja-JP" sz="1200" dirty="0">
                          <a:latin typeface="Arial" panose="020B0604020202020204" pitchFamily="34" charset="0"/>
                          <a:cs typeface="Arial" panose="020B0604020202020204" pitchFamily="34" charset="0"/>
                        </a:rPr>
                        <a:t>new</a:t>
                      </a:r>
                      <a:r>
                        <a:rPr kumimoji="1" lang="ja-JP" altLang="en-US" sz="1200" dirty="0">
                          <a:latin typeface="Arial" panose="020B0604020202020204" pitchFamily="34" charset="0"/>
                          <a:cs typeface="Arial" panose="020B0604020202020204" pitchFamily="34" charset="0"/>
                        </a:rPr>
                        <a:t> </a:t>
                      </a:r>
                      <a:r>
                        <a:rPr kumimoji="1" lang="en-US" altLang="ja-JP" sz="1200" spc="-40" dirty="0">
                          <a:latin typeface="Arial" panose="020B0604020202020204" pitchFamily="34" charset="0"/>
                          <a:cs typeface="Arial" panose="020B0604020202020204" pitchFamily="34" charset="0"/>
                        </a:rPr>
                        <a:t>long-</a:t>
                      </a:r>
                      <a:r>
                        <a:rPr kumimoji="1" lang="en-US" altLang="ja-JP" sz="1200" spc="-40" baseline="0" dirty="0">
                          <a:latin typeface="Arial" panose="020B0604020202020204" pitchFamily="34" charset="0"/>
                          <a:cs typeface="Arial" panose="020B0604020202020204" pitchFamily="34" charset="0"/>
                        </a:rPr>
                        <a:t>term regulations </a:t>
                      </a:r>
                      <a:r>
                        <a:rPr kumimoji="1" lang="en-US" altLang="ja-JP" sz="1200" dirty="0">
                          <a:latin typeface="Arial" panose="020B0604020202020204" pitchFamily="34" charset="0"/>
                          <a:cs typeface="Arial" panose="020B0604020202020204" pitchFamily="34" charset="0"/>
                        </a:rPr>
                        <a:t>(2009)</a:t>
                      </a:r>
                      <a:endParaRPr kumimoji="1" lang="ja-JP" altLang="en-US" sz="12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xmlns="" val="10000"/>
                  </a:ext>
                </a:extLst>
              </a:tr>
              <a:tr h="370840">
                <a:tc>
                  <a:txBody>
                    <a:bodyPr/>
                    <a:lstStyle/>
                    <a:p>
                      <a:r>
                        <a:rPr kumimoji="1" lang="en-US" altLang="ja-JP" sz="1400" dirty="0">
                          <a:latin typeface="Arial" panose="020B0604020202020204" pitchFamily="34" charset="0"/>
                          <a:cs typeface="Arial" panose="020B0604020202020204" pitchFamily="34" charset="0"/>
                        </a:rPr>
                        <a:t>Diesel</a:t>
                      </a:r>
                      <a:endParaRPr kumimoji="1" lang="ja-JP" altLang="en-US" sz="1400" dirty="0">
                        <a:latin typeface="Arial" panose="020B0604020202020204" pitchFamily="34" charset="0"/>
                        <a:cs typeface="Arial" panose="020B0604020202020204" pitchFamily="34" charset="0"/>
                      </a:endParaRPr>
                    </a:p>
                  </a:txBody>
                  <a:tcPr anchor="ctr"/>
                </a:tc>
                <a:tc>
                  <a:txBody>
                    <a:bodyPr/>
                    <a:lstStyle/>
                    <a:p>
                      <a:r>
                        <a:rPr kumimoji="1" lang="en-US" altLang="ja-JP" sz="1400" dirty="0">
                          <a:latin typeface="Arial" panose="020B0604020202020204" pitchFamily="34" charset="0"/>
                          <a:cs typeface="Arial" panose="020B0604020202020204" pitchFamily="34" charset="0"/>
                        </a:rPr>
                        <a:t>0.7</a:t>
                      </a:r>
                      <a:endParaRPr kumimoji="1" lang="ja-JP" altLang="en-US" sz="1400" dirty="0">
                        <a:latin typeface="Arial" panose="020B0604020202020204" pitchFamily="34" charset="0"/>
                        <a:cs typeface="Arial" panose="020B0604020202020204" pitchFamily="34" charset="0"/>
                      </a:endParaRPr>
                    </a:p>
                  </a:txBody>
                  <a:tcPr anchor="ctr"/>
                </a:tc>
                <a:tc>
                  <a:txBody>
                    <a:bodyPr/>
                    <a:lstStyle/>
                    <a:p>
                      <a:r>
                        <a:rPr kumimoji="1" lang="en-US" altLang="ja-JP" sz="1400" dirty="0">
                          <a:latin typeface="Arial" panose="020B0604020202020204" pitchFamily="34" charset="0"/>
                          <a:cs typeface="Arial" panose="020B0604020202020204" pitchFamily="34" charset="0"/>
                        </a:rPr>
                        <a:t>0.25</a:t>
                      </a:r>
                      <a:endParaRPr kumimoji="1" lang="ja-JP" altLang="en-US" sz="1400" dirty="0">
                        <a:latin typeface="Arial" panose="020B0604020202020204" pitchFamily="34" charset="0"/>
                        <a:cs typeface="Arial" panose="020B0604020202020204" pitchFamily="34" charset="0"/>
                      </a:endParaRPr>
                    </a:p>
                  </a:txBody>
                  <a:tcPr anchor="ctr"/>
                </a:tc>
                <a:tc>
                  <a:txBody>
                    <a:bodyPr/>
                    <a:lstStyle/>
                    <a:p>
                      <a:r>
                        <a:rPr kumimoji="1" lang="en-US" altLang="ja-JP" sz="1400" dirty="0">
                          <a:latin typeface="Arial" panose="020B0604020202020204" pitchFamily="34" charset="0"/>
                          <a:cs typeface="Arial" panose="020B0604020202020204" pitchFamily="34" charset="0"/>
                        </a:rPr>
                        <a:t>0.18</a:t>
                      </a:r>
                      <a:endParaRPr kumimoji="1" lang="ja-JP" altLang="en-US" sz="1400" dirty="0">
                        <a:latin typeface="Arial" panose="020B0604020202020204" pitchFamily="34" charset="0"/>
                        <a:cs typeface="Arial" panose="020B0604020202020204" pitchFamily="34" charset="0"/>
                      </a:endParaRPr>
                    </a:p>
                  </a:txBody>
                  <a:tcPr anchor="ctr"/>
                </a:tc>
                <a:tc>
                  <a:txBody>
                    <a:bodyPr/>
                    <a:lstStyle/>
                    <a:p>
                      <a:r>
                        <a:rPr kumimoji="1" lang="en-US" altLang="ja-JP" sz="1400" dirty="0">
                          <a:latin typeface="Arial" panose="020B0604020202020204" pitchFamily="34" charset="0"/>
                          <a:cs typeface="Arial" panose="020B0604020202020204" pitchFamily="34" charset="0"/>
                        </a:rPr>
                        <a:t>0.027</a:t>
                      </a:r>
                      <a:endParaRPr kumimoji="1" lang="ja-JP" altLang="en-US" sz="1400" dirty="0">
                        <a:latin typeface="Arial" panose="020B0604020202020204" pitchFamily="34" charset="0"/>
                        <a:cs typeface="Arial" panose="020B0604020202020204" pitchFamily="34" charset="0"/>
                      </a:endParaRPr>
                    </a:p>
                  </a:txBody>
                  <a:tcPr anchor="ctr"/>
                </a:tc>
                <a:tc>
                  <a:txBody>
                    <a:bodyPr/>
                    <a:lstStyle/>
                    <a:p>
                      <a:r>
                        <a:rPr kumimoji="1" lang="en-US" altLang="ja-JP" sz="1400" dirty="0">
                          <a:latin typeface="Arial" panose="020B0604020202020204" pitchFamily="34" charset="0"/>
                          <a:cs typeface="Arial" panose="020B0604020202020204" pitchFamily="34" charset="0"/>
                        </a:rPr>
                        <a:t>0.01</a:t>
                      </a:r>
                      <a:endParaRPr kumimoji="1" lang="ja-JP" altLang="en-US" sz="14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xmlns=""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Arial" panose="020B0604020202020204" pitchFamily="34" charset="0"/>
                          <a:cs typeface="Arial" panose="020B0604020202020204" pitchFamily="34" charset="0"/>
                        </a:rPr>
                        <a:t>Lean-burn direct injection</a:t>
                      </a:r>
                      <a:endParaRPr kumimoji="1" lang="ja-JP" altLang="en-US" sz="1400" dirty="0">
                        <a:latin typeface="Arial" panose="020B0604020202020204" pitchFamily="34" charset="0"/>
                        <a:cs typeface="Arial" panose="020B0604020202020204" pitchFamily="34" charset="0"/>
                      </a:endParaRPr>
                    </a:p>
                  </a:txBody>
                  <a:tcPr anchor="ctr"/>
                </a:tc>
                <a:tc>
                  <a:txBody>
                    <a:bodyPr/>
                    <a:lstStyle/>
                    <a:p>
                      <a:r>
                        <a:rPr kumimoji="1" lang="en-US" altLang="ja-JP" sz="1400" dirty="0">
                          <a:latin typeface="Arial" panose="020B0604020202020204" pitchFamily="34" charset="0"/>
                          <a:cs typeface="Arial" panose="020B0604020202020204" pitchFamily="34" charset="0"/>
                        </a:rPr>
                        <a:t>-</a:t>
                      </a:r>
                      <a:endParaRPr kumimoji="1" lang="ja-JP" altLang="en-US" sz="1400" dirty="0">
                        <a:latin typeface="Arial" panose="020B0604020202020204" pitchFamily="34" charset="0"/>
                        <a:cs typeface="Arial" panose="020B0604020202020204" pitchFamily="34" charset="0"/>
                      </a:endParaRPr>
                    </a:p>
                  </a:txBody>
                  <a:tcPr anchor="ctr"/>
                </a:tc>
                <a:tc>
                  <a:txBody>
                    <a:bodyPr/>
                    <a:lstStyle/>
                    <a:p>
                      <a:r>
                        <a:rPr kumimoji="1" lang="en-US" altLang="ja-JP" sz="1400" dirty="0">
                          <a:latin typeface="Arial" panose="020B0604020202020204" pitchFamily="34" charset="0"/>
                          <a:cs typeface="Arial" panose="020B0604020202020204" pitchFamily="34" charset="0"/>
                        </a:rPr>
                        <a:t>-</a:t>
                      </a:r>
                      <a:endParaRPr kumimoji="1" lang="ja-JP" altLang="en-US" sz="1400" dirty="0">
                        <a:latin typeface="Arial" panose="020B0604020202020204" pitchFamily="34" charset="0"/>
                        <a:cs typeface="Arial" panose="020B0604020202020204" pitchFamily="34" charset="0"/>
                      </a:endParaRPr>
                    </a:p>
                  </a:txBody>
                  <a:tcPr anchor="ctr"/>
                </a:tc>
                <a:tc>
                  <a:txBody>
                    <a:bodyPr/>
                    <a:lstStyle/>
                    <a:p>
                      <a:r>
                        <a:rPr kumimoji="1" lang="en-US" altLang="ja-JP" sz="1400" dirty="0">
                          <a:latin typeface="Arial" panose="020B0604020202020204" pitchFamily="34" charset="0"/>
                          <a:cs typeface="Arial" panose="020B0604020202020204" pitchFamily="34" charset="0"/>
                        </a:rPr>
                        <a:t>-</a:t>
                      </a:r>
                      <a:endParaRPr kumimoji="1" lang="ja-JP" altLang="en-US" sz="1400" dirty="0">
                        <a:latin typeface="Arial" panose="020B0604020202020204" pitchFamily="34" charset="0"/>
                        <a:cs typeface="Arial" panose="020B0604020202020204" pitchFamily="34" charset="0"/>
                      </a:endParaRPr>
                    </a:p>
                  </a:txBody>
                  <a:tcPr anchor="ctr"/>
                </a:tc>
                <a:tc>
                  <a:txBody>
                    <a:bodyPr/>
                    <a:lstStyle/>
                    <a:p>
                      <a:r>
                        <a:rPr kumimoji="1" lang="en-US" altLang="ja-JP" sz="1400" dirty="0">
                          <a:latin typeface="Arial" panose="020B0604020202020204" pitchFamily="34" charset="0"/>
                          <a:cs typeface="Arial" panose="020B0604020202020204" pitchFamily="34" charset="0"/>
                        </a:rPr>
                        <a:t>-</a:t>
                      </a:r>
                      <a:endParaRPr kumimoji="1" lang="ja-JP" altLang="en-US" sz="1400" dirty="0">
                        <a:latin typeface="Arial" panose="020B0604020202020204" pitchFamily="34" charset="0"/>
                        <a:cs typeface="Arial" panose="020B0604020202020204"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Arial" panose="020B0604020202020204" pitchFamily="34" charset="0"/>
                          <a:cs typeface="Arial" panose="020B0604020202020204" pitchFamily="34" charset="0"/>
                        </a:rPr>
                        <a:t>0.01</a:t>
                      </a:r>
                      <a:endParaRPr kumimoji="1" lang="ja-JP" altLang="en-US" sz="14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xmlns="" val="10002"/>
                  </a:ext>
                </a:extLst>
              </a:tr>
            </a:tbl>
          </a:graphicData>
        </a:graphic>
      </p:graphicFrame>
      <p:sp>
        <p:nvSpPr>
          <p:cNvPr id="8" name="テキスト ボックス 7"/>
          <p:cNvSpPr txBox="1"/>
          <p:nvPr/>
        </p:nvSpPr>
        <p:spPr>
          <a:xfrm>
            <a:off x="179512" y="769928"/>
            <a:ext cx="8712968" cy="206210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Wingdings" panose="05000000000000000000" pitchFamily="2" charset="2"/>
              <a:buChar char="l"/>
            </a:pPr>
            <a:r>
              <a:rPr lang="en-US" altLang="ja-JP" sz="1600" dirty="0">
                <a:latin typeface="Arial" panose="020B0604020202020204" pitchFamily="34" charset="0"/>
                <a:cs typeface="Arial" panose="020B0604020202020204" pitchFamily="34" charset="0"/>
              </a:rPr>
              <a:t>In Japan, with the short-term control of 1994, PM regulations were introduced for diesel vehicles. </a:t>
            </a:r>
            <a:endParaRPr lang="ja-JP" altLang="ja-JP" sz="16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l"/>
            </a:pPr>
            <a:r>
              <a:rPr lang="en-US" altLang="ja-JP" sz="1600" dirty="0">
                <a:latin typeface="Arial" panose="020B0604020202020204" pitchFamily="34" charset="0"/>
                <a:cs typeface="Arial" panose="020B0604020202020204" pitchFamily="34" charset="0"/>
              </a:rPr>
              <a:t>After that, in the case of lean-burn direct injection vehicles (those equipped with cylinder </a:t>
            </a:r>
            <a:r>
              <a:rPr lang="en-US" altLang="ja-JP" sz="1600" dirty="0">
                <a:solidFill>
                  <a:schemeClr val="tx1"/>
                </a:solidFill>
                <a:latin typeface="Arial" panose="020B0604020202020204" pitchFamily="34" charset="0"/>
                <a:cs typeface="Arial" panose="020B0604020202020204" pitchFamily="34" charset="0"/>
              </a:rPr>
              <a:t>direct-injection internal combustion engines with occlusion type NOx reduction catalysts on board), considering the fact that there were vehicles emitting particulate matter above the level for diesel vehicles equipped </a:t>
            </a:r>
            <a:r>
              <a:rPr lang="en-US" altLang="ja-JP" sz="1600" dirty="0">
                <a:latin typeface="Arial" panose="020B0604020202020204" pitchFamily="34" charset="0"/>
                <a:cs typeface="Arial" panose="020B0604020202020204" pitchFamily="34" charset="0"/>
              </a:rPr>
              <a:t>with diesel particulate filters (DPF), in the post-2009 new long-term regulations, the same control as those for diesel vehicles were introduced for lean-burn vehicles.</a:t>
            </a:r>
          </a:p>
        </p:txBody>
      </p:sp>
    </p:spTree>
    <p:extLst>
      <p:ext uri="{BB962C8B-B14F-4D97-AF65-F5344CB8AC3E}">
        <p14:creationId xmlns:p14="http://schemas.microsoft.com/office/powerpoint/2010/main" val="368050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テキスト ボックス 3"/>
          <p:cNvSpPr txBox="1">
            <a:spLocks noChangeArrowheads="1"/>
          </p:cNvSpPr>
          <p:nvPr/>
        </p:nvSpPr>
        <p:spPr bwMode="auto">
          <a:xfrm>
            <a:off x="-14289" y="0"/>
            <a:ext cx="9050785"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r>
              <a:rPr lang="de-DE" altLang="ja-JP" sz="1500" spc="-50" dirty="0">
                <a:latin typeface="Arial" panose="020B0604020202020204" pitchFamily="34" charset="0"/>
                <a:cs typeface="Arial" panose="020B0604020202020204" pitchFamily="34" charset="0"/>
              </a:rPr>
              <a:t>II</a:t>
            </a:r>
            <a:r>
              <a:rPr lang="ja-JP" altLang="ja-JP" sz="1500" spc="-50" dirty="0">
                <a:latin typeface="Arial" panose="020B0604020202020204" pitchFamily="34" charset="0"/>
                <a:cs typeface="Arial" panose="020B0604020202020204" pitchFamily="34" charset="0"/>
              </a:rPr>
              <a:t>　</a:t>
            </a:r>
            <a:r>
              <a:rPr lang="en-US" altLang="ja-JP" sz="1500" spc="-50" dirty="0">
                <a:latin typeface="Arial" panose="020B0604020202020204" pitchFamily="34" charset="0"/>
                <a:cs typeface="Arial" panose="020B0604020202020204" pitchFamily="34" charset="0"/>
              </a:rPr>
              <a:t>PM Measures for Gasoline Direct Injection Vehicles</a:t>
            </a:r>
            <a:r>
              <a:rPr lang="ja-JP" altLang="ja-JP" sz="1500" spc="-50" dirty="0">
                <a:latin typeface="Arial" panose="020B0604020202020204" pitchFamily="34" charset="0"/>
                <a:cs typeface="Arial" panose="020B0604020202020204" pitchFamily="34" charset="0"/>
              </a:rPr>
              <a:t>　</a:t>
            </a:r>
            <a:r>
              <a:rPr lang="ja-JP" altLang="en-US" sz="1500" spc="-50" dirty="0">
                <a:latin typeface="Arial" panose="020B0604020202020204" pitchFamily="34" charset="0"/>
                <a:cs typeface="Arial" panose="020B0604020202020204" pitchFamily="34" charset="0"/>
                <a:sym typeface="Wingdings" panose="05000000000000000000" pitchFamily="2" charset="2"/>
              </a:rPr>
              <a:t></a:t>
            </a:r>
            <a:r>
              <a:rPr lang="en-US" altLang="ja-JP" sz="1500" spc="-50" dirty="0">
                <a:latin typeface="Arial" panose="020B0604020202020204" pitchFamily="34" charset="0"/>
                <a:cs typeface="Arial" panose="020B0604020202020204" pitchFamily="34" charset="0"/>
              </a:rPr>
              <a:t> Emissions from Stoichiometric Direct Injection Vehicles</a:t>
            </a:r>
            <a:endParaRPr lang="ja-JP" altLang="en-US" sz="1500" spc="-50" dirty="0">
              <a:latin typeface="Arial" panose="020B0604020202020204" pitchFamily="34" charset="0"/>
              <a:ea typeface="ＤＨＰ特太ゴシック体" pitchFamily="50" charset="-128"/>
              <a:cs typeface="Arial" panose="020B0604020202020204" pitchFamily="34" charset="0"/>
            </a:endParaRPr>
          </a:p>
        </p:txBody>
      </p:sp>
      <p:sp>
        <p:nvSpPr>
          <p:cNvPr id="2" name="スライド番号プレースホルダー 1"/>
          <p:cNvSpPr>
            <a:spLocks noGrp="1"/>
          </p:cNvSpPr>
          <p:nvPr>
            <p:ph type="sldNum" sz="quarter" idx="12"/>
          </p:nvPr>
        </p:nvSpPr>
        <p:spPr>
          <a:xfrm>
            <a:off x="7010400" y="6491288"/>
            <a:ext cx="2133600" cy="365125"/>
          </a:xfrm>
        </p:spPr>
        <p:txBody>
          <a:bodyPr/>
          <a:lstStyle/>
          <a:p>
            <a:pPr>
              <a:defRPr/>
            </a:pPr>
            <a:fld id="{85929ABE-0113-44A3-811B-72EB3898A103}" type="slidenum">
              <a:rPr lang="ja-JP" altLang="en-US" smtClean="0">
                <a:latin typeface="Arial" panose="020B0604020202020204" pitchFamily="34" charset="0"/>
                <a:cs typeface="Arial" panose="020B0604020202020204" pitchFamily="34" charset="0"/>
              </a:rPr>
              <a:pPr>
                <a:defRPr/>
              </a:pPr>
              <a:t>9</a:t>
            </a:fld>
            <a:endParaRPr lang="ja-JP" altLang="en-US" dirty="0">
              <a:latin typeface="Arial" panose="020B0604020202020204" pitchFamily="34" charset="0"/>
              <a:cs typeface="Arial" panose="020B0604020202020204" pitchFamily="34" charset="0"/>
            </a:endParaRPr>
          </a:p>
        </p:txBody>
      </p:sp>
      <p:pic>
        <p:nvPicPr>
          <p:cNvPr id="21" name="図 20"/>
          <p:cNvPicPr>
            <a:picLocks noChangeAspect="1"/>
          </p:cNvPicPr>
          <p:nvPr/>
        </p:nvPicPr>
        <p:blipFill>
          <a:blip r:embed="rId3"/>
          <a:stretch>
            <a:fillRect/>
          </a:stretch>
        </p:blipFill>
        <p:spPr>
          <a:xfrm>
            <a:off x="611560" y="957464"/>
            <a:ext cx="7272808" cy="5279848"/>
          </a:xfrm>
          <a:prstGeom prst="rect">
            <a:avLst/>
          </a:prstGeom>
        </p:spPr>
      </p:pic>
      <p:sp>
        <p:nvSpPr>
          <p:cNvPr id="22" name="正方形/長方形 21"/>
          <p:cNvSpPr/>
          <p:nvPr/>
        </p:nvSpPr>
        <p:spPr>
          <a:xfrm>
            <a:off x="3347864" y="4365104"/>
            <a:ext cx="587035" cy="898047"/>
          </a:xfrm>
          <a:prstGeom prst="rect">
            <a:avLst/>
          </a:prstGeom>
          <a:noFill/>
          <a:ln>
            <a:solidFill>
              <a:srgbClr val="00B05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Arial" panose="020B0604020202020204" pitchFamily="34" charset="0"/>
              <a:cs typeface="Arial" panose="020B0604020202020204" pitchFamily="34" charset="0"/>
            </a:endParaRPr>
          </a:p>
        </p:txBody>
      </p:sp>
      <p:sp>
        <p:nvSpPr>
          <p:cNvPr id="23" name="正方形/長方形 22"/>
          <p:cNvSpPr/>
          <p:nvPr/>
        </p:nvSpPr>
        <p:spPr>
          <a:xfrm>
            <a:off x="6948264" y="4437112"/>
            <a:ext cx="645739" cy="910460"/>
          </a:xfrm>
          <a:prstGeom prst="rect">
            <a:avLst/>
          </a:prstGeom>
          <a:noFill/>
          <a:ln>
            <a:solidFill>
              <a:srgbClr val="00B05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Arial" panose="020B0604020202020204" pitchFamily="34" charset="0"/>
              <a:cs typeface="Arial" panose="020B0604020202020204" pitchFamily="34" charset="0"/>
            </a:endParaRPr>
          </a:p>
        </p:txBody>
      </p:sp>
      <p:sp>
        <p:nvSpPr>
          <p:cNvPr id="24" name="テキスト ボックス 23"/>
          <p:cNvSpPr txBox="1"/>
          <p:nvPr/>
        </p:nvSpPr>
        <p:spPr>
          <a:xfrm>
            <a:off x="2843808" y="5241900"/>
            <a:ext cx="1584176" cy="307777"/>
          </a:xfrm>
          <a:prstGeom prst="rect">
            <a:avLst/>
          </a:prstGeom>
          <a:noFill/>
        </p:spPr>
        <p:txBody>
          <a:bodyPr wrap="square" rtlCol="0">
            <a:spAutoFit/>
          </a:bodyPr>
          <a:lstStyle/>
          <a:p>
            <a:pPr algn="ctr"/>
            <a:r>
              <a:rPr lang="en-US" altLang="ja-JP" sz="1400" dirty="0">
                <a:solidFill>
                  <a:srgbClr val="00B050"/>
                </a:solidFill>
                <a:latin typeface="Arial" panose="020B0604020202020204" pitchFamily="34" charset="0"/>
                <a:cs typeface="Arial" panose="020B0604020202020204" pitchFamily="34" charset="0"/>
              </a:rPr>
              <a:t>Diesel vehicles</a:t>
            </a:r>
            <a:endParaRPr kumimoji="1" lang="ja-JP" altLang="en-US" sz="1400" dirty="0">
              <a:solidFill>
                <a:srgbClr val="00B050"/>
              </a:solidFill>
              <a:latin typeface="Arial" panose="020B0604020202020204" pitchFamily="34" charset="0"/>
              <a:cs typeface="Arial" panose="020B0604020202020204" pitchFamily="34" charset="0"/>
            </a:endParaRPr>
          </a:p>
        </p:txBody>
      </p:sp>
      <p:sp>
        <p:nvSpPr>
          <p:cNvPr id="25" name="テキスト ボックス 24"/>
          <p:cNvSpPr txBox="1"/>
          <p:nvPr/>
        </p:nvSpPr>
        <p:spPr>
          <a:xfrm>
            <a:off x="6444208" y="5313908"/>
            <a:ext cx="1584176" cy="307777"/>
          </a:xfrm>
          <a:prstGeom prst="rect">
            <a:avLst/>
          </a:prstGeom>
          <a:noFill/>
        </p:spPr>
        <p:txBody>
          <a:bodyPr wrap="square" rtlCol="0">
            <a:spAutoFit/>
          </a:bodyPr>
          <a:lstStyle/>
          <a:p>
            <a:pPr algn="ctr"/>
            <a:r>
              <a:rPr lang="en-US" altLang="ja-JP" sz="1400" dirty="0">
                <a:solidFill>
                  <a:srgbClr val="00B050"/>
                </a:solidFill>
                <a:latin typeface="Arial" panose="020B0604020202020204" pitchFamily="34" charset="0"/>
                <a:cs typeface="Arial" panose="020B0604020202020204" pitchFamily="34" charset="0"/>
              </a:rPr>
              <a:t>Diesel vehicles</a:t>
            </a:r>
            <a:endParaRPr kumimoji="1" lang="ja-JP" altLang="en-US" sz="1400" dirty="0">
              <a:solidFill>
                <a:srgbClr val="00B050"/>
              </a:solidFill>
              <a:latin typeface="Arial" panose="020B0604020202020204" pitchFamily="34" charset="0"/>
              <a:cs typeface="Arial" panose="020B0604020202020204" pitchFamily="34" charset="0"/>
            </a:endParaRPr>
          </a:p>
        </p:txBody>
      </p:sp>
      <p:sp>
        <p:nvSpPr>
          <p:cNvPr id="26" name="テキスト ボックス 25"/>
          <p:cNvSpPr txBox="1"/>
          <p:nvPr/>
        </p:nvSpPr>
        <p:spPr>
          <a:xfrm>
            <a:off x="5940152" y="1604406"/>
            <a:ext cx="3096344" cy="1384995"/>
          </a:xfrm>
          <a:prstGeom prst="rect">
            <a:avLst/>
          </a:prstGeom>
          <a:noFill/>
        </p:spPr>
        <p:txBody>
          <a:bodyPr wrap="square" rtlCol="0">
            <a:spAutoFit/>
          </a:bodyPr>
          <a:lstStyle/>
          <a:p>
            <a:r>
              <a:rPr lang="en-US" altLang="ja-JP" sz="1200" dirty="0">
                <a:latin typeface="Arial" panose="020B0604020202020204" pitchFamily="34" charset="0"/>
                <a:cs typeface="Arial" panose="020B0604020202020204" pitchFamily="34" charset="0"/>
              </a:rPr>
              <a:t>Greater emissions from WLTP with high cold ratio. </a:t>
            </a:r>
          </a:p>
          <a:p>
            <a:endParaRPr lang="ja-JP" altLang="ja-JP" sz="1200" dirty="0">
              <a:latin typeface="Arial" panose="020B0604020202020204" pitchFamily="34" charset="0"/>
              <a:cs typeface="Arial" panose="020B0604020202020204" pitchFamily="34" charset="0"/>
            </a:endParaRPr>
          </a:p>
          <a:p>
            <a:r>
              <a:rPr lang="en-US" altLang="ja-JP" sz="1200" dirty="0">
                <a:latin typeface="Arial" panose="020B0604020202020204" pitchFamily="34" charset="0"/>
                <a:cs typeface="Arial" panose="020B0604020202020204" pitchFamily="34" charset="0"/>
              </a:rPr>
              <a:t>Emissions are minimal because diesel particulate filter (DPF) technology has been established for diesel vehicles that  already have had regulations introduced.</a:t>
            </a:r>
            <a:endParaRPr kumimoji="1" lang="ja-JP" altLang="en-US" sz="1200" dirty="0">
              <a:latin typeface="Arial" panose="020B0604020202020204" pitchFamily="34" charset="0"/>
              <a:cs typeface="Arial" panose="020B0604020202020204" pitchFamily="34" charset="0"/>
            </a:endParaRPr>
          </a:p>
        </p:txBody>
      </p:sp>
      <p:sp>
        <p:nvSpPr>
          <p:cNvPr id="27" name="テキスト ボックス 26"/>
          <p:cNvSpPr txBox="1"/>
          <p:nvPr/>
        </p:nvSpPr>
        <p:spPr>
          <a:xfrm>
            <a:off x="7092280" y="3548622"/>
            <a:ext cx="1944216" cy="338554"/>
          </a:xfrm>
          <a:prstGeom prst="rect">
            <a:avLst/>
          </a:prstGeom>
          <a:noFill/>
        </p:spPr>
        <p:txBody>
          <a:bodyPr wrap="square" rtlCol="0">
            <a:spAutoFit/>
          </a:bodyPr>
          <a:lstStyle/>
          <a:p>
            <a:r>
              <a:rPr kumimoji="1" lang="en-US" altLang="ja-JP" sz="1600" dirty="0">
                <a:solidFill>
                  <a:schemeClr val="accent1"/>
                </a:solidFill>
                <a:latin typeface="Arial" panose="020B0604020202020204" pitchFamily="34" charset="0"/>
                <a:cs typeface="Arial" panose="020B0604020202020204" pitchFamily="34" charset="0"/>
              </a:rPr>
              <a:t>Not implemented</a:t>
            </a:r>
            <a:endParaRPr kumimoji="1" lang="ja-JP" altLang="en-US" sz="1600" dirty="0">
              <a:solidFill>
                <a:schemeClr val="accent1"/>
              </a:solidFill>
              <a:latin typeface="Arial" panose="020B0604020202020204" pitchFamily="34" charset="0"/>
              <a:cs typeface="Arial" panose="020B0604020202020204" pitchFamily="34" charset="0"/>
            </a:endParaRPr>
          </a:p>
        </p:txBody>
      </p:sp>
      <p:cxnSp>
        <p:nvCxnSpPr>
          <p:cNvPr id="28" name="直線矢印コネクタ 27"/>
          <p:cNvCxnSpPr>
            <a:cxnSpLocks/>
            <a:stCxn id="27" idx="1"/>
          </p:cNvCxnSpPr>
          <p:nvPr/>
        </p:nvCxnSpPr>
        <p:spPr>
          <a:xfrm flipH="1">
            <a:off x="6588224" y="3717899"/>
            <a:ext cx="504056" cy="5508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flipH="1">
            <a:off x="7380312" y="3836654"/>
            <a:ext cx="72008" cy="4320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1415880" y="1468812"/>
            <a:ext cx="2447011"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95622" y="974566"/>
            <a:ext cx="3839277" cy="400110"/>
          </a:xfrm>
          <a:prstGeom prst="rect">
            <a:avLst/>
          </a:prstGeom>
          <a:noFill/>
        </p:spPr>
        <p:txBody>
          <a:bodyPr wrap="square" rtlCol="0">
            <a:spAutoFit/>
          </a:bodyPr>
          <a:lstStyle/>
          <a:p>
            <a:r>
              <a:rPr lang="en-US" altLang="ja-JP" sz="1000" dirty="0">
                <a:solidFill>
                  <a:srgbClr val="FF0000"/>
                </a:solidFill>
                <a:latin typeface="Arial" panose="020B0604020202020204" pitchFamily="34" charset="0"/>
                <a:cs typeface="Arial" panose="020B0604020202020204" pitchFamily="34" charset="0"/>
              </a:rPr>
              <a:t>Control values (average values) for diesel vehicles and lean-burn direct injection vehicles</a:t>
            </a:r>
            <a:endParaRPr kumimoji="1" lang="ja-JP" altLang="en-US" sz="1000" dirty="0">
              <a:solidFill>
                <a:srgbClr val="FF0000"/>
              </a:solidFill>
              <a:latin typeface="Arial" panose="020B0604020202020204" pitchFamily="34" charset="0"/>
              <a:cs typeface="Arial" panose="020B0604020202020204" pitchFamily="34" charset="0"/>
            </a:endParaRPr>
          </a:p>
        </p:txBody>
      </p:sp>
      <p:cxnSp>
        <p:nvCxnSpPr>
          <p:cNvPr id="32" name="直線コネクタ 31"/>
          <p:cNvCxnSpPr/>
          <p:nvPr/>
        </p:nvCxnSpPr>
        <p:spPr>
          <a:xfrm>
            <a:off x="4860032" y="1468812"/>
            <a:ext cx="2447011"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1763688" y="606716"/>
            <a:ext cx="7416825" cy="415498"/>
          </a:xfrm>
          <a:prstGeom prst="rect">
            <a:avLst/>
          </a:prstGeom>
          <a:noFill/>
        </p:spPr>
        <p:txBody>
          <a:bodyPr wrap="square" rtlCol="0">
            <a:spAutoFit/>
          </a:bodyPr>
          <a:lstStyle/>
          <a:p>
            <a:pPr algn="r"/>
            <a:r>
              <a:rPr lang="en-US" altLang="ja-JP" sz="1050" dirty="0">
                <a:latin typeface="Arial" panose="020B0604020202020204" pitchFamily="34" charset="0"/>
                <a:cs typeface="Arial" panose="020B0604020202020204" pitchFamily="34" charset="0"/>
              </a:rPr>
              <a:t>2015 Ministry of the Environment Study (Implementing body: National Traffic Safety and Environment Laboratory (IAA) [currently: National Agency for Automobiles and Land Transport Technology (IAA)])</a:t>
            </a:r>
            <a:endParaRPr kumimoji="1" lang="ja-JP" altLang="en-US" sz="1050" dirty="0">
              <a:latin typeface="Arial" panose="020B0604020202020204" pitchFamily="34" charset="0"/>
              <a:cs typeface="Arial" panose="020B0604020202020204" pitchFamily="34" charset="0"/>
            </a:endParaRPr>
          </a:p>
        </p:txBody>
      </p:sp>
      <p:sp>
        <p:nvSpPr>
          <p:cNvPr id="34" name="テキスト ボックス 33"/>
          <p:cNvSpPr txBox="1"/>
          <p:nvPr/>
        </p:nvSpPr>
        <p:spPr>
          <a:xfrm>
            <a:off x="2339752" y="1115452"/>
            <a:ext cx="1008112" cy="307777"/>
          </a:xfrm>
          <a:prstGeom prst="rect">
            <a:avLst/>
          </a:prstGeom>
          <a:noFill/>
        </p:spPr>
        <p:txBody>
          <a:bodyPr wrap="square" rtlCol="0">
            <a:spAutoFit/>
          </a:bodyPr>
          <a:lstStyle/>
          <a:p>
            <a:r>
              <a:rPr kumimoji="1" lang="en-US" altLang="ja-JP" sz="1400" dirty="0">
                <a:latin typeface="Arial" panose="020B0604020202020204" pitchFamily="34" charset="0"/>
                <a:cs typeface="Arial" panose="020B0604020202020204" pitchFamily="34" charset="0"/>
              </a:rPr>
              <a:t>JC08</a:t>
            </a:r>
            <a:endParaRPr kumimoji="1" lang="ja-JP" altLang="en-US" sz="1400" dirty="0">
              <a:latin typeface="Arial" panose="020B0604020202020204" pitchFamily="34" charset="0"/>
              <a:cs typeface="Arial" panose="020B0604020202020204" pitchFamily="34" charset="0"/>
            </a:endParaRPr>
          </a:p>
        </p:txBody>
      </p:sp>
      <p:sp>
        <p:nvSpPr>
          <p:cNvPr id="35" name="テキスト ボックス 34"/>
          <p:cNvSpPr txBox="1"/>
          <p:nvPr/>
        </p:nvSpPr>
        <p:spPr>
          <a:xfrm>
            <a:off x="5796136" y="1107106"/>
            <a:ext cx="1008112" cy="307777"/>
          </a:xfrm>
          <a:prstGeom prst="rect">
            <a:avLst/>
          </a:prstGeom>
          <a:noFill/>
        </p:spPr>
        <p:txBody>
          <a:bodyPr wrap="square" rtlCol="0">
            <a:spAutoFit/>
          </a:bodyPr>
          <a:lstStyle/>
          <a:p>
            <a:r>
              <a:rPr lang="en-US" altLang="ja-JP" sz="1400" dirty="0">
                <a:latin typeface="Arial" panose="020B0604020202020204" pitchFamily="34" charset="0"/>
                <a:cs typeface="Arial" panose="020B0604020202020204" pitchFamily="34" charset="0"/>
              </a:rPr>
              <a:t>WLTP</a:t>
            </a:r>
            <a:endParaRPr kumimoji="1" lang="ja-JP" altLang="en-US" sz="1400" dirty="0">
              <a:latin typeface="Arial" panose="020B0604020202020204" pitchFamily="34" charset="0"/>
              <a:cs typeface="Arial" panose="020B0604020202020204" pitchFamily="34" charset="0"/>
            </a:endParaRPr>
          </a:p>
        </p:txBody>
      </p:sp>
      <p:sp>
        <p:nvSpPr>
          <p:cNvPr id="5" name="テキスト ボックス 4"/>
          <p:cNvSpPr txBox="1"/>
          <p:nvPr/>
        </p:nvSpPr>
        <p:spPr>
          <a:xfrm>
            <a:off x="0" y="5558055"/>
            <a:ext cx="9144000" cy="1154162"/>
          </a:xfrm>
          <a:prstGeom prst="rect">
            <a:avLst/>
          </a:prstGeom>
          <a:noFill/>
        </p:spPr>
        <p:txBody>
          <a:bodyPr wrap="square" rtlCol="0">
            <a:spAutoFit/>
          </a:bodyPr>
          <a:lstStyle/>
          <a:p>
            <a:r>
              <a:rPr lang="en-US" altLang="ja-JP" sz="1150" dirty="0">
                <a:latin typeface="Arial" panose="020B0604020202020204" pitchFamily="34" charset="0"/>
                <a:cs typeface="Arial" panose="020B0604020202020204" pitchFamily="34" charset="0"/>
              </a:rPr>
              <a:t>Reference: Basic approach to selecting vehicles</a:t>
            </a:r>
            <a:endParaRPr lang="ja-JP" altLang="ja-JP" sz="1150" dirty="0">
              <a:latin typeface="Arial" panose="020B0604020202020204" pitchFamily="34" charset="0"/>
              <a:cs typeface="Arial" panose="020B0604020202020204" pitchFamily="34" charset="0"/>
            </a:endParaRPr>
          </a:p>
          <a:p>
            <a:pPr marL="914400" indent="-158750" defTabSz="939800"/>
            <a:r>
              <a:rPr lang="ja-JP" altLang="en-US" sz="1150" spc="-20" dirty="0">
                <a:latin typeface="Arial" panose="020B0604020202020204" pitchFamily="34" charset="0"/>
                <a:cs typeface="Arial" panose="020B0604020202020204" pitchFamily="34" charset="0"/>
                <a:sym typeface="Wingdings" panose="05000000000000000000" pitchFamily="2" charset="2"/>
              </a:rPr>
              <a:t></a:t>
            </a:r>
            <a:r>
              <a:rPr lang="en-US" altLang="ja-JP" sz="1150" spc="-20" dirty="0">
                <a:latin typeface="Arial" panose="020B0604020202020204" pitchFamily="34" charset="0"/>
                <a:cs typeface="Arial" panose="020B0604020202020204" pitchFamily="34" charset="0"/>
              </a:rPr>
              <a:t>	</a:t>
            </a:r>
            <a:r>
              <a:rPr lang="en-US" altLang="ja-JP" sz="1150" spc="-40" dirty="0">
                <a:latin typeface="Arial" panose="020B0604020202020204" pitchFamily="34" charset="0"/>
                <a:cs typeface="Arial" panose="020B0604020202020204" pitchFamily="34" charset="0"/>
              </a:rPr>
              <a:t>Put to use the PM emission data for stoichiometric direct injection vehicles implemented by the Ministry of the Environment up to now.</a:t>
            </a:r>
            <a:endParaRPr lang="ja-JP" altLang="ja-JP" sz="1150" spc="-40" dirty="0">
              <a:latin typeface="Arial" panose="020B0604020202020204" pitchFamily="34" charset="0"/>
              <a:cs typeface="Arial" panose="020B0604020202020204" pitchFamily="34" charset="0"/>
            </a:endParaRPr>
          </a:p>
          <a:p>
            <a:pPr marL="914400" indent="-158750" defTabSz="939800"/>
            <a:r>
              <a:rPr lang="ja-JP" altLang="en-US" sz="1150" dirty="0">
                <a:latin typeface="Arial" panose="020B0604020202020204" pitchFamily="34" charset="0"/>
                <a:cs typeface="Arial" panose="020B0604020202020204" pitchFamily="34" charset="0"/>
                <a:sym typeface="Wingdings" panose="05000000000000000000" pitchFamily="2" charset="2"/>
              </a:rPr>
              <a:t></a:t>
            </a:r>
            <a:r>
              <a:rPr lang="en-US" altLang="ja-JP" sz="1150" dirty="0">
                <a:latin typeface="Arial" panose="020B0604020202020204" pitchFamily="34" charset="0"/>
                <a:cs typeface="Arial" panose="020B0604020202020204" pitchFamily="34" charset="0"/>
                <a:sym typeface="Wingdings" panose="05000000000000000000" pitchFamily="2" charset="2"/>
              </a:rPr>
              <a:t>	</a:t>
            </a:r>
            <a:r>
              <a:rPr lang="en-US" altLang="ja-JP" sz="1150" dirty="0">
                <a:latin typeface="Arial" panose="020B0604020202020204" pitchFamily="34" charset="0"/>
                <a:cs typeface="Arial" panose="020B0604020202020204" pitchFamily="34" charset="0"/>
              </a:rPr>
              <a:t>Regarding vehicles from automakers producing stoichiometric direct injection vehicles, tests are being implemented on at least one vehicle of each model in popular demand from each maker. </a:t>
            </a:r>
            <a:endParaRPr lang="ja-JP" altLang="ja-JP" sz="1150" dirty="0">
              <a:latin typeface="Arial" panose="020B0604020202020204" pitchFamily="34" charset="0"/>
              <a:cs typeface="Arial" panose="020B0604020202020204" pitchFamily="34" charset="0"/>
            </a:endParaRPr>
          </a:p>
          <a:p>
            <a:pPr marL="914400" indent="-158750" defTabSz="939800"/>
            <a:r>
              <a:rPr lang="en-US" altLang="ja-JP" sz="1150" dirty="0">
                <a:latin typeface="Arial" panose="020B0604020202020204" pitchFamily="34" charset="0"/>
                <a:cs typeface="Arial" panose="020B0604020202020204" pitchFamily="34" charset="0"/>
                <a:sym typeface="Wingdings" panose="05000000000000000000" pitchFamily="2" charset="2"/>
              </a:rPr>
              <a:t>	</a:t>
            </a:r>
            <a:r>
              <a:rPr lang="en-US" altLang="ja-JP" sz="1150" dirty="0">
                <a:latin typeface="Arial" panose="020B0604020202020204" pitchFamily="34" charset="0"/>
                <a:cs typeface="Arial" panose="020B0604020202020204" pitchFamily="34" charset="0"/>
              </a:rPr>
              <a:t>In addition to the tests in item </a:t>
            </a:r>
            <a:r>
              <a:rPr lang="en-US" altLang="ja-JP" sz="1150" dirty="0">
                <a:latin typeface="Arial" panose="020B0604020202020204" pitchFamily="34" charset="0"/>
                <a:cs typeface="Arial" panose="020B0604020202020204" pitchFamily="34" charset="0"/>
                <a:sym typeface="Wingdings" panose="05000000000000000000" pitchFamily="2" charset="2"/>
              </a:rPr>
              <a:t></a:t>
            </a:r>
            <a:r>
              <a:rPr lang="en-US" altLang="ja-JP" sz="1150" dirty="0">
                <a:latin typeface="Arial" panose="020B0604020202020204" pitchFamily="34" charset="0"/>
                <a:cs typeface="Arial" panose="020B0604020202020204" pitchFamily="34" charset="0"/>
              </a:rPr>
              <a:t> above, the number of vehicles studied is being expanded in accordance with market sales ratios of each maker, including emission data provided by the Association of the Automotive Industry.</a:t>
            </a:r>
            <a:endParaRPr kumimoji="1" lang="ja-JP" altLang="en-US" sz="1150" dirty="0">
              <a:latin typeface="Arial" panose="020B0604020202020204" pitchFamily="34" charset="0"/>
              <a:cs typeface="Arial" panose="020B0604020202020204" pitchFamily="34" charset="0"/>
            </a:endParaRPr>
          </a:p>
        </p:txBody>
      </p:sp>
      <p:cxnSp>
        <p:nvCxnSpPr>
          <p:cNvPr id="36" name="直線矢印コネクタ 35"/>
          <p:cNvCxnSpPr/>
          <p:nvPr/>
        </p:nvCxnSpPr>
        <p:spPr>
          <a:xfrm>
            <a:off x="2051720" y="1268760"/>
            <a:ext cx="71553" cy="19344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996327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9953</TotalTime>
  <Words>3741</Words>
  <Application>Microsoft Office PowerPoint</Application>
  <PresentationFormat>On-screen Show (4:3)</PresentationFormat>
  <Paragraphs>450</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​​テーマ</vt:lpstr>
      <vt:lpstr>Future Policy for Motor Vehicle Emission Reduction  (Thirteenth Report) (31 May 2017 Central Environment Council) Overview</vt:lpstr>
      <vt:lpstr>PowerPoint Presentation</vt:lpstr>
      <vt:lpstr>I Measures to Reduce Fuel Evaporative Emissions  II PM Measures for Gasoline Direct Injection Vehicles  III Measures to Reduce Two-Wheeled Vehicle Emission  IV Future Issues for Discussion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Work Toward Domestic Introduction of Regulations for PM Particle Number (PN)</vt:lpstr>
      <vt:lpstr>PowerPoint Presentation</vt:lpstr>
      <vt:lpstr>PowerPoint Presentation</vt:lpstr>
    </vt:vector>
  </TitlesOfParts>
  <Company>環境省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二輪車の国際基準に関する動向について （経過報告）</dc:title>
  <dc:creator>鈴木 大輔</dc:creator>
  <cp:lastModifiedBy>United Nations</cp:lastModifiedBy>
  <cp:revision>665</cp:revision>
  <cp:lastPrinted>2017-05-23T01:19:37Z</cp:lastPrinted>
  <dcterms:created xsi:type="dcterms:W3CDTF">2016-03-07T02:38:47Z</dcterms:created>
  <dcterms:modified xsi:type="dcterms:W3CDTF">2017-06-06T10:35:00Z</dcterms:modified>
</cp:coreProperties>
</file>