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1037"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9966E5-4CFD-4C7E-A4FC-F105496BE591}" type="datetimeFigureOut">
              <a:rPr lang="en-US" smtClean="0"/>
              <a:t>3/30/2017</a:t>
            </a:fld>
            <a:endParaRPr lang="en-US"/>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0CD7B3-A4E8-412F-9E34-9DE6C4DE8674}" type="slidenum">
              <a:rPr lang="en-US" smtClean="0"/>
              <a:t>‹#›</a:t>
            </a:fld>
            <a:endParaRPr lang="en-US"/>
          </a:p>
        </p:txBody>
      </p:sp>
    </p:spTree>
    <p:extLst>
      <p:ext uri="{BB962C8B-B14F-4D97-AF65-F5344CB8AC3E}">
        <p14:creationId xmlns:p14="http://schemas.microsoft.com/office/powerpoint/2010/main" val="2174609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en-US"/>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a:p>
        </p:txBody>
      </p:sp>
      <p:sp>
        <p:nvSpPr>
          <p:cNvPr id="4" name="Segnaposto data 3"/>
          <p:cNvSpPr>
            <a:spLocks noGrp="1"/>
          </p:cNvSpPr>
          <p:nvPr>
            <p:ph type="dt" sz="half" idx="10"/>
          </p:nvPr>
        </p:nvSpPr>
        <p:spPr/>
        <p:txBody>
          <a:bodyPr/>
          <a:lstStyle/>
          <a:p>
            <a:r>
              <a:rPr lang="en-US" smtClean="0"/>
              <a:t>28 March 2017</a:t>
            </a:r>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9DDD879-245E-4EAB-9CFF-08B7D4533B74}" type="slidenum">
              <a:rPr lang="en-US" smtClean="0"/>
              <a:t>‹#›</a:t>
            </a:fld>
            <a:endParaRPr lang="en-US"/>
          </a:p>
        </p:txBody>
      </p:sp>
    </p:spTree>
    <p:extLst>
      <p:ext uri="{BB962C8B-B14F-4D97-AF65-F5344CB8AC3E}">
        <p14:creationId xmlns:p14="http://schemas.microsoft.com/office/powerpoint/2010/main" val="983246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r>
              <a:rPr lang="en-US" smtClean="0"/>
              <a:t>28 March 2017</a:t>
            </a:r>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9DDD879-245E-4EAB-9CFF-08B7D4533B74}" type="slidenum">
              <a:rPr lang="en-US" smtClean="0"/>
              <a:t>‹#›</a:t>
            </a:fld>
            <a:endParaRPr lang="en-US"/>
          </a:p>
        </p:txBody>
      </p:sp>
    </p:spTree>
    <p:extLst>
      <p:ext uri="{BB962C8B-B14F-4D97-AF65-F5344CB8AC3E}">
        <p14:creationId xmlns:p14="http://schemas.microsoft.com/office/powerpoint/2010/main" val="1128725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r>
              <a:rPr lang="en-US" smtClean="0"/>
              <a:t>28 March 2017</a:t>
            </a:r>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9DDD879-245E-4EAB-9CFF-08B7D4533B74}" type="slidenum">
              <a:rPr lang="en-US" smtClean="0"/>
              <a:t>‹#›</a:t>
            </a:fld>
            <a:endParaRPr lang="en-US"/>
          </a:p>
        </p:txBody>
      </p:sp>
    </p:spTree>
    <p:extLst>
      <p:ext uri="{BB962C8B-B14F-4D97-AF65-F5344CB8AC3E}">
        <p14:creationId xmlns:p14="http://schemas.microsoft.com/office/powerpoint/2010/main" val="2385804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r>
              <a:rPr lang="en-US" smtClean="0"/>
              <a:t>28 March 2017</a:t>
            </a:r>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9DDD879-245E-4EAB-9CFF-08B7D4533B74}" type="slidenum">
              <a:rPr lang="en-US" smtClean="0"/>
              <a:t>‹#›</a:t>
            </a:fld>
            <a:endParaRPr lang="en-US"/>
          </a:p>
        </p:txBody>
      </p:sp>
    </p:spTree>
    <p:extLst>
      <p:ext uri="{BB962C8B-B14F-4D97-AF65-F5344CB8AC3E}">
        <p14:creationId xmlns:p14="http://schemas.microsoft.com/office/powerpoint/2010/main" val="1581305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r>
              <a:rPr lang="en-US" smtClean="0"/>
              <a:t>28 March 2017</a:t>
            </a:r>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9DDD879-245E-4EAB-9CFF-08B7D4533B74}" type="slidenum">
              <a:rPr lang="en-US" smtClean="0"/>
              <a:t>‹#›</a:t>
            </a:fld>
            <a:endParaRPr lang="en-US"/>
          </a:p>
        </p:txBody>
      </p:sp>
    </p:spTree>
    <p:extLst>
      <p:ext uri="{BB962C8B-B14F-4D97-AF65-F5344CB8AC3E}">
        <p14:creationId xmlns:p14="http://schemas.microsoft.com/office/powerpoint/2010/main" val="2542977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p:txBody>
          <a:bodyPr/>
          <a:lstStyle/>
          <a:p>
            <a:r>
              <a:rPr lang="en-US" smtClean="0"/>
              <a:t>28 March 2017</a:t>
            </a:r>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D9DDD879-245E-4EAB-9CFF-08B7D4533B74}" type="slidenum">
              <a:rPr lang="en-US" smtClean="0"/>
              <a:t>‹#›</a:t>
            </a:fld>
            <a:endParaRPr lang="en-US"/>
          </a:p>
        </p:txBody>
      </p:sp>
    </p:spTree>
    <p:extLst>
      <p:ext uri="{BB962C8B-B14F-4D97-AF65-F5344CB8AC3E}">
        <p14:creationId xmlns:p14="http://schemas.microsoft.com/office/powerpoint/2010/main" val="3985687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6"/>
          <p:cNvSpPr>
            <a:spLocks noGrp="1"/>
          </p:cNvSpPr>
          <p:nvPr>
            <p:ph type="dt" sz="half" idx="10"/>
          </p:nvPr>
        </p:nvSpPr>
        <p:spPr/>
        <p:txBody>
          <a:bodyPr/>
          <a:lstStyle/>
          <a:p>
            <a:r>
              <a:rPr lang="en-US" smtClean="0"/>
              <a:t>28 March 2017</a:t>
            </a:r>
            <a:endParaRPr lang="en-US"/>
          </a:p>
        </p:txBody>
      </p:sp>
      <p:sp>
        <p:nvSpPr>
          <p:cNvPr id="8" name="Segnaposto piè di pagina 7"/>
          <p:cNvSpPr>
            <a:spLocks noGrp="1"/>
          </p:cNvSpPr>
          <p:nvPr>
            <p:ph type="ftr" sz="quarter" idx="11"/>
          </p:nvPr>
        </p:nvSpPr>
        <p:spPr/>
        <p:txBody>
          <a:bodyPr/>
          <a:lstStyle/>
          <a:p>
            <a:endParaRPr lang="en-US"/>
          </a:p>
        </p:txBody>
      </p:sp>
      <p:sp>
        <p:nvSpPr>
          <p:cNvPr id="9" name="Segnaposto numero diapositiva 8"/>
          <p:cNvSpPr>
            <a:spLocks noGrp="1"/>
          </p:cNvSpPr>
          <p:nvPr>
            <p:ph type="sldNum" sz="quarter" idx="12"/>
          </p:nvPr>
        </p:nvSpPr>
        <p:spPr/>
        <p:txBody>
          <a:bodyPr/>
          <a:lstStyle/>
          <a:p>
            <a:fld id="{D9DDD879-245E-4EAB-9CFF-08B7D4533B74}" type="slidenum">
              <a:rPr lang="en-US" smtClean="0"/>
              <a:t>‹#›</a:t>
            </a:fld>
            <a:endParaRPr lang="en-US"/>
          </a:p>
        </p:txBody>
      </p:sp>
    </p:spTree>
    <p:extLst>
      <p:ext uri="{BB962C8B-B14F-4D97-AF65-F5344CB8AC3E}">
        <p14:creationId xmlns:p14="http://schemas.microsoft.com/office/powerpoint/2010/main" val="1370297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2"/>
          <p:cNvSpPr>
            <a:spLocks noGrp="1"/>
          </p:cNvSpPr>
          <p:nvPr>
            <p:ph type="dt" sz="half" idx="10"/>
          </p:nvPr>
        </p:nvSpPr>
        <p:spPr/>
        <p:txBody>
          <a:bodyPr/>
          <a:lstStyle/>
          <a:p>
            <a:r>
              <a:rPr lang="en-US" smtClean="0"/>
              <a:t>28 March 2017</a:t>
            </a:r>
            <a:endParaRPr lang="en-US"/>
          </a:p>
        </p:txBody>
      </p:sp>
      <p:sp>
        <p:nvSpPr>
          <p:cNvPr id="4" name="Segnaposto piè di pagina 3"/>
          <p:cNvSpPr>
            <a:spLocks noGrp="1"/>
          </p:cNvSpPr>
          <p:nvPr>
            <p:ph type="ftr" sz="quarter" idx="11"/>
          </p:nvPr>
        </p:nvSpPr>
        <p:spPr/>
        <p:txBody>
          <a:bodyPr/>
          <a:lstStyle/>
          <a:p>
            <a:endParaRPr lang="en-US"/>
          </a:p>
        </p:txBody>
      </p:sp>
      <p:sp>
        <p:nvSpPr>
          <p:cNvPr id="5" name="Segnaposto numero diapositiva 4"/>
          <p:cNvSpPr>
            <a:spLocks noGrp="1"/>
          </p:cNvSpPr>
          <p:nvPr>
            <p:ph type="sldNum" sz="quarter" idx="12"/>
          </p:nvPr>
        </p:nvSpPr>
        <p:spPr/>
        <p:txBody>
          <a:bodyPr/>
          <a:lstStyle/>
          <a:p>
            <a:fld id="{D9DDD879-245E-4EAB-9CFF-08B7D4533B74}" type="slidenum">
              <a:rPr lang="en-US" smtClean="0"/>
              <a:t>‹#›</a:t>
            </a:fld>
            <a:endParaRPr lang="en-US"/>
          </a:p>
        </p:txBody>
      </p:sp>
    </p:spTree>
    <p:extLst>
      <p:ext uri="{BB962C8B-B14F-4D97-AF65-F5344CB8AC3E}">
        <p14:creationId xmlns:p14="http://schemas.microsoft.com/office/powerpoint/2010/main" val="2071450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en-US" smtClean="0"/>
              <a:t>28 March 2017</a:t>
            </a:r>
            <a:endParaRPr lang="en-US"/>
          </a:p>
        </p:txBody>
      </p:sp>
      <p:sp>
        <p:nvSpPr>
          <p:cNvPr id="3" name="Segnaposto piè di pagina 2"/>
          <p:cNvSpPr>
            <a:spLocks noGrp="1"/>
          </p:cNvSpPr>
          <p:nvPr>
            <p:ph type="ftr" sz="quarter" idx="11"/>
          </p:nvPr>
        </p:nvSpPr>
        <p:spPr/>
        <p:txBody>
          <a:bodyPr/>
          <a:lstStyle/>
          <a:p>
            <a:endParaRPr lang="en-US"/>
          </a:p>
        </p:txBody>
      </p:sp>
      <p:sp>
        <p:nvSpPr>
          <p:cNvPr id="4" name="Segnaposto numero diapositiva 3"/>
          <p:cNvSpPr>
            <a:spLocks noGrp="1"/>
          </p:cNvSpPr>
          <p:nvPr>
            <p:ph type="sldNum" sz="quarter" idx="12"/>
          </p:nvPr>
        </p:nvSpPr>
        <p:spPr/>
        <p:txBody>
          <a:bodyPr/>
          <a:lstStyle/>
          <a:p>
            <a:fld id="{D9DDD879-245E-4EAB-9CFF-08B7D4533B74}" type="slidenum">
              <a:rPr lang="en-US" smtClean="0"/>
              <a:t>‹#›</a:t>
            </a:fld>
            <a:endParaRPr lang="en-US"/>
          </a:p>
        </p:txBody>
      </p:sp>
    </p:spTree>
    <p:extLst>
      <p:ext uri="{BB962C8B-B14F-4D97-AF65-F5344CB8AC3E}">
        <p14:creationId xmlns:p14="http://schemas.microsoft.com/office/powerpoint/2010/main" val="4121787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r>
              <a:rPr lang="en-US" smtClean="0"/>
              <a:t>28 March 2017</a:t>
            </a:r>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D9DDD879-245E-4EAB-9CFF-08B7D4533B74}" type="slidenum">
              <a:rPr lang="en-US" smtClean="0"/>
              <a:t>‹#›</a:t>
            </a:fld>
            <a:endParaRPr lang="en-US"/>
          </a:p>
        </p:txBody>
      </p:sp>
    </p:spTree>
    <p:extLst>
      <p:ext uri="{BB962C8B-B14F-4D97-AF65-F5344CB8AC3E}">
        <p14:creationId xmlns:p14="http://schemas.microsoft.com/office/powerpoint/2010/main" val="2380282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US"/>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r>
              <a:rPr lang="en-US" smtClean="0"/>
              <a:t>28 March 2017</a:t>
            </a:r>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D9DDD879-245E-4EAB-9CFF-08B7D4533B74}" type="slidenum">
              <a:rPr lang="en-US" smtClean="0"/>
              <a:t>‹#›</a:t>
            </a:fld>
            <a:endParaRPr lang="en-US"/>
          </a:p>
        </p:txBody>
      </p:sp>
    </p:spTree>
    <p:extLst>
      <p:ext uri="{BB962C8B-B14F-4D97-AF65-F5344CB8AC3E}">
        <p14:creationId xmlns:p14="http://schemas.microsoft.com/office/powerpoint/2010/main" val="2435198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en-US"/>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28 March 2017</a:t>
            </a:r>
            <a:endParaRPr lang="en-US"/>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DDD879-245E-4EAB-9CFF-08B7D4533B74}" type="slidenum">
              <a:rPr lang="en-US" smtClean="0"/>
              <a:t>‹#›</a:t>
            </a:fld>
            <a:endParaRPr lang="en-US"/>
          </a:p>
        </p:txBody>
      </p:sp>
    </p:spTree>
    <p:extLst>
      <p:ext uri="{BB962C8B-B14F-4D97-AF65-F5344CB8AC3E}">
        <p14:creationId xmlns:p14="http://schemas.microsoft.com/office/powerpoint/2010/main" val="2911942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cid:image004.jpg@01D24661.AF3ABD00" TargetMode="Externa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cid:image005.jpg@01D24661.AF3ABD00" TargetMode="Externa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11560" y="1556792"/>
            <a:ext cx="7772400" cy="1109985"/>
          </a:xfrm>
        </p:spPr>
        <p:txBody>
          <a:bodyPr>
            <a:normAutofit/>
          </a:bodyPr>
          <a:lstStyle/>
          <a:p>
            <a:r>
              <a:rPr lang="it-IT" sz="3200" dirty="0" smtClean="0">
                <a:latin typeface="Times New Roman" panose="02020603050405020304" pitchFamily="18" charset="0"/>
                <a:cs typeface="Times New Roman" panose="02020603050405020304" pitchFamily="18" charset="0"/>
              </a:rPr>
              <a:t>UNECE </a:t>
            </a:r>
            <a:r>
              <a:rPr lang="it-IT" sz="3200" dirty="0" err="1" smtClean="0">
                <a:latin typeface="Times New Roman" panose="02020603050405020304" pitchFamily="18" charset="0"/>
                <a:cs typeface="Times New Roman" panose="02020603050405020304" pitchFamily="18" charset="0"/>
              </a:rPr>
              <a:t>Regulation</a:t>
            </a:r>
            <a:r>
              <a:rPr lang="it-IT" sz="3200" dirty="0" smtClean="0">
                <a:latin typeface="Times New Roman" panose="02020603050405020304" pitchFamily="18" charset="0"/>
                <a:cs typeface="Times New Roman" panose="02020603050405020304" pitchFamily="18" charset="0"/>
              </a:rPr>
              <a:t> 53</a:t>
            </a:r>
            <a:br>
              <a:rPr lang="it-IT" sz="3200" dirty="0" smtClean="0">
                <a:latin typeface="Times New Roman" panose="02020603050405020304" pitchFamily="18" charset="0"/>
                <a:cs typeface="Times New Roman" panose="02020603050405020304" pitchFamily="18" charset="0"/>
              </a:rPr>
            </a:br>
            <a:r>
              <a:rPr lang="it-IT" sz="3200" dirty="0" smtClean="0">
                <a:latin typeface="Times New Roman" panose="02020603050405020304" pitchFamily="18" charset="0"/>
                <a:cs typeface="Times New Roman" panose="02020603050405020304" pitchFamily="18" charset="0"/>
              </a:rPr>
              <a:t>DRL auto </a:t>
            </a:r>
            <a:r>
              <a:rPr lang="it-IT" sz="3200" dirty="0" err="1" smtClean="0">
                <a:latin typeface="Times New Roman" panose="02020603050405020304" pitchFamily="18" charset="0"/>
                <a:cs typeface="Times New Roman" panose="02020603050405020304" pitchFamily="18" charset="0"/>
              </a:rPr>
              <a:t>switch</a:t>
            </a:r>
            <a:endParaRPr lang="en-US" sz="3200" dirty="0">
              <a:latin typeface="Times New Roman" panose="02020603050405020304" pitchFamily="18" charset="0"/>
              <a:cs typeface="Times New Roman" panose="02020603050405020304" pitchFamily="18" charset="0"/>
            </a:endParaRPr>
          </a:p>
        </p:txBody>
      </p:sp>
      <p:sp>
        <p:nvSpPr>
          <p:cNvPr id="3" name="Sottotitolo 2"/>
          <p:cNvSpPr>
            <a:spLocks noGrp="1"/>
          </p:cNvSpPr>
          <p:nvPr>
            <p:ph type="subTitle" idx="1"/>
          </p:nvPr>
        </p:nvSpPr>
        <p:spPr>
          <a:xfrm>
            <a:off x="251520" y="2708920"/>
            <a:ext cx="8496944" cy="3096344"/>
          </a:xfrm>
        </p:spPr>
        <p:txBody>
          <a:bodyPr>
            <a:noAutofit/>
          </a:bodyPr>
          <a:lstStyle/>
          <a:p>
            <a:pPr algn="just"/>
            <a:r>
              <a:rPr lang="en-US" sz="1800" dirty="0">
                <a:solidFill>
                  <a:schemeClr val="tx1"/>
                </a:solidFill>
                <a:latin typeface="Times New Roman" panose="02020603050405020304" pitchFamily="18" charset="0"/>
                <a:cs typeface="Times New Roman" panose="02020603050405020304" pitchFamily="18" charset="0"/>
              </a:rPr>
              <a:t>The Japanese Administration presented, at the 75th GRE session a study on the disturbance due to the use of DRL during night time (see informal document </a:t>
            </a:r>
            <a:r>
              <a:rPr lang="en-US" sz="1800" dirty="0" smtClean="0">
                <a:solidFill>
                  <a:schemeClr val="tx1"/>
                </a:solidFill>
                <a:latin typeface="Times New Roman" panose="02020603050405020304" pitchFamily="18" charset="0"/>
                <a:cs typeface="Times New Roman" panose="02020603050405020304" pitchFamily="18" charset="0"/>
              </a:rPr>
              <a:t>GRE-75-09). </a:t>
            </a:r>
            <a:endParaRPr lang="en-US" sz="1800" dirty="0">
              <a:solidFill>
                <a:schemeClr val="tx1"/>
              </a:solidFill>
              <a:latin typeface="Times New Roman" panose="02020603050405020304" pitchFamily="18" charset="0"/>
              <a:cs typeface="Times New Roman" panose="02020603050405020304" pitchFamily="18" charset="0"/>
            </a:endParaRPr>
          </a:p>
          <a:p>
            <a:pPr algn="just"/>
            <a:r>
              <a:rPr lang="en-US" sz="1800" dirty="0">
                <a:solidFill>
                  <a:schemeClr val="tx1"/>
                </a:solidFill>
                <a:latin typeface="Times New Roman" panose="02020603050405020304" pitchFamily="18" charset="0"/>
                <a:cs typeface="Times New Roman" panose="02020603050405020304" pitchFamily="18" charset="0"/>
              </a:rPr>
              <a:t>A proposal on the automatic switching between DRL and headlamps was then presented at the 76th GRE session with the official document ECE/TRANS/WP.29/GRE/2016/35, supported by the informal document GRE-76-03.</a:t>
            </a:r>
          </a:p>
          <a:p>
            <a:pPr algn="just"/>
            <a:r>
              <a:rPr lang="en-US" sz="1800" dirty="0">
                <a:solidFill>
                  <a:schemeClr val="tx1"/>
                </a:solidFill>
                <a:latin typeface="Times New Roman" panose="02020603050405020304" pitchFamily="18" charset="0"/>
                <a:cs typeface="Times New Roman" panose="02020603050405020304" pitchFamily="18" charset="0"/>
              </a:rPr>
              <a:t>The Japanese proposal was considered positively by Germany, Finland and the Commission of European Union while France, United Kingdom and Italy presented </a:t>
            </a:r>
            <a:r>
              <a:rPr lang="en-US" sz="1800" dirty="0" smtClean="0">
                <a:solidFill>
                  <a:schemeClr val="tx1"/>
                </a:solidFill>
                <a:latin typeface="Times New Roman" panose="02020603050405020304" pitchFamily="18" charset="0"/>
                <a:cs typeface="Times New Roman" panose="02020603050405020304" pitchFamily="18" charset="0"/>
              </a:rPr>
              <a:t>some negative </a:t>
            </a:r>
            <a:r>
              <a:rPr lang="en-US" sz="1800" dirty="0">
                <a:solidFill>
                  <a:schemeClr val="tx1"/>
                </a:solidFill>
                <a:latin typeface="Times New Roman" panose="02020603050405020304" pitchFamily="18" charset="0"/>
                <a:cs typeface="Times New Roman" panose="02020603050405020304" pitchFamily="18" charset="0"/>
              </a:rPr>
              <a:t>comments on it.</a:t>
            </a:r>
          </a:p>
          <a:p>
            <a:pPr algn="just"/>
            <a:r>
              <a:rPr lang="en-US" sz="1800" dirty="0">
                <a:solidFill>
                  <a:schemeClr val="tx1"/>
                </a:solidFill>
                <a:latin typeface="Times New Roman" panose="02020603050405020304" pitchFamily="18" charset="0"/>
                <a:cs typeface="Times New Roman" panose="02020603050405020304" pitchFamily="18" charset="0"/>
              </a:rPr>
              <a:t>With the present informal </a:t>
            </a:r>
            <a:r>
              <a:rPr lang="en-US" sz="1800" dirty="0" smtClean="0">
                <a:solidFill>
                  <a:schemeClr val="tx1"/>
                </a:solidFill>
                <a:latin typeface="Times New Roman" panose="02020603050405020304" pitchFamily="18" charset="0"/>
                <a:cs typeface="Times New Roman" panose="02020603050405020304" pitchFamily="18" charset="0"/>
              </a:rPr>
              <a:t>document, </a:t>
            </a:r>
            <a:r>
              <a:rPr lang="en-US" sz="1800" dirty="0">
                <a:solidFill>
                  <a:schemeClr val="tx1"/>
                </a:solidFill>
                <a:latin typeface="Times New Roman" panose="02020603050405020304" pitchFamily="18" charset="0"/>
                <a:cs typeface="Times New Roman" panose="02020603050405020304" pitchFamily="18" charset="0"/>
              </a:rPr>
              <a:t>Italy </a:t>
            </a:r>
            <a:r>
              <a:rPr lang="en-US" sz="1800" dirty="0" smtClean="0">
                <a:solidFill>
                  <a:schemeClr val="tx1"/>
                </a:solidFill>
                <a:latin typeface="Times New Roman" panose="02020603050405020304" pitchFamily="18" charset="0"/>
                <a:cs typeface="Times New Roman" panose="02020603050405020304" pitchFamily="18" charset="0"/>
              </a:rPr>
              <a:t>would like </a:t>
            </a:r>
            <a:r>
              <a:rPr lang="en-US" sz="1800" dirty="0">
                <a:solidFill>
                  <a:schemeClr val="tx1"/>
                </a:solidFill>
                <a:latin typeface="Times New Roman" panose="02020603050405020304" pitchFamily="18" charset="0"/>
                <a:cs typeface="Times New Roman" panose="02020603050405020304" pitchFamily="18" charset="0"/>
              </a:rPr>
              <a:t>to better specify </a:t>
            </a:r>
            <a:r>
              <a:rPr lang="en-US" sz="1800" dirty="0" smtClean="0">
                <a:solidFill>
                  <a:schemeClr val="tx1"/>
                </a:solidFill>
                <a:latin typeface="Times New Roman" panose="02020603050405020304" pitchFamily="18" charset="0"/>
                <a:cs typeface="Times New Roman" panose="02020603050405020304" pitchFamily="18" charset="0"/>
              </a:rPr>
              <a:t>and </a:t>
            </a:r>
            <a:r>
              <a:rPr lang="en-US" sz="1800" dirty="0">
                <a:solidFill>
                  <a:schemeClr val="tx1"/>
                </a:solidFill>
                <a:latin typeface="Times New Roman" panose="02020603050405020304" pitchFamily="18" charset="0"/>
                <a:cs typeface="Times New Roman" panose="02020603050405020304" pitchFamily="18" charset="0"/>
              </a:rPr>
              <a:t>clarify the reasons for his </a:t>
            </a:r>
            <a:r>
              <a:rPr lang="en-US" sz="1800" dirty="0" smtClean="0">
                <a:solidFill>
                  <a:schemeClr val="tx1"/>
                </a:solidFill>
                <a:latin typeface="Times New Roman" panose="02020603050405020304" pitchFamily="18" charset="0"/>
                <a:cs typeface="Times New Roman" panose="02020603050405020304" pitchFamily="18" charset="0"/>
              </a:rPr>
              <a:t>objections </a:t>
            </a:r>
            <a:r>
              <a:rPr lang="en-US" sz="1800" dirty="0">
                <a:solidFill>
                  <a:schemeClr val="tx1"/>
                </a:solidFill>
                <a:latin typeface="Times New Roman" panose="02020603050405020304" pitchFamily="18" charset="0"/>
                <a:cs typeface="Times New Roman" panose="02020603050405020304" pitchFamily="18" charset="0"/>
              </a:rPr>
              <a:t>to the Japanese proposal.</a:t>
            </a:r>
          </a:p>
          <a:p>
            <a:endParaRPr lang="en-US" sz="1800" dirty="0"/>
          </a:p>
        </p:txBody>
      </p:sp>
      <p:sp>
        <p:nvSpPr>
          <p:cNvPr id="4" name="Segnaposto data 3"/>
          <p:cNvSpPr>
            <a:spLocks noGrp="1"/>
          </p:cNvSpPr>
          <p:nvPr>
            <p:ph type="dt" sz="half" idx="10"/>
          </p:nvPr>
        </p:nvSpPr>
        <p:spPr/>
        <p:txBody>
          <a:bodyPr/>
          <a:lstStyle/>
          <a:p>
            <a:r>
              <a:rPr lang="en-US" dirty="0" smtClean="0">
                <a:solidFill>
                  <a:schemeClr val="tx1"/>
                </a:solidFill>
                <a:latin typeface="Times New Roman" panose="02020603050405020304" pitchFamily="18" charset="0"/>
                <a:cs typeface="Times New Roman" panose="02020603050405020304" pitchFamily="18" charset="0"/>
              </a:rPr>
              <a:t>28 March 2017</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5" name="Segnaposto numero diapositiva 4"/>
          <p:cNvSpPr>
            <a:spLocks noGrp="1"/>
          </p:cNvSpPr>
          <p:nvPr>
            <p:ph type="sldNum" sz="quarter" idx="12"/>
          </p:nvPr>
        </p:nvSpPr>
        <p:spPr>
          <a:xfrm>
            <a:off x="6516216" y="6237312"/>
            <a:ext cx="2133600" cy="365125"/>
          </a:xfrm>
        </p:spPr>
        <p:txBody>
          <a:bodyPr/>
          <a:lstStyle/>
          <a:p>
            <a:fld id="{D9DDD879-245E-4EAB-9CFF-08B7D4533B74}" type="slidenum">
              <a:rPr lang="en-US" smtClean="0">
                <a:solidFill>
                  <a:schemeClr val="tx1"/>
                </a:solidFill>
                <a:latin typeface="Times New Roman" panose="02020603050405020304" pitchFamily="18" charset="0"/>
                <a:cs typeface="Times New Roman" panose="02020603050405020304" pitchFamily="18" charset="0"/>
              </a:rPr>
              <a:t>1</a:t>
            </a:fld>
            <a:endParaRPr lang="en-US" dirty="0">
              <a:solidFill>
                <a:schemeClr val="tx1"/>
              </a:solidFill>
              <a:latin typeface="Times New Roman" panose="02020603050405020304" pitchFamily="18" charset="0"/>
              <a:cs typeface="Times New Roman" panose="02020603050405020304" pitchFamily="18" charset="0"/>
            </a:endParaRPr>
          </a:p>
        </p:txBody>
      </p:sp>
      <p:graphicFrame>
        <p:nvGraphicFramePr>
          <p:cNvPr id="7" name="Tabella 6"/>
          <p:cNvGraphicFramePr>
            <a:graphicFrameLocks noGrp="1"/>
          </p:cNvGraphicFramePr>
          <p:nvPr>
            <p:extLst>
              <p:ext uri="{D42A27DB-BD31-4B8C-83A1-F6EECF244321}">
                <p14:modId xmlns:p14="http://schemas.microsoft.com/office/powerpoint/2010/main" val="2536086557"/>
              </p:ext>
            </p:extLst>
          </p:nvPr>
        </p:nvGraphicFramePr>
        <p:xfrm>
          <a:off x="179512" y="404664"/>
          <a:ext cx="8712968" cy="864096"/>
        </p:xfrm>
        <a:graphic>
          <a:graphicData uri="http://schemas.openxmlformats.org/drawingml/2006/table">
            <a:tbl>
              <a:tblPr/>
              <a:tblGrid>
                <a:gridCol w="4098624"/>
                <a:gridCol w="4614344"/>
              </a:tblGrid>
              <a:tr h="864096">
                <a:tc>
                  <a:txBody>
                    <a:bodyPr/>
                    <a:lstStyle/>
                    <a:p>
                      <a:pPr marR="42545" algn="just">
                        <a:lnSpc>
                          <a:spcPct val="100000"/>
                        </a:lnSpc>
                        <a:spcBef>
                          <a:spcPts val="0"/>
                        </a:spcBef>
                        <a:spcAft>
                          <a:spcPts val="0"/>
                        </a:spcAft>
                      </a:pPr>
                      <a:r>
                        <a:rPr lang="en-GB" sz="1600" dirty="0">
                          <a:effectLst/>
                          <a:latin typeface="Times New Roman" panose="02020603050405020304" pitchFamily="18" charset="0"/>
                          <a:ea typeface="Calibri"/>
                          <a:cs typeface="Times New Roman" panose="02020603050405020304" pitchFamily="18" charset="0"/>
                        </a:rPr>
                        <a:t>Transmitted by the </a:t>
                      </a:r>
                      <a:r>
                        <a:rPr lang="en-GB" sz="1600" dirty="0" smtClean="0">
                          <a:effectLst/>
                          <a:latin typeface="Times New Roman" panose="02020603050405020304" pitchFamily="18" charset="0"/>
                          <a:ea typeface="Calibri"/>
                          <a:cs typeface="Times New Roman" panose="02020603050405020304" pitchFamily="18" charset="0"/>
                        </a:rPr>
                        <a:t>expert </a:t>
                      </a:r>
                      <a:r>
                        <a:rPr lang="en-GB" sz="1600" dirty="0">
                          <a:effectLst/>
                          <a:latin typeface="Times New Roman" panose="02020603050405020304" pitchFamily="18" charset="0"/>
                          <a:ea typeface="Calibri"/>
                          <a:cs typeface="Times New Roman" panose="02020603050405020304" pitchFamily="18" charset="0"/>
                        </a:rPr>
                        <a:t>from </a:t>
                      </a:r>
                      <a:r>
                        <a:rPr lang="en-GB" sz="1600" dirty="0" smtClean="0">
                          <a:effectLst/>
                          <a:latin typeface="Times New Roman" panose="02020603050405020304" pitchFamily="18" charset="0"/>
                          <a:ea typeface="Calibri"/>
                          <a:cs typeface="Times New Roman" panose="02020603050405020304" pitchFamily="18" charset="0"/>
                        </a:rPr>
                        <a:t>Italy</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lnL>
                      <a:noFill/>
                    </a:lnL>
                    <a:lnR>
                      <a:noFill/>
                    </a:lnR>
                    <a:lnT>
                      <a:noFill/>
                    </a:lnT>
                    <a:lnB>
                      <a:noFill/>
                    </a:lnB>
                  </a:tcPr>
                </a:tc>
                <a:tc>
                  <a:txBody>
                    <a:bodyPr/>
                    <a:lstStyle/>
                    <a:p>
                      <a:pPr marL="900430">
                        <a:lnSpc>
                          <a:spcPct val="100000"/>
                        </a:lnSpc>
                        <a:spcAft>
                          <a:spcPts val="0"/>
                        </a:spcAft>
                      </a:pPr>
                      <a:r>
                        <a:rPr lang="en-GB" sz="1600" u="sng" dirty="0">
                          <a:effectLst/>
                          <a:latin typeface="Times New Roman" panose="02020603050405020304" pitchFamily="18" charset="0"/>
                          <a:ea typeface="Calibri"/>
                          <a:cs typeface="Times New Roman" panose="02020603050405020304" pitchFamily="18" charset="0"/>
                        </a:rPr>
                        <a:t>Informal</a:t>
                      </a:r>
                      <a:r>
                        <a:rPr lang="fr-FR" sz="1600" u="sng" dirty="0">
                          <a:effectLst/>
                          <a:latin typeface="Times New Roman" panose="02020603050405020304" pitchFamily="18" charset="0"/>
                          <a:ea typeface="Calibri"/>
                          <a:cs typeface="Times New Roman" panose="02020603050405020304" pitchFamily="18" charset="0"/>
                        </a:rPr>
                        <a:t> </a:t>
                      </a:r>
                      <a:r>
                        <a:rPr lang="fr-FR" sz="1600" u="sng">
                          <a:effectLst/>
                          <a:latin typeface="Times New Roman" panose="02020603050405020304" pitchFamily="18" charset="0"/>
                          <a:ea typeface="Calibri"/>
                          <a:cs typeface="Times New Roman" panose="02020603050405020304" pitchFamily="18" charset="0"/>
                        </a:rPr>
                        <a:t>document</a:t>
                      </a:r>
                      <a:r>
                        <a:rPr lang="fr-FR" sz="1600">
                          <a:effectLst/>
                          <a:latin typeface="Times New Roman" panose="02020603050405020304" pitchFamily="18" charset="0"/>
                          <a:ea typeface="Calibri"/>
                          <a:cs typeface="Times New Roman" panose="02020603050405020304" pitchFamily="18" charset="0"/>
                        </a:rPr>
                        <a:t> </a:t>
                      </a:r>
                      <a:r>
                        <a:rPr lang="fr-FR" sz="1600" b="1" smtClean="0">
                          <a:effectLst/>
                          <a:latin typeface="Times New Roman" panose="02020603050405020304" pitchFamily="18" charset="0"/>
                          <a:ea typeface="Calibri"/>
                          <a:cs typeface="Times New Roman" panose="02020603050405020304" pitchFamily="18" charset="0"/>
                        </a:rPr>
                        <a:t>GRE-77-17</a:t>
                      </a:r>
                      <a:endParaRPr lang="en-US" sz="1600" dirty="0">
                        <a:effectLst/>
                        <a:latin typeface="Times New Roman" panose="02020603050405020304" pitchFamily="18" charset="0"/>
                        <a:ea typeface="Calibri"/>
                        <a:cs typeface="Times New Roman" panose="02020603050405020304" pitchFamily="18" charset="0"/>
                      </a:endParaRPr>
                    </a:p>
                    <a:p>
                      <a:pPr marL="900430">
                        <a:lnSpc>
                          <a:spcPct val="100000"/>
                        </a:lnSpc>
                        <a:spcAft>
                          <a:spcPts val="0"/>
                        </a:spcAft>
                        <a:tabLst>
                          <a:tab pos="2969895" algn="ctr"/>
                          <a:tab pos="5940425" algn="r"/>
                        </a:tabLst>
                      </a:pPr>
                      <a:r>
                        <a:rPr lang="en-US" sz="1600" dirty="0">
                          <a:effectLst/>
                          <a:latin typeface="Times New Roman" panose="02020603050405020304" pitchFamily="18" charset="0"/>
                          <a:ea typeface="Calibri"/>
                          <a:cs typeface="Times New Roman" panose="02020603050405020304" pitchFamily="18" charset="0"/>
                        </a:rPr>
                        <a:t>(77th GRE, 4-7 April </a:t>
                      </a:r>
                      <a:r>
                        <a:rPr lang="en-US" sz="1600" dirty="0" smtClean="0">
                          <a:effectLst/>
                          <a:latin typeface="Times New Roman" panose="02020603050405020304" pitchFamily="18" charset="0"/>
                          <a:ea typeface="Calibri"/>
                          <a:cs typeface="Times New Roman" panose="02020603050405020304" pitchFamily="18" charset="0"/>
                        </a:rPr>
                        <a:t>2017</a:t>
                      </a:r>
                    </a:p>
                    <a:p>
                      <a:pPr marL="900430">
                        <a:lnSpc>
                          <a:spcPct val="100000"/>
                        </a:lnSpc>
                        <a:spcAft>
                          <a:spcPts val="0"/>
                        </a:spcAft>
                        <a:tabLst>
                          <a:tab pos="2969895" algn="ctr"/>
                          <a:tab pos="5940425" algn="r"/>
                        </a:tabLst>
                      </a:pPr>
                      <a:r>
                        <a:rPr lang="en-US" sz="1600" dirty="0" smtClean="0">
                          <a:effectLst/>
                          <a:latin typeface="Times New Roman" panose="02020603050405020304" pitchFamily="18" charset="0"/>
                          <a:ea typeface="Calibri"/>
                          <a:cs typeface="Times New Roman" panose="02020603050405020304" pitchFamily="18" charset="0"/>
                        </a:rPr>
                        <a:t>A</a:t>
                      </a:r>
                      <a:r>
                        <a:rPr lang="en-TT" sz="1600" dirty="0" err="1" smtClean="0">
                          <a:effectLst/>
                          <a:latin typeface="Times New Roman" panose="02020603050405020304" pitchFamily="18" charset="0"/>
                          <a:ea typeface="Calibri"/>
                          <a:cs typeface="Times New Roman" panose="02020603050405020304" pitchFamily="18" charset="0"/>
                        </a:rPr>
                        <a:t>genda</a:t>
                      </a:r>
                      <a:r>
                        <a:rPr lang="en-TT" sz="1600" dirty="0" smtClean="0">
                          <a:effectLst/>
                          <a:latin typeface="Times New Roman" panose="02020603050405020304" pitchFamily="18" charset="0"/>
                          <a:ea typeface="Calibri"/>
                          <a:cs typeface="Times New Roman" panose="02020603050405020304" pitchFamily="18" charset="0"/>
                        </a:rPr>
                        <a:t> item</a:t>
                      </a:r>
                      <a:r>
                        <a:rPr lang="en-TT" sz="1600" baseline="0" dirty="0" smtClean="0">
                          <a:effectLst/>
                          <a:latin typeface="Times New Roman" panose="02020603050405020304" pitchFamily="18" charset="0"/>
                          <a:ea typeface="Calibri"/>
                          <a:cs typeface="Times New Roman" panose="02020603050405020304" pitchFamily="18" charset="0"/>
                        </a:rPr>
                        <a:t> 7 c)</a:t>
                      </a:r>
                      <a:r>
                        <a:rPr lang="en-TT" sz="1600" dirty="0" smtClean="0">
                          <a:effectLst/>
                          <a:latin typeface="Times New Roman" panose="02020603050405020304" pitchFamily="18" charset="0"/>
                          <a:ea typeface="Calibri"/>
                          <a:cs typeface="Times New Roman" panose="02020603050405020304" pitchFamily="18" charset="0"/>
                        </a:rPr>
                        <a:t>)</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lnL>
                      <a:noFill/>
                    </a:lnL>
                    <a:lnR>
                      <a:noFill/>
                    </a:lnR>
                    <a:lnT>
                      <a:noFill/>
                    </a:lnT>
                    <a:lnB>
                      <a:noFill/>
                    </a:lnB>
                  </a:tcPr>
                </a:tc>
              </a:tr>
            </a:tbl>
          </a:graphicData>
        </a:graphic>
      </p:graphicFrame>
    </p:spTree>
    <p:extLst>
      <p:ext uri="{BB962C8B-B14F-4D97-AF65-F5344CB8AC3E}">
        <p14:creationId xmlns:p14="http://schemas.microsoft.com/office/powerpoint/2010/main" val="9308432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r>
              <a:rPr lang="en-US" dirty="0" smtClean="0">
                <a:solidFill>
                  <a:schemeClr val="tx1"/>
                </a:solidFill>
                <a:latin typeface="Times New Roman" panose="02020603050405020304" pitchFamily="18" charset="0"/>
                <a:cs typeface="Times New Roman" panose="02020603050405020304" pitchFamily="18" charset="0"/>
              </a:rPr>
              <a:t>28 March 2017</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5" name="Segnaposto numero diapositiva 4"/>
          <p:cNvSpPr>
            <a:spLocks noGrp="1"/>
          </p:cNvSpPr>
          <p:nvPr>
            <p:ph type="sldNum" sz="quarter" idx="12"/>
          </p:nvPr>
        </p:nvSpPr>
        <p:spPr/>
        <p:txBody>
          <a:bodyPr/>
          <a:lstStyle/>
          <a:p>
            <a:fld id="{D9DDD879-245E-4EAB-9CFF-08B7D4533B74}" type="slidenum">
              <a:rPr lang="en-US" smtClean="0">
                <a:solidFill>
                  <a:schemeClr val="tx1"/>
                </a:solidFill>
                <a:latin typeface="Times New Roman" panose="02020603050405020304" pitchFamily="18" charset="0"/>
                <a:cs typeface="Times New Roman" panose="02020603050405020304" pitchFamily="18" charset="0"/>
              </a:rPr>
              <a:t>2</a:t>
            </a:fld>
            <a:endParaRPr lang="en-US" dirty="0">
              <a:solidFill>
                <a:schemeClr val="tx1"/>
              </a:solidFill>
              <a:latin typeface="Times New Roman" panose="02020603050405020304" pitchFamily="18" charset="0"/>
              <a:cs typeface="Times New Roman" panose="02020603050405020304" pitchFamily="18" charset="0"/>
            </a:endParaRPr>
          </a:p>
        </p:txBody>
      </p:sp>
      <p:sp>
        <p:nvSpPr>
          <p:cNvPr id="6" name="Content Placeholder 2"/>
          <p:cNvSpPr>
            <a:spLocks noGrp="1"/>
          </p:cNvSpPr>
          <p:nvPr>
            <p:ph idx="1"/>
          </p:nvPr>
        </p:nvSpPr>
        <p:spPr>
          <a:xfrm>
            <a:off x="467544" y="908720"/>
            <a:ext cx="8229600" cy="4752528"/>
          </a:xfrm>
        </p:spPr>
        <p:txBody>
          <a:bodyPr>
            <a:noAutofit/>
          </a:bodyPr>
          <a:lstStyle/>
          <a:p>
            <a:r>
              <a:rPr lang="en-US" sz="2400" dirty="0" smtClean="0">
                <a:latin typeface="Times New Roman" panose="02020603050405020304" pitchFamily="18" charset="0"/>
                <a:cs typeface="Times New Roman" panose="02020603050405020304" pitchFamily="18" charset="0"/>
              </a:rPr>
              <a:t>Japan</a:t>
            </a:r>
            <a:r>
              <a:rPr lang="en-US" sz="2400" dirty="0">
                <a:latin typeface="Times New Roman" panose="02020603050405020304" pitchFamily="18" charset="0"/>
                <a:cs typeface="Times New Roman" panose="02020603050405020304" pitchFamily="18" charset="0"/>
              </a:rPr>
              <a:t>:</a:t>
            </a:r>
          </a:p>
          <a:p>
            <a:pPr lvl="1"/>
            <a:r>
              <a:rPr lang="en-US" sz="2400" dirty="0" smtClean="0">
                <a:latin typeface="Times New Roman" panose="02020603050405020304" pitchFamily="18" charset="0"/>
                <a:cs typeface="Times New Roman" panose="02020603050405020304" pitchFamily="18" charset="0"/>
              </a:rPr>
              <a:t>GRE-75-09e</a:t>
            </a:r>
          </a:p>
          <a:p>
            <a:pPr lvl="1"/>
            <a:r>
              <a:rPr lang="fr-FR" sz="2400" dirty="0" smtClean="0">
                <a:latin typeface="Times New Roman" panose="02020603050405020304" pitchFamily="18" charset="0"/>
                <a:cs typeface="Times New Roman" panose="02020603050405020304" pitchFamily="18" charset="0"/>
              </a:rPr>
              <a:t>ECE/TRANS/WP.29/GRE/2016/35</a:t>
            </a:r>
          </a:p>
          <a:p>
            <a:pPr lvl="1"/>
            <a:r>
              <a:rPr lang="en-US" sz="2400" dirty="0" smtClean="0">
                <a:latin typeface="Times New Roman" panose="02020603050405020304" pitchFamily="18" charset="0"/>
                <a:cs typeface="Times New Roman" panose="02020603050405020304" pitchFamily="18" charset="0"/>
              </a:rPr>
              <a:t>GRE-76-03e</a:t>
            </a: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p>
          <a:p>
            <a:pPr marL="0" indent="0" algn="just">
              <a:lnSpc>
                <a:spcPct val="120000"/>
              </a:lnSpc>
              <a:spcBef>
                <a:spcPts val="600"/>
              </a:spcBef>
              <a:buNone/>
            </a:pPr>
            <a:r>
              <a:rPr lang="en-US" sz="2400" dirty="0">
                <a:latin typeface="Times New Roman" panose="02020603050405020304" pitchFamily="18" charset="0"/>
                <a:cs typeface="Times New Roman" panose="02020603050405020304" pitchFamily="18" charset="0"/>
              </a:rPr>
              <a:t>We have seen no statistical evidence of </a:t>
            </a:r>
            <a:r>
              <a:rPr lang="en-US" sz="2400" dirty="0" smtClean="0">
                <a:latin typeface="Times New Roman" panose="02020603050405020304" pitchFamily="18" charset="0"/>
                <a:cs typeface="Times New Roman" panose="02020603050405020304" pitchFamily="18" charset="0"/>
              </a:rPr>
              <a:t>the problem described in the three documents above indicated outside </a:t>
            </a:r>
            <a:r>
              <a:rPr lang="en-US" sz="2400" dirty="0">
                <a:latin typeface="Times New Roman" panose="02020603050405020304" pitchFamily="18" charset="0"/>
                <a:cs typeface="Times New Roman" panose="02020603050405020304" pitchFamily="18" charset="0"/>
              </a:rPr>
              <a:t>Japan, nor </a:t>
            </a:r>
            <a:r>
              <a:rPr lang="en-US" sz="2400" dirty="0" smtClean="0">
                <a:latin typeface="Times New Roman" panose="02020603050405020304" pitchFamily="18" charset="0"/>
                <a:cs typeface="Times New Roman" panose="02020603050405020304" pitchFamily="18" charset="0"/>
              </a:rPr>
              <a:t>we are aware </a:t>
            </a:r>
            <a:r>
              <a:rPr lang="en-US" sz="2400" dirty="0">
                <a:latin typeface="Times New Roman" panose="02020603050405020304" pitchFamily="18" charset="0"/>
                <a:cs typeface="Times New Roman" panose="02020603050405020304" pitchFamily="18" charset="0"/>
              </a:rPr>
              <a:t>of any </a:t>
            </a:r>
            <a:r>
              <a:rPr lang="en-US" sz="2400" dirty="0" smtClean="0">
                <a:latin typeface="Times New Roman" panose="02020603050405020304" pitchFamily="18" charset="0"/>
                <a:cs typeface="Times New Roman" panose="02020603050405020304" pitchFamily="18" charset="0"/>
              </a:rPr>
              <a:t>glaring/disturbance issues </a:t>
            </a:r>
            <a:r>
              <a:rPr lang="en-US" sz="2400" dirty="0">
                <a:latin typeface="Times New Roman" panose="02020603050405020304" pitchFamily="18" charset="0"/>
                <a:cs typeface="Times New Roman" panose="02020603050405020304" pitchFamily="18" charset="0"/>
              </a:rPr>
              <a:t>with riders NOT switching to dipped beam in dawn/dusk/cloud or night time conditions, also at night on urban streets with full street lighting.</a:t>
            </a:r>
          </a:p>
        </p:txBody>
      </p:sp>
    </p:spTree>
    <p:extLst>
      <p:ext uri="{BB962C8B-B14F-4D97-AF65-F5344CB8AC3E}">
        <p14:creationId xmlns:p14="http://schemas.microsoft.com/office/powerpoint/2010/main" val="37066912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r>
              <a:rPr lang="en-US" dirty="0" smtClean="0">
                <a:latin typeface="Times New Roman" panose="02020603050405020304" pitchFamily="18" charset="0"/>
                <a:cs typeface="Times New Roman" panose="02020603050405020304" pitchFamily="18" charset="0"/>
              </a:rPr>
              <a:t>28 March 2017</a:t>
            </a:r>
            <a:endParaRPr lang="en-US" dirty="0">
              <a:latin typeface="Times New Roman" panose="02020603050405020304" pitchFamily="18" charset="0"/>
              <a:cs typeface="Times New Roman" panose="02020603050405020304" pitchFamily="18" charset="0"/>
            </a:endParaRPr>
          </a:p>
        </p:txBody>
      </p:sp>
      <p:sp>
        <p:nvSpPr>
          <p:cNvPr id="5" name="Segnaposto numero diapositiva 4"/>
          <p:cNvSpPr>
            <a:spLocks noGrp="1"/>
          </p:cNvSpPr>
          <p:nvPr>
            <p:ph type="sldNum" sz="quarter" idx="12"/>
          </p:nvPr>
        </p:nvSpPr>
        <p:spPr/>
        <p:txBody>
          <a:bodyPr/>
          <a:lstStyle/>
          <a:p>
            <a:fld id="{D9DDD879-245E-4EAB-9CFF-08B7D4533B74}" type="slidenum">
              <a:rPr lang="en-US" smtClean="0">
                <a:latin typeface="Times New Roman" panose="02020603050405020304" pitchFamily="18" charset="0"/>
                <a:cs typeface="Times New Roman" panose="02020603050405020304" pitchFamily="18" charset="0"/>
              </a:rPr>
              <a:t>3</a:t>
            </a:fld>
            <a:endParaRPr lang="en-US" dirty="0">
              <a:latin typeface="Times New Roman" panose="02020603050405020304" pitchFamily="18" charset="0"/>
              <a:cs typeface="Times New Roman" panose="02020603050405020304" pitchFamily="18" charset="0"/>
            </a:endParaRPr>
          </a:p>
        </p:txBody>
      </p:sp>
      <p:sp>
        <p:nvSpPr>
          <p:cNvPr id="6" name="Content Placeholder 2"/>
          <p:cNvSpPr>
            <a:spLocks noGrp="1"/>
          </p:cNvSpPr>
          <p:nvPr>
            <p:ph idx="1"/>
          </p:nvPr>
        </p:nvSpPr>
        <p:spPr>
          <a:xfrm>
            <a:off x="323528" y="484714"/>
            <a:ext cx="6120680" cy="3888432"/>
          </a:xfrm>
        </p:spPr>
        <p:txBody>
          <a:bodyPr>
            <a:normAutofit fontScale="25000" lnSpcReduction="20000"/>
          </a:bodyPr>
          <a:lstStyle/>
          <a:p>
            <a:pPr marL="0" indent="0" algn="just">
              <a:lnSpc>
                <a:spcPct val="120000"/>
              </a:lnSpc>
              <a:spcBef>
                <a:spcPts val="0"/>
              </a:spcBef>
              <a:spcAft>
                <a:spcPts val="600"/>
              </a:spcAft>
              <a:buNone/>
            </a:pPr>
            <a:r>
              <a:rPr lang="it-IT" sz="9600" dirty="0" err="1" smtClean="0">
                <a:latin typeface="Times New Roman" panose="02020603050405020304" pitchFamily="18" charset="0"/>
                <a:cs typeface="Times New Roman" panose="02020603050405020304" pitchFamily="18" charset="0"/>
              </a:rPr>
              <a:t>Motorcycles</a:t>
            </a:r>
            <a:r>
              <a:rPr lang="it-IT" sz="9600" dirty="0" smtClean="0">
                <a:latin typeface="Times New Roman" panose="02020603050405020304" pitchFamily="18" charset="0"/>
                <a:cs typeface="Times New Roman" panose="02020603050405020304" pitchFamily="18" charset="0"/>
              </a:rPr>
              <a:t>  </a:t>
            </a:r>
            <a:r>
              <a:rPr lang="it-IT" sz="9600" dirty="0" smtClean="0">
                <a:latin typeface="Times New Roman"/>
                <a:cs typeface="Times New Roman"/>
              </a:rPr>
              <a:t>≠</a:t>
            </a:r>
            <a:r>
              <a:rPr lang="it-IT" sz="9600" dirty="0" smtClean="0">
                <a:latin typeface="Times New Roman" panose="02020603050405020304" pitchFamily="18" charset="0"/>
                <a:cs typeface="Times New Roman" panose="02020603050405020304" pitchFamily="18" charset="0"/>
              </a:rPr>
              <a:t> M &amp; N </a:t>
            </a:r>
            <a:r>
              <a:rPr lang="it-IT" sz="9600" dirty="0" err="1" smtClean="0">
                <a:latin typeface="Times New Roman" panose="02020603050405020304" pitchFamily="18" charset="0"/>
                <a:cs typeface="Times New Roman" panose="02020603050405020304" pitchFamily="18" charset="0"/>
              </a:rPr>
              <a:t>Vehicles</a:t>
            </a:r>
            <a:endParaRPr lang="en-US" sz="9600" dirty="0" smtClean="0">
              <a:latin typeface="Times New Roman" panose="02020603050405020304" pitchFamily="18" charset="0"/>
              <a:cs typeface="Times New Roman" panose="02020603050405020304" pitchFamily="18" charset="0"/>
            </a:endParaRPr>
          </a:p>
          <a:p>
            <a:pPr algn="just">
              <a:lnSpc>
                <a:spcPct val="120000"/>
              </a:lnSpc>
              <a:spcBef>
                <a:spcPts val="0"/>
              </a:spcBef>
              <a:spcAft>
                <a:spcPts val="600"/>
              </a:spcAft>
            </a:pPr>
            <a:r>
              <a:rPr lang="en-US" sz="9600" dirty="0" smtClean="0">
                <a:latin typeface="Times New Roman" panose="02020603050405020304" pitchFamily="18" charset="0"/>
                <a:cs typeface="Times New Roman" panose="02020603050405020304" pitchFamily="18" charset="0"/>
              </a:rPr>
              <a:t>On </a:t>
            </a:r>
            <a:r>
              <a:rPr lang="en-US" sz="9600" dirty="0">
                <a:latin typeface="Times New Roman" panose="02020603050405020304" pitchFamily="18" charset="0"/>
                <a:cs typeface="Times New Roman" panose="02020603050405020304" pitchFamily="18" charset="0"/>
              </a:rPr>
              <a:t>M and N categories vehicles, main light control switch shall retain a position for manual headlamp activation and deactivation. Only in the “AUTO</a:t>
            </a:r>
            <a:r>
              <a:rPr lang="en-US" sz="9600" dirty="0" smtClean="0">
                <a:latin typeface="Times New Roman" panose="02020603050405020304" pitchFamily="18" charset="0"/>
                <a:cs typeface="Times New Roman" panose="02020603050405020304" pitchFamily="18" charset="0"/>
              </a:rPr>
              <a:t>” </a:t>
            </a:r>
            <a:r>
              <a:rPr lang="en-US" sz="9600" dirty="0">
                <a:latin typeface="Times New Roman" panose="02020603050405020304" pitchFamily="18" charset="0"/>
                <a:cs typeface="Times New Roman" panose="02020603050405020304" pitchFamily="18" charset="0"/>
              </a:rPr>
              <a:t>position the lamps operate via an ambient light sensor. Position lamps (front, rear, side) and plate lamps are not </a:t>
            </a:r>
            <a:r>
              <a:rPr lang="en-US" sz="9600" dirty="0" smtClean="0">
                <a:latin typeface="Times New Roman" panose="02020603050405020304" pitchFamily="18" charset="0"/>
                <a:cs typeface="Times New Roman" panose="02020603050405020304" pitchFamily="18" charset="0"/>
              </a:rPr>
              <a:t>mandated </a:t>
            </a:r>
            <a:r>
              <a:rPr lang="en-US" sz="9600" dirty="0">
                <a:latin typeface="Times New Roman" panose="02020603050405020304" pitchFamily="18" charset="0"/>
                <a:cs typeface="Times New Roman" panose="02020603050405020304" pitchFamily="18" charset="0"/>
              </a:rPr>
              <a:t>to be operate together with the DRL and usually they are illuminated only when the headlamps are switched ON</a:t>
            </a:r>
            <a:r>
              <a:rPr lang="en-US" sz="9600" dirty="0" smtClean="0">
                <a:latin typeface="Times New Roman" panose="02020603050405020304" pitchFamily="18" charset="0"/>
                <a:cs typeface="Times New Roman" panose="02020603050405020304" pitchFamily="18" charset="0"/>
              </a:rPr>
              <a:t>.</a:t>
            </a:r>
            <a:endParaRPr lang="en-US" sz="9600" dirty="0">
              <a:latin typeface="Times New Roman" panose="02020603050405020304" pitchFamily="18" charset="0"/>
              <a:cs typeface="Times New Roman" panose="02020603050405020304" pitchFamily="18" charset="0"/>
            </a:endParaRPr>
          </a:p>
          <a:p>
            <a:pPr>
              <a:lnSpc>
                <a:spcPct val="120000"/>
              </a:lnSpc>
            </a:pPr>
            <a:endParaRPr lang="en-US" dirty="0" smtClean="0">
              <a:solidFill>
                <a:srgbClr val="FF0000"/>
              </a:solidFill>
            </a:endParaRPr>
          </a:p>
        </p:txBody>
      </p:sp>
      <p:sp>
        <p:nvSpPr>
          <p:cNvPr id="9" name="CasellaDiTesto 8"/>
          <p:cNvSpPr txBox="1"/>
          <p:nvPr/>
        </p:nvSpPr>
        <p:spPr>
          <a:xfrm>
            <a:off x="323528" y="4325550"/>
            <a:ext cx="8136904" cy="1938992"/>
          </a:xfrm>
          <a:prstGeom prst="rect">
            <a:avLst/>
          </a:prstGeom>
          <a:noFill/>
        </p:spPr>
        <p:txBody>
          <a:bodyPr wrap="square" rtlCol="0">
            <a:spAutoFit/>
          </a:bodyPr>
          <a:lstStyle/>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On a motorcycle, with the Automatic Headlamp On requirement, the manual switch for lighting control should be completely deleted.  On a motorcycle, the rear position lamp and registration plate lamp are mandated to be illuminated with the DRL.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0635" y="1479074"/>
            <a:ext cx="1899463" cy="1809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18255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332657"/>
            <a:ext cx="8229600" cy="432048"/>
          </a:xfrm>
        </p:spPr>
        <p:txBody>
          <a:bodyPr>
            <a:normAutofit lnSpcReduction="10000"/>
          </a:bodyPr>
          <a:lstStyle/>
          <a:p>
            <a:pPr marL="0" indent="0">
              <a:buNone/>
            </a:pPr>
            <a:r>
              <a:rPr lang="en-US" sz="2400" dirty="0" smtClean="0">
                <a:latin typeface="Times New Roman" panose="02020603050405020304" pitchFamily="18" charset="0"/>
                <a:cs typeface="Times New Roman" panose="02020603050405020304" pitchFamily="18" charset="0"/>
              </a:rPr>
              <a:t>Motorcycle ≠ </a:t>
            </a:r>
            <a:r>
              <a:rPr lang="it-IT" sz="2400" dirty="0" smtClean="0">
                <a:latin typeface="Times New Roman" panose="02020603050405020304" pitchFamily="18" charset="0"/>
                <a:cs typeface="Times New Roman" panose="02020603050405020304" pitchFamily="18" charset="0"/>
              </a:rPr>
              <a:t>M &amp; N </a:t>
            </a:r>
            <a:r>
              <a:rPr lang="it-IT" sz="2400" dirty="0" err="1" smtClean="0">
                <a:latin typeface="Times New Roman" panose="02020603050405020304" pitchFamily="18" charset="0"/>
                <a:cs typeface="Times New Roman" panose="02020603050405020304" pitchFamily="18" charset="0"/>
              </a:rPr>
              <a:t>Vehicles</a:t>
            </a:r>
            <a:r>
              <a:rPr lang="en-US" sz="2400" dirty="0" smtClean="0">
                <a:latin typeface="Times New Roman" panose="02020603050405020304" pitchFamily="18" charset="0"/>
                <a:cs typeface="Times New Roman" panose="02020603050405020304" pitchFamily="18" charset="0"/>
              </a:rPr>
              <a:t> - Technology for auto-switching 1 </a:t>
            </a:r>
          </a:p>
        </p:txBody>
      </p:sp>
      <p:sp>
        <p:nvSpPr>
          <p:cNvPr id="4" name="Segnaposto data 3"/>
          <p:cNvSpPr>
            <a:spLocks noGrp="1"/>
          </p:cNvSpPr>
          <p:nvPr>
            <p:ph type="dt" sz="half" idx="10"/>
          </p:nvPr>
        </p:nvSpPr>
        <p:spPr/>
        <p:txBody>
          <a:bodyPr/>
          <a:lstStyle/>
          <a:p>
            <a:r>
              <a:rPr lang="en-US" dirty="0" smtClean="0">
                <a:latin typeface="Times New Roman" panose="02020603050405020304" pitchFamily="18" charset="0"/>
                <a:cs typeface="Times New Roman" panose="02020603050405020304" pitchFamily="18" charset="0"/>
              </a:rPr>
              <a:t>28 March 2017</a:t>
            </a:r>
            <a:endParaRPr lang="en-US" dirty="0">
              <a:latin typeface="Times New Roman" panose="02020603050405020304" pitchFamily="18" charset="0"/>
              <a:cs typeface="Times New Roman" panose="02020603050405020304" pitchFamily="18" charset="0"/>
            </a:endParaRPr>
          </a:p>
        </p:txBody>
      </p:sp>
      <p:sp>
        <p:nvSpPr>
          <p:cNvPr id="5" name="Segnaposto numero diapositiva 4"/>
          <p:cNvSpPr>
            <a:spLocks noGrp="1"/>
          </p:cNvSpPr>
          <p:nvPr>
            <p:ph type="sldNum" sz="quarter" idx="12"/>
          </p:nvPr>
        </p:nvSpPr>
        <p:spPr/>
        <p:txBody>
          <a:bodyPr/>
          <a:lstStyle/>
          <a:p>
            <a:fld id="{D9DDD879-245E-4EAB-9CFF-08B7D4533B74}" type="slidenum">
              <a:rPr lang="en-US" smtClean="0">
                <a:latin typeface="Times New Roman" panose="02020603050405020304" pitchFamily="18" charset="0"/>
                <a:cs typeface="Times New Roman" panose="02020603050405020304" pitchFamily="18" charset="0"/>
              </a:rPr>
              <a:t>4</a:t>
            </a:fld>
            <a:endParaRPr lang="en-US">
              <a:latin typeface="Times New Roman" panose="02020603050405020304" pitchFamily="18" charset="0"/>
              <a:cs typeface="Times New Roman" panose="02020603050405020304" pitchFamily="18" charset="0"/>
            </a:endParaRPr>
          </a:p>
        </p:txBody>
      </p:sp>
      <p:sp>
        <p:nvSpPr>
          <p:cNvPr id="6" name="CasellaDiTesto 5"/>
          <p:cNvSpPr txBox="1"/>
          <p:nvPr/>
        </p:nvSpPr>
        <p:spPr>
          <a:xfrm>
            <a:off x="467544" y="980727"/>
            <a:ext cx="7992888" cy="2308324"/>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In a car, the sensor is mounted inside the cabin, most typically near the rear view mirror.  It is forward facing, but angled to give an unobstructed line-of-sight view to the sky in order to measure ambient light conditions.  It is also typically located in a position that is within the arc of the windscreen wipers where it can be kept clean</a:t>
            </a:r>
            <a:r>
              <a:rPr lang="en-US" sz="2400" dirty="0" smtClean="0"/>
              <a:t>. </a:t>
            </a:r>
            <a:endParaRPr lang="en-US" sz="2400" dirty="0"/>
          </a:p>
        </p:txBody>
      </p:sp>
      <p:pic>
        <p:nvPicPr>
          <p:cNvPr id="7" name="Picture 8"/>
          <p:cNvPicPr/>
          <p:nvPr/>
        </p:nvPicPr>
        <p:blipFill>
          <a:blip r:embed="rId2" cstate="print">
            <a:extLst>
              <a:ext uri="{28A0092B-C50C-407E-A947-70E740481C1C}">
                <a14:useLocalDpi xmlns:a14="http://schemas.microsoft.com/office/drawing/2010/main" val="0"/>
              </a:ext>
            </a:extLst>
          </a:blip>
          <a:stretch>
            <a:fillRect/>
          </a:stretch>
        </p:blipFill>
        <p:spPr>
          <a:xfrm rot="5400000">
            <a:off x="492774" y="3489084"/>
            <a:ext cx="2037772" cy="2088232"/>
          </a:xfrm>
          <a:prstGeom prst="rect">
            <a:avLst/>
          </a:prstGeom>
        </p:spPr>
      </p:pic>
      <p:pic>
        <p:nvPicPr>
          <p:cNvPr id="8" name="Picture 9"/>
          <p:cNvPicPr/>
          <p:nvPr/>
        </p:nvPicPr>
        <p:blipFill>
          <a:blip r:embed="rId3">
            <a:extLst>
              <a:ext uri="{28A0092B-C50C-407E-A947-70E740481C1C}">
                <a14:useLocalDpi xmlns:a14="http://schemas.microsoft.com/office/drawing/2010/main" val="0"/>
              </a:ext>
            </a:extLst>
          </a:blip>
          <a:stretch>
            <a:fillRect/>
          </a:stretch>
        </p:blipFill>
        <p:spPr>
          <a:xfrm>
            <a:off x="3128402" y="3514314"/>
            <a:ext cx="5112568" cy="2397248"/>
          </a:xfrm>
          <a:prstGeom prst="rect">
            <a:avLst/>
          </a:prstGeom>
        </p:spPr>
      </p:pic>
    </p:spTree>
    <p:extLst>
      <p:ext uri="{BB962C8B-B14F-4D97-AF65-F5344CB8AC3E}">
        <p14:creationId xmlns:p14="http://schemas.microsoft.com/office/powerpoint/2010/main" val="32290592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r>
              <a:rPr lang="en-US" dirty="0" smtClean="0">
                <a:latin typeface="Times New Roman" panose="02020603050405020304" pitchFamily="18" charset="0"/>
                <a:cs typeface="Times New Roman" panose="02020603050405020304" pitchFamily="18" charset="0"/>
              </a:rPr>
              <a:t>28 March 2017</a:t>
            </a:r>
            <a:endParaRPr lang="en-US" dirty="0">
              <a:latin typeface="Times New Roman" panose="02020603050405020304" pitchFamily="18" charset="0"/>
              <a:cs typeface="Times New Roman" panose="02020603050405020304" pitchFamily="18" charset="0"/>
            </a:endParaRPr>
          </a:p>
        </p:txBody>
      </p:sp>
      <p:sp>
        <p:nvSpPr>
          <p:cNvPr id="5" name="Segnaposto numero diapositiva 4"/>
          <p:cNvSpPr>
            <a:spLocks noGrp="1"/>
          </p:cNvSpPr>
          <p:nvPr>
            <p:ph type="sldNum" sz="quarter" idx="12"/>
          </p:nvPr>
        </p:nvSpPr>
        <p:spPr/>
        <p:txBody>
          <a:bodyPr/>
          <a:lstStyle/>
          <a:p>
            <a:fld id="{D9DDD879-245E-4EAB-9CFF-08B7D4533B74}" type="slidenum">
              <a:rPr lang="en-US" smtClean="0">
                <a:latin typeface="Times New Roman" panose="02020603050405020304" pitchFamily="18" charset="0"/>
                <a:cs typeface="Times New Roman" panose="02020603050405020304" pitchFamily="18" charset="0"/>
              </a:rPr>
              <a:t>5</a:t>
            </a:fld>
            <a:endParaRPr lang="en-US" dirty="0">
              <a:latin typeface="Times New Roman" panose="02020603050405020304" pitchFamily="18" charset="0"/>
              <a:cs typeface="Times New Roman" panose="02020603050405020304" pitchFamily="18" charset="0"/>
            </a:endParaRPr>
          </a:p>
        </p:txBody>
      </p:sp>
      <p:sp>
        <p:nvSpPr>
          <p:cNvPr id="6" name="Rettangolo 5"/>
          <p:cNvSpPr/>
          <p:nvPr/>
        </p:nvSpPr>
        <p:spPr>
          <a:xfrm>
            <a:off x="467544" y="764704"/>
            <a:ext cx="4536504" cy="5262979"/>
          </a:xfrm>
          <a:prstGeom prst="rect">
            <a:avLst/>
          </a:prstGeom>
        </p:spPr>
        <p:txBody>
          <a:bodyPr wrap="square">
            <a:spAutoFit/>
          </a:bodyPr>
          <a:lstStyle/>
          <a:p>
            <a:pPr algn="just"/>
            <a:r>
              <a:rPr lang="en-US" sz="1600" dirty="0" smtClean="0">
                <a:latin typeface="Times New Roman" panose="02020603050405020304" pitchFamily="18" charset="0"/>
                <a:cs typeface="Times New Roman" panose="02020603050405020304" pitchFamily="18" charset="0"/>
              </a:rPr>
              <a:t>The two positions where the sensor can be fitted to a motorcycle are in or near the headlight or in the instrument pack.  </a:t>
            </a:r>
          </a:p>
          <a:p>
            <a:pPr marL="0" lvl="1" algn="just"/>
            <a:r>
              <a:rPr lang="en-US" sz="1600" dirty="0" smtClean="0">
                <a:latin typeface="Times New Roman" panose="02020603050405020304" pitchFamily="18" charset="0"/>
                <a:cs typeface="Times New Roman" panose="02020603050405020304" pitchFamily="18" charset="0"/>
              </a:rPr>
              <a:t>For safety reasons, the headlight area cannot be used.  It is prone to becoming dirty, which will reduce sensor accuracy, and the sensor may not be able to differentiate between bright daytime conditions and an oncoming vehicle’s headlight at night.  At night, this becomes critical because the DRL could be automatically switched on in conditions where the headlamp must be on for safety reasons (i.e. to illuminate the road ahead).  </a:t>
            </a:r>
          </a:p>
          <a:p>
            <a:pPr marL="0" lvl="1" algn="just"/>
            <a:r>
              <a:rPr lang="en-US" sz="1600" dirty="0" smtClean="0">
                <a:latin typeface="Times New Roman" panose="02020603050405020304" pitchFamily="18" charset="0"/>
                <a:cs typeface="Times New Roman" panose="02020603050405020304" pitchFamily="18" charset="0"/>
              </a:rPr>
              <a:t>In the instrument pack, it is more protected from contamination but is likely to be in shadow, either from the rider and/or from surrounding bodywork and windscreens, especially those windscreens which are tinted.  This will lead to the headlamp being on in conditions where the DRL could/should be on.  The net result would be that , although a DRL may be fitted, there will be very few occasions when it will actually function.</a:t>
            </a:r>
            <a:endParaRPr lang="en-US" sz="1600" dirty="0">
              <a:latin typeface="Times New Roman" panose="02020603050405020304" pitchFamily="18" charset="0"/>
              <a:cs typeface="Times New Roman" panose="02020603050405020304" pitchFamily="18" charset="0"/>
            </a:endParaRPr>
          </a:p>
        </p:txBody>
      </p:sp>
      <p:sp>
        <p:nvSpPr>
          <p:cNvPr id="7" name="Segnaposto contenuto 2"/>
          <p:cNvSpPr>
            <a:spLocks noGrp="1"/>
          </p:cNvSpPr>
          <p:nvPr>
            <p:ph idx="1"/>
          </p:nvPr>
        </p:nvSpPr>
        <p:spPr>
          <a:xfrm>
            <a:off x="434320" y="332656"/>
            <a:ext cx="8229600" cy="432048"/>
          </a:xfrm>
        </p:spPr>
        <p:txBody>
          <a:bodyPr>
            <a:normAutofit lnSpcReduction="10000"/>
          </a:bodyPr>
          <a:lstStyle/>
          <a:p>
            <a:pPr marL="0" indent="0">
              <a:buNone/>
            </a:pPr>
            <a:r>
              <a:rPr lang="en-US" sz="2400" dirty="0" smtClean="0">
                <a:latin typeface="Times New Roman" panose="02020603050405020304" pitchFamily="18" charset="0"/>
                <a:cs typeface="Times New Roman" panose="02020603050405020304" pitchFamily="18" charset="0"/>
              </a:rPr>
              <a:t>Motorcycle ≠ </a:t>
            </a:r>
            <a:r>
              <a:rPr lang="it-IT" sz="2400" dirty="0" smtClean="0">
                <a:latin typeface="Times New Roman" panose="02020603050405020304" pitchFamily="18" charset="0"/>
                <a:cs typeface="Times New Roman" panose="02020603050405020304" pitchFamily="18" charset="0"/>
              </a:rPr>
              <a:t>M &amp; N </a:t>
            </a:r>
            <a:r>
              <a:rPr lang="it-IT" sz="2400" dirty="0" err="1" smtClean="0">
                <a:latin typeface="Times New Roman" panose="02020603050405020304" pitchFamily="18" charset="0"/>
                <a:cs typeface="Times New Roman" panose="02020603050405020304" pitchFamily="18" charset="0"/>
              </a:rPr>
              <a:t>Vehicles</a:t>
            </a:r>
            <a:r>
              <a:rPr lang="en-US" sz="2400" dirty="0" smtClean="0">
                <a:latin typeface="Times New Roman" panose="02020603050405020304" pitchFamily="18" charset="0"/>
                <a:cs typeface="Times New Roman" panose="02020603050405020304" pitchFamily="18" charset="0"/>
              </a:rPr>
              <a:t> - Technology for auto-switching 2</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1120" y="836712"/>
            <a:ext cx="3352800" cy="287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13"/>
          <p:cNvSpPr/>
          <p:nvPr/>
        </p:nvSpPr>
        <p:spPr>
          <a:xfrm>
            <a:off x="5184941" y="3861048"/>
            <a:ext cx="3605157" cy="430887"/>
          </a:xfrm>
          <a:prstGeom prst="rect">
            <a:avLst/>
          </a:prstGeom>
        </p:spPr>
        <p:txBody>
          <a:bodyPr wrap="square">
            <a:spAutoFit/>
          </a:bodyPr>
          <a:lstStyle/>
          <a:p>
            <a:r>
              <a:rPr lang="en-GB" sz="1100" b="1" dirty="0">
                <a:latin typeface="Times New Roman" panose="02020603050405020304" pitchFamily="18" charset="0"/>
                <a:ea typeface="MS Mincho" panose="02020609040205080304" pitchFamily="49" charset="-128"/>
                <a:cs typeface="Times New Roman" panose="02020603050405020304" pitchFamily="18" charset="0"/>
              </a:rPr>
              <a:t>Motorcycle with Cockpit and Windscreen – Instruments Directly Face the Rider (sensor therefore in shadow)</a:t>
            </a:r>
            <a:endParaRPr lang="en-US"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18272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1052736"/>
            <a:ext cx="8229600" cy="4824536"/>
          </a:xfrm>
        </p:spPr>
        <p:txBody>
          <a:bodyPr>
            <a:noAutofit/>
          </a:bodyPr>
          <a:lstStyle/>
          <a:p>
            <a:pPr marL="0" indent="0" algn="just">
              <a:spcBef>
                <a:spcPts val="0"/>
              </a:spcBef>
              <a:spcAft>
                <a:spcPts val="600"/>
              </a:spcAft>
              <a:buNone/>
            </a:pPr>
            <a:r>
              <a:rPr lang="en-US" sz="2400" dirty="0" smtClean="0">
                <a:latin typeface="Times New Roman" panose="02020603050405020304" pitchFamily="18" charset="0"/>
                <a:cs typeface="Times New Roman" panose="02020603050405020304" pitchFamily="18" charset="0"/>
              </a:rPr>
              <a:t>There are motorcycles available today which have automatic switching.  However, our experience of them is that the issues described above are present at some extent in all of them and may also have led to customer complaints of unreliability.</a:t>
            </a:r>
          </a:p>
          <a:p>
            <a:pPr marL="0" indent="0" algn="just">
              <a:buNone/>
            </a:pPr>
            <a:r>
              <a:rPr lang="en-US" sz="2400" dirty="0" smtClean="0">
                <a:latin typeface="Times New Roman" panose="02020603050405020304" pitchFamily="18" charset="0"/>
                <a:cs typeface="Times New Roman" panose="02020603050405020304" pitchFamily="18" charset="0"/>
              </a:rPr>
              <a:t>Retaining the manual switch has not reported safety issue that we are aware of.  We have received no reports of riders using the DRL at night, as switching to the headlamp is done for evident practical reasons.  The photometric configuration of a DRL makes it a very poor road illumination device and the rider switches to see where he is going.  We have also not received any reports of DRLs causing glare in any daytime condition or any daytime/dawn/dusk ambient light condition.</a:t>
            </a:r>
          </a:p>
          <a:p>
            <a:pPr algn="just"/>
            <a:endParaRPr lang="en-US" sz="2800" dirty="0">
              <a:latin typeface="Times New Roman" panose="02020603050405020304" pitchFamily="18" charset="0"/>
              <a:cs typeface="Times New Roman" panose="02020603050405020304" pitchFamily="18" charset="0"/>
            </a:endParaRPr>
          </a:p>
        </p:txBody>
      </p:sp>
      <p:sp>
        <p:nvSpPr>
          <p:cNvPr id="4" name="Segnaposto data 3"/>
          <p:cNvSpPr>
            <a:spLocks noGrp="1"/>
          </p:cNvSpPr>
          <p:nvPr>
            <p:ph type="dt" sz="half" idx="10"/>
          </p:nvPr>
        </p:nvSpPr>
        <p:spPr/>
        <p:txBody>
          <a:bodyPr/>
          <a:lstStyle/>
          <a:p>
            <a:r>
              <a:rPr lang="en-US" dirty="0" smtClean="0">
                <a:latin typeface="Times New Roman" panose="02020603050405020304" pitchFamily="18" charset="0"/>
                <a:cs typeface="Times New Roman" panose="02020603050405020304" pitchFamily="18" charset="0"/>
              </a:rPr>
              <a:t>28 March 2017</a:t>
            </a:r>
            <a:endParaRPr lang="en-US" dirty="0">
              <a:latin typeface="Times New Roman" panose="02020603050405020304" pitchFamily="18" charset="0"/>
              <a:cs typeface="Times New Roman" panose="02020603050405020304" pitchFamily="18" charset="0"/>
            </a:endParaRPr>
          </a:p>
        </p:txBody>
      </p:sp>
      <p:sp>
        <p:nvSpPr>
          <p:cNvPr id="5" name="Segnaposto numero diapositiva 4"/>
          <p:cNvSpPr>
            <a:spLocks noGrp="1"/>
          </p:cNvSpPr>
          <p:nvPr>
            <p:ph type="sldNum" sz="quarter" idx="12"/>
          </p:nvPr>
        </p:nvSpPr>
        <p:spPr/>
        <p:txBody>
          <a:bodyPr/>
          <a:lstStyle/>
          <a:p>
            <a:fld id="{D9DDD879-245E-4EAB-9CFF-08B7D4533B74}" type="slidenum">
              <a:rPr lang="en-US" smtClean="0">
                <a:latin typeface="Times New Roman" panose="02020603050405020304" pitchFamily="18" charset="0"/>
                <a:cs typeface="Times New Roman" panose="02020603050405020304" pitchFamily="18" charset="0"/>
              </a:rPr>
              <a:t>6</a:t>
            </a:fld>
            <a:endParaRPr lang="en-US" dirty="0">
              <a:latin typeface="Times New Roman" panose="02020603050405020304" pitchFamily="18" charset="0"/>
              <a:cs typeface="Times New Roman" panose="02020603050405020304" pitchFamily="18" charset="0"/>
            </a:endParaRPr>
          </a:p>
        </p:txBody>
      </p:sp>
      <p:sp>
        <p:nvSpPr>
          <p:cNvPr id="6" name="Segnaposto contenuto 2"/>
          <p:cNvSpPr>
            <a:spLocks noGrp="1"/>
          </p:cNvSpPr>
          <p:nvPr>
            <p:ph type="title"/>
          </p:nvPr>
        </p:nvSpPr>
        <p:spPr>
          <a:xfrm>
            <a:off x="457200" y="274638"/>
            <a:ext cx="8229600" cy="490066"/>
          </a:xfrm>
        </p:spPr>
        <p:txBody>
          <a:bodyPr>
            <a:normAutofit/>
          </a:bodyPr>
          <a:lstStyle/>
          <a:p>
            <a:pPr marL="0" indent="0">
              <a:buNone/>
            </a:pPr>
            <a:r>
              <a:rPr lang="en-US" sz="2400" dirty="0" smtClean="0">
                <a:latin typeface="Times New Roman" panose="02020603050405020304" pitchFamily="18" charset="0"/>
                <a:cs typeface="Times New Roman" panose="02020603050405020304" pitchFamily="18" charset="0"/>
              </a:rPr>
              <a:t>Motorcycle ≠ </a:t>
            </a:r>
            <a:r>
              <a:rPr lang="it-IT" sz="2400" dirty="0" smtClean="0">
                <a:latin typeface="Times New Roman" panose="02020603050405020304" pitchFamily="18" charset="0"/>
                <a:cs typeface="Times New Roman" panose="02020603050405020304" pitchFamily="18" charset="0"/>
              </a:rPr>
              <a:t>M &amp; N </a:t>
            </a:r>
            <a:r>
              <a:rPr lang="it-IT" sz="2400" dirty="0" err="1" smtClean="0">
                <a:latin typeface="Times New Roman" panose="02020603050405020304" pitchFamily="18" charset="0"/>
                <a:cs typeface="Times New Roman" panose="02020603050405020304" pitchFamily="18" charset="0"/>
              </a:rPr>
              <a:t>Vehicles</a:t>
            </a:r>
            <a:r>
              <a:rPr lang="en-US" sz="2400" dirty="0" smtClean="0">
                <a:latin typeface="Times New Roman" panose="02020603050405020304" pitchFamily="18" charset="0"/>
                <a:cs typeface="Times New Roman" panose="02020603050405020304" pitchFamily="18" charset="0"/>
              </a:rPr>
              <a:t> - Technology for auto-switching 3</a:t>
            </a:r>
          </a:p>
        </p:txBody>
      </p:sp>
    </p:spTree>
    <p:extLst>
      <p:ext uri="{BB962C8B-B14F-4D97-AF65-F5344CB8AC3E}">
        <p14:creationId xmlns:p14="http://schemas.microsoft.com/office/powerpoint/2010/main" val="19548510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490066"/>
          </a:xfrm>
        </p:spPr>
        <p:txBody>
          <a:bodyPr>
            <a:normAutofit/>
          </a:bodyPr>
          <a:lstStyle/>
          <a:p>
            <a:pPr algn="l"/>
            <a:r>
              <a:rPr lang="it-IT" sz="2400" dirty="0" err="1" smtClean="0">
                <a:latin typeface="Times New Roman" panose="02020603050405020304" pitchFamily="18" charset="0"/>
                <a:cs typeface="Times New Roman" panose="02020603050405020304" pitchFamily="18" charset="0"/>
              </a:rPr>
              <a:t>Cost</a:t>
            </a:r>
            <a:endParaRPr lang="en-US" sz="2400" dirty="0">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a:xfrm>
            <a:off x="459502" y="764704"/>
            <a:ext cx="4400530" cy="2520279"/>
          </a:xfrm>
        </p:spPr>
        <p:txBody>
          <a:bodyPr>
            <a:noAutofit/>
          </a:bodyPr>
          <a:lstStyle/>
          <a:p>
            <a:pPr marL="0" indent="0" algn="just">
              <a:buNone/>
            </a:pPr>
            <a:r>
              <a:rPr lang="en-US" sz="1800" dirty="0" smtClean="0">
                <a:latin typeface="Times New Roman" panose="02020603050405020304" pitchFamily="18" charset="0"/>
                <a:cs typeface="Times New Roman" panose="02020603050405020304" pitchFamily="18" charset="0"/>
              </a:rPr>
              <a:t>Adding automatic switching requires a sensor and a control unit on each bike costing between 25 and 35 Euros depending on the headlamp technology used.  A system for an LED headlamp would be the lower figure, but the unit cost of the lamp itself would of course be higher</a:t>
            </a:r>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4" name="Segnaposto data 3"/>
          <p:cNvSpPr>
            <a:spLocks noGrp="1"/>
          </p:cNvSpPr>
          <p:nvPr>
            <p:ph type="dt" sz="half" idx="10"/>
          </p:nvPr>
        </p:nvSpPr>
        <p:spPr/>
        <p:txBody>
          <a:bodyPr/>
          <a:lstStyle/>
          <a:p>
            <a:r>
              <a:rPr lang="en-US" dirty="0" smtClean="0">
                <a:latin typeface="Times New Roman" panose="02020603050405020304" pitchFamily="18" charset="0"/>
                <a:cs typeface="Times New Roman" panose="02020603050405020304" pitchFamily="18" charset="0"/>
              </a:rPr>
              <a:t>28 March 2017</a:t>
            </a:r>
            <a:endParaRPr lang="en-US" dirty="0">
              <a:latin typeface="Times New Roman" panose="02020603050405020304" pitchFamily="18" charset="0"/>
              <a:cs typeface="Times New Roman" panose="02020603050405020304" pitchFamily="18" charset="0"/>
            </a:endParaRPr>
          </a:p>
        </p:txBody>
      </p:sp>
      <p:sp>
        <p:nvSpPr>
          <p:cNvPr id="5" name="Segnaposto numero diapositiva 4"/>
          <p:cNvSpPr>
            <a:spLocks noGrp="1"/>
          </p:cNvSpPr>
          <p:nvPr>
            <p:ph type="sldNum" sz="quarter" idx="12"/>
          </p:nvPr>
        </p:nvSpPr>
        <p:spPr/>
        <p:txBody>
          <a:bodyPr/>
          <a:lstStyle/>
          <a:p>
            <a:fld id="{D9DDD879-245E-4EAB-9CFF-08B7D4533B74}" type="slidenum">
              <a:rPr lang="en-US" smtClean="0">
                <a:latin typeface="Times New Roman" panose="02020603050405020304" pitchFamily="18" charset="0"/>
                <a:cs typeface="Times New Roman" panose="02020603050405020304" pitchFamily="18" charset="0"/>
              </a:rPr>
              <a:t>7</a:t>
            </a:fld>
            <a:endParaRPr lang="en-US" dirty="0">
              <a:latin typeface="Times New Roman" panose="02020603050405020304" pitchFamily="18" charset="0"/>
              <a:cs typeface="Times New Roman" panose="02020603050405020304" pitchFamily="18" charset="0"/>
            </a:endParaRPr>
          </a:p>
        </p:txBody>
      </p:sp>
      <p:grpSp>
        <p:nvGrpSpPr>
          <p:cNvPr id="10" name="Gruppo 9"/>
          <p:cNvGrpSpPr/>
          <p:nvPr/>
        </p:nvGrpSpPr>
        <p:grpSpPr>
          <a:xfrm>
            <a:off x="5292080" y="771374"/>
            <a:ext cx="3257831" cy="2038818"/>
            <a:chOff x="5436096" y="904184"/>
            <a:chExt cx="3113815" cy="1899338"/>
          </a:xfrm>
        </p:grpSpPr>
        <p:pic>
          <p:nvPicPr>
            <p:cNvPr id="7" name="Picture 5" descr="cid:image004.jpg@01D24661.AF3ABD0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436096" y="978024"/>
              <a:ext cx="1439267" cy="1537855"/>
            </a:xfrm>
            <a:prstGeom prst="rect">
              <a:avLst/>
            </a:prstGeom>
            <a:noFill/>
            <a:ln>
              <a:noFill/>
            </a:ln>
          </p:spPr>
        </p:pic>
        <p:pic>
          <p:nvPicPr>
            <p:cNvPr id="8" name="Picture 6" descr="cid:image005.jpg@01D24661.AF3ABD00"/>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079822" y="904184"/>
              <a:ext cx="1439267" cy="1537855"/>
            </a:xfrm>
            <a:prstGeom prst="rect">
              <a:avLst/>
            </a:prstGeom>
            <a:noFill/>
            <a:ln>
              <a:noFill/>
            </a:ln>
          </p:spPr>
        </p:pic>
        <p:sp>
          <p:nvSpPr>
            <p:cNvPr id="9" name="Rectangle 7"/>
            <p:cNvSpPr/>
            <p:nvPr/>
          </p:nvSpPr>
          <p:spPr>
            <a:xfrm>
              <a:off x="5522069" y="2515879"/>
              <a:ext cx="3027842" cy="287643"/>
            </a:xfrm>
            <a:prstGeom prst="rect">
              <a:avLst/>
            </a:prstGeom>
          </p:spPr>
          <p:txBody>
            <a:bodyPr wrap="square">
              <a:spAutoFit/>
            </a:bodyPr>
            <a:lstStyle/>
            <a:p>
              <a:pPr algn="ctr">
                <a:lnSpc>
                  <a:spcPct val="115000"/>
                </a:lnSpc>
                <a:spcAft>
                  <a:spcPts val="1000"/>
                </a:spcAft>
              </a:pPr>
              <a:r>
                <a:rPr lang="en-GB" sz="1200" b="1" dirty="0">
                  <a:latin typeface="Times New Roman" panose="02020603050405020304" pitchFamily="18" charset="0"/>
                  <a:ea typeface="MS Mincho" panose="02020609040205080304" pitchFamily="49" charset="-128"/>
                  <a:cs typeface="Times New Roman" panose="02020603050405020304" pitchFamily="18" charset="0"/>
                </a:rPr>
                <a:t>Lamps with (left) and without (right) DRL</a:t>
              </a:r>
              <a:endParaRPr lang="en-US" sz="1200" dirty="0">
                <a:latin typeface="Times New Roman" panose="02020603050405020304" pitchFamily="18" charset="0"/>
                <a:ea typeface="MS Mincho" panose="02020609040205080304" pitchFamily="49" charset="-128"/>
                <a:cs typeface="Times New Roman" panose="02020603050405020304" pitchFamily="18" charset="0"/>
              </a:endParaRPr>
            </a:p>
          </p:txBody>
        </p:sp>
      </p:grpSp>
      <p:sp>
        <p:nvSpPr>
          <p:cNvPr id="11" name="Rettangolo 10"/>
          <p:cNvSpPr/>
          <p:nvPr/>
        </p:nvSpPr>
        <p:spPr>
          <a:xfrm>
            <a:off x="450374" y="2831916"/>
            <a:ext cx="8226383" cy="3531736"/>
          </a:xfrm>
          <a:prstGeom prst="rect">
            <a:avLst/>
          </a:prstGeom>
        </p:spPr>
        <p:txBody>
          <a:bodyPr wrap="square">
            <a:spAutoFit/>
          </a:bodyPr>
          <a:lstStyle/>
          <a:p>
            <a:pPr algn="just">
              <a:spcAft>
                <a:spcPts val="300"/>
              </a:spcAft>
            </a:pPr>
            <a:r>
              <a:rPr lang="en-US" dirty="0" smtClean="0">
                <a:latin typeface="Times New Roman" panose="02020603050405020304" pitchFamily="18" charset="0"/>
                <a:cs typeface="Times New Roman" panose="02020603050405020304" pitchFamily="18" charset="0"/>
              </a:rPr>
              <a:t>For the same motorcycle model, a headlamp with a reciprocally incorporated LED DRL has a unit cost to the manufacturer  6 times higher than for the same unit with a headlamp and position lamp using bulb light sources and with no DRL.  </a:t>
            </a:r>
          </a:p>
          <a:p>
            <a:pPr algn="just">
              <a:spcAft>
                <a:spcPts val="300"/>
              </a:spcAft>
            </a:pPr>
            <a:r>
              <a:rPr lang="en-US" dirty="0" smtClean="0">
                <a:latin typeface="Times New Roman" panose="02020603050405020304" pitchFamily="18" charset="0"/>
                <a:cs typeface="Times New Roman" panose="02020603050405020304" pitchFamily="18" charset="0"/>
              </a:rPr>
              <a:t>If the automatic switching apparatus is added, this rises to 10 times higher than for the basic non-DRL lamp fitted to the same motorcycle. </a:t>
            </a:r>
          </a:p>
          <a:p>
            <a:pPr algn="just">
              <a:spcAft>
                <a:spcPts val="300"/>
              </a:spcAft>
            </a:pPr>
            <a:r>
              <a:rPr lang="en-GB" dirty="0" smtClean="0">
                <a:latin typeface="Times New Roman" panose="02020603050405020304" pitchFamily="18" charset="0"/>
                <a:cs typeface="Times New Roman" panose="02020603050405020304" pitchFamily="18" charset="0"/>
              </a:rPr>
              <a:t>If the automatic switching system currently proposed ensures that lamp is rarely in operation, it is easy to foresee that manufacturers will consider deletion of the DRL version altogether.  This may solve the alleged problem of glare but it also removes all benefits there may be in having DRLs at all.</a:t>
            </a:r>
            <a:endParaRPr lang="en-US" dirty="0" smtClean="0">
              <a:latin typeface="Times New Roman" panose="02020603050405020304" pitchFamily="18" charset="0"/>
              <a:cs typeface="Times New Roman" panose="02020603050405020304" pitchFamily="18" charset="0"/>
            </a:endParaRPr>
          </a:p>
          <a:p>
            <a:pPr algn="just"/>
            <a:r>
              <a:rPr lang="en-GB" dirty="0" smtClean="0">
                <a:latin typeface="Times New Roman" panose="02020603050405020304" pitchFamily="18" charset="0"/>
                <a:cs typeface="Times New Roman" panose="02020603050405020304" pitchFamily="18" charset="0"/>
              </a:rPr>
              <a:t>Also, motorcycle manufacturers have invested in DRL technologies on their products including, in addition to the lamps themselves, manually operated switches costing (approx.) 3.5 million Euros in tooling.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5718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490066"/>
          </a:xfrm>
        </p:spPr>
        <p:txBody>
          <a:bodyPr>
            <a:normAutofit/>
          </a:bodyPr>
          <a:lstStyle/>
          <a:p>
            <a:pPr algn="l"/>
            <a:r>
              <a:rPr lang="fr-BE" sz="2400" dirty="0" smtClean="0">
                <a:latin typeface="Times New Roman" panose="02020603050405020304" pitchFamily="18" charset="0"/>
                <a:cs typeface="Times New Roman" panose="02020603050405020304" pitchFamily="18" charset="0"/>
              </a:rPr>
              <a:t>DRL &amp; </a:t>
            </a:r>
            <a:r>
              <a:rPr lang="fr-BE" sz="2400" dirty="0" err="1" smtClean="0">
                <a:latin typeface="Times New Roman" panose="02020603050405020304" pitchFamily="18" charset="0"/>
                <a:cs typeface="Times New Roman" panose="02020603050405020304" pitchFamily="18" charset="0"/>
              </a:rPr>
              <a:t>headlamp</a:t>
            </a:r>
            <a:endParaRPr lang="en-US" sz="2400" dirty="0">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a:xfrm>
            <a:off x="457200" y="836713"/>
            <a:ext cx="8229600" cy="1296143"/>
          </a:xfrm>
        </p:spPr>
        <p:txBody>
          <a:bodyPr>
            <a:noAutofit/>
          </a:bodyPr>
          <a:lstStyle/>
          <a:p>
            <a:pPr marL="0" indent="0" algn="just">
              <a:buNone/>
            </a:pPr>
            <a:r>
              <a:rPr lang="en-GB" sz="2000" b="1" dirty="0" smtClean="0">
                <a:latin typeface="Times New Roman" panose="02020603050405020304" pitchFamily="18" charset="0"/>
                <a:cs typeface="Times New Roman" panose="02020603050405020304" pitchFamily="18" charset="0"/>
              </a:rPr>
              <a:t>Understanding the Distinct Differences in Each Lamp Type</a:t>
            </a:r>
            <a:endParaRPr lang="en-US" sz="2000" dirty="0" smtClean="0">
              <a:latin typeface="Times New Roman" panose="02020603050405020304" pitchFamily="18" charset="0"/>
              <a:cs typeface="Times New Roman" panose="02020603050405020304" pitchFamily="18" charset="0"/>
            </a:endParaRPr>
          </a:p>
          <a:p>
            <a:pPr marL="0" lvl="1" indent="0" algn="just">
              <a:buNone/>
            </a:pPr>
            <a:r>
              <a:rPr lang="en-GB" sz="1800" dirty="0" smtClean="0">
                <a:latin typeface="Times New Roman" panose="02020603050405020304" pitchFamily="18" charset="0"/>
                <a:cs typeface="Times New Roman" panose="02020603050405020304" pitchFamily="18" charset="0"/>
              </a:rPr>
              <a:t>The DRL regulated by R87 are foreseen for use on both L and M categories and it is important to understand the photometric  differences between a headlamp (night-time road illumination device) and a DRL (daytime </a:t>
            </a:r>
            <a:r>
              <a:rPr lang="en-GB" sz="1800" dirty="0" err="1" smtClean="0">
                <a:latin typeface="Times New Roman" panose="02020603050405020304" pitchFamily="18" charset="0"/>
                <a:cs typeface="Times New Roman" panose="02020603050405020304" pitchFamily="18" charset="0"/>
              </a:rPr>
              <a:t>conspicuity</a:t>
            </a:r>
            <a:r>
              <a:rPr lang="en-GB" sz="1800" dirty="0" smtClean="0">
                <a:latin typeface="Times New Roman" panose="02020603050405020304" pitchFamily="18" charset="0"/>
                <a:cs typeface="Times New Roman" panose="02020603050405020304" pitchFamily="18" charset="0"/>
              </a:rPr>
              <a:t> device).</a:t>
            </a:r>
          </a:p>
          <a:p>
            <a:pPr algn="just"/>
            <a:endParaRPr lang="en-US" sz="2000" dirty="0"/>
          </a:p>
        </p:txBody>
      </p:sp>
      <p:sp>
        <p:nvSpPr>
          <p:cNvPr id="4" name="Segnaposto data 3"/>
          <p:cNvSpPr>
            <a:spLocks noGrp="1"/>
          </p:cNvSpPr>
          <p:nvPr>
            <p:ph type="dt" sz="half" idx="10"/>
          </p:nvPr>
        </p:nvSpPr>
        <p:spPr/>
        <p:txBody>
          <a:bodyPr/>
          <a:lstStyle/>
          <a:p>
            <a:r>
              <a:rPr lang="en-US" dirty="0" smtClean="0">
                <a:latin typeface="Times New Roman" panose="02020603050405020304" pitchFamily="18" charset="0"/>
                <a:cs typeface="Times New Roman" panose="02020603050405020304" pitchFamily="18" charset="0"/>
              </a:rPr>
              <a:t>28 March 2017</a:t>
            </a:r>
            <a:endParaRPr lang="en-US" dirty="0">
              <a:latin typeface="Times New Roman" panose="02020603050405020304" pitchFamily="18" charset="0"/>
              <a:cs typeface="Times New Roman" panose="02020603050405020304" pitchFamily="18" charset="0"/>
            </a:endParaRPr>
          </a:p>
        </p:txBody>
      </p:sp>
      <p:sp>
        <p:nvSpPr>
          <p:cNvPr id="5" name="Segnaposto numero diapositiva 4"/>
          <p:cNvSpPr>
            <a:spLocks noGrp="1"/>
          </p:cNvSpPr>
          <p:nvPr>
            <p:ph type="sldNum" sz="quarter" idx="12"/>
          </p:nvPr>
        </p:nvSpPr>
        <p:spPr>
          <a:xfrm>
            <a:off x="6444208" y="6309320"/>
            <a:ext cx="2133600" cy="365125"/>
          </a:xfrm>
        </p:spPr>
        <p:txBody>
          <a:bodyPr/>
          <a:lstStyle/>
          <a:p>
            <a:fld id="{D9DDD879-245E-4EAB-9CFF-08B7D4533B74}" type="slidenum">
              <a:rPr lang="en-US" smtClean="0">
                <a:latin typeface="Times New Roman" panose="02020603050405020304" pitchFamily="18" charset="0"/>
                <a:cs typeface="Times New Roman" panose="02020603050405020304" pitchFamily="18" charset="0"/>
              </a:rPr>
              <a:t>8</a:t>
            </a:fld>
            <a:endParaRPr lang="en-US">
              <a:latin typeface="Times New Roman" panose="02020603050405020304" pitchFamily="18" charset="0"/>
              <a:cs typeface="Times New Roman" panose="02020603050405020304" pitchFamily="18" charset="0"/>
            </a:endParaRPr>
          </a:p>
        </p:txBody>
      </p:sp>
      <p:pic>
        <p:nvPicPr>
          <p:cNvPr id="6" name="Picture 4"/>
          <p:cNvPicPr/>
          <p:nvPr/>
        </p:nvPicPr>
        <p:blipFill rotWithShape="1">
          <a:blip r:embed="rId2" cstate="print">
            <a:extLst>
              <a:ext uri="{28A0092B-C50C-407E-A947-70E740481C1C}">
                <a14:useLocalDpi xmlns:a14="http://schemas.microsoft.com/office/drawing/2010/main" val="0"/>
              </a:ext>
            </a:extLst>
          </a:blip>
          <a:srcRect t="10789" r="26873" b="35212"/>
          <a:stretch/>
        </p:blipFill>
        <p:spPr bwMode="auto">
          <a:xfrm>
            <a:off x="823040" y="2343453"/>
            <a:ext cx="2808312" cy="1272467"/>
          </a:xfrm>
          <a:prstGeom prst="rect">
            <a:avLst/>
          </a:prstGeom>
          <a:noFill/>
          <a:ln>
            <a:noFill/>
          </a:ln>
          <a:extLst>
            <a:ext uri="{53640926-AAD7-44D8-BBD7-CCE9431645EC}">
              <a14:shadowObscured xmlns:a14="http://schemas.microsoft.com/office/drawing/2010/main"/>
            </a:ext>
          </a:extLst>
        </p:spPr>
      </p:pic>
      <p:sp>
        <p:nvSpPr>
          <p:cNvPr id="7" name="Rectangle 7"/>
          <p:cNvSpPr/>
          <p:nvPr/>
        </p:nvSpPr>
        <p:spPr>
          <a:xfrm>
            <a:off x="715152" y="3792316"/>
            <a:ext cx="3046988" cy="304699"/>
          </a:xfrm>
          <a:prstGeom prst="rect">
            <a:avLst/>
          </a:prstGeom>
        </p:spPr>
        <p:txBody>
          <a:bodyPr wrap="none">
            <a:spAutoFit/>
          </a:bodyPr>
          <a:lstStyle/>
          <a:p>
            <a:pPr>
              <a:lnSpc>
                <a:spcPct val="115000"/>
              </a:lnSpc>
              <a:spcAft>
                <a:spcPts val="1000"/>
              </a:spcAft>
            </a:pPr>
            <a:r>
              <a:rPr lang="en-GB" sz="1200" b="1" dirty="0">
                <a:latin typeface="Times New Roman" panose="02020603050405020304" pitchFamily="18" charset="0"/>
                <a:ea typeface="MS Mincho" panose="02020609040205080304" pitchFamily="49" charset="-128"/>
                <a:cs typeface="Times New Roman" panose="02020603050405020304" pitchFamily="18" charset="0"/>
              </a:rPr>
              <a:t>PHOTMETRIC SIMULATION DRL (R87)</a:t>
            </a:r>
            <a:endParaRPr lang="en-US" sz="1200" dirty="0">
              <a:latin typeface="Times New Roman" panose="02020603050405020304" pitchFamily="18" charset="0"/>
              <a:ea typeface="MS Mincho" panose="02020609040205080304" pitchFamily="49" charset="-128"/>
              <a:cs typeface="Times New Roman" panose="02020603050405020304" pitchFamily="18" charset="0"/>
            </a:endParaRPr>
          </a:p>
        </p:txBody>
      </p:sp>
      <p:pic>
        <p:nvPicPr>
          <p:cNvPr id="8"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4636" y="2467185"/>
            <a:ext cx="2347427" cy="1148735"/>
          </a:xfrm>
          <a:prstGeom prst="rect">
            <a:avLst/>
          </a:prstGeom>
          <a:noFill/>
          <a:ln>
            <a:noFill/>
          </a:ln>
        </p:spPr>
      </p:pic>
      <p:sp>
        <p:nvSpPr>
          <p:cNvPr id="9" name="Rectangle 6"/>
          <p:cNvSpPr/>
          <p:nvPr/>
        </p:nvSpPr>
        <p:spPr>
          <a:xfrm>
            <a:off x="4210922" y="3792324"/>
            <a:ext cx="4694854" cy="304699"/>
          </a:xfrm>
          <a:prstGeom prst="rect">
            <a:avLst/>
          </a:prstGeom>
        </p:spPr>
        <p:txBody>
          <a:bodyPr wrap="square">
            <a:spAutoFit/>
          </a:bodyPr>
          <a:lstStyle/>
          <a:p>
            <a:pPr>
              <a:lnSpc>
                <a:spcPct val="115000"/>
              </a:lnSpc>
              <a:spcAft>
                <a:spcPts val="1000"/>
              </a:spcAft>
            </a:pPr>
            <a:r>
              <a:rPr lang="en-GB" sz="1200" b="1" dirty="0">
                <a:latin typeface="Times New Roman" panose="02020603050405020304" pitchFamily="18" charset="0"/>
                <a:ea typeface="MS Mincho" panose="02020609040205080304" pitchFamily="49" charset="-128"/>
                <a:cs typeface="Times New Roman" panose="02020603050405020304" pitchFamily="18" charset="0"/>
              </a:rPr>
              <a:t>PHOTMETRIC SIMULATION LOW BEAM HEADLAMP (R113) </a:t>
            </a:r>
            <a:endParaRPr lang="en-US" sz="1200" dirty="0">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10" name="Rettangolo 9"/>
          <p:cNvSpPr/>
          <p:nvPr/>
        </p:nvSpPr>
        <p:spPr>
          <a:xfrm>
            <a:off x="436662" y="4149080"/>
            <a:ext cx="8280920" cy="2308324"/>
          </a:xfrm>
          <a:prstGeom prst="rect">
            <a:avLst/>
          </a:prstGeom>
        </p:spPr>
        <p:txBody>
          <a:bodyPr wrap="square">
            <a:spAutoFit/>
          </a:bodyPr>
          <a:lstStyle/>
          <a:p>
            <a:pPr marL="0" lvl="1" algn="just"/>
            <a:r>
              <a:rPr lang="en-US" dirty="0" smtClean="0">
                <a:latin typeface="Times New Roman" panose="02020603050405020304" pitchFamily="18" charset="0"/>
                <a:cs typeface="Times New Roman" panose="02020603050405020304" pitchFamily="18" charset="0"/>
              </a:rPr>
              <a:t>As can be seen, the daytime conspicuity device (DRL) is required to provide light in H/V grid areas where the amount of light is deliberately controlled in a night time illumination device (low beam headlight</a:t>
            </a:r>
            <a:r>
              <a:rPr lang="en-US" dirty="0">
                <a:latin typeface="Times New Roman" panose="02020603050405020304" pitchFamily="18" charset="0"/>
                <a:cs typeface="Times New Roman" panose="02020603050405020304" pitchFamily="18" charset="0"/>
              </a:rPr>
              <a:t>). In other words both lamps are good for one purpose and not necessarily for the other.  </a:t>
            </a:r>
            <a:endParaRPr lang="en-US" dirty="0">
              <a:solidFill>
                <a:srgbClr val="FF0000"/>
              </a:solidFill>
              <a:latin typeface="Times New Roman" panose="02020603050405020304" pitchFamily="18" charset="0"/>
              <a:cs typeface="Times New Roman" panose="02020603050405020304" pitchFamily="18" charset="0"/>
            </a:endParaRPr>
          </a:p>
          <a:p>
            <a:pPr marL="0" lvl="1" algn="just"/>
            <a:r>
              <a:rPr lang="en-US" dirty="0" smtClean="0">
                <a:latin typeface="Times New Roman" panose="02020603050405020304" pitchFamily="18" charset="0"/>
                <a:cs typeface="Times New Roman" panose="02020603050405020304" pitchFamily="18" charset="0"/>
              </a:rPr>
              <a:t>However the emission of light in the glare critical zone for an oncoming vehicle is quite always lower for a DRL than for an headlamp; consequently the switching from DRL to headlamps do not ensure to solve the disturbance problems claimed by the Japanese study. </a:t>
            </a:r>
          </a:p>
        </p:txBody>
      </p:sp>
    </p:spTree>
    <p:extLst>
      <p:ext uri="{BB962C8B-B14F-4D97-AF65-F5344CB8AC3E}">
        <p14:creationId xmlns:p14="http://schemas.microsoft.com/office/powerpoint/2010/main" val="31778955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490066"/>
          </a:xfrm>
        </p:spPr>
        <p:txBody>
          <a:bodyPr>
            <a:normAutofit/>
          </a:bodyPr>
          <a:lstStyle/>
          <a:p>
            <a:pPr algn="l"/>
            <a:r>
              <a:rPr lang="en-GB" sz="2400" dirty="0" smtClean="0">
                <a:latin typeface="Times New Roman" panose="02020603050405020304" pitchFamily="18" charset="0"/>
                <a:cs typeface="Times New Roman" panose="02020603050405020304" pitchFamily="18" charset="0"/>
              </a:rPr>
              <a:t>Conclusion and proposal</a:t>
            </a:r>
            <a:endParaRPr lang="en-US" sz="2400" dirty="0">
              <a:latin typeface="Times New Roman" panose="02020603050405020304" pitchFamily="18" charset="0"/>
              <a:cs typeface="Times New Roman" panose="02020603050405020304" pitchFamily="18" charset="0"/>
            </a:endParaRPr>
          </a:p>
        </p:txBody>
      </p:sp>
      <p:sp>
        <p:nvSpPr>
          <p:cNvPr id="4" name="Segnaposto data 3"/>
          <p:cNvSpPr>
            <a:spLocks noGrp="1"/>
          </p:cNvSpPr>
          <p:nvPr>
            <p:ph type="dt" sz="half" idx="10"/>
          </p:nvPr>
        </p:nvSpPr>
        <p:spPr/>
        <p:txBody>
          <a:bodyPr/>
          <a:lstStyle/>
          <a:p>
            <a:r>
              <a:rPr lang="en-US" dirty="0" smtClean="0">
                <a:latin typeface="Times New Roman" panose="02020603050405020304" pitchFamily="18" charset="0"/>
                <a:cs typeface="Times New Roman" panose="02020603050405020304" pitchFamily="18" charset="0"/>
              </a:rPr>
              <a:t>28 March 2017</a:t>
            </a:r>
            <a:endParaRPr lang="en-US" dirty="0">
              <a:latin typeface="Times New Roman" panose="02020603050405020304" pitchFamily="18" charset="0"/>
              <a:cs typeface="Times New Roman" panose="02020603050405020304" pitchFamily="18" charset="0"/>
            </a:endParaRPr>
          </a:p>
        </p:txBody>
      </p:sp>
      <p:sp>
        <p:nvSpPr>
          <p:cNvPr id="5" name="Segnaposto numero diapositiva 4"/>
          <p:cNvSpPr>
            <a:spLocks noGrp="1"/>
          </p:cNvSpPr>
          <p:nvPr>
            <p:ph type="sldNum" sz="quarter" idx="12"/>
          </p:nvPr>
        </p:nvSpPr>
        <p:spPr>
          <a:xfrm>
            <a:off x="6588224" y="6309320"/>
            <a:ext cx="2133600" cy="365125"/>
          </a:xfrm>
        </p:spPr>
        <p:txBody>
          <a:bodyPr/>
          <a:lstStyle/>
          <a:p>
            <a:fld id="{D9DDD879-245E-4EAB-9CFF-08B7D4533B74}" type="slidenum">
              <a:rPr lang="en-US" smtClean="0">
                <a:latin typeface="Times New Roman" panose="02020603050405020304" pitchFamily="18" charset="0"/>
                <a:cs typeface="Times New Roman" panose="02020603050405020304" pitchFamily="18" charset="0"/>
              </a:rPr>
              <a:t>9</a:t>
            </a:fld>
            <a:endParaRPr lang="en-US" dirty="0">
              <a:latin typeface="Times New Roman" panose="02020603050405020304" pitchFamily="18" charset="0"/>
              <a:cs typeface="Times New Roman" panose="02020603050405020304" pitchFamily="18" charset="0"/>
            </a:endParaRPr>
          </a:p>
        </p:txBody>
      </p:sp>
      <p:sp>
        <p:nvSpPr>
          <p:cNvPr id="6" name="Segnaposto contenuto 2"/>
          <p:cNvSpPr>
            <a:spLocks noGrp="1"/>
          </p:cNvSpPr>
          <p:nvPr>
            <p:ph idx="1"/>
          </p:nvPr>
        </p:nvSpPr>
        <p:spPr>
          <a:xfrm>
            <a:off x="467544" y="908721"/>
            <a:ext cx="8229600" cy="4680520"/>
          </a:xfrm>
        </p:spPr>
        <p:txBody>
          <a:bodyPr>
            <a:normAutofit fontScale="62500" lnSpcReduction="20000"/>
          </a:bodyPr>
          <a:lstStyle/>
          <a:p>
            <a:pPr algn="just"/>
            <a:endParaRPr lang="en-GB" sz="2400" dirty="0">
              <a:latin typeface="Times New Roman" panose="02020603050405020304" pitchFamily="18" charset="0"/>
              <a:cs typeface="Times New Roman" panose="02020603050405020304" pitchFamily="18" charset="0"/>
            </a:endParaRPr>
          </a:p>
          <a:p>
            <a:pPr algn="just">
              <a:lnSpc>
                <a:spcPct val="120000"/>
              </a:lnSpc>
              <a:spcBef>
                <a:spcPts val="0"/>
              </a:spcBef>
              <a:spcAft>
                <a:spcPts val="600"/>
              </a:spcAft>
            </a:pPr>
            <a:r>
              <a:rPr lang="en-US" sz="3400" dirty="0" smtClean="0">
                <a:latin typeface="Times New Roman" panose="02020603050405020304" pitchFamily="18" charset="0"/>
                <a:cs typeface="Times New Roman" panose="02020603050405020304" pitchFamily="18" charset="0"/>
              </a:rPr>
              <a:t>The </a:t>
            </a:r>
            <a:r>
              <a:rPr lang="en-US" sz="3400" dirty="0">
                <a:latin typeface="Times New Roman" panose="02020603050405020304" pitchFamily="18" charset="0"/>
                <a:cs typeface="Times New Roman" panose="02020603050405020304" pitchFamily="18" charset="0"/>
              </a:rPr>
              <a:t>Japanese proposal assumes </a:t>
            </a:r>
            <a:r>
              <a:rPr lang="en-US" sz="3400" dirty="0" smtClean="0">
                <a:latin typeface="Times New Roman" panose="02020603050405020304" pitchFamily="18" charset="0"/>
                <a:cs typeface="Times New Roman" panose="02020603050405020304" pitchFamily="18" charset="0"/>
              </a:rPr>
              <a:t>that the light sensor technology can be easily shifted </a:t>
            </a:r>
            <a:r>
              <a:rPr lang="en-US" sz="3400" dirty="0">
                <a:latin typeface="Times New Roman" panose="02020603050405020304" pitchFamily="18" charset="0"/>
                <a:cs typeface="Times New Roman" panose="02020603050405020304" pitchFamily="18" charset="0"/>
              </a:rPr>
              <a:t>from cars. </a:t>
            </a:r>
            <a:r>
              <a:rPr lang="en-US" sz="3400" dirty="0" smtClean="0">
                <a:latin typeface="Times New Roman" panose="02020603050405020304" pitchFamily="18" charset="0"/>
                <a:cs typeface="Times New Roman" panose="02020603050405020304" pitchFamily="18" charset="0"/>
              </a:rPr>
              <a:t>This </a:t>
            </a:r>
            <a:r>
              <a:rPr lang="en-US" sz="3400" dirty="0">
                <a:latin typeface="Times New Roman" panose="02020603050405020304" pitchFamily="18" charset="0"/>
                <a:cs typeface="Times New Roman" panose="02020603050405020304" pitchFamily="18" charset="0"/>
              </a:rPr>
              <a:t>is not the case for the reasons and differences </a:t>
            </a:r>
            <a:r>
              <a:rPr lang="en-US" sz="3400" dirty="0" smtClean="0">
                <a:latin typeface="Times New Roman" panose="02020603050405020304" pitchFamily="18" charset="0"/>
                <a:cs typeface="Times New Roman" panose="02020603050405020304" pitchFamily="18" charset="0"/>
              </a:rPr>
              <a:t>previously explained.</a:t>
            </a:r>
          </a:p>
          <a:p>
            <a:pPr algn="just">
              <a:lnSpc>
                <a:spcPct val="120000"/>
              </a:lnSpc>
              <a:spcBef>
                <a:spcPts val="0"/>
              </a:spcBef>
              <a:spcAft>
                <a:spcPts val="600"/>
              </a:spcAft>
            </a:pPr>
            <a:r>
              <a:rPr lang="en-US" sz="3400" dirty="0" smtClean="0">
                <a:latin typeface="Times New Roman" panose="02020603050405020304" pitchFamily="18" charset="0"/>
                <a:cs typeface="Times New Roman" panose="02020603050405020304" pitchFamily="18" charset="0"/>
              </a:rPr>
              <a:t>In </a:t>
            </a:r>
            <a:r>
              <a:rPr lang="en-US" sz="3400" dirty="0">
                <a:latin typeface="Times New Roman" panose="02020603050405020304" pitchFamily="18" charset="0"/>
                <a:cs typeface="Times New Roman" panose="02020603050405020304" pitchFamily="18" charset="0"/>
              </a:rPr>
              <a:t>fact, the difficulty in finding a reliable sensor and sensor location on all types of motorcycle are such that doubt exists as </a:t>
            </a:r>
            <a:r>
              <a:rPr lang="en-US" sz="3400" dirty="0" smtClean="0">
                <a:latin typeface="Times New Roman" panose="02020603050405020304" pitchFamily="18" charset="0"/>
                <a:cs typeface="Times New Roman" panose="02020603050405020304" pitchFamily="18" charset="0"/>
              </a:rPr>
              <a:t>far as </a:t>
            </a:r>
            <a:r>
              <a:rPr lang="en-US" sz="3400" dirty="0">
                <a:latin typeface="Times New Roman" panose="02020603050405020304" pitchFamily="18" charset="0"/>
                <a:cs typeface="Times New Roman" panose="02020603050405020304" pitchFamily="18" charset="0"/>
              </a:rPr>
              <a:t>the viability of </a:t>
            </a:r>
            <a:r>
              <a:rPr lang="en-US" sz="3400" dirty="0" smtClean="0">
                <a:latin typeface="Times New Roman" panose="02020603050405020304" pitchFamily="18" charset="0"/>
                <a:cs typeface="Times New Roman" panose="02020603050405020304" pitchFamily="18" charset="0"/>
              </a:rPr>
              <a:t>auto-switching is concerned.</a:t>
            </a:r>
          </a:p>
          <a:p>
            <a:pPr algn="just">
              <a:lnSpc>
                <a:spcPct val="120000"/>
              </a:lnSpc>
              <a:spcBef>
                <a:spcPts val="0"/>
              </a:spcBef>
              <a:spcAft>
                <a:spcPts val="600"/>
              </a:spcAft>
            </a:pPr>
            <a:r>
              <a:rPr lang="en-US" sz="3400" dirty="0" smtClean="0">
                <a:latin typeface="Times New Roman" panose="02020603050405020304" pitchFamily="18" charset="0"/>
                <a:cs typeface="Times New Roman" panose="02020603050405020304" pitchFamily="18" charset="0"/>
              </a:rPr>
              <a:t>Therefore</a:t>
            </a:r>
            <a:r>
              <a:rPr lang="en-US" sz="3400" dirty="0">
                <a:latin typeface="Times New Roman" panose="02020603050405020304" pitchFamily="18" charset="0"/>
                <a:cs typeface="Times New Roman" panose="02020603050405020304" pitchFamily="18" charset="0"/>
              </a:rPr>
              <a:t>, </a:t>
            </a:r>
            <a:r>
              <a:rPr lang="en-US" sz="3400" dirty="0" smtClean="0">
                <a:latin typeface="Times New Roman" panose="02020603050405020304" pitchFamily="18" charset="0"/>
                <a:cs typeface="Times New Roman" panose="02020603050405020304" pitchFamily="18" charset="0"/>
              </a:rPr>
              <a:t>we suggest that the </a:t>
            </a:r>
            <a:r>
              <a:rPr lang="en-US" sz="3400" dirty="0">
                <a:latin typeface="Times New Roman" panose="02020603050405020304" pitchFamily="18" charset="0"/>
                <a:cs typeface="Times New Roman" panose="02020603050405020304" pitchFamily="18" charset="0"/>
              </a:rPr>
              <a:t>proposal </a:t>
            </a:r>
            <a:r>
              <a:rPr lang="en-US" sz="3400" dirty="0" smtClean="0">
                <a:latin typeface="Times New Roman" panose="02020603050405020304" pitchFamily="18" charset="0"/>
                <a:cs typeface="Times New Roman" panose="02020603050405020304" pitchFamily="18" charset="0"/>
              </a:rPr>
              <a:t>be withdrawn </a:t>
            </a:r>
            <a:r>
              <a:rPr lang="en-US" sz="3400" dirty="0">
                <a:latin typeface="Times New Roman" panose="02020603050405020304" pitchFamily="18" charset="0"/>
                <a:cs typeface="Times New Roman" panose="02020603050405020304" pitchFamily="18" charset="0"/>
              </a:rPr>
              <a:t>until </a:t>
            </a:r>
            <a:r>
              <a:rPr lang="en-US" sz="3400" dirty="0" smtClean="0">
                <a:latin typeface="Times New Roman" panose="02020603050405020304" pitchFamily="18" charset="0"/>
                <a:cs typeface="Times New Roman" panose="02020603050405020304" pitchFamily="18" charset="0"/>
              </a:rPr>
              <a:t>evidence is provided that riders do not switch from DRL to headlamp in low-light conditions, causing disturbance/glare to other road users. The difficulties to find a </a:t>
            </a:r>
            <a:r>
              <a:rPr lang="en-US" sz="3400" dirty="0">
                <a:latin typeface="Times New Roman" panose="02020603050405020304" pitchFamily="18" charset="0"/>
                <a:cs typeface="Times New Roman" panose="02020603050405020304" pitchFamily="18" charset="0"/>
              </a:rPr>
              <a:t>proven and reliable solution </a:t>
            </a:r>
            <a:r>
              <a:rPr lang="en-US" sz="3400" dirty="0" smtClean="0">
                <a:latin typeface="Times New Roman" panose="02020603050405020304" pitchFamily="18" charset="0"/>
                <a:cs typeface="Times New Roman" panose="02020603050405020304" pitchFamily="18" charset="0"/>
              </a:rPr>
              <a:t>for </a:t>
            </a:r>
            <a:r>
              <a:rPr lang="en-US" sz="3400" dirty="0">
                <a:latin typeface="Times New Roman" panose="02020603050405020304" pitchFamily="18" charset="0"/>
                <a:cs typeface="Times New Roman" panose="02020603050405020304" pitchFamily="18" charset="0"/>
              </a:rPr>
              <a:t>all motorcycle types </a:t>
            </a:r>
            <a:r>
              <a:rPr lang="en-US" sz="3400" dirty="0" smtClean="0">
                <a:latin typeface="Times New Roman" panose="02020603050405020304" pitchFamily="18" charset="0"/>
                <a:cs typeface="Times New Roman" panose="02020603050405020304" pitchFamily="18" charset="0"/>
              </a:rPr>
              <a:t>are evident and time and investments are necessary to solve the problem, where proven necessary, taking into account a reasonable cost/benefit ratio.</a:t>
            </a:r>
            <a:endParaRPr lang="en-GB" sz="3400" dirty="0">
              <a:latin typeface="Times New Roman" panose="02020603050405020304" pitchFamily="18" charset="0"/>
              <a:cs typeface="Times New Roman" panose="02020603050405020304" pitchFamily="18" charset="0"/>
            </a:endParaRPr>
          </a:p>
          <a:p>
            <a:pPr marL="0" indent="0" algn="just">
              <a:buNone/>
            </a:pPr>
            <a:endParaRPr lang="en-US" sz="2400" strike="sngStrike" dirty="0">
              <a:latin typeface="Times New Roman" panose="02020603050405020304" pitchFamily="18" charset="0"/>
              <a:cs typeface="Times New Roman" panose="02020603050405020304" pitchFamily="18" charset="0"/>
            </a:endParaRPr>
          </a:p>
          <a:p>
            <a:pPr algn="just"/>
            <a:endParaRPr lang="it-I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949327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TotalTime>
  <Words>1313</Words>
  <Application>Microsoft Office PowerPoint</Application>
  <PresentationFormat>On-screen Show (4:3)</PresentationFormat>
  <Paragraphs>65</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Tema di Office</vt:lpstr>
      <vt:lpstr>UNECE Regulation 53 DRL auto switch</vt:lpstr>
      <vt:lpstr>PowerPoint Presentation</vt:lpstr>
      <vt:lpstr>PowerPoint Presentation</vt:lpstr>
      <vt:lpstr>PowerPoint Presentation</vt:lpstr>
      <vt:lpstr>PowerPoint Presentation</vt:lpstr>
      <vt:lpstr>Motorcycle ≠ M &amp; N Vehicles - Technology for auto-switching 3</vt:lpstr>
      <vt:lpstr>Cost</vt:lpstr>
      <vt:lpstr>DRL &amp; headlamp</vt:lpstr>
      <vt:lpstr>Conclusion and proposal</vt:lpstr>
    </vt:vector>
  </TitlesOfParts>
  <Company>MIT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UNECE Regulation 53 DRL auto switch</dc:title>
  <dc:creator>Konstantin Glukhenkiy</dc:creator>
  <cp:lastModifiedBy>Konstantin Glukhenkiy</cp:lastModifiedBy>
  <cp:revision>14</cp:revision>
  <dcterms:created xsi:type="dcterms:W3CDTF">2017-03-28T09:05:43Z</dcterms:created>
  <dcterms:modified xsi:type="dcterms:W3CDTF">2017-03-30T09:50:54Z</dcterms:modified>
</cp:coreProperties>
</file>