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5143500" type="screen16x9"/>
  <p:notesSz cx="10693400" cy="7556500"/>
  <p:defaultTextStyle>
    <a:defPPr>
      <a:defRPr lang="ru-RU"/>
    </a:defPPr>
    <a:lvl1pPr marL="0" algn="l" defTabSz="71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7849" algn="l" defTabSz="71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5698" algn="l" defTabSz="71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3548" algn="l" defTabSz="71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31396" algn="l" defTabSz="71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9245" algn="l" defTabSz="71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47094" algn="l" defTabSz="71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04944" algn="l" defTabSz="71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62792" algn="l" defTabSz="71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72" y="-72"/>
      </p:cViewPr>
      <p:guideLst>
        <p:guide orient="horz" pos="1960"/>
        <p:guide pos="18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E4095-96BF-4E77-A3EC-F194EDF50E3B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38725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589338"/>
            <a:ext cx="8553450" cy="3400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4BFF5-5F44-4F1C-BF48-7D8FBC975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266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BFF5-5F44-4F1C-BF48-7D8FBC97571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12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6"/>
            <a:ext cx="7772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1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02920" y="0"/>
            <a:ext cx="6841080" cy="41748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0158" y="752075"/>
            <a:ext cx="5603686" cy="169277"/>
          </a:xfrm>
        </p:spPr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0158" y="752075"/>
            <a:ext cx="5603686" cy="169277"/>
          </a:xfrm>
        </p:spPr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0158" y="752075"/>
            <a:ext cx="5603686" cy="169277"/>
          </a:xfrm>
        </p:spPr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0158" y="752075"/>
            <a:ext cx="56036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57849">
        <a:defRPr>
          <a:latin typeface="+mn-lt"/>
          <a:ea typeface="+mn-ea"/>
          <a:cs typeface="+mn-cs"/>
        </a:defRPr>
      </a:lvl2pPr>
      <a:lvl3pPr marL="715698">
        <a:defRPr>
          <a:latin typeface="+mn-lt"/>
          <a:ea typeface="+mn-ea"/>
          <a:cs typeface="+mn-cs"/>
        </a:defRPr>
      </a:lvl3pPr>
      <a:lvl4pPr marL="1073548">
        <a:defRPr>
          <a:latin typeface="+mn-lt"/>
          <a:ea typeface="+mn-ea"/>
          <a:cs typeface="+mn-cs"/>
        </a:defRPr>
      </a:lvl4pPr>
      <a:lvl5pPr marL="1431396">
        <a:defRPr>
          <a:latin typeface="+mn-lt"/>
          <a:ea typeface="+mn-ea"/>
          <a:cs typeface="+mn-cs"/>
        </a:defRPr>
      </a:lvl5pPr>
      <a:lvl6pPr marL="1789245">
        <a:defRPr>
          <a:latin typeface="+mn-lt"/>
          <a:ea typeface="+mn-ea"/>
          <a:cs typeface="+mn-cs"/>
        </a:defRPr>
      </a:lvl6pPr>
      <a:lvl7pPr marL="2147094">
        <a:defRPr>
          <a:latin typeface="+mn-lt"/>
          <a:ea typeface="+mn-ea"/>
          <a:cs typeface="+mn-cs"/>
        </a:defRPr>
      </a:lvl7pPr>
      <a:lvl8pPr marL="2504944">
        <a:defRPr>
          <a:latin typeface="+mn-lt"/>
          <a:ea typeface="+mn-ea"/>
          <a:cs typeface="+mn-cs"/>
        </a:defRPr>
      </a:lvl8pPr>
      <a:lvl9pPr marL="286279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57849">
        <a:defRPr>
          <a:latin typeface="+mn-lt"/>
          <a:ea typeface="+mn-ea"/>
          <a:cs typeface="+mn-cs"/>
        </a:defRPr>
      </a:lvl2pPr>
      <a:lvl3pPr marL="715698">
        <a:defRPr>
          <a:latin typeface="+mn-lt"/>
          <a:ea typeface="+mn-ea"/>
          <a:cs typeface="+mn-cs"/>
        </a:defRPr>
      </a:lvl3pPr>
      <a:lvl4pPr marL="1073548">
        <a:defRPr>
          <a:latin typeface="+mn-lt"/>
          <a:ea typeface="+mn-ea"/>
          <a:cs typeface="+mn-cs"/>
        </a:defRPr>
      </a:lvl4pPr>
      <a:lvl5pPr marL="1431396">
        <a:defRPr>
          <a:latin typeface="+mn-lt"/>
          <a:ea typeface="+mn-ea"/>
          <a:cs typeface="+mn-cs"/>
        </a:defRPr>
      </a:lvl5pPr>
      <a:lvl6pPr marL="1789245">
        <a:defRPr>
          <a:latin typeface="+mn-lt"/>
          <a:ea typeface="+mn-ea"/>
          <a:cs typeface="+mn-cs"/>
        </a:defRPr>
      </a:lvl6pPr>
      <a:lvl7pPr marL="2147094">
        <a:defRPr>
          <a:latin typeface="+mn-lt"/>
          <a:ea typeface="+mn-ea"/>
          <a:cs typeface="+mn-cs"/>
        </a:defRPr>
      </a:lvl7pPr>
      <a:lvl8pPr marL="2504944">
        <a:defRPr>
          <a:latin typeface="+mn-lt"/>
          <a:ea typeface="+mn-ea"/>
          <a:cs typeface="+mn-cs"/>
        </a:defRPr>
      </a:lvl8pPr>
      <a:lvl9pPr marL="286279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7.jp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7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2362200" y="446231"/>
            <a:ext cx="6789345" cy="4187000"/>
            <a:chOff x="1723123" y="478250"/>
            <a:chExt cx="6967297" cy="4187000"/>
          </a:xfrm>
        </p:grpSpPr>
        <p:sp>
          <p:nvSpPr>
            <p:cNvPr id="2" name="object 2"/>
            <p:cNvSpPr/>
            <p:nvPr/>
          </p:nvSpPr>
          <p:spPr>
            <a:xfrm>
              <a:off x="2209800" y="478250"/>
              <a:ext cx="6480620" cy="4186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723123" y="478251"/>
              <a:ext cx="3907311" cy="4186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object 4"/>
          <p:cNvSpPr/>
          <p:nvPr/>
        </p:nvSpPr>
        <p:spPr>
          <a:xfrm>
            <a:off x="415769" y="1695826"/>
            <a:ext cx="584260" cy="462915"/>
          </a:xfrm>
          <a:custGeom>
            <a:avLst/>
            <a:gdLst/>
            <a:ahLst/>
            <a:cxnLst/>
            <a:rect l="l" t="t" r="r" b="b"/>
            <a:pathLst>
              <a:path w="683260" h="680085">
                <a:moveTo>
                  <a:pt x="682815" y="0"/>
                </a:moveTo>
                <a:lnTo>
                  <a:pt x="0" y="393484"/>
                </a:lnTo>
                <a:lnTo>
                  <a:pt x="0" y="680072"/>
                </a:lnTo>
                <a:lnTo>
                  <a:pt x="682815" y="286575"/>
                </a:lnTo>
                <a:lnTo>
                  <a:pt x="682815" y="0"/>
                </a:lnTo>
                <a:close/>
              </a:path>
            </a:pathLst>
          </a:custGeom>
          <a:solidFill>
            <a:srgbClr val="911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5769" y="1429504"/>
            <a:ext cx="584260" cy="462915"/>
          </a:xfrm>
          <a:custGeom>
            <a:avLst/>
            <a:gdLst/>
            <a:ahLst/>
            <a:cxnLst/>
            <a:rect l="l" t="t" r="r" b="b"/>
            <a:pathLst>
              <a:path w="683260" h="680085">
                <a:moveTo>
                  <a:pt x="0" y="0"/>
                </a:moveTo>
                <a:lnTo>
                  <a:pt x="0" y="286588"/>
                </a:lnTo>
                <a:lnTo>
                  <a:pt x="682828" y="680085"/>
                </a:lnTo>
                <a:lnTo>
                  <a:pt x="682828" y="393496"/>
                </a:lnTo>
                <a:lnTo>
                  <a:pt x="0" y="0"/>
                </a:lnTo>
                <a:close/>
              </a:path>
            </a:pathLst>
          </a:custGeom>
          <a:solidFill>
            <a:srgbClr val="D61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690911"/>
            <a:ext cx="8538020" cy="626729"/>
          </a:xfrm>
          <a:custGeom>
            <a:avLst/>
            <a:gdLst/>
            <a:ahLst/>
            <a:cxnLst/>
            <a:rect l="l" t="t" r="r" b="b"/>
            <a:pathLst>
              <a:path w="9984740" h="920750">
                <a:moveTo>
                  <a:pt x="0" y="0"/>
                </a:moveTo>
                <a:lnTo>
                  <a:pt x="0" y="916457"/>
                </a:lnTo>
                <a:lnTo>
                  <a:pt x="9438398" y="920451"/>
                </a:lnTo>
                <a:lnTo>
                  <a:pt x="9984270" y="4006"/>
                </a:lnTo>
                <a:lnTo>
                  <a:pt x="0" y="0"/>
                </a:lnTo>
                <a:close/>
              </a:path>
            </a:pathLst>
          </a:custGeom>
          <a:solidFill>
            <a:srgbClr val="E6E7E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303" y="3426341"/>
            <a:ext cx="5381960" cy="697182"/>
          </a:xfrm>
          <a:custGeom>
            <a:avLst/>
            <a:gdLst/>
            <a:ahLst/>
            <a:cxnLst/>
            <a:rect l="l" t="t" r="r" b="b"/>
            <a:pathLst>
              <a:path w="5699125" h="1024254">
                <a:moveTo>
                  <a:pt x="5698527" y="0"/>
                </a:moveTo>
                <a:lnTo>
                  <a:pt x="0" y="2158"/>
                </a:lnTo>
                <a:lnTo>
                  <a:pt x="0" y="1023873"/>
                </a:lnTo>
                <a:lnTo>
                  <a:pt x="5334190" y="1021740"/>
                </a:lnTo>
                <a:lnTo>
                  <a:pt x="5698527" y="0"/>
                </a:lnTo>
                <a:close/>
              </a:path>
            </a:pathLst>
          </a:custGeom>
          <a:solidFill>
            <a:srgbClr val="D61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4"/>
          <p:cNvSpPr/>
          <p:nvPr/>
        </p:nvSpPr>
        <p:spPr>
          <a:xfrm>
            <a:off x="358376" y="535961"/>
            <a:ext cx="1775224" cy="6310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294" y="4371800"/>
            <a:ext cx="8700288" cy="431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1747" y="693897"/>
            <a:ext cx="8286614" cy="405861"/>
          </a:xfrm>
          <a:custGeom>
            <a:avLst/>
            <a:gdLst/>
            <a:ahLst/>
            <a:cxnLst/>
            <a:rect l="l" t="t" r="r" b="b"/>
            <a:pathLst>
              <a:path w="9690735" h="596265">
                <a:moveTo>
                  <a:pt x="9690254" y="596125"/>
                </a:moveTo>
                <a:lnTo>
                  <a:pt x="0" y="596125"/>
                </a:lnTo>
                <a:lnTo>
                  <a:pt x="0" y="0"/>
                </a:lnTo>
                <a:lnTo>
                  <a:pt x="9690254" y="0"/>
                </a:lnTo>
                <a:lnTo>
                  <a:pt x="9690254" y="596125"/>
                </a:lnTo>
                <a:close/>
              </a:path>
            </a:pathLst>
          </a:custGeom>
          <a:solidFill>
            <a:srgbClr val="D61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11335" y="3794953"/>
            <a:ext cx="4939606" cy="487091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3100" spc="78" dirty="0">
                <a:solidFill>
                  <a:srgbClr val="D61E39"/>
                </a:solidFill>
                <a:latin typeface="Lucida Sans"/>
                <a:cs typeface="Lucida Sans"/>
              </a:rPr>
              <a:t>LET’S </a:t>
            </a:r>
            <a:r>
              <a:rPr sz="3100" spc="70" dirty="0">
                <a:solidFill>
                  <a:srgbClr val="D61E39"/>
                </a:solidFill>
                <a:latin typeface="Lucida Sans"/>
                <a:cs typeface="Lucida Sans"/>
              </a:rPr>
              <a:t>RAIL</a:t>
            </a:r>
            <a:r>
              <a:rPr sz="3100" dirty="0">
                <a:solidFill>
                  <a:srgbClr val="D61E39"/>
                </a:solidFill>
                <a:latin typeface="Lucida Sans"/>
                <a:cs typeface="Lucida Sans"/>
              </a:rPr>
              <a:t> </a:t>
            </a:r>
            <a:r>
              <a:rPr sz="3100" spc="59" dirty="0">
                <a:solidFill>
                  <a:srgbClr val="D61E39"/>
                </a:solidFill>
                <a:latin typeface="Lucida Sans"/>
                <a:cs typeface="Lucida Sans"/>
              </a:rPr>
              <a:t>TOGETHER!</a:t>
            </a:r>
            <a:endParaRPr sz="3100"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73648" y="693897"/>
            <a:ext cx="588604" cy="405861"/>
          </a:xfrm>
          <a:custGeom>
            <a:avLst/>
            <a:gdLst/>
            <a:ahLst/>
            <a:cxnLst/>
            <a:rect l="l" t="t" r="r" b="b"/>
            <a:pathLst>
              <a:path w="688340" h="596265">
                <a:moveTo>
                  <a:pt x="688340" y="0"/>
                </a:moveTo>
                <a:lnTo>
                  <a:pt x="0" y="0"/>
                </a:lnTo>
                <a:lnTo>
                  <a:pt x="344157" y="596125"/>
                </a:lnTo>
                <a:lnTo>
                  <a:pt x="688340" y="0"/>
                </a:lnTo>
                <a:close/>
              </a:path>
            </a:pathLst>
          </a:custGeom>
          <a:solidFill>
            <a:srgbClr val="D61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73648" y="693897"/>
            <a:ext cx="588604" cy="405861"/>
          </a:xfrm>
          <a:custGeom>
            <a:avLst/>
            <a:gdLst/>
            <a:ahLst/>
            <a:cxnLst/>
            <a:rect l="l" t="t" r="r" b="b"/>
            <a:pathLst>
              <a:path w="688340" h="596265">
                <a:moveTo>
                  <a:pt x="688337" y="0"/>
                </a:moveTo>
                <a:lnTo>
                  <a:pt x="344153" y="596112"/>
                </a:lnTo>
                <a:lnTo>
                  <a:pt x="0" y="0"/>
                </a:lnTo>
                <a:lnTo>
                  <a:pt x="688337" y="0"/>
                </a:lnTo>
                <a:close/>
              </a:path>
            </a:pathLst>
          </a:custGeom>
          <a:ln w="14896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73648" y="693897"/>
            <a:ext cx="588604" cy="405861"/>
          </a:xfrm>
          <a:custGeom>
            <a:avLst/>
            <a:gdLst/>
            <a:ahLst/>
            <a:cxnLst/>
            <a:rect l="l" t="t" r="r" b="b"/>
            <a:pathLst>
              <a:path w="688340" h="596265">
                <a:moveTo>
                  <a:pt x="688340" y="0"/>
                </a:moveTo>
                <a:lnTo>
                  <a:pt x="0" y="0"/>
                </a:lnTo>
                <a:lnTo>
                  <a:pt x="344157" y="596125"/>
                </a:lnTo>
                <a:lnTo>
                  <a:pt x="688340" y="0"/>
                </a:lnTo>
                <a:close/>
              </a:path>
            </a:pathLst>
          </a:custGeom>
          <a:solidFill>
            <a:srgbClr val="D61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73004" y="755698"/>
            <a:ext cx="0" cy="272735"/>
          </a:xfrm>
          <a:custGeom>
            <a:avLst/>
            <a:gdLst/>
            <a:ahLst/>
            <a:cxnLst/>
            <a:rect l="l" t="t" r="r" b="b"/>
            <a:pathLst>
              <a:path h="400684">
                <a:moveTo>
                  <a:pt x="0" y="0"/>
                </a:moveTo>
                <a:lnTo>
                  <a:pt x="0" y="400629"/>
                </a:lnTo>
              </a:path>
            </a:pathLst>
          </a:custGeom>
          <a:ln w="148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46182" y="1695332"/>
            <a:ext cx="5008023" cy="0"/>
          </a:xfrm>
          <a:custGeom>
            <a:avLst/>
            <a:gdLst/>
            <a:ahLst/>
            <a:cxnLst/>
            <a:rect l="l" t="t" r="r" b="b"/>
            <a:pathLst>
              <a:path w="5856605">
                <a:moveTo>
                  <a:pt x="0" y="0"/>
                </a:moveTo>
                <a:lnTo>
                  <a:pt x="5856071" y="0"/>
                </a:lnTo>
              </a:path>
            </a:pathLst>
          </a:custGeom>
          <a:ln w="8922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46182" y="2398617"/>
            <a:ext cx="5008023" cy="0"/>
          </a:xfrm>
          <a:custGeom>
            <a:avLst/>
            <a:gdLst/>
            <a:ahLst/>
            <a:cxnLst/>
            <a:rect l="l" t="t" r="r" b="b"/>
            <a:pathLst>
              <a:path w="5856605">
                <a:moveTo>
                  <a:pt x="0" y="0"/>
                </a:moveTo>
                <a:lnTo>
                  <a:pt x="5856071" y="0"/>
                </a:lnTo>
              </a:path>
            </a:pathLst>
          </a:custGeom>
          <a:ln w="8922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6063" y="2834803"/>
            <a:ext cx="5008023" cy="0"/>
          </a:xfrm>
          <a:custGeom>
            <a:avLst/>
            <a:gdLst/>
            <a:ahLst/>
            <a:cxnLst/>
            <a:rect l="l" t="t" r="r" b="b"/>
            <a:pathLst>
              <a:path w="5856605">
                <a:moveTo>
                  <a:pt x="0" y="0"/>
                </a:moveTo>
                <a:lnTo>
                  <a:pt x="5856071" y="0"/>
                </a:lnTo>
              </a:path>
            </a:pathLst>
          </a:custGeom>
          <a:ln w="8922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459829" y="760719"/>
            <a:ext cx="186246" cy="179314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100" b="1" spc="-2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1100" b="1" spc="-2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46182" y="3198971"/>
            <a:ext cx="5008023" cy="0"/>
          </a:xfrm>
          <a:custGeom>
            <a:avLst/>
            <a:gdLst/>
            <a:ahLst/>
            <a:cxnLst/>
            <a:rect l="l" t="t" r="r" b="b"/>
            <a:pathLst>
              <a:path w="5856605">
                <a:moveTo>
                  <a:pt x="0" y="0"/>
                </a:moveTo>
                <a:lnTo>
                  <a:pt x="5856071" y="0"/>
                </a:lnTo>
              </a:path>
            </a:pathLst>
          </a:custGeom>
          <a:ln w="8922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524000" y="1167013"/>
            <a:ext cx="6248400" cy="2216998"/>
          </a:xfrm>
          <a:prstGeom prst="rect">
            <a:avLst/>
          </a:prstGeom>
        </p:spPr>
        <p:txBody>
          <a:bodyPr vert="horz" wrap="square" lIns="0" tIns="23857" rIns="0" bIns="0" rtlCol="0">
            <a:spAutoFit/>
          </a:bodyPr>
          <a:lstStyle/>
          <a:p>
            <a:pPr marL="546714" marR="586475" algn="ctr">
              <a:lnSpc>
                <a:spcPts val="1331"/>
              </a:lnSpc>
              <a:spcBef>
                <a:spcPts val="188"/>
              </a:spcBef>
              <a:tabLst>
                <a:tab pos="1010426" algn="l"/>
              </a:tabLst>
            </a:pPr>
            <a:endParaRPr lang="en-US" sz="1000" b="1" spc="27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6714" marR="586475" algn="ctr">
              <a:lnSpc>
                <a:spcPts val="1331"/>
              </a:lnSpc>
              <a:spcBef>
                <a:spcPts val="188"/>
              </a:spcBef>
              <a:tabLst>
                <a:tab pos="1010426" algn="l"/>
              </a:tabLst>
            </a:pPr>
            <a:r>
              <a:rPr sz="1000" b="1" spc="27" dirty="0" smtClean="0"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sz="1000" b="1" spc="2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00" b="1" spc="27" dirty="0">
                <a:latin typeface="Arial" panose="020B0604020202020204" pitchFamily="34" charset="0"/>
                <a:cs typeface="Arial" panose="020B0604020202020204" pitchFamily="34" charset="0"/>
              </a:rPr>
              <a:t>dynamics </a:t>
            </a:r>
            <a:r>
              <a:rPr sz="1000" b="1" spc="2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000" b="1" spc="27" dirty="0">
                <a:latin typeface="Arial" panose="020B0604020202020204" pitchFamily="34" charset="0"/>
                <a:cs typeface="Arial" panose="020B0604020202020204" pitchFamily="34" charset="0"/>
              </a:rPr>
              <a:t>trade between China </a:t>
            </a:r>
            <a:r>
              <a:rPr sz="1000" b="1" spc="2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00" b="1" spc="39" dirty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sz="1000" b="1" spc="23" dirty="0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ru-RU" sz="1000" b="1" spc="2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sz="1000" b="1" spc="27" dirty="0">
                <a:latin typeface="Arial" panose="020B0604020202020204" pitchFamily="34" charset="0"/>
                <a:cs typeface="Arial" panose="020B0604020202020204" pitchFamily="34" charset="0"/>
              </a:rPr>
              <a:t>alliance </a:t>
            </a:r>
            <a:r>
              <a:rPr sz="1000" b="1" spc="2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000" b="1" spc="27" dirty="0">
                <a:latin typeface="Arial" panose="020B0604020202020204" pitchFamily="34" charset="0"/>
                <a:cs typeface="Arial" panose="020B0604020202020204" pitchFamily="34" charset="0"/>
              </a:rPr>
              <a:t>Eurasian </a:t>
            </a:r>
            <a:r>
              <a:rPr sz="1000" b="1" spc="23" dirty="0">
                <a:latin typeface="Arial" panose="020B0604020202020204" pitchFamily="34" charset="0"/>
                <a:cs typeface="Arial" panose="020B0604020202020204" pitchFamily="34" charset="0"/>
              </a:rPr>
              <a:t>rail</a:t>
            </a:r>
            <a:r>
              <a:rPr sz="1000" b="1" spc="36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39" dirty="0"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6235" marR="667985" algn="ctr">
              <a:spcBef>
                <a:spcPts val="1022"/>
              </a:spcBef>
              <a:tabLst>
                <a:tab pos="1365293" algn="l"/>
              </a:tabLst>
            </a:pPr>
            <a:r>
              <a:rPr sz="1000" b="1" spc="31" dirty="0" smtClean="0">
                <a:latin typeface="Arial" panose="020B0604020202020204" pitchFamily="34" charset="0"/>
                <a:cs typeface="Arial" panose="020B0604020202020204" pitchFamily="34" charset="0"/>
              </a:rPr>
              <a:t>Factor </a:t>
            </a:r>
            <a:r>
              <a:rPr sz="1000" b="1" spc="2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000" b="1" spc="31" dirty="0">
                <a:latin typeface="Arial" panose="020B0604020202020204" pitchFamily="34" charset="0"/>
                <a:cs typeface="Arial" panose="020B0604020202020204" pitchFamily="34" charset="0"/>
              </a:rPr>
              <a:t>success </a:t>
            </a: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sz="1000" b="1" spc="27" dirty="0">
                <a:latin typeface="Arial" panose="020B0604020202020204" pitchFamily="34" charset="0"/>
                <a:cs typeface="Arial" panose="020B0604020202020204" pitchFamily="34" charset="0"/>
              </a:rPr>
              <a:t>joint </a:t>
            </a:r>
            <a:r>
              <a:rPr sz="1000" b="1" spc="31" dirty="0">
                <a:latin typeface="Arial" panose="020B0604020202020204" pitchFamily="34" charset="0"/>
                <a:cs typeface="Arial" panose="020B0604020202020204" pitchFamily="34" charset="0"/>
              </a:rPr>
              <a:t>efforts </a:t>
            </a:r>
            <a:r>
              <a:rPr sz="1000" b="1" spc="20" dirty="0">
                <a:latin typeface="Arial" panose="020B0604020202020204" pitchFamily="34" charset="0"/>
                <a:cs typeface="Arial" panose="020B0604020202020204" pitchFamily="34" charset="0"/>
              </a:rPr>
              <a:t>of EU </a:t>
            </a:r>
            <a:r>
              <a:rPr sz="1000" b="1" spc="23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00" b="1" spc="39" dirty="0">
                <a:latin typeface="Arial" panose="020B0604020202020204" pitchFamily="34" charset="0"/>
                <a:cs typeface="Arial" panose="020B0604020202020204" pitchFamily="34" charset="0"/>
              </a:rPr>
              <a:t>EAEU  </a:t>
            </a:r>
            <a:r>
              <a:rPr sz="1000" b="1" spc="31" dirty="0">
                <a:latin typeface="Arial" panose="020B0604020202020204" pitchFamily="34" charset="0"/>
                <a:cs typeface="Arial" panose="020B0604020202020204" pitchFamily="34" charset="0"/>
              </a:rPr>
              <a:t>carriers,	forwarders </a:t>
            </a:r>
            <a:r>
              <a:rPr sz="1000" b="1" spc="23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00" b="1" spc="27" dirty="0">
                <a:latin typeface="Arial" panose="020B0604020202020204" pitchFamily="34" charset="0"/>
                <a:cs typeface="Arial" panose="020B0604020202020204" pitchFamily="34" charset="0"/>
              </a:rPr>
              <a:t>other rail</a:t>
            </a:r>
            <a:r>
              <a:rPr sz="1000" b="1" spc="3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39" dirty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6176" marR="680411" algn="ctr">
              <a:lnSpc>
                <a:spcPts val="1331"/>
              </a:lnSpc>
              <a:spcBef>
                <a:spcPts val="31"/>
              </a:spcBef>
            </a:pPr>
            <a:r>
              <a:rPr sz="1000" b="1" spc="31" dirty="0">
                <a:latin typeface="Arial" panose="020B0604020202020204" pitchFamily="34" charset="0"/>
                <a:cs typeface="Arial" panose="020B0604020202020204" pitchFamily="34" charset="0"/>
              </a:rPr>
              <a:t>players focusing </a:t>
            </a:r>
            <a:r>
              <a:rPr sz="1000" b="1" spc="2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sz="1000" b="1" spc="23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000" b="1" spc="27" dirty="0">
                <a:latin typeface="Arial" panose="020B0604020202020204" pitchFamily="34" charset="0"/>
                <a:cs typeface="Arial" panose="020B0604020202020204" pitchFamily="34" charset="0"/>
              </a:rPr>
              <a:t>main </a:t>
            </a:r>
            <a:r>
              <a:rPr sz="1000" b="1" spc="31" dirty="0">
                <a:latin typeface="Arial" panose="020B0604020202020204" pitchFamily="34" charset="0"/>
                <a:cs typeface="Arial" panose="020B0604020202020204" pitchFamily="34" charset="0"/>
              </a:rPr>
              <a:t>Eurasian </a:t>
            </a:r>
            <a:r>
              <a:rPr sz="1000" b="1" spc="27" dirty="0">
                <a:latin typeface="Arial" panose="020B0604020202020204" pitchFamily="34" charset="0"/>
                <a:cs typeface="Arial" panose="020B0604020202020204" pitchFamily="34" charset="0"/>
              </a:rPr>
              <a:t>Rail </a:t>
            </a:r>
            <a:r>
              <a:rPr sz="1000" b="1" spc="23" dirty="0">
                <a:latin typeface="Arial" panose="020B0604020202020204" pitchFamily="34" charset="0"/>
                <a:cs typeface="Arial" panose="020B0604020202020204" pitchFamily="34" charset="0"/>
              </a:rPr>
              <a:t>KPI </a:t>
            </a: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sz="1000" b="1" spc="31" dirty="0">
                <a:latin typeface="Arial" panose="020B0604020202020204" pitchFamily="34" charset="0"/>
                <a:cs typeface="Arial" panose="020B0604020202020204" pitchFamily="34" charset="0"/>
              </a:rPr>
              <a:t>speed, </a:t>
            </a:r>
            <a:r>
              <a:rPr sz="1000" b="1" spc="23" dirty="0">
                <a:latin typeface="Arial" panose="020B0604020202020204" pitchFamily="34" charset="0"/>
                <a:cs typeface="Arial" panose="020B0604020202020204" pitchFamily="34" charset="0"/>
              </a:rPr>
              <a:t>security,</a:t>
            </a:r>
            <a:r>
              <a:rPr sz="1000" b="1" spc="15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39" dirty="0">
                <a:latin typeface="Arial" panose="020B0604020202020204" pitchFamily="34" charset="0"/>
                <a:cs typeface="Arial" panose="020B0604020202020204" pitchFamily="34" charset="0"/>
              </a:rPr>
              <a:t>pricing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"/>
              </a:spcBef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3420" algn="ctr"/>
            <a:r>
              <a:rPr sz="1000" b="1" spc="31" dirty="0">
                <a:latin typeface="Arial" panose="020B0604020202020204" pitchFamily="34" charset="0"/>
                <a:cs typeface="Arial" panose="020B0604020202020204" pitchFamily="34" charset="0"/>
              </a:rPr>
              <a:t>Simultaneous development </a:t>
            </a:r>
            <a:r>
              <a:rPr sz="1000" b="1" spc="2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000" b="1" spc="23" dirty="0">
                <a:latin typeface="Arial" panose="020B0604020202020204" pitchFamily="34" charset="0"/>
                <a:cs typeface="Arial" panose="020B0604020202020204" pitchFamily="34" charset="0"/>
              </a:rPr>
              <a:t>rail </a:t>
            </a:r>
            <a:r>
              <a:rPr sz="1000" b="1" spc="2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00" b="1" spc="27" dirty="0">
                <a:latin typeface="Arial" panose="020B0604020202020204" pitchFamily="34" charset="0"/>
                <a:cs typeface="Arial" panose="020B0604020202020204" pitchFamily="34" charset="0"/>
              </a:rPr>
              <a:t>terminal</a:t>
            </a:r>
            <a:r>
              <a:rPr sz="1000" b="1" spc="3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39" dirty="0"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30815" algn="ctr">
              <a:spcBef>
                <a:spcPts val="1053"/>
              </a:spcBef>
            </a:pPr>
            <a:r>
              <a:rPr sz="1000" b="1" spc="31" dirty="0">
                <a:latin typeface="Arial" panose="020B0604020202020204" pitchFamily="34" charset="0"/>
                <a:cs typeface="Arial" panose="020B0604020202020204" pitchFamily="34" charset="0"/>
              </a:rPr>
              <a:t>Harmonized </a:t>
            </a:r>
            <a:r>
              <a:rPr sz="1000" b="1" spc="39" dirty="0">
                <a:latin typeface="Arial" panose="020B0604020202020204" pitchFamily="34" charset="0"/>
                <a:cs typeface="Arial" panose="020B0604020202020204" pitchFamily="34" charset="0"/>
              </a:rPr>
              <a:t>technologic </a:t>
            </a:r>
            <a:r>
              <a:rPr sz="1000" b="1" spc="31" dirty="0">
                <a:latin typeface="Arial" panose="020B0604020202020204" pitchFamily="34" charset="0"/>
                <a:cs typeface="Arial" panose="020B0604020202020204" pitchFamily="34" charset="0"/>
              </a:rPr>
              <a:t>standards </a:t>
            </a:r>
            <a:r>
              <a:rPr sz="1000" b="1" spc="20" dirty="0">
                <a:latin typeface="Arial" panose="020B0604020202020204" pitchFamily="34" charset="0"/>
                <a:cs typeface="Arial" panose="020B0604020202020204" pitchFamily="34" charset="0"/>
              </a:rPr>
              <a:t>at  </a:t>
            </a:r>
            <a:r>
              <a:rPr sz="1000" b="1" spc="31" dirty="0">
                <a:latin typeface="Arial" panose="020B0604020202020204" pitchFamily="34" charset="0"/>
                <a:cs typeface="Arial" panose="020B0604020202020204" pitchFamily="34" charset="0"/>
              </a:rPr>
              <a:t>1520/1435</a:t>
            </a:r>
            <a:r>
              <a:rPr sz="1000" b="1" spc="20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39" dirty="0">
                <a:latin typeface="Arial" panose="020B0604020202020204" pitchFamily="34" charset="0"/>
                <a:cs typeface="Arial" panose="020B0604020202020204" pitchFamily="34" charset="0"/>
              </a:rPr>
              <a:t>connections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3"/>
              </a:spcBef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1000" b="1" spc="31" dirty="0">
                <a:latin typeface="Arial" panose="020B0604020202020204" pitchFamily="34" charset="0"/>
                <a:cs typeface="Arial" panose="020B0604020202020204" pitchFamily="34" charset="0"/>
              </a:rPr>
              <a:t>Adjustment</a:t>
            </a:r>
            <a:r>
              <a:rPr sz="1000" b="1" spc="1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2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00" b="1" spc="1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31" dirty="0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sz="1000" b="1" spc="1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39" dirty="0"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r>
              <a:rPr sz="1000" b="1" spc="1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31" dirty="0">
                <a:latin typeface="Arial" panose="020B0604020202020204" pitchFamily="34" charset="0"/>
                <a:cs typeface="Arial" panose="020B0604020202020204" pitchFamily="34" charset="0"/>
              </a:rPr>
              <a:t>targets</a:t>
            </a:r>
            <a:r>
              <a:rPr sz="1000" b="1" spc="1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23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b="1" spc="1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31" dirty="0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r>
              <a:rPr sz="1000" b="1" spc="1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39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19935" y="812587"/>
            <a:ext cx="976844" cy="179314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100" b="1" spc="-4" dirty="0">
                <a:solidFill>
                  <a:srgbClr val="FFFFFF"/>
                </a:solidFill>
                <a:latin typeface="Arial"/>
                <a:cs typeface="Arial"/>
              </a:rPr>
              <a:t>PROPOSALS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45580" y="765337"/>
            <a:ext cx="1002854" cy="2726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01472" y="1704971"/>
            <a:ext cx="584260" cy="462915"/>
          </a:xfrm>
          <a:custGeom>
            <a:avLst/>
            <a:gdLst/>
            <a:ahLst/>
            <a:cxnLst/>
            <a:rect l="l" t="t" r="r" b="b"/>
            <a:pathLst>
              <a:path w="683260" h="680085">
                <a:moveTo>
                  <a:pt x="682814" y="0"/>
                </a:moveTo>
                <a:lnTo>
                  <a:pt x="0" y="393496"/>
                </a:lnTo>
                <a:lnTo>
                  <a:pt x="0" y="680072"/>
                </a:lnTo>
                <a:lnTo>
                  <a:pt x="682814" y="286575"/>
                </a:lnTo>
                <a:lnTo>
                  <a:pt x="682814" y="0"/>
                </a:lnTo>
                <a:close/>
              </a:path>
            </a:pathLst>
          </a:custGeom>
          <a:solidFill>
            <a:srgbClr val="911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Группа 14"/>
          <p:cNvGrpSpPr/>
          <p:nvPr/>
        </p:nvGrpSpPr>
        <p:grpSpPr>
          <a:xfrm>
            <a:off x="2362200" y="446230"/>
            <a:ext cx="6789345" cy="4187000"/>
            <a:chOff x="1723123" y="478250"/>
            <a:chExt cx="6967297" cy="4187000"/>
          </a:xfrm>
        </p:grpSpPr>
        <p:sp>
          <p:nvSpPr>
            <p:cNvPr id="16" name="object 2"/>
            <p:cNvSpPr/>
            <p:nvPr/>
          </p:nvSpPr>
          <p:spPr>
            <a:xfrm>
              <a:off x="2209800" y="478250"/>
              <a:ext cx="6480620" cy="4186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3"/>
            <p:cNvSpPr/>
            <p:nvPr/>
          </p:nvSpPr>
          <p:spPr>
            <a:xfrm>
              <a:off x="1723123" y="478251"/>
              <a:ext cx="3907311" cy="4186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01467" y="1429513"/>
            <a:ext cx="584260" cy="462915"/>
          </a:xfrm>
          <a:custGeom>
            <a:avLst/>
            <a:gdLst/>
            <a:ahLst/>
            <a:cxnLst/>
            <a:rect l="l" t="t" r="r" b="b"/>
            <a:pathLst>
              <a:path w="683260" h="680085">
                <a:moveTo>
                  <a:pt x="0" y="0"/>
                </a:moveTo>
                <a:lnTo>
                  <a:pt x="0" y="286575"/>
                </a:lnTo>
                <a:lnTo>
                  <a:pt x="682826" y="680072"/>
                </a:lnTo>
                <a:lnTo>
                  <a:pt x="682826" y="393484"/>
                </a:lnTo>
                <a:lnTo>
                  <a:pt x="0" y="0"/>
                </a:lnTo>
                <a:close/>
              </a:path>
            </a:pathLst>
          </a:custGeom>
          <a:solidFill>
            <a:srgbClr val="D61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" y="3426341"/>
            <a:ext cx="4873361" cy="697182"/>
          </a:xfrm>
          <a:custGeom>
            <a:avLst/>
            <a:gdLst/>
            <a:ahLst/>
            <a:cxnLst/>
            <a:rect l="l" t="t" r="r" b="b"/>
            <a:pathLst>
              <a:path w="5699125" h="1024254">
                <a:moveTo>
                  <a:pt x="5698528" y="0"/>
                </a:moveTo>
                <a:lnTo>
                  <a:pt x="0" y="2158"/>
                </a:lnTo>
                <a:lnTo>
                  <a:pt x="0" y="1023873"/>
                </a:lnTo>
                <a:lnTo>
                  <a:pt x="5334190" y="1021740"/>
                </a:lnTo>
                <a:lnTo>
                  <a:pt x="5698528" y="0"/>
                </a:lnTo>
                <a:close/>
              </a:path>
            </a:pathLst>
          </a:custGeom>
          <a:solidFill>
            <a:srgbClr val="D61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0956" y="3613417"/>
            <a:ext cx="3860136" cy="287036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  <a:tabLst>
                <a:tab pos="1053170" algn="l"/>
                <a:tab pos="1654058" algn="l"/>
              </a:tabLst>
            </a:pPr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THANK YOU FOR ATTENTION! </a:t>
            </a:r>
            <a:endParaRPr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05600" y="2926027"/>
            <a:ext cx="606523" cy="287036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800" b="1" spc="137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31713" y="3146612"/>
            <a:ext cx="174301" cy="287036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38686" y="2724198"/>
            <a:ext cx="606523" cy="287036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800" b="1" spc="129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05400" y="2987571"/>
            <a:ext cx="174301" cy="287036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52136" y="2926027"/>
            <a:ext cx="890508" cy="3025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22019" y="3056466"/>
            <a:ext cx="909694" cy="3025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8376" y="535961"/>
            <a:ext cx="1775224" cy="6310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019" y="703527"/>
            <a:ext cx="8286614" cy="405861"/>
          </a:xfrm>
          <a:custGeom>
            <a:avLst/>
            <a:gdLst/>
            <a:ahLst/>
            <a:cxnLst/>
            <a:rect l="l" t="t" r="r" b="b"/>
            <a:pathLst>
              <a:path w="9690735" h="596264">
                <a:moveTo>
                  <a:pt x="9690266" y="596125"/>
                </a:moveTo>
                <a:lnTo>
                  <a:pt x="0" y="596125"/>
                </a:lnTo>
                <a:lnTo>
                  <a:pt x="0" y="0"/>
                </a:lnTo>
                <a:lnTo>
                  <a:pt x="9690266" y="0"/>
                </a:lnTo>
                <a:lnTo>
                  <a:pt x="9690266" y="596125"/>
                </a:lnTo>
                <a:close/>
              </a:path>
            </a:pathLst>
          </a:custGeom>
          <a:solidFill>
            <a:srgbClr val="D61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02738" y="733057"/>
            <a:ext cx="5809481" cy="372316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 marR="3976">
              <a:lnSpc>
                <a:spcPct val="107100"/>
              </a:lnSpc>
              <a:spcBef>
                <a:spcPts val="78"/>
              </a:spcBef>
            </a:pPr>
            <a:r>
              <a:rPr sz="1100" b="1" spc="8" dirty="0">
                <a:solidFill>
                  <a:srgbClr val="FFFFFF"/>
                </a:solidFill>
                <a:latin typeface="Arial"/>
                <a:cs typeface="Arial"/>
              </a:rPr>
              <a:t>UTLC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100" b="1" spc="51" dirty="0">
                <a:solidFill>
                  <a:srgbClr val="FFFFFF"/>
                </a:solidFill>
                <a:latin typeface="Arial"/>
                <a:cs typeface="Arial"/>
              </a:rPr>
              <a:t>JOINT </a:t>
            </a:r>
            <a:r>
              <a:rPr sz="1100" b="1" spc="63" dirty="0">
                <a:solidFill>
                  <a:srgbClr val="FFFFFF"/>
                </a:solidFill>
                <a:latin typeface="Arial"/>
                <a:cs typeface="Arial"/>
              </a:rPr>
              <a:t>PROJECT </a:t>
            </a:r>
            <a:r>
              <a:rPr sz="1100" b="1" spc="39" dirty="0">
                <a:solidFill>
                  <a:srgbClr val="FFFFFF"/>
                </a:solidFill>
                <a:latin typeface="Arial"/>
                <a:cs typeface="Arial"/>
              </a:rPr>
              <a:t>OF RAILWAYS OF </a:t>
            </a:r>
            <a:r>
              <a:rPr sz="1100" b="1" spc="59" dirty="0">
                <a:solidFill>
                  <a:srgbClr val="FFFFFF"/>
                </a:solidFill>
                <a:latin typeface="Arial"/>
                <a:cs typeface="Arial"/>
              </a:rPr>
              <a:t>KAZAKHSTAN, RUSSIA </a:t>
            </a:r>
            <a:r>
              <a:rPr sz="1100" b="1" spc="67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1100" b="1" spc="78" dirty="0">
                <a:solidFill>
                  <a:srgbClr val="FFFFFF"/>
                </a:solidFill>
                <a:latin typeface="Arial"/>
                <a:cs typeface="Arial"/>
              </a:rPr>
              <a:t>BELARUS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74918" y="703527"/>
            <a:ext cx="588604" cy="405861"/>
          </a:xfrm>
          <a:custGeom>
            <a:avLst/>
            <a:gdLst/>
            <a:ahLst/>
            <a:cxnLst/>
            <a:rect l="l" t="t" r="r" b="b"/>
            <a:pathLst>
              <a:path w="688340" h="596264">
                <a:moveTo>
                  <a:pt x="688340" y="0"/>
                </a:moveTo>
                <a:lnTo>
                  <a:pt x="0" y="0"/>
                </a:lnTo>
                <a:lnTo>
                  <a:pt x="344170" y="596125"/>
                </a:lnTo>
                <a:lnTo>
                  <a:pt x="688340" y="0"/>
                </a:lnTo>
                <a:close/>
              </a:path>
            </a:pathLst>
          </a:custGeom>
          <a:solidFill>
            <a:srgbClr val="D61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74920" y="703527"/>
            <a:ext cx="589147" cy="405861"/>
          </a:xfrm>
          <a:custGeom>
            <a:avLst/>
            <a:gdLst/>
            <a:ahLst/>
            <a:cxnLst/>
            <a:rect l="l" t="t" r="r" b="b"/>
            <a:pathLst>
              <a:path w="688975" h="596264">
                <a:moveTo>
                  <a:pt x="688345" y="0"/>
                </a:moveTo>
                <a:lnTo>
                  <a:pt x="344168" y="596120"/>
                </a:lnTo>
                <a:lnTo>
                  <a:pt x="0" y="0"/>
                </a:lnTo>
                <a:lnTo>
                  <a:pt x="688345" y="0"/>
                </a:lnTo>
                <a:close/>
              </a:path>
            </a:pathLst>
          </a:custGeom>
          <a:ln w="14896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74918" y="703527"/>
            <a:ext cx="588604" cy="405861"/>
          </a:xfrm>
          <a:custGeom>
            <a:avLst/>
            <a:gdLst/>
            <a:ahLst/>
            <a:cxnLst/>
            <a:rect l="l" t="t" r="r" b="b"/>
            <a:pathLst>
              <a:path w="688340" h="596264">
                <a:moveTo>
                  <a:pt x="688340" y="0"/>
                </a:moveTo>
                <a:lnTo>
                  <a:pt x="0" y="0"/>
                </a:lnTo>
                <a:lnTo>
                  <a:pt x="344170" y="596125"/>
                </a:lnTo>
                <a:lnTo>
                  <a:pt x="688340" y="0"/>
                </a:lnTo>
                <a:close/>
              </a:path>
            </a:pathLst>
          </a:custGeom>
          <a:solidFill>
            <a:srgbClr val="D61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4263" y="765336"/>
            <a:ext cx="0" cy="272735"/>
          </a:xfrm>
          <a:custGeom>
            <a:avLst/>
            <a:gdLst/>
            <a:ahLst/>
            <a:cxnLst/>
            <a:rect l="l" t="t" r="r" b="b"/>
            <a:pathLst>
              <a:path h="400684">
                <a:moveTo>
                  <a:pt x="0" y="0"/>
                </a:moveTo>
                <a:lnTo>
                  <a:pt x="0" y="400629"/>
                </a:lnTo>
              </a:path>
            </a:pathLst>
          </a:custGeom>
          <a:ln w="148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503268" y="734786"/>
            <a:ext cx="106427" cy="179314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776909" y="1715864"/>
            <a:ext cx="7498011" cy="1922686"/>
            <a:chOff x="684172" y="1895454"/>
            <a:chExt cx="7844618" cy="1663205"/>
          </a:xfrm>
        </p:grpSpPr>
        <p:sp>
          <p:nvSpPr>
            <p:cNvPr id="9" name="object 9"/>
            <p:cNvSpPr txBox="1"/>
            <p:nvPr/>
          </p:nvSpPr>
          <p:spPr>
            <a:xfrm>
              <a:off x="6353018" y="3163901"/>
              <a:ext cx="2175772" cy="394758"/>
            </a:xfrm>
            <a:prstGeom prst="rect">
              <a:avLst/>
            </a:prstGeom>
          </p:spPr>
          <p:txBody>
            <a:bodyPr vert="horz" wrap="square" lIns="0" tIns="9940" rIns="0" bIns="0" rtlCol="0">
              <a:spAutoFit/>
            </a:bodyPr>
            <a:lstStyle/>
            <a:p>
              <a:pPr marL="9940">
                <a:spcBef>
                  <a:spcPts val="78"/>
                </a:spcBef>
              </a:pPr>
              <a:r>
                <a:rPr sz="2500" b="1" dirty="0">
                  <a:solidFill>
                    <a:srgbClr val="6D6E71"/>
                  </a:solidFill>
                  <a:latin typeface="Trebuchet MS"/>
                  <a:cs typeface="Trebuchet MS"/>
                </a:rPr>
                <a:t>KAZAKHSTAN</a:t>
              </a:r>
              <a:endParaRPr sz="2500">
                <a:latin typeface="Trebuchet MS"/>
                <a:cs typeface="Trebuchet M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658495" y="1895454"/>
              <a:ext cx="1468611" cy="11690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3724931" y="3163901"/>
              <a:ext cx="1246712" cy="394758"/>
            </a:xfrm>
            <a:prstGeom prst="rect">
              <a:avLst/>
            </a:prstGeom>
          </p:spPr>
          <p:txBody>
            <a:bodyPr vert="horz" wrap="square" lIns="0" tIns="9940" rIns="0" bIns="0" rtlCol="0">
              <a:spAutoFit/>
            </a:bodyPr>
            <a:lstStyle/>
            <a:p>
              <a:pPr marL="9940">
                <a:spcBef>
                  <a:spcPts val="78"/>
                </a:spcBef>
              </a:pPr>
              <a:r>
                <a:rPr sz="2500" b="1" spc="117" dirty="0">
                  <a:solidFill>
                    <a:srgbClr val="6D6E71"/>
                  </a:solidFill>
                  <a:latin typeface="Trebuchet MS"/>
                  <a:cs typeface="Trebuchet MS"/>
                </a:rPr>
                <a:t>RUSSIA</a:t>
              </a:r>
              <a:endParaRPr sz="2500">
                <a:latin typeface="Trebuchet MS"/>
                <a:cs typeface="Trebuchet M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681634" y="2670506"/>
              <a:ext cx="1362369" cy="383385"/>
            </a:xfrm>
            <a:custGeom>
              <a:avLst/>
              <a:gdLst/>
              <a:ahLst/>
              <a:cxnLst/>
              <a:rect l="l" t="t" r="r" b="b"/>
              <a:pathLst>
                <a:path w="1593214" h="563245">
                  <a:moveTo>
                    <a:pt x="1593062" y="0"/>
                  </a:moveTo>
                  <a:lnTo>
                    <a:pt x="0" y="0"/>
                  </a:lnTo>
                  <a:lnTo>
                    <a:pt x="13804" y="36753"/>
                  </a:lnTo>
                  <a:lnTo>
                    <a:pt x="32029" y="78282"/>
                  </a:lnTo>
                  <a:lnTo>
                    <a:pt x="52387" y="118605"/>
                  </a:lnTo>
                  <a:lnTo>
                    <a:pt x="74803" y="157657"/>
                  </a:lnTo>
                  <a:lnTo>
                    <a:pt x="99199" y="195376"/>
                  </a:lnTo>
                  <a:lnTo>
                    <a:pt x="125514" y="231673"/>
                  </a:lnTo>
                  <a:lnTo>
                    <a:pt x="153670" y="266484"/>
                  </a:lnTo>
                  <a:lnTo>
                    <a:pt x="183591" y="299732"/>
                  </a:lnTo>
                  <a:lnTo>
                    <a:pt x="215214" y="331355"/>
                  </a:lnTo>
                  <a:lnTo>
                    <a:pt x="248462" y="361289"/>
                  </a:lnTo>
                  <a:lnTo>
                    <a:pt x="283273" y="389432"/>
                  </a:lnTo>
                  <a:lnTo>
                    <a:pt x="319570" y="415747"/>
                  </a:lnTo>
                  <a:lnTo>
                    <a:pt x="357289" y="440143"/>
                  </a:lnTo>
                  <a:lnTo>
                    <a:pt x="396341" y="462559"/>
                  </a:lnTo>
                  <a:lnTo>
                    <a:pt x="436664" y="482917"/>
                  </a:lnTo>
                  <a:lnTo>
                    <a:pt x="478193" y="501142"/>
                  </a:lnTo>
                  <a:lnTo>
                    <a:pt x="520852" y="517169"/>
                  </a:lnTo>
                  <a:lnTo>
                    <a:pt x="564565" y="530923"/>
                  </a:lnTo>
                  <a:lnTo>
                    <a:pt x="609257" y="542340"/>
                  </a:lnTo>
                  <a:lnTo>
                    <a:pt x="654875" y="551345"/>
                  </a:lnTo>
                  <a:lnTo>
                    <a:pt x="701332" y="557872"/>
                  </a:lnTo>
                  <a:lnTo>
                    <a:pt x="748576" y="561835"/>
                  </a:lnTo>
                  <a:lnTo>
                    <a:pt x="790587" y="563003"/>
                  </a:lnTo>
                  <a:lnTo>
                    <a:pt x="802424" y="563003"/>
                  </a:lnTo>
                  <a:lnTo>
                    <a:pt x="844435" y="561835"/>
                  </a:lnTo>
                  <a:lnTo>
                    <a:pt x="891679" y="557872"/>
                  </a:lnTo>
                  <a:lnTo>
                    <a:pt x="938136" y="551345"/>
                  </a:lnTo>
                  <a:lnTo>
                    <a:pt x="983754" y="542340"/>
                  </a:lnTo>
                  <a:lnTo>
                    <a:pt x="1028458" y="530923"/>
                  </a:lnTo>
                  <a:lnTo>
                    <a:pt x="1072172" y="517169"/>
                  </a:lnTo>
                  <a:lnTo>
                    <a:pt x="1114831" y="501142"/>
                  </a:lnTo>
                  <a:lnTo>
                    <a:pt x="1156360" y="482917"/>
                  </a:lnTo>
                  <a:lnTo>
                    <a:pt x="1196695" y="462559"/>
                  </a:lnTo>
                  <a:lnTo>
                    <a:pt x="1235748" y="440143"/>
                  </a:lnTo>
                  <a:lnTo>
                    <a:pt x="1273467" y="415747"/>
                  </a:lnTo>
                  <a:lnTo>
                    <a:pt x="1309763" y="389432"/>
                  </a:lnTo>
                  <a:lnTo>
                    <a:pt x="1344574" y="361289"/>
                  </a:lnTo>
                  <a:lnTo>
                    <a:pt x="1377823" y="331355"/>
                  </a:lnTo>
                  <a:lnTo>
                    <a:pt x="1409458" y="299732"/>
                  </a:lnTo>
                  <a:lnTo>
                    <a:pt x="1439379" y="266484"/>
                  </a:lnTo>
                  <a:lnTo>
                    <a:pt x="1467535" y="231673"/>
                  </a:lnTo>
                  <a:lnTo>
                    <a:pt x="1493850" y="195376"/>
                  </a:lnTo>
                  <a:lnTo>
                    <a:pt x="1518246" y="157657"/>
                  </a:lnTo>
                  <a:lnTo>
                    <a:pt x="1540662" y="118605"/>
                  </a:lnTo>
                  <a:lnTo>
                    <a:pt x="1561020" y="78282"/>
                  </a:lnTo>
                  <a:lnTo>
                    <a:pt x="1579245" y="36753"/>
                  </a:lnTo>
                  <a:lnTo>
                    <a:pt x="1593062" y="0"/>
                  </a:lnTo>
                  <a:close/>
                </a:path>
              </a:pathLst>
            </a:custGeom>
            <a:solidFill>
              <a:srgbClr val="D61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40399" y="2287319"/>
              <a:ext cx="1444904" cy="383385"/>
            </a:xfrm>
            <a:custGeom>
              <a:avLst/>
              <a:gdLst/>
              <a:ahLst/>
              <a:cxnLst/>
              <a:rect l="l" t="t" r="r" b="b"/>
              <a:pathLst>
                <a:path w="1689735" h="563245">
                  <a:moveTo>
                    <a:pt x="1641348" y="0"/>
                  </a:moveTo>
                  <a:lnTo>
                    <a:pt x="48145" y="0"/>
                  </a:lnTo>
                  <a:lnTo>
                    <a:pt x="32245" y="49428"/>
                  </a:lnTo>
                  <a:lnTo>
                    <a:pt x="20827" y="94132"/>
                  </a:lnTo>
                  <a:lnTo>
                    <a:pt x="11823" y="139750"/>
                  </a:lnTo>
                  <a:lnTo>
                    <a:pt x="5295" y="186207"/>
                  </a:lnTo>
                  <a:lnTo>
                    <a:pt x="1333" y="233451"/>
                  </a:lnTo>
                  <a:lnTo>
                    <a:pt x="0" y="281381"/>
                  </a:lnTo>
                  <a:lnTo>
                    <a:pt x="1333" y="329323"/>
                  </a:lnTo>
                  <a:lnTo>
                    <a:pt x="5295" y="376555"/>
                  </a:lnTo>
                  <a:lnTo>
                    <a:pt x="11823" y="423011"/>
                  </a:lnTo>
                  <a:lnTo>
                    <a:pt x="20827" y="468630"/>
                  </a:lnTo>
                  <a:lnTo>
                    <a:pt x="32245" y="513334"/>
                  </a:lnTo>
                  <a:lnTo>
                    <a:pt x="45999" y="557047"/>
                  </a:lnTo>
                  <a:lnTo>
                    <a:pt x="48221" y="562952"/>
                  </a:lnTo>
                  <a:lnTo>
                    <a:pt x="1641284" y="562952"/>
                  </a:lnTo>
                  <a:lnTo>
                    <a:pt x="1657261" y="513334"/>
                  </a:lnTo>
                  <a:lnTo>
                    <a:pt x="1668678" y="468630"/>
                  </a:lnTo>
                  <a:lnTo>
                    <a:pt x="1677682" y="423011"/>
                  </a:lnTo>
                  <a:lnTo>
                    <a:pt x="1684197" y="376555"/>
                  </a:lnTo>
                  <a:lnTo>
                    <a:pt x="1688172" y="329323"/>
                  </a:lnTo>
                  <a:lnTo>
                    <a:pt x="1689506" y="281381"/>
                  </a:lnTo>
                  <a:lnTo>
                    <a:pt x="1688172" y="233451"/>
                  </a:lnTo>
                  <a:lnTo>
                    <a:pt x="1684197" y="186207"/>
                  </a:lnTo>
                  <a:lnTo>
                    <a:pt x="1677682" y="139750"/>
                  </a:lnTo>
                  <a:lnTo>
                    <a:pt x="1668678" y="94132"/>
                  </a:lnTo>
                  <a:lnTo>
                    <a:pt x="1657261" y="49428"/>
                  </a:lnTo>
                  <a:lnTo>
                    <a:pt x="1643494" y="5715"/>
                  </a:lnTo>
                  <a:lnTo>
                    <a:pt x="1641348" y="0"/>
                  </a:lnTo>
                  <a:close/>
                </a:path>
              </a:pathLst>
            </a:custGeom>
            <a:solidFill>
              <a:srgbClr val="017F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40388" y="1903839"/>
              <a:ext cx="1444904" cy="1150156"/>
            </a:xfrm>
            <a:custGeom>
              <a:avLst/>
              <a:gdLst/>
              <a:ahLst/>
              <a:cxnLst/>
              <a:rect l="l" t="t" r="r" b="b"/>
              <a:pathLst>
                <a:path w="1689735" h="1689735">
                  <a:moveTo>
                    <a:pt x="1689506" y="844762"/>
                  </a:moveTo>
                  <a:lnTo>
                    <a:pt x="1688172" y="892698"/>
                  </a:lnTo>
                  <a:lnTo>
                    <a:pt x="1684197" y="939932"/>
                  </a:lnTo>
                  <a:lnTo>
                    <a:pt x="1677682" y="986392"/>
                  </a:lnTo>
                  <a:lnTo>
                    <a:pt x="1668678" y="1032010"/>
                  </a:lnTo>
                  <a:lnTo>
                    <a:pt x="1657261" y="1076712"/>
                  </a:lnTo>
                  <a:lnTo>
                    <a:pt x="1643494" y="1120427"/>
                  </a:lnTo>
                  <a:lnTo>
                    <a:pt x="1627466" y="1163083"/>
                  </a:lnTo>
                  <a:lnTo>
                    <a:pt x="1609242" y="1204611"/>
                  </a:lnTo>
                  <a:lnTo>
                    <a:pt x="1588884" y="1244937"/>
                  </a:lnTo>
                  <a:lnTo>
                    <a:pt x="1566468" y="1283995"/>
                  </a:lnTo>
                  <a:lnTo>
                    <a:pt x="1542072" y="1321701"/>
                  </a:lnTo>
                  <a:lnTo>
                    <a:pt x="1515757" y="1357998"/>
                  </a:lnTo>
                  <a:lnTo>
                    <a:pt x="1487601" y="1392809"/>
                  </a:lnTo>
                  <a:lnTo>
                    <a:pt x="1457680" y="1426057"/>
                  </a:lnTo>
                  <a:lnTo>
                    <a:pt x="1426057" y="1457693"/>
                  </a:lnTo>
                  <a:lnTo>
                    <a:pt x="1392796" y="1487614"/>
                  </a:lnTo>
                  <a:lnTo>
                    <a:pt x="1357985" y="1515770"/>
                  </a:lnTo>
                  <a:lnTo>
                    <a:pt x="1321689" y="1542072"/>
                  </a:lnTo>
                  <a:lnTo>
                    <a:pt x="1283970" y="1566481"/>
                  </a:lnTo>
                  <a:lnTo>
                    <a:pt x="1244921" y="1588884"/>
                  </a:lnTo>
                  <a:lnTo>
                    <a:pt x="1204592" y="1609242"/>
                  </a:lnTo>
                  <a:lnTo>
                    <a:pt x="1163064" y="1627466"/>
                  </a:lnTo>
                  <a:lnTo>
                    <a:pt x="1120406" y="1643507"/>
                  </a:lnTo>
                  <a:lnTo>
                    <a:pt x="1076692" y="1657261"/>
                  </a:lnTo>
                  <a:lnTo>
                    <a:pt x="1031989" y="1668678"/>
                  </a:lnTo>
                  <a:lnTo>
                    <a:pt x="986372" y="1677682"/>
                  </a:lnTo>
                  <a:lnTo>
                    <a:pt x="939910" y="1684197"/>
                  </a:lnTo>
                  <a:lnTo>
                    <a:pt x="892676" y="1688172"/>
                  </a:lnTo>
                  <a:lnTo>
                    <a:pt x="844740" y="1689506"/>
                  </a:lnTo>
                  <a:lnTo>
                    <a:pt x="796805" y="1688172"/>
                  </a:lnTo>
                  <a:lnTo>
                    <a:pt x="749571" y="1684197"/>
                  </a:lnTo>
                  <a:lnTo>
                    <a:pt x="703111" y="1677682"/>
                  </a:lnTo>
                  <a:lnTo>
                    <a:pt x="657494" y="1668678"/>
                  </a:lnTo>
                  <a:lnTo>
                    <a:pt x="612792" y="1657261"/>
                  </a:lnTo>
                  <a:lnTo>
                    <a:pt x="569078" y="1643507"/>
                  </a:lnTo>
                  <a:lnTo>
                    <a:pt x="526421" y="1627466"/>
                  </a:lnTo>
                  <a:lnTo>
                    <a:pt x="484893" y="1609242"/>
                  </a:lnTo>
                  <a:lnTo>
                    <a:pt x="444568" y="1588884"/>
                  </a:lnTo>
                  <a:lnTo>
                    <a:pt x="405513" y="1566481"/>
                  </a:lnTo>
                  <a:lnTo>
                    <a:pt x="367802" y="1542072"/>
                  </a:lnTo>
                  <a:lnTo>
                    <a:pt x="331505" y="1515770"/>
                  </a:lnTo>
                  <a:lnTo>
                    <a:pt x="296693" y="1487614"/>
                  </a:lnTo>
                  <a:lnTo>
                    <a:pt x="263441" y="1457693"/>
                  </a:lnTo>
                  <a:lnTo>
                    <a:pt x="231815" y="1426057"/>
                  </a:lnTo>
                  <a:lnTo>
                    <a:pt x="201890" y="1392809"/>
                  </a:lnTo>
                  <a:lnTo>
                    <a:pt x="173737" y="1357998"/>
                  </a:lnTo>
                  <a:lnTo>
                    <a:pt x="147425" y="1321701"/>
                  </a:lnTo>
                  <a:lnTo>
                    <a:pt x="123026" y="1283995"/>
                  </a:lnTo>
                  <a:lnTo>
                    <a:pt x="100614" y="1244937"/>
                  </a:lnTo>
                  <a:lnTo>
                    <a:pt x="80259" y="1204611"/>
                  </a:lnTo>
                  <a:lnTo>
                    <a:pt x="62029" y="1163083"/>
                  </a:lnTo>
                  <a:lnTo>
                    <a:pt x="46001" y="1120427"/>
                  </a:lnTo>
                  <a:lnTo>
                    <a:pt x="32241" y="1076712"/>
                  </a:lnTo>
                  <a:lnTo>
                    <a:pt x="20824" y="1032010"/>
                  </a:lnTo>
                  <a:lnTo>
                    <a:pt x="11820" y="986392"/>
                  </a:lnTo>
                  <a:lnTo>
                    <a:pt x="5301" y="939932"/>
                  </a:lnTo>
                  <a:lnTo>
                    <a:pt x="1337" y="892698"/>
                  </a:lnTo>
                  <a:lnTo>
                    <a:pt x="0" y="844762"/>
                  </a:lnTo>
                  <a:lnTo>
                    <a:pt x="1337" y="796825"/>
                  </a:lnTo>
                  <a:lnTo>
                    <a:pt x="5301" y="749590"/>
                  </a:lnTo>
                  <a:lnTo>
                    <a:pt x="11820" y="703129"/>
                  </a:lnTo>
                  <a:lnTo>
                    <a:pt x="20824" y="657510"/>
                  </a:lnTo>
                  <a:lnTo>
                    <a:pt x="32241" y="612808"/>
                  </a:lnTo>
                  <a:lnTo>
                    <a:pt x="46001" y="569092"/>
                  </a:lnTo>
                  <a:lnTo>
                    <a:pt x="62029" y="526434"/>
                  </a:lnTo>
                  <a:lnTo>
                    <a:pt x="80259" y="484906"/>
                  </a:lnTo>
                  <a:lnTo>
                    <a:pt x="100614" y="444577"/>
                  </a:lnTo>
                  <a:lnTo>
                    <a:pt x="123026" y="405522"/>
                  </a:lnTo>
                  <a:lnTo>
                    <a:pt x="147425" y="367811"/>
                  </a:lnTo>
                  <a:lnTo>
                    <a:pt x="173737" y="331513"/>
                  </a:lnTo>
                  <a:lnTo>
                    <a:pt x="201890" y="296701"/>
                  </a:lnTo>
                  <a:lnTo>
                    <a:pt x="231815" y="263447"/>
                  </a:lnTo>
                  <a:lnTo>
                    <a:pt x="263441" y="231820"/>
                  </a:lnTo>
                  <a:lnTo>
                    <a:pt x="296693" y="201894"/>
                  </a:lnTo>
                  <a:lnTo>
                    <a:pt x="331505" y="173739"/>
                  </a:lnTo>
                  <a:lnTo>
                    <a:pt x="367802" y="147427"/>
                  </a:lnTo>
                  <a:lnTo>
                    <a:pt x="405513" y="123029"/>
                  </a:lnTo>
                  <a:lnTo>
                    <a:pt x="444568" y="100617"/>
                  </a:lnTo>
                  <a:lnTo>
                    <a:pt x="484893" y="80259"/>
                  </a:lnTo>
                  <a:lnTo>
                    <a:pt x="526421" y="62032"/>
                  </a:lnTo>
                  <a:lnTo>
                    <a:pt x="569078" y="46001"/>
                  </a:lnTo>
                  <a:lnTo>
                    <a:pt x="612792" y="32243"/>
                  </a:lnTo>
                  <a:lnTo>
                    <a:pt x="657494" y="20824"/>
                  </a:lnTo>
                  <a:lnTo>
                    <a:pt x="703111" y="11820"/>
                  </a:lnTo>
                  <a:lnTo>
                    <a:pt x="749571" y="5301"/>
                  </a:lnTo>
                  <a:lnTo>
                    <a:pt x="796805" y="1337"/>
                  </a:lnTo>
                  <a:lnTo>
                    <a:pt x="844740" y="0"/>
                  </a:lnTo>
                  <a:lnTo>
                    <a:pt x="892676" y="1337"/>
                  </a:lnTo>
                  <a:lnTo>
                    <a:pt x="939910" y="5301"/>
                  </a:lnTo>
                  <a:lnTo>
                    <a:pt x="986372" y="11820"/>
                  </a:lnTo>
                  <a:lnTo>
                    <a:pt x="1031989" y="20824"/>
                  </a:lnTo>
                  <a:lnTo>
                    <a:pt x="1076692" y="32243"/>
                  </a:lnTo>
                  <a:lnTo>
                    <a:pt x="1120406" y="46001"/>
                  </a:lnTo>
                  <a:lnTo>
                    <a:pt x="1163064" y="62032"/>
                  </a:lnTo>
                  <a:lnTo>
                    <a:pt x="1204592" y="80259"/>
                  </a:lnTo>
                  <a:lnTo>
                    <a:pt x="1244921" y="100617"/>
                  </a:lnTo>
                  <a:lnTo>
                    <a:pt x="1283970" y="123029"/>
                  </a:lnTo>
                  <a:lnTo>
                    <a:pt x="1321689" y="147427"/>
                  </a:lnTo>
                  <a:lnTo>
                    <a:pt x="1357985" y="173739"/>
                  </a:lnTo>
                  <a:lnTo>
                    <a:pt x="1392796" y="201894"/>
                  </a:lnTo>
                  <a:lnTo>
                    <a:pt x="1426057" y="231820"/>
                  </a:lnTo>
                  <a:lnTo>
                    <a:pt x="1457680" y="263447"/>
                  </a:lnTo>
                  <a:lnTo>
                    <a:pt x="1487601" y="296701"/>
                  </a:lnTo>
                  <a:lnTo>
                    <a:pt x="1515757" y="331513"/>
                  </a:lnTo>
                  <a:lnTo>
                    <a:pt x="1542072" y="367811"/>
                  </a:lnTo>
                  <a:lnTo>
                    <a:pt x="1566468" y="405522"/>
                  </a:lnTo>
                  <a:lnTo>
                    <a:pt x="1588884" y="444577"/>
                  </a:lnTo>
                  <a:lnTo>
                    <a:pt x="1609242" y="484906"/>
                  </a:lnTo>
                  <a:lnTo>
                    <a:pt x="1627466" y="526434"/>
                  </a:lnTo>
                  <a:lnTo>
                    <a:pt x="1643494" y="569092"/>
                  </a:lnTo>
                  <a:lnTo>
                    <a:pt x="1657261" y="612808"/>
                  </a:lnTo>
                  <a:lnTo>
                    <a:pt x="1668678" y="657510"/>
                  </a:lnTo>
                  <a:lnTo>
                    <a:pt x="1677682" y="703129"/>
                  </a:lnTo>
                  <a:lnTo>
                    <a:pt x="1684197" y="749590"/>
                  </a:lnTo>
                  <a:lnTo>
                    <a:pt x="1688172" y="796825"/>
                  </a:lnTo>
                  <a:lnTo>
                    <a:pt x="1689506" y="844762"/>
                  </a:lnTo>
                  <a:close/>
                </a:path>
              </a:pathLst>
            </a:custGeom>
            <a:ln w="31268">
              <a:solidFill>
                <a:srgbClr val="C1C1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684172" y="3163901"/>
              <a:ext cx="1528525" cy="394758"/>
            </a:xfrm>
            <a:prstGeom prst="rect">
              <a:avLst/>
            </a:prstGeom>
          </p:spPr>
          <p:txBody>
            <a:bodyPr vert="horz" wrap="square" lIns="0" tIns="9940" rIns="0" bIns="0" rtlCol="0">
              <a:spAutoFit/>
            </a:bodyPr>
            <a:lstStyle/>
            <a:p>
              <a:pPr marL="9940">
                <a:spcBef>
                  <a:spcPts val="78"/>
                </a:spcBef>
              </a:pPr>
              <a:r>
                <a:rPr sz="2500" b="1" spc="78" dirty="0">
                  <a:solidFill>
                    <a:srgbClr val="6D6E71"/>
                  </a:solidFill>
                  <a:latin typeface="Trebuchet MS"/>
                  <a:cs typeface="Trebuchet MS"/>
                </a:rPr>
                <a:t>BE</a:t>
              </a:r>
              <a:r>
                <a:rPr sz="2500" b="1" spc="70" dirty="0">
                  <a:solidFill>
                    <a:srgbClr val="6D6E71"/>
                  </a:solidFill>
                  <a:latin typeface="Trebuchet MS"/>
                  <a:cs typeface="Trebuchet MS"/>
                </a:rPr>
                <a:t>LARU</a:t>
              </a:r>
              <a:r>
                <a:rPr sz="2500" b="1" dirty="0">
                  <a:solidFill>
                    <a:srgbClr val="6D6E71"/>
                  </a:solidFill>
                  <a:latin typeface="Trebuchet MS"/>
                  <a:cs typeface="Trebuchet MS"/>
                </a:rPr>
                <a:t>S</a:t>
              </a:r>
              <a:endParaRPr sz="2500">
                <a:latin typeface="Trebuchet MS"/>
                <a:cs typeface="Trebuchet M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40023" y="1907330"/>
              <a:ext cx="1453743" cy="11571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445580" y="765337"/>
            <a:ext cx="1002854" cy="272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0922" y="3843405"/>
            <a:ext cx="8022720" cy="556275"/>
          </a:xfrm>
          <a:custGeom>
            <a:avLst/>
            <a:gdLst/>
            <a:ahLst/>
            <a:cxnLst/>
            <a:rect l="l" t="t" r="r" b="b"/>
            <a:pathLst>
              <a:path w="9382125" h="817245">
                <a:moveTo>
                  <a:pt x="8909965" y="0"/>
                </a:moveTo>
                <a:lnTo>
                  <a:pt x="0" y="0"/>
                </a:lnTo>
                <a:lnTo>
                  <a:pt x="0" y="816717"/>
                </a:lnTo>
                <a:lnTo>
                  <a:pt x="9381503" y="816717"/>
                </a:lnTo>
                <a:lnTo>
                  <a:pt x="8909965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97292" y="4011065"/>
            <a:ext cx="6173829" cy="194703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200" b="1" spc="31" dirty="0">
                <a:solidFill>
                  <a:srgbClr val="FFFFFF"/>
                </a:solidFill>
                <a:latin typeface="Arial"/>
                <a:cs typeface="Arial"/>
              </a:rPr>
              <a:t>Main</a:t>
            </a:r>
            <a:r>
              <a:rPr sz="1200" b="1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47" dirty="0">
                <a:solidFill>
                  <a:srgbClr val="FFFFFF"/>
                </a:solidFill>
                <a:latin typeface="Arial"/>
                <a:cs typeface="Arial"/>
              </a:rPr>
              <a:t>operational</a:t>
            </a:r>
            <a:r>
              <a:rPr sz="1200" b="1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39" dirty="0">
                <a:solidFill>
                  <a:srgbClr val="FFFFFF"/>
                </a:solidFill>
                <a:latin typeface="Arial"/>
                <a:cs typeface="Arial"/>
              </a:rPr>
              <a:t>target</a:t>
            </a:r>
            <a:r>
              <a:rPr sz="1200" b="1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200" b="1" spc="1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39" dirty="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sz="1200" b="1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43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1200" b="1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31" dirty="0">
                <a:solidFill>
                  <a:srgbClr val="FFFFFF"/>
                </a:solidFill>
                <a:latin typeface="Arial"/>
                <a:cs typeface="Arial"/>
              </a:rPr>
              <a:t>rail</a:t>
            </a:r>
            <a:r>
              <a:rPr sz="1200" b="1" spc="1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39" dirty="0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r>
              <a:rPr sz="1200" b="1" spc="1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23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00" b="1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27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200" b="1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47" dirty="0">
                <a:solidFill>
                  <a:srgbClr val="FFFFFF"/>
                </a:solidFill>
                <a:latin typeface="Arial"/>
                <a:cs typeface="Arial"/>
              </a:rPr>
              <a:t>Eurasian</a:t>
            </a:r>
            <a:r>
              <a:rPr sz="1200" b="1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47" dirty="0">
                <a:solidFill>
                  <a:srgbClr val="FFFFFF"/>
                </a:solidFill>
                <a:latin typeface="Arial"/>
                <a:cs typeface="Arial"/>
              </a:rPr>
              <a:t>transit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019" y="703536"/>
            <a:ext cx="8286614" cy="405861"/>
          </a:xfrm>
          <a:custGeom>
            <a:avLst/>
            <a:gdLst/>
            <a:ahLst/>
            <a:cxnLst/>
            <a:rect l="l" t="t" r="r" b="b"/>
            <a:pathLst>
              <a:path w="9690735" h="596264">
                <a:moveTo>
                  <a:pt x="9690253" y="596112"/>
                </a:moveTo>
                <a:lnTo>
                  <a:pt x="0" y="596112"/>
                </a:lnTo>
                <a:lnTo>
                  <a:pt x="0" y="0"/>
                </a:lnTo>
                <a:lnTo>
                  <a:pt x="9690253" y="0"/>
                </a:lnTo>
                <a:lnTo>
                  <a:pt x="9690253" y="596112"/>
                </a:lnTo>
                <a:close/>
              </a:path>
            </a:pathLst>
          </a:custGeom>
          <a:solidFill>
            <a:srgbClr val="D61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02737" y="812587"/>
            <a:ext cx="1172322" cy="179314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100" b="1" spc="67" dirty="0">
                <a:solidFill>
                  <a:srgbClr val="FFFFFF"/>
                </a:solidFill>
                <a:latin typeface="Arial"/>
                <a:cs typeface="Arial"/>
              </a:rPr>
              <a:t>MARKET</a:t>
            </a:r>
            <a:r>
              <a:rPr sz="1100" b="1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47" dirty="0">
                <a:solidFill>
                  <a:srgbClr val="FFFFFF"/>
                </a:solidFill>
                <a:latin typeface="Arial"/>
                <a:cs typeface="Arial"/>
              </a:rPr>
              <a:t>SIZE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74918" y="703536"/>
            <a:ext cx="588604" cy="405861"/>
          </a:xfrm>
          <a:custGeom>
            <a:avLst/>
            <a:gdLst/>
            <a:ahLst/>
            <a:cxnLst/>
            <a:rect l="l" t="t" r="r" b="b"/>
            <a:pathLst>
              <a:path w="688340" h="596264">
                <a:moveTo>
                  <a:pt x="688340" y="0"/>
                </a:moveTo>
                <a:lnTo>
                  <a:pt x="0" y="0"/>
                </a:lnTo>
                <a:lnTo>
                  <a:pt x="344157" y="596112"/>
                </a:lnTo>
                <a:lnTo>
                  <a:pt x="688340" y="0"/>
                </a:lnTo>
                <a:close/>
              </a:path>
            </a:pathLst>
          </a:custGeom>
          <a:solidFill>
            <a:srgbClr val="D61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74918" y="703536"/>
            <a:ext cx="588604" cy="405861"/>
          </a:xfrm>
          <a:custGeom>
            <a:avLst/>
            <a:gdLst/>
            <a:ahLst/>
            <a:cxnLst/>
            <a:rect l="l" t="t" r="r" b="b"/>
            <a:pathLst>
              <a:path w="688340" h="596264">
                <a:moveTo>
                  <a:pt x="688337" y="0"/>
                </a:moveTo>
                <a:lnTo>
                  <a:pt x="344153" y="596112"/>
                </a:lnTo>
                <a:lnTo>
                  <a:pt x="0" y="0"/>
                </a:lnTo>
                <a:lnTo>
                  <a:pt x="688337" y="0"/>
                </a:lnTo>
                <a:close/>
              </a:path>
            </a:pathLst>
          </a:custGeom>
          <a:ln w="14896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74918" y="703536"/>
            <a:ext cx="588604" cy="405861"/>
          </a:xfrm>
          <a:custGeom>
            <a:avLst/>
            <a:gdLst/>
            <a:ahLst/>
            <a:cxnLst/>
            <a:rect l="l" t="t" r="r" b="b"/>
            <a:pathLst>
              <a:path w="688340" h="596264">
                <a:moveTo>
                  <a:pt x="688340" y="0"/>
                </a:moveTo>
                <a:lnTo>
                  <a:pt x="0" y="0"/>
                </a:lnTo>
                <a:lnTo>
                  <a:pt x="344157" y="596112"/>
                </a:lnTo>
                <a:lnTo>
                  <a:pt x="688340" y="0"/>
                </a:lnTo>
                <a:close/>
              </a:path>
            </a:pathLst>
          </a:custGeom>
          <a:solidFill>
            <a:srgbClr val="D61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4274" y="765336"/>
            <a:ext cx="0" cy="272735"/>
          </a:xfrm>
          <a:custGeom>
            <a:avLst/>
            <a:gdLst/>
            <a:ahLst/>
            <a:cxnLst/>
            <a:rect l="l" t="t" r="r" b="b"/>
            <a:pathLst>
              <a:path h="400684">
                <a:moveTo>
                  <a:pt x="0" y="0"/>
                </a:moveTo>
                <a:lnTo>
                  <a:pt x="0" y="400629"/>
                </a:lnTo>
              </a:path>
            </a:pathLst>
          </a:custGeom>
          <a:ln w="148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806" y="2117117"/>
            <a:ext cx="1150602" cy="915889"/>
          </a:xfrm>
          <a:custGeom>
            <a:avLst/>
            <a:gdLst/>
            <a:ahLst/>
            <a:cxnLst/>
            <a:rect l="l" t="t" r="r" b="b"/>
            <a:pathLst>
              <a:path w="1345564" h="1345564">
                <a:moveTo>
                  <a:pt x="0" y="1345152"/>
                </a:moveTo>
                <a:lnTo>
                  <a:pt x="1345451" y="1345152"/>
                </a:lnTo>
                <a:lnTo>
                  <a:pt x="1345451" y="0"/>
                </a:lnTo>
                <a:lnTo>
                  <a:pt x="0" y="0"/>
                </a:lnTo>
                <a:lnTo>
                  <a:pt x="0" y="1345152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72805" y="2117116"/>
          <a:ext cx="8418560" cy="18836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3724"/>
                <a:gridCol w="1216847"/>
                <a:gridCol w="1216847"/>
                <a:gridCol w="1216847"/>
                <a:gridCol w="1216847"/>
                <a:gridCol w="1183724"/>
                <a:gridCol w="1183724"/>
              </a:tblGrid>
              <a:tr h="9418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R="63500" algn="ctr">
                        <a:lnSpc>
                          <a:spcPct val="100000"/>
                        </a:lnSpc>
                      </a:pPr>
                      <a:r>
                        <a:rPr sz="1500" spc="-190" dirty="0">
                          <a:solidFill>
                            <a:srgbClr val="017FA3"/>
                          </a:solidFill>
                          <a:latin typeface="Lucida Sans"/>
                          <a:cs typeface="Lucida Sans"/>
                        </a:rPr>
                        <a:t>2011</a:t>
                      </a:r>
                      <a:endParaRPr sz="1500">
                        <a:latin typeface="Lucida Sans"/>
                        <a:cs typeface="Lucida Sans"/>
                      </a:endParaRPr>
                    </a:p>
                  </a:txBody>
                  <a:tcPr marL="0" marR="0" marT="2161" marB="0">
                    <a:lnR w="77697">
                      <a:solidFill>
                        <a:srgbClr val="FFFFFF"/>
                      </a:solidFill>
                      <a:prstDash val="solid"/>
                    </a:lnR>
                    <a:lnB w="77024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spc="-80" dirty="0">
                          <a:solidFill>
                            <a:srgbClr val="017FA3"/>
                          </a:solidFill>
                          <a:latin typeface="Lucida Sans"/>
                          <a:cs typeface="Lucida Sans"/>
                        </a:rPr>
                        <a:t>2012</a:t>
                      </a:r>
                      <a:endParaRPr sz="1500">
                        <a:latin typeface="Lucida Sans"/>
                        <a:cs typeface="Lucida Sans"/>
                      </a:endParaRPr>
                    </a:p>
                  </a:txBody>
                  <a:tcPr marL="0" marR="0" marT="2161" marB="0">
                    <a:lnL w="77697">
                      <a:solidFill>
                        <a:srgbClr val="FFFFFF"/>
                      </a:solidFill>
                      <a:prstDash val="solid"/>
                    </a:lnL>
                    <a:lnR w="77711">
                      <a:solidFill>
                        <a:srgbClr val="FFFFFF"/>
                      </a:solidFill>
                      <a:prstDash val="solid"/>
                    </a:lnR>
                    <a:lnB w="77024">
                      <a:solidFill>
                        <a:srgbClr val="FFFFFF"/>
                      </a:solidFill>
                      <a:prstDash val="solid"/>
                    </a:lnB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spc="-80" dirty="0">
                          <a:solidFill>
                            <a:srgbClr val="017FA3"/>
                          </a:solidFill>
                          <a:latin typeface="Lucida Sans"/>
                          <a:cs typeface="Lucida Sans"/>
                        </a:rPr>
                        <a:t>2013</a:t>
                      </a:r>
                      <a:endParaRPr sz="1500">
                        <a:latin typeface="Lucida Sans"/>
                        <a:cs typeface="Lucida Sans"/>
                      </a:endParaRPr>
                    </a:p>
                  </a:txBody>
                  <a:tcPr marL="0" marR="0" marT="2161" marB="0">
                    <a:lnL w="77711">
                      <a:solidFill>
                        <a:srgbClr val="FFFFFF"/>
                      </a:solidFill>
                      <a:prstDash val="solid"/>
                    </a:lnL>
                    <a:lnR w="77697">
                      <a:solidFill>
                        <a:srgbClr val="FFFFFF"/>
                      </a:solidFill>
                      <a:prstDash val="solid"/>
                    </a:lnR>
                    <a:lnB w="77024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R="3175" algn="ctr">
                        <a:lnSpc>
                          <a:spcPct val="100000"/>
                        </a:lnSpc>
                      </a:pPr>
                      <a:r>
                        <a:rPr sz="1500" spc="-45" dirty="0">
                          <a:solidFill>
                            <a:srgbClr val="017FA3"/>
                          </a:solidFill>
                          <a:latin typeface="Lucida Sans"/>
                          <a:cs typeface="Lucida Sans"/>
                        </a:rPr>
                        <a:t>2014</a:t>
                      </a:r>
                      <a:endParaRPr sz="1500">
                        <a:latin typeface="Lucida Sans"/>
                        <a:cs typeface="Lucida Sans"/>
                      </a:endParaRPr>
                    </a:p>
                  </a:txBody>
                  <a:tcPr marL="0" marR="0" marT="2161" marB="0">
                    <a:lnL w="77697">
                      <a:solidFill>
                        <a:srgbClr val="FFFFFF"/>
                      </a:solidFill>
                      <a:prstDash val="solid"/>
                    </a:lnL>
                    <a:lnR w="77697">
                      <a:solidFill>
                        <a:srgbClr val="FFFFFF"/>
                      </a:solidFill>
                      <a:prstDash val="solid"/>
                    </a:lnR>
                    <a:lnB w="77024">
                      <a:solidFill>
                        <a:srgbClr val="FFFFFF"/>
                      </a:solidFill>
                      <a:prstDash val="solid"/>
                    </a:lnB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spc="-75" dirty="0">
                          <a:solidFill>
                            <a:srgbClr val="017FA3"/>
                          </a:solidFill>
                          <a:latin typeface="Lucida Sans"/>
                          <a:cs typeface="Lucida Sans"/>
                        </a:rPr>
                        <a:t>2015</a:t>
                      </a:r>
                      <a:endParaRPr sz="1500">
                        <a:latin typeface="Lucida Sans"/>
                        <a:cs typeface="Lucida Sans"/>
                      </a:endParaRPr>
                    </a:p>
                  </a:txBody>
                  <a:tcPr marL="0" marR="0" marT="2161" marB="0">
                    <a:lnL w="77697">
                      <a:solidFill>
                        <a:srgbClr val="FFFFFF"/>
                      </a:solidFill>
                      <a:prstDash val="solid"/>
                    </a:lnL>
                    <a:lnR w="77722">
                      <a:solidFill>
                        <a:srgbClr val="FFFFFF"/>
                      </a:solidFill>
                      <a:prstDash val="solid"/>
                    </a:lnR>
                    <a:lnB w="77024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374015">
                        <a:lnSpc>
                          <a:spcPct val="100000"/>
                        </a:lnSpc>
                      </a:pPr>
                      <a:r>
                        <a:rPr sz="1500" spc="-60" dirty="0">
                          <a:solidFill>
                            <a:srgbClr val="017FA3"/>
                          </a:solidFill>
                          <a:latin typeface="Lucida Sans"/>
                          <a:cs typeface="Lucida Sans"/>
                        </a:rPr>
                        <a:t>2016</a:t>
                      </a:r>
                      <a:endParaRPr sz="1500">
                        <a:latin typeface="Lucida Sans"/>
                        <a:cs typeface="Lucida Sans"/>
                      </a:endParaRPr>
                    </a:p>
                  </a:txBody>
                  <a:tcPr marL="0" marR="0" marT="2161" marB="0">
                    <a:lnL w="77722">
                      <a:solidFill>
                        <a:srgbClr val="FFFFFF"/>
                      </a:solidFill>
                      <a:prstDash val="solid"/>
                    </a:lnL>
                    <a:lnR w="77722">
                      <a:solidFill>
                        <a:srgbClr val="FFFFFF"/>
                      </a:solidFill>
                      <a:prstDash val="solid"/>
                    </a:lnR>
                    <a:lnB w="77024">
                      <a:solidFill>
                        <a:srgbClr val="FFFFFF"/>
                      </a:solidFill>
                      <a:prstDash val="solid"/>
                    </a:lnB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74015">
                        <a:lnSpc>
                          <a:spcPts val="2620"/>
                        </a:lnSpc>
                        <a:spcBef>
                          <a:spcPts val="5"/>
                        </a:spcBef>
                      </a:pPr>
                      <a:r>
                        <a:rPr sz="1500" spc="-60" dirty="0">
                          <a:solidFill>
                            <a:srgbClr val="017FA3"/>
                          </a:solidFill>
                          <a:latin typeface="Lucida Sans"/>
                          <a:cs typeface="Lucida Sans"/>
                        </a:rPr>
                        <a:t>2017</a:t>
                      </a:r>
                      <a:endParaRPr sz="1500">
                        <a:latin typeface="Lucida Sans"/>
                        <a:cs typeface="Lucida Sans"/>
                      </a:endParaRPr>
                    </a:p>
                    <a:p>
                      <a:pPr marL="361315">
                        <a:lnSpc>
                          <a:spcPts val="1780"/>
                        </a:lnSpc>
                      </a:pPr>
                      <a:r>
                        <a:rPr sz="1000" spc="-40" dirty="0">
                          <a:solidFill>
                            <a:srgbClr val="017FA3"/>
                          </a:solidFill>
                          <a:latin typeface="Lucida Sans"/>
                          <a:cs typeface="Lucida Sans"/>
                        </a:rPr>
                        <a:t>forecast</a:t>
                      </a:r>
                      <a:endParaRPr sz="10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77722">
                      <a:solidFill>
                        <a:srgbClr val="FFFFFF"/>
                      </a:solidFill>
                      <a:prstDash val="solid"/>
                    </a:lnL>
                    <a:lnB w="77024">
                      <a:solidFill>
                        <a:srgbClr val="FFFFFF"/>
                      </a:solidFill>
                      <a:prstDash val="solid"/>
                    </a:lnB>
                    <a:solidFill>
                      <a:srgbClr val="F1F2F2"/>
                    </a:solidFill>
                  </a:tcPr>
                </a:tc>
              </a:tr>
              <a:tr h="9418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23495" algn="ctr">
                        <a:lnSpc>
                          <a:spcPct val="100000"/>
                        </a:lnSpc>
                        <a:spcBef>
                          <a:spcPts val="1870"/>
                        </a:spcBef>
                      </a:pPr>
                      <a:r>
                        <a:rPr sz="1400" spc="25" dirty="0">
                          <a:solidFill>
                            <a:srgbClr val="D61E39"/>
                          </a:solidFill>
                          <a:latin typeface="Lucida Sans"/>
                          <a:cs typeface="Lucida Sans"/>
                        </a:rPr>
                        <a:t>20</a:t>
                      </a:r>
                      <a:r>
                        <a:rPr sz="1400" spc="-10" dirty="0">
                          <a:solidFill>
                            <a:srgbClr val="D61E39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400" spc="10" dirty="0">
                          <a:solidFill>
                            <a:srgbClr val="D61E39"/>
                          </a:solidFill>
                          <a:latin typeface="Lucida Sans"/>
                          <a:cs typeface="Lucida Sans"/>
                        </a:rPr>
                        <a:t>202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R w="77697">
                      <a:solidFill>
                        <a:srgbClr val="FFFFFF"/>
                      </a:solidFill>
                      <a:prstDash val="solid"/>
                    </a:lnR>
                    <a:lnT w="77024">
                      <a:solidFill>
                        <a:srgbClr val="FFFFFF"/>
                      </a:solidFill>
                      <a:prstDash val="solid"/>
                    </a:lnT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870"/>
                        </a:spcBef>
                      </a:pPr>
                      <a:r>
                        <a:rPr sz="1400" spc="-100" dirty="0">
                          <a:solidFill>
                            <a:srgbClr val="D61E39"/>
                          </a:solidFill>
                          <a:latin typeface="Lucida Sans"/>
                          <a:cs typeface="Lucida Sans"/>
                        </a:rPr>
                        <a:t>19</a:t>
                      </a:r>
                      <a:r>
                        <a:rPr sz="1400" spc="-270" dirty="0">
                          <a:solidFill>
                            <a:srgbClr val="D61E39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400" spc="-80" dirty="0">
                          <a:solidFill>
                            <a:srgbClr val="D61E39"/>
                          </a:solidFill>
                          <a:latin typeface="Lucida Sans"/>
                          <a:cs typeface="Lucida Sans"/>
                        </a:rPr>
                        <a:t>901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77697">
                      <a:solidFill>
                        <a:srgbClr val="FFFFFF"/>
                      </a:solidFill>
                      <a:prstDash val="solid"/>
                    </a:lnL>
                    <a:lnR w="77711">
                      <a:solidFill>
                        <a:srgbClr val="FFFFFF"/>
                      </a:solidFill>
                      <a:prstDash val="solid"/>
                    </a:lnR>
                    <a:lnT w="77024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1870"/>
                        </a:spcBef>
                      </a:pPr>
                      <a:r>
                        <a:rPr sz="1400" spc="25" dirty="0">
                          <a:solidFill>
                            <a:srgbClr val="D61E39"/>
                          </a:solidFill>
                          <a:latin typeface="Lucida Sans"/>
                          <a:cs typeface="Lucida Sans"/>
                        </a:rPr>
                        <a:t>20</a:t>
                      </a:r>
                      <a:r>
                        <a:rPr sz="1400" spc="-15" dirty="0">
                          <a:solidFill>
                            <a:srgbClr val="D61E39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400" spc="25" dirty="0">
                          <a:solidFill>
                            <a:srgbClr val="D61E39"/>
                          </a:solidFill>
                          <a:latin typeface="Lucida Sans"/>
                          <a:cs typeface="Lucida Sans"/>
                        </a:rPr>
                        <a:t>429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77711">
                      <a:solidFill>
                        <a:srgbClr val="FFFFFF"/>
                      </a:solidFill>
                      <a:prstDash val="solid"/>
                    </a:lnL>
                    <a:lnR w="77697">
                      <a:solidFill>
                        <a:srgbClr val="FFFFFF"/>
                      </a:solidFill>
                      <a:prstDash val="solid"/>
                    </a:lnR>
                    <a:lnT w="77024">
                      <a:solidFill>
                        <a:srgbClr val="FFFFFF"/>
                      </a:solidFill>
                      <a:prstDash val="solid"/>
                    </a:lnT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  <a:spcBef>
                          <a:spcPts val="1870"/>
                        </a:spcBef>
                      </a:pPr>
                      <a:r>
                        <a:rPr sz="1400" spc="-120" dirty="0">
                          <a:solidFill>
                            <a:srgbClr val="D61E39"/>
                          </a:solidFill>
                          <a:latin typeface="Lucida Sans"/>
                          <a:cs typeface="Lucida Sans"/>
                        </a:rPr>
                        <a:t>21</a:t>
                      </a:r>
                      <a:r>
                        <a:rPr sz="1400" spc="-310" dirty="0">
                          <a:solidFill>
                            <a:srgbClr val="D61E39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400" dirty="0">
                          <a:solidFill>
                            <a:srgbClr val="D61E39"/>
                          </a:solidFill>
                          <a:latin typeface="Lucida Sans"/>
                          <a:cs typeface="Lucida Sans"/>
                        </a:rPr>
                        <a:t>926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77697">
                      <a:solidFill>
                        <a:srgbClr val="FFFFFF"/>
                      </a:solidFill>
                      <a:prstDash val="solid"/>
                    </a:lnL>
                    <a:lnR w="77697">
                      <a:solidFill>
                        <a:srgbClr val="FFFFFF"/>
                      </a:solidFill>
                      <a:prstDash val="solid"/>
                    </a:lnR>
                    <a:lnT w="77024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9530" algn="ctr">
                        <a:lnSpc>
                          <a:spcPct val="100000"/>
                        </a:lnSpc>
                        <a:spcBef>
                          <a:spcPts val="1870"/>
                        </a:spcBef>
                      </a:pPr>
                      <a:r>
                        <a:rPr sz="1400" spc="-120" dirty="0">
                          <a:solidFill>
                            <a:srgbClr val="D61E39"/>
                          </a:solidFill>
                          <a:latin typeface="Lucida Sans"/>
                          <a:cs typeface="Lucida Sans"/>
                        </a:rPr>
                        <a:t>21</a:t>
                      </a:r>
                      <a:r>
                        <a:rPr sz="1400" spc="-315" dirty="0">
                          <a:solidFill>
                            <a:srgbClr val="D61E39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400" spc="75" dirty="0">
                          <a:solidFill>
                            <a:srgbClr val="D61E39"/>
                          </a:solidFill>
                          <a:latin typeface="Lucida Sans"/>
                          <a:cs typeface="Lucida Sans"/>
                        </a:rPr>
                        <a:t>700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77697">
                      <a:solidFill>
                        <a:srgbClr val="FFFFFF"/>
                      </a:solidFill>
                      <a:prstDash val="solid"/>
                    </a:lnL>
                    <a:lnR w="77722">
                      <a:solidFill>
                        <a:srgbClr val="FFFFFF"/>
                      </a:solidFill>
                      <a:prstDash val="solid"/>
                    </a:lnR>
                    <a:lnT w="77024">
                      <a:solidFill>
                        <a:srgbClr val="FFFFFF"/>
                      </a:solidFill>
                      <a:prstDash val="solid"/>
                    </a:lnT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85115">
                        <a:lnSpc>
                          <a:spcPct val="100000"/>
                        </a:lnSpc>
                        <a:spcBef>
                          <a:spcPts val="1870"/>
                        </a:spcBef>
                      </a:pPr>
                      <a:r>
                        <a:rPr sz="1400" spc="-20" dirty="0">
                          <a:solidFill>
                            <a:srgbClr val="D61E39"/>
                          </a:solidFill>
                          <a:latin typeface="Lucida Sans"/>
                          <a:cs typeface="Lucida Sans"/>
                        </a:rPr>
                        <a:t>22</a:t>
                      </a:r>
                      <a:r>
                        <a:rPr sz="1400" spc="-130" dirty="0">
                          <a:solidFill>
                            <a:srgbClr val="D61E39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400" spc="135" dirty="0">
                          <a:solidFill>
                            <a:srgbClr val="D61E39"/>
                          </a:solidFill>
                          <a:latin typeface="Lucida Sans"/>
                          <a:cs typeface="Lucida Sans"/>
                        </a:rPr>
                        <a:t>400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77722">
                      <a:solidFill>
                        <a:srgbClr val="FFFFFF"/>
                      </a:solidFill>
                      <a:prstDash val="solid"/>
                    </a:lnL>
                    <a:lnR w="77722">
                      <a:solidFill>
                        <a:srgbClr val="FFFFFF"/>
                      </a:solidFill>
                      <a:prstDash val="solid"/>
                    </a:lnR>
                    <a:lnT w="77024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23215">
                        <a:lnSpc>
                          <a:spcPct val="100000"/>
                        </a:lnSpc>
                        <a:spcBef>
                          <a:spcPts val="1870"/>
                        </a:spcBef>
                      </a:pPr>
                      <a:r>
                        <a:rPr sz="1400" spc="-20" dirty="0">
                          <a:solidFill>
                            <a:srgbClr val="D61E39"/>
                          </a:solidFill>
                          <a:latin typeface="Lucida Sans"/>
                          <a:cs typeface="Lucida Sans"/>
                        </a:rPr>
                        <a:t>23</a:t>
                      </a:r>
                      <a:r>
                        <a:rPr sz="1400" spc="-105" dirty="0">
                          <a:solidFill>
                            <a:srgbClr val="D61E39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400" spc="-40" dirty="0">
                          <a:solidFill>
                            <a:srgbClr val="D61E39"/>
                          </a:solidFill>
                          <a:latin typeface="Lucida Sans"/>
                          <a:cs typeface="Lucida Sans"/>
                        </a:rPr>
                        <a:t>070</a:t>
                      </a:r>
                      <a:endParaRPr sz="14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77722">
                      <a:solidFill>
                        <a:srgbClr val="FFFFFF"/>
                      </a:solidFill>
                      <a:prstDash val="solid"/>
                    </a:lnL>
                    <a:lnT w="77024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7341264" y="4140735"/>
            <a:ext cx="1366170" cy="210092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300" spc="59" dirty="0">
                <a:solidFill>
                  <a:srgbClr val="414042"/>
                </a:solidFill>
                <a:latin typeface="Arial"/>
                <a:cs typeface="Arial"/>
              </a:rPr>
              <a:t>thousand,</a:t>
            </a:r>
            <a:r>
              <a:rPr sz="1300" spc="8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414042"/>
                </a:solidFill>
                <a:latin typeface="Arial"/>
                <a:cs typeface="Arial"/>
              </a:rPr>
              <a:t>TEUs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0095" y="4140735"/>
            <a:ext cx="1986811" cy="210092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300" spc="59" dirty="0">
                <a:solidFill>
                  <a:srgbClr val="414042"/>
                </a:solidFill>
                <a:latin typeface="Arial"/>
                <a:cs typeface="Arial"/>
              </a:rPr>
              <a:t>99 </a:t>
            </a:r>
            <a:r>
              <a:rPr sz="1300" dirty="0">
                <a:solidFill>
                  <a:srgbClr val="414042"/>
                </a:solidFill>
                <a:latin typeface="Arial"/>
                <a:cs typeface="Arial"/>
              </a:rPr>
              <a:t>% </a:t>
            </a:r>
            <a:r>
              <a:rPr sz="1300" spc="4" dirty="0">
                <a:solidFill>
                  <a:srgbClr val="414042"/>
                </a:solidFill>
                <a:latin typeface="Arial"/>
                <a:cs typeface="Arial"/>
              </a:rPr>
              <a:t>SHIPPED </a:t>
            </a:r>
            <a:r>
              <a:rPr sz="1300" spc="20" dirty="0">
                <a:solidFill>
                  <a:srgbClr val="414042"/>
                </a:solidFill>
                <a:latin typeface="Arial"/>
                <a:cs typeface="Arial"/>
              </a:rPr>
              <a:t>BY</a:t>
            </a:r>
            <a:r>
              <a:rPr sz="1300" spc="67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300" spc="39" dirty="0">
                <a:solidFill>
                  <a:srgbClr val="414042"/>
                </a:solidFill>
                <a:latin typeface="Arial"/>
                <a:cs typeface="Arial"/>
              </a:rPr>
              <a:t>SEA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61243" y="1336664"/>
            <a:ext cx="7021516" cy="580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04686" y="1355585"/>
            <a:ext cx="6935105" cy="403623"/>
          </a:xfrm>
          <a:prstGeom prst="rect">
            <a:avLst/>
          </a:prstGeom>
          <a:solidFill>
            <a:srgbClr val="FFFFFF"/>
          </a:solidFill>
          <a:ln w="25400">
            <a:solidFill>
              <a:srgbClr val="A6A9AD"/>
            </a:solidFill>
          </a:ln>
        </p:spPr>
        <p:txBody>
          <a:bodyPr vert="horz" wrap="square" lIns="0" tIns="3479" rIns="0" bIns="0" rtlCol="0">
            <a:spAutoFit/>
          </a:bodyPr>
          <a:lstStyle/>
          <a:p>
            <a:pPr>
              <a:spcBef>
                <a:spcPts val="27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135674"/>
            <a:r>
              <a:rPr spc="-4" dirty="0">
                <a:latin typeface="Arial"/>
                <a:cs typeface="Arial"/>
              </a:rPr>
              <a:t>Dynamic </a:t>
            </a:r>
            <a:r>
              <a:rPr dirty="0">
                <a:latin typeface="Arial"/>
                <a:cs typeface="Arial"/>
              </a:rPr>
              <a:t>of </a:t>
            </a:r>
            <a:r>
              <a:rPr spc="-4" dirty="0">
                <a:latin typeface="Arial"/>
                <a:cs typeface="Arial"/>
              </a:rPr>
              <a:t>volumes between </a:t>
            </a:r>
            <a:r>
              <a:rPr dirty="0">
                <a:latin typeface="Arial"/>
                <a:cs typeface="Arial"/>
              </a:rPr>
              <a:t>EU and SEA &amp;</a:t>
            </a:r>
            <a:r>
              <a:rPr spc="-82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China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503268" y="734786"/>
            <a:ext cx="106427" cy="179314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6" name="object 17"/>
          <p:cNvSpPr/>
          <p:nvPr/>
        </p:nvSpPr>
        <p:spPr>
          <a:xfrm>
            <a:off x="445580" y="765337"/>
            <a:ext cx="1002854" cy="2726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192981" y="-171450"/>
            <a:ext cx="8053937" cy="45652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83" y="620449"/>
            <a:ext cx="82121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ject 9"/>
          <p:cNvSpPr txBox="1"/>
          <p:nvPr/>
        </p:nvSpPr>
        <p:spPr>
          <a:xfrm>
            <a:off x="336492" y="4563321"/>
            <a:ext cx="778652" cy="210092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300" spc="23" dirty="0">
                <a:solidFill>
                  <a:srgbClr val="231F20"/>
                </a:solidFill>
                <a:latin typeface="Arial"/>
                <a:cs typeface="Arial"/>
              </a:rPr>
              <a:t>EUROPE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37326" y="4563321"/>
            <a:ext cx="608695" cy="210092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300" spc="63" dirty="0">
                <a:solidFill>
                  <a:srgbClr val="231F20"/>
                </a:solidFill>
                <a:latin typeface="Arial"/>
                <a:cs typeface="Arial"/>
              </a:rPr>
              <a:t>CHINA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65395" y="4563321"/>
            <a:ext cx="778652" cy="210092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300" spc="23" dirty="0">
                <a:solidFill>
                  <a:srgbClr val="231F20"/>
                </a:solidFill>
                <a:latin typeface="Arial"/>
                <a:cs typeface="Arial"/>
              </a:rPr>
              <a:t>EUROPE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00086" y="4576086"/>
            <a:ext cx="608695" cy="210092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300" spc="63" dirty="0">
                <a:solidFill>
                  <a:srgbClr val="231F20"/>
                </a:solidFill>
                <a:latin typeface="Arial"/>
                <a:cs typeface="Arial"/>
              </a:rPr>
              <a:t>CHINA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93072" y="4585442"/>
            <a:ext cx="209052" cy="191909"/>
          </a:xfrm>
          <a:custGeom>
            <a:avLst/>
            <a:gdLst/>
            <a:ahLst/>
            <a:cxnLst/>
            <a:rect l="l" t="t" r="r" b="b"/>
            <a:pathLst>
              <a:path w="244475" h="281940">
                <a:moveTo>
                  <a:pt x="244055" y="0"/>
                </a:moveTo>
                <a:lnTo>
                  <a:pt x="0" y="140916"/>
                </a:lnTo>
                <a:lnTo>
                  <a:pt x="244055" y="281816"/>
                </a:lnTo>
                <a:lnTo>
                  <a:pt x="244055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57116" y="4681396"/>
            <a:ext cx="1418297" cy="0"/>
          </a:xfrm>
          <a:custGeom>
            <a:avLst/>
            <a:gdLst/>
            <a:ahLst/>
            <a:cxnLst/>
            <a:rect l="l" t="t" r="r" b="b"/>
            <a:pathLst>
              <a:path w="1658620">
                <a:moveTo>
                  <a:pt x="0" y="0"/>
                </a:moveTo>
                <a:lnTo>
                  <a:pt x="1658429" y="0"/>
                </a:lnTo>
              </a:path>
            </a:pathLst>
          </a:custGeom>
          <a:ln w="85499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02236" y="4643687"/>
            <a:ext cx="209052" cy="191909"/>
          </a:xfrm>
          <a:custGeom>
            <a:avLst/>
            <a:gdLst/>
            <a:ahLst/>
            <a:cxnLst/>
            <a:rect l="l" t="t" r="r" b="b"/>
            <a:pathLst>
              <a:path w="244475" h="281940">
                <a:moveTo>
                  <a:pt x="0" y="0"/>
                </a:moveTo>
                <a:lnTo>
                  <a:pt x="0" y="281815"/>
                </a:lnTo>
                <a:lnTo>
                  <a:pt x="244055" y="140914"/>
                </a:lnTo>
                <a:lnTo>
                  <a:pt x="0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58735" y="4708088"/>
            <a:ext cx="1343907" cy="63105"/>
          </a:xfrm>
          <a:custGeom>
            <a:avLst/>
            <a:gdLst/>
            <a:ahLst/>
            <a:cxnLst/>
            <a:rect l="l" t="t" r="r" b="b"/>
            <a:pathLst>
              <a:path w="1571625" h="92709">
                <a:moveTo>
                  <a:pt x="0" y="0"/>
                </a:moveTo>
                <a:lnTo>
                  <a:pt x="0" y="92632"/>
                </a:lnTo>
                <a:lnTo>
                  <a:pt x="1571498" y="92632"/>
                </a:lnTo>
                <a:lnTo>
                  <a:pt x="1571498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821778" y="3475105"/>
            <a:ext cx="414304" cy="148537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900" b="1" spc="20" dirty="0">
                <a:solidFill>
                  <a:srgbClr val="017FA3"/>
                </a:solidFill>
                <a:latin typeface="Trebuchet MS"/>
                <a:cs typeface="Trebuchet MS"/>
              </a:rPr>
              <a:t>CHINA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19962" y="1733550"/>
            <a:ext cx="490866" cy="148537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900" b="1" spc="78" dirty="0">
                <a:solidFill>
                  <a:srgbClr val="017FA3"/>
                </a:solidFill>
                <a:latin typeface="Trebuchet MS"/>
                <a:cs typeface="Trebuchet MS"/>
              </a:rPr>
              <a:t>RUS</a:t>
            </a:r>
            <a:r>
              <a:rPr sz="900" b="1" spc="70" dirty="0">
                <a:solidFill>
                  <a:srgbClr val="017FA3"/>
                </a:solidFill>
                <a:latin typeface="Trebuchet MS"/>
                <a:cs typeface="Trebuchet MS"/>
              </a:rPr>
              <a:t>S</a:t>
            </a:r>
            <a:r>
              <a:rPr sz="900" b="1" spc="39" dirty="0">
                <a:solidFill>
                  <a:srgbClr val="017FA3"/>
                </a:solidFill>
                <a:latin typeface="Trebuchet MS"/>
                <a:cs typeface="Trebuchet MS"/>
              </a:rPr>
              <a:t>I</a:t>
            </a:r>
            <a:r>
              <a:rPr sz="900" b="1" dirty="0">
                <a:solidFill>
                  <a:srgbClr val="017FA3"/>
                </a:solidFill>
                <a:latin typeface="Trebuchet MS"/>
                <a:cs typeface="Trebuchet MS"/>
              </a:rPr>
              <a:t>A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08655" y="2536279"/>
            <a:ext cx="640549" cy="102370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600" b="1" spc="-8" dirty="0" smtClean="0">
                <a:solidFill>
                  <a:srgbClr val="017FA3"/>
                </a:solidFill>
                <a:latin typeface="Trebuchet MS"/>
                <a:cs typeface="Trebuchet MS"/>
              </a:rPr>
              <a:t>KAZAKHSTAN</a:t>
            </a:r>
            <a:endParaRPr sz="500" dirty="0">
              <a:latin typeface="Lucida Sans"/>
              <a:cs typeface="Lucida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02124" y="2869703"/>
            <a:ext cx="516434" cy="133148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800" spc="-8" dirty="0">
                <a:solidFill>
                  <a:srgbClr val="FFFFFF"/>
                </a:solidFill>
                <a:latin typeface="Lucida Sans"/>
                <a:cs typeface="Lucida Sans"/>
              </a:rPr>
              <a:t>Altynkol</a:t>
            </a:r>
            <a:endParaRPr sz="800" dirty="0">
              <a:latin typeface="Lucida Sans"/>
              <a:cs typeface="Lucida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88583" y="2111184"/>
            <a:ext cx="558962" cy="133148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800" spc="-12" dirty="0">
                <a:solidFill>
                  <a:srgbClr val="FFFFFF"/>
                </a:solidFill>
                <a:latin typeface="Lucida Sans"/>
                <a:cs typeface="Lucida Sans"/>
              </a:rPr>
              <a:t>Kaliningrad</a:t>
            </a:r>
            <a:endParaRPr sz="800" dirty="0">
              <a:latin typeface="Lucida Sans"/>
              <a:cs typeface="Lucida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41862" y="2336242"/>
            <a:ext cx="405683" cy="133148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800" spc="-8" dirty="0">
                <a:solidFill>
                  <a:srgbClr val="FFFFFF"/>
                </a:solidFill>
                <a:latin typeface="Lucida Sans"/>
                <a:cs typeface="Lucida Sans"/>
              </a:rPr>
              <a:t>Bruzhi</a:t>
            </a:r>
            <a:endParaRPr sz="800" dirty="0">
              <a:latin typeface="Lucida Sans"/>
              <a:cs typeface="Lucida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04017" y="2502433"/>
            <a:ext cx="407517" cy="133148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800" dirty="0">
                <a:solidFill>
                  <a:srgbClr val="FFFFFF"/>
                </a:solidFill>
                <a:latin typeface="Lucida Sans"/>
                <a:cs typeface="Lucida Sans"/>
              </a:rPr>
              <a:t>Brest</a:t>
            </a:r>
            <a:endParaRPr sz="800" dirty="0">
              <a:latin typeface="Lucida Sans"/>
              <a:cs typeface="Lucida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95600" y="2234357"/>
            <a:ext cx="542450" cy="133148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800" b="1" spc="20" dirty="0">
                <a:solidFill>
                  <a:srgbClr val="017FA3"/>
                </a:solidFill>
                <a:latin typeface="Trebuchet MS"/>
                <a:cs typeface="Trebuchet MS"/>
              </a:rPr>
              <a:t>BELARUS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07775" y="3299188"/>
            <a:ext cx="944265" cy="351833"/>
          </a:xfrm>
          <a:prstGeom prst="rect">
            <a:avLst/>
          </a:prstGeom>
        </p:spPr>
        <p:txBody>
          <a:bodyPr vert="horz" wrap="square" lIns="0" tIns="71570" rIns="0" bIns="0" rtlCol="0">
            <a:spAutoFit/>
          </a:bodyPr>
          <a:lstStyle/>
          <a:p>
            <a:pPr marL="9940">
              <a:spcBef>
                <a:spcPts val="564"/>
              </a:spcBef>
            </a:pPr>
            <a:r>
              <a:rPr sz="700" b="1" spc="20" dirty="0">
                <a:solidFill>
                  <a:srgbClr val="D61E39"/>
                </a:solidFill>
                <a:latin typeface="Lucida Sans"/>
                <a:cs typeface="Lucida Sans"/>
              </a:rPr>
              <a:t>DEEP</a:t>
            </a:r>
            <a:r>
              <a:rPr sz="700" b="1" spc="-27" dirty="0">
                <a:solidFill>
                  <a:srgbClr val="D61E39"/>
                </a:solidFill>
                <a:latin typeface="Lucida Sans"/>
                <a:cs typeface="Lucida Sans"/>
              </a:rPr>
              <a:t> </a:t>
            </a:r>
            <a:r>
              <a:rPr lang="en-US" sz="700" b="1" spc="-27" dirty="0" smtClean="0">
                <a:solidFill>
                  <a:srgbClr val="D61E39"/>
                </a:solidFill>
                <a:latin typeface="Lucida Sans"/>
                <a:cs typeface="Lucida Sans"/>
              </a:rPr>
              <a:t> </a:t>
            </a:r>
            <a:r>
              <a:rPr sz="700" b="1" spc="23" dirty="0" smtClean="0">
                <a:solidFill>
                  <a:srgbClr val="D61E39"/>
                </a:solidFill>
                <a:latin typeface="Lucida Sans"/>
                <a:cs typeface="Lucida Sans"/>
              </a:rPr>
              <a:t>SEA</a:t>
            </a:r>
            <a:endParaRPr sz="700" dirty="0">
              <a:latin typeface="Lucida Sans"/>
              <a:cs typeface="Lucida Sans"/>
            </a:endParaRPr>
          </a:p>
          <a:p>
            <a:pPr marL="288267">
              <a:spcBef>
                <a:spcPts val="485"/>
              </a:spcBef>
            </a:pPr>
            <a:r>
              <a:rPr sz="700" spc="20" dirty="0">
                <a:solidFill>
                  <a:srgbClr val="D61E39"/>
                </a:solidFill>
                <a:latin typeface="Lucida Sans"/>
                <a:cs typeface="Lucida Sans"/>
              </a:rPr>
              <a:t>35-40</a:t>
            </a:r>
            <a:r>
              <a:rPr sz="700" spc="27" dirty="0">
                <a:solidFill>
                  <a:srgbClr val="D61E39"/>
                </a:solidFill>
                <a:latin typeface="Lucida Sans"/>
                <a:cs typeface="Lucida Sans"/>
              </a:rPr>
              <a:t> </a:t>
            </a:r>
            <a:r>
              <a:rPr sz="700" spc="39" dirty="0">
                <a:solidFill>
                  <a:srgbClr val="D61E39"/>
                </a:solidFill>
                <a:latin typeface="Lucida Sans"/>
                <a:cs typeface="Lucida Sans"/>
              </a:rPr>
              <a:t>DAYS</a:t>
            </a:r>
            <a:endParaRPr sz="700" dirty="0">
              <a:latin typeface="Lucida Sans"/>
              <a:cs typeface="Lucida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13332" y="2132423"/>
            <a:ext cx="523445" cy="117759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700" b="1" spc="20" dirty="0">
                <a:solidFill>
                  <a:srgbClr val="D73F39"/>
                </a:solidFill>
                <a:latin typeface="Lucida Sans"/>
                <a:cs typeface="Lucida Sans"/>
              </a:rPr>
              <a:t>5-6</a:t>
            </a:r>
            <a:r>
              <a:rPr sz="700" b="1" spc="23" dirty="0">
                <a:solidFill>
                  <a:srgbClr val="D73F39"/>
                </a:solidFill>
                <a:latin typeface="Lucida Sans"/>
                <a:cs typeface="Lucida Sans"/>
              </a:rPr>
              <a:t> </a:t>
            </a:r>
            <a:r>
              <a:rPr sz="700" b="1" spc="31" dirty="0">
                <a:solidFill>
                  <a:srgbClr val="D73F39"/>
                </a:solidFill>
                <a:latin typeface="Lucida Sans"/>
                <a:cs typeface="Lucida Sans"/>
              </a:rPr>
              <a:t>DAYS</a:t>
            </a:r>
            <a:endParaRPr sz="700" dirty="0">
              <a:latin typeface="Lucida Sans"/>
              <a:cs typeface="Lucida San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40605" y="3790950"/>
            <a:ext cx="613039" cy="0"/>
          </a:xfrm>
          <a:custGeom>
            <a:avLst/>
            <a:gdLst/>
            <a:ahLst/>
            <a:cxnLst/>
            <a:rect l="l" t="t" r="r" b="b"/>
            <a:pathLst>
              <a:path w="716915">
                <a:moveTo>
                  <a:pt x="0" y="0"/>
                </a:moveTo>
                <a:lnTo>
                  <a:pt x="716799" y="0"/>
                </a:lnTo>
              </a:path>
            </a:pathLst>
          </a:custGeom>
          <a:ln w="63500">
            <a:solidFill>
              <a:srgbClr val="D73F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52215" y="4019550"/>
            <a:ext cx="613039" cy="0"/>
          </a:xfrm>
          <a:custGeom>
            <a:avLst/>
            <a:gdLst/>
            <a:ahLst/>
            <a:cxnLst/>
            <a:rect l="l" t="t" r="r" b="b"/>
            <a:pathLst>
              <a:path w="716915">
                <a:moveTo>
                  <a:pt x="0" y="0"/>
                </a:moveTo>
                <a:lnTo>
                  <a:pt x="716799" y="0"/>
                </a:lnTo>
              </a:path>
            </a:pathLst>
          </a:custGeom>
          <a:ln w="25400">
            <a:solidFill>
              <a:srgbClr val="1A62A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23583" y="3664600"/>
            <a:ext cx="767249" cy="446054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59642">
              <a:spcBef>
                <a:spcPts val="78"/>
              </a:spcBef>
            </a:pPr>
            <a:r>
              <a:rPr sz="1000" b="1" spc="31" dirty="0">
                <a:solidFill>
                  <a:srgbClr val="D61E39"/>
                </a:solidFill>
                <a:latin typeface="Lucida Sans"/>
                <a:cs typeface="Lucida Sans"/>
              </a:rPr>
              <a:t>UTLC</a:t>
            </a:r>
            <a:endParaRPr sz="1000" dirty="0">
              <a:latin typeface="Lucida Sans"/>
              <a:cs typeface="Lucida Sans"/>
            </a:endParaRPr>
          </a:p>
          <a:p>
            <a:pPr marL="9940">
              <a:spcBef>
                <a:spcPts val="971"/>
              </a:spcBef>
            </a:pPr>
            <a:r>
              <a:rPr sz="1000" b="1" spc="31" dirty="0">
                <a:solidFill>
                  <a:srgbClr val="1A61A6"/>
                </a:solidFill>
                <a:latin typeface="Lucida Sans"/>
                <a:cs typeface="Lucida Sans"/>
              </a:rPr>
              <a:t>DEEP</a:t>
            </a:r>
            <a:r>
              <a:rPr sz="1000" b="1" spc="67" dirty="0">
                <a:solidFill>
                  <a:srgbClr val="1A61A6"/>
                </a:solidFill>
                <a:latin typeface="Lucida Sans"/>
                <a:cs typeface="Lucida Sans"/>
              </a:rPr>
              <a:t> </a:t>
            </a:r>
            <a:r>
              <a:rPr sz="1000" b="1" spc="47" dirty="0">
                <a:solidFill>
                  <a:srgbClr val="1A61A6"/>
                </a:solidFill>
                <a:latin typeface="Lucida Sans"/>
                <a:cs typeface="Lucida Sans"/>
              </a:rPr>
              <a:t>SEA</a:t>
            </a:r>
            <a:endParaRPr sz="1000" dirty="0">
              <a:latin typeface="Lucida Sans"/>
              <a:cs typeface="Lucida San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503268" y="734786"/>
            <a:ext cx="106427" cy="179314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21"/>
          <p:cNvSpPr txBox="1"/>
          <p:nvPr/>
        </p:nvSpPr>
        <p:spPr>
          <a:xfrm>
            <a:off x="5682249" y="2516319"/>
            <a:ext cx="448524" cy="133148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lang="en-US" sz="800" spc="-8" dirty="0" err="1" smtClean="0">
                <a:solidFill>
                  <a:srgbClr val="FFFFFF"/>
                </a:solidFill>
                <a:latin typeface="Lucida Sans"/>
                <a:cs typeface="Lucida Sans"/>
              </a:rPr>
              <a:t>Dostyk</a:t>
            </a:r>
            <a:endParaRPr sz="800" dirty="0">
              <a:latin typeface="Lucida Sans"/>
              <a:cs typeface="Lucida San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04434" y="4095750"/>
            <a:ext cx="420366" cy="312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object 34"/>
          <p:cNvSpPr/>
          <p:nvPr/>
        </p:nvSpPr>
        <p:spPr>
          <a:xfrm>
            <a:off x="5777954" y="4321273"/>
            <a:ext cx="1268760" cy="4521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Прямоугольник 37"/>
          <p:cNvSpPr/>
          <p:nvPr/>
        </p:nvSpPr>
        <p:spPr>
          <a:xfrm>
            <a:off x="1592553" y="4086053"/>
            <a:ext cx="420366" cy="312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object 35"/>
          <p:cNvSpPr/>
          <p:nvPr/>
        </p:nvSpPr>
        <p:spPr>
          <a:xfrm>
            <a:off x="1441239" y="4269520"/>
            <a:ext cx="1096846" cy="4041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262179" y="621512"/>
            <a:ext cx="588604" cy="405861"/>
          </a:xfrm>
          <a:custGeom>
            <a:avLst/>
            <a:gdLst/>
            <a:ahLst/>
            <a:cxnLst/>
            <a:rect l="l" t="t" r="r" b="b"/>
            <a:pathLst>
              <a:path w="688340" h="596264">
                <a:moveTo>
                  <a:pt x="688340" y="0"/>
                </a:moveTo>
                <a:lnTo>
                  <a:pt x="0" y="0"/>
                </a:lnTo>
                <a:lnTo>
                  <a:pt x="344157" y="596125"/>
                </a:lnTo>
                <a:lnTo>
                  <a:pt x="688340" y="0"/>
                </a:lnTo>
                <a:close/>
              </a:path>
            </a:pathLst>
          </a:custGeom>
          <a:solidFill>
            <a:srgbClr val="D61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7"/>
          <p:cNvSpPr/>
          <p:nvPr/>
        </p:nvSpPr>
        <p:spPr>
          <a:xfrm>
            <a:off x="336492" y="688097"/>
            <a:ext cx="1002854" cy="2726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4263" y="2432639"/>
            <a:ext cx="0" cy="272735"/>
          </a:xfrm>
          <a:custGeom>
            <a:avLst/>
            <a:gdLst/>
            <a:ahLst/>
            <a:cxnLst/>
            <a:rect l="l" t="t" r="r" b="b"/>
            <a:pathLst>
              <a:path h="400684">
                <a:moveTo>
                  <a:pt x="0" y="0"/>
                </a:moveTo>
                <a:lnTo>
                  <a:pt x="0" y="400629"/>
                </a:lnTo>
              </a:path>
            </a:pathLst>
          </a:custGeom>
          <a:ln w="148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70" y="654456"/>
            <a:ext cx="127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1837222" y="698943"/>
            <a:ext cx="3417597" cy="179314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  <a:tabLst>
                <a:tab pos="2713192" algn="l"/>
              </a:tabLst>
            </a:pPr>
            <a:r>
              <a:rPr sz="1100" b="1" spc="70" dirty="0">
                <a:solidFill>
                  <a:srgbClr val="FFFFFF"/>
                </a:solidFill>
                <a:latin typeface="Arial"/>
                <a:cs typeface="Arial"/>
              </a:rPr>
              <a:t>BASI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1100" b="1" spc="-14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59" dirty="0">
                <a:solidFill>
                  <a:srgbClr val="FFFFFF"/>
                </a:solidFill>
                <a:latin typeface="Arial"/>
                <a:cs typeface="Arial"/>
              </a:rPr>
              <a:t>ROUTE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b="1" spc="7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117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11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39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100" b="1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b="1" spc="39" dirty="0">
                <a:solidFill>
                  <a:srgbClr val="FFFFFF"/>
                </a:solidFill>
                <a:latin typeface="Arial"/>
                <a:cs typeface="Arial"/>
              </a:rPr>
              <a:t>VICE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b="1" spc="8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82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F	</a:t>
            </a:r>
            <a:r>
              <a:rPr sz="1100" b="1" spc="63" dirty="0">
                <a:solidFill>
                  <a:srgbClr val="FFFFFF"/>
                </a:solidFill>
                <a:latin typeface="Arial"/>
                <a:cs typeface="Arial"/>
              </a:rPr>
              <a:t>UTLC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2" name="object 15"/>
          <p:cNvSpPr txBox="1"/>
          <p:nvPr/>
        </p:nvSpPr>
        <p:spPr>
          <a:xfrm>
            <a:off x="8503267" y="699025"/>
            <a:ext cx="106427" cy="179314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019" y="703527"/>
            <a:ext cx="8286614" cy="405861"/>
          </a:xfrm>
          <a:custGeom>
            <a:avLst/>
            <a:gdLst/>
            <a:ahLst/>
            <a:cxnLst/>
            <a:rect l="l" t="t" r="r" b="b"/>
            <a:pathLst>
              <a:path w="9690735" h="596264">
                <a:moveTo>
                  <a:pt x="9690253" y="596125"/>
                </a:moveTo>
                <a:lnTo>
                  <a:pt x="0" y="596125"/>
                </a:lnTo>
                <a:lnTo>
                  <a:pt x="0" y="0"/>
                </a:lnTo>
                <a:lnTo>
                  <a:pt x="9690253" y="0"/>
                </a:lnTo>
                <a:lnTo>
                  <a:pt x="9690253" y="596125"/>
                </a:lnTo>
                <a:close/>
              </a:path>
            </a:pathLst>
          </a:custGeom>
          <a:solidFill>
            <a:srgbClr val="D61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02737" y="752076"/>
            <a:ext cx="2554781" cy="343462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lnSpc>
                <a:spcPts val="1283"/>
              </a:lnSpc>
              <a:spcBef>
                <a:spcPts val="78"/>
              </a:spcBef>
            </a:pPr>
            <a:r>
              <a:rPr sz="1100" b="1" spc="39" dirty="0">
                <a:solidFill>
                  <a:srgbClr val="FFFFFF"/>
                </a:solidFill>
                <a:latin typeface="Arial"/>
                <a:cs typeface="Arial"/>
              </a:rPr>
              <a:t>WHY</a:t>
            </a:r>
            <a:r>
              <a:rPr sz="1100" b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59" dirty="0">
                <a:solidFill>
                  <a:srgbClr val="FFFFFF"/>
                </a:solidFill>
                <a:latin typeface="Arial"/>
                <a:cs typeface="Arial"/>
              </a:rPr>
              <a:t>RAIL?</a:t>
            </a:r>
            <a:endParaRPr sz="1100">
              <a:latin typeface="Arial"/>
              <a:cs typeface="Arial"/>
            </a:endParaRPr>
          </a:p>
          <a:p>
            <a:pPr marL="9940">
              <a:lnSpc>
                <a:spcPts val="1283"/>
              </a:lnSpc>
            </a:pPr>
            <a:r>
              <a:rPr sz="1100" b="1" spc="39" dirty="0">
                <a:solidFill>
                  <a:srgbClr val="FFFFFF"/>
                </a:solidFill>
                <a:latin typeface="Arial"/>
                <a:cs typeface="Arial"/>
              </a:rPr>
              <a:t>KEY </a:t>
            </a:r>
            <a:r>
              <a:rPr sz="1100" b="1" spc="43" dirty="0">
                <a:solidFill>
                  <a:srgbClr val="FFFFFF"/>
                </a:solidFill>
                <a:latin typeface="Arial"/>
                <a:cs typeface="Arial"/>
              </a:rPr>
              <a:t>STRATEGIC</a:t>
            </a:r>
            <a:r>
              <a:rPr sz="1100" b="1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43" dirty="0">
                <a:solidFill>
                  <a:srgbClr val="FFFFFF"/>
                </a:solidFill>
                <a:latin typeface="Arial"/>
                <a:cs typeface="Arial"/>
              </a:rPr>
              <a:t>ADVANTAGES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74918" y="703527"/>
            <a:ext cx="588604" cy="405861"/>
          </a:xfrm>
          <a:custGeom>
            <a:avLst/>
            <a:gdLst/>
            <a:ahLst/>
            <a:cxnLst/>
            <a:rect l="l" t="t" r="r" b="b"/>
            <a:pathLst>
              <a:path w="688340" h="596264">
                <a:moveTo>
                  <a:pt x="688340" y="0"/>
                </a:moveTo>
                <a:lnTo>
                  <a:pt x="0" y="0"/>
                </a:lnTo>
                <a:lnTo>
                  <a:pt x="344157" y="596125"/>
                </a:lnTo>
                <a:lnTo>
                  <a:pt x="688340" y="0"/>
                </a:lnTo>
                <a:close/>
              </a:path>
            </a:pathLst>
          </a:custGeom>
          <a:solidFill>
            <a:srgbClr val="D61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74918" y="703527"/>
            <a:ext cx="588604" cy="405861"/>
          </a:xfrm>
          <a:custGeom>
            <a:avLst/>
            <a:gdLst/>
            <a:ahLst/>
            <a:cxnLst/>
            <a:rect l="l" t="t" r="r" b="b"/>
            <a:pathLst>
              <a:path w="688340" h="596264">
                <a:moveTo>
                  <a:pt x="688337" y="0"/>
                </a:moveTo>
                <a:lnTo>
                  <a:pt x="344153" y="596120"/>
                </a:lnTo>
                <a:lnTo>
                  <a:pt x="0" y="0"/>
                </a:lnTo>
                <a:lnTo>
                  <a:pt x="688337" y="0"/>
                </a:lnTo>
                <a:close/>
              </a:path>
            </a:pathLst>
          </a:custGeom>
          <a:ln w="14896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74918" y="703527"/>
            <a:ext cx="588604" cy="405861"/>
          </a:xfrm>
          <a:custGeom>
            <a:avLst/>
            <a:gdLst/>
            <a:ahLst/>
            <a:cxnLst/>
            <a:rect l="l" t="t" r="r" b="b"/>
            <a:pathLst>
              <a:path w="688340" h="596264">
                <a:moveTo>
                  <a:pt x="688340" y="0"/>
                </a:moveTo>
                <a:lnTo>
                  <a:pt x="0" y="0"/>
                </a:lnTo>
                <a:lnTo>
                  <a:pt x="344157" y="596125"/>
                </a:lnTo>
                <a:lnTo>
                  <a:pt x="688340" y="0"/>
                </a:lnTo>
                <a:close/>
              </a:path>
            </a:pathLst>
          </a:custGeom>
          <a:solidFill>
            <a:srgbClr val="D61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4263" y="765336"/>
            <a:ext cx="0" cy="272735"/>
          </a:xfrm>
          <a:custGeom>
            <a:avLst/>
            <a:gdLst/>
            <a:ahLst/>
            <a:cxnLst/>
            <a:rect l="l" t="t" r="r" b="b"/>
            <a:pathLst>
              <a:path h="400684">
                <a:moveTo>
                  <a:pt x="0" y="0"/>
                </a:moveTo>
                <a:lnTo>
                  <a:pt x="0" y="400629"/>
                </a:lnTo>
              </a:path>
            </a:pathLst>
          </a:custGeom>
          <a:ln w="148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11839" y="3397304"/>
            <a:ext cx="2558582" cy="401555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 marR="3976">
              <a:lnSpc>
                <a:spcPct val="105600"/>
              </a:lnSpc>
              <a:spcBef>
                <a:spcPts val="78"/>
              </a:spcBef>
            </a:pPr>
            <a:r>
              <a:rPr sz="1200" spc="47" dirty="0">
                <a:solidFill>
                  <a:srgbClr val="231F20"/>
                </a:solidFill>
                <a:latin typeface="Arial"/>
                <a:cs typeface="Arial"/>
              </a:rPr>
              <a:t>Regularity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– </a:t>
            </a:r>
            <a:r>
              <a:rPr sz="1200" spc="39" dirty="0">
                <a:solidFill>
                  <a:srgbClr val="231F20"/>
                </a:solidFill>
                <a:latin typeface="Arial"/>
                <a:cs typeface="Arial"/>
              </a:rPr>
              <a:t>up </a:t>
            </a:r>
            <a:r>
              <a:rPr sz="1200" spc="51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200" spc="-16" dirty="0">
                <a:solidFill>
                  <a:srgbClr val="231F20"/>
                </a:solidFill>
                <a:latin typeface="Arial"/>
                <a:cs typeface="Arial"/>
              </a:rPr>
              <a:t>10 </a:t>
            </a:r>
            <a:r>
              <a:rPr sz="1200" spc="78" dirty="0">
                <a:solidFill>
                  <a:srgbClr val="231F20"/>
                </a:solidFill>
                <a:latin typeface="Arial"/>
                <a:cs typeface="Arial"/>
              </a:rPr>
              <a:t>trains/day  </a:t>
            </a:r>
            <a:r>
              <a:rPr sz="1200" spc="51" dirty="0">
                <a:solidFill>
                  <a:srgbClr val="231F20"/>
                </a:solidFill>
                <a:latin typeface="Arial"/>
                <a:cs typeface="Arial"/>
              </a:rPr>
              <a:t>Security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– </a:t>
            </a:r>
            <a:r>
              <a:rPr sz="1200" spc="67" dirty="0">
                <a:solidFill>
                  <a:srgbClr val="231F20"/>
                </a:solidFill>
                <a:latin typeface="Arial"/>
                <a:cs typeface="Arial"/>
              </a:rPr>
              <a:t>24/7 </a:t>
            </a:r>
            <a:r>
              <a:rPr sz="1200" spc="59" dirty="0">
                <a:solidFill>
                  <a:srgbClr val="231F20"/>
                </a:solidFill>
                <a:latin typeface="Arial"/>
                <a:cs typeface="Arial"/>
              </a:rPr>
              <a:t>convoy</a:t>
            </a:r>
            <a:r>
              <a:rPr sz="1200" spc="-17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9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18176" y="1875864"/>
            <a:ext cx="535391" cy="194703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200" spc="43" dirty="0">
                <a:solidFill>
                  <a:srgbClr val="D61E39"/>
                </a:solidFill>
                <a:latin typeface="Lucida Sans"/>
                <a:cs typeface="Lucida Sans"/>
              </a:rPr>
              <a:t>SPEED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18177" y="2195712"/>
            <a:ext cx="1051777" cy="194703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200" spc="31" dirty="0">
                <a:solidFill>
                  <a:srgbClr val="D61E39"/>
                </a:solidFill>
                <a:latin typeface="Lucida Sans"/>
                <a:cs typeface="Lucida Sans"/>
              </a:rPr>
              <a:t>REGULARITY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18177" y="2524205"/>
            <a:ext cx="816118" cy="194703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200" spc="23" dirty="0">
                <a:solidFill>
                  <a:srgbClr val="D61E39"/>
                </a:solidFill>
                <a:latin typeface="Lucida Sans"/>
                <a:cs typeface="Lucida Sans"/>
              </a:rPr>
              <a:t>SECURITY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18177" y="2861342"/>
            <a:ext cx="1819569" cy="194703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200" spc="12" dirty="0">
                <a:solidFill>
                  <a:srgbClr val="D61E39"/>
                </a:solidFill>
                <a:latin typeface="Lucida Sans"/>
                <a:cs typeface="Lucida Sans"/>
              </a:rPr>
              <a:t>COMPETITIVE</a:t>
            </a:r>
            <a:r>
              <a:rPr sz="1200" spc="-55" dirty="0">
                <a:solidFill>
                  <a:srgbClr val="D61E39"/>
                </a:solidFill>
                <a:latin typeface="Lucida Sans"/>
                <a:cs typeface="Lucida Sans"/>
              </a:rPr>
              <a:t> </a:t>
            </a:r>
            <a:r>
              <a:rPr sz="1200" spc="39" dirty="0">
                <a:solidFill>
                  <a:srgbClr val="D61E39"/>
                </a:solidFill>
                <a:latin typeface="Lucida Sans"/>
                <a:cs typeface="Lucida Sans"/>
              </a:rPr>
              <a:t>TARIFFS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36110" y="1638181"/>
            <a:ext cx="1207616" cy="648773"/>
          </a:xfrm>
          <a:custGeom>
            <a:avLst/>
            <a:gdLst/>
            <a:ahLst/>
            <a:cxnLst/>
            <a:rect l="l" t="t" r="r" b="b"/>
            <a:pathLst>
              <a:path w="1412240" h="953135">
                <a:moveTo>
                  <a:pt x="0" y="894687"/>
                </a:moveTo>
                <a:lnTo>
                  <a:pt x="1374021" y="0"/>
                </a:lnTo>
                <a:lnTo>
                  <a:pt x="1411754" y="57948"/>
                </a:lnTo>
                <a:lnTo>
                  <a:pt x="37733" y="952636"/>
                </a:lnTo>
                <a:lnTo>
                  <a:pt x="0" y="894687"/>
                </a:lnTo>
                <a:close/>
              </a:path>
            </a:pathLst>
          </a:custGeom>
          <a:solidFill>
            <a:srgbClr val="017F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45810" y="3079677"/>
            <a:ext cx="0" cy="795297"/>
          </a:xfrm>
          <a:custGeom>
            <a:avLst/>
            <a:gdLst/>
            <a:ahLst/>
            <a:cxnLst/>
            <a:rect l="l" t="t" r="r" b="b"/>
            <a:pathLst>
              <a:path h="1168400">
                <a:moveTo>
                  <a:pt x="0" y="0"/>
                </a:moveTo>
                <a:lnTo>
                  <a:pt x="0" y="1168105"/>
                </a:lnTo>
              </a:path>
            </a:pathLst>
          </a:custGeom>
          <a:ln w="9876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00300" y="2662803"/>
            <a:ext cx="0" cy="1212396"/>
          </a:xfrm>
          <a:custGeom>
            <a:avLst/>
            <a:gdLst/>
            <a:ahLst/>
            <a:cxnLst/>
            <a:rect l="l" t="t" r="r" b="b"/>
            <a:pathLst>
              <a:path h="1781175">
                <a:moveTo>
                  <a:pt x="0" y="0"/>
                </a:moveTo>
                <a:lnTo>
                  <a:pt x="0" y="1780590"/>
                </a:lnTo>
              </a:path>
            </a:pathLst>
          </a:custGeom>
          <a:ln w="9876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44837" y="3210555"/>
            <a:ext cx="2617769" cy="0"/>
          </a:xfrm>
          <a:custGeom>
            <a:avLst/>
            <a:gdLst/>
            <a:ahLst/>
            <a:cxnLst/>
            <a:rect l="l" t="t" r="r" b="b"/>
            <a:pathLst>
              <a:path w="3061334">
                <a:moveTo>
                  <a:pt x="3061207" y="0"/>
                </a:moveTo>
                <a:lnTo>
                  <a:pt x="0" y="0"/>
                </a:lnTo>
              </a:path>
            </a:pathLst>
          </a:custGeom>
          <a:ln w="9876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52243" y="2266901"/>
            <a:ext cx="0" cy="1608316"/>
          </a:xfrm>
          <a:custGeom>
            <a:avLst/>
            <a:gdLst/>
            <a:ahLst/>
            <a:cxnLst/>
            <a:rect l="l" t="t" r="r" b="b"/>
            <a:pathLst>
              <a:path h="2362835">
                <a:moveTo>
                  <a:pt x="0" y="0"/>
                </a:moveTo>
                <a:lnTo>
                  <a:pt x="0" y="2362225"/>
                </a:lnTo>
              </a:path>
            </a:pathLst>
          </a:custGeom>
          <a:ln w="9876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27171" y="1657901"/>
            <a:ext cx="0" cy="2217324"/>
          </a:xfrm>
          <a:custGeom>
            <a:avLst/>
            <a:gdLst/>
            <a:ahLst/>
            <a:cxnLst/>
            <a:rect l="l" t="t" r="r" b="b"/>
            <a:pathLst>
              <a:path h="3257550">
                <a:moveTo>
                  <a:pt x="0" y="0"/>
                </a:moveTo>
                <a:lnTo>
                  <a:pt x="0" y="3256927"/>
                </a:lnTo>
              </a:path>
            </a:pathLst>
          </a:custGeom>
          <a:ln w="9876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80532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5" h="17779">
                <a:moveTo>
                  <a:pt x="43803" y="17551"/>
                </a:moveTo>
                <a:lnTo>
                  <a:pt x="43803" y="0"/>
                </a:lnTo>
                <a:lnTo>
                  <a:pt x="0" y="0"/>
                </a:lnTo>
                <a:lnTo>
                  <a:pt x="0" y="17551"/>
                </a:lnTo>
                <a:lnTo>
                  <a:pt x="43803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5" h="17779">
                <a:moveTo>
                  <a:pt x="43803" y="17551"/>
                </a:moveTo>
                <a:lnTo>
                  <a:pt x="43803" y="0"/>
                </a:lnTo>
                <a:lnTo>
                  <a:pt x="0" y="0"/>
                </a:lnTo>
                <a:lnTo>
                  <a:pt x="0" y="17551"/>
                </a:lnTo>
                <a:lnTo>
                  <a:pt x="43803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92101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5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47887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5" h="17779">
                <a:moveTo>
                  <a:pt x="43789" y="17551"/>
                </a:moveTo>
                <a:lnTo>
                  <a:pt x="43789" y="0"/>
                </a:lnTo>
                <a:lnTo>
                  <a:pt x="0" y="0"/>
                </a:lnTo>
                <a:lnTo>
                  <a:pt x="0" y="17551"/>
                </a:lnTo>
                <a:lnTo>
                  <a:pt x="43789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03664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5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59451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5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15216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5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71003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26779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82555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38354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789" y="17551"/>
                </a:moveTo>
                <a:lnTo>
                  <a:pt x="43789" y="0"/>
                </a:lnTo>
                <a:lnTo>
                  <a:pt x="0" y="0"/>
                </a:lnTo>
                <a:lnTo>
                  <a:pt x="0" y="17551"/>
                </a:lnTo>
                <a:lnTo>
                  <a:pt x="43789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94119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49906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05693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789" y="17551"/>
                </a:moveTo>
                <a:lnTo>
                  <a:pt x="43789" y="0"/>
                </a:lnTo>
                <a:lnTo>
                  <a:pt x="0" y="0"/>
                </a:lnTo>
                <a:lnTo>
                  <a:pt x="0" y="17551"/>
                </a:lnTo>
                <a:lnTo>
                  <a:pt x="43789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61469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17256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73022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28809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84596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40384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6148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51936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07712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488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19286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789" y="17551"/>
                </a:moveTo>
                <a:lnTo>
                  <a:pt x="43789" y="0"/>
                </a:lnTo>
                <a:lnTo>
                  <a:pt x="0" y="0"/>
                </a:lnTo>
                <a:lnTo>
                  <a:pt x="0" y="17551"/>
                </a:lnTo>
                <a:lnTo>
                  <a:pt x="43789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375051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30849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486615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789" y="17551"/>
                </a:moveTo>
                <a:lnTo>
                  <a:pt x="43789" y="0"/>
                </a:lnTo>
                <a:lnTo>
                  <a:pt x="0" y="0"/>
                </a:lnTo>
                <a:lnTo>
                  <a:pt x="0" y="17551"/>
                </a:lnTo>
                <a:lnTo>
                  <a:pt x="43789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42402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98178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53954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709742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765518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21305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877092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789" y="17551"/>
                </a:moveTo>
                <a:lnTo>
                  <a:pt x="43789" y="0"/>
                </a:lnTo>
                <a:lnTo>
                  <a:pt x="0" y="0"/>
                </a:lnTo>
                <a:lnTo>
                  <a:pt x="0" y="17551"/>
                </a:lnTo>
                <a:lnTo>
                  <a:pt x="43789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932868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988655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044420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100207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55983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211782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67547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323334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379111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34887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90684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789" y="17551"/>
                </a:moveTo>
                <a:lnTo>
                  <a:pt x="43789" y="0"/>
                </a:lnTo>
                <a:lnTo>
                  <a:pt x="0" y="0"/>
                </a:lnTo>
                <a:lnTo>
                  <a:pt x="0" y="17551"/>
                </a:lnTo>
                <a:lnTo>
                  <a:pt x="43789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46450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602237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58013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789" y="17551"/>
                </a:moveTo>
                <a:lnTo>
                  <a:pt x="43789" y="0"/>
                </a:lnTo>
                <a:lnTo>
                  <a:pt x="0" y="0"/>
                </a:lnTo>
                <a:lnTo>
                  <a:pt x="0" y="17551"/>
                </a:lnTo>
                <a:lnTo>
                  <a:pt x="43789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713800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769576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825353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881140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936916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992704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048469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104266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60043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215819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271606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789" y="17551"/>
                </a:moveTo>
                <a:lnTo>
                  <a:pt x="43789" y="0"/>
                </a:lnTo>
                <a:lnTo>
                  <a:pt x="0" y="0"/>
                </a:lnTo>
                <a:lnTo>
                  <a:pt x="0" y="17551"/>
                </a:lnTo>
                <a:lnTo>
                  <a:pt x="43789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327382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383181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789" y="17551"/>
                </a:moveTo>
                <a:lnTo>
                  <a:pt x="43789" y="0"/>
                </a:lnTo>
                <a:lnTo>
                  <a:pt x="0" y="0"/>
                </a:lnTo>
                <a:lnTo>
                  <a:pt x="0" y="17551"/>
                </a:lnTo>
                <a:lnTo>
                  <a:pt x="43789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438946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789" y="17551"/>
                </a:moveTo>
                <a:lnTo>
                  <a:pt x="43789" y="0"/>
                </a:lnTo>
                <a:lnTo>
                  <a:pt x="0" y="0"/>
                </a:lnTo>
                <a:lnTo>
                  <a:pt x="0" y="17551"/>
                </a:lnTo>
                <a:lnTo>
                  <a:pt x="43789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494733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550509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606286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662083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789" y="17551"/>
                </a:moveTo>
                <a:lnTo>
                  <a:pt x="43789" y="0"/>
                </a:lnTo>
                <a:lnTo>
                  <a:pt x="0" y="0"/>
                </a:lnTo>
                <a:lnTo>
                  <a:pt x="0" y="17551"/>
                </a:lnTo>
                <a:lnTo>
                  <a:pt x="43789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717848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773635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829401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885198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940975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996751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052539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789" y="17551"/>
                </a:moveTo>
                <a:lnTo>
                  <a:pt x="43789" y="0"/>
                </a:lnTo>
                <a:lnTo>
                  <a:pt x="0" y="0"/>
                </a:lnTo>
                <a:lnTo>
                  <a:pt x="0" y="17551"/>
                </a:lnTo>
                <a:lnTo>
                  <a:pt x="43789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108304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164102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219868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275665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331441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387217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443004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789" y="17551"/>
                </a:moveTo>
                <a:lnTo>
                  <a:pt x="43789" y="0"/>
                </a:lnTo>
                <a:lnTo>
                  <a:pt x="0" y="0"/>
                </a:lnTo>
                <a:lnTo>
                  <a:pt x="0" y="17551"/>
                </a:lnTo>
                <a:lnTo>
                  <a:pt x="43789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498780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4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554568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5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610344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5" h="17779">
                <a:moveTo>
                  <a:pt x="43789" y="17551"/>
                </a:moveTo>
                <a:lnTo>
                  <a:pt x="43789" y="0"/>
                </a:lnTo>
                <a:lnTo>
                  <a:pt x="0" y="0"/>
                </a:lnTo>
                <a:lnTo>
                  <a:pt x="0" y="17551"/>
                </a:lnTo>
                <a:lnTo>
                  <a:pt x="43789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666132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5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721908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5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777684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5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833481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5" h="17779">
                <a:moveTo>
                  <a:pt x="43789" y="17551"/>
                </a:moveTo>
                <a:lnTo>
                  <a:pt x="43789" y="0"/>
                </a:lnTo>
                <a:lnTo>
                  <a:pt x="0" y="0"/>
                </a:lnTo>
                <a:lnTo>
                  <a:pt x="0" y="17551"/>
                </a:lnTo>
                <a:lnTo>
                  <a:pt x="43789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889247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5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945034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5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000800" y="3868992"/>
            <a:ext cx="37467" cy="12102"/>
          </a:xfrm>
          <a:custGeom>
            <a:avLst/>
            <a:gdLst/>
            <a:ahLst/>
            <a:cxnLst/>
            <a:rect l="l" t="t" r="r" b="b"/>
            <a:pathLst>
              <a:path w="43815" h="17779">
                <a:moveTo>
                  <a:pt x="43802" y="17551"/>
                </a:moveTo>
                <a:lnTo>
                  <a:pt x="43802" y="0"/>
                </a:lnTo>
                <a:lnTo>
                  <a:pt x="0" y="0"/>
                </a:lnTo>
                <a:lnTo>
                  <a:pt x="0" y="17551"/>
                </a:lnTo>
                <a:lnTo>
                  <a:pt x="43802" y="17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73242" y="3842757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40"/>
                </a:moveTo>
                <a:lnTo>
                  <a:pt x="17556" y="0"/>
                </a:lnTo>
                <a:lnTo>
                  <a:pt x="0" y="0"/>
                </a:lnTo>
                <a:lnTo>
                  <a:pt x="0" y="47040"/>
                </a:lnTo>
                <a:lnTo>
                  <a:pt x="17556" y="4704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73242" y="3795065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40"/>
                </a:moveTo>
                <a:lnTo>
                  <a:pt x="17556" y="0"/>
                </a:lnTo>
                <a:lnTo>
                  <a:pt x="0" y="0"/>
                </a:lnTo>
                <a:lnTo>
                  <a:pt x="0" y="47040"/>
                </a:lnTo>
                <a:lnTo>
                  <a:pt x="17556" y="4704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73242" y="3747390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40"/>
                </a:moveTo>
                <a:lnTo>
                  <a:pt x="17556" y="0"/>
                </a:lnTo>
                <a:lnTo>
                  <a:pt x="0" y="0"/>
                </a:lnTo>
                <a:lnTo>
                  <a:pt x="0" y="47040"/>
                </a:lnTo>
                <a:lnTo>
                  <a:pt x="17556" y="4704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73242" y="3699707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28"/>
                </a:moveTo>
                <a:lnTo>
                  <a:pt x="17556" y="0"/>
                </a:lnTo>
                <a:lnTo>
                  <a:pt x="0" y="0"/>
                </a:lnTo>
                <a:lnTo>
                  <a:pt x="0" y="47028"/>
                </a:lnTo>
                <a:lnTo>
                  <a:pt x="17556" y="47028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73242" y="3652015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40"/>
                </a:moveTo>
                <a:lnTo>
                  <a:pt x="17556" y="0"/>
                </a:lnTo>
                <a:lnTo>
                  <a:pt x="0" y="0"/>
                </a:lnTo>
                <a:lnTo>
                  <a:pt x="0" y="47040"/>
                </a:lnTo>
                <a:lnTo>
                  <a:pt x="17556" y="4704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73242" y="3604332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28"/>
                </a:moveTo>
                <a:lnTo>
                  <a:pt x="17556" y="0"/>
                </a:lnTo>
                <a:lnTo>
                  <a:pt x="0" y="0"/>
                </a:lnTo>
                <a:lnTo>
                  <a:pt x="0" y="47028"/>
                </a:lnTo>
                <a:lnTo>
                  <a:pt x="17556" y="47028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73242" y="3556657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28"/>
                </a:moveTo>
                <a:lnTo>
                  <a:pt x="17556" y="0"/>
                </a:lnTo>
                <a:lnTo>
                  <a:pt x="0" y="0"/>
                </a:lnTo>
                <a:lnTo>
                  <a:pt x="0" y="47028"/>
                </a:lnTo>
                <a:lnTo>
                  <a:pt x="17556" y="47028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73242" y="3508957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40"/>
                </a:moveTo>
                <a:lnTo>
                  <a:pt x="17556" y="0"/>
                </a:lnTo>
                <a:lnTo>
                  <a:pt x="0" y="0"/>
                </a:lnTo>
                <a:lnTo>
                  <a:pt x="0" y="47040"/>
                </a:lnTo>
                <a:lnTo>
                  <a:pt x="17556" y="4704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73242" y="3461273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40"/>
                </a:moveTo>
                <a:lnTo>
                  <a:pt x="17556" y="0"/>
                </a:lnTo>
                <a:lnTo>
                  <a:pt x="0" y="0"/>
                </a:lnTo>
                <a:lnTo>
                  <a:pt x="0" y="47040"/>
                </a:lnTo>
                <a:lnTo>
                  <a:pt x="17556" y="4704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73242" y="3413590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40"/>
                </a:moveTo>
                <a:lnTo>
                  <a:pt x="17556" y="0"/>
                </a:lnTo>
                <a:lnTo>
                  <a:pt x="0" y="0"/>
                </a:lnTo>
                <a:lnTo>
                  <a:pt x="0" y="47040"/>
                </a:lnTo>
                <a:lnTo>
                  <a:pt x="17556" y="4704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73242" y="3365916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28"/>
                </a:moveTo>
                <a:lnTo>
                  <a:pt x="17556" y="0"/>
                </a:lnTo>
                <a:lnTo>
                  <a:pt x="0" y="0"/>
                </a:lnTo>
                <a:lnTo>
                  <a:pt x="0" y="47028"/>
                </a:lnTo>
                <a:lnTo>
                  <a:pt x="17556" y="47028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73242" y="3318224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40"/>
                </a:moveTo>
                <a:lnTo>
                  <a:pt x="17556" y="0"/>
                </a:lnTo>
                <a:lnTo>
                  <a:pt x="0" y="0"/>
                </a:lnTo>
                <a:lnTo>
                  <a:pt x="0" y="47040"/>
                </a:lnTo>
                <a:lnTo>
                  <a:pt x="17556" y="4704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73242" y="3270532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40"/>
                </a:moveTo>
                <a:lnTo>
                  <a:pt x="17556" y="0"/>
                </a:lnTo>
                <a:lnTo>
                  <a:pt x="0" y="0"/>
                </a:lnTo>
                <a:lnTo>
                  <a:pt x="0" y="47040"/>
                </a:lnTo>
                <a:lnTo>
                  <a:pt x="17556" y="4704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73242" y="3222866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28"/>
                </a:moveTo>
                <a:lnTo>
                  <a:pt x="17556" y="0"/>
                </a:lnTo>
                <a:lnTo>
                  <a:pt x="0" y="0"/>
                </a:lnTo>
                <a:lnTo>
                  <a:pt x="0" y="47028"/>
                </a:lnTo>
                <a:lnTo>
                  <a:pt x="17556" y="47028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73242" y="3175166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40"/>
                </a:moveTo>
                <a:lnTo>
                  <a:pt x="17556" y="0"/>
                </a:lnTo>
                <a:lnTo>
                  <a:pt x="0" y="0"/>
                </a:lnTo>
                <a:lnTo>
                  <a:pt x="0" y="47040"/>
                </a:lnTo>
                <a:lnTo>
                  <a:pt x="17556" y="4704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73242" y="3127482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40"/>
                </a:moveTo>
                <a:lnTo>
                  <a:pt x="17556" y="0"/>
                </a:lnTo>
                <a:lnTo>
                  <a:pt x="0" y="0"/>
                </a:lnTo>
                <a:lnTo>
                  <a:pt x="0" y="47040"/>
                </a:lnTo>
                <a:lnTo>
                  <a:pt x="17556" y="4704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73242" y="3079808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28"/>
                </a:moveTo>
                <a:lnTo>
                  <a:pt x="17556" y="0"/>
                </a:lnTo>
                <a:lnTo>
                  <a:pt x="0" y="0"/>
                </a:lnTo>
                <a:lnTo>
                  <a:pt x="0" y="47028"/>
                </a:lnTo>
                <a:lnTo>
                  <a:pt x="17556" y="47028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73242" y="3032124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28"/>
                </a:moveTo>
                <a:lnTo>
                  <a:pt x="17556" y="0"/>
                </a:lnTo>
                <a:lnTo>
                  <a:pt x="0" y="0"/>
                </a:lnTo>
                <a:lnTo>
                  <a:pt x="0" y="47028"/>
                </a:lnTo>
                <a:lnTo>
                  <a:pt x="17556" y="47028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73242" y="2984432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40"/>
                </a:moveTo>
                <a:lnTo>
                  <a:pt x="17556" y="0"/>
                </a:lnTo>
                <a:lnTo>
                  <a:pt x="0" y="0"/>
                </a:lnTo>
                <a:lnTo>
                  <a:pt x="0" y="47040"/>
                </a:lnTo>
                <a:lnTo>
                  <a:pt x="17556" y="4704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73242" y="2936749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28"/>
                </a:moveTo>
                <a:lnTo>
                  <a:pt x="17556" y="0"/>
                </a:lnTo>
                <a:lnTo>
                  <a:pt x="0" y="0"/>
                </a:lnTo>
                <a:lnTo>
                  <a:pt x="0" y="47028"/>
                </a:lnTo>
                <a:lnTo>
                  <a:pt x="17556" y="47028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73242" y="2889074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28"/>
                </a:moveTo>
                <a:lnTo>
                  <a:pt x="17556" y="0"/>
                </a:lnTo>
                <a:lnTo>
                  <a:pt x="0" y="0"/>
                </a:lnTo>
                <a:lnTo>
                  <a:pt x="0" y="47028"/>
                </a:lnTo>
                <a:lnTo>
                  <a:pt x="17556" y="47028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73242" y="2841374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40"/>
                </a:moveTo>
                <a:lnTo>
                  <a:pt x="17556" y="0"/>
                </a:lnTo>
                <a:lnTo>
                  <a:pt x="0" y="0"/>
                </a:lnTo>
                <a:lnTo>
                  <a:pt x="0" y="47040"/>
                </a:lnTo>
                <a:lnTo>
                  <a:pt x="17556" y="4704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73242" y="2793690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40"/>
                </a:moveTo>
                <a:lnTo>
                  <a:pt x="17556" y="0"/>
                </a:lnTo>
                <a:lnTo>
                  <a:pt x="0" y="0"/>
                </a:lnTo>
                <a:lnTo>
                  <a:pt x="0" y="47040"/>
                </a:lnTo>
                <a:lnTo>
                  <a:pt x="17556" y="4704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73242" y="2746007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40"/>
                </a:moveTo>
                <a:lnTo>
                  <a:pt x="17556" y="0"/>
                </a:lnTo>
                <a:lnTo>
                  <a:pt x="0" y="0"/>
                </a:lnTo>
                <a:lnTo>
                  <a:pt x="0" y="47040"/>
                </a:lnTo>
                <a:lnTo>
                  <a:pt x="17556" y="4704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73242" y="2698324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28"/>
                </a:moveTo>
                <a:lnTo>
                  <a:pt x="17556" y="0"/>
                </a:lnTo>
                <a:lnTo>
                  <a:pt x="0" y="0"/>
                </a:lnTo>
                <a:lnTo>
                  <a:pt x="0" y="47028"/>
                </a:lnTo>
                <a:lnTo>
                  <a:pt x="17556" y="47028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73242" y="2650641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40"/>
                </a:moveTo>
                <a:lnTo>
                  <a:pt x="17556" y="0"/>
                </a:lnTo>
                <a:lnTo>
                  <a:pt x="0" y="0"/>
                </a:lnTo>
                <a:lnTo>
                  <a:pt x="0" y="47040"/>
                </a:lnTo>
                <a:lnTo>
                  <a:pt x="17556" y="4704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73242" y="2602949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40"/>
                </a:moveTo>
                <a:lnTo>
                  <a:pt x="17556" y="0"/>
                </a:lnTo>
                <a:lnTo>
                  <a:pt x="0" y="0"/>
                </a:lnTo>
                <a:lnTo>
                  <a:pt x="0" y="47040"/>
                </a:lnTo>
                <a:lnTo>
                  <a:pt x="17556" y="4704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73242" y="2555283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28"/>
                </a:moveTo>
                <a:lnTo>
                  <a:pt x="17556" y="0"/>
                </a:lnTo>
                <a:lnTo>
                  <a:pt x="0" y="0"/>
                </a:lnTo>
                <a:lnTo>
                  <a:pt x="0" y="47028"/>
                </a:lnTo>
                <a:lnTo>
                  <a:pt x="17556" y="47028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73242" y="2507582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40"/>
                </a:moveTo>
                <a:lnTo>
                  <a:pt x="17556" y="0"/>
                </a:lnTo>
                <a:lnTo>
                  <a:pt x="0" y="0"/>
                </a:lnTo>
                <a:lnTo>
                  <a:pt x="0" y="47040"/>
                </a:lnTo>
                <a:lnTo>
                  <a:pt x="17556" y="4704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73242" y="2459899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40"/>
                </a:moveTo>
                <a:lnTo>
                  <a:pt x="17556" y="0"/>
                </a:lnTo>
                <a:lnTo>
                  <a:pt x="0" y="0"/>
                </a:lnTo>
                <a:lnTo>
                  <a:pt x="0" y="47040"/>
                </a:lnTo>
                <a:lnTo>
                  <a:pt x="17556" y="4704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73242" y="2412216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40"/>
                </a:moveTo>
                <a:lnTo>
                  <a:pt x="17556" y="0"/>
                </a:lnTo>
                <a:lnTo>
                  <a:pt x="0" y="0"/>
                </a:lnTo>
                <a:lnTo>
                  <a:pt x="0" y="47040"/>
                </a:lnTo>
                <a:lnTo>
                  <a:pt x="17556" y="4704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73242" y="2364533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28"/>
                </a:moveTo>
                <a:lnTo>
                  <a:pt x="17556" y="0"/>
                </a:lnTo>
                <a:lnTo>
                  <a:pt x="0" y="0"/>
                </a:lnTo>
                <a:lnTo>
                  <a:pt x="0" y="47028"/>
                </a:lnTo>
                <a:lnTo>
                  <a:pt x="17556" y="47028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73242" y="2316849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40"/>
                </a:moveTo>
                <a:lnTo>
                  <a:pt x="17556" y="0"/>
                </a:lnTo>
                <a:lnTo>
                  <a:pt x="0" y="0"/>
                </a:lnTo>
                <a:lnTo>
                  <a:pt x="0" y="47040"/>
                </a:lnTo>
                <a:lnTo>
                  <a:pt x="17556" y="4704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73242" y="2269157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40"/>
                </a:moveTo>
                <a:lnTo>
                  <a:pt x="17556" y="0"/>
                </a:lnTo>
                <a:lnTo>
                  <a:pt x="0" y="0"/>
                </a:lnTo>
                <a:lnTo>
                  <a:pt x="0" y="47040"/>
                </a:lnTo>
                <a:lnTo>
                  <a:pt x="17556" y="4704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73242" y="2221491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28"/>
                </a:moveTo>
                <a:lnTo>
                  <a:pt x="17556" y="0"/>
                </a:lnTo>
                <a:lnTo>
                  <a:pt x="0" y="0"/>
                </a:lnTo>
                <a:lnTo>
                  <a:pt x="0" y="47028"/>
                </a:lnTo>
                <a:lnTo>
                  <a:pt x="17556" y="47028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73242" y="2173791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40"/>
                </a:moveTo>
                <a:lnTo>
                  <a:pt x="17556" y="0"/>
                </a:lnTo>
                <a:lnTo>
                  <a:pt x="0" y="0"/>
                </a:lnTo>
                <a:lnTo>
                  <a:pt x="0" y="47040"/>
                </a:lnTo>
                <a:lnTo>
                  <a:pt x="17556" y="4704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73242" y="2126107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40"/>
                </a:moveTo>
                <a:lnTo>
                  <a:pt x="17556" y="0"/>
                </a:lnTo>
                <a:lnTo>
                  <a:pt x="0" y="0"/>
                </a:lnTo>
                <a:lnTo>
                  <a:pt x="0" y="47040"/>
                </a:lnTo>
                <a:lnTo>
                  <a:pt x="17556" y="4704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73242" y="2078424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40"/>
                </a:moveTo>
                <a:lnTo>
                  <a:pt x="17556" y="0"/>
                </a:lnTo>
                <a:lnTo>
                  <a:pt x="0" y="0"/>
                </a:lnTo>
                <a:lnTo>
                  <a:pt x="0" y="47040"/>
                </a:lnTo>
                <a:lnTo>
                  <a:pt x="17556" y="4704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73242" y="2030741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28"/>
                </a:moveTo>
                <a:lnTo>
                  <a:pt x="17556" y="0"/>
                </a:lnTo>
                <a:lnTo>
                  <a:pt x="0" y="0"/>
                </a:lnTo>
                <a:lnTo>
                  <a:pt x="0" y="47028"/>
                </a:lnTo>
                <a:lnTo>
                  <a:pt x="17556" y="47028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73242" y="1983049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40"/>
                </a:moveTo>
                <a:lnTo>
                  <a:pt x="17556" y="0"/>
                </a:lnTo>
                <a:lnTo>
                  <a:pt x="0" y="0"/>
                </a:lnTo>
                <a:lnTo>
                  <a:pt x="0" y="47040"/>
                </a:lnTo>
                <a:lnTo>
                  <a:pt x="17556" y="4704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73242" y="1935366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28"/>
                </a:moveTo>
                <a:lnTo>
                  <a:pt x="17556" y="0"/>
                </a:lnTo>
                <a:lnTo>
                  <a:pt x="0" y="0"/>
                </a:lnTo>
                <a:lnTo>
                  <a:pt x="0" y="47028"/>
                </a:lnTo>
                <a:lnTo>
                  <a:pt x="17556" y="47028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73242" y="1887691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28"/>
                </a:moveTo>
                <a:lnTo>
                  <a:pt x="17556" y="0"/>
                </a:lnTo>
                <a:lnTo>
                  <a:pt x="0" y="0"/>
                </a:lnTo>
                <a:lnTo>
                  <a:pt x="0" y="47028"/>
                </a:lnTo>
                <a:lnTo>
                  <a:pt x="17556" y="47028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73242" y="1839991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40"/>
                </a:moveTo>
                <a:lnTo>
                  <a:pt x="17556" y="0"/>
                </a:lnTo>
                <a:lnTo>
                  <a:pt x="0" y="0"/>
                </a:lnTo>
                <a:lnTo>
                  <a:pt x="0" y="47040"/>
                </a:lnTo>
                <a:lnTo>
                  <a:pt x="17556" y="4704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73242" y="1792307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40"/>
                </a:moveTo>
                <a:lnTo>
                  <a:pt x="17556" y="0"/>
                </a:lnTo>
                <a:lnTo>
                  <a:pt x="0" y="0"/>
                </a:lnTo>
                <a:lnTo>
                  <a:pt x="0" y="47040"/>
                </a:lnTo>
                <a:lnTo>
                  <a:pt x="17556" y="4704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73242" y="1744633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40"/>
                </a:moveTo>
                <a:lnTo>
                  <a:pt x="17556" y="0"/>
                </a:lnTo>
                <a:lnTo>
                  <a:pt x="0" y="0"/>
                </a:lnTo>
                <a:lnTo>
                  <a:pt x="0" y="47040"/>
                </a:lnTo>
                <a:lnTo>
                  <a:pt x="17556" y="4704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973242" y="1696950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28"/>
                </a:moveTo>
                <a:lnTo>
                  <a:pt x="17556" y="0"/>
                </a:lnTo>
                <a:lnTo>
                  <a:pt x="0" y="0"/>
                </a:lnTo>
                <a:lnTo>
                  <a:pt x="0" y="47028"/>
                </a:lnTo>
                <a:lnTo>
                  <a:pt x="17556" y="47028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973242" y="1649258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40"/>
                </a:moveTo>
                <a:lnTo>
                  <a:pt x="17556" y="0"/>
                </a:lnTo>
                <a:lnTo>
                  <a:pt x="0" y="0"/>
                </a:lnTo>
                <a:lnTo>
                  <a:pt x="0" y="47040"/>
                </a:lnTo>
                <a:lnTo>
                  <a:pt x="17556" y="4704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73242" y="1601575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28"/>
                </a:moveTo>
                <a:lnTo>
                  <a:pt x="17556" y="0"/>
                </a:lnTo>
                <a:lnTo>
                  <a:pt x="0" y="0"/>
                </a:lnTo>
                <a:lnTo>
                  <a:pt x="0" y="47028"/>
                </a:lnTo>
                <a:lnTo>
                  <a:pt x="17556" y="47028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73242" y="1553900"/>
            <a:ext cx="15204" cy="32417"/>
          </a:xfrm>
          <a:custGeom>
            <a:avLst/>
            <a:gdLst/>
            <a:ahLst/>
            <a:cxnLst/>
            <a:rect l="l" t="t" r="r" b="b"/>
            <a:pathLst>
              <a:path w="17780" h="47625">
                <a:moveTo>
                  <a:pt x="17556" y="47028"/>
                </a:moveTo>
                <a:lnTo>
                  <a:pt x="17556" y="0"/>
                </a:lnTo>
                <a:lnTo>
                  <a:pt x="0" y="0"/>
                </a:lnTo>
                <a:lnTo>
                  <a:pt x="0" y="47028"/>
                </a:lnTo>
                <a:lnTo>
                  <a:pt x="17556" y="47028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 txBox="1"/>
          <p:nvPr/>
        </p:nvSpPr>
        <p:spPr>
          <a:xfrm>
            <a:off x="1954776" y="3967843"/>
            <a:ext cx="373036" cy="179314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100" spc="20" dirty="0">
                <a:solidFill>
                  <a:srgbClr val="A7A9AC"/>
                </a:solidFill>
                <a:latin typeface="Arial"/>
                <a:cs typeface="Arial"/>
              </a:rPr>
              <a:t>2015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781911" y="3967843"/>
            <a:ext cx="381724" cy="179314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100" spc="39" dirty="0">
                <a:solidFill>
                  <a:srgbClr val="A7A9AC"/>
                </a:solidFill>
                <a:latin typeface="Arial"/>
                <a:cs typeface="Arial"/>
              </a:rPr>
              <a:t>2014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836209" y="2965078"/>
            <a:ext cx="412132" cy="225481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pc="43" dirty="0">
                <a:solidFill>
                  <a:srgbClr val="D61E39"/>
                </a:solidFill>
                <a:latin typeface="Lucida Sans"/>
                <a:cs typeface="Lucida Sans"/>
              </a:rPr>
              <a:t>550</a:t>
            </a:r>
            <a:endParaRPr>
              <a:latin typeface="Lucida Sans"/>
              <a:cs typeface="Lucida Sans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1933054" y="2697096"/>
            <a:ext cx="407245" cy="225481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pc="-51" dirty="0">
                <a:solidFill>
                  <a:srgbClr val="D61E39"/>
                </a:solidFill>
                <a:latin typeface="Lucida Sans"/>
                <a:cs typeface="Lucida Sans"/>
              </a:rPr>
              <a:t>7</a:t>
            </a:r>
            <a:r>
              <a:rPr spc="78" dirty="0">
                <a:solidFill>
                  <a:srgbClr val="D61E39"/>
                </a:solidFill>
                <a:latin typeface="Lucida Sans"/>
                <a:cs typeface="Lucida Sans"/>
              </a:rPr>
              <a:t>50</a:t>
            </a:r>
            <a:endParaRPr>
              <a:latin typeface="Lucida Sans"/>
              <a:cs typeface="Lucida Sans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3084201" y="2316737"/>
            <a:ext cx="425163" cy="225481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pc="78" dirty="0">
                <a:solidFill>
                  <a:srgbClr val="D61E39"/>
                </a:solidFill>
                <a:latin typeface="Lucida Sans"/>
                <a:cs typeface="Lucida Sans"/>
              </a:rPr>
              <a:t>990</a:t>
            </a:r>
            <a:endParaRPr>
              <a:latin typeface="Lucida Sans"/>
              <a:cs typeface="Lucida Sans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4387383" y="1884510"/>
            <a:ext cx="481635" cy="225481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pc="-102" dirty="0">
                <a:solidFill>
                  <a:srgbClr val="D61E39"/>
                </a:solidFill>
                <a:latin typeface="Lucida Sans"/>
                <a:cs typeface="Lucida Sans"/>
              </a:rPr>
              <a:t>1</a:t>
            </a:r>
            <a:r>
              <a:rPr spc="-55" dirty="0">
                <a:solidFill>
                  <a:srgbClr val="D61E39"/>
                </a:solidFill>
                <a:latin typeface="Lucida Sans"/>
                <a:cs typeface="Lucida Sans"/>
              </a:rPr>
              <a:t>150</a:t>
            </a:r>
            <a:endParaRPr>
              <a:latin typeface="Lucida Sans"/>
              <a:cs typeface="Lucida Sans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4463403" y="3967843"/>
            <a:ext cx="370864" cy="179314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100" spc="8" dirty="0">
                <a:solidFill>
                  <a:srgbClr val="A7A9AC"/>
                </a:solidFill>
                <a:latin typeface="Arial"/>
                <a:cs typeface="Arial"/>
              </a:rPr>
              <a:t>2017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5299610" y="3967843"/>
            <a:ext cx="1016483" cy="179314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100" spc="12" dirty="0">
                <a:solidFill>
                  <a:srgbClr val="A7A9AC"/>
                </a:solidFill>
                <a:latin typeface="Arial"/>
                <a:cs typeface="Arial"/>
              </a:rPr>
              <a:t>2018</a:t>
            </a:r>
            <a:r>
              <a:rPr sz="110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100" spc="78" dirty="0">
                <a:solidFill>
                  <a:srgbClr val="A7A9AC"/>
                </a:solidFill>
                <a:latin typeface="Arial"/>
                <a:cs typeface="Arial"/>
              </a:rPr>
              <a:t>(target)</a:t>
            </a:r>
            <a:r>
              <a:rPr sz="1100" spc="-207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629873" y="3743085"/>
            <a:ext cx="58100" cy="148537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900" dirty="0">
                <a:solidFill>
                  <a:srgbClr val="017FA3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3105921" y="3967843"/>
            <a:ext cx="381724" cy="179314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100" spc="39" dirty="0">
                <a:solidFill>
                  <a:srgbClr val="A7A9AC"/>
                </a:solidFill>
                <a:latin typeface="Arial"/>
                <a:cs typeface="Arial"/>
              </a:rPr>
              <a:t>2016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629873" y="3215769"/>
            <a:ext cx="58100" cy="148537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900" dirty="0">
                <a:solidFill>
                  <a:srgbClr val="017FA3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629873" y="2152490"/>
            <a:ext cx="58100" cy="148537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900" dirty="0">
                <a:solidFill>
                  <a:srgbClr val="017FA3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629873" y="1625173"/>
            <a:ext cx="58100" cy="148537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900" dirty="0">
                <a:solidFill>
                  <a:srgbClr val="017FA3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629873" y="2688452"/>
            <a:ext cx="58100" cy="148537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900" dirty="0">
                <a:solidFill>
                  <a:srgbClr val="017FA3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978579" y="2266900"/>
            <a:ext cx="3673890" cy="1080135"/>
          </a:xfrm>
          <a:custGeom>
            <a:avLst/>
            <a:gdLst/>
            <a:ahLst/>
            <a:cxnLst/>
            <a:rect l="l" t="t" r="r" b="b"/>
            <a:pathLst>
              <a:path w="4296410" h="1586864">
                <a:moveTo>
                  <a:pt x="0" y="1586598"/>
                </a:moveTo>
                <a:lnTo>
                  <a:pt x="1365008" y="1194079"/>
                </a:lnTo>
                <a:lnTo>
                  <a:pt x="2715120" y="596447"/>
                </a:lnTo>
                <a:lnTo>
                  <a:pt x="4296130" y="0"/>
                </a:lnTo>
              </a:path>
            </a:pathLst>
          </a:custGeom>
          <a:ln w="69150">
            <a:solidFill>
              <a:srgbClr val="017F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84479" y="3271940"/>
            <a:ext cx="188208" cy="149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051711" y="3004776"/>
            <a:ext cx="188201" cy="1498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206200" y="2597988"/>
            <a:ext cx="188201" cy="149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558131" y="2191987"/>
            <a:ext cx="188200" cy="1498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733072" y="1561074"/>
            <a:ext cx="188201" cy="1498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 txBox="1"/>
          <p:nvPr/>
        </p:nvSpPr>
        <p:spPr>
          <a:xfrm>
            <a:off x="1031688" y="1556018"/>
            <a:ext cx="706434" cy="225481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b="1" dirty="0">
                <a:latin typeface="Calibri"/>
                <a:cs typeface="Calibri"/>
              </a:rPr>
              <a:t>K</a:t>
            </a:r>
            <a:r>
              <a:rPr b="1" spc="-4" dirty="0">
                <a:latin typeface="Calibri"/>
                <a:cs typeface="Calibri"/>
              </a:rPr>
              <a:t>M/</a:t>
            </a:r>
            <a:r>
              <a:rPr b="1" spc="-35" dirty="0">
                <a:latin typeface="Calibri"/>
                <a:cs typeface="Calibri"/>
              </a:rPr>
              <a:t>D</a:t>
            </a:r>
            <a:r>
              <a:rPr b="1" spc="-117" dirty="0">
                <a:latin typeface="Calibri"/>
                <a:cs typeface="Calibri"/>
              </a:rPr>
              <a:t>A</a:t>
            </a:r>
            <a:r>
              <a:rPr b="1" dirty="0">
                <a:latin typeface="Calibri"/>
                <a:cs typeface="Calibri"/>
              </a:rPr>
              <a:t>Y</a:t>
            </a:r>
            <a:endParaRPr>
              <a:latin typeface="Calibri"/>
              <a:cs typeface="Calibri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629873" y="4521094"/>
            <a:ext cx="631501" cy="225481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b="1" dirty="0">
                <a:latin typeface="Calibri"/>
                <a:cs typeface="Calibri"/>
              </a:rPr>
              <a:t>10</a:t>
            </a:r>
            <a:r>
              <a:rPr b="1" spc="-63" dirty="0">
                <a:latin typeface="Calibri"/>
                <a:cs typeface="Calibri"/>
              </a:rPr>
              <a:t> </a:t>
            </a:r>
            <a:r>
              <a:rPr b="1" spc="-12" dirty="0">
                <a:latin typeface="Calibri"/>
                <a:cs typeface="Calibri"/>
              </a:rPr>
              <a:t>days</a:t>
            </a:r>
            <a:endParaRPr>
              <a:latin typeface="Calibri"/>
              <a:cs typeface="Calibri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1770157" y="4521094"/>
            <a:ext cx="681999" cy="225481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b="1" dirty="0">
                <a:latin typeface="Calibri"/>
                <a:cs typeface="Calibri"/>
              </a:rPr>
              <a:t>7,5</a:t>
            </a:r>
            <a:r>
              <a:rPr b="1" spc="-59" dirty="0">
                <a:latin typeface="Calibri"/>
                <a:cs typeface="Calibri"/>
              </a:rPr>
              <a:t> </a:t>
            </a:r>
            <a:r>
              <a:rPr b="1" spc="-12" dirty="0">
                <a:latin typeface="Calibri"/>
                <a:cs typeface="Calibri"/>
              </a:rPr>
              <a:t>days</a:t>
            </a:r>
            <a:endParaRPr>
              <a:latin typeface="Calibri"/>
              <a:cs typeface="Calibri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2910443" y="4521094"/>
            <a:ext cx="681999" cy="225481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b="1" dirty="0">
                <a:latin typeface="Calibri"/>
                <a:cs typeface="Calibri"/>
              </a:rPr>
              <a:t>5,5</a:t>
            </a:r>
            <a:r>
              <a:rPr b="1" spc="-59" dirty="0">
                <a:latin typeface="Calibri"/>
                <a:cs typeface="Calibri"/>
              </a:rPr>
              <a:t> </a:t>
            </a:r>
            <a:r>
              <a:rPr b="1" spc="-12" dirty="0">
                <a:latin typeface="Calibri"/>
                <a:cs typeface="Calibri"/>
              </a:rPr>
              <a:t>days</a:t>
            </a:r>
            <a:endParaRPr>
              <a:latin typeface="Calibri"/>
              <a:cs typeface="Calibri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4333083" y="4521094"/>
            <a:ext cx="681999" cy="225481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b="1" dirty="0">
                <a:latin typeface="Calibri"/>
                <a:cs typeface="Calibri"/>
              </a:rPr>
              <a:t>4,8</a:t>
            </a:r>
            <a:r>
              <a:rPr b="1" spc="-59" dirty="0">
                <a:latin typeface="Calibri"/>
                <a:cs typeface="Calibri"/>
              </a:rPr>
              <a:t> </a:t>
            </a:r>
            <a:r>
              <a:rPr b="1" spc="-12" dirty="0">
                <a:latin typeface="Calibri"/>
                <a:cs typeface="Calibri"/>
              </a:rPr>
              <a:t>days</a:t>
            </a:r>
            <a:endParaRPr>
              <a:latin typeface="Calibri"/>
              <a:cs typeface="Calibri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5419069" y="4521094"/>
            <a:ext cx="681999" cy="225481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b="1" dirty="0">
                <a:latin typeface="Calibri"/>
                <a:cs typeface="Calibri"/>
              </a:rPr>
              <a:t>3,5</a:t>
            </a:r>
            <a:r>
              <a:rPr b="1" spc="-59" dirty="0">
                <a:latin typeface="Calibri"/>
                <a:cs typeface="Calibri"/>
              </a:rPr>
              <a:t> </a:t>
            </a:r>
            <a:r>
              <a:rPr b="1" spc="-12" dirty="0">
                <a:latin typeface="Calibri"/>
                <a:cs typeface="Calibri"/>
              </a:rPr>
              <a:t>days</a:t>
            </a:r>
            <a:endParaRPr>
              <a:latin typeface="Calibri"/>
              <a:cs typeface="Calibri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5593351" y="4223205"/>
            <a:ext cx="325911" cy="321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636799" y="4242126"/>
            <a:ext cx="239460" cy="252853"/>
          </a:xfrm>
          <a:custGeom>
            <a:avLst/>
            <a:gdLst/>
            <a:ahLst/>
            <a:cxnLst/>
            <a:rect l="l" t="t" r="r" b="b"/>
            <a:pathLst>
              <a:path w="280034" h="371475">
                <a:moveTo>
                  <a:pt x="170573" y="105219"/>
                </a:moveTo>
                <a:lnTo>
                  <a:pt x="108953" y="105219"/>
                </a:lnTo>
                <a:lnTo>
                  <a:pt x="108953" y="340466"/>
                </a:lnTo>
                <a:lnTo>
                  <a:pt x="111374" y="352460"/>
                </a:lnTo>
                <a:lnTo>
                  <a:pt x="117976" y="362254"/>
                </a:lnTo>
                <a:lnTo>
                  <a:pt x="127769" y="368857"/>
                </a:lnTo>
                <a:lnTo>
                  <a:pt x="139763" y="371278"/>
                </a:lnTo>
                <a:lnTo>
                  <a:pt x="151757" y="368857"/>
                </a:lnTo>
                <a:lnTo>
                  <a:pt x="161550" y="362254"/>
                </a:lnTo>
                <a:lnTo>
                  <a:pt x="168152" y="352460"/>
                </a:lnTo>
                <a:lnTo>
                  <a:pt x="170573" y="340466"/>
                </a:lnTo>
                <a:lnTo>
                  <a:pt x="170573" y="105219"/>
                </a:lnTo>
                <a:close/>
              </a:path>
              <a:path w="280034" h="371475">
                <a:moveTo>
                  <a:pt x="147650" y="0"/>
                </a:moveTo>
                <a:lnTo>
                  <a:pt x="131876" y="0"/>
                </a:lnTo>
                <a:lnTo>
                  <a:pt x="123990" y="3035"/>
                </a:lnTo>
                <a:lnTo>
                  <a:pt x="2997" y="123991"/>
                </a:lnTo>
                <a:lnTo>
                  <a:pt x="0" y="131884"/>
                </a:lnTo>
                <a:lnTo>
                  <a:pt x="0" y="147657"/>
                </a:lnTo>
                <a:lnTo>
                  <a:pt x="2997" y="155550"/>
                </a:lnTo>
                <a:lnTo>
                  <a:pt x="9004" y="161568"/>
                </a:lnTo>
                <a:lnTo>
                  <a:pt x="19204" y="168337"/>
                </a:lnTo>
                <a:lnTo>
                  <a:pt x="30808" y="170594"/>
                </a:lnTo>
                <a:lnTo>
                  <a:pt x="42410" y="168337"/>
                </a:lnTo>
                <a:lnTo>
                  <a:pt x="52603" y="161568"/>
                </a:lnTo>
                <a:lnTo>
                  <a:pt x="108953" y="105219"/>
                </a:lnTo>
                <a:lnTo>
                  <a:pt x="257752" y="105219"/>
                </a:lnTo>
                <a:lnTo>
                  <a:pt x="155536" y="3035"/>
                </a:lnTo>
                <a:lnTo>
                  <a:pt x="147650" y="0"/>
                </a:lnTo>
                <a:close/>
              </a:path>
              <a:path w="280034" h="371475">
                <a:moveTo>
                  <a:pt x="257752" y="105219"/>
                </a:moveTo>
                <a:lnTo>
                  <a:pt x="170573" y="105219"/>
                </a:lnTo>
                <a:lnTo>
                  <a:pt x="226923" y="161568"/>
                </a:lnTo>
                <a:lnTo>
                  <a:pt x="237122" y="168337"/>
                </a:lnTo>
                <a:lnTo>
                  <a:pt x="248723" y="170594"/>
                </a:lnTo>
                <a:lnTo>
                  <a:pt x="260324" y="168337"/>
                </a:lnTo>
                <a:lnTo>
                  <a:pt x="270522" y="161568"/>
                </a:lnTo>
                <a:lnTo>
                  <a:pt x="276529" y="155550"/>
                </a:lnTo>
                <a:lnTo>
                  <a:pt x="279526" y="147657"/>
                </a:lnTo>
                <a:lnTo>
                  <a:pt x="279526" y="131884"/>
                </a:lnTo>
                <a:lnTo>
                  <a:pt x="276529" y="123991"/>
                </a:lnTo>
                <a:lnTo>
                  <a:pt x="257752" y="105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636799" y="4242127"/>
            <a:ext cx="239460" cy="252853"/>
          </a:xfrm>
          <a:custGeom>
            <a:avLst/>
            <a:gdLst/>
            <a:ahLst/>
            <a:cxnLst/>
            <a:rect l="l" t="t" r="r" b="b"/>
            <a:pathLst>
              <a:path w="280034" h="371475">
                <a:moveTo>
                  <a:pt x="0" y="139768"/>
                </a:moveTo>
                <a:lnTo>
                  <a:pt x="0" y="147655"/>
                </a:lnTo>
                <a:lnTo>
                  <a:pt x="2996" y="155548"/>
                </a:lnTo>
                <a:lnTo>
                  <a:pt x="9014" y="161565"/>
                </a:lnTo>
                <a:lnTo>
                  <a:pt x="19210" y="168335"/>
                </a:lnTo>
                <a:lnTo>
                  <a:pt x="30811" y="170591"/>
                </a:lnTo>
                <a:lnTo>
                  <a:pt x="42412" y="168335"/>
                </a:lnTo>
                <a:lnTo>
                  <a:pt x="52608" y="161565"/>
                </a:lnTo>
                <a:lnTo>
                  <a:pt x="108956" y="105218"/>
                </a:lnTo>
                <a:lnTo>
                  <a:pt x="108956" y="340464"/>
                </a:lnTo>
                <a:lnTo>
                  <a:pt x="111377" y="352458"/>
                </a:lnTo>
                <a:lnTo>
                  <a:pt x="117980" y="362252"/>
                </a:lnTo>
                <a:lnTo>
                  <a:pt x="127773" y="368854"/>
                </a:lnTo>
                <a:lnTo>
                  <a:pt x="139768" y="371275"/>
                </a:lnTo>
                <a:lnTo>
                  <a:pt x="151762" y="368854"/>
                </a:lnTo>
                <a:lnTo>
                  <a:pt x="161556" y="362252"/>
                </a:lnTo>
                <a:lnTo>
                  <a:pt x="168159" y="352458"/>
                </a:lnTo>
                <a:lnTo>
                  <a:pt x="170580" y="340464"/>
                </a:lnTo>
                <a:lnTo>
                  <a:pt x="170580" y="105218"/>
                </a:lnTo>
                <a:lnTo>
                  <a:pt x="226927" y="161565"/>
                </a:lnTo>
                <a:lnTo>
                  <a:pt x="237123" y="168335"/>
                </a:lnTo>
                <a:lnTo>
                  <a:pt x="248724" y="170591"/>
                </a:lnTo>
                <a:lnTo>
                  <a:pt x="260325" y="168335"/>
                </a:lnTo>
                <a:lnTo>
                  <a:pt x="270521" y="161565"/>
                </a:lnTo>
                <a:lnTo>
                  <a:pt x="276539" y="155548"/>
                </a:lnTo>
                <a:lnTo>
                  <a:pt x="279535" y="147655"/>
                </a:lnTo>
                <a:lnTo>
                  <a:pt x="279535" y="139768"/>
                </a:lnTo>
                <a:lnTo>
                  <a:pt x="279535" y="131881"/>
                </a:lnTo>
                <a:lnTo>
                  <a:pt x="276538" y="123988"/>
                </a:lnTo>
                <a:lnTo>
                  <a:pt x="270521" y="117971"/>
                </a:lnTo>
                <a:lnTo>
                  <a:pt x="161565" y="9043"/>
                </a:lnTo>
                <a:lnTo>
                  <a:pt x="155547" y="3026"/>
                </a:lnTo>
                <a:lnTo>
                  <a:pt x="147655" y="0"/>
                </a:lnTo>
                <a:lnTo>
                  <a:pt x="139768" y="0"/>
                </a:lnTo>
                <a:lnTo>
                  <a:pt x="131881" y="0"/>
                </a:lnTo>
                <a:lnTo>
                  <a:pt x="123988" y="3026"/>
                </a:lnTo>
                <a:lnTo>
                  <a:pt x="117970" y="9043"/>
                </a:lnTo>
                <a:lnTo>
                  <a:pt x="9014" y="117971"/>
                </a:lnTo>
                <a:lnTo>
                  <a:pt x="2996" y="123988"/>
                </a:lnTo>
                <a:lnTo>
                  <a:pt x="0" y="131881"/>
                </a:lnTo>
                <a:lnTo>
                  <a:pt x="0" y="139768"/>
                </a:lnTo>
                <a:close/>
              </a:path>
            </a:pathLst>
          </a:custGeom>
          <a:ln w="25400">
            <a:solidFill>
              <a:srgbClr val="2E7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526381" y="4223205"/>
            <a:ext cx="325911" cy="321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569818" y="4242126"/>
            <a:ext cx="239460" cy="252853"/>
          </a:xfrm>
          <a:custGeom>
            <a:avLst/>
            <a:gdLst/>
            <a:ahLst/>
            <a:cxnLst/>
            <a:rect l="l" t="t" r="r" b="b"/>
            <a:pathLst>
              <a:path w="280035" h="371475">
                <a:moveTo>
                  <a:pt x="170586" y="105219"/>
                </a:moveTo>
                <a:lnTo>
                  <a:pt x="108953" y="105219"/>
                </a:lnTo>
                <a:lnTo>
                  <a:pt x="108953" y="340466"/>
                </a:lnTo>
                <a:lnTo>
                  <a:pt x="111374" y="352460"/>
                </a:lnTo>
                <a:lnTo>
                  <a:pt x="117978" y="362254"/>
                </a:lnTo>
                <a:lnTo>
                  <a:pt x="127775" y="368857"/>
                </a:lnTo>
                <a:lnTo>
                  <a:pt x="139776" y="371278"/>
                </a:lnTo>
                <a:lnTo>
                  <a:pt x="151769" y="368857"/>
                </a:lnTo>
                <a:lnTo>
                  <a:pt x="161563" y="362254"/>
                </a:lnTo>
                <a:lnTo>
                  <a:pt x="168165" y="352460"/>
                </a:lnTo>
                <a:lnTo>
                  <a:pt x="170586" y="340466"/>
                </a:lnTo>
                <a:lnTo>
                  <a:pt x="170586" y="105219"/>
                </a:lnTo>
                <a:close/>
              </a:path>
              <a:path w="280035" h="371475">
                <a:moveTo>
                  <a:pt x="147650" y="0"/>
                </a:moveTo>
                <a:lnTo>
                  <a:pt x="131876" y="0"/>
                </a:lnTo>
                <a:lnTo>
                  <a:pt x="123990" y="3035"/>
                </a:lnTo>
                <a:lnTo>
                  <a:pt x="2997" y="123991"/>
                </a:lnTo>
                <a:lnTo>
                  <a:pt x="0" y="131884"/>
                </a:lnTo>
                <a:lnTo>
                  <a:pt x="0" y="147657"/>
                </a:lnTo>
                <a:lnTo>
                  <a:pt x="2997" y="155550"/>
                </a:lnTo>
                <a:lnTo>
                  <a:pt x="9017" y="161568"/>
                </a:lnTo>
                <a:lnTo>
                  <a:pt x="19215" y="168337"/>
                </a:lnTo>
                <a:lnTo>
                  <a:pt x="30816" y="170594"/>
                </a:lnTo>
                <a:lnTo>
                  <a:pt x="42417" y="168337"/>
                </a:lnTo>
                <a:lnTo>
                  <a:pt x="52616" y="161568"/>
                </a:lnTo>
                <a:lnTo>
                  <a:pt x="108953" y="105219"/>
                </a:lnTo>
                <a:lnTo>
                  <a:pt x="257764" y="105219"/>
                </a:lnTo>
                <a:lnTo>
                  <a:pt x="155549" y="3035"/>
                </a:lnTo>
                <a:lnTo>
                  <a:pt x="147650" y="0"/>
                </a:lnTo>
                <a:close/>
              </a:path>
              <a:path w="280035" h="371475">
                <a:moveTo>
                  <a:pt x="257764" y="105219"/>
                </a:moveTo>
                <a:lnTo>
                  <a:pt x="170586" y="105219"/>
                </a:lnTo>
                <a:lnTo>
                  <a:pt x="226936" y="161568"/>
                </a:lnTo>
                <a:lnTo>
                  <a:pt x="237127" y="168337"/>
                </a:lnTo>
                <a:lnTo>
                  <a:pt x="248724" y="170594"/>
                </a:lnTo>
                <a:lnTo>
                  <a:pt x="260324" y="168337"/>
                </a:lnTo>
                <a:lnTo>
                  <a:pt x="270522" y="161568"/>
                </a:lnTo>
                <a:lnTo>
                  <a:pt x="276542" y="155550"/>
                </a:lnTo>
                <a:lnTo>
                  <a:pt x="279539" y="147657"/>
                </a:lnTo>
                <a:lnTo>
                  <a:pt x="279539" y="131884"/>
                </a:lnTo>
                <a:lnTo>
                  <a:pt x="276542" y="123991"/>
                </a:lnTo>
                <a:lnTo>
                  <a:pt x="257764" y="105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569818" y="4242127"/>
            <a:ext cx="239460" cy="252853"/>
          </a:xfrm>
          <a:custGeom>
            <a:avLst/>
            <a:gdLst/>
            <a:ahLst/>
            <a:cxnLst/>
            <a:rect l="l" t="t" r="r" b="b"/>
            <a:pathLst>
              <a:path w="280035" h="371475">
                <a:moveTo>
                  <a:pt x="0" y="139768"/>
                </a:moveTo>
                <a:lnTo>
                  <a:pt x="0" y="147655"/>
                </a:lnTo>
                <a:lnTo>
                  <a:pt x="2996" y="155548"/>
                </a:lnTo>
                <a:lnTo>
                  <a:pt x="9014" y="161565"/>
                </a:lnTo>
                <a:lnTo>
                  <a:pt x="19210" y="168335"/>
                </a:lnTo>
                <a:lnTo>
                  <a:pt x="30811" y="170591"/>
                </a:lnTo>
                <a:lnTo>
                  <a:pt x="42412" y="168335"/>
                </a:lnTo>
                <a:lnTo>
                  <a:pt x="52608" y="161565"/>
                </a:lnTo>
                <a:lnTo>
                  <a:pt x="108956" y="105218"/>
                </a:lnTo>
                <a:lnTo>
                  <a:pt x="108956" y="340464"/>
                </a:lnTo>
                <a:lnTo>
                  <a:pt x="111377" y="352458"/>
                </a:lnTo>
                <a:lnTo>
                  <a:pt x="117980" y="362252"/>
                </a:lnTo>
                <a:lnTo>
                  <a:pt x="127773" y="368854"/>
                </a:lnTo>
                <a:lnTo>
                  <a:pt x="139768" y="371275"/>
                </a:lnTo>
                <a:lnTo>
                  <a:pt x="151762" y="368854"/>
                </a:lnTo>
                <a:lnTo>
                  <a:pt x="161556" y="362252"/>
                </a:lnTo>
                <a:lnTo>
                  <a:pt x="168159" y="352458"/>
                </a:lnTo>
                <a:lnTo>
                  <a:pt x="170580" y="340464"/>
                </a:lnTo>
                <a:lnTo>
                  <a:pt x="170580" y="105218"/>
                </a:lnTo>
                <a:lnTo>
                  <a:pt x="226927" y="161565"/>
                </a:lnTo>
                <a:lnTo>
                  <a:pt x="237123" y="168335"/>
                </a:lnTo>
                <a:lnTo>
                  <a:pt x="248724" y="170591"/>
                </a:lnTo>
                <a:lnTo>
                  <a:pt x="260325" y="168335"/>
                </a:lnTo>
                <a:lnTo>
                  <a:pt x="270521" y="161565"/>
                </a:lnTo>
                <a:lnTo>
                  <a:pt x="276539" y="155548"/>
                </a:lnTo>
                <a:lnTo>
                  <a:pt x="279535" y="147655"/>
                </a:lnTo>
                <a:lnTo>
                  <a:pt x="279535" y="139768"/>
                </a:lnTo>
                <a:lnTo>
                  <a:pt x="279535" y="131881"/>
                </a:lnTo>
                <a:lnTo>
                  <a:pt x="276538" y="123988"/>
                </a:lnTo>
                <a:lnTo>
                  <a:pt x="270521" y="117971"/>
                </a:lnTo>
                <a:lnTo>
                  <a:pt x="161565" y="9043"/>
                </a:lnTo>
                <a:lnTo>
                  <a:pt x="155547" y="3026"/>
                </a:lnTo>
                <a:lnTo>
                  <a:pt x="147655" y="0"/>
                </a:lnTo>
                <a:lnTo>
                  <a:pt x="139768" y="0"/>
                </a:lnTo>
                <a:lnTo>
                  <a:pt x="131881" y="0"/>
                </a:lnTo>
                <a:lnTo>
                  <a:pt x="123988" y="3026"/>
                </a:lnTo>
                <a:lnTo>
                  <a:pt x="117970" y="9043"/>
                </a:lnTo>
                <a:lnTo>
                  <a:pt x="9014" y="117971"/>
                </a:lnTo>
                <a:lnTo>
                  <a:pt x="2996" y="123988"/>
                </a:lnTo>
                <a:lnTo>
                  <a:pt x="0" y="131881"/>
                </a:lnTo>
                <a:lnTo>
                  <a:pt x="0" y="139768"/>
                </a:lnTo>
                <a:close/>
              </a:path>
            </a:pathLst>
          </a:custGeom>
          <a:ln w="25400">
            <a:solidFill>
              <a:srgbClr val="2E7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116621" y="4223205"/>
            <a:ext cx="325911" cy="321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160056" y="4242126"/>
            <a:ext cx="239460" cy="252853"/>
          </a:xfrm>
          <a:custGeom>
            <a:avLst/>
            <a:gdLst/>
            <a:ahLst/>
            <a:cxnLst/>
            <a:rect l="l" t="t" r="r" b="b"/>
            <a:pathLst>
              <a:path w="280035" h="371475">
                <a:moveTo>
                  <a:pt x="170586" y="105219"/>
                </a:moveTo>
                <a:lnTo>
                  <a:pt x="108965" y="105219"/>
                </a:lnTo>
                <a:lnTo>
                  <a:pt x="108965" y="340466"/>
                </a:lnTo>
                <a:lnTo>
                  <a:pt x="111386" y="352460"/>
                </a:lnTo>
                <a:lnTo>
                  <a:pt x="117989" y="362254"/>
                </a:lnTo>
                <a:lnTo>
                  <a:pt x="127782" y="368857"/>
                </a:lnTo>
                <a:lnTo>
                  <a:pt x="139776" y="371278"/>
                </a:lnTo>
                <a:lnTo>
                  <a:pt x="151769" y="368857"/>
                </a:lnTo>
                <a:lnTo>
                  <a:pt x="161563" y="362254"/>
                </a:lnTo>
                <a:lnTo>
                  <a:pt x="168165" y="352460"/>
                </a:lnTo>
                <a:lnTo>
                  <a:pt x="170586" y="340466"/>
                </a:lnTo>
                <a:lnTo>
                  <a:pt x="170586" y="105219"/>
                </a:lnTo>
                <a:close/>
              </a:path>
              <a:path w="280035" h="371475">
                <a:moveTo>
                  <a:pt x="147662" y="0"/>
                </a:moveTo>
                <a:lnTo>
                  <a:pt x="131889" y="0"/>
                </a:lnTo>
                <a:lnTo>
                  <a:pt x="123990" y="3035"/>
                </a:lnTo>
                <a:lnTo>
                  <a:pt x="2997" y="123991"/>
                </a:lnTo>
                <a:lnTo>
                  <a:pt x="0" y="131884"/>
                </a:lnTo>
                <a:lnTo>
                  <a:pt x="0" y="147657"/>
                </a:lnTo>
                <a:lnTo>
                  <a:pt x="2997" y="155550"/>
                </a:lnTo>
                <a:lnTo>
                  <a:pt x="9016" y="161568"/>
                </a:lnTo>
                <a:lnTo>
                  <a:pt x="19215" y="168337"/>
                </a:lnTo>
                <a:lnTo>
                  <a:pt x="30816" y="170594"/>
                </a:lnTo>
                <a:lnTo>
                  <a:pt x="42417" y="168337"/>
                </a:lnTo>
                <a:lnTo>
                  <a:pt x="52616" y="161568"/>
                </a:lnTo>
                <a:lnTo>
                  <a:pt x="108965" y="105219"/>
                </a:lnTo>
                <a:lnTo>
                  <a:pt x="257764" y="105219"/>
                </a:lnTo>
                <a:lnTo>
                  <a:pt x="155549" y="3035"/>
                </a:lnTo>
                <a:lnTo>
                  <a:pt x="147662" y="0"/>
                </a:lnTo>
                <a:close/>
              </a:path>
              <a:path w="280035" h="371475">
                <a:moveTo>
                  <a:pt x="257764" y="105219"/>
                </a:moveTo>
                <a:lnTo>
                  <a:pt x="170586" y="105219"/>
                </a:lnTo>
                <a:lnTo>
                  <a:pt x="226936" y="161568"/>
                </a:lnTo>
                <a:lnTo>
                  <a:pt x="237129" y="168337"/>
                </a:lnTo>
                <a:lnTo>
                  <a:pt x="248729" y="170594"/>
                </a:lnTo>
                <a:lnTo>
                  <a:pt x="260329" y="168337"/>
                </a:lnTo>
                <a:lnTo>
                  <a:pt x="270522" y="161568"/>
                </a:lnTo>
                <a:lnTo>
                  <a:pt x="276542" y="155550"/>
                </a:lnTo>
                <a:lnTo>
                  <a:pt x="279539" y="147657"/>
                </a:lnTo>
                <a:lnTo>
                  <a:pt x="279539" y="131884"/>
                </a:lnTo>
                <a:lnTo>
                  <a:pt x="276542" y="123991"/>
                </a:lnTo>
                <a:lnTo>
                  <a:pt x="257764" y="105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160056" y="4242127"/>
            <a:ext cx="239460" cy="252853"/>
          </a:xfrm>
          <a:custGeom>
            <a:avLst/>
            <a:gdLst/>
            <a:ahLst/>
            <a:cxnLst/>
            <a:rect l="l" t="t" r="r" b="b"/>
            <a:pathLst>
              <a:path w="280035" h="371475">
                <a:moveTo>
                  <a:pt x="0" y="139768"/>
                </a:moveTo>
                <a:lnTo>
                  <a:pt x="0" y="147655"/>
                </a:lnTo>
                <a:lnTo>
                  <a:pt x="2996" y="155548"/>
                </a:lnTo>
                <a:lnTo>
                  <a:pt x="9014" y="161565"/>
                </a:lnTo>
                <a:lnTo>
                  <a:pt x="19210" y="168335"/>
                </a:lnTo>
                <a:lnTo>
                  <a:pt x="30811" y="170591"/>
                </a:lnTo>
                <a:lnTo>
                  <a:pt x="42412" y="168335"/>
                </a:lnTo>
                <a:lnTo>
                  <a:pt x="52608" y="161565"/>
                </a:lnTo>
                <a:lnTo>
                  <a:pt x="108956" y="105218"/>
                </a:lnTo>
                <a:lnTo>
                  <a:pt x="108956" y="340464"/>
                </a:lnTo>
                <a:lnTo>
                  <a:pt x="111377" y="352458"/>
                </a:lnTo>
                <a:lnTo>
                  <a:pt x="117980" y="362252"/>
                </a:lnTo>
                <a:lnTo>
                  <a:pt x="127773" y="368854"/>
                </a:lnTo>
                <a:lnTo>
                  <a:pt x="139768" y="371275"/>
                </a:lnTo>
                <a:lnTo>
                  <a:pt x="151762" y="368854"/>
                </a:lnTo>
                <a:lnTo>
                  <a:pt x="161556" y="362252"/>
                </a:lnTo>
                <a:lnTo>
                  <a:pt x="168159" y="352458"/>
                </a:lnTo>
                <a:lnTo>
                  <a:pt x="170580" y="340464"/>
                </a:lnTo>
                <a:lnTo>
                  <a:pt x="170580" y="105218"/>
                </a:lnTo>
                <a:lnTo>
                  <a:pt x="226927" y="161565"/>
                </a:lnTo>
                <a:lnTo>
                  <a:pt x="237123" y="168335"/>
                </a:lnTo>
                <a:lnTo>
                  <a:pt x="248724" y="170591"/>
                </a:lnTo>
                <a:lnTo>
                  <a:pt x="260325" y="168335"/>
                </a:lnTo>
                <a:lnTo>
                  <a:pt x="270521" y="161565"/>
                </a:lnTo>
                <a:lnTo>
                  <a:pt x="276539" y="155548"/>
                </a:lnTo>
                <a:lnTo>
                  <a:pt x="279535" y="147655"/>
                </a:lnTo>
                <a:lnTo>
                  <a:pt x="279535" y="139768"/>
                </a:lnTo>
                <a:lnTo>
                  <a:pt x="279535" y="131881"/>
                </a:lnTo>
                <a:lnTo>
                  <a:pt x="276538" y="123988"/>
                </a:lnTo>
                <a:lnTo>
                  <a:pt x="270521" y="117971"/>
                </a:lnTo>
                <a:lnTo>
                  <a:pt x="161565" y="9043"/>
                </a:lnTo>
                <a:lnTo>
                  <a:pt x="155547" y="3026"/>
                </a:lnTo>
                <a:lnTo>
                  <a:pt x="147655" y="0"/>
                </a:lnTo>
                <a:lnTo>
                  <a:pt x="139768" y="0"/>
                </a:lnTo>
                <a:lnTo>
                  <a:pt x="131881" y="0"/>
                </a:lnTo>
                <a:lnTo>
                  <a:pt x="123988" y="3026"/>
                </a:lnTo>
                <a:lnTo>
                  <a:pt x="117970" y="9043"/>
                </a:lnTo>
                <a:lnTo>
                  <a:pt x="9014" y="117971"/>
                </a:lnTo>
                <a:lnTo>
                  <a:pt x="2996" y="123988"/>
                </a:lnTo>
                <a:lnTo>
                  <a:pt x="0" y="131881"/>
                </a:lnTo>
                <a:lnTo>
                  <a:pt x="0" y="139768"/>
                </a:lnTo>
                <a:close/>
              </a:path>
            </a:pathLst>
          </a:custGeom>
          <a:ln w="25400">
            <a:solidFill>
              <a:srgbClr val="2E7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62478" y="4223205"/>
            <a:ext cx="325911" cy="321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005914" y="4242126"/>
            <a:ext cx="239460" cy="252853"/>
          </a:xfrm>
          <a:custGeom>
            <a:avLst/>
            <a:gdLst/>
            <a:ahLst/>
            <a:cxnLst/>
            <a:rect l="l" t="t" r="r" b="b"/>
            <a:pathLst>
              <a:path w="280035" h="371475">
                <a:moveTo>
                  <a:pt x="170586" y="105219"/>
                </a:moveTo>
                <a:lnTo>
                  <a:pt x="108965" y="105219"/>
                </a:lnTo>
                <a:lnTo>
                  <a:pt x="108965" y="340466"/>
                </a:lnTo>
                <a:lnTo>
                  <a:pt x="111386" y="352460"/>
                </a:lnTo>
                <a:lnTo>
                  <a:pt x="117989" y="362254"/>
                </a:lnTo>
                <a:lnTo>
                  <a:pt x="127782" y="368857"/>
                </a:lnTo>
                <a:lnTo>
                  <a:pt x="139776" y="371278"/>
                </a:lnTo>
                <a:lnTo>
                  <a:pt x="151769" y="368857"/>
                </a:lnTo>
                <a:lnTo>
                  <a:pt x="161563" y="362254"/>
                </a:lnTo>
                <a:lnTo>
                  <a:pt x="168165" y="352460"/>
                </a:lnTo>
                <a:lnTo>
                  <a:pt x="170586" y="340466"/>
                </a:lnTo>
                <a:lnTo>
                  <a:pt x="170586" y="105219"/>
                </a:lnTo>
                <a:close/>
              </a:path>
              <a:path w="280035" h="371475">
                <a:moveTo>
                  <a:pt x="147662" y="0"/>
                </a:moveTo>
                <a:lnTo>
                  <a:pt x="131889" y="0"/>
                </a:lnTo>
                <a:lnTo>
                  <a:pt x="123990" y="3035"/>
                </a:lnTo>
                <a:lnTo>
                  <a:pt x="2997" y="123991"/>
                </a:lnTo>
                <a:lnTo>
                  <a:pt x="0" y="131884"/>
                </a:lnTo>
                <a:lnTo>
                  <a:pt x="0" y="147657"/>
                </a:lnTo>
                <a:lnTo>
                  <a:pt x="2997" y="155550"/>
                </a:lnTo>
                <a:lnTo>
                  <a:pt x="9017" y="161568"/>
                </a:lnTo>
                <a:lnTo>
                  <a:pt x="19215" y="168337"/>
                </a:lnTo>
                <a:lnTo>
                  <a:pt x="30816" y="170594"/>
                </a:lnTo>
                <a:lnTo>
                  <a:pt x="42417" y="168337"/>
                </a:lnTo>
                <a:lnTo>
                  <a:pt x="52616" y="161568"/>
                </a:lnTo>
                <a:lnTo>
                  <a:pt x="108965" y="105219"/>
                </a:lnTo>
                <a:lnTo>
                  <a:pt x="257764" y="105219"/>
                </a:lnTo>
                <a:lnTo>
                  <a:pt x="155549" y="3035"/>
                </a:lnTo>
                <a:lnTo>
                  <a:pt x="147662" y="0"/>
                </a:lnTo>
                <a:close/>
              </a:path>
              <a:path w="280035" h="371475">
                <a:moveTo>
                  <a:pt x="257764" y="105219"/>
                </a:moveTo>
                <a:lnTo>
                  <a:pt x="170586" y="105219"/>
                </a:lnTo>
                <a:lnTo>
                  <a:pt x="226936" y="161568"/>
                </a:lnTo>
                <a:lnTo>
                  <a:pt x="237129" y="168337"/>
                </a:lnTo>
                <a:lnTo>
                  <a:pt x="248729" y="170594"/>
                </a:lnTo>
                <a:lnTo>
                  <a:pt x="260329" y="168337"/>
                </a:lnTo>
                <a:lnTo>
                  <a:pt x="270522" y="161568"/>
                </a:lnTo>
                <a:lnTo>
                  <a:pt x="276542" y="155550"/>
                </a:lnTo>
                <a:lnTo>
                  <a:pt x="279539" y="147657"/>
                </a:lnTo>
                <a:lnTo>
                  <a:pt x="279539" y="131884"/>
                </a:lnTo>
                <a:lnTo>
                  <a:pt x="276542" y="123991"/>
                </a:lnTo>
                <a:lnTo>
                  <a:pt x="257764" y="105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05914" y="4242127"/>
            <a:ext cx="239460" cy="252853"/>
          </a:xfrm>
          <a:custGeom>
            <a:avLst/>
            <a:gdLst/>
            <a:ahLst/>
            <a:cxnLst/>
            <a:rect l="l" t="t" r="r" b="b"/>
            <a:pathLst>
              <a:path w="280035" h="371475">
                <a:moveTo>
                  <a:pt x="0" y="139768"/>
                </a:moveTo>
                <a:lnTo>
                  <a:pt x="0" y="147655"/>
                </a:lnTo>
                <a:lnTo>
                  <a:pt x="2996" y="155548"/>
                </a:lnTo>
                <a:lnTo>
                  <a:pt x="9014" y="161565"/>
                </a:lnTo>
                <a:lnTo>
                  <a:pt x="19210" y="168335"/>
                </a:lnTo>
                <a:lnTo>
                  <a:pt x="30811" y="170591"/>
                </a:lnTo>
                <a:lnTo>
                  <a:pt x="42412" y="168335"/>
                </a:lnTo>
                <a:lnTo>
                  <a:pt x="52608" y="161565"/>
                </a:lnTo>
                <a:lnTo>
                  <a:pt x="108956" y="105218"/>
                </a:lnTo>
                <a:lnTo>
                  <a:pt x="108956" y="340464"/>
                </a:lnTo>
                <a:lnTo>
                  <a:pt x="111377" y="352458"/>
                </a:lnTo>
                <a:lnTo>
                  <a:pt x="117980" y="362252"/>
                </a:lnTo>
                <a:lnTo>
                  <a:pt x="127773" y="368854"/>
                </a:lnTo>
                <a:lnTo>
                  <a:pt x="139768" y="371275"/>
                </a:lnTo>
                <a:lnTo>
                  <a:pt x="151762" y="368854"/>
                </a:lnTo>
                <a:lnTo>
                  <a:pt x="161556" y="362252"/>
                </a:lnTo>
                <a:lnTo>
                  <a:pt x="168159" y="352458"/>
                </a:lnTo>
                <a:lnTo>
                  <a:pt x="170580" y="340464"/>
                </a:lnTo>
                <a:lnTo>
                  <a:pt x="170580" y="105218"/>
                </a:lnTo>
                <a:lnTo>
                  <a:pt x="226927" y="161565"/>
                </a:lnTo>
                <a:lnTo>
                  <a:pt x="237123" y="168335"/>
                </a:lnTo>
                <a:lnTo>
                  <a:pt x="248724" y="170591"/>
                </a:lnTo>
                <a:lnTo>
                  <a:pt x="260325" y="168335"/>
                </a:lnTo>
                <a:lnTo>
                  <a:pt x="270521" y="161565"/>
                </a:lnTo>
                <a:lnTo>
                  <a:pt x="276539" y="155548"/>
                </a:lnTo>
                <a:lnTo>
                  <a:pt x="279535" y="147655"/>
                </a:lnTo>
                <a:lnTo>
                  <a:pt x="279535" y="139768"/>
                </a:lnTo>
                <a:lnTo>
                  <a:pt x="279535" y="131881"/>
                </a:lnTo>
                <a:lnTo>
                  <a:pt x="276538" y="123988"/>
                </a:lnTo>
                <a:lnTo>
                  <a:pt x="270521" y="117971"/>
                </a:lnTo>
                <a:lnTo>
                  <a:pt x="161565" y="9043"/>
                </a:lnTo>
                <a:lnTo>
                  <a:pt x="155547" y="3026"/>
                </a:lnTo>
                <a:lnTo>
                  <a:pt x="147655" y="0"/>
                </a:lnTo>
                <a:lnTo>
                  <a:pt x="139768" y="0"/>
                </a:lnTo>
                <a:lnTo>
                  <a:pt x="131881" y="0"/>
                </a:lnTo>
                <a:lnTo>
                  <a:pt x="123988" y="3026"/>
                </a:lnTo>
                <a:lnTo>
                  <a:pt x="117970" y="9043"/>
                </a:lnTo>
                <a:lnTo>
                  <a:pt x="9014" y="117971"/>
                </a:lnTo>
                <a:lnTo>
                  <a:pt x="2996" y="123988"/>
                </a:lnTo>
                <a:lnTo>
                  <a:pt x="0" y="131881"/>
                </a:lnTo>
                <a:lnTo>
                  <a:pt x="0" y="139768"/>
                </a:lnTo>
                <a:close/>
              </a:path>
            </a:pathLst>
          </a:custGeom>
          <a:ln w="25400">
            <a:solidFill>
              <a:srgbClr val="2E7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08335" y="4223205"/>
            <a:ext cx="325911" cy="321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51777" y="4242126"/>
            <a:ext cx="239460" cy="252853"/>
          </a:xfrm>
          <a:custGeom>
            <a:avLst/>
            <a:gdLst/>
            <a:ahLst/>
            <a:cxnLst/>
            <a:rect l="l" t="t" r="r" b="b"/>
            <a:pathLst>
              <a:path w="280034" h="371475">
                <a:moveTo>
                  <a:pt x="170580" y="105219"/>
                </a:moveTo>
                <a:lnTo>
                  <a:pt x="108957" y="105219"/>
                </a:lnTo>
                <a:lnTo>
                  <a:pt x="108957" y="340466"/>
                </a:lnTo>
                <a:lnTo>
                  <a:pt x="111378" y="352460"/>
                </a:lnTo>
                <a:lnTo>
                  <a:pt x="117980" y="362254"/>
                </a:lnTo>
                <a:lnTo>
                  <a:pt x="127774" y="368857"/>
                </a:lnTo>
                <a:lnTo>
                  <a:pt x="139768" y="371278"/>
                </a:lnTo>
                <a:lnTo>
                  <a:pt x="151762" y="368857"/>
                </a:lnTo>
                <a:lnTo>
                  <a:pt x="161556" y="362254"/>
                </a:lnTo>
                <a:lnTo>
                  <a:pt x="168159" y="352460"/>
                </a:lnTo>
                <a:lnTo>
                  <a:pt x="170580" y="340466"/>
                </a:lnTo>
                <a:lnTo>
                  <a:pt x="170580" y="105219"/>
                </a:lnTo>
                <a:close/>
              </a:path>
              <a:path w="280034" h="371475">
                <a:moveTo>
                  <a:pt x="147655" y="0"/>
                </a:moveTo>
                <a:lnTo>
                  <a:pt x="131881" y="0"/>
                </a:lnTo>
                <a:lnTo>
                  <a:pt x="123988" y="3035"/>
                </a:lnTo>
                <a:lnTo>
                  <a:pt x="2997" y="123991"/>
                </a:lnTo>
                <a:lnTo>
                  <a:pt x="0" y="131884"/>
                </a:lnTo>
                <a:lnTo>
                  <a:pt x="0" y="147657"/>
                </a:lnTo>
                <a:lnTo>
                  <a:pt x="2997" y="155550"/>
                </a:lnTo>
                <a:lnTo>
                  <a:pt x="9014" y="161568"/>
                </a:lnTo>
                <a:lnTo>
                  <a:pt x="19211" y="168337"/>
                </a:lnTo>
                <a:lnTo>
                  <a:pt x="30812" y="170594"/>
                </a:lnTo>
                <a:lnTo>
                  <a:pt x="42412" y="168337"/>
                </a:lnTo>
                <a:lnTo>
                  <a:pt x="52608" y="161568"/>
                </a:lnTo>
                <a:lnTo>
                  <a:pt x="108957" y="105219"/>
                </a:lnTo>
                <a:lnTo>
                  <a:pt x="257759" y="105219"/>
                </a:lnTo>
                <a:lnTo>
                  <a:pt x="155547" y="3035"/>
                </a:lnTo>
                <a:lnTo>
                  <a:pt x="147655" y="0"/>
                </a:lnTo>
                <a:close/>
              </a:path>
              <a:path w="280034" h="371475">
                <a:moveTo>
                  <a:pt x="257759" y="105219"/>
                </a:moveTo>
                <a:lnTo>
                  <a:pt x="170580" y="105219"/>
                </a:lnTo>
                <a:lnTo>
                  <a:pt x="226927" y="161568"/>
                </a:lnTo>
                <a:lnTo>
                  <a:pt x="237123" y="168337"/>
                </a:lnTo>
                <a:lnTo>
                  <a:pt x="248724" y="170594"/>
                </a:lnTo>
                <a:lnTo>
                  <a:pt x="260325" y="168337"/>
                </a:lnTo>
                <a:lnTo>
                  <a:pt x="270521" y="161568"/>
                </a:lnTo>
                <a:lnTo>
                  <a:pt x="276536" y="155550"/>
                </a:lnTo>
                <a:lnTo>
                  <a:pt x="279533" y="147657"/>
                </a:lnTo>
                <a:lnTo>
                  <a:pt x="279533" y="131884"/>
                </a:lnTo>
                <a:lnTo>
                  <a:pt x="276536" y="123991"/>
                </a:lnTo>
                <a:lnTo>
                  <a:pt x="257759" y="105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51777" y="4242127"/>
            <a:ext cx="239460" cy="252853"/>
          </a:xfrm>
          <a:custGeom>
            <a:avLst/>
            <a:gdLst/>
            <a:ahLst/>
            <a:cxnLst/>
            <a:rect l="l" t="t" r="r" b="b"/>
            <a:pathLst>
              <a:path w="280034" h="371475">
                <a:moveTo>
                  <a:pt x="0" y="139768"/>
                </a:moveTo>
                <a:lnTo>
                  <a:pt x="0" y="147655"/>
                </a:lnTo>
                <a:lnTo>
                  <a:pt x="2996" y="155548"/>
                </a:lnTo>
                <a:lnTo>
                  <a:pt x="9014" y="161565"/>
                </a:lnTo>
                <a:lnTo>
                  <a:pt x="19210" y="168335"/>
                </a:lnTo>
                <a:lnTo>
                  <a:pt x="30811" y="170591"/>
                </a:lnTo>
                <a:lnTo>
                  <a:pt x="42412" y="168335"/>
                </a:lnTo>
                <a:lnTo>
                  <a:pt x="52608" y="161565"/>
                </a:lnTo>
                <a:lnTo>
                  <a:pt x="108956" y="105218"/>
                </a:lnTo>
                <a:lnTo>
                  <a:pt x="108956" y="340464"/>
                </a:lnTo>
                <a:lnTo>
                  <a:pt x="111377" y="352458"/>
                </a:lnTo>
                <a:lnTo>
                  <a:pt x="117980" y="362252"/>
                </a:lnTo>
                <a:lnTo>
                  <a:pt x="127773" y="368854"/>
                </a:lnTo>
                <a:lnTo>
                  <a:pt x="139768" y="371275"/>
                </a:lnTo>
                <a:lnTo>
                  <a:pt x="151762" y="368854"/>
                </a:lnTo>
                <a:lnTo>
                  <a:pt x="161556" y="362252"/>
                </a:lnTo>
                <a:lnTo>
                  <a:pt x="168159" y="352458"/>
                </a:lnTo>
                <a:lnTo>
                  <a:pt x="170580" y="340464"/>
                </a:lnTo>
                <a:lnTo>
                  <a:pt x="170580" y="105218"/>
                </a:lnTo>
                <a:lnTo>
                  <a:pt x="226927" y="161565"/>
                </a:lnTo>
                <a:lnTo>
                  <a:pt x="237123" y="168335"/>
                </a:lnTo>
                <a:lnTo>
                  <a:pt x="248724" y="170591"/>
                </a:lnTo>
                <a:lnTo>
                  <a:pt x="260325" y="168335"/>
                </a:lnTo>
                <a:lnTo>
                  <a:pt x="270521" y="161565"/>
                </a:lnTo>
                <a:lnTo>
                  <a:pt x="276539" y="155548"/>
                </a:lnTo>
                <a:lnTo>
                  <a:pt x="279535" y="147655"/>
                </a:lnTo>
                <a:lnTo>
                  <a:pt x="279535" y="139768"/>
                </a:lnTo>
                <a:lnTo>
                  <a:pt x="279535" y="131881"/>
                </a:lnTo>
                <a:lnTo>
                  <a:pt x="276538" y="123988"/>
                </a:lnTo>
                <a:lnTo>
                  <a:pt x="270521" y="117971"/>
                </a:lnTo>
                <a:lnTo>
                  <a:pt x="161565" y="9043"/>
                </a:lnTo>
                <a:lnTo>
                  <a:pt x="155547" y="3026"/>
                </a:lnTo>
                <a:lnTo>
                  <a:pt x="147655" y="0"/>
                </a:lnTo>
                <a:lnTo>
                  <a:pt x="139768" y="0"/>
                </a:lnTo>
                <a:lnTo>
                  <a:pt x="131881" y="0"/>
                </a:lnTo>
                <a:lnTo>
                  <a:pt x="123988" y="3026"/>
                </a:lnTo>
                <a:lnTo>
                  <a:pt x="117970" y="9043"/>
                </a:lnTo>
                <a:lnTo>
                  <a:pt x="9014" y="117971"/>
                </a:lnTo>
                <a:lnTo>
                  <a:pt x="2996" y="123988"/>
                </a:lnTo>
                <a:lnTo>
                  <a:pt x="0" y="131881"/>
                </a:lnTo>
                <a:lnTo>
                  <a:pt x="0" y="139768"/>
                </a:lnTo>
                <a:close/>
              </a:path>
            </a:pathLst>
          </a:custGeom>
          <a:ln w="25400">
            <a:solidFill>
              <a:srgbClr val="2E7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 txBox="1"/>
          <p:nvPr/>
        </p:nvSpPr>
        <p:spPr>
          <a:xfrm>
            <a:off x="5538527" y="1296681"/>
            <a:ext cx="511499" cy="256258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600" dirty="0">
                <a:solidFill>
                  <a:srgbClr val="CC3F3D"/>
                </a:solidFill>
                <a:latin typeface="Calibri"/>
                <a:cs typeface="Calibri"/>
              </a:rPr>
              <a:t>1</a:t>
            </a:r>
            <a:r>
              <a:rPr sz="1600" spc="-67" dirty="0">
                <a:solidFill>
                  <a:srgbClr val="CC3F3D"/>
                </a:solidFill>
                <a:latin typeface="Calibri"/>
                <a:cs typeface="Calibri"/>
              </a:rPr>
              <a:t> </a:t>
            </a:r>
            <a:r>
              <a:rPr sz="1600" spc="-4" dirty="0">
                <a:solidFill>
                  <a:srgbClr val="CC3F3D"/>
                </a:solidFill>
                <a:latin typeface="Calibri"/>
                <a:cs typeface="Calibri"/>
              </a:rPr>
              <a:t>500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8503268" y="734786"/>
            <a:ext cx="106427" cy="179314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6438984" y="4028908"/>
            <a:ext cx="1992219" cy="9423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487854" y="4052171"/>
            <a:ext cx="1894502" cy="864886"/>
          </a:xfrm>
          <a:custGeom>
            <a:avLst/>
            <a:gdLst/>
            <a:ahLst/>
            <a:cxnLst/>
            <a:rect l="l" t="t" r="r" b="b"/>
            <a:pathLst>
              <a:path w="2215515" h="1270634">
                <a:moveTo>
                  <a:pt x="790943" y="0"/>
                </a:moveTo>
                <a:lnTo>
                  <a:pt x="0" y="635006"/>
                </a:lnTo>
                <a:lnTo>
                  <a:pt x="790943" y="1270006"/>
                </a:lnTo>
                <a:lnTo>
                  <a:pt x="790943" y="1002720"/>
                </a:lnTo>
                <a:lnTo>
                  <a:pt x="2215489" y="1002720"/>
                </a:lnTo>
                <a:lnTo>
                  <a:pt x="2215489" y="267296"/>
                </a:lnTo>
                <a:lnTo>
                  <a:pt x="790943" y="267296"/>
                </a:lnTo>
                <a:lnTo>
                  <a:pt x="7909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487854" y="4052174"/>
            <a:ext cx="1894502" cy="864454"/>
          </a:xfrm>
          <a:custGeom>
            <a:avLst/>
            <a:gdLst/>
            <a:ahLst/>
            <a:cxnLst/>
            <a:rect l="l" t="t" r="r" b="b"/>
            <a:pathLst>
              <a:path w="2215515" h="1270000">
                <a:moveTo>
                  <a:pt x="790930" y="267285"/>
                </a:moveTo>
                <a:lnTo>
                  <a:pt x="790930" y="0"/>
                </a:lnTo>
                <a:lnTo>
                  <a:pt x="0" y="635000"/>
                </a:lnTo>
                <a:lnTo>
                  <a:pt x="790930" y="1270000"/>
                </a:lnTo>
                <a:lnTo>
                  <a:pt x="790930" y="1002714"/>
                </a:lnTo>
                <a:lnTo>
                  <a:pt x="2215489" y="1002714"/>
                </a:lnTo>
                <a:lnTo>
                  <a:pt x="2215489" y="267285"/>
                </a:lnTo>
                <a:lnTo>
                  <a:pt x="790930" y="267285"/>
                </a:lnTo>
                <a:close/>
              </a:path>
            </a:pathLst>
          </a:custGeom>
          <a:ln w="38100">
            <a:solidFill>
              <a:srgbClr val="2E7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 txBox="1"/>
          <p:nvPr/>
        </p:nvSpPr>
        <p:spPr>
          <a:xfrm>
            <a:off x="7210947" y="4374137"/>
            <a:ext cx="1058293" cy="210092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300" b="1" spc="-12" dirty="0">
                <a:latin typeface="Arial"/>
                <a:cs typeface="Arial"/>
              </a:rPr>
              <a:t>Transit</a:t>
            </a:r>
            <a:r>
              <a:rPr sz="1300" b="1" spc="-63" dirty="0">
                <a:latin typeface="Arial"/>
                <a:cs typeface="Arial"/>
              </a:rPr>
              <a:t> </a:t>
            </a:r>
            <a:r>
              <a:rPr sz="1300" b="1" spc="-4" dirty="0">
                <a:latin typeface="Arial"/>
                <a:cs typeface="Arial"/>
              </a:rPr>
              <a:t>time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7" name="object 17"/>
          <p:cNvSpPr/>
          <p:nvPr/>
        </p:nvSpPr>
        <p:spPr>
          <a:xfrm>
            <a:off x="445580" y="765337"/>
            <a:ext cx="1002854" cy="2726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922" y="3843405"/>
            <a:ext cx="8022720" cy="556275"/>
          </a:xfrm>
          <a:custGeom>
            <a:avLst/>
            <a:gdLst/>
            <a:ahLst/>
            <a:cxnLst/>
            <a:rect l="l" t="t" r="r" b="b"/>
            <a:pathLst>
              <a:path w="9382125" h="817245">
                <a:moveTo>
                  <a:pt x="8909965" y="0"/>
                </a:moveTo>
                <a:lnTo>
                  <a:pt x="0" y="0"/>
                </a:lnTo>
                <a:lnTo>
                  <a:pt x="0" y="816717"/>
                </a:lnTo>
                <a:lnTo>
                  <a:pt x="9381503" y="816717"/>
                </a:lnTo>
                <a:lnTo>
                  <a:pt x="8909965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7293" y="4028355"/>
            <a:ext cx="6810760" cy="179314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1100" b="1" spc="23" dirty="0">
                <a:solidFill>
                  <a:srgbClr val="FFFFFF"/>
                </a:solidFill>
                <a:latin typeface="Arial"/>
                <a:cs typeface="Arial"/>
              </a:rPr>
              <a:t>mln </a:t>
            </a:r>
            <a:r>
              <a:rPr sz="1100" b="1" spc="31" dirty="0">
                <a:solidFill>
                  <a:srgbClr val="FFFFFF"/>
                </a:solidFill>
                <a:latin typeface="Arial"/>
                <a:cs typeface="Arial"/>
              </a:rPr>
              <a:t>TEUs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– a </a:t>
            </a:r>
            <a:r>
              <a:rPr sz="1100" b="1" spc="31" dirty="0">
                <a:solidFill>
                  <a:srgbClr val="FFFFFF"/>
                </a:solidFill>
                <a:latin typeface="Arial"/>
                <a:cs typeface="Arial"/>
              </a:rPr>
              <a:t>common </a:t>
            </a:r>
            <a:r>
              <a:rPr sz="1100" b="1" spc="23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100" b="1" spc="27" dirty="0">
                <a:solidFill>
                  <a:srgbClr val="FFFFFF"/>
                </a:solidFill>
                <a:latin typeface="Arial"/>
                <a:cs typeface="Arial"/>
              </a:rPr>
              <a:t>very </a:t>
            </a:r>
            <a:r>
              <a:rPr sz="1100" b="1" spc="31" dirty="0">
                <a:solidFill>
                  <a:srgbClr val="FFFFFF"/>
                </a:solidFill>
                <a:latin typeface="Arial"/>
                <a:cs typeface="Arial"/>
              </a:rPr>
              <a:t>ambitious </a:t>
            </a:r>
            <a:r>
              <a:rPr sz="1100" b="1" spc="39" dirty="0">
                <a:solidFill>
                  <a:srgbClr val="FFFFFF"/>
                </a:solidFill>
                <a:latin typeface="Arial"/>
                <a:cs typeface="Arial"/>
              </a:rPr>
              <a:t>target </a:t>
            </a:r>
            <a:r>
              <a:rPr sz="1100" b="1" spc="27" dirty="0">
                <a:solidFill>
                  <a:srgbClr val="FFFFFF"/>
                </a:solidFill>
                <a:latin typeface="Arial"/>
                <a:cs typeface="Arial"/>
              </a:rPr>
              <a:t>for the </a:t>
            </a:r>
            <a:r>
              <a:rPr sz="1100" b="1" spc="39" dirty="0">
                <a:solidFill>
                  <a:srgbClr val="FFFFFF"/>
                </a:solidFill>
                <a:latin typeface="Arial"/>
                <a:cs typeface="Arial"/>
              </a:rPr>
              <a:t>Eurasian transport </a:t>
            </a:r>
            <a:r>
              <a:rPr sz="1100" b="1" spc="43" dirty="0">
                <a:solidFill>
                  <a:srgbClr val="FFFFFF"/>
                </a:solidFill>
                <a:latin typeface="Arial"/>
                <a:cs typeface="Arial"/>
              </a:rPr>
              <a:t>industry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80995" y="3329374"/>
            <a:ext cx="0" cy="85581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543"/>
                </a:lnTo>
              </a:path>
            </a:pathLst>
          </a:custGeom>
          <a:ln w="7261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18567" y="3230508"/>
            <a:ext cx="0" cy="184561"/>
          </a:xfrm>
          <a:custGeom>
            <a:avLst/>
            <a:gdLst/>
            <a:ahLst/>
            <a:cxnLst/>
            <a:rect l="l" t="t" r="r" b="b"/>
            <a:pathLst>
              <a:path h="271145">
                <a:moveTo>
                  <a:pt x="0" y="0"/>
                </a:moveTo>
                <a:lnTo>
                  <a:pt x="0" y="270794"/>
                </a:lnTo>
              </a:path>
            </a:pathLst>
          </a:custGeom>
          <a:ln w="7261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6160" y="3052534"/>
            <a:ext cx="0" cy="362638"/>
          </a:xfrm>
          <a:custGeom>
            <a:avLst/>
            <a:gdLst/>
            <a:ahLst/>
            <a:cxnLst/>
            <a:rect l="l" t="t" r="r" b="b"/>
            <a:pathLst>
              <a:path h="532764">
                <a:moveTo>
                  <a:pt x="0" y="0"/>
                </a:moveTo>
                <a:lnTo>
                  <a:pt x="0" y="532295"/>
                </a:lnTo>
              </a:path>
            </a:pathLst>
          </a:custGeom>
          <a:ln w="7261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93742" y="2911886"/>
            <a:ext cx="0" cy="503112"/>
          </a:xfrm>
          <a:custGeom>
            <a:avLst/>
            <a:gdLst/>
            <a:ahLst/>
            <a:cxnLst/>
            <a:rect l="l" t="t" r="r" b="b"/>
            <a:pathLst>
              <a:path h="739139">
                <a:moveTo>
                  <a:pt x="0" y="0"/>
                </a:moveTo>
                <a:lnTo>
                  <a:pt x="0" y="738929"/>
                </a:lnTo>
              </a:path>
            </a:pathLst>
          </a:custGeom>
          <a:ln w="7261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31324" y="2808057"/>
            <a:ext cx="0" cy="606847"/>
          </a:xfrm>
          <a:custGeom>
            <a:avLst/>
            <a:gdLst/>
            <a:ahLst/>
            <a:cxnLst/>
            <a:rect l="l" t="t" r="r" b="b"/>
            <a:pathLst>
              <a:path h="891539">
                <a:moveTo>
                  <a:pt x="0" y="0"/>
                </a:moveTo>
                <a:lnTo>
                  <a:pt x="0" y="891434"/>
                </a:lnTo>
              </a:path>
            </a:pathLst>
          </a:custGeom>
          <a:ln w="7261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68907" y="2555887"/>
            <a:ext cx="0" cy="859267"/>
          </a:xfrm>
          <a:custGeom>
            <a:avLst/>
            <a:gdLst/>
            <a:ahLst/>
            <a:cxnLst/>
            <a:rect l="l" t="t" r="r" b="b"/>
            <a:pathLst>
              <a:path h="1262379">
                <a:moveTo>
                  <a:pt x="0" y="0"/>
                </a:moveTo>
                <a:lnTo>
                  <a:pt x="0" y="1261935"/>
                </a:lnTo>
              </a:path>
            </a:pathLst>
          </a:custGeom>
          <a:ln w="7261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06490" y="2439705"/>
            <a:ext cx="0" cy="975536"/>
          </a:xfrm>
          <a:custGeom>
            <a:avLst/>
            <a:gdLst/>
            <a:ahLst/>
            <a:cxnLst/>
            <a:rect l="l" t="t" r="r" b="b"/>
            <a:pathLst>
              <a:path h="1433195">
                <a:moveTo>
                  <a:pt x="0" y="0"/>
                </a:moveTo>
                <a:lnTo>
                  <a:pt x="0" y="1432623"/>
                </a:lnTo>
              </a:path>
            </a:pathLst>
          </a:custGeom>
          <a:ln w="7261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4071" y="2291165"/>
            <a:ext cx="0" cy="1123790"/>
          </a:xfrm>
          <a:custGeom>
            <a:avLst/>
            <a:gdLst/>
            <a:ahLst/>
            <a:cxnLst/>
            <a:rect l="l" t="t" r="r" b="b"/>
            <a:pathLst>
              <a:path h="1651000">
                <a:moveTo>
                  <a:pt x="0" y="0"/>
                </a:moveTo>
                <a:lnTo>
                  <a:pt x="0" y="1650847"/>
                </a:lnTo>
              </a:path>
            </a:pathLst>
          </a:custGeom>
          <a:ln w="7261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81654" y="2152792"/>
            <a:ext cx="0" cy="1262103"/>
          </a:xfrm>
          <a:custGeom>
            <a:avLst/>
            <a:gdLst/>
            <a:ahLst/>
            <a:cxnLst/>
            <a:rect l="l" t="t" r="r" b="b"/>
            <a:pathLst>
              <a:path h="1854200">
                <a:moveTo>
                  <a:pt x="0" y="0"/>
                </a:moveTo>
                <a:lnTo>
                  <a:pt x="0" y="1854136"/>
                </a:lnTo>
              </a:path>
            </a:pathLst>
          </a:custGeom>
          <a:ln w="7261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19236" y="1925372"/>
            <a:ext cx="0" cy="1489886"/>
          </a:xfrm>
          <a:custGeom>
            <a:avLst/>
            <a:gdLst/>
            <a:ahLst/>
            <a:cxnLst/>
            <a:rect l="l" t="t" r="r" b="b"/>
            <a:pathLst>
              <a:path h="2188845">
                <a:moveTo>
                  <a:pt x="0" y="0"/>
                </a:moveTo>
                <a:lnTo>
                  <a:pt x="0" y="2188248"/>
                </a:lnTo>
              </a:path>
            </a:pathLst>
          </a:custGeom>
          <a:ln w="7261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56818" y="1696950"/>
            <a:ext cx="0" cy="1718102"/>
          </a:xfrm>
          <a:custGeom>
            <a:avLst/>
            <a:gdLst/>
            <a:ahLst/>
            <a:cxnLst/>
            <a:rect l="l" t="t" r="r" b="b"/>
            <a:pathLst>
              <a:path h="2524125">
                <a:moveTo>
                  <a:pt x="0" y="0"/>
                </a:moveTo>
                <a:lnTo>
                  <a:pt x="0" y="2523832"/>
                </a:lnTo>
              </a:path>
            </a:pathLst>
          </a:custGeom>
          <a:ln w="7261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3008" y="703527"/>
            <a:ext cx="8286614" cy="405861"/>
          </a:xfrm>
          <a:custGeom>
            <a:avLst/>
            <a:gdLst/>
            <a:ahLst/>
            <a:cxnLst/>
            <a:rect l="l" t="t" r="r" b="b"/>
            <a:pathLst>
              <a:path w="9690735" h="596264">
                <a:moveTo>
                  <a:pt x="9690279" y="596112"/>
                </a:moveTo>
                <a:lnTo>
                  <a:pt x="0" y="596112"/>
                </a:lnTo>
                <a:lnTo>
                  <a:pt x="0" y="0"/>
                </a:lnTo>
                <a:lnTo>
                  <a:pt x="9690279" y="0"/>
                </a:lnTo>
                <a:lnTo>
                  <a:pt x="9690279" y="596112"/>
                </a:lnTo>
                <a:close/>
              </a:path>
            </a:pathLst>
          </a:custGeom>
          <a:solidFill>
            <a:srgbClr val="D61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857037" y="795298"/>
            <a:ext cx="1521466" cy="179314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100" b="1" spc="20" dirty="0">
                <a:solidFill>
                  <a:srgbClr val="FFFFFF"/>
                </a:solidFill>
                <a:latin typeface="Arial"/>
                <a:cs typeface="Arial"/>
              </a:rPr>
              <a:t>TARGET</a:t>
            </a:r>
            <a:r>
              <a:rPr sz="1100" b="1" spc="7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31" dirty="0">
                <a:solidFill>
                  <a:srgbClr val="FFFFFF"/>
                </a:solidFill>
                <a:latin typeface="Arial"/>
                <a:cs typeface="Arial"/>
              </a:rPr>
              <a:t>VOLUMES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74920" y="703527"/>
            <a:ext cx="589147" cy="405861"/>
          </a:xfrm>
          <a:custGeom>
            <a:avLst/>
            <a:gdLst/>
            <a:ahLst/>
            <a:cxnLst/>
            <a:rect l="l" t="t" r="r" b="b"/>
            <a:pathLst>
              <a:path w="688975" h="596264">
                <a:moveTo>
                  <a:pt x="688352" y="0"/>
                </a:moveTo>
                <a:lnTo>
                  <a:pt x="0" y="0"/>
                </a:lnTo>
                <a:lnTo>
                  <a:pt x="344157" y="596112"/>
                </a:lnTo>
                <a:lnTo>
                  <a:pt x="688352" y="0"/>
                </a:lnTo>
                <a:close/>
              </a:path>
            </a:pathLst>
          </a:custGeom>
          <a:solidFill>
            <a:srgbClr val="D61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74920" y="703527"/>
            <a:ext cx="589147" cy="405861"/>
          </a:xfrm>
          <a:custGeom>
            <a:avLst/>
            <a:gdLst/>
            <a:ahLst/>
            <a:cxnLst/>
            <a:rect l="l" t="t" r="r" b="b"/>
            <a:pathLst>
              <a:path w="688975" h="596264">
                <a:moveTo>
                  <a:pt x="688345" y="0"/>
                </a:moveTo>
                <a:lnTo>
                  <a:pt x="344153" y="596104"/>
                </a:lnTo>
                <a:lnTo>
                  <a:pt x="0" y="0"/>
                </a:lnTo>
                <a:lnTo>
                  <a:pt x="688345" y="0"/>
                </a:lnTo>
                <a:close/>
              </a:path>
            </a:pathLst>
          </a:custGeom>
          <a:ln w="14896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74920" y="703527"/>
            <a:ext cx="589147" cy="405861"/>
          </a:xfrm>
          <a:custGeom>
            <a:avLst/>
            <a:gdLst/>
            <a:ahLst/>
            <a:cxnLst/>
            <a:rect l="l" t="t" r="r" b="b"/>
            <a:pathLst>
              <a:path w="688975" h="596264">
                <a:moveTo>
                  <a:pt x="688352" y="0"/>
                </a:moveTo>
                <a:lnTo>
                  <a:pt x="0" y="0"/>
                </a:lnTo>
                <a:lnTo>
                  <a:pt x="344157" y="596112"/>
                </a:lnTo>
                <a:lnTo>
                  <a:pt x="688352" y="0"/>
                </a:lnTo>
                <a:close/>
              </a:path>
            </a:pathLst>
          </a:custGeom>
          <a:solidFill>
            <a:srgbClr val="D61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74274" y="765328"/>
            <a:ext cx="0" cy="272735"/>
          </a:xfrm>
          <a:custGeom>
            <a:avLst/>
            <a:gdLst/>
            <a:ahLst/>
            <a:cxnLst/>
            <a:rect l="l" t="t" r="r" b="b"/>
            <a:pathLst>
              <a:path h="400684">
                <a:moveTo>
                  <a:pt x="0" y="0"/>
                </a:moveTo>
                <a:lnTo>
                  <a:pt x="0" y="400629"/>
                </a:lnTo>
              </a:path>
            </a:pathLst>
          </a:custGeom>
          <a:ln w="148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5234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35" y="12903"/>
                </a:moveTo>
                <a:lnTo>
                  <a:pt x="33435" y="0"/>
                </a:lnTo>
                <a:lnTo>
                  <a:pt x="0" y="0"/>
                </a:lnTo>
                <a:lnTo>
                  <a:pt x="0" y="12903"/>
                </a:lnTo>
                <a:lnTo>
                  <a:pt x="33435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7822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27" y="12903"/>
                </a:moveTo>
                <a:lnTo>
                  <a:pt x="33427" y="0"/>
                </a:lnTo>
                <a:lnTo>
                  <a:pt x="0" y="0"/>
                </a:lnTo>
                <a:lnTo>
                  <a:pt x="0" y="12903"/>
                </a:lnTo>
                <a:lnTo>
                  <a:pt x="33427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0393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27" y="12903"/>
                </a:moveTo>
                <a:lnTo>
                  <a:pt x="33427" y="0"/>
                </a:lnTo>
                <a:lnTo>
                  <a:pt x="0" y="0"/>
                </a:lnTo>
                <a:lnTo>
                  <a:pt x="0" y="12903"/>
                </a:lnTo>
                <a:lnTo>
                  <a:pt x="33427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62986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27" y="12903"/>
                </a:moveTo>
                <a:lnTo>
                  <a:pt x="33427" y="0"/>
                </a:lnTo>
                <a:lnTo>
                  <a:pt x="0" y="0"/>
                </a:lnTo>
                <a:lnTo>
                  <a:pt x="0" y="12903"/>
                </a:lnTo>
                <a:lnTo>
                  <a:pt x="33427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05550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35" y="12903"/>
                </a:moveTo>
                <a:lnTo>
                  <a:pt x="33435" y="0"/>
                </a:lnTo>
                <a:lnTo>
                  <a:pt x="0" y="0"/>
                </a:lnTo>
                <a:lnTo>
                  <a:pt x="0" y="12903"/>
                </a:lnTo>
                <a:lnTo>
                  <a:pt x="33435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48148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28" y="12903"/>
                </a:moveTo>
                <a:lnTo>
                  <a:pt x="33428" y="0"/>
                </a:lnTo>
                <a:lnTo>
                  <a:pt x="0" y="0"/>
                </a:lnTo>
                <a:lnTo>
                  <a:pt x="0" y="12903"/>
                </a:lnTo>
                <a:lnTo>
                  <a:pt x="33428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90710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33292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75873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18455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61048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03618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46210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88770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31352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73933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16514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59096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1678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44259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86829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29422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71993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14574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57156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9737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42319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84900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27471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70064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12644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155215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97786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40379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82960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325530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368112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410694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53286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95856" y="3410573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26" y="0"/>
                </a:moveTo>
                <a:lnTo>
                  <a:pt x="0" y="0"/>
                </a:lnTo>
                <a:lnTo>
                  <a:pt x="0" y="12915"/>
                </a:lnTo>
                <a:lnTo>
                  <a:pt x="33426" y="12915"/>
                </a:lnTo>
                <a:lnTo>
                  <a:pt x="33426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38449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581020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23601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66171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708742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5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51346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793906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836509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79079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921660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964232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06801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049405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091965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134557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177139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219721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262301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304873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347465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390024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432628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475198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517780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560362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602932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645524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688095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730687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773259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815839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858410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900992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943584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986155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028747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71318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13899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56470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99062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241643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284215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326807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369378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411948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454530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497122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539704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582285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624855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667437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710008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752601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795170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837763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880345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922926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965496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008078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050660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093231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135823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178393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220986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263556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306138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348719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391290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433882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476453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519046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561615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604197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646779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689350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731942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774512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817116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859676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902257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944838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987409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030001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072583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115165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157735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200317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242898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285469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328061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370632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413224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455795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498376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540958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583539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626121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668692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711284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753854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796436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839007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881599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924180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966762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009333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051915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094495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137077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179648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222240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264811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307403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349974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392566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435137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477708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520300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562871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605463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48033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690626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733197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775768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818360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860930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903522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39" y="12903"/>
                </a:moveTo>
                <a:lnTo>
                  <a:pt x="33439" y="0"/>
                </a:lnTo>
                <a:lnTo>
                  <a:pt x="0" y="0"/>
                </a:lnTo>
                <a:lnTo>
                  <a:pt x="0" y="12903"/>
                </a:lnTo>
                <a:lnTo>
                  <a:pt x="33439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946093" y="3410581"/>
            <a:ext cx="28779" cy="9077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26" y="12903"/>
                </a:moveTo>
                <a:lnTo>
                  <a:pt x="33426" y="0"/>
                </a:lnTo>
                <a:lnTo>
                  <a:pt x="0" y="0"/>
                </a:lnTo>
                <a:lnTo>
                  <a:pt x="0" y="12903"/>
                </a:lnTo>
                <a:lnTo>
                  <a:pt x="33426" y="1290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29872" y="3391287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94"/>
                </a:moveTo>
                <a:lnTo>
                  <a:pt x="12909" y="0"/>
                </a:lnTo>
                <a:lnTo>
                  <a:pt x="0" y="0"/>
                </a:lnTo>
                <a:lnTo>
                  <a:pt x="0" y="34594"/>
                </a:lnTo>
                <a:lnTo>
                  <a:pt x="12909" y="34594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29872" y="3356234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82"/>
                </a:moveTo>
                <a:lnTo>
                  <a:pt x="12909" y="0"/>
                </a:lnTo>
                <a:lnTo>
                  <a:pt x="0" y="0"/>
                </a:lnTo>
                <a:lnTo>
                  <a:pt x="0" y="34582"/>
                </a:lnTo>
                <a:lnTo>
                  <a:pt x="12909" y="34582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29872" y="3321171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94"/>
                </a:moveTo>
                <a:lnTo>
                  <a:pt x="12909" y="0"/>
                </a:lnTo>
                <a:lnTo>
                  <a:pt x="0" y="0"/>
                </a:lnTo>
                <a:lnTo>
                  <a:pt x="0" y="34594"/>
                </a:lnTo>
                <a:lnTo>
                  <a:pt x="12909" y="34594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29872" y="3286127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69"/>
                </a:moveTo>
                <a:lnTo>
                  <a:pt x="12909" y="0"/>
                </a:lnTo>
                <a:lnTo>
                  <a:pt x="0" y="0"/>
                </a:lnTo>
                <a:lnTo>
                  <a:pt x="0" y="34569"/>
                </a:lnTo>
                <a:lnTo>
                  <a:pt x="12909" y="3456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29872" y="3251055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94"/>
                </a:moveTo>
                <a:lnTo>
                  <a:pt x="12909" y="0"/>
                </a:lnTo>
                <a:lnTo>
                  <a:pt x="0" y="0"/>
                </a:lnTo>
                <a:lnTo>
                  <a:pt x="0" y="34594"/>
                </a:lnTo>
                <a:lnTo>
                  <a:pt x="12909" y="34594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29872" y="3215994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82"/>
                </a:moveTo>
                <a:lnTo>
                  <a:pt x="12909" y="0"/>
                </a:lnTo>
                <a:lnTo>
                  <a:pt x="0" y="0"/>
                </a:lnTo>
                <a:lnTo>
                  <a:pt x="0" y="34582"/>
                </a:lnTo>
                <a:lnTo>
                  <a:pt x="12909" y="34582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29872" y="3180948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69"/>
                </a:moveTo>
                <a:lnTo>
                  <a:pt x="12909" y="0"/>
                </a:lnTo>
                <a:lnTo>
                  <a:pt x="0" y="0"/>
                </a:lnTo>
                <a:lnTo>
                  <a:pt x="0" y="34569"/>
                </a:lnTo>
                <a:lnTo>
                  <a:pt x="12909" y="3456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29872" y="3145869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94"/>
                </a:moveTo>
                <a:lnTo>
                  <a:pt x="12909" y="0"/>
                </a:lnTo>
                <a:lnTo>
                  <a:pt x="0" y="0"/>
                </a:lnTo>
                <a:lnTo>
                  <a:pt x="0" y="34594"/>
                </a:lnTo>
                <a:lnTo>
                  <a:pt x="12909" y="34594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29872" y="3110815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94"/>
                </a:moveTo>
                <a:lnTo>
                  <a:pt x="12909" y="0"/>
                </a:lnTo>
                <a:lnTo>
                  <a:pt x="0" y="0"/>
                </a:lnTo>
                <a:lnTo>
                  <a:pt x="0" y="34594"/>
                </a:lnTo>
                <a:lnTo>
                  <a:pt x="12909" y="34594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29872" y="3075761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94"/>
                </a:moveTo>
                <a:lnTo>
                  <a:pt x="12909" y="0"/>
                </a:lnTo>
                <a:lnTo>
                  <a:pt x="0" y="0"/>
                </a:lnTo>
                <a:lnTo>
                  <a:pt x="0" y="34594"/>
                </a:lnTo>
                <a:lnTo>
                  <a:pt x="12909" y="34594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29872" y="3040708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69"/>
                </a:moveTo>
                <a:lnTo>
                  <a:pt x="12909" y="0"/>
                </a:lnTo>
                <a:lnTo>
                  <a:pt x="0" y="0"/>
                </a:lnTo>
                <a:lnTo>
                  <a:pt x="0" y="34569"/>
                </a:lnTo>
                <a:lnTo>
                  <a:pt x="12909" y="3456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29872" y="3005646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82"/>
                </a:moveTo>
                <a:lnTo>
                  <a:pt x="12909" y="0"/>
                </a:lnTo>
                <a:lnTo>
                  <a:pt x="0" y="0"/>
                </a:lnTo>
                <a:lnTo>
                  <a:pt x="0" y="34582"/>
                </a:lnTo>
                <a:lnTo>
                  <a:pt x="12909" y="34582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29872" y="2970584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82"/>
                </a:moveTo>
                <a:lnTo>
                  <a:pt x="12909" y="0"/>
                </a:lnTo>
                <a:lnTo>
                  <a:pt x="0" y="0"/>
                </a:lnTo>
                <a:lnTo>
                  <a:pt x="0" y="34582"/>
                </a:lnTo>
                <a:lnTo>
                  <a:pt x="12909" y="34582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29872" y="2935530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82"/>
                </a:moveTo>
                <a:lnTo>
                  <a:pt x="12909" y="0"/>
                </a:lnTo>
                <a:lnTo>
                  <a:pt x="0" y="0"/>
                </a:lnTo>
                <a:lnTo>
                  <a:pt x="0" y="34582"/>
                </a:lnTo>
                <a:lnTo>
                  <a:pt x="12909" y="34582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29872" y="2900459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94"/>
                </a:moveTo>
                <a:lnTo>
                  <a:pt x="12909" y="0"/>
                </a:lnTo>
                <a:lnTo>
                  <a:pt x="0" y="0"/>
                </a:lnTo>
                <a:lnTo>
                  <a:pt x="0" y="34594"/>
                </a:lnTo>
                <a:lnTo>
                  <a:pt x="12909" y="34594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29872" y="2865406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94"/>
                </a:moveTo>
                <a:lnTo>
                  <a:pt x="12909" y="0"/>
                </a:lnTo>
                <a:lnTo>
                  <a:pt x="0" y="0"/>
                </a:lnTo>
                <a:lnTo>
                  <a:pt x="0" y="34594"/>
                </a:lnTo>
                <a:lnTo>
                  <a:pt x="12909" y="34594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29872" y="2830352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94"/>
                </a:moveTo>
                <a:lnTo>
                  <a:pt x="12909" y="0"/>
                </a:lnTo>
                <a:lnTo>
                  <a:pt x="0" y="0"/>
                </a:lnTo>
                <a:lnTo>
                  <a:pt x="0" y="34594"/>
                </a:lnTo>
                <a:lnTo>
                  <a:pt x="12909" y="34594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29872" y="2795290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82"/>
                </a:moveTo>
                <a:lnTo>
                  <a:pt x="12909" y="0"/>
                </a:lnTo>
                <a:lnTo>
                  <a:pt x="0" y="0"/>
                </a:lnTo>
                <a:lnTo>
                  <a:pt x="0" y="34582"/>
                </a:lnTo>
                <a:lnTo>
                  <a:pt x="12909" y="34582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29872" y="2760236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82"/>
                </a:moveTo>
                <a:lnTo>
                  <a:pt x="12909" y="0"/>
                </a:lnTo>
                <a:lnTo>
                  <a:pt x="0" y="0"/>
                </a:lnTo>
                <a:lnTo>
                  <a:pt x="0" y="34582"/>
                </a:lnTo>
                <a:lnTo>
                  <a:pt x="12909" y="34582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29872" y="2725174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82"/>
                </a:moveTo>
                <a:lnTo>
                  <a:pt x="12909" y="0"/>
                </a:lnTo>
                <a:lnTo>
                  <a:pt x="0" y="0"/>
                </a:lnTo>
                <a:lnTo>
                  <a:pt x="0" y="34582"/>
                </a:lnTo>
                <a:lnTo>
                  <a:pt x="12909" y="34582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29872" y="2690120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82"/>
                </a:moveTo>
                <a:lnTo>
                  <a:pt x="12909" y="0"/>
                </a:lnTo>
                <a:lnTo>
                  <a:pt x="0" y="0"/>
                </a:lnTo>
                <a:lnTo>
                  <a:pt x="0" y="34582"/>
                </a:lnTo>
                <a:lnTo>
                  <a:pt x="12909" y="34582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29872" y="2655050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94"/>
                </a:moveTo>
                <a:lnTo>
                  <a:pt x="12909" y="0"/>
                </a:lnTo>
                <a:lnTo>
                  <a:pt x="0" y="0"/>
                </a:lnTo>
                <a:lnTo>
                  <a:pt x="0" y="34594"/>
                </a:lnTo>
                <a:lnTo>
                  <a:pt x="12909" y="34594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29872" y="2619995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94"/>
                </a:moveTo>
                <a:lnTo>
                  <a:pt x="12909" y="0"/>
                </a:lnTo>
                <a:lnTo>
                  <a:pt x="0" y="0"/>
                </a:lnTo>
                <a:lnTo>
                  <a:pt x="0" y="34594"/>
                </a:lnTo>
                <a:lnTo>
                  <a:pt x="12909" y="34594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29872" y="2584943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82"/>
                </a:moveTo>
                <a:lnTo>
                  <a:pt x="12909" y="0"/>
                </a:lnTo>
                <a:lnTo>
                  <a:pt x="0" y="0"/>
                </a:lnTo>
                <a:lnTo>
                  <a:pt x="0" y="34582"/>
                </a:lnTo>
                <a:lnTo>
                  <a:pt x="12909" y="34582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29872" y="2549880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82"/>
                </a:moveTo>
                <a:lnTo>
                  <a:pt x="12909" y="0"/>
                </a:lnTo>
                <a:lnTo>
                  <a:pt x="0" y="0"/>
                </a:lnTo>
                <a:lnTo>
                  <a:pt x="0" y="34582"/>
                </a:lnTo>
                <a:lnTo>
                  <a:pt x="12909" y="34582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29872" y="2514827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82"/>
                </a:moveTo>
                <a:lnTo>
                  <a:pt x="12909" y="0"/>
                </a:lnTo>
                <a:lnTo>
                  <a:pt x="0" y="0"/>
                </a:lnTo>
                <a:lnTo>
                  <a:pt x="0" y="34582"/>
                </a:lnTo>
                <a:lnTo>
                  <a:pt x="12909" y="34582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29872" y="2479764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82"/>
                </a:moveTo>
                <a:lnTo>
                  <a:pt x="12909" y="0"/>
                </a:lnTo>
                <a:lnTo>
                  <a:pt x="0" y="0"/>
                </a:lnTo>
                <a:lnTo>
                  <a:pt x="0" y="34582"/>
                </a:lnTo>
                <a:lnTo>
                  <a:pt x="12909" y="34582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29872" y="2444711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82"/>
                </a:moveTo>
                <a:lnTo>
                  <a:pt x="12909" y="0"/>
                </a:lnTo>
                <a:lnTo>
                  <a:pt x="0" y="0"/>
                </a:lnTo>
                <a:lnTo>
                  <a:pt x="0" y="34582"/>
                </a:lnTo>
                <a:lnTo>
                  <a:pt x="12909" y="34582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29872" y="2409640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94"/>
                </a:moveTo>
                <a:lnTo>
                  <a:pt x="12909" y="0"/>
                </a:lnTo>
                <a:lnTo>
                  <a:pt x="0" y="0"/>
                </a:lnTo>
                <a:lnTo>
                  <a:pt x="0" y="34594"/>
                </a:lnTo>
                <a:lnTo>
                  <a:pt x="12909" y="34594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29872" y="2374586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94"/>
                </a:moveTo>
                <a:lnTo>
                  <a:pt x="12909" y="0"/>
                </a:lnTo>
                <a:lnTo>
                  <a:pt x="0" y="0"/>
                </a:lnTo>
                <a:lnTo>
                  <a:pt x="0" y="34594"/>
                </a:lnTo>
                <a:lnTo>
                  <a:pt x="12909" y="34594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29872" y="2339524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82"/>
                </a:moveTo>
                <a:lnTo>
                  <a:pt x="12909" y="0"/>
                </a:lnTo>
                <a:lnTo>
                  <a:pt x="0" y="0"/>
                </a:lnTo>
                <a:lnTo>
                  <a:pt x="0" y="34582"/>
                </a:lnTo>
                <a:lnTo>
                  <a:pt x="12909" y="34582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29872" y="2304461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82"/>
                </a:moveTo>
                <a:lnTo>
                  <a:pt x="12909" y="0"/>
                </a:lnTo>
                <a:lnTo>
                  <a:pt x="0" y="0"/>
                </a:lnTo>
                <a:lnTo>
                  <a:pt x="0" y="34582"/>
                </a:lnTo>
                <a:lnTo>
                  <a:pt x="12909" y="34582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29872" y="2269399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94"/>
                </a:moveTo>
                <a:lnTo>
                  <a:pt x="12909" y="0"/>
                </a:lnTo>
                <a:lnTo>
                  <a:pt x="0" y="0"/>
                </a:lnTo>
                <a:lnTo>
                  <a:pt x="0" y="34594"/>
                </a:lnTo>
                <a:lnTo>
                  <a:pt x="12909" y="34594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29872" y="2234346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82"/>
                </a:moveTo>
                <a:lnTo>
                  <a:pt x="12909" y="0"/>
                </a:lnTo>
                <a:lnTo>
                  <a:pt x="0" y="0"/>
                </a:lnTo>
                <a:lnTo>
                  <a:pt x="0" y="34582"/>
                </a:lnTo>
                <a:lnTo>
                  <a:pt x="12909" y="34582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29872" y="2199291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82"/>
                </a:moveTo>
                <a:lnTo>
                  <a:pt x="12909" y="0"/>
                </a:lnTo>
                <a:lnTo>
                  <a:pt x="0" y="0"/>
                </a:lnTo>
                <a:lnTo>
                  <a:pt x="0" y="34582"/>
                </a:lnTo>
                <a:lnTo>
                  <a:pt x="12909" y="34582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29872" y="2164230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82"/>
                </a:moveTo>
                <a:lnTo>
                  <a:pt x="12909" y="0"/>
                </a:lnTo>
                <a:lnTo>
                  <a:pt x="0" y="0"/>
                </a:lnTo>
                <a:lnTo>
                  <a:pt x="0" y="34582"/>
                </a:lnTo>
                <a:lnTo>
                  <a:pt x="12909" y="34582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29872" y="2129167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94"/>
                </a:moveTo>
                <a:lnTo>
                  <a:pt x="12909" y="0"/>
                </a:lnTo>
                <a:lnTo>
                  <a:pt x="0" y="0"/>
                </a:lnTo>
                <a:lnTo>
                  <a:pt x="0" y="34594"/>
                </a:lnTo>
                <a:lnTo>
                  <a:pt x="12909" y="34594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29872" y="2094123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82"/>
                </a:moveTo>
                <a:lnTo>
                  <a:pt x="12909" y="0"/>
                </a:lnTo>
                <a:lnTo>
                  <a:pt x="0" y="0"/>
                </a:lnTo>
                <a:lnTo>
                  <a:pt x="0" y="34582"/>
                </a:lnTo>
                <a:lnTo>
                  <a:pt x="12909" y="34582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29872" y="2059051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82"/>
                </a:moveTo>
                <a:lnTo>
                  <a:pt x="12909" y="0"/>
                </a:lnTo>
                <a:lnTo>
                  <a:pt x="0" y="0"/>
                </a:lnTo>
                <a:lnTo>
                  <a:pt x="0" y="34582"/>
                </a:lnTo>
                <a:lnTo>
                  <a:pt x="12909" y="34582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29872" y="2023990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94"/>
                </a:moveTo>
                <a:lnTo>
                  <a:pt x="12909" y="0"/>
                </a:lnTo>
                <a:lnTo>
                  <a:pt x="0" y="0"/>
                </a:lnTo>
                <a:lnTo>
                  <a:pt x="0" y="34594"/>
                </a:lnTo>
                <a:lnTo>
                  <a:pt x="12909" y="34594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29872" y="1988927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94"/>
                </a:moveTo>
                <a:lnTo>
                  <a:pt x="12909" y="0"/>
                </a:lnTo>
                <a:lnTo>
                  <a:pt x="0" y="0"/>
                </a:lnTo>
                <a:lnTo>
                  <a:pt x="0" y="34594"/>
                </a:lnTo>
                <a:lnTo>
                  <a:pt x="12909" y="34594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29872" y="1953883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82"/>
                </a:moveTo>
                <a:lnTo>
                  <a:pt x="12909" y="0"/>
                </a:lnTo>
                <a:lnTo>
                  <a:pt x="0" y="0"/>
                </a:lnTo>
                <a:lnTo>
                  <a:pt x="0" y="34582"/>
                </a:lnTo>
                <a:lnTo>
                  <a:pt x="12909" y="34582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29872" y="1918820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82"/>
                </a:moveTo>
                <a:lnTo>
                  <a:pt x="12909" y="0"/>
                </a:lnTo>
                <a:lnTo>
                  <a:pt x="0" y="0"/>
                </a:lnTo>
                <a:lnTo>
                  <a:pt x="0" y="34582"/>
                </a:lnTo>
                <a:lnTo>
                  <a:pt x="12909" y="34582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29872" y="1883758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82"/>
                </a:moveTo>
                <a:lnTo>
                  <a:pt x="12909" y="0"/>
                </a:lnTo>
                <a:lnTo>
                  <a:pt x="0" y="0"/>
                </a:lnTo>
                <a:lnTo>
                  <a:pt x="0" y="34582"/>
                </a:lnTo>
                <a:lnTo>
                  <a:pt x="12909" y="34582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29872" y="1848695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94"/>
                </a:moveTo>
                <a:lnTo>
                  <a:pt x="12909" y="0"/>
                </a:lnTo>
                <a:lnTo>
                  <a:pt x="0" y="0"/>
                </a:lnTo>
                <a:lnTo>
                  <a:pt x="0" y="34594"/>
                </a:lnTo>
                <a:lnTo>
                  <a:pt x="12909" y="34594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29872" y="1813642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82"/>
                </a:moveTo>
                <a:lnTo>
                  <a:pt x="12909" y="0"/>
                </a:lnTo>
                <a:lnTo>
                  <a:pt x="0" y="0"/>
                </a:lnTo>
                <a:lnTo>
                  <a:pt x="0" y="34582"/>
                </a:lnTo>
                <a:lnTo>
                  <a:pt x="12909" y="34582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29872" y="1778580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94"/>
                </a:moveTo>
                <a:lnTo>
                  <a:pt x="12909" y="0"/>
                </a:lnTo>
                <a:lnTo>
                  <a:pt x="0" y="0"/>
                </a:lnTo>
                <a:lnTo>
                  <a:pt x="0" y="34594"/>
                </a:lnTo>
                <a:lnTo>
                  <a:pt x="12909" y="34594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29872" y="1743526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82"/>
                </a:moveTo>
                <a:lnTo>
                  <a:pt x="12909" y="0"/>
                </a:lnTo>
                <a:lnTo>
                  <a:pt x="0" y="0"/>
                </a:lnTo>
                <a:lnTo>
                  <a:pt x="0" y="34582"/>
                </a:lnTo>
                <a:lnTo>
                  <a:pt x="12909" y="34582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29872" y="1708472"/>
            <a:ext cx="11403" cy="23772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2909" y="34582"/>
                </a:moveTo>
                <a:lnTo>
                  <a:pt x="12909" y="0"/>
                </a:lnTo>
                <a:lnTo>
                  <a:pt x="0" y="0"/>
                </a:lnTo>
                <a:lnTo>
                  <a:pt x="0" y="34582"/>
                </a:lnTo>
                <a:lnTo>
                  <a:pt x="12909" y="34582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 txBox="1"/>
          <p:nvPr/>
        </p:nvSpPr>
        <p:spPr>
          <a:xfrm>
            <a:off x="1140287" y="3475105"/>
            <a:ext cx="276383" cy="133148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800" spc="20" dirty="0">
                <a:solidFill>
                  <a:srgbClr val="A7A9AC"/>
                </a:solidFill>
                <a:latin typeface="Arial"/>
                <a:cs typeface="Arial"/>
              </a:rPr>
              <a:t>2015</a:t>
            </a:r>
            <a:endParaRPr sz="800">
              <a:latin typeface="Arial"/>
              <a:cs typeface="Arial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2063374" y="2800831"/>
            <a:ext cx="589006" cy="163925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000" spc="-43" dirty="0">
                <a:solidFill>
                  <a:srgbClr val="D61E39"/>
                </a:solidFill>
                <a:latin typeface="Lucida Sans"/>
                <a:cs typeface="Lucida Sans"/>
              </a:rPr>
              <a:t>165</a:t>
            </a:r>
            <a:r>
              <a:rPr sz="1000" spc="-157" dirty="0">
                <a:solidFill>
                  <a:srgbClr val="D61E39"/>
                </a:solidFill>
                <a:latin typeface="Lucida Sans"/>
                <a:cs typeface="Lucida Sans"/>
              </a:rPr>
              <a:t> </a:t>
            </a:r>
            <a:r>
              <a:rPr sz="1000" spc="47" dirty="0" smtClean="0">
                <a:solidFill>
                  <a:srgbClr val="D61E39"/>
                </a:solidFill>
                <a:latin typeface="Lucida Sans"/>
                <a:cs typeface="Lucida Sans"/>
              </a:rPr>
              <a:t>0</a:t>
            </a:r>
            <a:r>
              <a:rPr lang="en-US" sz="1000" spc="47" dirty="0" smtClean="0">
                <a:solidFill>
                  <a:srgbClr val="D61E39"/>
                </a:solidFill>
                <a:latin typeface="Lucida Sans"/>
                <a:cs typeface="Lucida Sans"/>
              </a:rPr>
              <a:t>0</a:t>
            </a:r>
            <a:r>
              <a:rPr sz="1000" spc="47" dirty="0" smtClean="0">
                <a:solidFill>
                  <a:srgbClr val="D61E39"/>
                </a:solidFill>
                <a:latin typeface="Lucida Sans"/>
                <a:cs typeface="Lucida Sans"/>
              </a:rPr>
              <a:t>0</a:t>
            </a:r>
            <a:r>
              <a:rPr sz="1000" spc="-215" dirty="0" smtClean="0">
                <a:solidFill>
                  <a:srgbClr val="D61E39"/>
                </a:solidFill>
                <a:latin typeface="Lucida Sans"/>
                <a:cs typeface="Lucida Sans"/>
              </a:rPr>
              <a:t> </a:t>
            </a:r>
            <a:endParaRPr sz="1000" dirty="0">
              <a:latin typeface="Lucida Sans"/>
              <a:cs typeface="Lucida Sans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3909549" y="2105810"/>
            <a:ext cx="1232594" cy="344691"/>
          </a:xfrm>
          <a:prstGeom prst="rect">
            <a:avLst/>
          </a:prstGeom>
        </p:spPr>
        <p:txBody>
          <a:bodyPr vert="horz" wrap="square" lIns="0" tIns="23857" rIns="0" bIns="0" rtlCol="0">
            <a:spAutoFit/>
          </a:bodyPr>
          <a:lstStyle/>
          <a:p>
            <a:pPr marL="616295">
              <a:spcBef>
                <a:spcPts val="188"/>
              </a:spcBef>
            </a:pPr>
            <a:r>
              <a:rPr sz="1000" spc="-43" dirty="0">
                <a:solidFill>
                  <a:srgbClr val="D61E39"/>
                </a:solidFill>
                <a:latin typeface="Lucida Sans"/>
                <a:cs typeface="Lucida Sans"/>
              </a:rPr>
              <a:t>417</a:t>
            </a:r>
            <a:r>
              <a:rPr sz="1000" spc="-172" dirty="0">
                <a:solidFill>
                  <a:srgbClr val="D61E39"/>
                </a:solidFill>
                <a:latin typeface="Lucida Sans"/>
                <a:cs typeface="Lucida Sans"/>
              </a:rPr>
              <a:t> </a:t>
            </a:r>
            <a:r>
              <a:rPr sz="1000" dirty="0">
                <a:solidFill>
                  <a:srgbClr val="D61E39"/>
                </a:solidFill>
                <a:latin typeface="Lucida Sans"/>
                <a:cs typeface="Lucida Sans"/>
              </a:rPr>
              <a:t>632</a:t>
            </a:r>
            <a:endParaRPr sz="1000">
              <a:latin typeface="Lucida Sans"/>
              <a:cs typeface="Lucida Sans"/>
            </a:endParaRPr>
          </a:p>
          <a:p>
            <a:pPr marL="9940">
              <a:spcBef>
                <a:spcPts val="110"/>
              </a:spcBef>
            </a:pPr>
            <a:r>
              <a:rPr sz="1000" spc="8" dirty="0">
                <a:solidFill>
                  <a:srgbClr val="D61E39"/>
                </a:solidFill>
                <a:latin typeface="Lucida Sans"/>
                <a:cs typeface="Lucida Sans"/>
              </a:rPr>
              <a:t>334</a:t>
            </a:r>
            <a:r>
              <a:rPr sz="1000" spc="-16" dirty="0">
                <a:solidFill>
                  <a:srgbClr val="D61E39"/>
                </a:solidFill>
                <a:latin typeface="Lucida Sans"/>
                <a:cs typeface="Lucida Sans"/>
              </a:rPr>
              <a:t> </a:t>
            </a:r>
            <a:r>
              <a:rPr sz="1000" spc="-31" dirty="0">
                <a:solidFill>
                  <a:srgbClr val="D61E39"/>
                </a:solidFill>
                <a:latin typeface="Lucida Sans"/>
                <a:cs typeface="Lucida Sans"/>
              </a:rPr>
              <a:t>105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5799164" y="1823998"/>
            <a:ext cx="609238" cy="163925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000" dirty="0">
                <a:solidFill>
                  <a:srgbClr val="D61E39"/>
                </a:solidFill>
                <a:latin typeface="Lucida Sans"/>
                <a:cs typeface="Lucida Sans"/>
              </a:rPr>
              <a:t>652</a:t>
            </a:r>
            <a:r>
              <a:rPr sz="1000" spc="-106" dirty="0">
                <a:solidFill>
                  <a:srgbClr val="D61E39"/>
                </a:solidFill>
                <a:latin typeface="Lucida Sans"/>
                <a:cs typeface="Lucida Sans"/>
              </a:rPr>
              <a:t> </a:t>
            </a:r>
            <a:r>
              <a:rPr sz="1000" spc="23" dirty="0">
                <a:solidFill>
                  <a:srgbClr val="D61E39"/>
                </a:solidFill>
                <a:latin typeface="Lucida Sans"/>
                <a:cs typeface="Lucida Sans"/>
              </a:rPr>
              <a:t>549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5180152" y="1970955"/>
            <a:ext cx="614125" cy="163925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000" spc="-4" dirty="0">
                <a:solidFill>
                  <a:srgbClr val="D61E39"/>
                </a:solidFill>
                <a:latin typeface="Lucida Sans"/>
                <a:cs typeface="Lucida Sans"/>
              </a:rPr>
              <a:t>522</a:t>
            </a:r>
            <a:r>
              <a:rPr sz="1000" spc="-86" dirty="0">
                <a:solidFill>
                  <a:srgbClr val="D61E39"/>
                </a:solidFill>
                <a:latin typeface="Lucida Sans"/>
                <a:cs typeface="Lucida Sans"/>
              </a:rPr>
              <a:t> </a:t>
            </a:r>
            <a:r>
              <a:rPr sz="1000" spc="39" dirty="0">
                <a:solidFill>
                  <a:srgbClr val="D61E39"/>
                </a:solidFill>
                <a:latin typeface="Lucida Sans"/>
                <a:cs typeface="Lucida Sans"/>
              </a:rPr>
              <a:t>039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6494195" y="1651108"/>
            <a:ext cx="566885" cy="163925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000" spc="-47" dirty="0">
                <a:solidFill>
                  <a:srgbClr val="D61E39"/>
                </a:solidFill>
                <a:latin typeface="Lucida Sans"/>
                <a:cs typeface="Lucida Sans"/>
              </a:rPr>
              <a:t>815</a:t>
            </a:r>
            <a:r>
              <a:rPr sz="1000" spc="-188" dirty="0">
                <a:solidFill>
                  <a:srgbClr val="D61E39"/>
                </a:solidFill>
                <a:latin typeface="Lucida Sans"/>
                <a:cs typeface="Lucida Sans"/>
              </a:rPr>
              <a:t> </a:t>
            </a:r>
            <a:r>
              <a:rPr sz="1000" dirty="0">
                <a:solidFill>
                  <a:srgbClr val="D61E39"/>
                </a:solidFill>
                <a:latin typeface="Lucida Sans"/>
                <a:cs typeface="Lucida Sans"/>
              </a:rPr>
              <a:t>687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6906869" y="1409060"/>
            <a:ext cx="824263" cy="163925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000" dirty="0">
                <a:solidFill>
                  <a:srgbClr val="D61E39"/>
                </a:solidFill>
                <a:latin typeface="Lucida Sans"/>
                <a:cs typeface="Lucida Sans"/>
              </a:rPr>
              <a:t>1 </a:t>
            </a:r>
            <a:r>
              <a:rPr sz="1000" spc="63" dirty="0">
                <a:solidFill>
                  <a:srgbClr val="D61E39"/>
                </a:solidFill>
                <a:latin typeface="Lucida Sans"/>
                <a:cs typeface="Lucida Sans"/>
              </a:rPr>
              <a:t>000</a:t>
            </a:r>
            <a:r>
              <a:rPr sz="1000" spc="39" dirty="0">
                <a:solidFill>
                  <a:srgbClr val="D61E39"/>
                </a:solidFill>
                <a:latin typeface="Lucida Sans"/>
                <a:cs typeface="Lucida Sans"/>
              </a:rPr>
              <a:t> </a:t>
            </a:r>
            <a:r>
              <a:rPr sz="1000" spc="63" dirty="0">
                <a:solidFill>
                  <a:srgbClr val="D61E39"/>
                </a:solidFill>
                <a:latin typeface="Lucida Sans"/>
                <a:cs typeface="Lucida Sans"/>
              </a:rPr>
              <a:t>000</a:t>
            </a:r>
            <a:r>
              <a:rPr sz="1000" spc="-215" dirty="0">
                <a:solidFill>
                  <a:srgbClr val="D61E39"/>
                </a:solidFill>
                <a:latin typeface="Lucida Sans"/>
                <a:cs typeface="Lucida Sans"/>
              </a:rPr>
              <a:t> 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2410890" y="3475105"/>
            <a:ext cx="274211" cy="133148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800" spc="20" dirty="0">
                <a:solidFill>
                  <a:srgbClr val="A7A9AC"/>
                </a:solidFill>
                <a:latin typeface="Arial"/>
                <a:cs typeface="Arial"/>
              </a:rPr>
              <a:t>2017</a:t>
            </a:r>
            <a:endParaRPr sz="800">
              <a:latin typeface="Arial"/>
              <a:cs typeface="Arial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3051621" y="3475105"/>
            <a:ext cx="278555" cy="133148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800" spc="23" dirty="0">
                <a:solidFill>
                  <a:srgbClr val="A7A9AC"/>
                </a:solidFill>
                <a:latin typeface="Arial"/>
                <a:cs typeface="Arial"/>
              </a:rPr>
              <a:t>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575573" y="2927041"/>
            <a:ext cx="1346622" cy="465236"/>
          </a:xfrm>
          <a:prstGeom prst="rect">
            <a:avLst/>
          </a:prstGeom>
        </p:spPr>
        <p:txBody>
          <a:bodyPr vert="horz" wrap="square" lIns="0" tIns="23857" rIns="0" bIns="0" rtlCol="0">
            <a:spAutoFit/>
          </a:bodyPr>
          <a:lstStyle/>
          <a:p>
            <a:pPr marL="695818">
              <a:spcBef>
                <a:spcPts val="188"/>
              </a:spcBef>
            </a:pPr>
            <a:r>
              <a:rPr sz="1000" spc="-4" dirty="0">
                <a:solidFill>
                  <a:srgbClr val="D61E39"/>
                </a:solidFill>
                <a:latin typeface="Lucida Sans"/>
                <a:cs typeface="Lucida Sans"/>
              </a:rPr>
              <a:t>100</a:t>
            </a:r>
            <a:r>
              <a:rPr sz="1000" spc="-117" dirty="0">
                <a:solidFill>
                  <a:srgbClr val="D61E39"/>
                </a:solidFill>
                <a:latin typeface="Lucida Sans"/>
                <a:cs typeface="Lucida Sans"/>
              </a:rPr>
              <a:t> </a:t>
            </a:r>
            <a:r>
              <a:rPr sz="1000" spc="4" dirty="0">
                <a:solidFill>
                  <a:srgbClr val="D61E39"/>
                </a:solidFill>
                <a:latin typeface="Lucida Sans"/>
                <a:cs typeface="Lucida Sans"/>
              </a:rPr>
              <a:t>983</a:t>
            </a:r>
            <a:endParaRPr sz="1000">
              <a:latin typeface="Lucida Sans"/>
              <a:cs typeface="Lucida Sans"/>
            </a:endParaRPr>
          </a:p>
          <a:p>
            <a:pPr marL="168984">
              <a:spcBef>
                <a:spcPts val="110"/>
              </a:spcBef>
            </a:pPr>
            <a:r>
              <a:rPr sz="1000" spc="20" dirty="0">
                <a:solidFill>
                  <a:srgbClr val="D61E39"/>
                </a:solidFill>
                <a:latin typeface="Lucida Sans"/>
                <a:cs typeface="Lucida Sans"/>
              </a:rPr>
              <a:t>47 </a:t>
            </a:r>
            <a:r>
              <a:rPr sz="1000" spc="39" dirty="0">
                <a:solidFill>
                  <a:srgbClr val="D61E39"/>
                </a:solidFill>
                <a:latin typeface="Lucida Sans"/>
                <a:cs typeface="Lucida Sans"/>
              </a:rPr>
              <a:t>000</a:t>
            </a:r>
            <a:endParaRPr sz="1000">
              <a:latin typeface="Lucida Sans"/>
              <a:cs typeface="Lucida Sans"/>
            </a:endParaRPr>
          </a:p>
          <a:p>
            <a:pPr marL="9940">
              <a:spcBef>
                <a:spcPts val="110"/>
              </a:spcBef>
            </a:pPr>
            <a:r>
              <a:rPr sz="700" dirty="0">
                <a:solidFill>
                  <a:srgbClr val="017FA3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1770158" y="3475105"/>
            <a:ext cx="280727" cy="133148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800" spc="27" dirty="0">
                <a:solidFill>
                  <a:srgbClr val="A7A9AC"/>
                </a:solidFill>
                <a:latin typeface="Arial"/>
                <a:cs typeface="Arial"/>
              </a:rPr>
              <a:t>2016</a:t>
            </a:r>
            <a:endParaRPr sz="800">
              <a:latin typeface="Arial"/>
              <a:cs typeface="Arial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3681493" y="3475105"/>
            <a:ext cx="280727" cy="133148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800" spc="27" dirty="0">
                <a:solidFill>
                  <a:srgbClr val="A7A9AC"/>
                </a:solidFill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4300503" y="3475105"/>
            <a:ext cx="316022" cy="133148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800" dirty="0">
                <a:solidFill>
                  <a:srgbClr val="A7A9AC"/>
                </a:solidFill>
                <a:latin typeface="Arial"/>
                <a:cs typeface="Arial"/>
              </a:rPr>
              <a:t>2</a:t>
            </a:r>
            <a:r>
              <a:rPr sz="800" spc="-149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800" spc="59" dirty="0">
                <a:solidFill>
                  <a:srgbClr val="A7A9AC"/>
                </a:solidFill>
                <a:latin typeface="Arial"/>
                <a:cs typeface="Arial"/>
              </a:rPr>
              <a:t>020</a:t>
            </a:r>
            <a:r>
              <a:rPr sz="800" spc="-121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endParaRPr sz="800">
              <a:latin typeface="Arial"/>
              <a:cs typeface="Arial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5581967" y="3475105"/>
            <a:ext cx="301904" cy="133148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800" dirty="0">
                <a:solidFill>
                  <a:srgbClr val="A7A9AC"/>
                </a:solidFill>
                <a:latin typeface="Arial"/>
                <a:cs typeface="Arial"/>
              </a:rPr>
              <a:t>2</a:t>
            </a:r>
            <a:r>
              <a:rPr sz="800" spc="-157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800" spc="51" dirty="0">
                <a:solidFill>
                  <a:srgbClr val="A7A9AC"/>
                </a:solidFill>
                <a:latin typeface="Arial"/>
                <a:cs typeface="Arial"/>
              </a:rPr>
              <a:t>022</a:t>
            </a:r>
            <a:endParaRPr sz="800">
              <a:latin typeface="Arial"/>
              <a:cs typeface="Arial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6222698" y="3475105"/>
            <a:ext cx="302990" cy="133148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800" dirty="0">
                <a:solidFill>
                  <a:srgbClr val="A7A9AC"/>
                </a:solidFill>
                <a:latin typeface="Arial"/>
                <a:cs typeface="Arial"/>
              </a:rPr>
              <a:t>2</a:t>
            </a:r>
            <a:r>
              <a:rPr sz="800" spc="-16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800" spc="59" dirty="0">
                <a:solidFill>
                  <a:srgbClr val="A7A9AC"/>
                </a:solidFill>
                <a:latin typeface="Arial"/>
                <a:cs typeface="Arial"/>
              </a:rPr>
              <a:t>023</a:t>
            </a:r>
            <a:endParaRPr sz="800">
              <a:latin typeface="Arial"/>
              <a:cs typeface="Arial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4962955" y="3475105"/>
            <a:ext cx="274754" cy="133148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800" dirty="0">
                <a:solidFill>
                  <a:srgbClr val="A7A9AC"/>
                </a:solidFill>
                <a:latin typeface="Arial"/>
                <a:cs typeface="Arial"/>
              </a:rPr>
              <a:t>2</a:t>
            </a:r>
            <a:r>
              <a:rPr sz="800" spc="-153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A7A9AC"/>
                </a:solidFill>
                <a:latin typeface="Arial"/>
                <a:cs typeface="Arial"/>
              </a:rPr>
              <a:t>0</a:t>
            </a:r>
            <a:r>
              <a:rPr sz="800" spc="-16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800" spc="-51" dirty="0">
                <a:solidFill>
                  <a:srgbClr val="A7A9AC"/>
                </a:solidFill>
                <a:latin typeface="Arial"/>
                <a:cs typeface="Arial"/>
              </a:rPr>
              <a:t>21</a:t>
            </a:r>
            <a:endParaRPr sz="800">
              <a:latin typeface="Arial"/>
              <a:cs typeface="Arial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6863430" y="3475105"/>
            <a:ext cx="292130" cy="133148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800" dirty="0">
                <a:solidFill>
                  <a:srgbClr val="A7A9AC"/>
                </a:solidFill>
                <a:latin typeface="Arial"/>
                <a:cs typeface="Arial"/>
              </a:rPr>
              <a:t>2</a:t>
            </a:r>
            <a:r>
              <a:rPr sz="800" spc="-157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800" spc="27" dirty="0">
                <a:solidFill>
                  <a:srgbClr val="A7A9AC"/>
                </a:solidFill>
                <a:latin typeface="Arial"/>
                <a:cs typeface="Arial"/>
              </a:rPr>
              <a:t>024</a:t>
            </a:r>
            <a:endParaRPr sz="800">
              <a:latin typeface="Arial"/>
              <a:cs typeface="Arial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7493302" y="3475105"/>
            <a:ext cx="302990" cy="133148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800" dirty="0">
                <a:solidFill>
                  <a:srgbClr val="A7A9AC"/>
                </a:solidFill>
                <a:latin typeface="Arial"/>
                <a:cs typeface="Arial"/>
              </a:rPr>
              <a:t>2</a:t>
            </a:r>
            <a:r>
              <a:rPr sz="800" spc="-16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800" spc="59" dirty="0">
                <a:solidFill>
                  <a:srgbClr val="A7A9AC"/>
                </a:solidFill>
                <a:latin typeface="Arial"/>
                <a:cs typeface="Arial"/>
              </a:rPr>
              <a:t>025</a:t>
            </a:r>
            <a:endParaRPr sz="800">
              <a:latin typeface="Arial"/>
              <a:cs typeface="Arial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564714" y="2835409"/>
            <a:ext cx="49412" cy="117759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700" dirty="0">
                <a:solidFill>
                  <a:srgbClr val="017FA3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564714" y="1996889"/>
            <a:ext cx="49412" cy="117759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700" dirty="0">
                <a:solidFill>
                  <a:srgbClr val="017FA3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564714" y="1581951"/>
            <a:ext cx="49412" cy="117759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700" dirty="0">
                <a:solidFill>
                  <a:srgbClr val="017FA3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564714" y="2420471"/>
            <a:ext cx="49412" cy="117759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700" dirty="0">
                <a:solidFill>
                  <a:srgbClr val="017FA3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1280996" y="1696950"/>
            <a:ext cx="6375822" cy="1632521"/>
          </a:xfrm>
          <a:custGeom>
            <a:avLst/>
            <a:gdLst/>
            <a:ahLst/>
            <a:cxnLst/>
            <a:rect l="l" t="t" r="r" b="b"/>
            <a:pathLst>
              <a:path w="7456170" h="2398395">
                <a:moveTo>
                  <a:pt x="0" y="2398268"/>
                </a:moveTo>
                <a:lnTo>
                  <a:pt x="745615" y="2253005"/>
                </a:lnTo>
                <a:lnTo>
                  <a:pt x="1491234" y="2002434"/>
                </a:lnTo>
                <a:lnTo>
                  <a:pt x="2236851" y="1784921"/>
                </a:lnTo>
                <a:lnTo>
                  <a:pt x="2982468" y="1617179"/>
                </a:lnTo>
                <a:lnTo>
                  <a:pt x="3728085" y="1261903"/>
                </a:lnTo>
                <a:lnTo>
                  <a:pt x="4473702" y="1091215"/>
                </a:lnTo>
                <a:lnTo>
                  <a:pt x="5219319" y="868306"/>
                </a:lnTo>
                <a:lnTo>
                  <a:pt x="5964948" y="669701"/>
                </a:lnTo>
                <a:lnTo>
                  <a:pt x="6710553" y="335580"/>
                </a:lnTo>
                <a:lnTo>
                  <a:pt x="7456170" y="0"/>
                </a:lnTo>
              </a:path>
            </a:pathLst>
          </a:custGeom>
          <a:ln w="50842">
            <a:solidFill>
              <a:srgbClr val="017F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211809" y="3274310"/>
            <a:ext cx="138376" cy="110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849379" y="3175439"/>
            <a:ext cx="138369" cy="110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486974" y="3004878"/>
            <a:ext cx="138376" cy="1101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124555" y="2856820"/>
            <a:ext cx="138369" cy="1101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762126" y="2752992"/>
            <a:ext cx="138369" cy="1101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399720" y="2511166"/>
            <a:ext cx="138383" cy="1101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037303" y="2384640"/>
            <a:ext cx="138376" cy="1101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674885" y="2236101"/>
            <a:ext cx="138376" cy="1101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312467" y="2097724"/>
            <a:ext cx="138369" cy="1101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950049" y="1870308"/>
            <a:ext cx="138376" cy="1101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587631" y="1641885"/>
            <a:ext cx="138376" cy="1101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 txBox="1"/>
          <p:nvPr/>
        </p:nvSpPr>
        <p:spPr>
          <a:xfrm>
            <a:off x="2671526" y="2451591"/>
            <a:ext cx="1202729" cy="400450"/>
          </a:xfrm>
          <a:prstGeom prst="rect">
            <a:avLst/>
          </a:prstGeom>
        </p:spPr>
        <p:txBody>
          <a:bodyPr vert="horz" wrap="square" lIns="0" tIns="53677" rIns="0" bIns="0" rtlCol="0">
            <a:spAutoFit/>
          </a:bodyPr>
          <a:lstStyle/>
          <a:p>
            <a:pPr marL="606355">
              <a:spcBef>
                <a:spcPts val="423"/>
              </a:spcBef>
            </a:pPr>
            <a:r>
              <a:rPr sz="1000" spc="-4" dirty="0">
                <a:solidFill>
                  <a:srgbClr val="D61E39"/>
                </a:solidFill>
                <a:latin typeface="Lucida Sans"/>
                <a:cs typeface="Lucida Sans"/>
              </a:rPr>
              <a:t>253</a:t>
            </a:r>
            <a:r>
              <a:rPr sz="1000" spc="-129" dirty="0">
                <a:solidFill>
                  <a:srgbClr val="D61E39"/>
                </a:solidFill>
                <a:latin typeface="Lucida Sans"/>
                <a:cs typeface="Lucida Sans"/>
              </a:rPr>
              <a:t> </a:t>
            </a:r>
            <a:r>
              <a:rPr sz="1000" spc="-106" dirty="0">
                <a:solidFill>
                  <a:srgbClr val="D61E39"/>
                </a:solidFill>
                <a:latin typeface="Lucida Sans"/>
                <a:cs typeface="Lucida Sans"/>
              </a:rPr>
              <a:t>110</a:t>
            </a:r>
            <a:endParaRPr sz="1000">
              <a:latin typeface="Lucida Sans"/>
              <a:cs typeface="Lucida Sans"/>
            </a:endParaRPr>
          </a:p>
          <a:p>
            <a:pPr marL="9940">
              <a:spcBef>
                <a:spcPts val="344"/>
              </a:spcBef>
            </a:pPr>
            <a:r>
              <a:rPr sz="1000" spc="-89" dirty="0">
                <a:solidFill>
                  <a:srgbClr val="D61E39"/>
                </a:solidFill>
                <a:latin typeface="Lucida Sans"/>
                <a:cs typeface="Lucida Sans"/>
              </a:rPr>
              <a:t>191</a:t>
            </a:r>
            <a:r>
              <a:rPr sz="1000" spc="-211" dirty="0">
                <a:solidFill>
                  <a:srgbClr val="D61E39"/>
                </a:solidFill>
                <a:latin typeface="Lucida Sans"/>
                <a:cs typeface="Lucida Sans"/>
              </a:rPr>
              <a:t> </a:t>
            </a:r>
            <a:r>
              <a:rPr sz="1000" spc="20" dirty="0">
                <a:solidFill>
                  <a:srgbClr val="D61E39"/>
                </a:solidFill>
                <a:latin typeface="Lucida Sans"/>
                <a:cs typeface="Lucida Sans"/>
              </a:rPr>
              <a:t>750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8503268" y="734786"/>
            <a:ext cx="106427" cy="179314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lang="ru-RU" sz="11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1031688" y="1556018"/>
            <a:ext cx="341543" cy="225481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b="1" spc="-4" dirty="0">
                <a:latin typeface="Calibri"/>
                <a:cs typeface="Calibri"/>
              </a:rPr>
              <a:t>TEU</a:t>
            </a:r>
            <a:endParaRPr>
              <a:latin typeface="Calibri"/>
              <a:cs typeface="Calibri"/>
            </a:endParaRPr>
          </a:p>
        </p:txBody>
      </p:sp>
      <p:sp>
        <p:nvSpPr>
          <p:cNvPr id="276" name="object 17"/>
          <p:cNvSpPr/>
          <p:nvPr/>
        </p:nvSpPr>
        <p:spPr>
          <a:xfrm>
            <a:off x="445580" y="765337"/>
            <a:ext cx="1002854" cy="2726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922" y="3843405"/>
            <a:ext cx="8022720" cy="556275"/>
          </a:xfrm>
          <a:custGeom>
            <a:avLst/>
            <a:gdLst/>
            <a:ahLst/>
            <a:cxnLst/>
            <a:rect l="l" t="t" r="r" b="b"/>
            <a:pathLst>
              <a:path w="9382125" h="817245">
                <a:moveTo>
                  <a:pt x="8909965" y="0"/>
                </a:moveTo>
                <a:lnTo>
                  <a:pt x="0" y="0"/>
                </a:lnTo>
                <a:lnTo>
                  <a:pt x="0" y="816717"/>
                </a:lnTo>
                <a:lnTo>
                  <a:pt x="9381503" y="816717"/>
                </a:lnTo>
                <a:lnTo>
                  <a:pt x="8909965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7294" y="3931535"/>
            <a:ext cx="5536898" cy="372316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 marR="3976">
              <a:lnSpc>
                <a:spcPct val="107100"/>
              </a:lnSpc>
              <a:spcBef>
                <a:spcPts val="78"/>
              </a:spcBef>
            </a:pPr>
            <a:r>
              <a:rPr sz="1100" b="1" spc="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100" b="1" spc="59" dirty="0">
                <a:solidFill>
                  <a:srgbClr val="FFFFFF"/>
                </a:solidFill>
                <a:latin typeface="Arial"/>
                <a:cs typeface="Arial"/>
              </a:rPr>
              <a:t>number </a:t>
            </a:r>
            <a:r>
              <a:rPr sz="1100" b="1" spc="39" dirty="0">
                <a:solidFill>
                  <a:srgbClr val="FFFFFF"/>
                </a:solidFill>
                <a:latin typeface="Arial"/>
                <a:cs typeface="Arial"/>
              </a:rPr>
              <a:t>of regular routes </a:t>
            </a:r>
            <a:r>
              <a:rPr sz="1100" b="1" spc="2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100" b="1" spc="8" dirty="0">
                <a:solidFill>
                  <a:srgbClr val="FFFFFF"/>
                </a:solidFill>
                <a:latin typeface="Arial"/>
                <a:cs typeface="Arial"/>
              </a:rPr>
              <a:t>UTLC </a:t>
            </a:r>
            <a:r>
              <a:rPr sz="1100" b="1" spc="23" dirty="0">
                <a:solidFill>
                  <a:srgbClr val="FFFFFF"/>
                </a:solidFill>
                <a:latin typeface="Arial"/>
                <a:cs typeface="Arial"/>
              </a:rPr>
              <a:t>services </a:t>
            </a:r>
            <a:r>
              <a:rPr sz="1100" b="1" spc="2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2017 has </a:t>
            </a:r>
            <a:r>
              <a:rPr sz="1100" b="1" spc="39" dirty="0">
                <a:solidFill>
                  <a:srgbClr val="FFFFFF"/>
                </a:solidFill>
                <a:latin typeface="Arial"/>
                <a:cs typeface="Arial"/>
              </a:rPr>
              <a:t>reached </a:t>
            </a:r>
            <a:r>
              <a:rPr sz="1100" b="1" spc="59" dirty="0">
                <a:solidFill>
                  <a:srgbClr val="FFFFFF"/>
                </a:solidFill>
                <a:latin typeface="Arial"/>
                <a:cs typeface="Arial"/>
              </a:rPr>
              <a:t>48 </a:t>
            </a:r>
            <a:r>
              <a:rPr lang="en-US" sz="1100" b="1" spc="59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100" b="1" spc="59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sz="1100" b="1" spc="5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51" dirty="0">
                <a:solidFill>
                  <a:srgbClr val="FFFFFF"/>
                </a:solidFill>
                <a:latin typeface="Arial"/>
                <a:cs typeface="Arial"/>
              </a:rPr>
              <a:t>(at </a:t>
            </a:r>
            <a:r>
              <a:rPr sz="1100" b="1" spc="43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100" b="1" spc="63" dirty="0">
                <a:solidFill>
                  <a:srgbClr val="FFFFFF"/>
                </a:solidFill>
                <a:latin typeface="Arial"/>
                <a:cs typeface="Arial"/>
              </a:rPr>
              <a:t>beginning </a:t>
            </a:r>
            <a:r>
              <a:rPr sz="1100" b="1" spc="39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100" b="1" spc="8" dirty="0">
                <a:solidFill>
                  <a:srgbClr val="FFFFFF"/>
                </a:solidFill>
                <a:latin typeface="Arial"/>
                <a:cs typeface="Arial"/>
              </a:rPr>
              <a:t>2016 </a:t>
            </a:r>
            <a:r>
              <a:rPr sz="1100" b="1" spc="43" dirty="0">
                <a:solidFill>
                  <a:srgbClr val="FFFFFF"/>
                </a:solidFill>
                <a:latin typeface="Arial"/>
                <a:cs typeface="Arial"/>
              </a:rPr>
              <a:t>there </a:t>
            </a:r>
            <a:r>
              <a:rPr sz="1100" b="1" spc="39" dirty="0">
                <a:solidFill>
                  <a:srgbClr val="FFFFFF"/>
                </a:solidFill>
                <a:latin typeface="Arial"/>
                <a:cs typeface="Arial"/>
              </a:rPr>
              <a:t>were</a:t>
            </a:r>
            <a:r>
              <a:rPr sz="1100" b="1" spc="33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19)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3008" y="703527"/>
            <a:ext cx="8286614" cy="405861"/>
          </a:xfrm>
          <a:custGeom>
            <a:avLst/>
            <a:gdLst/>
            <a:ahLst/>
            <a:cxnLst/>
            <a:rect l="l" t="t" r="r" b="b"/>
            <a:pathLst>
              <a:path w="9690735" h="596264">
                <a:moveTo>
                  <a:pt x="9690279" y="596112"/>
                </a:moveTo>
                <a:lnTo>
                  <a:pt x="0" y="596112"/>
                </a:lnTo>
                <a:lnTo>
                  <a:pt x="0" y="0"/>
                </a:lnTo>
                <a:lnTo>
                  <a:pt x="9690279" y="0"/>
                </a:lnTo>
                <a:lnTo>
                  <a:pt x="9690279" y="596112"/>
                </a:lnTo>
                <a:close/>
              </a:path>
            </a:pathLst>
          </a:custGeom>
          <a:solidFill>
            <a:srgbClr val="D61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02736" y="795298"/>
            <a:ext cx="5700339" cy="179314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100" b="1" spc="39" dirty="0">
                <a:solidFill>
                  <a:srgbClr val="FFFFFF"/>
                </a:solidFill>
                <a:latin typeface="Arial"/>
                <a:cs typeface="Arial"/>
              </a:rPr>
              <a:t>MORE CHINESE </a:t>
            </a:r>
            <a:r>
              <a:rPr sz="1100" b="1" spc="51" dirty="0">
                <a:solidFill>
                  <a:srgbClr val="FFFFFF"/>
                </a:solidFill>
                <a:latin typeface="Arial"/>
                <a:cs typeface="Arial"/>
              </a:rPr>
              <a:t>PROVINCES </a:t>
            </a:r>
            <a:r>
              <a:rPr sz="1100" b="1" spc="78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100" b="1" spc="39" dirty="0">
                <a:solidFill>
                  <a:srgbClr val="FFFFFF"/>
                </a:solidFill>
                <a:latin typeface="Arial"/>
                <a:cs typeface="Arial"/>
              </a:rPr>
              <a:t>CITIES </a:t>
            </a:r>
            <a:r>
              <a:rPr sz="1100" b="1" spc="-12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1100" b="1" spc="43" dirty="0">
                <a:solidFill>
                  <a:srgbClr val="FFFFFF"/>
                </a:solidFill>
                <a:latin typeface="Arial"/>
                <a:cs typeface="Arial"/>
              </a:rPr>
              <a:t>UTLC </a:t>
            </a:r>
            <a:r>
              <a:rPr sz="1100" b="1" spc="27" dirty="0">
                <a:solidFill>
                  <a:srgbClr val="FFFFFF"/>
                </a:solidFill>
                <a:latin typeface="Arial"/>
                <a:cs typeface="Arial"/>
              </a:rPr>
              <a:t>SERVICES </a:t>
            </a:r>
            <a:r>
              <a:rPr sz="1100" b="1" spc="23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100" b="1" spc="23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47" dirty="0">
                <a:solidFill>
                  <a:srgbClr val="FFFFFF"/>
                </a:solidFill>
                <a:latin typeface="Arial"/>
                <a:cs typeface="Arial"/>
              </a:rPr>
              <a:t>2017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74920" y="703527"/>
            <a:ext cx="589147" cy="405861"/>
          </a:xfrm>
          <a:custGeom>
            <a:avLst/>
            <a:gdLst/>
            <a:ahLst/>
            <a:cxnLst/>
            <a:rect l="l" t="t" r="r" b="b"/>
            <a:pathLst>
              <a:path w="688975" h="596264">
                <a:moveTo>
                  <a:pt x="688352" y="0"/>
                </a:moveTo>
                <a:lnTo>
                  <a:pt x="0" y="0"/>
                </a:lnTo>
                <a:lnTo>
                  <a:pt x="344157" y="596112"/>
                </a:lnTo>
                <a:lnTo>
                  <a:pt x="688352" y="0"/>
                </a:lnTo>
                <a:close/>
              </a:path>
            </a:pathLst>
          </a:custGeom>
          <a:solidFill>
            <a:srgbClr val="D61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74920" y="703527"/>
            <a:ext cx="589147" cy="405861"/>
          </a:xfrm>
          <a:custGeom>
            <a:avLst/>
            <a:gdLst/>
            <a:ahLst/>
            <a:cxnLst/>
            <a:rect l="l" t="t" r="r" b="b"/>
            <a:pathLst>
              <a:path w="688975" h="596264">
                <a:moveTo>
                  <a:pt x="688345" y="0"/>
                </a:moveTo>
                <a:lnTo>
                  <a:pt x="344153" y="596112"/>
                </a:lnTo>
                <a:lnTo>
                  <a:pt x="0" y="0"/>
                </a:lnTo>
                <a:lnTo>
                  <a:pt x="688345" y="0"/>
                </a:lnTo>
                <a:close/>
              </a:path>
            </a:pathLst>
          </a:custGeom>
          <a:ln w="14896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74920" y="703527"/>
            <a:ext cx="589147" cy="405861"/>
          </a:xfrm>
          <a:custGeom>
            <a:avLst/>
            <a:gdLst/>
            <a:ahLst/>
            <a:cxnLst/>
            <a:rect l="l" t="t" r="r" b="b"/>
            <a:pathLst>
              <a:path w="688975" h="596264">
                <a:moveTo>
                  <a:pt x="688352" y="0"/>
                </a:moveTo>
                <a:lnTo>
                  <a:pt x="0" y="0"/>
                </a:lnTo>
                <a:lnTo>
                  <a:pt x="344157" y="596112"/>
                </a:lnTo>
                <a:lnTo>
                  <a:pt x="688352" y="0"/>
                </a:lnTo>
                <a:close/>
              </a:path>
            </a:pathLst>
          </a:custGeom>
          <a:solidFill>
            <a:srgbClr val="D61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4263" y="765336"/>
            <a:ext cx="0" cy="272735"/>
          </a:xfrm>
          <a:custGeom>
            <a:avLst/>
            <a:gdLst/>
            <a:ahLst/>
            <a:cxnLst/>
            <a:rect l="l" t="t" r="r" b="b"/>
            <a:pathLst>
              <a:path h="400684">
                <a:moveTo>
                  <a:pt x="0" y="0"/>
                </a:moveTo>
                <a:lnTo>
                  <a:pt x="0" y="400621"/>
                </a:lnTo>
              </a:path>
            </a:pathLst>
          </a:custGeom>
          <a:ln w="148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1910" y="1460927"/>
            <a:ext cx="529961" cy="179314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>
              <a:spcBef>
                <a:spcPts val="78"/>
              </a:spcBef>
            </a:pPr>
            <a:r>
              <a:rPr sz="1100" spc="2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100" spc="-3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" dirty="0">
                <a:solidFill>
                  <a:srgbClr val="231F20"/>
                </a:solidFill>
                <a:latin typeface="Arial"/>
                <a:cs typeface="Arial"/>
              </a:rPr>
              <a:t>2015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70632" y="1460927"/>
            <a:ext cx="1085986" cy="179314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>
              <a:spcBef>
                <a:spcPts val="78"/>
              </a:spcBef>
            </a:pPr>
            <a:r>
              <a:rPr sz="1100" spc="78" dirty="0">
                <a:solidFill>
                  <a:srgbClr val="231F20"/>
                </a:solidFill>
                <a:latin typeface="Arial"/>
                <a:cs typeface="Arial"/>
              </a:rPr>
              <a:t>Added </a:t>
            </a:r>
            <a:r>
              <a:rPr sz="1100" spc="2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100" spc="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Arial"/>
                <a:cs typeface="Arial"/>
              </a:rPr>
              <a:t>2016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4319" y="1369969"/>
            <a:ext cx="2631886" cy="2250605"/>
          </a:xfrm>
          <a:custGeom>
            <a:avLst/>
            <a:gdLst/>
            <a:ahLst/>
            <a:cxnLst/>
            <a:rect l="l" t="t" r="r" b="b"/>
            <a:pathLst>
              <a:path w="3077845" h="3306445">
                <a:moveTo>
                  <a:pt x="3077527" y="3306064"/>
                </a:moveTo>
                <a:lnTo>
                  <a:pt x="0" y="3306064"/>
                </a:lnTo>
                <a:lnTo>
                  <a:pt x="0" y="0"/>
                </a:lnTo>
                <a:lnTo>
                  <a:pt x="3077527" y="0"/>
                </a:lnTo>
                <a:lnTo>
                  <a:pt x="3077527" y="3306064"/>
                </a:lnTo>
                <a:close/>
              </a:path>
            </a:pathLst>
          </a:custGeom>
          <a:ln w="7448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50345" y="1369969"/>
            <a:ext cx="2631886" cy="2250605"/>
          </a:xfrm>
          <a:custGeom>
            <a:avLst/>
            <a:gdLst/>
            <a:ahLst/>
            <a:cxnLst/>
            <a:rect l="l" t="t" r="r" b="b"/>
            <a:pathLst>
              <a:path w="3077845" h="3306445">
                <a:moveTo>
                  <a:pt x="3077552" y="3306064"/>
                </a:moveTo>
                <a:lnTo>
                  <a:pt x="0" y="3306064"/>
                </a:lnTo>
                <a:lnTo>
                  <a:pt x="0" y="0"/>
                </a:lnTo>
                <a:lnTo>
                  <a:pt x="3077552" y="0"/>
                </a:lnTo>
                <a:lnTo>
                  <a:pt x="3077552" y="3306064"/>
                </a:lnTo>
                <a:close/>
              </a:path>
            </a:pathLst>
          </a:custGeom>
          <a:ln w="7448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56210" y="1369969"/>
            <a:ext cx="2631886" cy="2250605"/>
          </a:xfrm>
          <a:custGeom>
            <a:avLst/>
            <a:gdLst/>
            <a:ahLst/>
            <a:cxnLst/>
            <a:rect l="l" t="t" r="r" b="b"/>
            <a:pathLst>
              <a:path w="3077845" h="3306445">
                <a:moveTo>
                  <a:pt x="3077527" y="3306064"/>
                </a:moveTo>
                <a:lnTo>
                  <a:pt x="0" y="3306064"/>
                </a:lnTo>
                <a:lnTo>
                  <a:pt x="0" y="0"/>
                </a:lnTo>
                <a:lnTo>
                  <a:pt x="3077527" y="0"/>
                </a:lnTo>
                <a:lnTo>
                  <a:pt x="3077527" y="3306064"/>
                </a:lnTo>
                <a:close/>
              </a:path>
            </a:pathLst>
          </a:custGeom>
          <a:ln w="7448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96266" y="1551609"/>
            <a:ext cx="59544" cy="47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363878" y="1460927"/>
            <a:ext cx="1077841" cy="179314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>
              <a:spcBef>
                <a:spcPts val="78"/>
              </a:spcBef>
            </a:pPr>
            <a:r>
              <a:rPr sz="1100" spc="78" dirty="0">
                <a:solidFill>
                  <a:srgbClr val="231F20"/>
                </a:solidFill>
                <a:latin typeface="Arial"/>
                <a:cs typeface="Arial"/>
              </a:rPr>
              <a:t>Added </a:t>
            </a:r>
            <a:r>
              <a:rPr sz="1100" spc="2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100" spc="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2017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90390" y="1551609"/>
            <a:ext cx="59565" cy="47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53318" y="1822693"/>
            <a:ext cx="2437375" cy="1445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34452" y="2774897"/>
            <a:ext cx="367606" cy="71592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>
              <a:spcBef>
                <a:spcPts val="78"/>
              </a:spcBef>
            </a:pPr>
            <a:r>
              <a:rPr sz="400" spc="-4" dirty="0">
                <a:solidFill>
                  <a:srgbClr val="FFFFFF"/>
                </a:solidFill>
                <a:latin typeface="Lucida Sans"/>
                <a:cs typeface="Lucida Sans"/>
              </a:rPr>
              <a:t>Wuhan,</a:t>
            </a:r>
            <a:r>
              <a:rPr sz="400" spc="-7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" spc="-8" dirty="0">
                <a:solidFill>
                  <a:srgbClr val="FFFFFF"/>
                </a:solidFill>
                <a:latin typeface="Lucida Sans"/>
                <a:cs typeface="Lucida Sans"/>
              </a:rPr>
              <a:t>Hubei</a:t>
            </a:r>
            <a:endParaRPr sz="400">
              <a:latin typeface="Lucida Sans"/>
              <a:cs typeface="Lucida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77891" y="2593361"/>
            <a:ext cx="321452" cy="71592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>
              <a:spcBef>
                <a:spcPts val="78"/>
              </a:spcBef>
            </a:pPr>
            <a:r>
              <a:rPr sz="400" spc="-4" dirty="0">
                <a:solidFill>
                  <a:srgbClr val="FFFFFF"/>
                </a:solidFill>
                <a:latin typeface="Lucida Sans"/>
                <a:cs typeface="Lucida Sans"/>
              </a:rPr>
              <a:t>Hefei,</a:t>
            </a:r>
            <a:r>
              <a:rPr sz="400" spc="-82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" spc="-12" dirty="0">
                <a:solidFill>
                  <a:srgbClr val="FFFFFF"/>
                </a:solidFill>
                <a:latin typeface="Lucida Sans"/>
                <a:cs typeface="Lucida Sans"/>
              </a:rPr>
              <a:t>Anhui</a:t>
            </a:r>
            <a:endParaRPr sz="400">
              <a:latin typeface="Lucida Sans"/>
              <a:cs typeface="Lucida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55249" y="2403182"/>
            <a:ext cx="418105" cy="71592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>
              <a:spcBef>
                <a:spcPts val="78"/>
              </a:spcBef>
            </a:pPr>
            <a:r>
              <a:rPr sz="400" spc="-8" dirty="0">
                <a:solidFill>
                  <a:srgbClr val="FCB116"/>
                </a:solidFill>
                <a:latin typeface="Lucida Sans"/>
                <a:cs typeface="Lucida Sans"/>
              </a:rPr>
              <a:t>Lanzhou,</a:t>
            </a:r>
            <a:r>
              <a:rPr sz="400" spc="-78" dirty="0">
                <a:solidFill>
                  <a:srgbClr val="FCB116"/>
                </a:solidFill>
                <a:latin typeface="Lucida Sans"/>
                <a:cs typeface="Lucida Sans"/>
              </a:rPr>
              <a:t> </a:t>
            </a:r>
            <a:r>
              <a:rPr sz="400" spc="-8" dirty="0">
                <a:solidFill>
                  <a:srgbClr val="FCB116"/>
                </a:solidFill>
                <a:latin typeface="Lucida Sans"/>
                <a:cs typeface="Lucida Sans"/>
              </a:rPr>
              <a:t>Gansu</a:t>
            </a:r>
            <a:endParaRPr sz="400">
              <a:latin typeface="Lucida Sans"/>
              <a:cs typeface="Lucida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67478" y="2999655"/>
            <a:ext cx="360547" cy="71592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>
              <a:spcBef>
                <a:spcPts val="78"/>
              </a:spcBef>
            </a:pPr>
            <a:r>
              <a:rPr sz="400" dirty="0">
                <a:solidFill>
                  <a:srgbClr val="FCB116"/>
                </a:solidFill>
                <a:latin typeface="Lucida Sans"/>
                <a:cs typeface="Lucida Sans"/>
              </a:rPr>
              <a:t>Wuxi,</a:t>
            </a:r>
            <a:r>
              <a:rPr sz="400" spc="-59" dirty="0">
                <a:solidFill>
                  <a:srgbClr val="FCB116"/>
                </a:solidFill>
                <a:latin typeface="Lucida Sans"/>
                <a:cs typeface="Lucida Sans"/>
              </a:rPr>
              <a:t> </a:t>
            </a:r>
            <a:r>
              <a:rPr sz="400" spc="-8" dirty="0">
                <a:solidFill>
                  <a:srgbClr val="FCB116"/>
                </a:solidFill>
                <a:latin typeface="Lucida Sans"/>
                <a:cs typeface="Lucida Sans"/>
              </a:rPr>
              <a:t>Jiangsu</a:t>
            </a:r>
            <a:endParaRPr sz="400">
              <a:latin typeface="Lucida Sans"/>
              <a:cs typeface="Lucida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84150" y="2687153"/>
            <a:ext cx="379009" cy="577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spcBef>
                <a:spcPts val="89"/>
              </a:spcBef>
            </a:pPr>
            <a:r>
              <a:rPr sz="300" dirty="0">
                <a:solidFill>
                  <a:srgbClr val="FCB116"/>
                </a:solidFill>
                <a:latin typeface="Lucida Sans"/>
                <a:cs typeface="Lucida Sans"/>
              </a:rPr>
              <a:t>Xining,</a:t>
            </a:r>
            <a:r>
              <a:rPr sz="300" spc="-23" dirty="0">
                <a:solidFill>
                  <a:srgbClr val="FCB116"/>
                </a:solidFill>
                <a:latin typeface="Lucida Sans"/>
                <a:cs typeface="Lucida Sans"/>
              </a:rPr>
              <a:t> </a:t>
            </a:r>
            <a:r>
              <a:rPr sz="300" spc="-4" dirty="0">
                <a:solidFill>
                  <a:srgbClr val="FCB116"/>
                </a:solidFill>
                <a:latin typeface="Lucida Sans"/>
                <a:cs typeface="Lucida Sans"/>
              </a:rPr>
              <a:t>Qinghai</a:t>
            </a:r>
            <a:endParaRPr sz="300">
              <a:latin typeface="Lucida Sans"/>
              <a:cs typeface="Lucida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92302" y="2683022"/>
            <a:ext cx="363262" cy="71592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>
              <a:spcBef>
                <a:spcPts val="78"/>
              </a:spcBef>
            </a:pPr>
            <a:r>
              <a:rPr sz="400" dirty="0">
                <a:solidFill>
                  <a:srgbClr val="FCB116"/>
                </a:solidFill>
                <a:latin typeface="Lucida Sans"/>
                <a:cs typeface="Lucida Sans"/>
              </a:rPr>
              <a:t>Xi'an,</a:t>
            </a:r>
            <a:r>
              <a:rPr sz="400" spc="-106" dirty="0">
                <a:solidFill>
                  <a:srgbClr val="FCB116"/>
                </a:solidFill>
                <a:latin typeface="Lucida Sans"/>
                <a:cs typeface="Lucida Sans"/>
              </a:rPr>
              <a:t> </a:t>
            </a:r>
            <a:r>
              <a:rPr sz="400" spc="-4" dirty="0">
                <a:solidFill>
                  <a:srgbClr val="FCB116"/>
                </a:solidFill>
                <a:latin typeface="Lucida Sans"/>
                <a:cs typeface="Lucida Sans"/>
              </a:rPr>
              <a:t>Shaanxi</a:t>
            </a:r>
            <a:endParaRPr sz="400">
              <a:latin typeface="Lucida Sans"/>
              <a:cs typeface="Lucida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65663" y="2808938"/>
            <a:ext cx="408331" cy="307939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102882">
              <a:spcBef>
                <a:spcPts val="78"/>
              </a:spcBef>
            </a:pPr>
            <a:r>
              <a:rPr sz="400" spc="-8" dirty="0">
                <a:solidFill>
                  <a:srgbClr val="FFFFFF"/>
                </a:solidFill>
                <a:latin typeface="Lucida Sans"/>
                <a:cs typeface="Lucida Sans"/>
              </a:rPr>
              <a:t>Chongqing</a:t>
            </a:r>
            <a:endParaRPr sz="400">
              <a:latin typeface="Lucida Sans"/>
              <a:cs typeface="Lucida Sans"/>
            </a:endParaRPr>
          </a:p>
          <a:p>
            <a:pPr>
              <a:spcBef>
                <a:spcPts val="31"/>
              </a:spcBef>
            </a:pPr>
            <a:endParaRPr sz="600">
              <a:latin typeface="Times New Roman"/>
              <a:cs typeface="Times New Roman"/>
            </a:endParaRPr>
          </a:p>
          <a:p>
            <a:pPr marR="134690">
              <a:lnSpc>
                <a:spcPct val="116700"/>
              </a:lnSpc>
            </a:pPr>
            <a:r>
              <a:rPr sz="400" dirty="0">
                <a:solidFill>
                  <a:srgbClr val="FFFFFF"/>
                </a:solidFill>
                <a:latin typeface="Lucida Sans"/>
                <a:cs typeface="Lucida Sans"/>
              </a:rPr>
              <a:t>Chengdu,  </a:t>
            </a:r>
            <a:r>
              <a:rPr sz="400" spc="-4" dirty="0">
                <a:solidFill>
                  <a:srgbClr val="FFFFFF"/>
                </a:solidFill>
                <a:latin typeface="Lucida Sans"/>
                <a:cs typeface="Lucida Sans"/>
              </a:rPr>
              <a:t>Sichuan</a:t>
            </a:r>
            <a:endParaRPr sz="400">
              <a:latin typeface="Lucida Sans"/>
              <a:cs typeface="Lucida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87382" y="2550139"/>
            <a:ext cx="494124" cy="71592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>
              <a:spcBef>
                <a:spcPts val="78"/>
              </a:spcBef>
            </a:pPr>
            <a:r>
              <a:rPr sz="400" spc="-8" dirty="0">
                <a:solidFill>
                  <a:srgbClr val="FFFFFF"/>
                </a:solidFill>
                <a:latin typeface="Lucida Sans"/>
                <a:cs typeface="Lucida Sans"/>
              </a:rPr>
              <a:t>Zhengzhou,</a:t>
            </a:r>
            <a:r>
              <a:rPr sz="400" spc="-6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" spc="-8" dirty="0">
                <a:solidFill>
                  <a:srgbClr val="FFFFFF"/>
                </a:solidFill>
                <a:latin typeface="Lucida Sans"/>
                <a:cs typeface="Lucida Sans"/>
              </a:rPr>
              <a:t>Henan</a:t>
            </a:r>
            <a:endParaRPr sz="400">
              <a:latin typeface="Lucida Sans"/>
              <a:cs typeface="Lucida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10471" y="2939144"/>
            <a:ext cx="417562" cy="71592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>
              <a:spcBef>
                <a:spcPts val="78"/>
              </a:spcBef>
            </a:pPr>
            <a:r>
              <a:rPr sz="400" spc="-8" dirty="0">
                <a:solidFill>
                  <a:srgbClr val="FFFFFF"/>
                </a:solidFill>
                <a:latin typeface="Lucida Sans"/>
                <a:cs typeface="Lucida Sans"/>
              </a:rPr>
              <a:t>Yiwu,</a:t>
            </a:r>
            <a:r>
              <a:rPr sz="400" spc="-67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" spc="-8" dirty="0">
                <a:solidFill>
                  <a:srgbClr val="FFFFFF"/>
                </a:solidFill>
                <a:latin typeface="Lucida Sans"/>
                <a:cs typeface="Lucida Sans"/>
              </a:rPr>
              <a:t>Zhenjiang</a:t>
            </a:r>
            <a:endParaRPr sz="400">
              <a:latin typeface="Lucida Sans"/>
              <a:cs typeface="Lucida San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51430" y="1822693"/>
            <a:ext cx="2437375" cy="1445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748438" y="2800830"/>
            <a:ext cx="295931" cy="71592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>
              <a:spcBef>
                <a:spcPts val="78"/>
              </a:spcBef>
            </a:pPr>
            <a:r>
              <a:rPr sz="400" spc="-8" dirty="0">
                <a:solidFill>
                  <a:srgbClr val="FFFFFF"/>
                </a:solidFill>
                <a:latin typeface="Lucida Sans"/>
                <a:cs typeface="Lucida Sans"/>
              </a:rPr>
              <a:t>Chongqing</a:t>
            </a:r>
            <a:endParaRPr sz="400">
              <a:latin typeface="Lucida Sans"/>
              <a:cs typeface="Lucida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61558" y="2939143"/>
            <a:ext cx="265524" cy="154051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R="3976">
              <a:lnSpc>
                <a:spcPct val="116700"/>
              </a:lnSpc>
              <a:spcBef>
                <a:spcPts val="78"/>
              </a:spcBef>
            </a:pPr>
            <a:r>
              <a:rPr sz="400" dirty="0">
                <a:solidFill>
                  <a:srgbClr val="FFFFFF"/>
                </a:solidFill>
                <a:latin typeface="Lucida Sans"/>
                <a:cs typeface="Lucida Sans"/>
              </a:rPr>
              <a:t>Chengdu,  </a:t>
            </a:r>
            <a:r>
              <a:rPr sz="400" spc="-4" dirty="0">
                <a:solidFill>
                  <a:srgbClr val="FFFFFF"/>
                </a:solidFill>
                <a:latin typeface="Lucida Sans"/>
                <a:cs typeface="Lucida Sans"/>
              </a:rPr>
              <a:t>Sichuan</a:t>
            </a:r>
            <a:endParaRPr sz="400">
              <a:latin typeface="Lucida Sans"/>
              <a:cs typeface="Lucida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73786" y="2593361"/>
            <a:ext cx="321452" cy="71592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>
              <a:spcBef>
                <a:spcPts val="78"/>
              </a:spcBef>
            </a:pPr>
            <a:r>
              <a:rPr sz="400" spc="-4" dirty="0">
                <a:solidFill>
                  <a:srgbClr val="FFFFFF"/>
                </a:solidFill>
                <a:latin typeface="Lucida Sans"/>
                <a:cs typeface="Lucida Sans"/>
              </a:rPr>
              <a:t>Hefei,</a:t>
            </a:r>
            <a:r>
              <a:rPr sz="400" spc="-82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" spc="-12" dirty="0">
                <a:solidFill>
                  <a:srgbClr val="FFFFFF"/>
                </a:solidFill>
                <a:latin typeface="Lucida Sans"/>
                <a:cs typeface="Lucida Sans"/>
              </a:rPr>
              <a:t>Anhui</a:t>
            </a:r>
            <a:endParaRPr sz="400">
              <a:latin typeface="Lucida Sans"/>
              <a:cs typeface="Lucida Sa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51145" y="2403182"/>
            <a:ext cx="418105" cy="71592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>
              <a:spcBef>
                <a:spcPts val="78"/>
              </a:spcBef>
            </a:pPr>
            <a:r>
              <a:rPr sz="400" spc="-8" dirty="0">
                <a:solidFill>
                  <a:srgbClr val="FFFFFF"/>
                </a:solidFill>
                <a:latin typeface="Lucida Sans"/>
                <a:cs typeface="Lucida Sans"/>
              </a:rPr>
              <a:t>Lanzhou,</a:t>
            </a:r>
            <a:r>
              <a:rPr sz="400" spc="-78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" spc="-8" dirty="0">
                <a:solidFill>
                  <a:srgbClr val="FFFFFF"/>
                </a:solidFill>
                <a:latin typeface="Lucida Sans"/>
                <a:cs typeface="Lucida Sans"/>
              </a:rPr>
              <a:t>Gansu</a:t>
            </a:r>
            <a:endParaRPr sz="400">
              <a:latin typeface="Lucida Sans"/>
              <a:cs typeface="Lucida San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30347" y="2774897"/>
            <a:ext cx="367606" cy="71592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>
              <a:spcBef>
                <a:spcPts val="78"/>
              </a:spcBef>
            </a:pPr>
            <a:r>
              <a:rPr sz="400" spc="-4" dirty="0">
                <a:solidFill>
                  <a:srgbClr val="FFFFFF"/>
                </a:solidFill>
                <a:latin typeface="Lucida Sans"/>
                <a:cs typeface="Lucida Sans"/>
              </a:rPr>
              <a:t>Wuhan,</a:t>
            </a:r>
            <a:r>
              <a:rPr sz="400" spc="-7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" spc="-8" dirty="0">
                <a:solidFill>
                  <a:srgbClr val="FFFFFF"/>
                </a:solidFill>
                <a:latin typeface="Lucida Sans"/>
                <a:cs typeface="Lucida Sans"/>
              </a:rPr>
              <a:t>Hubei</a:t>
            </a:r>
            <a:endParaRPr sz="400">
              <a:latin typeface="Lucida Sans"/>
              <a:cs typeface="Lucida San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83278" y="2550139"/>
            <a:ext cx="494124" cy="71592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>
              <a:spcBef>
                <a:spcPts val="78"/>
              </a:spcBef>
            </a:pPr>
            <a:r>
              <a:rPr sz="400" spc="-8" dirty="0">
                <a:solidFill>
                  <a:srgbClr val="FFFFFF"/>
                </a:solidFill>
                <a:latin typeface="Lucida Sans"/>
                <a:cs typeface="Lucida Sans"/>
              </a:rPr>
              <a:t>Zhengzhou,</a:t>
            </a:r>
            <a:r>
              <a:rPr sz="400" spc="-6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" spc="-8" dirty="0">
                <a:solidFill>
                  <a:srgbClr val="FFFFFF"/>
                </a:solidFill>
                <a:latin typeface="Lucida Sans"/>
                <a:cs typeface="Lucida Sans"/>
              </a:rPr>
              <a:t>Henan</a:t>
            </a:r>
            <a:endParaRPr sz="400">
              <a:latin typeface="Lucida Sans"/>
              <a:cs typeface="Lucida San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606367" y="2939144"/>
            <a:ext cx="417562" cy="71592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>
              <a:spcBef>
                <a:spcPts val="78"/>
              </a:spcBef>
            </a:pPr>
            <a:r>
              <a:rPr sz="400" spc="-8" dirty="0">
                <a:solidFill>
                  <a:srgbClr val="FFFFFF"/>
                </a:solidFill>
                <a:latin typeface="Lucida Sans"/>
                <a:cs typeface="Lucida Sans"/>
              </a:rPr>
              <a:t>Yiwu,</a:t>
            </a:r>
            <a:r>
              <a:rPr sz="400" spc="-67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" spc="-8" dirty="0">
                <a:solidFill>
                  <a:srgbClr val="FFFFFF"/>
                </a:solidFill>
                <a:latin typeface="Lucida Sans"/>
                <a:cs typeface="Lucida Sans"/>
              </a:rPr>
              <a:t>Zhenjiang</a:t>
            </a:r>
            <a:endParaRPr sz="400">
              <a:latin typeface="Lucida Sans"/>
              <a:cs typeface="Lucida San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047442" y="1822692"/>
            <a:ext cx="2436550" cy="14466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385597" y="2532850"/>
            <a:ext cx="199821" cy="71592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>
              <a:spcBef>
                <a:spcPts val="78"/>
              </a:spcBef>
            </a:pPr>
            <a:r>
              <a:rPr sz="400" spc="-8" dirty="0">
                <a:solidFill>
                  <a:srgbClr val="FFFFFF"/>
                </a:solidFill>
                <a:latin typeface="Lucida Sans"/>
                <a:cs typeface="Lucida Sans"/>
              </a:rPr>
              <a:t>Urumq</a:t>
            </a:r>
            <a:r>
              <a:rPr sz="400" dirty="0">
                <a:solidFill>
                  <a:srgbClr val="FFFFFF"/>
                </a:solidFill>
                <a:latin typeface="Lucida Sans"/>
                <a:cs typeface="Lucida Sans"/>
              </a:rPr>
              <a:t>i</a:t>
            </a:r>
            <a:endParaRPr sz="400">
              <a:latin typeface="Lucida Sans"/>
              <a:cs typeface="Lucida San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51677" y="2316737"/>
            <a:ext cx="187876" cy="71592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>
              <a:spcBef>
                <a:spcPts val="78"/>
              </a:spcBef>
            </a:pPr>
            <a:r>
              <a:rPr sz="400" spc="-4" dirty="0">
                <a:solidFill>
                  <a:srgbClr val="FFFFFF"/>
                </a:solidFill>
                <a:latin typeface="Lucida Sans"/>
                <a:cs typeface="Lucida Sans"/>
              </a:rPr>
              <a:t>Beijing</a:t>
            </a:r>
            <a:endParaRPr sz="400">
              <a:latin typeface="Lucida Sans"/>
              <a:cs typeface="Lucida San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439004" y="2334026"/>
            <a:ext cx="201450" cy="71592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>
              <a:spcBef>
                <a:spcPts val="78"/>
              </a:spcBef>
            </a:pPr>
            <a:r>
              <a:rPr sz="400" spc="-63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400" spc="-12" dirty="0">
                <a:solidFill>
                  <a:srgbClr val="FFFFFF"/>
                </a:solidFill>
                <a:latin typeface="Lucida Sans"/>
                <a:cs typeface="Lucida Sans"/>
              </a:rPr>
              <a:t>aiyuan</a:t>
            </a:r>
            <a:endParaRPr sz="400">
              <a:latin typeface="Lucida Sans"/>
              <a:cs typeface="Lucida San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927696" y="2774897"/>
            <a:ext cx="367606" cy="71592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>
              <a:spcBef>
                <a:spcPts val="78"/>
              </a:spcBef>
            </a:pPr>
            <a:r>
              <a:rPr sz="400" spc="-4" dirty="0">
                <a:solidFill>
                  <a:srgbClr val="FFFFFF"/>
                </a:solidFill>
                <a:latin typeface="Lucida Sans"/>
                <a:cs typeface="Lucida Sans"/>
              </a:rPr>
              <a:t>Wuhan,</a:t>
            </a:r>
            <a:r>
              <a:rPr sz="400" spc="-7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" spc="-8" dirty="0">
                <a:solidFill>
                  <a:srgbClr val="FFFFFF"/>
                </a:solidFill>
                <a:latin typeface="Lucida Sans"/>
                <a:cs typeface="Lucida Sans"/>
              </a:rPr>
              <a:t>Hubei</a:t>
            </a:r>
            <a:endParaRPr sz="400">
              <a:latin typeface="Lucida Sans"/>
              <a:cs typeface="Lucida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003716" y="2939144"/>
            <a:ext cx="417562" cy="71592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>
              <a:spcBef>
                <a:spcPts val="78"/>
              </a:spcBef>
            </a:pPr>
            <a:r>
              <a:rPr sz="400" spc="-8" dirty="0">
                <a:solidFill>
                  <a:srgbClr val="FFFFFF"/>
                </a:solidFill>
                <a:latin typeface="Lucida Sans"/>
                <a:cs typeface="Lucida Sans"/>
              </a:rPr>
              <a:t>Yiwu,</a:t>
            </a:r>
            <a:r>
              <a:rPr sz="400" spc="-67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" spc="-8" dirty="0">
                <a:solidFill>
                  <a:srgbClr val="FFFFFF"/>
                </a:solidFill>
                <a:latin typeface="Lucida Sans"/>
                <a:cs typeface="Lucida Sans"/>
              </a:rPr>
              <a:t>Zhenjiang</a:t>
            </a:r>
            <a:endParaRPr sz="400">
              <a:latin typeface="Lucida Sans"/>
              <a:cs typeface="Lucida San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080627" y="2550139"/>
            <a:ext cx="494124" cy="71592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>
              <a:spcBef>
                <a:spcPts val="78"/>
              </a:spcBef>
            </a:pPr>
            <a:r>
              <a:rPr sz="400" spc="-8" dirty="0">
                <a:solidFill>
                  <a:srgbClr val="FFFFFF"/>
                </a:solidFill>
                <a:latin typeface="Lucida Sans"/>
                <a:cs typeface="Lucida Sans"/>
              </a:rPr>
              <a:t>Zhengzhou,</a:t>
            </a:r>
            <a:r>
              <a:rPr sz="400" spc="-6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" spc="-8" dirty="0">
                <a:solidFill>
                  <a:srgbClr val="FFFFFF"/>
                </a:solidFill>
                <a:latin typeface="Lucida Sans"/>
                <a:cs typeface="Lucida Sans"/>
              </a:rPr>
              <a:t>Henan</a:t>
            </a:r>
            <a:endParaRPr sz="400">
              <a:latin typeface="Lucida Sans"/>
              <a:cs typeface="Lucida San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971135" y="2593361"/>
            <a:ext cx="321452" cy="71592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>
              <a:spcBef>
                <a:spcPts val="78"/>
              </a:spcBef>
            </a:pPr>
            <a:r>
              <a:rPr sz="400" spc="-4" dirty="0">
                <a:solidFill>
                  <a:srgbClr val="FFFFFF"/>
                </a:solidFill>
                <a:latin typeface="Lucida Sans"/>
                <a:cs typeface="Lucida Sans"/>
              </a:rPr>
              <a:t>Hefei,</a:t>
            </a:r>
            <a:r>
              <a:rPr sz="400" spc="-82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" spc="-12" dirty="0">
                <a:solidFill>
                  <a:srgbClr val="FFFFFF"/>
                </a:solidFill>
                <a:latin typeface="Lucida Sans"/>
                <a:cs typeface="Lucida Sans"/>
              </a:rPr>
              <a:t>Anhui</a:t>
            </a:r>
            <a:endParaRPr sz="400">
              <a:latin typeface="Lucida Sans"/>
              <a:cs typeface="Lucida San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548494" y="2403182"/>
            <a:ext cx="418105" cy="71592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>
              <a:spcBef>
                <a:spcPts val="78"/>
              </a:spcBef>
            </a:pPr>
            <a:r>
              <a:rPr sz="400" spc="-8" dirty="0">
                <a:solidFill>
                  <a:srgbClr val="FCB116"/>
                </a:solidFill>
                <a:latin typeface="Lucida Sans"/>
                <a:cs typeface="Lucida Sans"/>
              </a:rPr>
              <a:t>Lanzhou,</a:t>
            </a:r>
            <a:r>
              <a:rPr sz="400" spc="-78" dirty="0">
                <a:solidFill>
                  <a:srgbClr val="FCB116"/>
                </a:solidFill>
                <a:latin typeface="Lucida Sans"/>
                <a:cs typeface="Lucida Sans"/>
              </a:rPr>
              <a:t> </a:t>
            </a:r>
            <a:r>
              <a:rPr sz="400" spc="-8" dirty="0">
                <a:solidFill>
                  <a:srgbClr val="FCB116"/>
                </a:solidFill>
                <a:latin typeface="Lucida Sans"/>
                <a:cs typeface="Lucida Sans"/>
              </a:rPr>
              <a:t>Gansu</a:t>
            </a:r>
            <a:endParaRPr sz="400">
              <a:latin typeface="Lucida Sans"/>
              <a:cs typeface="Lucida San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478285" y="2687153"/>
            <a:ext cx="379009" cy="577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spcBef>
                <a:spcPts val="89"/>
              </a:spcBef>
            </a:pPr>
            <a:r>
              <a:rPr sz="300" dirty="0">
                <a:solidFill>
                  <a:srgbClr val="FCB116"/>
                </a:solidFill>
                <a:latin typeface="Lucida Sans"/>
                <a:cs typeface="Lucida Sans"/>
              </a:rPr>
              <a:t>Xining,</a:t>
            </a:r>
            <a:r>
              <a:rPr sz="300" spc="-23" dirty="0">
                <a:solidFill>
                  <a:srgbClr val="FCB116"/>
                </a:solidFill>
                <a:latin typeface="Lucida Sans"/>
                <a:cs typeface="Lucida Sans"/>
              </a:rPr>
              <a:t> </a:t>
            </a:r>
            <a:r>
              <a:rPr sz="300" spc="-4" dirty="0">
                <a:solidFill>
                  <a:srgbClr val="FCB116"/>
                </a:solidFill>
                <a:latin typeface="Lucida Sans"/>
                <a:cs typeface="Lucida Sans"/>
              </a:rPr>
              <a:t>Qinghai</a:t>
            </a:r>
            <a:endParaRPr sz="300">
              <a:latin typeface="Lucida Sans"/>
              <a:cs typeface="Lucida San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086437" y="2683022"/>
            <a:ext cx="363262" cy="71592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>
              <a:spcBef>
                <a:spcPts val="78"/>
              </a:spcBef>
            </a:pPr>
            <a:r>
              <a:rPr sz="400" dirty="0">
                <a:solidFill>
                  <a:srgbClr val="FCB116"/>
                </a:solidFill>
                <a:latin typeface="Lucida Sans"/>
                <a:cs typeface="Lucida Sans"/>
              </a:rPr>
              <a:t>Xi'an,</a:t>
            </a:r>
            <a:r>
              <a:rPr sz="400" spc="-106" dirty="0">
                <a:solidFill>
                  <a:srgbClr val="FCB116"/>
                </a:solidFill>
                <a:latin typeface="Lucida Sans"/>
                <a:cs typeface="Lucida Sans"/>
              </a:rPr>
              <a:t> </a:t>
            </a:r>
            <a:r>
              <a:rPr sz="400" spc="-4" dirty="0">
                <a:solidFill>
                  <a:srgbClr val="FCB116"/>
                </a:solidFill>
                <a:latin typeface="Lucida Sans"/>
                <a:cs typeface="Lucida Sans"/>
              </a:rPr>
              <a:t>Shaanxi</a:t>
            </a:r>
            <a:endParaRPr sz="400">
              <a:latin typeface="Lucida Sans"/>
              <a:cs typeface="Lucida San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058907" y="2808938"/>
            <a:ext cx="409417" cy="307939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103379">
              <a:spcBef>
                <a:spcPts val="78"/>
              </a:spcBef>
            </a:pPr>
            <a:r>
              <a:rPr sz="400" spc="-8" dirty="0">
                <a:solidFill>
                  <a:srgbClr val="FFFFFF"/>
                </a:solidFill>
                <a:latin typeface="Lucida Sans"/>
                <a:cs typeface="Lucida Sans"/>
              </a:rPr>
              <a:t>Chongqing</a:t>
            </a:r>
            <a:endParaRPr sz="400">
              <a:latin typeface="Lucida Sans"/>
              <a:cs typeface="Lucida Sans"/>
            </a:endParaRPr>
          </a:p>
          <a:p>
            <a:pPr>
              <a:spcBef>
                <a:spcPts val="31"/>
              </a:spcBef>
            </a:pPr>
            <a:endParaRPr sz="600">
              <a:latin typeface="Times New Roman"/>
              <a:cs typeface="Times New Roman"/>
            </a:endParaRPr>
          </a:p>
          <a:p>
            <a:pPr marR="135684">
              <a:lnSpc>
                <a:spcPct val="116700"/>
              </a:lnSpc>
            </a:pPr>
            <a:r>
              <a:rPr sz="400" dirty="0">
                <a:solidFill>
                  <a:srgbClr val="FFFFFF"/>
                </a:solidFill>
                <a:latin typeface="Lucida Sans"/>
                <a:cs typeface="Lucida Sans"/>
              </a:rPr>
              <a:t>Chengdu,  </a:t>
            </a:r>
            <a:r>
              <a:rPr sz="400" spc="-4" dirty="0">
                <a:solidFill>
                  <a:srgbClr val="FFFFFF"/>
                </a:solidFill>
                <a:latin typeface="Lucida Sans"/>
                <a:cs typeface="Lucida Sans"/>
              </a:rPr>
              <a:t>Sichuan</a:t>
            </a:r>
            <a:endParaRPr sz="400">
              <a:latin typeface="Lucida Sans"/>
              <a:cs typeface="Lucida San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547601" y="3037085"/>
            <a:ext cx="751502" cy="186901"/>
          </a:xfrm>
          <a:prstGeom prst="rect">
            <a:avLst/>
          </a:prstGeom>
        </p:spPr>
        <p:txBody>
          <a:bodyPr vert="horz" wrap="square" lIns="0" tIns="37773" rIns="0" bIns="0" rtlCol="0">
            <a:spAutoFit/>
          </a:bodyPr>
          <a:lstStyle/>
          <a:p>
            <a:pPr marR="3976" algn="r">
              <a:spcBef>
                <a:spcPts val="297"/>
              </a:spcBef>
            </a:pPr>
            <a:r>
              <a:rPr sz="400" spc="20" dirty="0">
                <a:solidFill>
                  <a:srgbClr val="FFFFFF"/>
                </a:solidFill>
                <a:latin typeface="Lucida Sans"/>
                <a:cs typeface="Lucida Sans"/>
              </a:rPr>
              <a:t>X</a:t>
            </a:r>
            <a:r>
              <a:rPr sz="400" spc="-8" dirty="0">
                <a:solidFill>
                  <a:srgbClr val="FFFFFF"/>
                </a:solidFill>
                <a:latin typeface="Lucida Sans"/>
                <a:cs typeface="Lucida Sans"/>
              </a:rPr>
              <a:t>ia</a:t>
            </a:r>
            <a:r>
              <a:rPr sz="400" spc="-12" dirty="0">
                <a:solidFill>
                  <a:srgbClr val="FFFFFF"/>
                </a:solidFill>
                <a:latin typeface="Lucida Sans"/>
                <a:cs typeface="Lucida Sans"/>
              </a:rPr>
              <a:t>men</a:t>
            </a:r>
            <a:endParaRPr sz="400">
              <a:latin typeface="Lucida Sans"/>
              <a:cs typeface="Lucida Sans"/>
            </a:endParaRPr>
          </a:p>
          <a:p>
            <a:pPr>
              <a:spcBef>
                <a:spcPts val="223"/>
              </a:spcBef>
            </a:pPr>
            <a:r>
              <a:rPr sz="400" spc="-4" dirty="0">
                <a:solidFill>
                  <a:srgbClr val="FFFFFF"/>
                </a:solidFill>
                <a:latin typeface="Lucida Sans"/>
                <a:cs typeface="Lucida Sans"/>
              </a:rPr>
              <a:t>Shenzhen</a:t>
            </a:r>
            <a:endParaRPr sz="400">
              <a:latin typeface="Lucida Sans"/>
              <a:cs typeface="Lucida San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559354" y="2835409"/>
            <a:ext cx="144436" cy="71592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>
              <a:spcBef>
                <a:spcPts val="78"/>
              </a:spcBef>
            </a:pPr>
            <a:r>
              <a:rPr sz="400" spc="-8" dirty="0">
                <a:solidFill>
                  <a:srgbClr val="FFFFFF"/>
                </a:solidFill>
                <a:latin typeface="Lucida Sans"/>
                <a:cs typeface="Lucida Sans"/>
              </a:rPr>
              <a:t>K</a:t>
            </a:r>
            <a:r>
              <a:rPr sz="400" spc="-4" dirty="0">
                <a:solidFill>
                  <a:srgbClr val="FFFFFF"/>
                </a:solidFill>
                <a:latin typeface="Lucida Sans"/>
                <a:cs typeface="Lucida Sans"/>
              </a:rPr>
              <a:t>orla</a:t>
            </a:r>
            <a:endParaRPr sz="400">
              <a:latin typeface="Lucida Sans"/>
              <a:cs typeface="Lucida San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960276" y="2463694"/>
            <a:ext cx="185161" cy="71592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>
              <a:spcBef>
                <a:spcPts val="78"/>
              </a:spcBef>
            </a:pPr>
            <a:r>
              <a:rPr sz="400" dirty="0">
                <a:solidFill>
                  <a:srgbClr val="FFFFFF"/>
                </a:solidFill>
                <a:latin typeface="Lucida Sans"/>
                <a:cs typeface="Lucida Sans"/>
              </a:rPr>
              <a:t>W</a:t>
            </a:r>
            <a:r>
              <a:rPr sz="400" spc="-98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" spc="-12" dirty="0">
                <a:solidFill>
                  <a:srgbClr val="FFFFFF"/>
                </a:solidFill>
                <a:latin typeface="Lucida Sans"/>
                <a:cs typeface="Lucida Sans"/>
              </a:rPr>
              <a:t>eihai</a:t>
            </a:r>
            <a:endParaRPr sz="400">
              <a:latin typeface="Lucida Sans"/>
              <a:cs typeface="Lucida San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449863" y="2999655"/>
            <a:ext cx="360547" cy="71592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>
              <a:spcBef>
                <a:spcPts val="78"/>
              </a:spcBef>
            </a:pPr>
            <a:r>
              <a:rPr sz="400" dirty="0">
                <a:solidFill>
                  <a:srgbClr val="FCB116"/>
                </a:solidFill>
                <a:latin typeface="Lucida Sans"/>
                <a:cs typeface="Lucida Sans"/>
              </a:rPr>
              <a:t>Wuxi,</a:t>
            </a:r>
            <a:r>
              <a:rPr sz="400" spc="-59" dirty="0">
                <a:solidFill>
                  <a:srgbClr val="FCB116"/>
                </a:solidFill>
                <a:latin typeface="Lucida Sans"/>
                <a:cs typeface="Lucida Sans"/>
              </a:rPr>
              <a:t> </a:t>
            </a:r>
            <a:r>
              <a:rPr sz="400" spc="-8" dirty="0">
                <a:solidFill>
                  <a:srgbClr val="FCB116"/>
                </a:solidFill>
                <a:latin typeface="Lucida Sans"/>
                <a:cs typeface="Lucida Sans"/>
              </a:rPr>
              <a:t>Jiangsu</a:t>
            </a:r>
            <a:endParaRPr sz="400">
              <a:latin typeface="Lucida Sans"/>
              <a:cs typeface="Lucida San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503268" y="734786"/>
            <a:ext cx="106427" cy="179314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lang="ru-RU" sz="11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4" name="object 17"/>
          <p:cNvSpPr/>
          <p:nvPr/>
        </p:nvSpPr>
        <p:spPr>
          <a:xfrm>
            <a:off x="445580" y="765337"/>
            <a:ext cx="1002854" cy="2726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77416" y="3466461"/>
            <a:ext cx="314936" cy="102370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600" spc="-4" dirty="0">
                <a:solidFill>
                  <a:srgbClr val="FFFFFF"/>
                </a:solidFill>
                <a:latin typeface="Lucida Sans"/>
                <a:cs typeface="Lucida Sans"/>
              </a:rPr>
              <a:t>Madrid</a:t>
            </a:r>
            <a:endParaRPr sz="60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3659" y="2066045"/>
            <a:ext cx="346972" cy="102370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600" dirty="0">
                <a:solidFill>
                  <a:srgbClr val="FFFFFF"/>
                </a:solidFill>
                <a:latin typeface="Lucida Sans"/>
                <a:cs typeface="Lucida Sans"/>
              </a:rPr>
              <a:t>London</a:t>
            </a:r>
            <a:endParaRPr sz="600"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70187" y="2472338"/>
            <a:ext cx="421905" cy="102370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600" spc="-4" dirty="0">
                <a:solidFill>
                  <a:srgbClr val="FFFFFF"/>
                </a:solidFill>
                <a:latin typeface="Lucida Sans"/>
                <a:cs typeface="Lucida Sans"/>
              </a:rPr>
              <a:t>Nürnberg</a:t>
            </a:r>
            <a:endParaRPr sz="6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37159" y="2679807"/>
            <a:ext cx="327968" cy="102370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600" spc="-4" dirty="0">
                <a:solidFill>
                  <a:srgbClr val="FFFFFF"/>
                </a:solidFill>
                <a:latin typeface="Lucida Sans"/>
                <a:cs typeface="Lucida Sans"/>
              </a:rPr>
              <a:t>Mun</a:t>
            </a:r>
            <a:r>
              <a:rPr sz="600" dirty="0">
                <a:solidFill>
                  <a:srgbClr val="FFFFFF"/>
                </a:solidFill>
                <a:latin typeface="Lucida Sans"/>
                <a:cs typeface="Lucida Sans"/>
              </a:rPr>
              <a:t>ich</a:t>
            </a:r>
            <a:endParaRPr sz="600">
              <a:latin typeface="Lucida Sans"/>
              <a:cs typeface="Lucida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73816" y="3008300"/>
            <a:ext cx="245976" cy="102370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600" spc="-4" dirty="0">
                <a:solidFill>
                  <a:srgbClr val="FFFFFF"/>
                </a:solidFill>
                <a:latin typeface="Lucida Sans"/>
                <a:cs typeface="Lucida Sans"/>
              </a:rPr>
              <a:t>Milan</a:t>
            </a:r>
            <a:endParaRPr sz="60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42128" y="2697096"/>
            <a:ext cx="223713" cy="102370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600" spc="-12" dirty="0">
                <a:solidFill>
                  <a:srgbClr val="FFFFFF"/>
                </a:solidFill>
                <a:latin typeface="Lucida Sans"/>
                <a:cs typeface="Lucida Sans"/>
              </a:rPr>
              <a:t>L</a:t>
            </a:r>
            <a:r>
              <a:rPr sz="600" dirty="0">
                <a:solidFill>
                  <a:srgbClr val="FFFFFF"/>
                </a:solidFill>
                <a:latin typeface="Lucida Sans"/>
                <a:cs typeface="Lucida Sans"/>
              </a:rPr>
              <a:t>y</a:t>
            </a:r>
            <a:r>
              <a:rPr sz="600" spc="23" dirty="0">
                <a:solidFill>
                  <a:srgbClr val="FFFFFF"/>
                </a:solidFill>
                <a:latin typeface="Lucida Sans"/>
                <a:cs typeface="Lucida Sans"/>
              </a:rPr>
              <a:t>o</a:t>
            </a:r>
            <a:r>
              <a:rPr sz="600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endParaRPr sz="60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7477" y="1996889"/>
            <a:ext cx="400729" cy="102370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600" spc="-12" dirty="0">
                <a:solidFill>
                  <a:srgbClr val="FFFFFF"/>
                </a:solidFill>
                <a:latin typeface="Lucida Sans"/>
                <a:cs typeface="Lucida Sans"/>
              </a:rPr>
              <a:t>Duisburg</a:t>
            </a:r>
            <a:endParaRPr sz="600">
              <a:latin typeface="Lucida Sans"/>
              <a:cs typeface="Lucida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96429" y="2282158"/>
            <a:ext cx="510956" cy="102370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600" spc="27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600" spc="-4" dirty="0">
                <a:solidFill>
                  <a:srgbClr val="FFFFFF"/>
                </a:solidFill>
                <a:latin typeface="Lucida Sans"/>
                <a:cs typeface="Lucida Sans"/>
              </a:rPr>
              <a:t>einhau</a:t>
            </a:r>
            <a:r>
              <a:rPr sz="600" dirty="0">
                <a:solidFill>
                  <a:srgbClr val="FFFFFF"/>
                </a:solidFill>
                <a:latin typeface="Lucida Sans"/>
                <a:cs typeface="Lucida Sans"/>
              </a:rPr>
              <a:t>sen</a:t>
            </a:r>
            <a:endParaRPr sz="600">
              <a:latin typeface="Lucida Sans"/>
              <a:cs typeface="Lucida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10917" y="1711619"/>
            <a:ext cx="413217" cy="102370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600" dirty="0">
                <a:solidFill>
                  <a:srgbClr val="FFFFFF"/>
                </a:solidFill>
                <a:latin typeface="Lucida Sans"/>
                <a:cs typeface="Lucida Sans"/>
              </a:rPr>
              <a:t>Hamburg</a:t>
            </a:r>
            <a:endParaRPr sz="600">
              <a:latin typeface="Lucida Sans"/>
              <a:cs typeface="Lucida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03687" y="1668396"/>
            <a:ext cx="347515" cy="102370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600" spc="20" dirty="0">
                <a:solidFill>
                  <a:srgbClr val="FFFFFF"/>
                </a:solidFill>
                <a:latin typeface="Lucida Sans"/>
                <a:cs typeface="Lucida Sans"/>
              </a:rPr>
              <a:t>Go</a:t>
            </a:r>
            <a:r>
              <a:rPr sz="600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600" spc="-20" dirty="0">
                <a:solidFill>
                  <a:srgbClr val="FFFFFF"/>
                </a:solidFill>
                <a:latin typeface="Lucida Sans"/>
                <a:cs typeface="Lucida Sans"/>
              </a:rPr>
              <a:t>z</a:t>
            </a:r>
            <a:r>
              <a:rPr sz="600" spc="4" dirty="0">
                <a:solidFill>
                  <a:srgbClr val="FFFFFF"/>
                </a:solidFill>
                <a:latin typeface="Lucida Sans"/>
                <a:cs typeface="Lucida Sans"/>
              </a:rPr>
              <a:t>o</a:t>
            </a:r>
            <a:r>
              <a:rPr sz="600" dirty="0">
                <a:solidFill>
                  <a:srgbClr val="FFFFFF"/>
                </a:solidFill>
                <a:latin typeface="Lucida Sans"/>
                <a:cs typeface="Lucida Sans"/>
              </a:rPr>
              <a:t>w</a:t>
            </a:r>
            <a:endParaRPr sz="600">
              <a:latin typeface="Lucida Sans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88752" y="2551263"/>
            <a:ext cx="316565" cy="102370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600" dirty="0">
                <a:solidFill>
                  <a:srgbClr val="FFFFFF"/>
                </a:solidFill>
                <a:latin typeface="Lucida Sans"/>
                <a:cs typeface="Lucida Sans"/>
              </a:rPr>
              <a:t>Prague</a:t>
            </a:r>
            <a:endParaRPr sz="600">
              <a:latin typeface="Lucida Sans"/>
              <a:cs typeface="Lucida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91180" y="2550139"/>
            <a:ext cx="443625" cy="102370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600" dirty="0">
                <a:solidFill>
                  <a:srgbClr val="FFFFFF"/>
                </a:solidFill>
                <a:latin typeface="Lucida Sans"/>
                <a:cs typeface="Lucida Sans"/>
              </a:rPr>
              <a:t>Pardubice</a:t>
            </a:r>
            <a:endParaRPr sz="600">
              <a:latin typeface="Lucida Sans"/>
              <a:cs typeface="Lucida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08699" y="2785608"/>
            <a:ext cx="771593" cy="157763"/>
          </a:xfrm>
          <a:custGeom>
            <a:avLst/>
            <a:gdLst/>
            <a:ahLst/>
            <a:cxnLst/>
            <a:rect l="l" t="t" r="r" b="b"/>
            <a:pathLst>
              <a:path w="902334" h="231775">
                <a:moveTo>
                  <a:pt x="901814" y="231508"/>
                </a:moveTo>
                <a:lnTo>
                  <a:pt x="901814" y="0"/>
                </a:lnTo>
                <a:lnTo>
                  <a:pt x="0" y="0"/>
                </a:lnTo>
                <a:lnTo>
                  <a:pt x="0" y="231508"/>
                </a:lnTo>
                <a:lnTo>
                  <a:pt x="901814" y="2315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53453" y="2697218"/>
            <a:ext cx="143920" cy="1873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308699" y="2792186"/>
            <a:ext cx="771593" cy="102370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40258">
              <a:spcBef>
                <a:spcPts val="78"/>
              </a:spcBef>
            </a:pPr>
            <a:r>
              <a:rPr sz="600" dirty="0">
                <a:solidFill>
                  <a:srgbClr val="FFFFFF"/>
                </a:solidFill>
                <a:latin typeface="Lucida Sans"/>
                <a:cs typeface="Lucida Sans"/>
              </a:rPr>
              <a:t>Budapest</a:t>
            </a:r>
            <a:endParaRPr sz="600">
              <a:latin typeface="Lucida Sans"/>
              <a:cs typeface="Lucida San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66630" y="2075017"/>
            <a:ext cx="118915" cy="89903"/>
          </a:xfrm>
          <a:custGeom>
            <a:avLst/>
            <a:gdLst/>
            <a:ahLst/>
            <a:cxnLst/>
            <a:rect l="l" t="t" r="r" b="b"/>
            <a:pathLst>
              <a:path w="139065" h="132080">
                <a:moveTo>
                  <a:pt x="138963" y="0"/>
                </a:moveTo>
                <a:lnTo>
                  <a:pt x="0" y="131508"/>
                </a:lnTo>
                <a:lnTo>
                  <a:pt x="138963" y="89522"/>
                </a:lnTo>
                <a:lnTo>
                  <a:pt x="13896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72217" y="2311160"/>
            <a:ext cx="118915" cy="54461"/>
          </a:xfrm>
          <a:custGeom>
            <a:avLst/>
            <a:gdLst/>
            <a:ahLst/>
            <a:cxnLst/>
            <a:rect l="l" t="t" r="r" b="b"/>
            <a:pathLst>
              <a:path w="139065" h="80010">
                <a:moveTo>
                  <a:pt x="0" y="0"/>
                </a:moveTo>
                <a:lnTo>
                  <a:pt x="138963" y="79781"/>
                </a:lnTo>
                <a:lnTo>
                  <a:pt x="138963" y="825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480187" y="2311888"/>
            <a:ext cx="464259" cy="97853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5467" rIns="0" bIns="0" rtlCol="0">
            <a:spAutoFit/>
          </a:bodyPr>
          <a:lstStyle/>
          <a:p>
            <a:pPr marL="42246">
              <a:spcBef>
                <a:spcPts val="43"/>
              </a:spcBef>
            </a:pPr>
            <a:r>
              <a:rPr sz="600" spc="20" dirty="0">
                <a:solidFill>
                  <a:srgbClr val="FFFFFF"/>
                </a:solidFill>
                <a:latin typeface="Lucida Sans"/>
                <a:cs typeface="Lucida Sans"/>
              </a:rPr>
              <a:t>Lodz</a:t>
            </a:r>
            <a:endParaRPr sz="600">
              <a:latin typeface="Lucida Sans"/>
              <a:cs typeface="Lucida San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622647" y="1961905"/>
            <a:ext cx="567971" cy="157763"/>
          </a:xfrm>
          <a:custGeom>
            <a:avLst/>
            <a:gdLst/>
            <a:ahLst/>
            <a:cxnLst/>
            <a:rect l="l" t="t" r="r" b="b"/>
            <a:pathLst>
              <a:path w="664209" h="231775">
                <a:moveTo>
                  <a:pt x="664121" y="0"/>
                </a:moveTo>
                <a:lnTo>
                  <a:pt x="0" y="0"/>
                </a:lnTo>
                <a:lnTo>
                  <a:pt x="0" y="231521"/>
                </a:lnTo>
                <a:lnTo>
                  <a:pt x="664121" y="231521"/>
                </a:lnTo>
                <a:lnTo>
                  <a:pt x="66412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93800" y="2199111"/>
            <a:ext cx="104255" cy="57486"/>
          </a:xfrm>
          <a:custGeom>
            <a:avLst/>
            <a:gdLst/>
            <a:ahLst/>
            <a:cxnLst/>
            <a:rect l="l" t="t" r="r" b="b"/>
            <a:pathLst>
              <a:path w="121920" h="84454">
                <a:moveTo>
                  <a:pt x="304" y="0"/>
                </a:moveTo>
                <a:lnTo>
                  <a:pt x="0" y="83883"/>
                </a:lnTo>
                <a:lnTo>
                  <a:pt x="121716" y="83883"/>
                </a:lnTo>
                <a:lnTo>
                  <a:pt x="30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482023" y="2256207"/>
            <a:ext cx="816661" cy="92333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41749"/>
            <a:r>
              <a:rPr sz="600" dirty="0">
                <a:solidFill>
                  <a:srgbClr val="FFFFFF"/>
                </a:solidFill>
                <a:latin typeface="Lucida Sans"/>
                <a:cs typeface="Lucida Sans"/>
              </a:rPr>
              <a:t>Warszawa</a:t>
            </a:r>
            <a:endParaRPr sz="600">
              <a:latin typeface="Lucida Sans"/>
              <a:cs typeface="Lucida San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41377" y="1808005"/>
            <a:ext cx="516929" cy="157763"/>
          </a:xfrm>
          <a:custGeom>
            <a:avLst/>
            <a:gdLst/>
            <a:ahLst/>
            <a:cxnLst/>
            <a:rect l="l" t="t" r="r" b="b"/>
            <a:pathLst>
              <a:path w="604520" h="231775">
                <a:moveTo>
                  <a:pt x="604151" y="231521"/>
                </a:moveTo>
                <a:lnTo>
                  <a:pt x="604151" y="0"/>
                </a:lnTo>
                <a:lnTo>
                  <a:pt x="0" y="0"/>
                </a:lnTo>
                <a:lnTo>
                  <a:pt x="0" y="231521"/>
                </a:lnTo>
                <a:lnTo>
                  <a:pt x="604151" y="23152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35632" y="1941036"/>
            <a:ext cx="118915" cy="93361"/>
          </a:xfrm>
          <a:custGeom>
            <a:avLst/>
            <a:gdLst/>
            <a:ahLst/>
            <a:cxnLst/>
            <a:rect l="l" t="t" r="r" b="b"/>
            <a:pathLst>
              <a:path w="139065" h="137160">
                <a:moveTo>
                  <a:pt x="2781" y="0"/>
                </a:moveTo>
                <a:lnTo>
                  <a:pt x="0" y="136791"/>
                </a:lnTo>
                <a:lnTo>
                  <a:pt x="138912" y="36080"/>
                </a:lnTo>
                <a:lnTo>
                  <a:pt x="278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21118" y="2092159"/>
            <a:ext cx="118915" cy="93361"/>
          </a:xfrm>
          <a:custGeom>
            <a:avLst/>
            <a:gdLst/>
            <a:ahLst/>
            <a:cxnLst/>
            <a:rect l="l" t="t" r="r" b="b"/>
            <a:pathLst>
              <a:path w="139065" h="137160">
                <a:moveTo>
                  <a:pt x="2755" y="0"/>
                </a:moveTo>
                <a:lnTo>
                  <a:pt x="0" y="136778"/>
                </a:lnTo>
                <a:lnTo>
                  <a:pt x="138899" y="36067"/>
                </a:lnTo>
                <a:lnTo>
                  <a:pt x="27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241377" y="1806709"/>
            <a:ext cx="516929" cy="102370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32306">
              <a:spcBef>
                <a:spcPts val="78"/>
              </a:spcBef>
            </a:pPr>
            <a:r>
              <a:rPr sz="600" dirty="0">
                <a:solidFill>
                  <a:srgbClr val="FFFFFF"/>
                </a:solidFill>
                <a:latin typeface="Lucida Sans"/>
                <a:cs typeface="Lucida Sans"/>
              </a:rPr>
              <a:t>Kutno</a:t>
            </a:r>
            <a:endParaRPr sz="600">
              <a:latin typeface="Lucida Sans"/>
              <a:cs typeface="Lucida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22647" y="1988244"/>
            <a:ext cx="567971" cy="102370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72067">
              <a:spcBef>
                <a:spcPts val="78"/>
              </a:spcBef>
            </a:pPr>
            <a:r>
              <a:rPr sz="600" dirty="0">
                <a:solidFill>
                  <a:srgbClr val="FFFFFF"/>
                </a:solidFill>
                <a:latin typeface="Lucida Sans"/>
                <a:cs typeface="Lucida Sans"/>
              </a:rPr>
              <a:t>Poznan</a:t>
            </a:r>
            <a:endParaRPr sz="600">
              <a:latin typeface="Lucida Sans"/>
              <a:cs typeface="Lucida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68257" y="1995056"/>
            <a:ext cx="945351" cy="134490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41749" rIns="0" bIns="0" rtlCol="0">
            <a:spAutoFit/>
          </a:bodyPr>
          <a:lstStyle/>
          <a:p>
            <a:pPr marL="39264">
              <a:spcBef>
                <a:spcPts val="329"/>
              </a:spcBef>
            </a:pPr>
            <a:r>
              <a:rPr sz="600" spc="-4" dirty="0">
                <a:solidFill>
                  <a:srgbClr val="FFFFFF"/>
                </a:solidFill>
                <a:latin typeface="Lucida Sans"/>
                <a:cs typeface="Lucida Sans"/>
              </a:rPr>
              <a:t>Ma</a:t>
            </a:r>
            <a:r>
              <a:rPr sz="600" spc="-4" dirty="0">
                <a:solidFill>
                  <a:srgbClr val="FFFFFF"/>
                </a:solidFill>
                <a:latin typeface="Trebuchet MS"/>
                <a:cs typeface="Trebuchet MS"/>
              </a:rPr>
              <a:t>ł</a:t>
            </a:r>
            <a:r>
              <a:rPr sz="600" spc="-4" dirty="0">
                <a:solidFill>
                  <a:srgbClr val="FFFFFF"/>
                </a:solidFill>
                <a:latin typeface="Lucida Sans"/>
                <a:cs typeface="Lucida Sans"/>
              </a:rPr>
              <a:t>aszewicze</a:t>
            </a:r>
            <a:endParaRPr sz="600">
              <a:latin typeface="Lucida Sans"/>
              <a:cs typeface="Lucida San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713539" y="1728080"/>
            <a:ext cx="916300" cy="348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46118" y="1738357"/>
            <a:ext cx="851413" cy="296940"/>
          </a:xfrm>
          <a:custGeom>
            <a:avLst/>
            <a:gdLst/>
            <a:ahLst/>
            <a:cxnLst/>
            <a:rect l="l" t="t" r="r" b="b"/>
            <a:pathLst>
              <a:path w="995679" h="436244">
                <a:moveTo>
                  <a:pt x="914006" y="0"/>
                </a:moveTo>
                <a:lnTo>
                  <a:pt x="0" y="0"/>
                </a:lnTo>
                <a:lnTo>
                  <a:pt x="0" y="203606"/>
                </a:lnTo>
                <a:lnTo>
                  <a:pt x="876300" y="203606"/>
                </a:lnTo>
                <a:lnTo>
                  <a:pt x="995362" y="436168"/>
                </a:lnTo>
                <a:lnTo>
                  <a:pt x="914006" y="32943"/>
                </a:lnTo>
                <a:lnTo>
                  <a:pt x="9140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974709" y="1754841"/>
            <a:ext cx="325253" cy="102370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600" spc="-4" dirty="0">
                <a:solidFill>
                  <a:srgbClr val="FFFFFF"/>
                </a:solidFill>
                <a:latin typeface="Lucida Sans"/>
                <a:cs typeface="Lucida Sans"/>
              </a:rPr>
              <a:t>Tilbu</a:t>
            </a:r>
            <a:r>
              <a:rPr sz="600" dirty="0">
                <a:solidFill>
                  <a:srgbClr val="FFFFFF"/>
                </a:solidFill>
                <a:latin typeface="Lucida Sans"/>
                <a:cs typeface="Lucida Sans"/>
              </a:rPr>
              <a:t>rg</a:t>
            </a:r>
            <a:endParaRPr sz="600">
              <a:latin typeface="Lucida Sans"/>
              <a:cs typeface="Lucida San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746684" y="1895974"/>
            <a:ext cx="692316" cy="219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79263" y="1906250"/>
            <a:ext cx="627157" cy="167272"/>
          </a:xfrm>
          <a:custGeom>
            <a:avLst/>
            <a:gdLst/>
            <a:ahLst/>
            <a:cxnLst/>
            <a:rect l="l" t="t" r="r" b="b"/>
            <a:pathLst>
              <a:path w="733425" h="245744">
                <a:moveTo>
                  <a:pt x="727862" y="180581"/>
                </a:moveTo>
                <a:lnTo>
                  <a:pt x="663968" y="180581"/>
                </a:lnTo>
                <a:lnTo>
                  <a:pt x="696112" y="245668"/>
                </a:lnTo>
                <a:lnTo>
                  <a:pt x="727862" y="180581"/>
                </a:lnTo>
                <a:close/>
              </a:path>
              <a:path w="733425" h="245744">
                <a:moveTo>
                  <a:pt x="731431" y="0"/>
                </a:moveTo>
                <a:lnTo>
                  <a:pt x="0" y="0"/>
                </a:lnTo>
                <a:lnTo>
                  <a:pt x="0" y="180581"/>
                </a:lnTo>
                <a:lnTo>
                  <a:pt x="731431" y="180581"/>
                </a:lnTo>
                <a:lnTo>
                  <a:pt x="731431" y="173037"/>
                </a:lnTo>
                <a:lnTo>
                  <a:pt x="733425" y="169062"/>
                </a:lnTo>
                <a:lnTo>
                  <a:pt x="731431" y="169062"/>
                </a:lnTo>
                <a:lnTo>
                  <a:pt x="731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866110" y="1919088"/>
            <a:ext cx="476205" cy="102370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600" spc="-4" dirty="0">
                <a:solidFill>
                  <a:srgbClr val="FFFFFF"/>
                </a:solidFill>
                <a:latin typeface="Lucida Sans"/>
                <a:cs typeface="Lucida Sans"/>
              </a:rPr>
              <a:t>Antwerpen</a:t>
            </a:r>
            <a:endParaRPr sz="600">
              <a:latin typeface="Lucida Sans"/>
              <a:cs typeface="Lucida San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502369" y="1424429"/>
            <a:ext cx="19548" cy="13831"/>
          </a:xfrm>
          <a:custGeom>
            <a:avLst/>
            <a:gdLst/>
            <a:ahLst/>
            <a:cxnLst/>
            <a:rect l="l" t="t" r="r" b="b"/>
            <a:pathLst>
              <a:path w="22860" h="20319">
                <a:moveTo>
                  <a:pt x="15443" y="0"/>
                </a:moveTo>
                <a:lnTo>
                  <a:pt x="0" y="19862"/>
                </a:lnTo>
                <a:lnTo>
                  <a:pt x="22377" y="19024"/>
                </a:lnTo>
                <a:lnTo>
                  <a:pt x="15443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34036" y="1414498"/>
            <a:ext cx="21720" cy="22908"/>
          </a:xfrm>
          <a:custGeom>
            <a:avLst/>
            <a:gdLst/>
            <a:ahLst/>
            <a:cxnLst/>
            <a:rect l="l" t="t" r="r" b="b"/>
            <a:pathLst>
              <a:path w="25400" h="33655">
                <a:moveTo>
                  <a:pt x="0" y="0"/>
                </a:moveTo>
                <a:lnTo>
                  <a:pt x="825" y="33616"/>
                </a:lnTo>
                <a:lnTo>
                  <a:pt x="24980" y="18935"/>
                </a:lnTo>
                <a:lnTo>
                  <a:pt x="17246" y="5092"/>
                </a:lnTo>
                <a:lnTo>
                  <a:pt x="0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3018" y="703536"/>
            <a:ext cx="8210052" cy="405861"/>
          </a:xfrm>
          <a:custGeom>
            <a:avLst/>
            <a:gdLst/>
            <a:ahLst/>
            <a:cxnLst/>
            <a:rect l="l" t="t" r="r" b="b"/>
            <a:pathLst>
              <a:path w="9601200" h="596264">
                <a:moveTo>
                  <a:pt x="9256699" y="0"/>
                </a:moveTo>
                <a:lnTo>
                  <a:pt x="0" y="0"/>
                </a:lnTo>
                <a:lnTo>
                  <a:pt x="0" y="596112"/>
                </a:lnTo>
                <a:lnTo>
                  <a:pt x="9600869" y="596112"/>
                </a:lnTo>
                <a:lnTo>
                  <a:pt x="9256699" y="0"/>
                </a:lnTo>
                <a:close/>
              </a:path>
            </a:pathLst>
          </a:custGeom>
          <a:solidFill>
            <a:srgbClr val="D61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1770158" y="752075"/>
            <a:ext cx="4322766" cy="355506"/>
          </a:xfrm>
          <a:prstGeom prst="rect">
            <a:avLst/>
          </a:prstGeom>
        </p:spPr>
        <p:txBody>
          <a:bodyPr vert="horz" wrap="square" lIns="0" tIns="21868" rIns="0" bIns="0" rtlCol="0">
            <a:spAutoFit/>
          </a:bodyPr>
          <a:lstStyle/>
          <a:p>
            <a:pPr marL="9940" marR="3976">
              <a:lnSpc>
                <a:spcPts val="1252"/>
              </a:lnSpc>
              <a:spcBef>
                <a:spcPts val="171"/>
              </a:spcBef>
            </a:pPr>
            <a:r>
              <a:rPr spc="39" dirty="0"/>
              <a:t>EUROPEAN </a:t>
            </a:r>
            <a:r>
              <a:rPr spc="31" dirty="0"/>
              <a:t>DESTINATIONS </a:t>
            </a:r>
            <a:r>
              <a:rPr spc="27" dirty="0"/>
              <a:t>AND </a:t>
            </a:r>
            <a:r>
              <a:rPr spc="39" dirty="0"/>
              <a:t>SHIPPING POINTS </a:t>
            </a:r>
            <a:r>
              <a:rPr spc="63" dirty="0"/>
              <a:t>IN  </a:t>
            </a:r>
            <a:r>
              <a:rPr spc="39" dirty="0"/>
              <a:t>THE </a:t>
            </a:r>
            <a:r>
              <a:rPr i="1" dirty="0">
                <a:latin typeface="Arial"/>
                <a:cs typeface="Arial"/>
              </a:rPr>
              <a:t>U </a:t>
            </a:r>
            <a:r>
              <a:rPr i="1" spc="59" dirty="0"/>
              <a:t>WEST </a:t>
            </a:r>
            <a:r>
              <a:rPr spc="86" dirty="0"/>
              <a:t>AND </a:t>
            </a:r>
            <a:r>
              <a:rPr i="1" dirty="0">
                <a:latin typeface="Arial"/>
                <a:cs typeface="Arial"/>
              </a:rPr>
              <a:t>U</a:t>
            </a:r>
            <a:r>
              <a:rPr i="1" spc="215" dirty="0"/>
              <a:t> </a:t>
            </a:r>
            <a:r>
              <a:rPr i="1" spc="59" dirty="0"/>
              <a:t>EAST</a:t>
            </a:r>
          </a:p>
        </p:txBody>
      </p:sp>
      <p:sp>
        <p:nvSpPr>
          <p:cNvPr id="39" name="object 39"/>
          <p:cNvSpPr/>
          <p:nvPr/>
        </p:nvSpPr>
        <p:spPr>
          <a:xfrm>
            <a:off x="8287657" y="703527"/>
            <a:ext cx="588604" cy="405861"/>
          </a:xfrm>
          <a:custGeom>
            <a:avLst/>
            <a:gdLst/>
            <a:ahLst/>
            <a:cxnLst/>
            <a:rect l="l" t="t" r="r" b="b"/>
            <a:pathLst>
              <a:path w="688340" h="596264">
                <a:moveTo>
                  <a:pt x="688340" y="0"/>
                </a:moveTo>
                <a:lnTo>
                  <a:pt x="0" y="0"/>
                </a:lnTo>
                <a:lnTo>
                  <a:pt x="344157" y="596125"/>
                </a:lnTo>
                <a:lnTo>
                  <a:pt x="688340" y="0"/>
                </a:lnTo>
                <a:close/>
              </a:path>
            </a:pathLst>
          </a:custGeom>
          <a:solidFill>
            <a:srgbClr val="D61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74274" y="765336"/>
            <a:ext cx="0" cy="272735"/>
          </a:xfrm>
          <a:custGeom>
            <a:avLst/>
            <a:gdLst/>
            <a:ahLst/>
            <a:cxnLst/>
            <a:rect l="l" t="t" r="r" b="b"/>
            <a:pathLst>
              <a:path h="400684">
                <a:moveTo>
                  <a:pt x="0" y="0"/>
                </a:moveTo>
                <a:lnTo>
                  <a:pt x="0" y="400621"/>
                </a:lnTo>
              </a:path>
            </a:pathLst>
          </a:custGeom>
          <a:ln w="148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8503268" y="734786"/>
            <a:ext cx="106427" cy="179314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lang="ru-RU" sz="1100" b="1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4077" y="3933265"/>
            <a:ext cx="3083113" cy="1164199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lnSpc>
                <a:spcPts val="3036"/>
              </a:lnSpc>
              <a:spcBef>
                <a:spcPts val="78"/>
              </a:spcBef>
            </a:pPr>
            <a:r>
              <a:rPr sz="2600" b="1" dirty="0">
                <a:solidFill>
                  <a:srgbClr val="D73F39"/>
                </a:solidFill>
                <a:latin typeface="Arial"/>
                <a:cs typeface="Arial"/>
              </a:rPr>
              <a:t>20</a:t>
            </a:r>
            <a:r>
              <a:rPr sz="2600" b="1" spc="-337" dirty="0">
                <a:solidFill>
                  <a:srgbClr val="D73F39"/>
                </a:solidFill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container terminals </a:t>
            </a:r>
            <a:r>
              <a:rPr dirty="0">
                <a:latin typeface="Arial"/>
                <a:cs typeface="Arial"/>
              </a:rPr>
              <a:t>in EU</a:t>
            </a:r>
            <a:endParaRPr>
              <a:latin typeface="Arial"/>
              <a:cs typeface="Arial"/>
            </a:endParaRPr>
          </a:p>
          <a:p>
            <a:pPr marL="9940">
              <a:lnSpc>
                <a:spcPts val="2975"/>
              </a:lnSpc>
            </a:pPr>
            <a:r>
              <a:rPr sz="2600" b="1" dirty="0">
                <a:solidFill>
                  <a:srgbClr val="D73F39"/>
                </a:solidFill>
                <a:latin typeface="Arial"/>
                <a:cs typeface="Arial"/>
              </a:rPr>
              <a:t>12</a:t>
            </a:r>
            <a:r>
              <a:rPr sz="2600" b="1" spc="-333" dirty="0">
                <a:solidFill>
                  <a:srgbClr val="D73F39"/>
                </a:solidFill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rail carriers </a:t>
            </a:r>
            <a:r>
              <a:rPr dirty="0">
                <a:latin typeface="Arial"/>
                <a:cs typeface="Arial"/>
              </a:rPr>
              <a:t>in EU</a:t>
            </a:r>
            <a:endParaRPr>
              <a:latin typeface="Arial"/>
              <a:cs typeface="Arial"/>
            </a:endParaRPr>
          </a:p>
          <a:p>
            <a:pPr marL="9940">
              <a:lnSpc>
                <a:spcPts val="3036"/>
              </a:lnSpc>
            </a:pPr>
            <a:r>
              <a:rPr sz="2600" b="1" dirty="0">
                <a:solidFill>
                  <a:srgbClr val="D73F39"/>
                </a:solidFill>
                <a:latin typeface="Arial"/>
                <a:cs typeface="Arial"/>
              </a:rPr>
              <a:t>48</a:t>
            </a:r>
            <a:r>
              <a:rPr sz="2600" b="1" spc="-364" dirty="0">
                <a:solidFill>
                  <a:srgbClr val="D73F39"/>
                </a:solidFill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routes between </a:t>
            </a:r>
            <a:r>
              <a:rPr dirty="0">
                <a:latin typeface="Arial"/>
                <a:cs typeface="Arial"/>
              </a:rPr>
              <a:t>EU and China</a:t>
            </a:r>
            <a:endParaRPr>
              <a:latin typeface="Arial"/>
              <a:cs typeface="Arial"/>
            </a:endParaRPr>
          </a:p>
        </p:txBody>
      </p:sp>
      <p:sp>
        <p:nvSpPr>
          <p:cNvPr id="44" name="object 17"/>
          <p:cNvSpPr/>
          <p:nvPr/>
        </p:nvSpPr>
        <p:spPr>
          <a:xfrm>
            <a:off x="445580" y="765337"/>
            <a:ext cx="1002854" cy="2726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796" y="1279057"/>
            <a:ext cx="250863" cy="413158"/>
          </a:xfrm>
          <a:prstGeom prst="rect">
            <a:avLst/>
          </a:prstGeom>
        </p:spPr>
        <p:txBody>
          <a:bodyPr vert="horz" wrap="square" lIns="0" tIns="12922" rIns="0" bIns="0" rtlCol="0">
            <a:spAutoFit/>
          </a:bodyPr>
          <a:lstStyle/>
          <a:p>
            <a:pPr marL="9940">
              <a:spcBef>
                <a:spcPts val="102"/>
              </a:spcBef>
            </a:pPr>
            <a:r>
              <a:rPr sz="2600" spc="12" dirty="0">
                <a:solidFill>
                  <a:srgbClr val="D61E39"/>
                </a:solidFill>
                <a:latin typeface="Lucida Sans"/>
                <a:cs typeface="Lucida Sans"/>
              </a:rPr>
              <a:t>1</a:t>
            </a:r>
            <a:endParaRPr sz="260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4936" y="2532851"/>
            <a:ext cx="248691" cy="410147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2600" dirty="0">
                <a:solidFill>
                  <a:srgbClr val="D61E39"/>
                </a:solidFill>
                <a:latin typeface="Lucida Sans"/>
                <a:cs typeface="Lucida Sans"/>
              </a:rPr>
              <a:t>3</a:t>
            </a:r>
            <a:endParaRPr sz="2600"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312" y="2489627"/>
            <a:ext cx="3372529" cy="355506"/>
          </a:xfrm>
          <a:prstGeom prst="rect">
            <a:avLst/>
          </a:prstGeom>
        </p:spPr>
        <p:txBody>
          <a:bodyPr vert="horz" wrap="square" lIns="0" tIns="21868" rIns="0" bIns="0" rtlCol="0">
            <a:spAutoFit/>
          </a:bodyPr>
          <a:lstStyle/>
          <a:p>
            <a:pPr marL="9940" marR="3976">
              <a:lnSpc>
                <a:spcPts val="1252"/>
              </a:lnSpc>
              <a:spcBef>
                <a:spcPts val="171"/>
              </a:spcBef>
            </a:pPr>
            <a:r>
              <a:rPr sz="1100" b="1" spc="67" dirty="0">
                <a:latin typeface="Arial"/>
                <a:cs typeface="Arial"/>
              </a:rPr>
              <a:t>INSUFFICIENT </a:t>
            </a:r>
            <a:r>
              <a:rPr sz="1100" b="1" spc="47" dirty="0">
                <a:latin typeface="Arial"/>
                <a:cs typeface="Arial"/>
              </a:rPr>
              <a:t>INVESTMENTS </a:t>
            </a:r>
            <a:r>
              <a:rPr sz="1100" b="1" spc="20" dirty="0">
                <a:latin typeface="Arial"/>
                <a:cs typeface="Arial"/>
              </a:rPr>
              <a:t>IN </a:t>
            </a:r>
            <a:r>
              <a:rPr sz="1100" b="1" spc="39" dirty="0">
                <a:latin typeface="Arial"/>
                <a:cs typeface="Arial"/>
              </a:rPr>
              <a:t>EU </a:t>
            </a:r>
            <a:r>
              <a:rPr sz="1100" b="1" spc="78" dirty="0">
                <a:latin typeface="Arial"/>
                <a:cs typeface="Arial"/>
              </a:rPr>
              <a:t>RAIL  </a:t>
            </a:r>
            <a:r>
              <a:rPr sz="1100" b="1" spc="78" dirty="0" smtClean="0">
                <a:latin typeface="Arial"/>
                <a:cs typeface="Arial"/>
              </a:rPr>
              <a:t>INFRASTRUCTURE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3008" y="703536"/>
            <a:ext cx="8286614" cy="405861"/>
          </a:xfrm>
          <a:custGeom>
            <a:avLst/>
            <a:gdLst/>
            <a:ahLst/>
            <a:cxnLst/>
            <a:rect l="l" t="t" r="r" b="b"/>
            <a:pathLst>
              <a:path w="9690735" h="596264">
                <a:moveTo>
                  <a:pt x="9690279" y="596099"/>
                </a:moveTo>
                <a:lnTo>
                  <a:pt x="0" y="596099"/>
                </a:lnTo>
                <a:lnTo>
                  <a:pt x="0" y="0"/>
                </a:lnTo>
                <a:lnTo>
                  <a:pt x="9690279" y="0"/>
                </a:lnTo>
                <a:lnTo>
                  <a:pt x="9690279" y="596099"/>
                </a:lnTo>
                <a:close/>
              </a:path>
            </a:pathLst>
          </a:custGeom>
          <a:solidFill>
            <a:srgbClr val="D61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02736" y="829876"/>
            <a:ext cx="1849434" cy="179314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100" b="1" spc="47" dirty="0">
                <a:solidFill>
                  <a:srgbClr val="FFFFFF"/>
                </a:solidFill>
                <a:latin typeface="Arial"/>
                <a:cs typeface="Arial"/>
              </a:rPr>
              <a:t>BARRIERS </a:t>
            </a:r>
            <a:r>
              <a:rPr sz="1100" b="1" spc="39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100" b="1" spc="13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59" dirty="0">
                <a:solidFill>
                  <a:srgbClr val="FFFFFF"/>
                </a:solidFill>
                <a:latin typeface="Arial"/>
                <a:cs typeface="Arial"/>
              </a:rPr>
              <a:t>RISKS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74920" y="703536"/>
            <a:ext cx="589147" cy="405861"/>
          </a:xfrm>
          <a:custGeom>
            <a:avLst/>
            <a:gdLst/>
            <a:ahLst/>
            <a:cxnLst/>
            <a:rect l="l" t="t" r="r" b="b"/>
            <a:pathLst>
              <a:path w="688975" h="596264">
                <a:moveTo>
                  <a:pt x="688352" y="0"/>
                </a:moveTo>
                <a:lnTo>
                  <a:pt x="0" y="0"/>
                </a:lnTo>
                <a:lnTo>
                  <a:pt x="344157" y="596099"/>
                </a:lnTo>
                <a:lnTo>
                  <a:pt x="688352" y="0"/>
                </a:lnTo>
                <a:close/>
              </a:path>
            </a:pathLst>
          </a:custGeom>
          <a:solidFill>
            <a:srgbClr val="D61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74920" y="703536"/>
            <a:ext cx="589147" cy="405861"/>
          </a:xfrm>
          <a:custGeom>
            <a:avLst/>
            <a:gdLst/>
            <a:ahLst/>
            <a:cxnLst/>
            <a:rect l="l" t="t" r="r" b="b"/>
            <a:pathLst>
              <a:path w="688975" h="596264">
                <a:moveTo>
                  <a:pt x="688345" y="0"/>
                </a:moveTo>
                <a:lnTo>
                  <a:pt x="344153" y="596104"/>
                </a:lnTo>
                <a:lnTo>
                  <a:pt x="0" y="0"/>
                </a:lnTo>
                <a:lnTo>
                  <a:pt x="688345" y="0"/>
                </a:lnTo>
                <a:close/>
              </a:path>
            </a:pathLst>
          </a:custGeom>
          <a:ln w="14896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74920" y="703536"/>
            <a:ext cx="589147" cy="405861"/>
          </a:xfrm>
          <a:custGeom>
            <a:avLst/>
            <a:gdLst/>
            <a:ahLst/>
            <a:cxnLst/>
            <a:rect l="l" t="t" r="r" b="b"/>
            <a:pathLst>
              <a:path w="688975" h="596264">
                <a:moveTo>
                  <a:pt x="688352" y="0"/>
                </a:moveTo>
                <a:lnTo>
                  <a:pt x="0" y="0"/>
                </a:lnTo>
                <a:lnTo>
                  <a:pt x="344157" y="596099"/>
                </a:lnTo>
                <a:lnTo>
                  <a:pt x="688352" y="0"/>
                </a:lnTo>
                <a:close/>
              </a:path>
            </a:pathLst>
          </a:custGeom>
          <a:solidFill>
            <a:srgbClr val="D61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4274" y="765336"/>
            <a:ext cx="0" cy="272735"/>
          </a:xfrm>
          <a:custGeom>
            <a:avLst/>
            <a:gdLst/>
            <a:ahLst/>
            <a:cxnLst/>
            <a:rect l="l" t="t" r="r" b="b"/>
            <a:pathLst>
              <a:path h="400684">
                <a:moveTo>
                  <a:pt x="0" y="0"/>
                </a:moveTo>
                <a:lnTo>
                  <a:pt x="0" y="400629"/>
                </a:lnTo>
              </a:path>
            </a:pathLst>
          </a:custGeom>
          <a:ln w="148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14936" y="1901799"/>
            <a:ext cx="248691" cy="410147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2600" dirty="0">
                <a:solidFill>
                  <a:srgbClr val="D61E39"/>
                </a:solidFill>
                <a:latin typeface="Lucida Sans"/>
                <a:cs typeface="Lucida Sans"/>
              </a:rPr>
              <a:t>2</a:t>
            </a:r>
            <a:endParaRPr sz="2600">
              <a:latin typeface="Lucida Sans"/>
              <a:cs typeface="Lucida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5031" y="1996889"/>
            <a:ext cx="3917694" cy="355506"/>
          </a:xfrm>
          <a:prstGeom prst="rect">
            <a:avLst/>
          </a:prstGeom>
        </p:spPr>
        <p:txBody>
          <a:bodyPr vert="horz" wrap="square" lIns="0" tIns="21868" rIns="0" bIns="0" rtlCol="0">
            <a:spAutoFit/>
          </a:bodyPr>
          <a:lstStyle/>
          <a:p>
            <a:pPr marL="9940" marR="3976">
              <a:lnSpc>
                <a:spcPts val="1252"/>
              </a:lnSpc>
              <a:spcBef>
                <a:spcPts val="171"/>
              </a:spcBef>
            </a:pPr>
            <a:r>
              <a:rPr sz="1100" b="1" spc="23" dirty="0">
                <a:latin typeface="Arial"/>
                <a:cs typeface="Arial"/>
              </a:rPr>
              <a:t>WEAK COORDINATION </a:t>
            </a:r>
            <a:r>
              <a:rPr sz="1100" b="1" spc="27" dirty="0">
                <a:latin typeface="Arial"/>
                <a:cs typeface="Arial"/>
              </a:rPr>
              <a:t>BETWEEN </a:t>
            </a:r>
            <a:r>
              <a:rPr sz="1100" b="1" spc="23" dirty="0">
                <a:latin typeface="Arial"/>
                <a:cs typeface="Arial"/>
              </a:rPr>
              <a:t>MAIN </a:t>
            </a:r>
            <a:r>
              <a:rPr sz="1100" b="1" spc="20" dirty="0">
                <a:latin typeface="Arial"/>
                <a:cs typeface="Arial"/>
              </a:rPr>
              <a:t>PLAYERS  IN EU AND</a:t>
            </a:r>
            <a:r>
              <a:rPr sz="1100" b="1" spc="168" dirty="0">
                <a:latin typeface="Arial"/>
                <a:cs typeface="Arial"/>
              </a:rPr>
              <a:t> </a:t>
            </a:r>
            <a:r>
              <a:rPr sz="1100" b="1" spc="39" dirty="0">
                <a:latin typeface="Arial"/>
                <a:cs typeface="Arial"/>
              </a:rPr>
              <a:t>EAEU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4936" y="3155257"/>
            <a:ext cx="248691" cy="410147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2600" dirty="0">
                <a:solidFill>
                  <a:srgbClr val="D61E39"/>
                </a:solidFill>
                <a:latin typeface="Lucida Sans"/>
                <a:cs typeface="Lucida Sans"/>
              </a:rPr>
              <a:t>4</a:t>
            </a:r>
            <a:endParaRPr sz="2600">
              <a:latin typeface="Lucida Sans"/>
              <a:cs typeface="Lucida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6751" y="3224413"/>
            <a:ext cx="4044211" cy="179314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100" b="1" spc="59" dirty="0">
                <a:latin typeface="Arial"/>
                <a:cs typeface="Arial"/>
              </a:rPr>
              <a:t>HIGH </a:t>
            </a:r>
            <a:r>
              <a:rPr sz="1100" b="1" spc="63" dirty="0">
                <a:latin typeface="Arial"/>
                <a:cs typeface="Arial"/>
              </a:rPr>
              <a:t>PRICING </a:t>
            </a:r>
            <a:r>
              <a:rPr sz="1100" b="1" spc="47" dirty="0">
                <a:latin typeface="Arial"/>
                <a:cs typeface="Arial"/>
              </a:rPr>
              <a:t>FOR </a:t>
            </a:r>
            <a:r>
              <a:rPr sz="1100" b="1" spc="39" dirty="0">
                <a:latin typeface="Arial"/>
                <a:cs typeface="Arial"/>
              </a:rPr>
              <a:t>EU </a:t>
            </a:r>
            <a:r>
              <a:rPr sz="1100" b="1" spc="59" dirty="0">
                <a:latin typeface="Arial"/>
                <a:cs typeface="Arial"/>
              </a:rPr>
              <a:t>RAIL</a:t>
            </a:r>
            <a:r>
              <a:rPr sz="1100" b="1" spc="278" dirty="0">
                <a:latin typeface="Arial"/>
                <a:cs typeface="Arial"/>
              </a:rPr>
              <a:t> </a:t>
            </a:r>
            <a:r>
              <a:rPr sz="1100" b="1" spc="63" dirty="0">
                <a:latin typeface="Arial"/>
                <a:cs typeface="Arial"/>
              </a:rPr>
              <a:t>TRANSPORTATION*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6751" y="3501038"/>
            <a:ext cx="3162390" cy="179314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100" b="1" spc="67" dirty="0" smtClean="0">
                <a:latin typeface="Arial"/>
                <a:cs typeface="Arial"/>
              </a:rPr>
              <a:t>*</a:t>
            </a:r>
            <a:r>
              <a:rPr sz="900" b="1" spc="67" dirty="0" smtClean="0">
                <a:latin typeface="Arial"/>
                <a:cs typeface="Arial"/>
              </a:rPr>
              <a:t>TWICE </a:t>
            </a:r>
            <a:r>
              <a:rPr sz="900" b="1" spc="43" dirty="0" smtClean="0">
                <a:latin typeface="Arial"/>
                <a:cs typeface="Arial"/>
              </a:rPr>
              <a:t>AS </a:t>
            </a:r>
            <a:r>
              <a:rPr sz="900" b="1" spc="78" dirty="0" smtClean="0">
                <a:latin typeface="Arial"/>
                <a:cs typeface="Arial"/>
              </a:rPr>
              <a:t>EXPENSIVE </a:t>
            </a:r>
            <a:r>
              <a:rPr sz="900" b="1" spc="43" dirty="0" smtClean="0">
                <a:latin typeface="Arial"/>
                <a:cs typeface="Arial"/>
              </a:rPr>
              <a:t>AS </a:t>
            </a:r>
            <a:r>
              <a:rPr sz="900" b="1" spc="63" dirty="0" smtClean="0">
                <a:latin typeface="Arial"/>
                <a:cs typeface="Arial"/>
              </a:rPr>
              <a:t>EAEU </a:t>
            </a:r>
            <a:r>
              <a:rPr sz="900" b="1" spc="59" dirty="0" smtClean="0">
                <a:latin typeface="Arial"/>
                <a:cs typeface="Arial"/>
              </a:rPr>
              <a:t>AND</a:t>
            </a:r>
            <a:r>
              <a:rPr sz="900" b="1" spc="184" dirty="0" smtClean="0">
                <a:latin typeface="Arial"/>
                <a:cs typeface="Arial"/>
              </a:rPr>
              <a:t> </a:t>
            </a:r>
            <a:r>
              <a:rPr sz="900" b="1" spc="67" dirty="0" smtClean="0">
                <a:latin typeface="Arial"/>
                <a:cs typeface="Arial"/>
              </a:rPr>
              <a:t>CHINA</a:t>
            </a:r>
            <a:r>
              <a:rPr sz="900" b="1" spc="-160" dirty="0" smtClean="0">
                <a:latin typeface="Arial"/>
                <a:cs typeface="Arial"/>
              </a:rPr>
              <a:t> 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9496" y="1801029"/>
            <a:ext cx="4359690" cy="0"/>
          </a:xfrm>
          <a:custGeom>
            <a:avLst/>
            <a:gdLst/>
            <a:ahLst/>
            <a:cxnLst/>
            <a:rect l="l" t="t" r="r" b="b"/>
            <a:pathLst>
              <a:path w="5098415">
                <a:moveTo>
                  <a:pt x="0" y="0"/>
                </a:moveTo>
                <a:lnTo>
                  <a:pt x="5098262" y="0"/>
                </a:lnTo>
              </a:path>
            </a:pathLst>
          </a:custGeom>
          <a:ln w="8922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9496" y="2429244"/>
            <a:ext cx="4359690" cy="0"/>
          </a:xfrm>
          <a:custGeom>
            <a:avLst/>
            <a:gdLst/>
            <a:ahLst/>
            <a:cxnLst/>
            <a:rect l="l" t="t" r="r" b="b"/>
            <a:pathLst>
              <a:path w="5098415">
                <a:moveTo>
                  <a:pt x="0" y="0"/>
                </a:moveTo>
                <a:lnTo>
                  <a:pt x="5098262" y="0"/>
                </a:lnTo>
              </a:path>
            </a:pathLst>
          </a:custGeom>
          <a:ln w="8922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9496" y="3140949"/>
            <a:ext cx="4359690" cy="0"/>
          </a:xfrm>
          <a:custGeom>
            <a:avLst/>
            <a:gdLst/>
            <a:ahLst/>
            <a:cxnLst/>
            <a:rect l="l" t="t" r="r" b="b"/>
            <a:pathLst>
              <a:path w="5098415">
                <a:moveTo>
                  <a:pt x="0" y="0"/>
                </a:moveTo>
                <a:lnTo>
                  <a:pt x="5098262" y="0"/>
                </a:lnTo>
              </a:path>
            </a:pathLst>
          </a:custGeom>
          <a:ln w="8922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14936" y="3777663"/>
            <a:ext cx="248691" cy="410147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2600" dirty="0">
                <a:solidFill>
                  <a:srgbClr val="D61E39"/>
                </a:solidFill>
                <a:latin typeface="Lucida Sans"/>
                <a:cs typeface="Lucida Sans"/>
              </a:rPr>
              <a:t>5</a:t>
            </a:r>
            <a:endParaRPr sz="2600">
              <a:latin typeface="Lucida Sans"/>
              <a:cs typeface="Lucida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9331" y="3819555"/>
            <a:ext cx="3500675" cy="355506"/>
          </a:xfrm>
          <a:prstGeom prst="rect">
            <a:avLst/>
          </a:prstGeom>
        </p:spPr>
        <p:txBody>
          <a:bodyPr vert="horz" wrap="square" lIns="0" tIns="21868" rIns="0" bIns="0" rtlCol="0">
            <a:spAutoFit/>
          </a:bodyPr>
          <a:lstStyle/>
          <a:p>
            <a:pPr marL="9940" marR="3976">
              <a:lnSpc>
                <a:spcPts val="1252"/>
              </a:lnSpc>
              <a:spcBef>
                <a:spcPts val="171"/>
              </a:spcBef>
            </a:pPr>
            <a:r>
              <a:rPr sz="1100" b="1" spc="59" dirty="0">
                <a:latin typeface="Arial"/>
                <a:cs typeface="Arial"/>
              </a:rPr>
              <a:t>ESTIMATED SHORTAGE </a:t>
            </a:r>
            <a:r>
              <a:rPr sz="1100" b="1" spc="39" dirty="0">
                <a:latin typeface="Arial"/>
                <a:cs typeface="Arial"/>
              </a:rPr>
              <a:t>OF </a:t>
            </a:r>
            <a:r>
              <a:rPr sz="1100" b="1" spc="51" dirty="0">
                <a:latin typeface="Arial"/>
                <a:cs typeface="Arial"/>
              </a:rPr>
              <a:t>WAGONS </a:t>
            </a:r>
            <a:r>
              <a:rPr sz="1100" b="1" spc="78" dirty="0">
                <a:latin typeface="Arial"/>
                <a:cs typeface="Arial"/>
              </a:rPr>
              <a:t>AND  </a:t>
            </a:r>
            <a:r>
              <a:rPr sz="1100" b="1" spc="63" dirty="0">
                <a:latin typeface="Arial"/>
                <a:cs typeface="Arial"/>
              </a:rPr>
              <a:t>TRACTION </a:t>
            </a:r>
            <a:r>
              <a:rPr sz="1100" b="1" spc="39" dirty="0">
                <a:latin typeface="Arial"/>
                <a:cs typeface="Arial"/>
              </a:rPr>
              <a:t>IN EU </a:t>
            </a:r>
            <a:r>
              <a:rPr sz="1100" b="1" spc="47" dirty="0">
                <a:latin typeface="Arial"/>
                <a:cs typeface="Arial"/>
              </a:rPr>
              <a:t>AND</a:t>
            </a:r>
            <a:r>
              <a:rPr sz="1100" b="1" spc="117" dirty="0">
                <a:latin typeface="Arial"/>
                <a:cs typeface="Arial"/>
              </a:rPr>
              <a:t> </a:t>
            </a:r>
            <a:r>
              <a:rPr sz="1100" b="1" spc="78" dirty="0">
                <a:latin typeface="Arial"/>
                <a:cs typeface="Arial"/>
              </a:rPr>
              <a:t>EAEU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9496" y="3685659"/>
            <a:ext cx="4359690" cy="0"/>
          </a:xfrm>
          <a:custGeom>
            <a:avLst/>
            <a:gdLst/>
            <a:ahLst/>
            <a:cxnLst/>
            <a:rect l="l" t="t" r="r" b="b"/>
            <a:pathLst>
              <a:path w="5098415">
                <a:moveTo>
                  <a:pt x="0" y="0"/>
                </a:moveTo>
                <a:lnTo>
                  <a:pt x="5098262" y="0"/>
                </a:lnTo>
              </a:path>
            </a:pathLst>
          </a:custGeom>
          <a:ln w="8922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459829" y="769364"/>
            <a:ext cx="203079" cy="179314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lang="ru-RU" sz="1100" b="1" spc="39" dirty="0" smtClean="0">
                <a:solidFill>
                  <a:srgbClr val="FFFFFF"/>
                </a:solidFill>
                <a:latin typeface="Arial"/>
                <a:cs typeface="Arial"/>
              </a:rPr>
              <a:t> 9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101443" y="2946101"/>
            <a:ext cx="2616426" cy="17305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49331" y="1417705"/>
            <a:ext cx="2999493" cy="179314"/>
          </a:xfrm>
          <a:prstGeom prst="rect">
            <a:avLst/>
          </a:prstGeom>
        </p:spPr>
        <p:txBody>
          <a:bodyPr vert="horz" wrap="square" lIns="0" tIns="9940" rIns="0" bIns="0" rtlCol="0">
            <a:spAutoFit/>
          </a:bodyPr>
          <a:lstStyle/>
          <a:p>
            <a:pPr marL="9940">
              <a:spcBef>
                <a:spcPts val="78"/>
              </a:spcBef>
            </a:pPr>
            <a:r>
              <a:rPr sz="1100" b="1" spc="47" dirty="0">
                <a:latin typeface="Arial"/>
                <a:cs typeface="Arial"/>
              </a:rPr>
              <a:t>LIMIT </a:t>
            </a:r>
            <a:r>
              <a:rPr sz="1100" b="1" spc="43" dirty="0">
                <a:latin typeface="Arial"/>
                <a:cs typeface="Arial"/>
              </a:rPr>
              <a:t>OF </a:t>
            </a:r>
            <a:r>
              <a:rPr sz="1100" b="1" spc="59" dirty="0">
                <a:latin typeface="Arial"/>
                <a:cs typeface="Arial"/>
              </a:rPr>
              <a:t>CAPACITY </a:t>
            </a:r>
            <a:r>
              <a:rPr sz="1100" b="1" dirty="0">
                <a:latin typeface="Arial"/>
                <a:cs typeface="Arial"/>
              </a:rPr>
              <a:t>AT </a:t>
            </a:r>
            <a:r>
              <a:rPr sz="1100" b="1" spc="39" dirty="0">
                <a:latin typeface="Arial"/>
                <a:cs typeface="Arial"/>
              </a:rPr>
              <a:t>EU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b="1" spc="78" dirty="0">
                <a:latin typeface="Arial"/>
                <a:cs typeface="Arial"/>
              </a:rPr>
              <a:t>BORDER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8" name="object 17"/>
          <p:cNvSpPr/>
          <p:nvPr/>
        </p:nvSpPr>
        <p:spPr>
          <a:xfrm>
            <a:off x="445580" y="765337"/>
            <a:ext cx="1002854" cy="2726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486</Words>
  <Application>Microsoft Office PowerPoint</Application>
  <PresentationFormat>On-screen Show (16:9)</PresentationFormat>
  <Paragraphs>222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EUROPEAN DESTINATIONS AND SHIPPING POINTS IN  THE U WEST AND U EAST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Dymova Olga</dc:creator>
  <cp:lastModifiedBy>Ivanova</cp:lastModifiedBy>
  <cp:revision>13</cp:revision>
  <dcterms:created xsi:type="dcterms:W3CDTF">2017-11-03T10:24:55Z</dcterms:created>
  <dcterms:modified xsi:type="dcterms:W3CDTF">2017-11-30T17:10:56Z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2017-11-03T00:00:00Z</vt:filetime>
  </property>
</Properties>
</file>