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59" r:id="rId3"/>
    <p:sldId id="260" r:id="rId4"/>
    <p:sldId id="264" r:id="rId5"/>
    <p:sldId id="263" r:id="rId6"/>
    <p:sldId id="262" r:id="rId7"/>
    <p:sldId id="265" r:id="rId8"/>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8161" autoAdjust="0"/>
  </p:normalViewPr>
  <p:slideViewPr>
    <p:cSldViewPr>
      <p:cViewPr varScale="1">
        <p:scale>
          <a:sx n="41" d="100"/>
          <a:sy n="41" d="100"/>
        </p:scale>
        <p:origin x="-2650"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E6CA98-5B29-45A7-B6AB-D37968977FBA}" type="doc">
      <dgm:prSet loTypeId="urn:microsoft.com/office/officeart/2005/8/layout/hProcess9" loCatId="process" qsTypeId="urn:microsoft.com/office/officeart/2005/8/quickstyle/simple1" qsCatId="simple" csTypeId="urn:microsoft.com/office/officeart/2005/8/colors/accent2_5" csCatId="accent2" phldr="1"/>
      <dgm:spPr/>
      <dgm:t>
        <a:bodyPr/>
        <a:lstStyle/>
        <a:p>
          <a:endParaRPr lang="sl-SI"/>
        </a:p>
      </dgm:t>
    </dgm:pt>
    <dgm:pt modelId="{B09D6F35-E955-4EFB-8DA9-D02E44A0515D}">
      <dgm:prSet/>
      <dgm:spPr/>
      <dgm:t>
        <a:bodyPr/>
        <a:lstStyle/>
        <a:p>
          <a:pPr rtl="0"/>
          <a:r>
            <a:rPr lang="sl-SI" b="1" i="1" dirty="0" smtClean="0"/>
            <a:t>SLOVENIA –</a:t>
          </a:r>
          <a:endParaRPr lang="sl-SI" dirty="0"/>
        </a:p>
      </dgm:t>
    </dgm:pt>
    <dgm:pt modelId="{FF60A6BD-A091-446A-A7D2-FAA23C93872F}" type="parTrans" cxnId="{76CFA50E-D26C-46F1-BC59-75192404F488}">
      <dgm:prSet/>
      <dgm:spPr/>
      <dgm:t>
        <a:bodyPr/>
        <a:lstStyle/>
        <a:p>
          <a:endParaRPr lang="sl-SI"/>
        </a:p>
      </dgm:t>
    </dgm:pt>
    <dgm:pt modelId="{9BA9CFC0-0B29-4593-9837-9124AADABA47}" type="sibTrans" cxnId="{76CFA50E-D26C-46F1-BC59-75192404F488}">
      <dgm:prSet/>
      <dgm:spPr/>
      <dgm:t>
        <a:bodyPr/>
        <a:lstStyle/>
        <a:p>
          <a:endParaRPr lang="sl-SI"/>
        </a:p>
      </dgm:t>
    </dgm:pt>
    <dgm:pt modelId="{7C99F2E7-8B3D-469E-9B41-E2AB9C373C7D}">
      <dgm:prSet custT="1"/>
      <dgm:spPr/>
      <dgm:t>
        <a:bodyPr/>
        <a:lstStyle/>
        <a:p>
          <a:pPr rtl="0"/>
          <a:r>
            <a:rPr lang="sl-SI" sz="1800" b="1" i="1" dirty="0" smtClean="0"/>
            <a:t>INTERMODAL</a:t>
          </a:r>
          <a:r>
            <a:rPr lang="sl-SI" sz="1200" b="1" i="1" dirty="0" smtClean="0"/>
            <a:t> </a:t>
          </a:r>
          <a:endParaRPr lang="en-US" sz="1200" b="1" i="1" dirty="0"/>
        </a:p>
      </dgm:t>
    </dgm:pt>
    <dgm:pt modelId="{86755311-8AFD-40DA-A96E-E96FE1FAA223}" type="parTrans" cxnId="{51961730-CA9F-47B0-B220-AABA43ADA474}">
      <dgm:prSet/>
      <dgm:spPr/>
      <dgm:t>
        <a:bodyPr/>
        <a:lstStyle/>
        <a:p>
          <a:endParaRPr lang="sl-SI"/>
        </a:p>
      </dgm:t>
    </dgm:pt>
    <dgm:pt modelId="{E29D3BBB-608F-495F-8CDC-81CD4990CE7C}" type="sibTrans" cxnId="{51961730-CA9F-47B0-B220-AABA43ADA474}">
      <dgm:prSet/>
      <dgm:spPr/>
      <dgm:t>
        <a:bodyPr/>
        <a:lstStyle/>
        <a:p>
          <a:endParaRPr lang="sl-SI"/>
        </a:p>
      </dgm:t>
    </dgm:pt>
    <dgm:pt modelId="{3DFF1046-E345-4D85-AB51-2E43AC2B83EA}">
      <dgm:prSet/>
      <dgm:spPr/>
      <dgm:t>
        <a:bodyPr/>
        <a:lstStyle/>
        <a:p>
          <a:pPr rtl="0"/>
          <a:r>
            <a:rPr lang="sl-SI" b="1" i="1" dirty="0" smtClean="0"/>
            <a:t>LOGISTIC </a:t>
          </a:r>
          <a:endParaRPr lang="en-US" b="1" i="1" dirty="0"/>
        </a:p>
      </dgm:t>
    </dgm:pt>
    <dgm:pt modelId="{301BA83A-5C00-4D6D-8A85-FB0AD1B0528B}" type="parTrans" cxnId="{F9BFACC6-6FA9-41D5-A7CC-9B94C175F446}">
      <dgm:prSet/>
      <dgm:spPr/>
      <dgm:t>
        <a:bodyPr/>
        <a:lstStyle/>
        <a:p>
          <a:endParaRPr lang="sl-SI"/>
        </a:p>
      </dgm:t>
    </dgm:pt>
    <dgm:pt modelId="{D26ECEF4-C445-4C7B-9C24-12CB3412B644}" type="sibTrans" cxnId="{F9BFACC6-6FA9-41D5-A7CC-9B94C175F446}">
      <dgm:prSet/>
      <dgm:spPr/>
      <dgm:t>
        <a:bodyPr/>
        <a:lstStyle/>
        <a:p>
          <a:endParaRPr lang="sl-SI"/>
        </a:p>
      </dgm:t>
    </dgm:pt>
    <dgm:pt modelId="{D397F8EB-E6DE-42E8-B68B-522FD036CE2A}">
      <dgm:prSet/>
      <dgm:spPr/>
      <dgm:t>
        <a:bodyPr/>
        <a:lstStyle/>
        <a:p>
          <a:pPr rtl="0"/>
          <a:r>
            <a:rPr lang="sl-SI" b="1" i="1" dirty="0" smtClean="0"/>
            <a:t>PLATFORM</a:t>
          </a:r>
          <a:endParaRPr lang="sl-SI" b="1" i="1" dirty="0"/>
        </a:p>
      </dgm:t>
    </dgm:pt>
    <dgm:pt modelId="{F7492932-8641-419C-BF51-66C828B9A964}" type="parTrans" cxnId="{85E219E8-A902-486C-9DEE-65FA8A5CE5B1}">
      <dgm:prSet/>
      <dgm:spPr/>
      <dgm:t>
        <a:bodyPr/>
        <a:lstStyle/>
        <a:p>
          <a:endParaRPr lang="sl-SI"/>
        </a:p>
      </dgm:t>
    </dgm:pt>
    <dgm:pt modelId="{9068CC0F-2B4E-49FB-8792-6B1AAD6EABA6}" type="sibTrans" cxnId="{85E219E8-A902-486C-9DEE-65FA8A5CE5B1}">
      <dgm:prSet/>
      <dgm:spPr/>
      <dgm:t>
        <a:bodyPr/>
        <a:lstStyle/>
        <a:p>
          <a:endParaRPr lang="sl-SI"/>
        </a:p>
      </dgm:t>
    </dgm:pt>
    <dgm:pt modelId="{351F3ECA-61F3-43FE-9AC1-7E0DE8E46B46}" type="pres">
      <dgm:prSet presAssocID="{26E6CA98-5B29-45A7-B6AB-D37968977FBA}" presName="CompostProcess" presStyleCnt="0">
        <dgm:presLayoutVars>
          <dgm:dir/>
          <dgm:resizeHandles val="exact"/>
        </dgm:presLayoutVars>
      </dgm:prSet>
      <dgm:spPr/>
      <dgm:t>
        <a:bodyPr/>
        <a:lstStyle/>
        <a:p>
          <a:endParaRPr lang="sl-SI"/>
        </a:p>
      </dgm:t>
    </dgm:pt>
    <dgm:pt modelId="{6BD00D05-9FF5-44FD-933B-36C463616E00}" type="pres">
      <dgm:prSet presAssocID="{26E6CA98-5B29-45A7-B6AB-D37968977FBA}" presName="arrow" presStyleLbl="bgShp" presStyleIdx="0" presStyleCnt="1" custLinFactNeighborX="15329" custLinFactNeighborY="1786"/>
      <dgm:spPr/>
    </dgm:pt>
    <dgm:pt modelId="{E586354C-CE36-4973-922E-189FA7BE2AC9}" type="pres">
      <dgm:prSet presAssocID="{26E6CA98-5B29-45A7-B6AB-D37968977FBA}" presName="linearProcess" presStyleCnt="0"/>
      <dgm:spPr/>
    </dgm:pt>
    <dgm:pt modelId="{B40CD663-711C-478D-8ABB-A5A88FBBCA16}" type="pres">
      <dgm:prSet presAssocID="{B09D6F35-E955-4EFB-8DA9-D02E44A0515D}" presName="textNode" presStyleLbl="node1" presStyleIdx="0" presStyleCnt="4">
        <dgm:presLayoutVars>
          <dgm:bulletEnabled val="1"/>
        </dgm:presLayoutVars>
      </dgm:prSet>
      <dgm:spPr/>
      <dgm:t>
        <a:bodyPr/>
        <a:lstStyle/>
        <a:p>
          <a:endParaRPr lang="sl-SI"/>
        </a:p>
      </dgm:t>
    </dgm:pt>
    <dgm:pt modelId="{BF31A091-155E-4CF1-AA35-5E6B6E5536D6}" type="pres">
      <dgm:prSet presAssocID="{9BA9CFC0-0B29-4593-9837-9124AADABA47}" presName="sibTrans" presStyleCnt="0"/>
      <dgm:spPr/>
    </dgm:pt>
    <dgm:pt modelId="{45E36E11-0B70-41FE-B5A2-87CFA465A119}" type="pres">
      <dgm:prSet presAssocID="{7C99F2E7-8B3D-469E-9B41-E2AB9C373C7D}" presName="textNode" presStyleLbl="node1" presStyleIdx="1" presStyleCnt="4">
        <dgm:presLayoutVars>
          <dgm:bulletEnabled val="1"/>
        </dgm:presLayoutVars>
      </dgm:prSet>
      <dgm:spPr/>
      <dgm:t>
        <a:bodyPr/>
        <a:lstStyle/>
        <a:p>
          <a:endParaRPr lang="sl-SI"/>
        </a:p>
      </dgm:t>
    </dgm:pt>
    <dgm:pt modelId="{128BCE34-A0A0-4A26-BECE-9127A36E8329}" type="pres">
      <dgm:prSet presAssocID="{E29D3BBB-608F-495F-8CDC-81CD4990CE7C}" presName="sibTrans" presStyleCnt="0"/>
      <dgm:spPr/>
    </dgm:pt>
    <dgm:pt modelId="{9FF107A9-230E-4509-83B7-5EF32D06BD34}" type="pres">
      <dgm:prSet presAssocID="{3DFF1046-E345-4D85-AB51-2E43AC2B83EA}" presName="textNode" presStyleLbl="node1" presStyleIdx="2" presStyleCnt="4">
        <dgm:presLayoutVars>
          <dgm:bulletEnabled val="1"/>
        </dgm:presLayoutVars>
      </dgm:prSet>
      <dgm:spPr/>
      <dgm:t>
        <a:bodyPr/>
        <a:lstStyle/>
        <a:p>
          <a:endParaRPr lang="sl-SI"/>
        </a:p>
      </dgm:t>
    </dgm:pt>
    <dgm:pt modelId="{989D36FC-CB44-4631-82D1-703CCA19B743}" type="pres">
      <dgm:prSet presAssocID="{D26ECEF4-C445-4C7B-9C24-12CB3412B644}" presName="sibTrans" presStyleCnt="0"/>
      <dgm:spPr/>
    </dgm:pt>
    <dgm:pt modelId="{3927F852-B4E2-4733-B415-D8504959AEB6}" type="pres">
      <dgm:prSet presAssocID="{D397F8EB-E6DE-42E8-B68B-522FD036CE2A}" presName="textNode" presStyleLbl="node1" presStyleIdx="3" presStyleCnt="4">
        <dgm:presLayoutVars>
          <dgm:bulletEnabled val="1"/>
        </dgm:presLayoutVars>
      </dgm:prSet>
      <dgm:spPr/>
      <dgm:t>
        <a:bodyPr/>
        <a:lstStyle/>
        <a:p>
          <a:endParaRPr lang="sl-SI"/>
        </a:p>
      </dgm:t>
    </dgm:pt>
  </dgm:ptLst>
  <dgm:cxnLst>
    <dgm:cxn modelId="{F9BFACC6-6FA9-41D5-A7CC-9B94C175F446}" srcId="{26E6CA98-5B29-45A7-B6AB-D37968977FBA}" destId="{3DFF1046-E345-4D85-AB51-2E43AC2B83EA}" srcOrd="2" destOrd="0" parTransId="{301BA83A-5C00-4D6D-8A85-FB0AD1B0528B}" sibTransId="{D26ECEF4-C445-4C7B-9C24-12CB3412B644}"/>
    <dgm:cxn modelId="{B6A14F1D-DFDC-4EE3-BB05-890099F46E41}" type="presOf" srcId="{D397F8EB-E6DE-42E8-B68B-522FD036CE2A}" destId="{3927F852-B4E2-4733-B415-D8504959AEB6}" srcOrd="0" destOrd="0" presId="urn:microsoft.com/office/officeart/2005/8/layout/hProcess9"/>
    <dgm:cxn modelId="{5A690F7D-F82D-489F-AFC9-D50CAD4A97BB}" type="presOf" srcId="{7C99F2E7-8B3D-469E-9B41-E2AB9C373C7D}" destId="{45E36E11-0B70-41FE-B5A2-87CFA465A119}" srcOrd="0" destOrd="0" presId="urn:microsoft.com/office/officeart/2005/8/layout/hProcess9"/>
    <dgm:cxn modelId="{660A69E1-9528-467C-BEF8-0414F1A0D129}" type="presOf" srcId="{26E6CA98-5B29-45A7-B6AB-D37968977FBA}" destId="{351F3ECA-61F3-43FE-9AC1-7E0DE8E46B46}" srcOrd="0" destOrd="0" presId="urn:microsoft.com/office/officeart/2005/8/layout/hProcess9"/>
    <dgm:cxn modelId="{E9BCAD3A-4439-41F5-B5D1-DA60EB03748D}" type="presOf" srcId="{3DFF1046-E345-4D85-AB51-2E43AC2B83EA}" destId="{9FF107A9-230E-4509-83B7-5EF32D06BD34}" srcOrd="0" destOrd="0" presId="urn:microsoft.com/office/officeart/2005/8/layout/hProcess9"/>
    <dgm:cxn modelId="{85E219E8-A902-486C-9DEE-65FA8A5CE5B1}" srcId="{26E6CA98-5B29-45A7-B6AB-D37968977FBA}" destId="{D397F8EB-E6DE-42E8-B68B-522FD036CE2A}" srcOrd="3" destOrd="0" parTransId="{F7492932-8641-419C-BF51-66C828B9A964}" sibTransId="{9068CC0F-2B4E-49FB-8792-6B1AAD6EABA6}"/>
    <dgm:cxn modelId="{CB986D70-87A3-44C4-BE82-CA0242A803E2}" type="presOf" srcId="{B09D6F35-E955-4EFB-8DA9-D02E44A0515D}" destId="{B40CD663-711C-478D-8ABB-A5A88FBBCA16}" srcOrd="0" destOrd="0" presId="urn:microsoft.com/office/officeart/2005/8/layout/hProcess9"/>
    <dgm:cxn modelId="{51961730-CA9F-47B0-B220-AABA43ADA474}" srcId="{26E6CA98-5B29-45A7-B6AB-D37968977FBA}" destId="{7C99F2E7-8B3D-469E-9B41-E2AB9C373C7D}" srcOrd="1" destOrd="0" parTransId="{86755311-8AFD-40DA-A96E-E96FE1FAA223}" sibTransId="{E29D3BBB-608F-495F-8CDC-81CD4990CE7C}"/>
    <dgm:cxn modelId="{76CFA50E-D26C-46F1-BC59-75192404F488}" srcId="{26E6CA98-5B29-45A7-B6AB-D37968977FBA}" destId="{B09D6F35-E955-4EFB-8DA9-D02E44A0515D}" srcOrd="0" destOrd="0" parTransId="{FF60A6BD-A091-446A-A7D2-FAA23C93872F}" sibTransId="{9BA9CFC0-0B29-4593-9837-9124AADABA47}"/>
    <dgm:cxn modelId="{027944BA-9AFE-411C-8649-8EA5DCB6E513}" type="presParOf" srcId="{351F3ECA-61F3-43FE-9AC1-7E0DE8E46B46}" destId="{6BD00D05-9FF5-44FD-933B-36C463616E00}" srcOrd="0" destOrd="0" presId="urn:microsoft.com/office/officeart/2005/8/layout/hProcess9"/>
    <dgm:cxn modelId="{8F949169-3CCD-4080-9209-D6770E0E5982}" type="presParOf" srcId="{351F3ECA-61F3-43FE-9AC1-7E0DE8E46B46}" destId="{E586354C-CE36-4973-922E-189FA7BE2AC9}" srcOrd="1" destOrd="0" presId="urn:microsoft.com/office/officeart/2005/8/layout/hProcess9"/>
    <dgm:cxn modelId="{C30EC71D-8C10-422B-B794-816A203E786B}" type="presParOf" srcId="{E586354C-CE36-4973-922E-189FA7BE2AC9}" destId="{B40CD663-711C-478D-8ABB-A5A88FBBCA16}" srcOrd="0" destOrd="0" presId="urn:microsoft.com/office/officeart/2005/8/layout/hProcess9"/>
    <dgm:cxn modelId="{CBFB3519-CD75-44F8-BF46-A3133BED5182}" type="presParOf" srcId="{E586354C-CE36-4973-922E-189FA7BE2AC9}" destId="{BF31A091-155E-4CF1-AA35-5E6B6E5536D6}" srcOrd="1" destOrd="0" presId="urn:microsoft.com/office/officeart/2005/8/layout/hProcess9"/>
    <dgm:cxn modelId="{B276C406-614E-40C3-B419-471EBC231B08}" type="presParOf" srcId="{E586354C-CE36-4973-922E-189FA7BE2AC9}" destId="{45E36E11-0B70-41FE-B5A2-87CFA465A119}" srcOrd="2" destOrd="0" presId="urn:microsoft.com/office/officeart/2005/8/layout/hProcess9"/>
    <dgm:cxn modelId="{DFB163DE-642E-44B0-8742-469BED8EA609}" type="presParOf" srcId="{E586354C-CE36-4973-922E-189FA7BE2AC9}" destId="{128BCE34-A0A0-4A26-BECE-9127A36E8329}" srcOrd="3" destOrd="0" presId="urn:microsoft.com/office/officeart/2005/8/layout/hProcess9"/>
    <dgm:cxn modelId="{146DB8E4-B4B2-436F-B444-C3830C7C5A4F}" type="presParOf" srcId="{E586354C-CE36-4973-922E-189FA7BE2AC9}" destId="{9FF107A9-230E-4509-83B7-5EF32D06BD34}" srcOrd="4" destOrd="0" presId="urn:microsoft.com/office/officeart/2005/8/layout/hProcess9"/>
    <dgm:cxn modelId="{C190853E-DD82-4D16-918C-1D789C7E1301}" type="presParOf" srcId="{E586354C-CE36-4973-922E-189FA7BE2AC9}" destId="{989D36FC-CB44-4631-82D1-703CCA19B743}" srcOrd="5" destOrd="0" presId="urn:microsoft.com/office/officeart/2005/8/layout/hProcess9"/>
    <dgm:cxn modelId="{BD73162F-7241-423D-85FE-B1844FABA1EF}" type="presParOf" srcId="{E586354C-CE36-4973-922E-189FA7BE2AC9}" destId="{3927F852-B4E2-4733-B415-D8504959AEB6}"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00D05-9FF5-44FD-933B-36C463616E00}">
      <dsp:nvSpPr>
        <dsp:cNvPr id="0" name=""/>
        <dsp:cNvSpPr/>
      </dsp:nvSpPr>
      <dsp:spPr>
        <a:xfrm>
          <a:off x="1209734" y="0"/>
          <a:ext cx="6855161" cy="2016125"/>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0CD663-711C-478D-8ABB-A5A88FBBCA16}">
      <dsp:nvSpPr>
        <dsp:cNvPr id="0" name=""/>
        <dsp:cNvSpPr/>
      </dsp:nvSpPr>
      <dsp:spPr>
        <a:xfrm>
          <a:off x="1550" y="604837"/>
          <a:ext cx="1893914" cy="806450"/>
        </a:xfrm>
        <a:prstGeom prst="roundRect">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sl-SI" sz="2600" b="1" i="1" kern="1200" dirty="0" smtClean="0"/>
            <a:t>SLOVENIA –</a:t>
          </a:r>
          <a:endParaRPr lang="sl-SI" sz="2600" kern="1200" dirty="0"/>
        </a:p>
      </dsp:txBody>
      <dsp:txXfrm>
        <a:off x="40918" y="644205"/>
        <a:ext cx="1815178" cy="727714"/>
      </dsp:txXfrm>
    </dsp:sp>
    <dsp:sp modelId="{45E36E11-0B70-41FE-B5A2-87CFA465A119}">
      <dsp:nvSpPr>
        <dsp:cNvPr id="0" name=""/>
        <dsp:cNvSpPr/>
      </dsp:nvSpPr>
      <dsp:spPr>
        <a:xfrm>
          <a:off x="2057510" y="604837"/>
          <a:ext cx="1893914" cy="806450"/>
        </a:xfrm>
        <a:prstGeom prst="roundRect">
          <a:avLst/>
        </a:prstGeom>
        <a:solidFill>
          <a:schemeClr val="accent2">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sl-SI" sz="1800" b="1" i="1" kern="1200" dirty="0" smtClean="0"/>
            <a:t>INTERMODAL</a:t>
          </a:r>
          <a:r>
            <a:rPr lang="sl-SI" sz="1200" b="1" i="1" kern="1200" dirty="0" smtClean="0"/>
            <a:t> </a:t>
          </a:r>
          <a:endParaRPr lang="en-US" sz="1200" b="1" i="1" kern="1200" dirty="0"/>
        </a:p>
      </dsp:txBody>
      <dsp:txXfrm>
        <a:off x="2096878" y="644205"/>
        <a:ext cx="1815178" cy="727714"/>
      </dsp:txXfrm>
    </dsp:sp>
    <dsp:sp modelId="{9FF107A9-230E-4509-83B7-5EF32D06BD34}">
      <dsp:nvSpPr>
        <dsp:cNvPr id="0" name=""/>
        <dsp:cNvSpPr/>
      </dsp:nvSpPr>
      <dsp:spPr>
        <a:xfrm>
          <a:off x="4113471" y="604837"/>
          <a:ext cx="1893914" cy="806450"/>
        </a:xfrm>
        <a:prstGeom prst="roundRect">
          <a:avLst/>
        </a:prstGeom>
        <a:solidFill>
          <a:schemeClr val="accent2">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sl-SI" sz="2600" b="1" i="1" kern="1200" dirty="0" smtClean="0"/>
            <a:t>LOGISTIC </a:t>
          </a:r>
          <a:endParaRPr lang="en-US" sz="2600" b="1" i="1" kern="1200" dirty="0"/>
        </a:p>
      </dsp:txBody>
      <dsp:txXfrm>
        <a:off x="4152839" y="644205"/>
        <a:ext cx="1815178" cy="727714"/>
      </dsp:txXfrm>
    </dsp:sp>
    <dsp:sp modelId="{3927F852-B4E2-4733-B415-D8504959AEB6}">
      <dsp:nvSpPr>
        <dsp:cNvPr id="0" name=""/>
        <dsp:cNvSpPr/>
      </dsp:nvSpPr>
      <dsp:spPr>
        <a:xfrm>
          <a:off x="6169431" y="604837"/>
          <a:ext cx="1893914" cy="806450"/>
        </a:xfrm>
        <a:prstGeom prst="roundRect">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sl-SI" sz="2600" b="1" i="1" kern="1200" dirty="0" smtClean="0"/>
            <a:t>PLATFORM</a:t>
          </a:r>
          <a:endParaRPr lang="sl-SI" sz="2600" b="1" i="1" kern="1200" dirty="0"/>
        </a:p>
      </dsp:txBody>
      <dsp:txXfrm>
        <a:off x="6208799" y="644205"/>
        <a:ext cx="1815178" cy="72771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dirty="0"/>
          </a:p>
        </p:txBody>
      </p:sp>
      <p:sp>
        <p:nvSpPr>
          <p:cNvPr id="3" name="Ograda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69C6FC-991C-44F0-9364-50B849722F62}" type="datetimeFigureOut">
              <a:rPr lang="sl-SI" smtClean="0"/>
              <a:pPr/>
              <a:t>21.11.2017</a:t>
            </a:fld>
            <a:endParaRPr lang="sl-SI" dirty="0"/>
          </a:p>
        </p:txBody>
      </p:sp>
      <p:sp>
        <p:nvSpPr>
          <p:cNvPr id="4" name="Ograda stranske slik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l-SI" dirty="0"/>
          </a:p>
        </p:txBody>
      </p:sp>
      <p:sp>
        <p:nvSpPr>
          <p:cNvPr id="5" name="Ograda opomb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grada no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dirty="0"/>
          </a:p>
        </p:txBody>
      </p:sp>
      <p:sp>
        <p:nvSpPr>
          <p:cNvPr id="7" name="Ograda številke diapoz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B1EA0C-02C4-4DC4-A58A-A45CDC9CD3B4}" type="slidenum">
              <a:rPr lang="sl-SI" smtClean="0"/>
              <a:pPr/>
              <a:t>‹#›</a:t>
            </a:fld>
            <a:endParaRPr lang="sl-SI" dirty="0"/>
          </a:p>
        </p:txBody>
      </p:sp>
    </p:spTree>
    <p:extLst>
      <p:ext uri="{BB962C8B-B14F-4D97-AF65-F5344CB8AC3E}">
        <p14:creationId xmlns:p14="http://schemas.microsoft.com/office/powerpoint/2010/main" val="56074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grada stranske slike 1"/>
          <p:cNvSpPr>
            <a:spLocks noGrp="1" noRot="1" noChangeAspect="1" noTextEdit="1"/>
          </p:cNvSpPr>
          <p:nvPr>
            <p:ph type="sldImg"/>
          </p:nvPr>
        </p:nvSpPr>
        <p:spPr bwMode="auto">
          <a:noFill/>
          <a:ln>
            <a:solidFill>
              <a:srgbClr val="000000"/>
            </a:solidFill>
            <a:miter lim="800000"/>
            <a:headEnd/>
            <a:tailEnd/>
          </a:ln>
        </p:spPr>
      </p:sp>
      <p:sp>
        <p:nvSpPr>
          <p:cNvPr id="23555" name="Ograda opomb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endParaRPr lang="sl-SI" dirty="0" smtClean="0"/>
          </a:p>
          <a:p>
            <a:pPr eaLnBrk="1" hangingPunct="1">
              <a:spcBef>
                <a:spcPct val="0"/>
              </a:spcBef>
            </a:pPr>
            <a:endParaRPr lang="sl-SI" altLang="en-US" dirty="0" smtClean="0"/>
          </a:p>
        </p:txBody>
      </p:sp>
      <p:sp>
        <p:nvSpPr>
          <p:cNvPr id="23556"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E62FE09-2408-4AA4-B88B-D8E8FBE0BA13}" type="slidenum">
              <a:rPr lang="sl-SI" altLang="en-US" smtClean="0"/>
              <a:pPr/>
              <a:t>1</a:t>
            </a:fld>
            <a:endParaRPr lang="sl-SI"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grada stranske slike 1"/>
          <p:cNvSpPr>
            <a:spLocks noGrp="1" noRot="1" noChangeAspect="1" noTextEdit="1"/>
          </p:cNvSpPr>
          <p:nvPr>
            <p:ph type="sldImg"/>
          </p:nvPr>
        </p:nvSpPr>
        <p:spPr bwMode="auto">
          <a:noFill/>
          <a:ln>
            <a:solidFill>
              <a:srgbClr val="000000"/>
            </a:solidFill>
            <a:miter lim="800000"/>
            <a:headEnd/>
            <a:tailEnd/>
          </a:ln>
        </p:spPr>
      </p:sp>
      <p:sp>
        <p:nvSpPr>
          <p:cNvPr id="24579" name="Ograda opomb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l-SI" altLang="en-US" dirty="0" smtClean="0"/>
          </a:p>
        </p:txBody>
      </p:sp>
      <p:sp>
        <p:nvSpPr>
          <p:cNvPr id="24580"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5D8D55F-6C3F-4042-8AF4-06A53B92ABD4}" type="slidenum">
              <a:rPr lang="sl-SI" altLang="en-US" smtClean="0"/>
              <a:pPr/>
              <a:t>2</a:t>
            </a:fld>
            <a:endParaRPr lang="sl-SI"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fontScale="92500"/>
          </a:bodyPr>
          <a:lstStyle/>
          <a:p>
            <a:pPr algn="just"/>
            <a:endParaRPr lang="en-US" baseline="0" dirty="0" smtClean="0"/>
          </a:p>
        </p:txBody>
      </p:sp>
      <p:sp>
        <p:nvSpPr>
          <p:cNvPr id="4" name="Ograda številke diapozitiva 3"/>
          <p:cNvSpPr>
            <a:spLocks noGrp="1"/>
          </p:cNvSpPr>
          <p:nvPr>
            <p:ph type="sldNum" sz="quarter" idx="10"/>
          </p:nvPr>
        </p:nvSpPr>
        <p:spPr/>
        <p:txBody>
          <a:bodyPr/>
          <a:lstStyle/>
          <a:p>
            <a:fld id="{D4B1EA0C-02C4-4DC4-A58A-A45CDC9CD3B4}" type="slidenum">
              <a:rPr lang="sl-SI" smtClean="0"/>
              <a:pPr/>
              <a:t>3</a:t>
            </a:fld>
            <a:endParaRPr lang="sl-SI"/>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smtClean="0">
              <a:latin typeface="Arial" charset="0"/>
            </a:endParaRPr>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3B560F1-784F-4F6D-8C3E-1C9AA5457DAD}" type="slidenum">
              <a:rPr lang="sl-SI" altLang="en-US" smtClean="0"/>
              <a:pPr/>
              <a:t>4</a:t>
            </a:fld>
            <a:endParaRPr lang="sl-SI"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just"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sl-SI" dirty="0"/>
          </a:p>
        </p:txBody>
      </p:sp>
      <p:sp>
        <p:nvSpPr>
          <p:cNvPr id="4" name="Ograda številke diapozitiva 3"/>
          <p:cNvSpPr>
            <a:spLocks noGrp="1"/>
          </p:cNvSpPr>
          <p:nvPr>
            <p:ph type="sldNum" sz="quarter" idx="10"/>
          </p:nvPr>
        </p:nvSpPr>
        <p:spPr/>
        <p:txBody>
          <a:bodyPr/>
          <a:lstStyle/>
          <a:p>
            <a:fld id="{D4B1EA0C-02C4-4DC4-A58A-A45CDC9CD3B4}" type="slidenum">
              <a:rPr lang="sl-SI" smtClean="0"/>
              <a:pPr/>
              <a:t>5</a:t>
            </a:fld>
            <a:endParaRPr lang="sl-SI"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pPr algn="just"/>
            <a:r>
              <a:rPr lang="en-US" dirty="0" smtClean="0"/>
              <a:t>As I mentioned before for the development of railway transport in Slovenia a new second track from port of </a:t>
            </a:r>
            <a:r>
              <a:rPr lang="en-US" dirty="0" err="1" smtClean="0"/>
              <a:t>Koper</a:t>
            </a:r>
            <a:r>
              <a:rPr lang="en-US" dirty="0" smtClean="0"/>
              <a:t> to </a:t>
            </a:r>
            <a:r>
              <a:rPr lang="en-US" dirty="0" err="1" smtClean="0"/>
              <a:t>Divača</a:t>
            </a:r>
            <a:r>
              <a:rPr lang="en-US" baseline="0" dirty="0" smtClean="0"/>
              <a:t> is necessary. </a:t>
            </a:r>
            <a:r>
              <a:rPr lang="en-GB" sz="1200" kern="1200" dirty="0" smtClean="0">
                <a:solidFill>
                  <a:schemeClr val="tx1"/>
                </a:solidFill>
                <a:latin typeface="+mn-lt"/>
                <a:ea typeface="+mn-ea"/>
                <a:cs typeface="+mn-cs"/>
              </a:rPr>
              <a:t>Few years ago we modernized existing railway track from port of </a:t>
            </a:r>
            <a:r>
              <a:rPr lang="en-GB" sz="1200" kern="1200" dirty="0" err="1" smtClean="0">
                <a:solidFill>
                  <a:schemeClr val="tx1"/>
                </a:solidFill>
                <a:latin typeface="+mn-lt"/>
                <a:ea typeface="+mn-ea"/>
                <a:cs typeface="+mn-cs"/>
              </a:rPr>
              <a:t>Koper</a:t>
            </a:r>
            <a:r>
              <a:rPr lang="en-GB" sz="1200" kern="1200" dirty="0" smtClean="0">
                <a:solidFill>
                  <a:schemeClr val="tx1"/>
                </a:solidFill>
                <a:latin typeface="+mn-lt"/>
                <a:ea typeface="+mn-ea"/>
                <a:cs typeface="+mn-cs"/>
              </a:rPr>
              <a:t> and a capacity in now 85 trains per day. With new second railway track we will be able to incise this capacity to 222 trains per day. Project is huge due to geographical situation and we must build 8 tunnels with the lent around 18 km, 2 bridges, 2 galleries and 1 gallery – all this will cost Slovenia a little bit more than 1 billion euro. It is a lot for us. </a:t>
            </a:r>
            <a:r>
              <a:rPr lang="en-US" baseline="0" dirty="0" smtClean="0"/>
              <a:t>For implementation of this project we establishment a company for the construction of the second track so called 2TDK,Company for the development of the project </a:t>
            </a:r>
            <a:r>
              <a:rPr lang="en-US" baseline="0" dirty="0" err="1" smtClean="0"/>
              <a:t>Koper</a:t>
            </a:r>
            <a:r>
              <a:rPr lang="en-US" baseline="0" dirty="0" smtClean="0"/>
              <a:t> - </a:t>
            </a:r>
            <a:r>
              <a:rPr lang="en-US" baseline="0" dirty="0" err="1" smtClean="0"/>
              <a:t>Divača</a:t>
            </a:r>
            <a:r>
              <a:rPr lang="en-US" baseline="0" dirty="0" smtClean="0"/>
              <a:t>. The company, initially owned by the Republic of Slovenia, will implement, as an internal contractor of the state, all activities necessary for </a:t>
            </a:r>
            <a:r>
              <a:rPr lang="en-US" baseline="0" dirty="0" err="1" smtClean="0"/>
              <a:t>realising</a:t>
            </a:r>
            <a:r>
              <a:rPr lang="en-US" baseline="0" dirty="0" smtClean="0"/>
              <a:t> the project of the second track on the </a:t>
            </a:r>
            <a:r>
              <a:rPr lang="en-US" baseline="0" dirty="0" err="1" smtClean="0"/>
              <a:t>Koper-Divača</a:t>
            </a:r>
            <a:r>
              <a:rPr lang="en-US" baseline="0" dirty="0" smtClean="0"/>
              <a:t> railway line and will later take over the management of the investment of the relevant project. The initial capital of the company was 1 million EUR with the prospect of recapitalization up to 200 million EUR. Later on this year an act on the construction of the new rail link was adopted. The act determines all the bases necessary for the construction and management of the new railway connection and the construction and management of additional transfer storage capacities and other logistics-related activities. The award of the concession is envisaged to this company for the construction and management of the new rail link between </a:t>
            </a:r>
            <a:r>
              <a:rPr lang="en-US" baseline="0" dirty="0" err="1" smtClean="0"/>
              <a:t>Divača</a:t>
            </a:r>
            <a:r>
              <a:rPr lang="en-US" baseline="0" dirty="0" smtClean="0"/>
              <a:t> and </a:t>
            </a:r>
            <a:r>
              <a:rPr lang="en-US" baseline="0" dirty="0" err="1" smtClean="0"/>
              <a:t>Koper</a:t>
            </a:r>
            <a:r>
              <a:rPr lang="en-US" baseline="0" dirty="0" smtClean="0"/>
              <a:t> and the construction and management of additional transfer storage capacities and other logistics-related activities. After establishment the company immediately started implementing the activities necessary to acquire EU funds and the preparation of bases for the establishment of a public-private partnership. The company conducted these activities as an agent of the state. In implementing the second track project, Slovenia is counting on obtaining some 250 million EUR in EU funds. As this line is so important for hinterland countries we expect contributions by private investors and interested hinterland countries in a total amount exceeding the contribution of the Republic of Slovenia. This activity anticipates the establishment of a public-private partnership model. </a:t>
            </a:r>
          </a:p>
          <a:p>
            <a:r>
              <a:rPr lang="en-US" baseline="0" dirty="0" smtClean="0"/>
              <a:t>  </a:t>
            </a:r>
          </a:p>
        </p:txBody>
      </p:sp>
      <p:sp>
        <p:nvSpPr>
          <p:cNvPr id="4" name="Ograda številke diapozitiva 3"/>
          <p:cNvSpPr>
            <a:spLocks noGrp="1"/>
          </p:cNvSpPr>
          <p:nvPr>
            <p:ph type="sldNum" sz="quarter" idx="10"/>
          </p:nvPr>
        </p:nvSpPr>
        <p:spPr/>
        <p:txBody>
          <a:bodyPr/>
          <a:lstStyle/>
          <a:p>
            <a:fld id="{D4B1EA0C-02C4-4DC4-A58A-A45CDC9CD3B4}" type="slidenum">
              <a:rPr lang="sl-SI" smtClean="0"/>
              <a:pPr/>
              <a:t>6</a:t>
            </a:fld>
            <a:endParaRPr lang="sl-SI"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dirty="0"/>
          </a:p>
        </p:txBody>
      </p:sp>
      <p:sp>
        <p:nvSpPr>
          <p:cNvPr id="4" name="Ograda številke diapozitiva 3"/>
          <p:cNvSpPr>
            <a:spLocks noGrp="1"/>
          </p:cNvSpPr>
          <p:nvPr>
            <p:ph type="sldNum" sz="quarter" idx="10"/>
          </p:nvPr>
        </p:nvSpPr>
        <p:spPr/>
        <p:txBody>
          <a:bodyPr/>
          <a:lstStyle/>
          <a:p>
            <a:fld id="{D4B1EA0C-02C4-4DC4-A58A-A45CDC9CD3B4}" type="slidenum">
              <a:rPr lang="sl-SI" smtClean="0"/>
              <a:pPr/>
              <a:t>7</a:t>
            </a:fld>
            <a:endParaRPr lang="sl-SI"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Kliknite, če želite urediti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če želite urediti slog podnaslova matrice</a:t>
            </a:r>
            <a:endParaRPr lang="sl-SI"/>
          </a:p>
        </p:txBody>
      </p:sp>
      <p:sp>
        <p:nvSpPr>
          <p:cNvPr id="4" name="Ograda datuma 3"/>
          <p:cNvSpPr>
            <a:spLocks noGrp="1"/>
          </p:cNvSpPr>
          <p:nvPr>
            <p:ph type="dt" sz="half" idx="10"/>
          </p:nvPr>
        </p:nvSpPr>
        <p:spPr/>
        <p:txBody>
          <a:bodyPr/>
          <a:lstStyle/>
          <a:p>
            <a:fld id="{E992D5CC-BFCA-4BBD-8EF0-205CD83B3E04}" type="datetimeFigureOut">
              <a:rPr lang="sl-SI" smtClean="0"/>
              <a:pPr/>
              <a:t>21.11.2017</a:t>
            </a:fld>
            <a:endParaRPr lang="sl-SI" dirty="0"/>
          </a:p>
        </p:txBody>
      </p:sp>
      <p:sp>
        <p:nvSpPr>
          <p:cNvPr id="5" name="Ograda noge 4"/>
          <p:cNvSpPr>
            <a:spLocks noGrp="1"/>
          </p:cNvSpPr>
          <p:nvPr>
            <p:ph type="ftr" sz="quarter" idx="11"/>
          </p:nvPr>
        </p:nvSpPr>
        <p:spPr/>
        <p:txBody>
          <a:bodyPr/>
          <a:lstStyle/>
          <a:p>
            <a:endParaRPr lang="sl-SI" dirty="0"/>
          </a:p>
        </p:txBody>
      </p:sp>
      <p:sp>
        <p:nvSpPr>
          <p:cNvPr id="6" name="Ograda številke diapozitiva 5"/>
          <p:cNvSpPr>
            <a:spLocks noGrp="1"/>
          </p:cNvSpPr>
          <p:nvPr>
            <p:ph type="sldNum" sz="quarter" idx="12"/>
          </p:nvPr>
        </p:nvSpPr>
        <p:spPr/>
        <p:txBody>
          <a:bodyPr/>
          <a:lstStyle/>
          <a:p>
            <a:fld id="{07451A62-619A-41AB-B214-A2EBBF1515F3}" type="slidenum">
              <a:rPr lang="sl-SI" smtClean="0"/>
              <a:pPr/>
              <a:t>‹#›</a:t>
            </a:fld>
            <a:endParaRPr lang="sl-SI"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E992D5CC-BFCA-4BBD-8EF0-205CD83B3E04}" type="datetimeFigureOut">
              <a:rPr lang="sl-SI" smtClean="0"/>
              <a:pPr/>
              <a:t>21.11.2017</a:t>
            </a:fld>
            <a:endParaRPr lang="sl-SI" dirty="0"/>
          </a:p>
        </p:txBody>
      </p:sp>
      <p:sp>
        <p:nvSpPr>
          <p:cNvPr id="5" name="Ograda noge 4"/>
          <p:cNvSpPr>
            <a:spLocks noGrp="1"/>
          </p:cNvSpPr>
          <p:nvPr>
            <p:ph type="ftr" sz="quarter" idx="11"/>
          </p:nvPr>
        </p:nvSpPr>
        <p:spPr/>
        <p:txBody>
          <a:bodyPr/>
          <a:lstStyle/>
          <a:p>
            <a:endParaRPr lang="sl-SI" dirty="0"/>
          </a:p>
        </p:txBody>
      </p:sp>
      <p:sp>
        <p:nvSpPr>
          <p:cNvPr id="6" name="Ograda številke diapozitiva 5"/>
          <p:cNvSpPr>
            <a:spLocks noGrp="1"/>
          </p:cNvSpPr>
          <p:nvPr>
            <p:ph type="sldNum" sz="quarter" idx="12"/>
          </p:nvPr>
        </p:nvSpPr>
        <p:spPr/>
        <p:txBody>
          <a:bodyPr/>
          <a:lstStyle/>
          <a:p>
            <a:fld id="{07451A62-619A-41AB-B214-A2EBBF1515F3}" type="slidenum">
              <a:rPr lang="sl-SI" smtClean="0"/>
              <a:pPr/>
              <a:t>‹#›</a:t>
            </a:fld>
            <a:endParaRPr lang="sl-SI"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E992D5CC-BFCA-4BBD-8EF0-205CD83B3E04}" type="datetimeFigureOut">
              <a:rPr lang="sl-SI" smtClean="0"/>
              <a:pPr/>
              <a:t>21.11.2017</a:t>
            </a:fld>
            <a:endParaRPr lang="sl-SI" dirty="0"/>
          </a:p>
        </p:txBody>
      </p:sp>
      <p:sp>
        <p:nvSpPr>
          <p:cNvPr id="5" name="Ograda noge 4"/>
          <p:cNvSpPr>
            <a:spLocks noGrp="1"/>
          </p:cNvSpPr>
          <p:nvPr>
            <p:ph type="ftr" sz="quarter" idx="11"/>
          </p:nvPr>
        </p:nvSpPr>
        <p:spPr/>
        <p:txBody>
          <a:bodyPr/>
          <a:lstStyle/>
          <a:p>
            <a:endParaRPr lang="sl-SI" dirty="0"/>
          </a:p>
        </p:txBody>
      </p:sp>
      <p:sp>
        <p:nvSpPr>
          <p:cNvPr id="6" name="Ograda številke diapozitiva 5"/>
          <p:cNvSpPr>
            <a:spLocks noGrp="1"/>
          </p:cNvSpPr>
          <p:nvPr>
            <p:ph type="sldNum" sz="quarter" idx="12"/>
          </p:nvPr>
        </p:nvSpPr>
        <p:spPr/>
        <p:txBody>
          <a:bodyPr/>
          <a:lstStyle/>
          <a:p>
            <a:fld id="{07451A62-619A-41AB-B214-A2EBBF1515F3}" type="slidenum">
              <a:rPr lang="sl-SI" smtClean="0"/>
              <a:pPr/>
              <a:t>‹#›</a:t>
            </a:fld>
            <a:endParaRPr lang="sl-SI"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idx="1"/>
          </p:nvPr>
        </p:nvSpPr>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E992D5CC-BFCA-4BBD-8EF0-205CD83B3E04}" type="datetimeFigureOut">
              <a:rPr lang="sl-SI" smtClean="0"/>
              <a:pPr/>
              <a:t>21.11.2017</a:t>
            </a:fld>
            <a:endParaRPr lang="sl-SI" dirty="0"/>
          </a:p>
        </p:txBody>
      </p:sp>
      <p:sp>
        <p:nvSpPr>
          <p:cNvPr id="5" name="Ograda noge 4"/>
          <p:cNvSpPr>
            <a:spLocks noGrp="1"/>
          </p:cNvSpPr>
          <p:nvPr>
            <p:ph type="ftr" sz="quarter" idx="11"/>
          </p:nvPr>
        </p:nvSpPr>
        <p:spPr/>
        <p:txBody>
          <a:bodyPr/>
          <a:lstStyle/>
          <a:p>
            <a:endParaRPr lang="sl-SI" dirty="0"/>
          </a:p>
        </p:txBody>
      </p:sp>
      <p:sp>
        <p:nvSpPr>
          <p:cNvPr id="6" name="Ograda številke diapozitiva 5"/>
          <p:cNvSpPr>
            <a:spLocks noGrp="1"/>
          </p:cNvSpPr>
          <p:nvPr>
            <p:ph type="sldNum" sz="quarter" idx="12"/>
          </p:nvPr>
        </p:nvSpPr>
        <p:spPr/>
        <p:txBody>
          <a:bodyPr/>
          <a:lstStyle/>
          <a:p>
            <a:fld id="{07451A62-619A-41AB-B214-A2EBBF1515F3}" type="slidenum">
              <a:rPr lang="sl-SI" smtClean="0"/>
              <a:pPr/>
              <a:t>‹#›</a:t>
            </a:fld>
            <a:endParaRPr lang="sl-SI"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Kliknite, če želite urediti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Kliknite, če želite urediti sloge besedila matrice</a:t>
            </a:r>
          </a:p>
        </p:txBody>
      </p:sp>
      <p:sp>
        <p:nvSpPr>
          <p:cNvPr id="4" name="Ograda datuma 3"/>
          <p:cNvSpPr>
            <a:spLocks noGrp="1"/>
          </p:cNvSpPr>
          <p:nvPr>
            <p:ph type="dt" sz="half" idx="10"/>
          </p:nvPr>
        </p:nvSpPr>
        <p:spPr/>
        <p:txBody>
          <a:bodyPr/>
          <a:lstStyle/>
          <a:p>
            <a:fld id="{E992D5CC-BFCA-4BBD-8EF0-205CD83B3E04}" type="datetimeFigureOut">
              <a:rPr lang="sl-SI" smtClean="0"/>
              <a:pPr/>
              <a:t>21.11.2017</a:t>
            </a:fld>
            <a:endParaRPr lang="sl-SI" dirty="0"/>
          </a:p>
        </p:txBody>
      </p:sp>
      <p:sp>
        <p:nvSpPr>
          <p:cNvPr id="5" name="Ograda noge 4"/>
          <p:cNvSpPr>
            <a:spLocks noGrp="1"/>
          </p:cNvSpPr>
          <p:nvPr>
            <p:ph type="ftr" sz="quarter" idx="11"/>
          </p:nvPr>
        </p:nvSpPr>
        <p:spPr/>
        <p:txBody>
          <a:bodyPr/>
          <a:lstStyle/>
          <a:p>
            <a:endParaRPr lang="sl-SI" dirty="0"/>
          </a:p>
        </p:txBody>
      </p:sp>
      <p:sp>
        <p:nvSpPr>
          <p:cNvPr id="6" name="Ograda številke diapozitiva 5"/>
          <p:cNvSpPr>
            <a:spLocks noGrp="1"/>
          </p:cNvSpPr>
          <p:nvPr>
            <p:ph type="sldNum" sz="quarter" idx="12"/>
          </p:nvPr>
        </p:nvSpPr>
        <p:spPr/>
        <p:txBody>
          <a:bodyPr/>
          <a:lstStyle/>
          <a:p>
            <a:fld id="{07451A62-619A-41AB-B214-A2EBBF1515F3}" type="slidenum">
              <a:rPr lang="sl-SI" smtClean="0"/>
              <a:pPr/>
              <a:t>‹#›</a:t>
            </a:fld>
            <a:endParaRPr lang="sl-SI"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E992D5CC-BFCA-4BBD-8EF0-205CD83B3E04}" type="datetimeFigureOut">
              <a:rPr lang="sl-SI" smtClean="0"/>
              <a:pPr/>
              <a:t>21.11.2017</a:t>
            </a:fld>
            <a:endParaRPr lang="sl-SI" dirty="0"/>
          </a:p>
        </p:txBody>
      </p:sp>
      <p:sp>
        <p:nvSpPr>
          <p:cNvPr id="6" name="Ograda noge 5"/>
          <p:cNvSpPr>
            <a:spLocks noGrp="1"/>
          </p:cNvSpPr>
          <p:nvPr>
            <p:ph type="ftr" sz="quarter" idx="11"/>
          </p:nvPr>
        </p:nvSpPr>
        <p:spPr/>
        <p:txBody>
          <a:bodyPr/>
          <a:lstStyle/>
          <a:p>
            <a:endParaRPr lang="sl-SI" dirty="0"/>
          </a:p>
        </p:txBody>
      </p:sp>
      <p:sp>
        <p:nvSpPr>
          <p:cNvPr id="7" name="Ograda številke diapozitiva 6"/>
          <p:cNvSpPr>
            <a:spLocks noGrp="1"/>
          </p:cNvSpPr>
          <p:nvPr>
            <p:ph type="sldNum" sz="quarter" idx="12"/>
          </p:nvPr>
        </p:nvSpPr>
        <p:spPr/>
        <p:txBody>
          <a:bodyPr/>
          <a:lstStyle/>
          <a:p>
            <a:fld id="{07451A62-619A-41AB-B214-A2EBBF1515F3}" type="slidenum">
              <a:rPr lang="sl-SI" smtClean="0"/>
              <a:pPr/>
              <a:t>‹#›</a:t>
            </a:fld>
            <a:endParaRPr lang="sl-SI"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E992D5CC-BFCA-4BBD-8EF0-205CD83B3E04}" type="datetimeFigureOut">
              <a:rPr lang="sl-SI" smtClean="0"/>
              <a:pPr/>
              <a:t>21.11.2017</a:t>
            </a:fld>
            <a:endParaRPr lang="sl-SI" dirty="0"/>
          </a:p>
        </p:txBody>
      </p:sp>
      <p:sp>
        <p:nvSpPr>
          <p:cNvPr id="8" name="Ograda noge 7"/>
          <p:cNvSpPr>
            <a:spLocks noGrp="1"/>
          </p:cNvSpPr>
          <p:nvPr>
            <p:ph type="ftr" sz="quarter" idx="11"/>
          </p:nvPr>
        </p:nvSpPr>
        <p:spPr/>
        <p:txBody>
          <a:bodyPr/>
          <a:lstStyle/>
          <a:p>
            <a:endParaRPr lang="sl-SI" dirty="0"/>
          </a:p>
        </p:txBody>
      </p:sp>
      <p:sp>
        <p:nvSpPr>
          <p:cNvPr id="9" name="Ograda številke diapozitiva 8"/>
          <p:cNvSpPr>
            <a:spLocks noGrp="1"/>
          </p:cNvSpPr>
          <p:nvPr>
            <p:ph type="sldNum" sz="quarter" idx="12"/>
          </p:nvPr>
        </p:nvSpPr>
        <p:spPr/>
        <p:txBody>
          <a:bodyPr/>
          <a:lstStyle/>
          <a:p>
            <a:fld id="{07451A62-619A-41AB-B214-A2EBBF1515F3}" type="slidenum">
              <a:rPr lang="sl-SI" smtClean="0"/>
              <a:pPr/>
              <a:t>‹#›</a:t>
            </a:fld>
            <a:endParaRPr lang="sl-SI"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datuma 2"/>
          <p:cNvSpPr>
            <a:spLocks noGrp="1"/>
          </p:cNvSpPr>
          <p:nvPr>
            <p:ph type="dt" sz="half" idx="10"/>
          </p:nvPr>
        </p:nvSpPr>
        <p:spPr/>
        <p:txBody>
          <a:bodyPr/>
          <a:lstStyle/>
          <a:p>
            <a:fld id="{E992D5CC-BFCA-4BBD-8EF0-205CD83B3E04}" type="datetimeFigureOut">
              <a:rPr lang="sl-SI" smtClean="0"/>
              <a:pPr/>
              <a:t>21.11.2017</a:t>
            </a:fld>
            <a:endParaRPr lang="sl-SI" dirty="0"/>
          </a:p>
        </p:txBody>
      </p:sp>
      <p:sp>
        <p:nvSpPr>
          <p:cNvPr id="4" name="Ograda noge 3"/>
          <p:cNvSpPr>
            <a:spLocks noGrp="1"/>
          </p:cNvSpPr>
          <p:nvPr>
            <p:ph type="ftr" sz="quarter" idx="11"/>
          </p:nvPr>
        </p:nvSpPr>
        <p:spPr/>
        <p:txBody>
          <a:bodyPr/>
          <a:lstStyle/>
          <a:p>
            <a:endParaRPr lang="sl-SI" dirty="0"/>
          </a:p>
        </p:txBody>
      </p:sp>
      <p:sp>
        <p:nvSpPr>
          <p:cNvPr id="5" name="Ograda številke diapozitiva 4"/>
          <p:cNvSpPr>
            <a:spLocks noGrp="1"/>
          </p:cNvSpPr>
          <p:nvPr>
            <p:ph type="sldNum" sz="quarter" idx="12"/>
          </p:nvPr>
        </p:nvSpPr>
        <p:spPr/>
        <p:txBody>
          <a:bodyPr/>
          <a:lstStyle/>
          <a:p>
            <a:fld id="{07451A62-619A-41AB-B214-A2EBBF1515F3}" type="slidenum">
              <a:rPr lang="sl-SI" smtClean="0"/>
              <a:pPr/>
              <a:t>‹#›</a:t>
            </a:fld>
            <a:endParaRPr lang="sl-SI"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E992D5CC-BFCA-4BBD-8EF0-205CD83B3E04}" type="datetimeFigureOut">
              <a:rPr lang="sl-SI" smtClean="0"/>
              <a:pPr/>
              <a:t>21.11.2017</a:t>
            </a:fld>
            <a:endParaRPr lang="sl-SI" dirty="0"/>
          </a:p>
        </p:txBody>
      </p:sp>
      <p:sp>
        <p:nvSpPr>
          <p:cNvPr id="3" name="Ograda noge 2"/>
          <p:cNvSpPr>
            <a:spLocks noGrp="1"/>
          </p:cNvSpPr>
          <p:nvPr>
            <p:ph type="ftr" sz="quarter" idx="11"/>
          </p:nvPr>
        </p:nvSpPr>
        <p:spPr/>
        <p:txBody>
          <a:bodyPr/>
          <a:lstStyle/>
          <a:p>
            <a:endParaRPr lang="sl-SI" dirty="0"/>
          </a:p>
        </p:txBody>
      </p:sp>
      <p:sp>
        <p:nvSpPr>
          <p:cNvPr id="4" name="Ograda številke diapozitiva 3"/>
          <p:cNvSpPr>
            <a:spLocks noGrp="1"/>
          </p:cNvSpPr>
          <p:nvPr>
            <p:ph type="sldNum" sz="quarter" idx="12"/>
          </p:nvPr>
        </p:nvSpPr>
        <p:spPr/>
        <p:txBody>
          <a:bodyPr/>
          <a:lstStyle/>
          <a:p>
            <a:fld id="{07451A62-619A-41AB-B214-A2EBBF1515F3}" type="slidenum">
              <a:rPr lang="sl-SI" smtClean="0"/>
              <a:pPr/>
              <a:t>‹#›</a:t>
            </a:fld>
            <a:endParaRPr lang="sl-SI"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Kliknite, če želite urediti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fld id="{E992D5CC-BFCA-4BBD-8EF0-205CD83B3E04}" type="datetimeFigureOut">
              <a:rPr lang="sl-SI" smtClean="0"/>
              <a:pPr/>
              <a:t>21.11.2017</a:t>
            </a:fld>
            <a:endParaRPr lang="sl-SI" dirty="0"/>
          </a:p>
        </p:txBody>
      </p:sp>
      <p:sp>
        <p:nvSpPr>
          <p:cNvPr id="6" name="Ograda noge 5"/>
          <p:cNvSpPr>
            <a:spLocks noGrp="1"/>
          </p:cNvSpPr>
          <p:nvPr>
            <p:ph type="ftr" sz="quarter" idx="11"/>
          </p:nvPr>
        </p:nvSpPr>
        <p:spPr/>
        <p:txBody>
          <a:bodyPr/>
          <a:lstStyle/>
          <a:p>
            <a:endParaRPr lang="sl-SI" dirty="0"/>
          </a:p>
        </p:txBody>
      </p:sp>
      <p:sp>
        <p:nvSpPr>
          <p:cNvPr id="7" name="Ograda številke diapozitiva 6"/>
          <p:cNvSpPr>
            <a:spLocks noGrp="1"/>
          </p:cNvSpPr>
          <p:nvPr>
            <p:ph type="sldNum" sz="quarter" idx="12"/>
          </p:nvPr>
        </p:nvSpPr>
        <p:spPr/>
        <p:txBody>
          <a:bodyPr/>
          <a:lstStyle/>
          <a:p>
            <a:fld id="{07451A62-619A-41AB-B214-A2EBBF1515F3}" type="slidenum">
              <a:rPr lang="sl-SI" smtClean="0"/>
              <a:pPr/>
              <a:t>‹#›</a:t>
            </a:fld>
            <a:endParaRPr lang="sl-SI"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Kliknite, če želite urediti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dirty="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fld id="{E992D5CC-BFCA-4BBD-8EF0-205CD83B3E04}" type="datetimeFigureOut">
              <a:rPr lang="sl-SI" smtClean="0"/>
              <a:pPr/>
              <a:t>21.11.2017</a:t>
            </a:fld>
            <a:endParaRPr lang="sl-SI" dirty="0"/>
          </a:p>
        </p:txBody>
      </p:sp>
      <p:sp>
        <p:nvSpPr>
          <p:cNvPr id="6" name="Ograda noge 5"/>
          <p:cNvSpPr>
            <a:spLocks noGrp="1"/>
          </p:cNvSpPr>
          <p:nvPr>
            <p:ph type="ftr" sz="quarter" idx="11"/>
          </p:nvPr>
        </p:nvSpPr>
        <p:spPr/>
        <p:txBody>
          <a:bodyPr/>
          <a:lstStyle/>
          <a:p>
            <a:endParaRPr lang="sl-SI" dirty="0"/>
          </a:p>
        </p:txBody>
      </p:sp>
      <p:sp>
        <p:nvSpPr>
          <p:cNvPr id="7" name="Ograda številke diapozitiva 6"/>
          <p:cNvSpPr>
            <a:spLocks noGrp="1"/>
          </p:cNvSpPr>
          <p:nvPr>
            <p:ph type="sldNum" sz="quarter" idx="12"/>
          </p:nvPr>
        </p:nvSpPr>
        <p:spPr/>
        <p:txBody>
          <a:bodyPr/>
          <a:lstStyle/>
          <a:p>
            <a:fld id="{07451A62-619A-41AB-B214-A2EBBF1515F3}" type="slidenum">
              <a:rPr lang="sl-SI" smtClean="0"/>
              <a:pPr/>
              <a:t>‹#›</a:t>
            </a:fld>
            <a:endParaRPr lang="sl-SI"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92D5CC-BFCA-4BBD-8EF0-205CD83B3E04}" type="datetimeFigureOut">
              <a:rPr lang="sl-SI" smtClean="0"/>
              <a:pPr/>
              <a:t>21.11.2017</a:t>
            </a:fld>
            <a:endParaRPr lang="sl-SI" dirty="0"/>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dirty="0"/>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451A62-619A-41AB-B214-A2EBBF1515F3}" type="slidenum">
              <a:rPr lang="sl-SI" smtClean="0"/>
              <a:pPr/>
              <a:t>‹#›</a:t>
            </a:fld>
            <a:endParaRPr lang="sl-SI"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35038" y="1196975"/>
            <a:ext cx="7453312" cy="936625"/>
          </a:xfrm>
        </p:spPr>
        <p:txBody>
          <a:bodyPr/>
          <a:lstStyle/>
          <a:p>
            <a:pPr defTabSz="912813" eaLnBrk="1" hangingPunct="1"/>
            <a:r>
              <a:rPr lang="en-GB" sz="2000" b="1" dirty="0" smtClean="0"/>
              <a:t>Railway contribution to the Intermodal Transport</a:t>
            </a:r>
            <a:r>
              <a:rPr lang="sl-SI" sz="2000" b="1" dirty="0" smtClean="0"/>
              <a:t/>
            </a:r>
            <a:br>
              <a:rPr lang="sl-SI" sz="2000" b="1" dirty="0" smtClean="0"/>
            </a:br>
            <a:r>
              <a:rPr lang="en-GB" sz="1800" dirty="0" smtClean="0"/>
              <a:t>Workshop UNECE, Geneva; 23November 2017</a:t>
            </a:r>
            <a:endParaRPr lang="sl-SI" altLang="en-US" sz="4000" b="1" dirty="0" smtClean="0"/>
          </a:p>
        </p:txBody>
      </p:sp>
      <p:graphicFrame>
        <p:nvGraphicFramePr>
          <p:cNvPr id="7" name="Diagram 6"/>
          <p:cNvGraphicFramePr/>
          <p:nvPr/>
        </p:nvGraphicFramePr>
        <p:xfrm>
          <a:off x="503548" y="2528888"/>
          <a:ext cx="8064896" cy="2016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2" name="Picture 6" descr="Ministry of Infrastructure | Government of the Republic of Slovenia"/>
          <p:cNvPicPr>
            <a:picLocks noChangeAspect="1" noChangeArrowheads="1"/>
          </p:cNvPicPr>
          <p:nvPr/>
        </p:nvPicPr>
        <p:blipFill>
          <a:blip r:embed="rId8" cstate="print"/>
          <a:srcRect/>
          <a:stretch>
            <a:fillRect/>
          </a:stretch>
        </p:blipFill>
        <p:spPr bwMode="auto">
          <a:xfrm>
            <a:off x="1763713" y="358775"/>
            <a:ext cx="4608512" cy="671513"/>
          </a:xfrm>
          <a:prstGeom prst="rect">
            <a:avLst/>
          </a:prstGeom>
          <a:noFill/>
          <a:ln w="9525">
            <a:noFill/>
            <a:miter lim="800000"/>
            <a:headEnd/>
            <a:tailEnd/>
          </a:ln>
        </p:spPr>
      </p:pic>
      <p:pic>
        <p:nvPicPr>
          <p:cNvPr id="2053" name="Picture 8" descr="Home"/>
          <p:cNvPicPr>
            <a:picLocks noChangeAspect="1" noChangeArrowheads="1"/>
          </p:cNvPicPr>
          <p:nvPr/>
        </p:nvPicPr>
        <p:blipFill>
          <a:blip r:embed="rId9" cstate="print"/>
          <a:srcRect/>
          <a:stretch>
            <a:fillRect/>
          </a:stretch>
        </p:blipFill>
        <p:spPr bwMode="auto">
          <a:xfrm>
            <a:off x="1116013" y="347663"/>
            <a:ext cx="547687" cy="671512"/>
          </a:xfrm>
          <a:prstGeom prst="rect">
            <a:avLst/>
          </a:prstGeom>
          <a:noFill/>
          <a:ln w="9525">
            <a:noFill/>
            <a:miter lim="800000"/>
            <a:headEnd/>
            <a:tailEnd/>
          </a:ln>
        </p:spPr>
      </p:pic>
      <p:sp>
        <p:nvSpPr>
          <p:cNvPr id="9" name="TextBox 8"/>
          <p:cNvSpPr txBox="1"/>
          <p:nvPr/>
        </p:nvSpPr>
        <p:spPr>
          <a:xfrm flipH="1">
            <a:off x="2232023" y="5013176"/>
            <a:ext cx="5148263"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defRPr/>
            </a:pPr>
            <a:r>
              <a:rPr lang="sl-SI" sz="2800" b="1" i="1" dirty="0">
                <a:effectLst>
                  <a:outerShdw blurRad="38100" dist="38100" dir="2700000" algn="tl">
                    <a:srgbClr val="000000">
                      <a:alpha val="43137"/>
                    </a:srgbClr>
                  </a:outerShdw>
                </a:effectLst>
              </a:rPr>
              <a:t>Jure Leben, State Secretary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Ograda datuma 3"/>
          <p:cNvSpPr>
            <a:spLocks noGrp="1"/>
          </p:cNvSpPr>
          <p:nvPr>
            <p:ph type="dt" sz="quarter" idx="10"/>
          </p:nvPr>
        </p:nvSpPr>
        <p:spPr>
          <a:noFill/>
          <a:ln>
            <a:miter lim="800000"/>
            <a:headEnd/>
            <a:tailEnd/>
          </a:ln>
        </p:spPr>
        <p:txBody>
          <a:bodyPr/>
          <a:lstStyle/>
          <a:p>
            <a:pPr defTabSz="912813"/>
            <a:fld id="{8CD0BBB2-A484-4D10-8AEE-410A068E7E6A}" type="datetime5">
              <a:rPr lang="sl-SI" altLang="en-US" smtClean="0"/>
              <a:pPr defTabSz="912813"/>
              <a:t>21-nov-17</a:t>
            </a:fld>
            <a:endParaRPr lang="sl-SI" altLang="en-US" dirty="0" smtClean="0"/>
          </a:p>
        </p:txBody>
      </p:sp>
      <p:sp>
        <p:nvSpPr>
          <p:cNvPr id="3075" name="Ograda noge 4"/>
          <p:cNvSpPr>
            <a:spLocks noGrp="1"/>
          </p:cNvSpPr>
          <p:nvPr>
            <p:ph type="ftr" sz="quarter" idx="11"/>
          </p:nvPr>
        </p:nvSpPr>
        <p:spPr>
          <a:noFill/>
          <a:ln>
            <a:miter lim="800000"/>
            <a:headEnd/>
            <a:tailEnd/>
          </a:ln>
        </p:spPr>
        <p:txBody>
          <a:bodyPr/>
          <a:lstStyle/>
          <a:p>
            <a:pPr defTabSz="912813"/>
            <a:r>
              <a:rPr lang="sl-SI" altLang="en-US" dirty="0" smtClean="0"/>
              <a:t>RS - Ministrstvo za infrastrukturo in prostor</a:t>
            </a:r>
          </a:p>
        </p:txBody>
      </p:sp>
      <p:sp>
        <p:nvSpPr>
          <p:cNvPr id="3076" name="Ograda številke diapozitiva 5"/>
          <p:cNvSpPr>
            <a:spLocks noGrp="1"/>
          </p:cNvSpPr>
          <p:nvPr>
            <p:ph type="sldNum" sz="quarter" idx="12"/>
          </p:nvPr>
        </p:nvSpPr>
        <p:spPr>
          <a:noFill/>
          <a:ln>
            <a:miter lim="800000"/>
            <a:headEnd/>
            <a:tailEnd/>
          </a:ln>
        </p:spPr>
        <p:txBody>
          <a:bodyPr/>
          <a:lstStyle/>
          <a:p>
            <a:pPr defTabSz="912813"/>
            <a:fld id="{D0902A17-34BE-4A1E-BD47-9C46585B034B}" type="slidenum">
              <a:rPr lang="sl-SI" altLang="en-US" smtClean="0"/>
              <a:pPr defTabSz="912813"/>
              <a:t>2</a:t>
            </a:fld>
            <a:endParaRPr lang="sl-SI" altLang="en-US" dirty="0" smtClean="0"/>
          </a:p>
        </p:txBody>
      </p:sp>
      <p:sp>
        <p:nvSpPr>
          <p:cNvPr id="3077" name="Rectangle 2"/>
          <p:cNvSpPr>
            <a:spLocks noGrp="1" noChangeArrowheads="1"/>
          </p:cNvSpPr>
          <p:nvPr>
            <p:ph type="title"/>
          </p:nvPr>
        </p:nvSpPr>
        <p:spPr>
          <a:xfrm>
            <a:off x="467544" y="188913"/>
            <a:ext cx="8230369" cy="1052512"/>
          </a:xfrm>
          <a:solidFill>
            <a:schemeClr val="tx2">
              <a:lumMod val="20000"/>
              <a:lumOff val="80000"/>
            </a:schemeClr>
          </a:solidFill>
          <a:ln>
            <a:solidFill>
              <a:srgbClr val="61BEDB"/>
            </a:solidFill>
          </a:ln>
        </p:spPr>
        <p:txBody>
          <a:bodyPr>
            <a:normAutofit fontScale="90000"/>
          </a:bodyPr>
          <a:lstStyle/>
          <a:p>
            <a:pPr defTabSz="912813" eaLnBrk="1" hangingPunct="1"/>
            <a:r>
              <a:rPr lang="en-GB" altLang="en-US" sz="3200" b="1" dirty="0" smtClean="0">
                <a:solidFill>
                  <a:srgbClr val="0033CC"/>
                </a:solidFill>
                <a:effectLst>
                  <a:outerShdw blurRad="38100" dist="38100" dir="2700000" algn="tl">
                    <a:srgbClr val="000000">
                      <a:alpha val="43137"/>
                    </a:srgbClr>
                  </a:outerShdw>
                </a:effectLst>
              </a:rPr>
              <a:t>Geographical position of the</a:t>
            </a:r>
            <a:br>
              <a:rPr lang="en-GB" altLang="en-US" sz="3200" b="1" dirty="0" smtClean="0">
                <a:solidFill>
                  <a:srgbClr val="0033CC"/>
                </a:solidFill>
                <a:effectLst>
                  <a:outerShdw blurRad="38100" dist="38100" dir="2700000" algn="tl">
                    <a:srgbClr val="000000">
                      <a:alpha val="43137"/>
                    </a:srgbClr>
                  </a:outerShdw>
                </a:effectLst>
              </a:rPr>
            </a:br>
            <a:r>
              <a:rPr lang="en-GB" altLang="en-US" sz="3200" b="1" dirty="0" smtClean="0">
                <a:solidFill>
                  <a:srgbClr val="0033CC"/>
                </a:solidFill>
                <a:effectLst>
                  <a:outerShdw blurRad="38100" dist="38100" dir="2700000" algn="tl">
                    <a:srgbClr val="000000">
                      <a:alpha val="43137"/>
                    </a:srgbClr>
                  </a:outerShdw>
                </a:effectLst>
              </a:rPr>
              <a:t> Republic of Slovenia</a:t>
            </a:r>
            <a:endParaRPr lang="en-GB" altLang="en-US" sz="3600" b="1" dirty="0" smtClean="0">
              <a:solidFill>
                <a:srgbClr val="0033CC"/>
              </a:solidFill>
              <a:effectLst>
                <a:outerShdw blurRad="38100" dist="38100" dir="2700000" algn="tl">
                  <a:srgbClr val="000000">
                    <a:alpha val="43137"/>
                  </a:srgbClr>
                </a:outerShdw>
              </a:effectLst>
            </a:endParaRPr>
          </a:p>
        </p:txBody>
      </p:sp>
      <p:grpSp>
        <p:nvGrpSpPr>
          <p:cNvPr id="2" name="Group 6"/>
          <p:cNvGrpSpPr>
            <a:grpSpLocks/>
          </p:cNvGrpSpPr>
          <p:nvPr/>
        </p:nvGrpSpPr>
        <p:grpSpPr bwMode="auto">
          <a:xfrm>
            <a:off x="0" y="1274763"/>
            <a:ext cx="9144000" cy="5610225"/>
            <a:chOff x="0" y="803"/>
            <a:chExt cx="5760" cy="3534"/>
          </a:xfrm>
        </p:grpSpPr>
        <p:pic>
          <p:nvPicPr>
            <p:cNvPr id="3079" name="Picture 4"/>
            <p:cNvPicPr>
              <a:picLocks noChangeAspect="1" noChangeArrowheads="1"/>
            </p:cNvPicPr>
            <p:nvPr/>
          </p:nvPicPr>
          <p:blipFill>
            <a:blip r:embed="rId3" cstate="print"/>
            <a:srcRect/>
            <a:stretch>
              <a:fillRect/>
            </a:stretch>
          </p:blipFill>
          <p:spPr bwMode="auto">
            <a:xfrm>
              <a:off x="0" y="803"/>
              <a:ext cx="5760" cy="3534"/>
            </a:xfrm>
            <a:prstGeom prst="rect">
              <a:avLst/>
            </a:prstGeom>
            <a:noFill/>
            <a:ln w="9525">
              <a:noFill/>
              <a:miter lim="800000"/>
              <a:headEnd/>
              <a:tailEnd/>
            </a:ln>
          </p:spPr>
        </p:pic>
        <p:sp>
          <p:nvSpPr>
            <p:cNvPr id="3080" name="Text Box 5"/>
            <p:cNvSpPr txBox="1">
              <a:spLocks noChangeArrowheads="1"/>
            </p:cNvSpPr>
            <p:nvPr/>
          </p:nvSpPr>
          <p:spPr bwMode="auto">
            <a:xfrm>
              <a:off x="158" y="1570"/>
              <a:ext cx="1951" cy="393"/>
            </a:xfrm>
            <a:prstGeom prst="rect">
              <a:avLst/>
            </a:prstGeom>
            <a:solidFill>
              <a:schemeClr val="bg1"/>
            </a:solidFill>
            <a:ln w="9525">
              <a:noFill/>
              <a:miter lim="800000"/>
              <a:headEnd/>
              <a:tailEnd/>
            </a:ln>
          </p:spPr>
          <p:txBody>
            <a:bodyPr>
              <a:spAutoFit/>
            </a:bodyPr>
            <a:lstStyle/>
            <a:p>
              <a:pPr defTabSz="912813">
                <a:spcBef>
                  <a:spcPct val="50000"/>
                </a:spcBef>
              </a:pPr>
              <a:endParaRPr lang="sl-SI" altLang="en-US" sz="1400" dirty="0"/>
            </a:p>
            <a:p>
              <a:pPr defTabSz="912813">
                <a:spcBef>
                  <a:spcPct val="50000"/>
                </a:spcBef>
              </a:pPr>
              <a:r>
                <a:rPr lang="sl-SI" altLang="en-US" sz="1400" dirty="0"/>
                <a:t>CEMT - Helsinki – 1997</a:t>
              </a: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solidFill>
            <a:schemeClr val="tx2">
              <a:lumMod val="20000"/>
              <a:lumOff val="80000"/>
            </a:schemeClr>
          </a:solidFill>
        </p:spPr>
        <p:txBody>
          <a:bodyPr>
            <a:normAutofit fontScale="90000"/>
          </a:bodyPr>
          <a:lstStyle/>
          <a:p>
            <a:r>
              <a:rPr lang="en-US" b="1" dirty="0" smtClean="0">
                <a:solidFill>
                  <a:srgbClr val="0033CC"/>
                </a:solidFill>
                <a:effectLst>
                  <a:outerShdw blurRad="38100" dist="38100" dir="2700000" algn="tl">
                    <a:srgbClr val="000000">
                      <a:alpha val="43137"/>
                    </a:srgbClr>
                  </a:outerShdw>
                </a:effectLst>
              </a:rPr>
              <a:t>Baltic -Adriatic and </a:t>
            </a:r>
            <a:br>
              <a:rPr lang="en-US" b="1" dirty="0" smtClean="0">
                <a:solidFill>
                  <a:srgbClr val="0033CC"/>
                </a:solidFill>
                <a:effectLst>
                  <a:outerShdw blurRad="38100" dist="38100" dir="2700000" algn="tl">
                    <a:srgbClr val="000000">
                      <a:alpha val="43137"/>
                    </a:srgbClr>
                  </a:outerShdw>
                </a:effectLst>
              </a:rPr>
            </a:br>
            <a:r>
              <a:rPr lang="en-US" b="1" dirty="0" smtClean="0">
                <a:solidFill>
                  <a:srgbClr val="0033CC"/>
                </a:solidFill>
                <a:effectLst>
                  <a:outerShdw blurRad="38100" dist="38100" dir="2700000" algn="tl">
                    <a:srgbClr val="000000">
                      <a:alpha val="43137"/>
                    </a:srgbClr>
                  </a:outerShdw>
                </a:effectLst>
              </a:rPr>
              <a:t>Mediterranean Corridor</a:t>
            </a:r>
            <a:endParaRPr lang="sl-SI" b="1" dirty="0">
              <a:solidFill>
                <a:srgbClr val="0033CC"/>
              </a:solidFill>
              <a:effectLst>
                <a:outerShdw blurRad="38100" dist="38100" dir="2700000" algn="tl">
                  <a:srgbClr val="000000">
                    <a:alpha val="43137"/>
                  </a:srgbClr>
                </a:outerShdw>
              </a:effectLst>
            </a:endParaRPr>
          </a:p>
        </p:txBody>
      </p:sp>
      <p:pic>
        <p:nvPicPr>
          <p:cNvPr id="1032" name="Picture 8" descr="http://www.drugitir.si/resources/files/drugi-tir_infografika_-koridorji-EU.jpg"/>
          <p:cNvPicPr>
            <a:picLocks noGrp="1" noChangeAspect="1" noChangeArrowheads="1"/>
          </p:cNvPicPr>
          <p:nvPr>
            <p:ph idx="1"/>
          </p:nvPr>
        </p:nvPicPr>
        <p:blipFill>
          <a:blip r:embed="rId3" cstate="print"/>
          <a:srcRect/>
          <a:stretch>
            <a:fillRect/>
          </a:stretch>
        </p:blipFill>
        <p:spPr bwMode="auto">
          <a:xfrm>
            <a:off x="107504" y="1356142"/>
            <a:ext cx="8856984" cy="509719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0" descr="E:\My Documents\grafike\Luka situacija - meja\Luka Meja 2011.jpg"/>
          <p:cNvPicPr>
            <a:picLocks noChangeAspect="1" noChangeArrowheads="1"/>
          </p:cNvPicPr>
          <p:nvPr/>
        </p:nvPicPr>
        <p:blipFill>
          <a:blip r:embed="rId3" cstate="print"/>
          <a:srcRect l="11494" t="13734" r="20078" b="11040"/>
          <a:stretch>
            <a:fillRect/>
          </a:stretch>
        </p:blipFill>
        <p:spPr bwMode="auto">
          <a:xfrm>
            <a:off x="0" y="404664"/>
            <a:ext cx="9144000" cy="6453336"/>
          </a:xfrm>
          <a:prstGeom prst="rect">
            <a:avLst/>
          </a:prstGeom>
          <a:noFill/>
          <a:ln w="9525">
            <a:noFill/>
            <a:miter lim="800000"/>
            <a:headEnd/>
            <a:tailEnd/>
          </a:ln>
        </p:spPr>
      </p:pic>
      <p:sp>
        <p:nvSpPr>
          <p:cNvPr id="6" name="Rectangle 5"/>
          <p:cNvSpPr/>
          <p:nvPr/>
        </p:nvSpPr>
        <p:spPr>
          <a:xfrm rot="16200000">
            <a:off x="1051719" y="2655094"/>
            <a:ext cx="1389062" cy="254000"/>
          </a:xfrm>
          <a:prstGeom prst="rect">
            <a:avLst/>
          </a:prstGeom>
        </p:spPr>
        <p:txBody>
          <a:bodyPr wrap="none">
            <a:spAutoFit/>
          </a:bodyPr>
          <a:lstStyle/>
          <a:p>
            <a:pPr>
              <a:defRPr/>
            </a:pPr>
            <a:r>
              <a:rPr lang="sl-SI" sz="1050" b="1" dirty="0">
                <a:solidFill>
                  <a:srgbClr val="FFFF00"/>
                </a:solidFill>
                <a:effectLst>
                  <a:outerShdw blurRad="38100" dist="38100" dir="2700000" algn="tl">
                    <a:srgbClr val="000000">
                      <a:alpha val="43137"/>
                    </a:srgbClr>
                  </a:outerShdw>
                </a:effectLst>
                <a:latin typeface="Calibri" pitchFamily="34" charset="0"/>
                <a:cs typeface="Tahoma" pitchFamily="34" charset="0"/>
              </a:rPr>
              <a:t>EXTENSION OF PIER II</a:t>
            </a:r>
          </a:p>
        </p:txBody>
      </p:sp>
      <p:sp>
        <p:nvSpPr>
          <p:cNvPr id="7" name="Text Box 4"/>
          <p:cNvSpPr txBox="1">
            <a:spLocks noChangeArrowheads="1"/>
          </p:cNvSpPr>
          <p:nvPr/>
        </p:nvSpPr>
        <p:spPr bwMode="auto">
          <a:xfrm rot="16200000">
            <a:off x="1026319" y="4382294"/>
            <a:ext cx="1439862" cy="254000"/>
          </a:xfrm>
          <a:prstGeom prst="rect">
            <a:avLst/>
          </a:prstGeom>
          <a:noFill/>
          <a:ln w="9525">
            <a:noFill/>
            <a:miter lim="800000"/>
            <a:headEnd/>
            <a:tailEnd/>
          </a:ln>
        </p:spPr>
        <p:txBody>
          <a:bodyPr>
            <a:spAutoFit/>
          </a:bodyPr>
          <a:lstStyle/>
          <a:p>
            <a:pPr>
              <a:defRPr/>
            </a:pPr>
            <a:r>
              <a:rPr lang="sl-SI" sz="1050" b="1" dirty="0">
                <a:solidFill>
                  <a:srgbClr val="FFFF00"/>
                </a:solidFill>
                <a:effectLst>
                  <a:outerShdw blurRad="38100" dist="38100" dir="2700000" algn="tl">
                    <a:srgbClr val="000000">
                      <a:alpha val="43137"/>
                    </a:srgbClr>
                  </a:outerShdw>
                </a:effectLst>
                <a:latin typeface="Calibri" pitchFamily="34" charset="0"/>
                <a:cs typeface="Tahoma" pitchFamily="34" charset="0"/>
              </a:rPr>
              <a:t>EXTENSON OF PIER I</a:t>
            </a:r>
          </a:p>
        </p:txBody>
      </p:sp>
      <p:sp>
        <p:nvSpPr>
          <p:cNvPr id="8" name="Text Box 6"/>
          <p:cNvSpPr txBox="1">
            <a:spLocks noChangeArrowheads="1"/>
          </p:cNvSpPr>
          <p:nvPr/>
        </p:nvSpPr>
        <p:spPr bwMode="auto">
          <a:xfrm>
            <a:off x="2092325" y="962025"/>
            <a:ext cx="1511300" cy="369332"/>
          </a:xfrm>
          <a:prstGeom prst="rect">
            <a:avLst/>
          </a:prstGeom>
          <a:noFill/>
          <a:ln w="9525">
            <a:noFill/>
            <a:miter lim="800000"/>
            <a:headEnd/>
            <a:tailEnd/>
          </a:ln>
        </p:spPr>
        <p:txBody>
          <a:bodyPr>
            <a:spAutoFit/>
          </a:bodyPr>
          <a:lstStyle/>
          <a:p>
            <a:pPr algn="ctr">
              <a:defRPr/>
            </a:pPr>
            <a:r>
              <a:rPr lang="sl-SI" b="1" dirty="0">
                <a:solidFill>
                  <a:srgbClr val="FFFF00"/>
                </a:solidFill>
                <a:effectLst>
                  <a:outerShdw blurRad="38100" dist="38100" dir="2700000" algn="tl">
                    <a:srgbClr val="000000">
                      <a:alpha val="43137"/>
                    </a:srgbClr>
                  </a:outerShdw>
                </a:effectLst>
                <a:latin typeface="Calibri" pitchFamily="34" charset="0"/>
                <a:cs typeface="Tahoma" pitchFamily="34" charset="0"/>
              </a:rPr>
              <a:t>NEW PIER III</a:t>
            </a:r>
          </a:p>
        </p:txBody>
      </p:sp>
      <p:sp>
        <p:nvSpPr>
          <p:cNvPr id="9" name="Text Box 6"/>
          <p:cNvSpPr txBox="1">
            <a:spLocks noChangeArrowheads="1"/>
          </p:cNvSpPr>
          <p:nvPr/>
        </p:nvSpPr>
        <p:spPr bwMode="auto">
          <a:xfrm>
            <a:off x="5076824" y="1512888"/>
            <a:ext cx="1439391" cy="646331"/>
          </a:xfrm>
          <a:prstGeom prst="rect">
            <a:avLst/>
          </a:prstGeom>
          <a:solidFill>
            <a:schemeClr val="accent3">
              <a:lumMod val="85000"/>
              <a:alpha val="75000"/>
            </a:schemeClr>
          </a:solidFill>
          <a:ln w="9525">
            <a:noFill/>
            <a:miter lim="800000"/>
            <a:headEnd/>
            <a:tailEnd/>
          </a:ln>
        </p:spPr>
        <p:txBody>
          <a:bodyPr wrap="square">
            <a:spAutoFit/>
          </a:bodyPr>
          <a:lstStyle/>
          <a:p>
            <a:pPr algn="ctr">
              <a:defRPr/>
            </a:pPr>
            <a:r>
              <a:rPr lang="sl-SI" b="1" dirty="0">
                <a:effectLst>
                  <a:outerShdw blurRad="38100" dist="38100" dir="2700000" algn="tl">
                    <a:srgbClr val="000000">
                      <a:alpha val="43137"/>
                    </a:srgbClr>
                  </a:outerShdw>
                </a:effectLst>
                <a:latin typeface="Calibri" pitchFamily="34" charset="0"/>
                <a:cs typeface="Tahoma" pitchFamily="34" charset="0"/>
              </a:rPr>
              <a:t>NEW Ro-Ro </a:t>
            </a:r>
            <a:r>
              <a:rPr lang="sl-SI" b="1" dirty="0" err="1">
                <a:effectLst>
                  <a:outerShdw blurRad="38100" dist="38100" dir="2700000" algn="tl">
                    <a:srgbClr val="000000">
                      <a:alpha val="43137"/>
                    </a:srgbClr>
                  </a:outerShdw>
                </a:effectLst>
                <a:latin typeface="Calibri" pitchFamily="34" charset="0"/>
                <a:cs typeface="Tahoma" pitchFamily="34" charset="0"/>
              </a:rPr>
              <a:t>berth</a:t>
            </a:r>
            <a:endParaRPr lang="sl-SI" b="1" dirty="0">
              <a:effectLst>
                <a:outerShdw blurRad="38100" dist="38100" dir="2700000" algn="tl">
                  <a:srgbClr val="000000">
                    <a:alpha val="43137"/>
                  </a:srgbClr>
                </a:outerShdw>
              </a:effectLst>
              <a:latin typeface="Calibri" pitchFamily="34" charset="0"/>
              <a:cs typeface="Tahoma" pitchFamily="34" charset="0"/>
            </a:endParaRPr>
          </a:p>
        </p:txBody>
      </p:sp>
      <p:sp>
        <p:nvSpPr>
          <p:cNvPr id="10" name="Text Box 6"/>
          <p:cNvSpPr txBox="1">
            <a:spLocks noChangeArrowheads="1"/>
          </p:cNvSpPr>
          <p:nvPr/>
        </p:nvSpPr>
        <p:spPr bwMode="auto">
          <a:xfrm>
            <a:off x="7019925" y="3600450"/>
            <a:ext cx="1214438" cy="554038"/>
          </a:xfrm>
          <a:prstGeom prst="rect">
            <a:avLst/>
          </a:prstGeom>
          <a:solidFill>
            <a:schemeClr val="accent3">
              <a:lumMod val="85000"/>
              <a:alpha val="75000"/>
            </a:schemeClr>
          </a:solidFill>
          <a:ln w="9525">
            <a:noFill/>
            <a:miter lim="800000"/>
            <a:headEnd/>
            <a:tailEnd/>
          </a:ln>
        </p:spPr>
        <p:txBody>
          <a:bodyPr>
            <a:spAutoFit/>
          </a:bodyPr>
          <a:lstStyle/>
          <a:p>
            <a:pPr algn="ctr">
              <a:defRPr/>
            </a:pPr>
            <a:r>
              <a:rPr lang="sl-SI" sz="1000" b="1" dirty="0">
                <a:effectLst>
                  <a:outerShdw blurRad="38100" dist="38100" dir="2700000" algn="tl">
                    <a:srgbClr val="000000">
                      <a:alpha val="43137"/>
                    </a:srgbClr>
                  </a:outerShdw>
                </a:effectLst>
                <a:latin typeface="Calibri" pitchFamily="34" charset="0"/>
                <a:cs typeface="Tahoma" pitchFamily="34" charset="0"/>
              </a:rPr>
              <a:t>NEW </a:t>
            </a:r>
            <a:r>
              <a:rPr lang="sl-SI" sz="1000" b="1" dirty="0" err="1">
                <a:effectLst>
                  <a:outerShdw blurRad="38100" dist="38100" dir="2700000" algn="tl">
                    <a:srgbClr val="000000">
                      <a:alpha val="43137"/>
                    </a:srgbClr>
                  </a:outerShdw>
                </a:effectLst>
                <a:latin typeface="Calibri" pitchFamily="34" charset="0"/>
                <a:cs typeface="Tahoma" pitchFamily="34" charset="0"/>
              </a:rPr>
              <a:t>main</a:t>
            </a:r>
            <a:r>
              <a:rPr lang="sl-SI" sz="1000" b="1" dirty="0">
                <a:effectLst>
                  <a:outerShdw blurRad="38100" dist="38100" dir="2700000" algn="tl">
                    <a:srgbClr val="000000">
                      <a:alpha val="43137"/>
                    </a:srgbClr>
                  </a:outerShdw>
                </a:effectLst>
                <a:latin typeface="Calibri" pitchFamily="34" charset="0"/>
                <a:cs typeface="Tahoma" pitchFamily="34" charset="0"/>
              </a:rPr>
              <a:t> </a:t>
            </a:r>
            <a:r>
              <a:rPr lang="sl-SI" sz="1000" b="1" dirty="0" err="1">
                <a:effectLst>
                  <a:outerShdw blurRad="38100" dist="38100" dir="2700000" algn="tl">
                    <a:srgbClr val="000000">
                      <a:alpha val="43137"/>
                    </a:srgbClr>
                  </a:outerShdw>
                </a:effectLst>
                <a:latin typeface="Calibri" pitchFamily="34" charset="0"/>
                <a:cs typeface="Tahoma" pitchFamily="34" charset="0"/>
              </a:rPr>
              <a:t>Entrance</a:t>
            </a:r>
            <a:r>
              <a:rPr lang="sl-SI" sz="1000" b="1" dirty="0">
                <a:effectLst>
                  <a:outerShdw blurRad="38100" dist="38100" dir="2700000" algn="tl">
                    <a:srgbClr val="000000">
                      <a:alpha val="43137"/>
                    </a:srgbClr>
                  </a:outerShdw>
                </a:effectLst>
                <a:latin typeface="Calibri" pitchFamily="34" charset="0"/>
                <a:cs typeface="Tahoma" pitchFamily="34" charset="0"/>
              </a:rPr>
              <a:t> </a:t>
            </a:r>
            <a:r>
              <a:rPr lang="sl-SI" sz="1000" b="1" dirty="0" err="1">
                <a:effectLst>
                  <a:outerShdw blurRad="38100" dist="38100" dir="2700000" algn="tl">
                    <a:srgbClr val="000000">
                      <a:alpha val="43137"/>
                    </a:srgbClr>
                  </a:outerShdw>
                </a:effectLst>
                <a:latin typeface="Calibri" pitchFamily="34" charset="0"/>
                <a:cs typeface="Tahoma" pitchFamily="34" charset="0"/>
              </a:rPr>
              <a:t>and</a:t>
            </a:r>
            <a:r>
              <a:rPr lang="sl-SI" sz="1000" b="1" dirty="0">
                <a:effectLst>
                  <a:outerShdw blurRad="38100" dist="38100" dir="2700000" algn="tl">
                    <a:srgbClr val="000000">
                      <a:alpha val="43137"/>
                    </a:srgbClr>
                  </a:outerShdw>
                </a:effectLst>
                <a:latin typeface="Calibri" pitchFamily="34" charset="0"/>
                <a:cs typeface="Tahoma" pitchFamily="34" charset="0"/>
              </a:rPr>
              <a:t> </a:t>
            </a:r>
            <a:r>
              <a:rPr lang="sl-SI" sz="1000" b="1" dirty="0" err="1">
                <a:effectLst>
                  <a:outerShdw blurRad="38100" dist="38100" dir="2700000" algn="tl">
                    <a:srgbClr val="000000">
                      <a:alpha val="43137"/>
                    </a:srgbClr>
                  </a:outerShdw>
                </a:effectLst>
                <a:latin typeface="Calibri" pitchFamily="34" charset="0"/>
                <a:cs typeface="Tahoma" pitchFamily="34" charset="0"/>
              </a:rPr>
              <a:t>Truck</a:t>
            </a:r>
            <a:r>
              <a:rPr lang="sl-SI" sz="1000" b="1" dirty="0">
                <a:effectLst>
                  <a:outerShdw blurRad="38100" dist="38100" dir="2700000" algn="tl">
                    <a:srgbClr val="000000">
                      <a:alpha val="43137"/>
                    </a:srgbClr>
                  </a:outerShdw>
                </a:effectLst>
                <a:latin typeface="Calibri" pitchFamily="34" charset="0"/>
                <a:cs typeface="Tahoma" pitchFamily="34" charset="0"/>
              </a:rPr>
              <a:t> Terminal</a:t>
            </a:r>
          </a:p>
        </p:txBody>
      </p:sp>
      <p:sp>
        <p:nvSpPr>
          <p:cNvPr id="11" name="Text Box 6"/>
          <p:cNvSpPr txBox="1">
            <a:spLocks noChangeArrowheads="1"/>
          </p:cNvSpPr>
          <p:nvPr/>
        </p:nvSpPr>
        <p:spPr bwMode="auto">
          <a:xfrm>
            <a:off x="2123728" y="4437113"/>
            <a:ext cx="2304256" cy="523220"/>
          </a:xfrm>
          <a:prstGeom prst="rect">
            <a:avLst/>
          </a:prstGeom>
          <a:solidFill>
            <a:schemeClr val="accent3">
              <a:lumMod val="85000"/>
              <a:alpha val="75000"/>
            </a:schemeClr>
          </a:solidFill>
          <a:ln w="9525">
            <a:noFill/>
            <a:miter lim="800000"/>
            <a:headEnd/>
            <a:tailEnd/>
          </a:ln>
        </p:spPr>
        <p:txBody>
          <a:bodyPr wrap="square">
            <a:spAutoFit/>
          </a:bodyPr>
          <a:lstStyle/>
          <a:p>
            <a:pPr algn="ctr">
              <a:defRPr/>
            </a:pPr>
            <a:r>
              <a:rPr lang="sl-SI" sz="1400" b="1" dirty="0" err="1">
                <a:effectLst>
                  <a:outerShdw blurRad="38100" dist="38100" dir="2700000" algn="tl">
                    <a:srgbClr val="000000">
                      <a:alpha val="43137"/>
                    </a:srgbClr>
                  </a:outerShdw>
                </a:effectLst>
                <a:latin typeface="Calibri" pitchFamily="34" charset="0"/>
                <a:cs typeface="Tahoma" pitchFamily="34" charset="0"/>
              </a:rPr>
              <a:t>Extension</a:t>
            </a:r>
            <a:r>
              <a:rPr lang="sl-SI" sz="1400" b="1" dirty="0">
                <a:effectLst>
                  <a:outerShdw blurRad="38100" dist="38100" dir="2700000" algn="tl">
                    <a:srgbClr val="000000">
                      <a:alpha val="43137"/>
                    </a:srgbClr>
                  </a:outerShdw>
                </a:effectLst>
                <a:latin typeface="Calibri" pitchFamily="34" charset="0"/>
                <a:cs typeface="Tahoma" pitchFamily="34" charset="0"/>
              </a:rPr>
              <a:t> of </a:t>
            </a:r>
            <a:r>
              <a:rPr lang="sl-SI" sz="1400" b="1" dirty="0" err="1">
                <a:effectLst>
                  <a:outerShdw blurRad="38100" dist="38100" dir="2700000" algn="tl">
                    <a:srgbClr val="000000">
                      <a:alpha val="43137"/>
                    </a:srgbClr>
                  </a:outerShdw>
                </a:effectLst>
                <a:latin typeface="Calibri" pitchFamily="34" charset="0"/>
                <a:cs typeface="Tahoma" pitchFamily="34" charset="0"/>
              </a:rPr>
              <a:t>Container</a:t>
            </a:r>
            <a:r>
              <a:rPr lang="sl-SI" sz="1400" b="1" dirty="0">
                <a:effectLst>
                  <a:outerShdw blurRad="38100" dist="38100" dir="2700000" algn="tl">
                    <a:srgbClr val="000000">
                      <a:alpha val="43137"/>
                    </a:srgbClr>
                  </a:outerShdw>
                </a:effectLst>
                <a:latin typeface="Calibri" pitchFamily="34" charset="0"/>
                <a:cs typeface="Tahoma" pitchFamily="34" charset="0"/>
              </a:rPr>
              <a:t> Terminal</a:t>
            </a:r>
          </a:p>
        </p:txBody>
      </p:sp>
      <p:sp>
        <p:nvSpPr>
          <p:cNvPr id="12" name="Text Box 6"/>
          <p:cNvSpPr txBox="1">
            <a:spLocks noChangeArrowheads="1"/>
          </p:cNvSpPr>
          <p:nvPr/>
        </p:nvSpPr>
        <p:spPr bwMode="auto">
          <a:xfrm>
            <a:off x="4787900" y="3425825"/>
            <a:ext cx="1179513" cy="246063"/>
          </a:xfrm>
          <a:prstGeom prst="rect">
            <a:avLst/>
          </a:prstGeom>
          <a:solidFill>
            <a:schemeClr val="accent3">
              <a:lumMod val="85000"/>
              <a:alpha val="75000"/>
            </a:schemeClr>
          </a:solidFill>
          <a:ln w="9525">
            <a:noFill/>
            <a:miter lim="800000"/>
            <a:headEnd/>
            <a:tailEnd/>
          </a:ln>
        </p:spPr>
        <p:txBody>
          <a:bodyPr>
            <a:spAutoFit/>
          </a:bodyPr>
          <a:lstStyle/>
          <a:p>
            <a:pPr algn="ctr">
              <a:defRPr/>
            </a:pPr>
            <a:r>
              <a:rPr lang="sl-SI" sz="1000" b="1" dirty="0">
                <a:effectLst>
                  <a:outerShdw blurRad="38100" dist="38100" dir="2700000" algn="tl">
                    <a:srgbClr val="000000">
                      <a:alpha val="43137"/>
                    </a:srgbClr>
                  </a:outerShdw>
                </a:effectLst>
                <a:latin typeface="Calibri" pitchFamily="34" charset="0"/>
                <a:cs typeface="Tahoma" pitchFamily="34" charset="0"/>
              </a:rPr>
              <a:t>NEW </a:t>
            </a:r>
            <a:r>
              <a:rPr lang="sl-SI" sz="1000" b="1" dirty="0" err="1">
                <a:effectLst>
                  <a:outerShdw blurRad="38100" dist="38100" dir="2700000" algn="tl">
                    <a:srgbClr val="000000">
                      <a:alpha val="43137"/>
                    </a:srgbClr>
                  </a:outerShdw>
                </a:effectLst>
                <a:latin typeface="Calibri" pitchFamily="34" charset="0"/>
                <a:cs typeface="Tahoma" pitchFamily="34" charset="0"/>
              </a:rPr>
              <a:t>berth</a:t>
            </a:r>
            <a:r>
              <a:rPr lang="sl-SI" sz="1000" b="1" dirty="0">
                <a:effectLst>
                  <a:outerShdw blurRad="38100" dist="38100" dir="2700000" algn="tl">
                    <a:srgbClr val="000000">
                      <a:alpha val="43137"/>
                    </a:srgbClr>
                  </a:outerShdw>
                </a:effectLst>
                <a:latin typeface="Calibri" pitchFamily="34" charset="0"/>
                <a:cs typeface="Tahoma" pitchFamily="34" charset="0"/>
              </a:rPr>
              <a:t> no. 12</a:t>
            </a:r>
          </a:p>
        </p:txBody>
      </p:sp>
      <p:sp>
        <p:nvSpPr>
          <p:cNvPr id="13" name="Text Box 6"/>
          <p:cNvSpPr txBox="1">
            <a:spLocks noChangeArrowheads="1"/>
          </p:cNvSpPr>
          <p:nvPr/>
        </p:nvSpPr>
        <p:spPr bwMode="auto">
          <a:xfrm rot="16200000">
            <a:off x="496300" y="3098211"/>
            <a:ext cx="1856963" cy="646331"/>
          </a:xfrm>
          <a:prstGeom prst="rect">
            <a:avLst/>
          </a:prstGeom>
          <a:solidFill>
            <a:schemeClr val="accent3">
              <a:lumMod val="85000"/>
              <a:alpha val="75000"/>
            </a:schemeClr>
          </a:solidFill>
          <a:ln w="9525">
            <a:noFill/>
            <a:miter lim="800000"/>
            <a:headEnd/>
            <a:tailEnd/>
          </a:ln>
        </p:spPr>
        <p:txBody>
          <a:bodyPr wrap="square">
            <a:spAutoFit/>
          </a:bodyPr>
          <a:lstStyle/>
          <a:p>
            <a:pPr algn="ctr">
              <a:defRPr/>
            </a:pPr>
            <a:r>
              <a:rPr lang="sl-SI" b="1" dirty="0" err="1">
                <a:effectLst>
                  <a:outerShdw blurRad="38100" dist="38100" dir="2700000" algn="tl">
                    <a:srgbClr val="000000">
                      <a:alpha val="43137"/>
                    </a:srgbClr>
                  </a:outerShdw>
                </a:effectLst>
                <a:latin typeface="Calibri" pitchFamily="34" charset="0"/>
                <a:cs typeface="Tahoma" pitchFamily="34" charset="0"/>
              </a:rPr>
              <a:t>Dredging</a:t>
            </a:r>
            <a:r>
              <a:rPr lang="sl-SI" b="1" dirty="0">
                <a:effectLst>
                  <a:outerShdw blurRad="38100" dist="38100" dir="2700000" algn="tl">
                    <a:srgbClr val="000000">
                      <a:alpha val="43137"/>
                    </a:srgbClr>
                  </a:outerShdw>
                </a:effectLst>
                <a:latin typeface="Calibri" pitchFamily="34" charset="0"/>
                <a:cs typeface="Tahoma" pitchFamily="34" charset="0"/>
              </a:rPr>
              <a:t> of </a:t>
            </a:r>
            <a:r>
              <a:rPr lang="sl-SI" b="1" dirty="0" err="1">
                <a:effectLst>
                  <a:outerShdw blurRad="38100" dist="38100" dir="2700000" algn="tl">
                    <a:srgbClr val="000000">
                      <a:alpha val="43137"/>
                    </a:srgbClr>
                  </a:outerShdw>
                </a:effectLst>
                <a:latin typeface="Calibri" pitchFamily="34" charset="0"/>
                <a:cs typeface="Tahoma" pitchFamily="34" charset="0"/>
              </a:rPr>
              <a:t>port</a:t>
            </a:r>
            <a:r>
              <a:rPr lang="sl-SI" b="1" dirty="0">
                <a:effectLst>
                  <a:outerShdw blurRad="38100" dist="38100" dir="2700000" algn="tl">
                    <a:srgbClr val="000000">
                      <a:alpha val="43137"/>
                    </a:srgbClr>
                  </a:outerShdw>
                </a:effectLst>
                <a:latin typeface="Calibri" pitchFamily="34" charset="0"/>
                <a:cs typeface="Tahoma" pitchFamily="34" charset="0"/>
              </a:rPr>
              <a:t> </a:t>
            </a:r>
            <a:r>
              <a:rPr lang="sl-SI" b="1" dirty="0" err="1">
                <a:effectLst>
                  <a:outerShdw blurRad="38100" dist="38100" dir="2700000" algn="tl">
                    <a:srgbClr val="000000">
                      <a:alpha val="43137"/>
                    </a:srgbClr>
                  </a:outerShdw>
                </a:effectLst>
                <a:latin typeface="Calibri" pitchFamily="34" charset="0"/>
                <a:cs typeface="Tahoma" pitchFamily="34" charset="0"/>
              </a:rPr>
              <a:t>baisins</a:t>
            </a:r>
            <a:endParaRPr lang="sl-SI" b="1" dirty="0">
              <a:effectLst>
                <a:outerShdw blurRad="38100" dist="38100" dir="2700000" algn="tl">
                  <a:srgbClr val="000000">
                    <a:alpha val="43137"/>
                  </a:srgbClr>
                </a:outerShdw>
              </a:effectLst>
              <a:latin typeface="Calibri" pitchFamily="34" charset="0"/>
              <a:cs typeface="Tahoma" pitchFamily="34" charset="0"/>
            </a:endParaRPr>
          </a:p>
        </p:txBody>
      </p:sp>
      <p:sp>
        <p:nvSpPr>
          <p:cNvPr id="14" name="Text Box 6"/>
          <p:cNvSpPr txBox="1">
            <a:spLocks noChangeArrowheads="1"/>
          </p:cNvSpPr>
          <p:nvPr/>
        </p:nvSpPr>
        <p:spPr bwMode="auto">
          <a:xfrm>
            <a:off x="7308850" y="4608513"/>
            <a:ext cx="1619250" cy="246062"/>
          </a:xfrm>
          <a:prstGeom prst="rect">
            <a:avLst/>
          </a:prstGeom>
          <a:solidFill>
            <a:schemeClr val="accent3">
              <a:lumMod val="85000"/>
              <a:alpha val="75000"/>
            </a:schemeClr>
          </a:solidFill>
          <a:ln w="9525">
            <a:noFill/>
            <a:miter lim="800000"/>
            <a:headEnd/>
            <a:tailEnd/>
          </a:ln>
        </p:spPr>
        <p:txBody>
          <a:bodyPr>
            <a:spAutoFit/>
          </a:bodyPr>
          <a:lstStyle/>
          <a:p>
            <a:pPr algn="ctr">
              <a:defRPr/>
            </a:pPr>
            <a:r>
              <a:rPr lang="sl-SI" sz="1000" b="1" dirty="0" err="1">
                <a:effectLst>
                  <a:outerShdw blurRad="38100" dist="38100" dir="2700000" algn="tl">
                    <a:srgbClr val="000000">
                      <a:alpha val="43137"/>
                    </a:srgbClr>
                  </a:outerShdw>
                </a:effectLst>
                <a:latin typeface="Calibri" pitchFamily="34" charset="0"/>
                <a:cs typeface="Tahoma" pitchFamily="34" charset="0"/>
              </a:rPr>
              <a:t>Enlarged</a:t>
            </a:r>
            <a:r>
              <a:rPr lang="sl-SI" sz="1000" b="1" dirty="0">
                <a:effectLst>
                  <a:outerShdw blurRad="38100" dist="38100" dir="2700000" algn="tl">
                    <a:srgbClr val="000000">
                      <a:alpha val="43137"/>
                    </a:srgbClr>
                  </a:outerShdw>
                </a:effectLst>
                <a:latin typeface="Calibri" pitchFamily="34" charset="0"/>
                <a:cs typeface="Tahoma" pitchFamily="34" charset="0"/>
              </a:rPr>
              <a:t> </a:t>
            </a:r>
            <a:r>
              <a:rPr lang="sl-SI" sz="1000" b="1" dirty="0" err="1">
                <a:effectLst>
                  <a:outerShdw blurRad="38100" dist="38100" dir="2700000" algn="tl">
                    <a:srgbClr val="000000">
                      <a:alpha val="43137"/>
                    </a:srgbClr>
                  </a:outerShdw>
                </a:effectLst>
                <a:latin typeface="Calibri" pitchFamily="34" charset="0"/>
                <a:cs typeface="Tahoma" pitchFamily="34" charset="0"/>
              </a:rPr>
              <a:t>shunting</a:t>
            </a:r>
            <a:r>
              <a:rPr lang="sl-SI" sz="1000" b="1" dirty="0">
                <a:effectLst>
                  <a:outerShdw blurRad="38100" dist="38100" dir="2700000" algn="tl">
                    <a:srgbClr val="000000">
                      <a:alpha val="43137"/>
                    </a:srgbClr>
                  </a:outerShdw>
                </a:effectLst>
                <a:latin typeface="Calibri" pitchFamily="34" charset="0"/>
                <a:cs typeface="Tahoma" pitchFamily="34" charset="0"/>
              </a:rPr>
              <a:t> </a:t>
            </a:r>
            <a:r>
              <a:rPr lang="sl-SI" sz="1000" b="1" dirty="0" err="1">
                <a:effectLst>
                  <a:outerShdw blurRad="38100" dist="38100" dir="2700000" algn="tl">
                    <a:srgbClr val="000000">
                      <a:alpha val="43137"/>
                    </a:srgbClr>
                  </a:outerShdw>
                </a:effectLst>
                <a:latin typeface="Calibri" pitchFamily="34" charset="0"/>
                <a:cs typeface="Tahoma" pitchFamily="34" charset="0"/>
              </a:rPr>
              <a:t>station</a:t>
            </a:r>
            <a:endParaRPr lang="sl-SI" sz="1000" b="1" dirty="0">
              <a:effectLst>
                <a:outerShdw blurRad="38100" dist="38100" dir="2700000" algn="tl">
                  <a:srgbClr val="000000">
                    <a:alpha val="43137"/>
                  </a:srgbClr>
                </a:outerShdw>
              </a:effectLst>
              <a:latin typeface="Calibri" pitchFamily="34" charset="0"/>
              <a:cs typeface="Tahoma" pitchFamily="34" charset="0"/>
            </a:endParaRPr>
          </a:p>
        </p:txBody>
      </p:sp>
      <p:sp>
        <p:nvSpPr>
          <p:cNvPr id="15" name="Text Box 4"/>
          <p:cNvSpPr txBox="1">
            <a:spLocks noChangeArrowheads="1"/>
          </p:cNvSpPr>
          <p:nvPr/>
        </p:nvSpPr>
        <p:spPr bwMode="auto">
          <a:xfrm>
            <a:off x="1344613" y="5386388"/>
            <a:ext cx="1944687" cy="415925"/>
          </a:xfrm>
          <a:prstGeom prst="rect">
            <a:avLst/>
          </a:prstGeom>
          <a:noFill/>
          <a:ln w="9525">
            <a:noFill/>
            <a:miter lim="800000"/>
            <a:headEnd/>
            <a:tailEnd/>
          </a:ln>
        </p:spPr>
        <p:txBody>
          <a:bodyPr>
            <a:spAutoFit/>
          </a:bodyPr>
          <a:lstStyle/>
          <a:p>
            <a:pPr algn="ctr">
              <a:defRPr/>
            </a:pPr>
            <a:r>
              <a:rPr lang="sl-SI" sz="1050" b="1" dirty="0">
                <a:solidFill>
                  <a:srgbClr val="FFFF00"/>
                </a:solidFill>
                <a:effectLst>
                  <a:outerShdw blurRad="38100" dist="38100" dir="2700000" algn="tl">
                    <a:srgbClr val="000000">
                      <a:alpha val="43137"/>
                    </a:srgbClr>
                  </a:outerShdw>
                </a:effectLst>
                <a:latin typeface="Calibri" pitchFamily="34" charset="0"/>
                <a:cs typeface="Tahoma" pitchFamily="34" charset="0"/>
              </a:rPr>
              <a:t>PASSENGER </a:t>
            </a:r>
          </a:p>
          <a:p>
            <a:pPr algn="ctr">
              <a:defRPr/>
            </a:pPr>
            <a:r>
              <a:rPr lang="sl-SI" sz="1050" b="1" dirty="0">
                <a:solidFill>
                  <a:srgbClr val="FFFF00"/>
                </a:solidFill>
                <a:effectLst>
                  <a:outerShdw blurRad="38100" dist="38100" dir="2700000" algn="tl">
                    <a:srgbClr val="000000">
                      <a:alpha val="43137"/>
                    </a:srgbClr>
                  </a:outerShdw>
                </a:effectLst>
                <a:latin typeface="Calibri" pitchFamily="34" charset="0"/>
                <a:cs typeface="Tahoma" pitchFamily="34" charset="0"/>
              </a:rPr>
              <a:t>TERMINAL</a:t>
            </a:r>
          </a:p>
        </p:txBody>
      </p:sp>
      <p:sp>
        <p:nvSpPr>
          <p:cNvPr id="16" name="Rectangle 15"/>
          <p:cNvSpPr/>
          <p:nvPr/>
        </p:nvSpPr>
        <p:spPr>
          <a:xfrm rot="16200000">
            <a:off x="-1807368" y="3326606"/>
            <a:ext cx="4392612" cy="276225"/>
          </a:xfrm>
          <a:prstGeom prst="rect">
            <a:avLst/>
          </a:prstGeom>
          <a:ln>
            <a:solidFill>
              <a:srgbClr val="FFFF00"/>
            </a:solidFill>
          </a:ln>
        </p:spPr>
        <p:txBody>
          <a:bodyPr>
            <a:spAutoFit/>
          </a:bodyPr>
          <a:lstStyle/>
          <a:p>
            <a:pPr algn="ctr">
              <a:defRPr/>
            </a:pPr>
            <a:r>
              <a:rPr lang="sl-SI" sz="1200" b="1" spc="600" dirty="0">
                <a:solidFill>
                  <a:srgbClr val="FFFF00"/>
                </a:solidFill>
                <a:effectLst>
                  <a:outerShdw blurRad="38100" dist="38100" dir="2700000" algn="tl">
                    <a:srgbClr val="000000">
                      <a:alpha val="43137"/>
                    </a:srgbClr>
                  </a:outerShdw>
                </a:effectLst>
                <a:latin typeface="Calibri" pitchFamily="34" charset="0"/>
                <a:cs typeface="Tahoma" pitchFamily="34" charset="0"/>
              </a:rPr>
              <a:t>DREDGING OF ACCESS CHANNELS</a:t>
            </a:r>
          </a:p>
        </p:txBody>
      </p:sp>
      <p:sp>
        <p:nvSpPr>
          <p:cNvPr id="17" name="Right Arrow 16"/>
          <p:cNvSpPr/>
          <p:nvPr/>
        </p:nvSpPr>
        <p:spPr>
          <a:xfrm>
            <a:off x="531813" y="1557338"/>
            <a:ext cx="358775" cy="71437"/>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solidFill>
                <a:srgbClr val="FFFFFF"/>
              </a:solidFill>
            </a:endParaRPr>
          </a:p>
        </p:txBody>
      </p:sp>
      <p:sp>
        <p:nvSpPr>
          <p:cNvPr id="18" name="Right Arrow 17"/>
          <p:cNvSpPr/>
          <p:nvPr/>
        </p:nvSpPr>
        <p:spPr>
          <a:xfrm>
            <a:off x="531813" y="3573463"/>
            <a:ext cx="358775" cy="71437"/>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solidFill>
                <a:srgbClr val="FFFFFF"/>
              </a:solidFill>
            </a:endParaRPr>
          </a:p>
        </p:txBody>
      </p:sp>
      <p:sp>
        <p:nvSpPr>
          <p:cNvPr id="19" name="Right Arrow 18"/>
          <p:cNvSpPr/>
          <p:nvPr/>
        </p:nvSpPr>
        <p:spPr>
          <a:xfrm>
            <a:off x="531813" y="5373688"/>
            <a:ext cx="358775" cy="71437"/>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solidFill>
                <a:srgbClr val="FFFFFF"/>
              </a:solidFill>
            </a:endParaRPr>
          </a:p>
        </p:txBody>
      </p:sp>
      <p:sp>
        <p:nvSpPr>
          <p:cNvPr id="20" name="Text Box 6"/>
          <p:cNvSpPr txBox="1">
            <a:spLocks noChangeArrowheads="1"/>
          </p:cNvSpPr>
          <p:nvPr/>
        </p:nvSpPr>
        <p:spPr bwMode="auto">
          <a:xfrm>
            <a:off x="7020272" y="5113338"/>
            <a:ext cx="1944341" cy="830997"/>
          </a:xfrm>
          <a:prstGeom prst="rect">
            <a:avLst/>
          </a:prstGeom>
          <a:solidFill>
            <a:schemeClr val="accent6">
              <a:alpha val="61000"/>
            </a:schemeClr>
          </a:solidFill>
          <a:ln w="9525">
            <a:solidFill>
              <a:srgbClr val="FFFF00"/>
            </a:solidFill>
            <a:miter lim="800000"/>
            <a:headEnd/>
            <a:tailEnd/>
          </a:ln>
        </p:spPr>
        <p:txBody>
          <a:bodyPr wrap="square">
            <a:spAutoFit/>
          </a:bodyPr>
          <a:lstStyle/>
          <a:p>
            <a:pPr algn="ctr">
              <a:defRPr/>
            </a:pPr>
            <a:r>
              <a:rPr lang="sl-SI" sz="1600" b="1" dirty="0" smtClean="0">
                <a:solidFill>
                  <a:srgbClr val="FFFF00"/>
                </a:solidFill>
                <a:effectLst>
                  <a:outerShdw blurRad="38100" dist="38100" dir="2700000" algn="tl">
                    <a:srgbClr val="000000">
                      <a:alpha val="43137"/>
                    </a:srgbClr>
                  </a:outerShdw>
                </a:effectLst>
                <a:latin typeface="Calibri" pitchFamily="34" charset="0"/>
                <a:cs typeface="Tahoma" pitchFamily="34" charset="0"/>
              </a:rPr>
              <a:t>RAILWAY  </a:t>
            </a:r>
            <a:endParaRPr lang="sl-SI" sz="1600" b="1" dirty="0">
              <a:solidFill>
                <a:srgbClr val="FFFF00"/>
              </a:solidFill>
              <a:effectLst>
                <a:outerShdw blurRad="38100" dist="38100" dir="2700000" algn="tl">
                  <a:srgbClr val="000000">
                    <a:alpha val="43137"/>
                  </a:srgbClr>
                </a:outerShdw>
              </a:effectLst>
              <a:latin typeface="Calibri" pitchFamily="34" charset="0"/>
              <a:cs typeface="Tahoma" pitchFamily="34" charset="0"/>
            </a:endParaRPr>
          </a:p>
          <a:p>
            <a:pPr algn="ctr">
              <a:defRPr/>
            </a:pPr>
            <a:r>
              <a:rPr lang="sl-SI" sz="1600" b="1" dirty="0">
                <a:solidFill>
                  <a:srgbClr val="FFFF00"/>
                </a:solidFill>
                <a:effectLst>
                  <a:outerShdw blurRad="38100" dist="38100" dir="2700000" algn="tl">
                    <a:srgbClr val="000000">
                      <a:alpha val="43137"/>
                    </a:srgbClr>
                  </a:outerShdw>
                </a:effectLst>
                <a:latin typeface="Calibri" pitchFamily="34" charset="0"/>
                <a:cs typeface="Tahoma" pitchFamily="34" charset="0"/>
              </a:rPr>
              <a:t>INFRASTRUCTURE DEVELOPMENT </a:t>
            </a:r>
          </a:p>
        </p:txBody>
      </p:sp>
      <p:sp>
        <p:nvSpPr>
          <p:cNvPr id="22" name="Text Box 4"/>
          <p:cNvSpPr txBox="1">
            <a:spLocks noChangeArrowheads="1"/>
          </p:cNvSpPr>
          <p:nvPr/>
        </p:nvSpPr>
        <p:spPr bwMode="auto">
          <a:xfrm>
            <a:off x="4283968" y="5229200"/>
            <a:ext cx="1944688" cy="830997"/>
          </a:xfrm>
          <a:prstGeom prst="rect">
            <a:avLst/>
          </a:prstGeom>
          <a:noFill/>
          <a:ln w="9525">
            <a:noFill/>
            <a:miter lim="800000"/>
            <a:headEnd/>
            <a:tailEnd/>
          </a:ln>
        </p:spPr>
        <p:txBody>
          <a:bodyPr>
            <a:spAutoFit/>
          </a:bodyPr>
          <a:lstStyle/>
          <a:p>
            <a:pPr algn="ctr">
              <a:defRPr/>
            </a:pPr>
            <a:r>
              <a:rPr lang="sl-SI" sz="1600" b="1" dirty="0">
                <a:solidFill>
                  <a:srgbClr val="FFFF00"/>
                </a:solidFill>
                <a:effectLst>
                  <a:outerShdw blurRad="38100" dist="38100" dir="2700000" algn="tl">
                    <a:srgbClr val="000000">
                      <a:alpha val="43137"/>
                    </a:srgbClr>
                  </a:outerShdw>
                </a:effectLst>
                <a:latin typeface="Calibri" pitchFamily="34" charset="0"/>
                <a:cs typeface="Tahoma" pitchFamily="34" charset="0"/>
              </a:rPr>
              <a:t>MULTI  STOREY </a:t>
            </a:r>
          </a:p>
          <a:p>
            <a:pPr algn="ctr">
              <a:defRPr/>
            </a:pPr>
            <a:r>
              <a:rPr lang="sl-SI" sz="1600" b="1" dirty="0">
                <a:solidFill>
                  <a:srgbClr val="FFFF00"/>
                </a:solidFill>
                <a:effectLst>
                  <a:outerShdw blurRad="38100" dist="38100" dir="2700000" algn="tl">
                    <a:srgbClr val="000000">
                      <a:alpha val="43137"/>
                    </a:srgbClr>
                  </a:outerShdw>
                </a:effectLst>
                <a:latin typeface="Calibri" pitchFamily="34" charset="0"/>
                <a:cs typeface="Tahoma" pitchFamily="34" charset="0"/>
              </a:rPr>
              <a:t>WAREHOUSES FOR CARS</a:t>
            </a:r>
          </a:p>
        </p:txBody>
      </p:sp>
      <p:sp>
        <p:nvSpPr>
          <p:cNvPr id="10259" name="TextBox 20"/>
          <p:cNvSpPr txBox="1">
            <a:spLocks noChangeArrowheads="1"/>
          </p:cNvSpPr>
          <p:nvPr/>
        </p:nvSpPr>
        <p:spPr bwMode="auto">
          <a:xfrm>
            <a:off x="0" y="0"/>
            <a:ext cx="9144000" cy="707886"/>
          </a:xfrm>
          <a:prstGeom prst="rect">
            <a:avLst/>
          </a:prstGeom>
          <a:solidFill>
            <a:schemeClr val="bg1"/>
          </a:solidFill>
          <a:ln w="9525">
            <a:noFill/>
            <a:miter lim="800000"/>
            <a:headEnd/>
            <a:tailEnd/>
          </a:ln>
        </p:spPr>
        <p:txBody>
          <a:bodyPr>
            <a:spAutoFit/>
          </a:bodyPr>
          <a:lstStyle/>
          <a:p>
            <a:pPr algn="ctr"/>
            <a:r>
              <a:rPr lang="en-US" altLang="en-US" sz="4000" b="1" dirty="0" smtClean="0">
                <a:solidFill>
                  <a:srgbClr val="0033CC"/>
                </a:solidFill>
                <a:latin typeface="Calibri" pitchFamily="34" charset="0"/>
              </a:rPr>
              <a:t>Port of KOPER - k</a:t>
            </a:r>
            <a:r>
              <a:rPr lang="sl-SI" altLang="en-US" sz="4000" b="1" dirty="0" err="1" smtClean="0">
                <a:solidFill>
                  <a:srgbClr val="0033CC"/>
                </a:solidFill>
                <a:latin typeface="Calibri" pitchFamily="34" charset="0"/>
              </a:rPr>
              <a:t>ey</a:t>
            </a:r>
            <a:r>
              <a:rPr lang="sl-SI" altLang="en-US" sz="4000" b="1" dirty="0" smtClean="0">
                <a:solidFill>
                  <a:srgbClr val="0033CC"/>
                </a:solidFill>
                <a:latin typeface="Calibri" pitchFamily="34" charset="0"/>
              </a:rPr>
              <a:t> </a:t>
            </a:r>
            <a:r>
              <a:rPr lang="sl-SI" altLang="en-US" sz="4000" b="1" dirty="0" err="1">
                <a:solidFill>
                  <a:srgbClr val="0033CC"/>
                </a:solidFill>
                <a:latin typeface="Calibri" pitchFamily="34" charset="0"/>
              </a:rPr>
              <a:t>development</a:t>
            </a:r>
            <a:r>
              <a:rPr lang="sl-SI" altLang="en-US" sz="4000" b="1" dirty="0">
                <a:solidFill>
                  <a:srgbClr val="0033CC"/>
                </a:solidFill>
                <a:latin typeface="Calibri" pitchFamily="34" charset="0"/>
              </a:rPr>
              <a:t> </a:t>
            </a:r>
            <a:r>
              <a:rPr lang="sl-SI" altLang="en-US" sz="4000" b="1" dirty="0" err="1">
                <a:solidFill>
                  <a:srgbClr val="0033CC"/>
                </a:solidFill>
                <a:latin typeface="Calibri" pitchFamily="34" charset="0"/>
              </a:rPr>
              <a:t>projects</a:t>
            </a:r>
            <a:endParaRPr lang="sl-SI" altLang="en-US" sz="4000" b="1" dirty="0">
              <a:solidFill>
                <a:srgbClr val="0033CC"/>
              </a:solidFill>
              <a:latin typeface="Calibri" pitchFamily="34" charset="0"/>
            </a:endParaRPr>
          </a:p>
        </p:txBody>
      </p:sp>
      <p:sp>
        <p:nvSpPr>
          <p:cNvPr id="21" name="Text Box 4"/>
          <p:cNvSpPr txBox="1">
            <a:spLocks noChangeArrowheads="1"/>
          </p:cNvSpPr>
          <p:nvPr/>
        </p:nvSpPr>
        <p:spPr bwMode="auto">
          <a:xfrm>
            <a:off x="6588125" y="1773238"/>
            <a:ext cx="1944688" cy="1631216"/>
          </a:xfrm>
          <a:prstGeom prst="rect">
            <a:avLst/>
          </a:prstGeom>
          <a:noFill/>
          <a:ln w="9525">
            <a:noFill/>
            <a:miter lim="800000"/>
            <a:headEnd/>
            <a:tailEnd/>
          </a:ln>
        </p:spPr>
        <p:txBody>
          <a:bodyPr>
            <a:spAutoFit/>
          </a:bodyPr>
          <a:lstStyle/>
          <a:p>
            <a:pPr algn="ctr">
              <a:defRPr/>
            </a:pPr>
            <a:r>
              <a:rPr lang="sl-SI" b="1" dirty="0">
                <a:solidFill>
                  <a:srgbClr val="0033CC"/>
                </a:solidFill>
                <a:effectLst>
                  <a:outerShdw blurRad="38100" dist="38100" dir="2700000" algn="tl">
                    <a:srgbClr val="C0C0C0"/>
                  </a:outerShdw>
                </a:effectLst>
                <a:latin typeface="Calibri" pitchFamily="34" charset="0"/>
                <a:cs typeface="Tahoma" pitchFamily="34" charset="0"/>
              </a:rPr>
              <a:t>CONTAINER FREIGHT STATION </a:t>
            </a:r>
          </a:p>
          <a:p>
            <a:pPr algn="ctr">
              <a:defRPr/>
            </a:pPr>
            <a:r>
              <a:rPr lang="sl-SI" b="1" dirty="0" err="1">
                <a:solidFill>
                  <a:srgbClr val="0033CC"/>
                </a:solidFill>
                <a:effectLst>
                  <a:outerShdw blurRad="38100" dist="38100" dir="2700000" algn="tl">
                    <a:srgbClr val="C0C0C0"/>
                  </a:outerShdw>
                </a:effectLst>
                <a:latin typeface="Calibri" pitchFamily="34" charset="0"/>
                <a:cs typeface="Tahoma" pitchFamily="34" charset="0"/>
              </a:rPr>
              <a:t>and</a:t>
            </a:r>
            <a:endParaRPr lang="sl-SI" b="1" dirty="0">
              <a:solidFill>
                <a:srgbClr val="0033CC"/>
              </a:solidFill>
              <a:effectLst>
                <a:outerShdw blurRad="38100" dist="38100" dir="2700000" algn="tl">
                  <a:srgbClr val="C0C0C0"/>
                </a:outerShdw>
              </a:effectLst>
              <a:latin typeface="Calibri" pitchFamily="34" charset="0"/>
              <a:cs typeface="Tahoma" pitchFamily="34" charset="0"/>
            </a:endParaRPr>
          </a:p>
          <a:p>
            <a:pPr algn="ctr">
              <a:defRPr/>
            </a:pPr>
            <a:r>
              <a:rPr lang="sl-SI" b="1" dirty="0">
                <a:solidFill>
                  <a:srgbClr val="0033CC"/>
                </a:solidFill>
                <a:effectLst>
                  <a:outerShdw blurRad="38100" dist="38100" dir="2700000" algn="tl">
                    <a:srgbClr val="C0C0C0"/>
                  </a:outerShdw>
                </a:effectLst>
                <a:latin typeface="Calibri" pitchFamily="34" charset="0"/>
                <a:cs typeface="Tahoma" pitchFamily="34" charset="0"/>
              </a:rPr>
              <a:t>DISTRIBUTION CENTRE</a:t>
            </a:r>
          </a:p>
          <a:p>
            <a:pPr algn="ctr">
              <a:defRPr/>
            </a:pPr>
            <a:endParaRPr lang="sl-SI" sz="1000" b="1" dirty="0">
              <a:solidFill>
                <a:srgbClr val="FFFF00"/>
              </a:solidFill>
              <a:effectLst>
                <a:outerShdw blurRad="38100" dist="38100" dir="2700000" algn="tl">
                  <a:srgbClr val="C0C0C0"/>
                </a:outerShdw>
              </a:effectLst>
              <a:latin typeface="Calibri" pitchFamily="34" charset="0"/>
              <a:cs typeface="Tahoma"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0"/>
            <a:ext cx="8229600" cy="980728"/>
          </a:xfrm>
        </p:spPr>
        <p:txBody>
          <a:bodyPr>
            <a:normAutofit/>
          </a:bodyPr>
          <a:lstStyle/>
          <a:p>
            <a:r>
              <a:rPr lang="en-US" sz="4000" b="1" dirty="0" smtClean="0">
                <a:solidFill>
                  <a:srgbClr val="0033CC"/>
                </a:solidFill>
                <a:effectLst>
                  <a:outerShdw blurRad="38100" dist="38100" dir="2700000" algn="tl">
                    <a:srgbClr val="000000">
                      <a:alpha val="43137"/>
                    </a:srgbClr>
                  </a:outerShdw>
                </a:effectLst>
              </a:rPr>
              <a:t>Railway projects in Slovenia</a:t>
            </a:r>
            <a:endParaRPr lang="sl-SI" sz="4000" b="1" dirty="0">
              <a:solidFill>
                <a:srgbClr val="0033CC"/>
              </a:solidFill>
              <a:effectLst>
                <a:outerShdw blurRad="38100" dist="38100" dir="2700000" algn="tl">
                  <a:srgbClr val="000000">
                    <a:alpha val="43137"/>
                  </a:srgbClr>
                </a:outerShdw>
              </a:effectLst>
            </a:endParaRPr>
          </a:p>
        </p:txBody>
      </p:sp>
      <p:pic>
        <p:nvPicPr>
          <p:cNvPr id="4" name="Picture 8" descr="C:\Users\MitjaK\Desktop\investicije - JŽI.jpg"/>
          <p:cNvPicPr>
            <a:picLocks noGrp="1" noChangeAspect="1" noChangeArrowheads="1"/>
          </p:cNvPicPr>
          <p:nvPr>
            <p:ph idx="1"/>
          </p:nvPr>
        </p:nvPicPr>
        <p:blipFill>
          <a:blip r:embed="rId3" cstate="print"/>
          <a:srcRect/>
          <a:stretch>
            <a:fillRect/>
          </a:stretch>
        </p:blipFill>
        <p:spPr bwMode="auto">
          <a:xfrm>
            <a:off x="0" y="908720"/>
            <a:ext cx="9144000" cy="5949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39552" y="274638"/>
            <a:ext cx="8147248" cy="1354162"/>
          </a:xfrm>
        </p:spPr>
        <p:txBody>
          <a:bodyPr>
            <a:normAutofit fontScale="90000"/>
          </a:bodyPr>
          <a:lstStyle/>
          <a:p>
            <a:r>
              <a:rPr lang="en-US" b="1" dirty="0" smtClean="0">
                <a:solidFill>
                  <a:srgbClr val="0033CC"/>
                </a:solidFill>
                <a:effectLst>
                  <a:outerShdw blurRad="38100" dist="38100" dir="2700000" algn="tl">
                    <a:srgbClr val="000000">
                      <a:alpha val="43137"/>
                    </a:srgbClr>
                  </a:outerShdw>
                </a:effectLst>
              </a:rPr>
              <a:t>Railway infrastructure </a:t>
            </a:r>
            <a:br>
              <a:rPr lang="en-US" b="1" dirty="0" smtClean="0">
                <a:solidFill>
                  <a:srgbClr val="0033CC"/>
                </a:solidFill>
                <a:effectLst>
                  <a:outerShdw blurRad="38100" dist="38100" dir="2700000" algn="tl">
                    <a:srgbClr val="000000">
                      <a:alpha val="43137"/>
                    </a:srgbClr>
                  </a:outerShdw>
                </a:effectLst>
              </a:rPr>
            </a:br>
            <a:endParaRPr lang="sl-SI" b="1" dirty="0">
              <a:solidFill>
                <a:srgbClr val="0033CC"/>
              </a:solidFill>
              <a:effectLst>
                <a:outerShdw blurRad="38100" dist="38100" dir="2700000" algn="tl">
                  <a:srgbClr val="000000">
                    <a:alpha val="43137"/>
                  </a:srgbClr>
                </a:outerShdw>
              </a:effectLst>
            </a:endParaRPr>
          </a:p>
        </p:txBody>
      </p:sp>
      <p:pic>
        <p:nvPicPr>
          <p:cNvPr id="21509" name="Picture 5" descr="https://i.ytimg.com/vi/Q9sRHjOy9UI/maxresdefault.jpg"/>
          <p:cNvPicPr>
            <a:picLocks noChangeAspect="1" noChangeArrowheads="1"/>
          </p:cNvPicPr>
          <p:nvPr/>
        </p:nvPicPr>
        <p:blipFill>
          <a:blip r:embed="rId3" cstate="print"/>
          <a:srcRect/>
          <a:stretch>
            <a:fillRect/>
          </a:stretch>
        </p:blipFill>
        <p:spPr bwMode="auto">
          <a:xfrm>
            <a:off x="251520" y="1844824"/>
            <a:ext cx="8684059" cy="4752528"/>
          </a:xfrm>
          <a:prstGeom prst="rect">
            <a:avLst/>
          </a:prstGeom>
          <a:noFill/>
        </p:spPr>
      </p:pic>
      <p:sp>
        <p:nvSpPr>
          <p:cNvPr id="8" name="Ograda vsebine 7"/>
          <p:cNvSpPr>
            <a:spLocks noGrp="1"/>
          </p:cNvSpPr>
          <p:nvPr>
            <p:ph idx="1"/>
          </p:nvPr>
        </p:nvSpPr>
        <p:spPr>
          <a:xfrm>
            <a:off x="457200" y="1052736"/>
            <a:ext cx="8229600" cy="5073427"/>
          </a:xfrm>
        </p:spPr>
        <p:txBody>
          <a:bodyPr/>
          <a:lstStyle/>
          <a:p>
            <a:pPr>
              <a:buNone/>
            </a:pPr>
            <a:r>
              <a:rPr lang="en-US" b="1" dirty="0" smtClean="0">
                <a:solidFill>
                  <a:srgbClr val="0033CC"/>
                </a:solidFill>
                <a:effectLst>
                  <a:outerShdw blurRad="38100" dist="38100" dir="2700000" algn="tl">
                    <a:srgbClr val="000000">
                      <a:alpha val="43137"/>
                    </a:srgbClr>
                  </a:outerShdw>
                </a:effectLst>
              </a:rPr>
              <a:t>Second track of the </a:t>
            </a:r>
            <a:r>
              <a:rPr lang="en-US" b="1" dirty="0" err="1" smtClean="0">
                <a:solidFill>
                  <a:srgbClr val="0033CC"/>
                </a:solidFill>
                <a:effectLst>
                  <a:outerShdw blurRad="38100" dist="38100" dir="2700000" algn="tl">
                    <a:srgbClr val="000000">
                      <a:alpha val="43137"/>
                    </a:srgbClr>
                  </a:outerShdw>
                </a:effectLst>
              </a:rPr>
              <a:t>Koper</a:t>
            </a:r>
            <a:r>
              <a:rPr lang="en-US" b="1" dirty="0" smtClean="0">
                <a:solidFill>
                  <a:srgbClr val="0033CC"/>
                </a:solidFill>
                <a:effectLst>
                  <a:outerShdw blurRad="38100" dist="38100" dir="2700000" algn="tl">
                    <a:srgbClr val="000000">
                      <a:alpha val="43137"/>
                    </a:srgbClr>
                  </a:outerShdw>
                </a:effectLst>
              </a:rPr>
              <a:t> – </a:t>
            </a:r>
            <a:r>
              <a:rPr lang="en-US" b="1" dirty="0" err="1" smtClean="0">
                <a:solidFill>
                  <a:srgbClr val="0033CC"/>
                </a:solidFill>
                <a:effectLst>
                  <a:outerShdw blurRad="38100" dist="38100" dir="2700000" algn="tl">
                    <a:srgbClr val="000000">
                      <a:alpha val="43137"/>
                    </a:srgbClr>
                  </a:outerShdw>
                </a:effectLst>
              </a:rPr>
              <a:t>Divača</a:t>
            </a:r>
            <a:r>
              <a:rPr lang="en-US" b="1" dirty="0" smtClean="0">
                <a:solidFill>
                  <a:srgbClr val="0033CC"/>
                </a:solidFill>
                <a:effectLst>
                  <a:outerShdw blurRad="38100" dist="38100" dir="2700000" algn="tl">
                    <a:srgbClr val="000000">
                      <a:alpha val="43137"/>
                    </a:srgbClr>
                  </a:outerShdw>
                </a:effectLst>
              </a:rPr>
              <a:t> railway line</a:t>
            </a:r>
            <a:endParaRPr lang="sl-SI"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b="1" dirty="0" smtClean="0">
                <a:solidFill>
                  <a:srgbClr val="0033CC"/>
                </a:solidFill>
                <a:effectLst>
                  <a:outerShdw blurRad="38100" dist="38100" dir="2700000" algn="tl">
                    <a:srgbClr val="000000">
                      <a:alpha val="43137"/>
                    </a:srgbClr>
                  </a:outerShdw>
                </a:effectLst>
              </a:rPr>
              <a:t>Future challenges</a:t>
            </a:r>
            <a:endParaRPr lang="sl-SI" b="1" dirty="0">
              <a:solidFill>
                <a:srgbClr val="0033CC"/>
              </a:solidFill>
              <a:effectLst>
                <a:outerShdw blurRad="38100" dist="38100" dir="2700000" algn="tl">
                  <a:srgbClr val="000000">
                    <a:alpha val="43137"/>
                  </a:srgbClr>
                </a:outerShdw>
              </a:effectLst>
            </a:endParaRPr>
          </a:p>
        </p:txBody>
      </p:sp>
      <p:pic>
        <p:nvPicPr>
          <p:cNvPr id="1026" name="Picture 2"/>
          <p:cNvPicPr>
            <a:picLocks noGrp="1" noChangeAspect="1" noChangeArrowheads="1"/>
          </p:cNvPicPr>
          <p:nvPr>
            <p:ph idx="1"/>
          </p:nvPr>
        </p:nvPicPr>
        <p:blipFill>
          <a:blip r:embed="rId3" cstate="print"/>
          <a:srcRect/>
          <a:stretch>
            <a:fillRect/>
          </a:stretch>
        </p:blipFill>
        <p:spPr bwMode="auto">
          <a:xfrm>
            <a:off x="323528" y="1196752"/>
            <a:ext cx="4608512" cy="2750224"/>
          </a:xfrm>
          <a:prstGeom prst="rect">
            <a:avLst/>
          </a:prstGeom>
          <a:noFill/>
          <a:ln w="9525">
            <a:noFill/>
            <a:miter lim="800000"/>
            <a:headEnd/>
            <a:tailEnd/>
          </a:ln>
        </p:spPr>
      </p:pic>
      <p:pic>
        <p:nvPicPr>
          <p:cNvPr id="1028" name="Picture 4" descr="http://www.vacationbaliindonesia.com/wp-content/uploads/2014/06/Jakarta-traffic-jam.jpg"/>
          <p:cNvPicPr>
            <a:picLocks noChangeAspect="1" noChangeArrowheads="1"/>
          </p:cNvPicPr>
          <p:nvPr/>
        </p:nvPicPr>
        <p:blipFill>
          <a:blip r:embed="rId4" cstate="print"/>
          <a:srcRect/>
          <a:stretch>
            <a:fillRect/>
          </a:stretch>
        </p:blipFill>
        <p:spPr bwMode="auto">
          <a:xfrm>
            <a:off x="3059832" y="2420888"/>
            <a:ext cx="5832649" cy="4149080"/>
          </a:xfrm>
          <a:prstGeom prst="rect">
            <a:avLst/>
          </a:prstGeom>
          <a:noFill/>
        </p:spPr>
      </p:pic>
      <p:sp>
        <p:nvSpPr>
          <p:cNvPr id="6" name="PoljeZBesedilom 5"/>
          <p:cNvSpPr txBox="1"/>
          <p:nvPr/>
        </p:nvSpPr>
        <p:spPr>
          <a:xfrm>
            <a:off x="611560" y="4365104"/>
            <a:ext cx="2088232" cy="1384995"/>
          </a:xfrm>
          <a:prstGeom prst="rect">
            <a:avLst/>
          </a:prstGeom>
          <a:noFill/>
        </p:spPr>
        <p:txBody>
          <a:bodyPr wrap="square" rtlCol="0">
            <a:spAutoFit/>
          </a:bodyPr>
          <a:lstStyle/>
          <a:p>
            <a:pPr algn="ctr"/>
            <a:r>
              <a:rPr lang="en-US" sz="2800" b="1" dirty="0" smtClean="0">
                <a:solidFill>
                  <a:srgbClr val="0033CC"/>
                </a:solidFill>
                <a:effectLst>
                  <a:outerShdw blurRad="38100" dist="38100" dir="2700000" algn="tl">
                    <a:srgbClr val="000000">
                      <a:alpha val="43137"/>
                    </a:srgbClr>
                  </a:outerShdw>
                </a:effectLst>
              </a:rPr>
              <a:t>Thank you</a:t>
            </a:r>
          </a:p>
          <a:p>
            <a:pPr algn="ctr"/>
            <a:r>
              <a:rPr lang="en-US" sz="2800" b="1" dirty="0" smtClean="0">
                <a:solidFill>
                  <a:srgbClr val="0033CC"/>
                </a:solidFill>
                <a:effectLst>
                  <a:outerShdw blurRad="38100" dist="38100" dir="2700000" algn="tl">
                    <a:srgbClr val="000000">
                      <a:alpha val="43137"/>
                    </a:srgbClr>
                  </a:outerShdw>
                </a:effectLst>
              </a:rPr>
              <a:t> for your attention </a:t>
            </a:r>
            <a:endParaRPr lang="sl-SI" sz="2800" b="1" dirty="0">
              <a:solidFill>
                <a:srgbClr val="0033CC"/>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TotalTime>
  <Words>541</Words>
  <Application>Microsoft Office PowerPoint</Application>
  <PresentationFormat>On-screen Show (4:3)</PresentationFormat>
  <Paragraphs>50</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Officeova tema</vt:lpstr>
      <vt:lpstr>Railway contribution to the Intermodal Transport Workshop UNECE, Geneva; 23November 2017</vt:lpstr>
      <vt:lpstr>Geographical position of the  Republic of Slovenia</vt:lpstr>
      <vt:lpstr>Baltic -Adriatic and  Mediterranean Corridor</vt:lpstr>
      <vt:lpstr>PowerPoint Presentation</vt:lpstr>
      <vt:lpstr>Railway projects in Slovenia</vt:lpstr>
      <vt:lpstr>Railway infrastructure  </vt:lpstr>
      <vt:lpstr>Future challenges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Railway contribution to the Intermodal Transport Workshop UNECE, Geneva; 23November 2017</dc:title>
  <dc:creator>vlasta</dc:creator>
  <cp:lastModifiedBy>brynkina</cp:lastModifiedBy>
  <cp:revision>72</cp:revision>
  <dcterms:created xsi:type="dcterms:W3CDTF">2017-11-18T15:03:41Z</dcterms:created>
  <dcterms:modified xsi:type="dcterms:W3CDTF">2017-11-21T11:04:43Z</dcterms:modified>
</cp:coreProperties>
</file>