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8FC4"/>
    <a:srgbClr val="C39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sv-S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sv-S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Click to edit Master text styles</a:t>
            </a:r>
          </a:p>
          <a:p>
            <a:pPr lvl="1"/>
            <a:r>
              <a:rPr lang="en-US" altLang="sv-SE" smtClean="0"/>
              <a:t>Second level</a:t>
            </a:r>
          </a:p>
          <a:p>
            <a:pPr lvl="2"/>
            <a:r>
              <a:rPr lang="en-US" altLang="sv-SE" smtClean="0"/>
              <a:t>Third level</a:t>
            </a:r>
          </a:p>
          <a:p>
            <a:pPr lvl="3"/>
            <a:r>
              <a:rPr lang="en-US" altLang="sv-SE" smtClean="0"/>
              <a:t>Fourth level</a:t>
            </a:r>
          </a:p>
          <a:p>
            <a:pPr lvl="4"/>
            <a:r>
              <a:rPr lang="en-US" altLang="sv-SE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sv-SE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07D54E-B82C-4F44-8F93-E5469B34503D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691909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D4D5A1-8F8C-4FD9-AA36-58EE79AC7C4A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Namnsson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B20C5-291B-4A82-ABB8-F5431F96CD0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5991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6C42E6-CB45-4235-82DB-D8F3B913FE23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Namnsson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11442-A544-464F-B726-07A41C70A3F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8100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70700" y="981075"/>
            <a:ext cx="1949450" cy="47529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022350" y="981075"/>
            <a:ext cx="5695950" cy="47529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BE4F16-EFC4-4E1E-9344-984C4936F24E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Namnsson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06F99-FD3D-4006-8D22-F2F5E0FF775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4152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736773-8435-41B3-AE07-801AE7257730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Namnsson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31B0E-EEE1-46F3-9FB9-99917788DD8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5231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9A7A77-5D95-4520-9EEC-2E2B06E6C6E6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Namnsson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BACBC-B5B5-4ABB-B504-A3A6A190E57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9162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22350" y="2306638"/>
            <a:ext cx="3822700" cy="3427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2306638"/>
            <a:ext cx="3822700" cy="3427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026537-C93B-4578-B30F-8561A64CBAAD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Namnsson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CA198-EBDE-4956-AB8D-F33C334B931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4729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9E2F79-5AD5-4529-A8C2-8148953854BE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Namnsson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D32EC-C0ED-47E9-A7DC-A3FADEF034B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8081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0801C3-B89C-4CBE-A6EA-718381F5C2CC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Namnsson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CD131-65D7-484E-8D67-3660E5E3432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772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3099D1-231E-4DEE-B034-5BD4AF32FBC1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Namnsson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1ABC5-1C85-4C32-9526-9A4B2E3700F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8839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FEE4C-3EAD-4311-AADE-BAD321DC234B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Namnsson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FD1AA-4936-4926-AE78-86C015061B3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385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17983A-8BE1-40B8-B8F9-CFAA6AFC7904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Namnsson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AD902-04EB-47FC-80C2-7C73A250FD3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7299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2350" y="2306638"/>
            <a:ext cx="7797800" cy="342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164263"/>
            <a:ext cx="2133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DD0DD969-F155-4130-B37A-E7560DE76E3B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80163"/>
            <a:ext cx="2895600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sv-SE" altLang="sv-SE"/>
              <a:t>Namn Namnsson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8313" y="6597650"/>
            <a:ext cx="2133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1AF8E5CA-24AE-4C82-819F-3AB18E72AF93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22350" y="981075"/>
            <a:ext cx="7797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pic>
        <p:nvPicPr>
          <p:cNvPr id="1036" name="Picture 12" descr="VBG_GROUP_text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6426200"/>
            <a:ext cx="1703388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38FC4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38FC4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38FC4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38FC4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38FC4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38FC4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38FC4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Microsoft_Word_97_-_2003_Document1.doc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1.docx"/><Relationship Id="rId3" Type="http://schemas.openxmlformats.org/officeDocument/2006/relationships/image" Target="../media/image7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571E-E688-4C2D-AFD7-A0E27B34FF08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sv-SE" dirty="0" smtClean="0"/>
              <a:t>Bolennarth Svensson</a:t>
            </a:r>
            <a:endParaRPr lang="sv-SE" alt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805A-AE9E-4DED-A7EE-85310B8FD2D3}" type="slidenum">
              <a:rPr lang="sv-SE" altLang="sv-SE"/>
              <a:pPr/>
              <a:t>1</a:t>
            </a:fld>
            <a:endParaRPr lang="sv-SE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797800" cy="864096"/>
          </a:xfrm>
        </p:spPr>
        <p:txBody>
          <a:bodyPr/>
          <a:lstStyle/>
          <a:p>
            <a:r>
              <a:rPr lang="en-US" altLang="sv-SE" dirty="0" smtClean="0"/>
              <a:t>Proposals from IWG-R55 to GRRF-82</a:t>
            </a:r>
            <a:endParaRPr lang="en-US" altLang="sv-SE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3568" y="1412776"/>
            <a:ext cx="7992888" cy="4464496"/>
          </a:xfrm>
        </p:spPr>
        <p:txBody>
          <a:bodyPr/>
          <a:lstStyle/>
          <a:p>
            <a:r>
              <a:rPr lang="en-US" altLang="sv-SE" dirty="0" smtClean="0"/>
              <a:t>Minor corrections and clarifications</a:t>
            </a:r>
          </a:p>
          <a:p>
            <a:pPr lvl="1"/>
            <a:r>
              <a:rPr lang="en-US" altLang="sv-SE" dirty="0" smtClean="0"/>
              <a:t>Typos in Annex 5 figures 12 and 17</a:t>
            </a:r>
          </a:p>
          <a:p>
            <a:pPr lvl="1"/>
            <a:endParaRPr lang="en-US" altLang="sv-SE" dirty="0" smtClean="0"/>
          </a:p>
          <a:p>
            <a:pPr lvl="1"/>
            <a:endParaRPr lang="en-US" altLang="sv-SE" dirty="0"/>
          </a:p>
          <a:p>
            <a:pPr lvl="1"/>
            <a:endParaRPr lang="en-US" altLang="sv-SE" dirty="0" smtClean="0"/>
          </a:p>
          <a:p>
            <a:pPr lvl="1"/>
            <a:endParaRPr lang="en-US" altLang="sv-SE" dirty="0"/>
          </a:p>
          <a:p>
            <a:pPr lvl="1"/>
            <a:endParaRPr lang="en-US" altLang="sv-SE" dirty="0" smtClean="0"/>
          </a:p>
          <a:p>
            <a:pPr lvl="1"/>
            <a:endParaRPr lang="en-US" altLang="sv-SE" dirty="0"/>
          </a:p>
          <a:p>
            <a:pPr lvl="1"/>
            <a:endParaRPr lang="en-US" altLang="sv-SE" dirty="0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76872"/>
            <a:ext cx="46672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789" y="3568799"/>
            <a:ext cx="3048390" cy="20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lips 1"/>
          <p:cNvSpPr/>
          <p:nvPr/>
        </p:nvSpPr>
        <p:spPr>
          <a:xfrm>
            <a:off x="2915816" y="4869160"/>
            <a:ext cx="360040" cy="288032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Box 2"/>
          <p:cNvSpPr txBox="1"/>
          <p:nvPr/>
        </p:nvSpPr>
        <p:spPr>
          <a:xfrm>
            <a:off x="766836" y="15007"/>
            <a:ext cx="2509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 err="1" smtClean="0"/>
              <a:t>Submitted</a:t>
            </a:r>
            <a:r>
              <a:rPr lang="fr-CH" sz="1200" dirty="0" smtClean="0"/>
              <a:t> by the </a:t>
            </a:r>
            <a:r>
              <a:rPr lang="fr-CH" sz="1200" dirty="0" err="1" smtClean="0"/>
              <a:t>Secretary</a:t>
            </a:r>
            <a:r>
              <a:rPr lang="fr-CH" sz="1200" dirty="0" smtClean="0"/>
              <a:t> of the </a:t>
            </a:r>
          </a:p>
          <a:p>
            <a:r>
              <a:rPr lang="fr-CH" sz="1200" dirty="0" smtClean="0"/>
              <a:t>IWG on </a:t>
            </a:r>
            <a:r>
              <a:rPr lang="fr-CH" sz="1200" dirty="0" err="1" smtClean="0"/>
              <a:t>Regulation</a:t>
            </a:r>
            <a:r>
              <a:rPr lang="fr-CH" sz="1200" dirty="0" smtClean="0"/>
              <a:t> No. 55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300192" y="-27384"/>
            <a:ext cx="2586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u="sng" dirty="0" smtClean="0"/>
              <a:t>Informal document</a:t>
            </a:r>
            <a:r>
              <a:rPr lang="fr-CH" sz="1200" dirty="0" smtClean="0"/>
              <a:t> </a:t>
            </a:r>
            <a:r>
              <a:rPr lang="fr-CH" sz="1200" b="1" dirty="0" smtClean="0"/>
              <a:t>GRRF-82-02</a:t>
            </a:r>
          </a:p>
          <a:p>
            <a:r>
              <a:rPr lang="fr-CH" sz="1200" dirty="0" smtClean="0"/>
              <a:t>82</a:t>
            </a:r>
            <a:r>
              <a:rPr lang="fr-CH" sz="1200" baseline="30000" dirty="0" smtClean="0"/>
              <a:t>nd</a:t>
            </a:r>
            <a:r>
              <a:rPr lang="fr-CH" sz="1200" dirty="0" smtClean="0"/>
              <a:t> GRRF, 20-23 </a:t>
            </a:r>
            <a:r>
              <a:rPr lang="fr-CH" sz="1200" dirty="0" err="1" smtClean="0"/>
              <a:t>September</a:t>
            </a:r>
            <a:r>
              <a:rPr lang="fr-CH" sz="1200" dirty="0" smtClean="0"/>
              <a:t> 2016</a:t>
            </a:r>
          </a:p>
          <a:p>
            <a:r>
              <a:rPr lang="fr-CH" sz="1200" dirty="0" smtClean="0"/>
              <a:t>Agenda item 5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571E-E688-4C2D-AFD7-A0E27B34FF08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sv-SE" dirty="0" smtClean="0"/>
              <a:t>Bolennarth Svensson</a:t>
            </a:r>
            <a:endParaRPr lang="sv-SE" alt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805A-AE9E-4DED-A7EE-85310B8FD2D3}" type="slidenum">
              <a:rPr lang="sv-SE" altLang="sv-SE"/>
              <a:pPr/>
              <a:t>2</a:t>
            </a:fld>
            <a:endParaRPr lang="sv-SE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797800" cy="864096"/>
          </a:xfrm>
        </p:spPr>
        <p:txBody>
          <a:bodyPr/>
          <a:lstStyle/>
          <a:p>
            <a:r>
              <a:rPr lang="en-US" altLang="sv-SE" dirty="0" smtClean="0"/>
              <a:t>Proposals from IWG-R55 to GRRF-82</a:t>
            </a:r>
            <a:endParaRPr lang="en-US" altLang="sv-SE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3568" y="1412776"/>
            <a:ext cx="8064896" cy="4464496"/>
          </a:xfrm>
        </p:spPr>
        <p:txBody>
          <a:bodyPr/>
          <a:lstStyle/>
          <a:p>
            <a:r>
              <a:rPr lang="en-US" altLang="sv-SE" dirty="0" smtClean="0"/>
              <a:t>Minor corrections and clarifications</a:t>
            </a:r>
          </a:p>
          <a:p>
            <a:pPr lvl="1"/>
            <a:r>
              <a:rPr lang="en-US" altLang="sv-SE" dirty="0" smtClean="0"/>
              <a:t>Articulation angles as installed.</a:t>
            </a:r>
          </a:p>
          <a:p>
            <a:pPr lvl="2"/>
            <a:r>
              <a:rPr lang="en-US" altLang="sv-SE" dirty="0"/>
              <a:t> </a:t>
            </a:r>
            <a:r>
              <a:rPr lang="en-US" altLang="sv-SE" dirty="0" smtClean="0"/>
              <a:t>5</a:t>
            </a:r>
            <a:r>
              <a:rPr lang="en-US" altLang="sv-SE" baseline="30000" dirty="0" smtClean="0"/>
              <a:t>th</a:t>
            </a:r>
            <a:r>
              <a:rPr lang="en-US" altLang="sv-SE" dirty="0" smtClean="0"/>
              <a:t>-wheels pivoting around a transvers axis</a:t>
            </a:r>
          </a:p>
          <a:p>
            <a:pPr lvl="3"/>
            <a:r>
              <a:rPr lang="en-US" altLang="sv-SE" dirty="0" smtClean="0"/>
              <a:t>6° to the front and 7° to the rear</a:t>
            </a:r>
          </a:p>
          <a:p>
            <a:pPr lvl="2"/>
            <a:r>
              <a:rPr lang="en-US" altLang="sv-SE" dirty="0" smtClean="0"/>
              <a:t>Drawbars with drawbar couplings</a:t>
            </a:r>
          </a:p>
          <a:p>
            <a:pPr lvl="3"/>
            <a:r>
              <a:rPr lang="en-US" altLang="sv-SE" dirty="0" smtClean="0"/>
              <a:t>±90° around a vertical axis</a:t>
            </a:r>
          </a:p>
          <a:p>
            <a:pPr lvl="3"/>
            <a:r>
              <a:rPr lang="en-US" altLang="sv-SE" dirty="0" smtClean="0"/>
              <a:t>±20° around a transvers axis by rear mounted couplings</a:t>
            </a:r>
          </a:p>
          <a:p>
            <a:pPr lvl="3"/>
            <a:r>
              <a:rPr lang="en-US" altLang="sv-SE" dirty="0" smtClean="0"/>
              <a:t>±6° around a transvers axis by underslung mounted couplings</a:t>
            </a:r>
          </a:p>
          <a:p>
            <a:pPr lvl="4"/>
            <a:r>
              <a:rPr lang="en-US" altLang="sv-SE" dirty="0" smtClean="0"/>
              <a:t>In this case the drawbar is considered to be an endless line starting in the coupling point</a:t>
            </a:r>
          </a:p>
          <a:p>
            <a:pPr marL="457200" lvl="1" indent="0">
              <a:buNone/>
            </a:pPr>
            <a:endParaRPr lang="en-US" altLang="sv-SE" dirty="0"/>
          </a:p>
          <a:p>
            <a:pPr lvl="1"/>
            <a:endParaRPr lang="en-US" altLang="sv-SE" dirty="0" smtClean="0"/>
          </a:p>
          <a:p>
            <a:pPr lvl="1"/>
            <a:endParaRPr lang="en-US" altLang="sv-SE" dirty="0"/>
          </a:p>
          <a:p>
            <a:pPr lvl="1"/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2054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571E-E688-4C2D-AFD7-A0E27B34FF08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sv-SE" dirty="0" smtClean="0"/>
              <a:t>Bolennarth Svensson</a:t>
            </a:r>
            <a:endParaRPr lang="sv-SE" alt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805A-AE9E-4DED-A7EE-85310B8FD2D3}" type="slidenum">
              <a:rPr lang="sv-SE" altLang="sv-SE"/>
              <a:pPr/>
              <a:t>3</a:t>
            </a:fld>
            <a:endParaRPr lang="sv-SE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797800" cy="864096"/>
          </a:xfrm>
        </p:spPr>
        <p:txBody>
          <a:bodyPr/>
          <a:lstStyle/>
          <a:p>
            <a:r>
              <a:rPr lang="en-US" altLang="sv-SE" dirty="0" smtClean="0"/>
              <a:t>Proposals from IWG-R55 to GRRF-82</a:t>
            </a:r>
            <a:endParaRPr lang="en-US" altLang="sv-SE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3568" y="1412776"/>
            <a:ext cx="8064896" cy="4464496"/>
          </a:xfrm>
        </p:spPr>
        <p:txBody>
          <a:bodyPr/>
          <a:lstStyle/>
          <a:p>
            <a:r>
              <a:rPr lang="en-US" altLang="sv-SE" dirty="0" smtClean="0"/>
              <a:t>Minor corrections and clarifications</a:t>
            </a:r>
          </a:p>
          <a:p>
            <a:pPr lvl="1"/>
            <a:r>
              <a:rPr lang="en-US" altLang="sv-SE" dirty="0" smtClean="0"/>
              <a:t>Identification of worst case for testing</a:t>
            </a:r>
          </a:p>
          <a:p>
            <a:pPr lvl="1"/>
            <a:endParaRPr lang="en-US" altLang="sv-SE" dirty="0"/>
          </a:p>
          <a:p>
            <a:pPr lvl="1"/>
            <a:endParaRPr lang="en-US" altLang="sv-SE" dirty="0" smtClean="0"/>
          </a:p>
          <a:p>
            <a:pPr lvl="1"/>
            <a:endParaRPr lang="en-US" altLang="sv-SE" dirty="0"/>
          </a:p>
          <a:p>
            <a:pPr lvl="2"/>
            <a:r>
              <a:rPr lang="en-US" altLang="sv-SE" dirty="0" smtClean="0"/>
              <a:t>Clarification that worst case is supposed to be used</a:t>
            </a:r>
          </a:p>
          <a:p>
            <a:pPr lvl="1"/>
            <a:r>
              <a:rPr lang="en-US" altLang="sv-SE" dirty="0" smtClean="0"/>
              <a:t>Linguistic change in relation to calculation based approval of “simple designs”</a:t>
            </a:r>
          </a:p>
          <a:p>
            <a:pPr lvl="2"/>
            <a:r>
              <a:rPr lang="en-US" altLang="sv-SE" dirty="0" smtClean="0"/>
              <a:t>The word “check” is exchanged to “assessment”</a:t>
            </a:r>
            <a:endParaRPr lang="en-US" altLang="sv-SE" dirty="0"/>
          </a:p>
          <a:p>
            <a:pPr lvl="1"/>
            <a:endParaRPr lang="en-US" altLang="sv-SE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76872"/>
            <a:ext cx="60579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66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571E-E688-4C2D-AFD7-A0E27B34FF08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sv-SE" dirty="0" smtClean="0"/>
              <a:t>Bolennarth Svensson</a:t>
            </a:r>
            <a:endParaRPr lang="sv-SE" alt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805A-AE9E-4DED-A7EE-85310B8FD2D3}" type="slidenum">
              <a:rPr lang="sv-SE" altLang="sv-SE"/>
              <a:pPr/>
              <a:t>4</a:t>
            </a:fld>
            <a:endParaRPr lang="sv-SE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797800" cy="864096"/>
          </a:xfrm>
        </p:spPr>
        <p:txBody>
          <a:bodyPr/>
          <a:lstStyle/>
          <a:p>
            <a:r>
              <a:rPr lang="en-US" altLang="sv-SE" dirty="0" smtClean="0"/>
              <a:t>Proposals from IWG-R55 to GRRF-82</a:t>
            </a:r>
            <a:endParaRPr lang="en-US" altLang="sv-SE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3568" y="1412776"/>
            <a:ext cx="8064896" cy="4464496"/>
          </a:xfrm>
        </p:spPr>
        <p:txBody>
          <a:bodyPr/>
          <a:lstStyle/>
          <a:p>
            <a:r>
              <a:rPr lang="en-US" altLang="sv-SE" dirty="0" smtClean="0"/>
              <a:t>Attachment points for secondary coupling devices</a:t>
            </a:r>
          </a:p>
          <a:p>
            <a:pPr lvl="1"/>
            <a:r>
              <a:rPr lang="en-US" altLang="sv-SE" dirty="0" smtClean="0"/>
              <a:t>Broadened definition of secondary coupling device</a:t>
            </a:r>
          </a:p>
          <a:p>
            <a:pPr lvl="2"/>
            <a:r>
              <a:rPr lang="en-US" altLang="sv-SE" dirty="0" smtClean="0"/>
              <a:t>Addresses coupling devices in general rather than just Class B</a:t>
            </a:r>
          </a:p>
          <a:p>
            <a:pPr lvl="1"/>
            <a:r>
              <a:rPr lang="en-US" altLang="sv-SE" dirty="0" smtClean="0"/>
              <a:t>Attachment point required for towing bracket/</a:t>
            </a:r>
            <a:r>
              <a:rPr lang="en-US" altLang="sv-SE" dirty="0" err="1" smtClean="0"/>
              <a:t>drawbeam</a:t>
            </a:r>
            <a:r>
              <a:rPr lang="en-US" altLang="sv-SE" dirty="0" smtClean="0"/>
              <a:t> aimed at towing of O1 and O2 trailers.</a:t>
            </a:r>
          </a:p>
          <a:p>
            <a:pPr lvl="2"/>
            <a:r>
              <a:rPr lang="en-US" altLang="sv-SE" dirty="0" smtClean="0"/>
              <a:t>Location of a single or a double attachment point stated.</a:t>
            </a:r>
          </a:p>
          <a:p>
            <a:pPr lvl="2"/>
            <a:r>
              <a:rPr lang="en-US" altLang="sv-SE" dirty="0" smtClean="0"/>
              <a:t>Alternatively attachment point may be integrated to the coupling mounted on the towing bracket/</a:t>
            </a:r>
            <a:r>
              <a:rPr lang="en-US" altLang="sv-SE" dirty="0" err="1" smtClean="0"/>
              <a:t>drawbeam</a:t>
            </a:r>
            <a:r>
              <a:rPr lang="en-US" altLang="sv-SE" dirty="0" smtClean="0"/>
              <a:t> </a:t>
            </a:r>
          </a:p>
          <a:p>
            <a:pPr lvl="1"/>
            <a:r>
              <a:rPr lang="en-US" altLang="sv-SE" dirty="0" smtClean="0"/>
              <a:t>Attachment point required for coupling head/drawbar eye aimed at towing of O1 and O2 trailers.</a:t>
            </a:r>
          </a:p>
          <a:p>
            <a:pPr lvl="1"/>
            <a:r>
              <a:rPr lang="en-US" altLang="sv-SE" dirty="0" smtClean="0"/>
              <a:t>Performance and test requirements detailed</a:t>
            </a:r>
            <a:endParaRPr lang="en-US" altLang="sv-SE" dirty="0"/>
          </a:p>
          <a:p>
            <a:pPr lvl="1"/>
            <a:endParaRPr lang="en-US" altLang="sv-SE" dirty="0" smtClean="0"/>
          </a:p>
          <a:p>
            <a:pPr lvl="1"/>
            <a:endParaRPr lang="en-US" altLang="sv-SE" dirty="0"/>
          </a:p>
          <a:p>
            <a:pPr lvl="1"/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365561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571E-E688-4C2D-AFD7-A0E27B34FF08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sv-SE" dirty="0" smtClean="0"/>
              <a:t>Bolennarth Svensson</a:t>
            </a:r>
            <a:endParaRPr lang="sv-SE" alt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805A-AE9E-4DED-A7EE-85310B8FD2D3}" type="slidenum">
              <a:rPr lang="sv-SE" altLang="sv-SE"/>
              <a:pPr/>
              <a:t>5</a:t>
            </a:fld>
            <a:endParaRPr lang="sv-SE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797800" cy="864096"/>
          </a:xfrm>
        </p:spPr>
        <p:txBody>
          <a:bodyPr/>
          <a:lstStyle/>
          <a:p>
            <a:r>
              <a:rPr lang="en-US" altLang="sv-SE" dirty="0" smtClean="0"/>
              <a:t>Proposals from IWG-R55 to GRRF-82</a:t>
            </a:r>
            <a:endParaRPr lang="en-US" altLang="sv-SE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352928" cy="4464496"/>
          </a:xfrm>
        </p:spPr>
        <p:txBody>
          <a:bodyPr lIns="0" rIns="0"/>
          <a:lstStyle/>
          <a:p>
            <a:r>
              <a:rPr lang="en-US" altLang="sv-SE" dirty="0" smtClean="0"/>
              <a:t>Separation of approval process from application assessment</a:t>
            </a:r>
          </a:p>
          <a:p>
            <a:endParaRPr lang="en-US" altLang="sv-SE" dirty="0" smtClean="0"/>
          </a:p>
          <a:p>
            <a:pPr lvl="1"/>
            <a:r>
              <a:rPr lang="en-US" altLang="sv-SE" dirty="0" smtClean="0"/>
              <a:t>Components can be approved without knowing anything about the vehicles where they will be installed.</a:t>
            </a:r>
          </a:p>
          <a:p>
            <a:pPr lvl="2"/>
            <a:r>
              <a:rPr lang="en-US" altLang="sv-SE" dirty="0" smtClean="0"/>
              <a:t>In essence definitions and the annexes 5 and 6 set the requirements</a:t>
            </a:r>
          </a:p>
          <a:p>
            <a:pPr lvl="1"/>
            <a:r>
              <a:rPr lang="en-US" altLang="sv-SE" dirty="0" smtClean="0"/>
              <a:t>The way application requirements are calculated sets the safety margin</a:t>
            </a:r>
          </a:p>
          <a:p>
            <a:pPr lvl="1"/>
            <a:r>
              <a:rPr lang="en-US" altLang="sv-SE" dirty="0" smtClean="0"/>
              <a:t>All application assessment formulae are moved in the new annex 8   </a:t>
            </a:r>
          </a:p>
          <a:p>
            <a:pPr marL="457200" lvl="1" indent="0">
              <a:buNone/>
            </a:pPr>
            <a:endParaRPr lang="en-US" altLang="sv-SE" dirty="0"/>
          </a:p>
          <a:p>
            <a:pPr lvl="1"/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19153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571E-E688-4C2D-AFD7-A0E27B34FF08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sv-SE" dirty="0" smtClean="0"/>
              <a:t>Bolennarth Svensson</a:t>
            </a:r>
            <a:endParaRPr lang="sv-SE" alt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805A-AE9E-4DED-A7EE-85310B8FD2D3}" type="slidenum">
              <a:rPr lang="sv-SE" altLang="sv-SE"/>
              <a:pPr/>
              <a:t>6</a:t>
            </a:fld>
            <a:endParaRPr lang="sv-SE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797800" cy="864096"/>
          </a:xfrm>
        </p:spPr>
        <p:txBody>
          <a:bodyPr/>
          <a:lstStyle/>
          <a:p>
            <a:r>
              <a:rPr lang="en-US" altLang="sv-SE" dirty="0" smtClean="0"/>
              <a:t>Proposals from IWG-R55 to GRRF-82</a:t>
            </a:r>
            <a:endParaRPr lang="en-US" altLang="sv-SE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352928" cy="3960440"/>
          </a:xfrm>
        </p:spPr>
        <p:txBody>
          <a:bodyPr lIns="0" rIns="0"/>
          <a:lstStyle/>
          <a:p>
            <a:r>
              <a:rPr lang="en-US" altLang="sv-SE" dirty="0" smtClean="0"/>
              <a:t>Adding multi vehicle combination assessment formulae</a:t>
            </a:r>
          </a:p>
          <a:p>
            <a:pPr lvl="1"/>
            <a:r>
              <a:rPr lang="en-US" altLang="sv-SE" dirty="0" smtClean="0"/>
              <a:t>The traditional two vehicle combination formulae are moved to annex 8</a:t>
            </a:r>
          </a:p>
          <a:p>
            <a:pPr lvl="2"/>
            <a:r>
              <a:rPr lang="en-US" altLang="sv-SE" u="sng" dirty="0" smtClean="0"/>
              <a:t>Note</a:t>
            </a:r>
            <a:r>
              <a:rPr lang="en-US" altLang="sv-SE" dirty="0" smtClean="0"/>
              <a:t>, only the formula for full trailer can be used to decide towable mass, however then it is just one out of several decisive factors.</a:t>
            </a:r>
          </a:p>
          <a:p>
            <a:pPr lvl="1"/>
            <a:r>
              <a:rPr lang="en-US" altLang="sv-SE" dirty="0" smtClean="0"/>
              <a:t>Then the formulae for more than two vehicle combinations according to ISO18868 are added to annex 8</a:t>
            </a:r>
          </a:p>
          <a:p>
            <a:pPr lvl="2"/>
            <a:r>
              <a:rPr lang="en-US" altLang="sv-SE" dirty="0" smtClean="0"/>
              <a:t>These formulae are by necessity more complex </a:t>
            </a:r>
          </a:p>
          <a:p>
            <a:pPr lvl="3"/>
            <a:r>
              <a:rPr lang="en-US" altLang="sv-SE" dirty="0" smtClean="0"/>
              <a:t>Support structures e.g. web applications will supply easy to use vehicle combination assessment tools</a:t>
            </a:r>
          </a:p>
          <a:p>
            <a:pPr lvl="3"/>
            <a:r>
              <a:rPr lang="en-US" altLang="sv-SE" dirty="0" smtClean="0"/>
              <a:t>Vehicle combinations commonly seen in the roads today can then be assessed at the same safety level in different markets</a:t>
            </a:r>
          </a:p>
          <a:p>
            <a:pPr marL="457200" lvl="1" indent="0">
              <a:buNone/>
            </a:pPr>
            <a:endParaRPr lang="en-US" altLang="sv-SE" dirty="0"/>
          </a:p>
          <a:p>
            <a:pPr lvl="1"/>
            <a:endParaRPr lang="en-US" altLang="sv-SE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029223"/>
              </p:ext>
            </p:extLst>
          </p:nvPr>
        </p:nvGraphicFramePr>
        <p:xfrm>
          <a:off x="7380312" y="5445224"/>
          <a:ext cx="698376" cy="589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Document" showAsIcon="1" r:id="rId4" imgW="914400" imgH="771480" progId="Word.Document.8">
                  <p:embed/>
                </p:oleObj>
              </mc:Choice>
              <mc:Fallback>
                <p:oleObj name="Document" showAsIcon="1" r:id="rId4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80312" y="5445224"/>
                        <a:ext cx="698376" cy="5892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98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571E-E688-4C2D-AFD7-A0E27B34FF08}" type="datetime1">
              <a:rPr lang="sv-SE" altLang="sv-SE"/>
              <a:pPr/>
              <a:t>2016-09-01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sv-SE" dirty="0" smtClean="0"/>
              <a:t>Bolennarth Svensson</a:t>
            </a:r>
            <a:endParaRPr lang="sv-SE" alt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805A-AE9E-4DED-A7EE-85310B8FD2D3}" type="slidenum">
              <a:rPr lang="sv-SE" altLang="sv-SE"/>
              <a:pPr/>
              <a:t>7</a:t>
            </a:fld>
            <a:endParaRPr lang="sv-SE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797800" cy="864096"/>
          </a:xfrm>
        </p:spPr>
        <p:txBody>
          <a:bodyPr/>
          <a:lstStyle/>
          <a:p>
            <a:r>
              <a:rPr lang="en-US" altLang="sv-SE" dirty="0" smtClean="0"/>
              <a:t>Proposals from IWG-R55 to GRRF-82</a:t>
            </a:r>
            <a:endParaRPr lang="en-US" altLang="sv-SE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352928" cy="1224136"/>
          </a:xfrm>
        </p:spPr>
        <p:txBody>
          <a:bodyPr lIns="0" rIns="0"/>
          <a:lstStyle/>
          <a:p>
            <a:r>
              <a:rPr lang="en-US" altLang="sv-SE" dirty="0" smtClean="0"/>
              <a:t>Adding D</a:t>
            </a:r>
            <a:r>
              <a:rPr lang="en-US" altLang="sv-SE" baseline="-25000" dirty="0" smtClean="0"/>
              <a:t>c</a:t>
            </a:r>
            <a:r>
              <a:rPr lang="en-US" altLang="sv-SE" dirty="0" smtClean="0"/>
              <a:t>/V-trade-off possibility to annex 8</a:t>
            </a:r>
          </a:p>
          <a:p>
            <a:pPr lvl="1"/>
            <a:r>
              <a:rPr lang="en-US" altLang="sv-SE" dirty="0" smtClean="0"/>
              <a:t>Some multi vehicle combinations require high D</a:t>
            </a:r>
            <a:r>
              <a:rPr lang="en-US" altLang="sv-SE" baseline="-25000" dirty="0" smtClean="0"/>
              <a:t>c</a:t>
            </a:r>
            <a:r>
              <a:rPr lang="en-US" altLang="sv-SE" dirty="0" smtClean="0"/>
              <a:t>-performance in combination with a low V-performance</a:t>
            </a:r>
          </a:p>
        </p:txBody>
      </p:sp>
      <p:pic>
        <p:nvPicPr>
          <p:cNvPr id="8" name="Bildobjekt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492896"/>
            <a:ext cx="2232248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objekt 8"/>
          <p:cNvPicPr/>
          <p:nvPr/>
        </p:nvPicPr>
        <p:blipFill>
          <a:blip r:embed="rId4"/>
          <a:stretch>
            <a:fillRect/>
          </a:stretch>
        </p:blipFill>
        <p:spPr>
          <a:xfrm>
            <a:off x="683568" y="4365104"/>
            <a:ext cx="2541712" cy="1328480"/>
          </a:xfrm>
          <a:prstGeom prst="rect">
            <a:avLst/>
          </a:prstGeom>
        </p:spPr>
      </p:pic>
      <p:pic>
        <p:nvPicPr>
          <p:cNvPr id="10" name="Bildobjekt 9"/>
          <p:cNvPicPr/>
          <p:nvPr/>
        </p:nvPicPr>
        <p:blipFill>
          <a:blip r:embed="rId5"/>
          <a:stretch>
            <a:fillRect/>
          </a:stretch>
        </p:blipFill>
        <p:spPr>
          <a:xfrm>
            <a:off x="3230994" y="4397440"/>
            <a:ext cx="2421126" cy="1296144"/>
          </a:xfrm>
          <a:prstGeom prst="rect">
            <a:avLst/>
          </a:prstGeom>
        </p:spPr>
      </p:pic>
      <p:pic>
        <p:nvPicPr>
          <p:cNvPr id="11" name="Bildobjekt 10"/>
          <p:cNvPicPr/>
          <p:nvPr/>
        </p:nvPicPr>
        <p:blipFill>
          <a:blip r:embed="rId6"/>
          <a:stretch>
            <a:fillRect/>
          </a:stretch>
        </p:blipFill>
        <p:spPr>
          <a:xfrm>
            <a:off x="5724127" y="4397440"/>
            <a:ext cx="2451031" cy="1296144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755576" y="5691541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OK</a:t>
            </a:r>
            <a:r>
              <a:rPr lang="en-US" sz="1600" dirty="0" smtClean="0"/>
              <a:t>, Practice of today</a:t>
            </a:r>
            <a:endParaRPr lang="en-US" sz="1600" dirty="0"/>
          </a:p>
        </p:txBody>
      </p:sp>
      <p:sp>
        <p:nvSpPr>
          <p:cNvPr id="13" name="textruta 12"/>
          <p:cNvSpPr txBox="1"/>
          <p:nvPr/>
        </p:nvSpPr>
        <p:spPr>
          <a:xfrm>
            <a:off x="3296215" y="5697247"/>
            <a:ext cx="2290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NOK</a:t>
            </a:r>
            <a:r>
              <a:rPr lang="en-US" sz="1600" dirty="0" smtClean="0"/>
              <a:t>, Practice of today</a:t>
            </a:r>
            <a:endParaRPr lang="en-US" sz="1600" dirty="0"/>
          </a:p>
        </p:txBody>
      </p:sp>
      <p:sp>
        <p:nvSpPr>
          <p:cNvPr id="14" name="textruta 13"/>
          <p:cNvSpPr txBox="1"/>
          <p:nvPr/>
        </p:nvSpPr>
        <p:spPr>
          <a:xfrm>
            <a:off x="5804300" y="5683003"/>
            <a:ext cx="2512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OK</a:t>
            </a:r>
            <a:r>
              <a:rPr lang="en-US" sz="1600" dirty="0" smtClean="0"/>
              <a:t>, Practice of tomorrow</a:t>
            </a:r>
            <a:endParaRPr lang="en-US" sz="16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240183"/>
              </p:ext>
            </p:extLst>
          </p:nvPr>
        </p:nvGraphicFramePr>
        <p:xfrm>
          <a:off x="7953709" y="3395081"/>
          <a:ext cx="725414" cy="612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Document" showAsIcon="1" r:id="rId8" imgW="914400" imgH="771480" progId="Word.Document.12">
                  <p:embed/>
                </p:oleObj>
              </mc:Choice>
              <mc:Fallback>
                <p:oleObj name="Document" showAsIcon="1" r:id="rId8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53709" y="3395081"/>
                        <a:ext cx="725414" cy="612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46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bg group mall utan symbol">
  <a:themeElements>
    <a:clrScheme name="vbg group mall utan symbol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38FC4"/>
      </a:accent1>
      <a:accent2>
        <a:srgbClr val="CEC2A1"/>
      </a:accent2>
      <a:accent3>
        <a:srgbClr val="FFFFFF"/>
      </a:accent3>
      <a:accent4>
        <a:srgbClr val="000000"/>
      </a:accent4>
      <a:accent5>
        <a:srgbClr val="BCC6DE"/>
      </a:accent5>
      <a:accent6>
        <a:srgbClr val="BAB091"/>
      </a:accent6>
      <a:hlink>
        <a:srgbClr val="E2DBC9"/>
      </a:hlink>
      <a:folHlink>
        <a:srgbClr val="C39F1D"/>
      </a:folHlink>
    </a:clrScheme>
    <a:fontScheme name="vbg group mall utan symbo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bg group mall utan symbo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g group mall utan symbo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g group mall utan symbo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g group mall utan symbo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g group mall utan symbo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bg group mall utan symbo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bg group mall utan symbo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bg group mall utan symbo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bg group mall utan symbo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bg group mall utan symbo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bg group mall utan symbo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bg group mall utan symbo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bg group mall utan symbol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38FC4"/>
        </a:accent1>
        <a:accent2>
          <a:srgbClr val="CEC2A1"/>
        </a:accent2>
        <a:accent3>
          <a:srgbClr val="FFFFFF"/>
        </a:accent3>
        <a:accent4>
          <a:srgbClr val="000000"/>
        </a:accent4>
        <a:accent5>
          <a:srgbClr val="BCC6DE"/>
        </a:accent5>
        <a:accent6>
          <a:srgbClr val="BAB091"/>
        </a:accent6>
        <a:hlink>
          <a:srgbClr val="E2DBC9"/>
        </a:hlink>
        <a:folHlink>
          <a:srgbClr val="C39F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vbg group mall utan symbol</Template>
  <TotalTime>167</TotalTime>
  <Words>496</Words>
  <Application>Microsoft Office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vbg group mall utan symbol</vt:lpstr>
      <vt:lpstr>Document</vt:lpstr>
      <vt:lpstr>Proposals from IWG-R55 to GRRF-82</vt:lpstr>
      <vt:lpstr>Proposals from IWG-R55 to GRRF-82</vt:lpstr>
      <vt:lpstr>Proposals from IWG-R55 to GRRF-82</vt:lpstr>
      <vt:lpstr>Proposals from IWG-R55 to GRRF-82</vt:lpstr>
      <vt:lpstr>Proposals from IWG-R55 to GRRF-82</vt:lpstr>
      <vt:lpstr>Proposals from IWG-R55 to GRRF-82</vt:lpstr>
      <vt:lpstr>Proposals from IWG-R55 to GRRF-82</vt:lpstr>
    </vt:vector>
  </TitlesOfParts>
  <Company>VBG GROUP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Proposals from IWG-R55 to GRRF-82</dc:title>
  <dc:creator>Svensson Bolennarth</dc:creator>
  <cp:lastModifiedBy>Francois E. Guichard</cp:lastModifiedBy>
  <cp:revision>16</cp:revision>
  <dcterms:created xsi:type="dcterms:W3CDTF">2016-06-16T08:52:11Z</dcterms:created>
  <dcterms:modified xsi:type="dcterms:W3CDTF">2016-09-01T07:48:38Z</dcterms:modified>
</cp:coreProperties>
</file>