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79" r:id="rId3"/>
    <p:sldId id="269" r:id="rId4"/>
    <p:sldId id="274" r:id="rId5"/>
    <p:sldId id="292" r:id="rId6"/>
    <p:sldId id="297" r:id="rId7"/>
    <p:sldId id="276" r:id="rId8"/>
    <p:sldId id="287" r:id="rId9"/>
    <p:sldId id="288" r:id="rId10"/>
    <p:sldId id="289" r:id="rId11"/>
    <p:sldId id="293" r:id="rId12"/>
    <p:sldId id="296" r:id="rId13"/>
    <p:sldId id="294" r:id="rId14"/>
    <p:sldId id="295" r:id="rId1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731" autoAdjust="0"/>
    <p:restoredTop sz="77747" autoAdjust="0"/>
  </p:normalViewPr>
  <p:slideViewPr>
    <p:cSldViewPr showGuides="1">
      <p:cViewPr varScale="1">
        <p:scale>
          <a:sx n="85" d="100"/>
          <a:sy n="85" d="100"/>
        </p:scale>
        <p:origin x="-2021" y="-82"/>
      </p:cViewPr>
      <p:guideLst>
        <p:guide orient="horz" pos="960"/>
        <p:guide pos="29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9" d="100"/>
          <a:sy n="89" d="100"/>
        </p:scale>
        <p:origin x="-37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4.xml"/><Relationship Id="rId7" Type="http://schemas.openxmlformats.org/officeDocument/2006/relationships/slide" Target="slides/slide12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6D4E9BE-9D58-4CDA-85C3-03854630E10E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2068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3304F4-FF33-413A-A781-DC9980BB0805}" type="slidenum">
              <a:rPr lang="it-IT" altLang="en-US" sz="1200"/>
              <a:pPr/>
              <a:t>1</a:t>
            </a:fld>
            <a:endParaRPr lang="it-IT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FE01BB-B275-4FEC-A70C-E7813B237B95}" type="slidenum">
              <a:rPr lang="it-IT" altLang="en-US"/>
              <a:pPr/>
              <a:t>14</a:t>
            </a:fld>
            <a:endParaRPr lang="it-IT" alt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7FFA00-43EF-4520-9D6A-35FD4A10F676}" type="slidenum">
              <a:rPr lang="it-IT" altLang="en-US"/>
              <a:pPr/>
              <a:t>2</a:t>
            </a:fld>
            <a:endParaRPr lang="it-IT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4F7A0D-7816-46E2-A0DE-761C86B10515}" type="slidenum">
              <a:rPr lang="it-IT" altLang="en-US"/>
              <a:pPr/>
              <a:t>3</a:t>
            </a:fld>
            <a:endParaRPr lang="it-IT" alt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164200-0084-4674-896F-D750556E88E6}" type="slidenum">
              <a:rPr lang="it-IT" altLang="en-US"/>
              <a:pPr/>
              <a:t>4</a:t>
            </a:fld>
            <a:endParaRPr lang="it-IT" alt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EE10EC-27EA-4F22-8E6E-C0D3216D621A}" type="slidenum">
              <a:rPr lang="it-IT" altLang="en-US"/>
              <a:pPr/>
              <a:t>5</a:t>
            </a:fld>
            <a:endParaRPr lang="it-IT" alt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CEF208-0842-4837-B4B7-37698A6AF310}" type="slidenum">
              <a:rPr lang="it-IT" altLang="en-US"/>
              <a:pPr/>
              <a:t>6</a:t>
            </a:fld>
            <a:endParaRPr lang="it-IT" alt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BF4FAB-A031-4A97-B8D5-7F4CC67B8C6D}" type="slidenum">
              <a:rPr lang="it-IT" altLang="en-US"/>
              <a:pPr/>
              <a:t>11</a:t>
            </a:fld>
            <a:endParaRPr lang="it-IT" alt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733140-B15C-4862-A549-B8D015D1B804}" type="slidenum">
              <a:rPr lang="it-IT" altLang="en-US"/>
              <a:pPr/>
              <a:t>12</a:t>
            </a:fld>
            <a:endParaRPr lang="it-IT" alt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D03E1B-2DC8-40A0-83E7-D2BF892F16A7}" type="slidenum">
              <a:rPr lang="it-IT" altLang="en-US"/>
              <a:pPr/>
              <a:t>13</a:t>
            </a:fld>
            <a:endParaRPr lang="it-IT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1CB250-F9B9-4C2F-A484-C018AE3C5037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503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DB6AC0-5879-47EB-BF7D-EDC2AF31F60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512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CAE028-B1EA-43CA-B936-5AE57462049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33533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17256B-70CE-4054-9619-CFDBC315DDD7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27322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6F6E9-8A5C-4062-BF72-AA02B102BEA8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5267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m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1D1CB4-6D3B-447E-8490-F1C644BC4DBC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7797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35EB19-4DAB-428D-B534-EE6CD6E6EE02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1399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578935-2B08-4846-9B3A-058BB4AF8836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9685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59AAFC-102D-4A41-BB4E-B46ED151320F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1303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912AF0-296D-4816-9147-AE7352FEDF5E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6409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B0C6ED-078E-451E-94C1-3EE9B559A597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954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16AC0-91D3-44AA-B348-629B391473D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5312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8421CD-7C8E-4118-A029-AFE36C2C2AD8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8198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B50A4A-71D4-4366-9A4D-26B1A04C3A5C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028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7C8DF5F-9E4A-42C5-ACCA-F6DB47187E1C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2400" y="6019800"/>
            <a:ext cx="21336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sz="18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 T B</a:t>
            </a:r>
          </a:p>
          <a:p>
            <a:pPr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The International Automotive Lighting</a:t>
            </a:r>
            <a:br>
              <a:rPr lang="it-IT" sz="800" b="1" i="1">
                <a:solidFill>
                  <a:srgbClr val="333399"/>
                </a:solidFill>
                <a:latin typeface="Arial" charset="0"/>
              </a:rPr>
            </a:b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and Light Signalling Expert Group</a:t>
            </a:r>
          </a:p>
          <a:p>
            <a:pPr>
              <a:spcBef>
                <a:spcPts val="600"/>
              </a:spcBef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G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roupe de 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ravail  “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B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ruxelles 1952”</a:t>
            </a:r>
            <a:r>
              <a:rPr lang="it-IT" sz="1000" i="1">
                <a:solidFill>
                  <a:srgbClr val="333399"/>
                </a:solidFill>
                <a:latin typeface="Arial" charset="0"/>
              </a:rPr>
              <a:t> </a:t>
            </a:r>
          </a:p>
        </p:txBody>
      </p:sp>
      <p:cxnSp>
        <p:nvCxnSpPr>
          <p:cNvPr id="2" name="Straight Connector 10"/>
          <p:cNvCxnSpPr>
            <a:cxnSpLocks noChangeShapeType="1"/>
          </p:cNvCxnSpPr>
          <p:nvPr userDrawn="1"/>
        </p:nvCxnSpPr>
        <p:spPr bwMode="auto">
          <a:xfrm>
            <a:off x="1066800" y="6172200"/>
            <a:ext cx="80772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2" name="Straight Connector 10"/>
          <p:cNvCxnSpPr>
            <a:cxnSpLocks noChangeShapeType="1"/>
          </p:cNvCxnSpPr>
          <p:nvPr userDrawn="1"/>
        </p:nvCxnSpPr>
        <p:spPr bwMode="auto">
          <a:xfrm>
            <a:off x="0" y="6172200"/>
            <a:ext cx="1524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1/wp29gre/GRE-48-28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1/wp29gre/GRE-48-30e.pdf" TargetMode="External"/><Relationship Id="rId2" Type="http://schemas.openxmlformats.org/officeDocument/2006/relationships/hyperlink" Target="http://www.unece.org/fileadmin/DAM/trans/doc/2011/wp29gre/GRE-48-28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GTB Task Force Conformity of Production</a:t>
            </a:r>
            <a:br>
              <a:rPr lang="en-GB" altLang="en-US" smtClean="0"/>
            </a:br>
            <a:r>
              <a:rPr lang="en-GB" altLang="en-US" smtClean="0"/>
              <a:t>TF CoP</a:t>
            </a:r>
            <a:endParaRPr lang="it-IT" alt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813" y="3573463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2400" kern="0" dirty="0" smtClean="0"/>
              <a:t>Report for GRE-75</a:t>
            </a:r>
          </a:p>
        </p:txBody>
      </p:sp>
      <p:graphicFrame>
        <p:nvGraphicFramePr>
          <p:cNvPr id="6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44855"/>
              </p:ext>
            </p:extLst>
          </p:nvPr>
        </p:nvGraphicFramePr>
        <p:xfrm>
          <a:off x="215516" y="152636"/>
          <a:ext cx="8604956" cy="807720"/>
        </p:xfrm>
        <a:graphic>
          <a:graphicData uri="http://schemas.openxmlformats.org/drawingml/2006/table">
            <a:tbl>
              <a:tblPr/>
              <a:tblGrid>
                <a:gridCol w="4516174"/>
                <a:gridCol w="4088782"/>
              </a:tblGrid>
              <a:tr h="492136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the expert from GTB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document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GRE-75-15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37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(75th GRE, 5 - 8 April 2016,</a:t>
                      </a:r>
                    </a:p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item 11(b))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44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997950" cy="523875"/>
          </a:xfrm>
        </p:spPr>
        <p:txBody>
          <a:bodyPr/>
          <a:lstStyle/>
          <a:p>
            <a:r>
              <a:rPr lang="de-AT" altLang="en-US" sz="2800" smtClean="0"/>
              <a:t>Reduced CoP Tables and Tests</a:t>
            </a: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395288" y="1341438"/>
            <a:ext cx="8135937" cy="4114800"/>
          </a:xfrm>
        </p:spPr>
        <p:txBody>
          <a:bodyPr/>
          <a:lstStyle/>
          <a:p>
            <a:r>
              <a:rPr lang="en-US" altLang="en-US" sz="2000" b="1" smtClean="0"/>
              <a:t>e.g. Simplified Class V Table for CoP:</a:t>
            </a:r>
          </a:p>
          <a:p>
            <a:endParaRPr lang="de-AT" altLang="en-US" sz="2000" b="1" smtClean="0"/>
          </a:p>
          <a:p>
            <a:endParaRPr lang="de-AT" altLang="en-US" sz="2000" b="1" smtClean="0"/>
          </a:p>
          <a:p>
            <a:endParaRPr lang="de-AT" altLang="en-US" sz="2000" b="1" smtClean="0"/>
          </a:p>
          <a:p>
            <a:endParaRPr lang="de-AT" altLang="en-US" sz="2000" b="1" smtClean="0"/>
          </a:p>
          <a:p>
            <a:endParaRPr lang="de-AT" altLang="en-US" sz="2000" b="1" smtClean="0"/>
          </a:p>
          <a:p>
            <a:endParaRPr lang="de-AT" altLang="en-US" sz="2000" b="1" smtClean="0"/>
          </a:p>
          <a:p>
            <a:endParaRPr lang="de-AT" altLang="en-US" sz="2000" b="1" smtClean="0"/>
          </a:p>
          <a:p>
            <a:pPr marL="0" lvl="2" indent="0">
              <a:buFontTx/>
              <a:buNone/>
            </a:pPr>
            <a:r>
              <a:rPr lang="de-AT" altLang="en-US" sz="1400" smtClean="0">
                <a:sym typeface="Wingdings" pitchFamily="2" charset="2"/>
              </a:rPr>
              <a:t>	e.g. reduction to key test points</a:t>
            </a:r>
          </a:p>
          <a:p>
            <a:pPr marL="0" lvl="2" indent="0">
              <a:buFontTx/>
              <a:buNone/>
            </a:pPr>
            <a:endParaRPr lang="de-AT" altLang="en-US" sz="1400" smtClean="0">
              <a:sym typeface="Wingdings" pitchFamily="2" charset="2"/>
            </a:endParaRPr>
          </a:p>
          <a:p>
            <a:pPr marL="0" lvl="2" indent="0">
              <a:buFontTx/>
              <a:buNone/>
            </a:pPr>
            <a:endParaRPr lang="de-AT" altLang="en-US" sz="1400" smtClean="0">
              <a:sym typeface="Wingdings" pitchFamily="2" charset="2"/>
            </a:endParaRPr>
          </a:p>
          <a:p>
            <a:endParaRPr lang="de-AT" altLang="en-US" sz="2000" b="1" smtClean="0"/>
          </a:p>
          <a:p>
            <a:pPr>
              <a:buFontTx/>
              <a:buNone/>
            </a:pPr>
            <a:endParaRPr lang="en-US" altLang="en-US" sz="1800" b="1" smtClean="0"/>
          </a:p>
          <a:p>
            <a:pPr>
              <a:spcAft>
                <a:spcPts val="600"/>
              </a:spcAft>
              <a:buFontTx/>
              <a:buNone/>
            </a:pPr>
            <a:endParaRPr lang="en-US" altLang="en-US" sz="1400" smtClean="0"/>
          </a:p>
          <a:p>
            <a:pPr>
              <a:buFontTx/>
              <a:buNone/>
            </a:pPr>
            <a:endParaRPr lang="de-AT" altLang="en-US" sz="1400" smtClean="0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B4F73FC-9ECD-477C-867D-B63C5F652F08}" type="slidenum">
              <a:rPr lang="de-AT" altLang="en-US" sz="1200">
                <a:latin typeface="Calibri" pitchFamily="34" charset="0"/>
              </a:rPr>
              <a:pPr/>
              <a:t>10</a:t>
            </a:fld>
            <a:endParaRPr lang="de-AT" altLang="en-US" sz="1200"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 rot="20323839">
            <a:off x="2019300" y="2954338"/>
            <a:ext cx="4735513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AT" sz="6600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DRAFT</a:t>
            </a:r>
            <a:endParaRPr lang="en-US" sz="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973138" y="4437063"/>
            <a:ext cx="350837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lg" len="med"/>
            <a:tailEnd type="arrow" w="lg" len="lg"/>
          </a:ln>
          <a:effectLst/>
        </p:spPr>
      </p:cxnSp>
      <p:pic>
        <p:nvPicPr>
          <p:cNvPr id="25607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1820863"/>
            <a:ext cx="62484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 rot="20323839">
            <a:off x="1063625" y="2787650"/>
            <a:ext cx="20272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AT" sz="2000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DRAFT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609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C9D1BE-F921-4C50-8D65-DAA2BABFFEE3}" type="slidenum">
              <a:rPr lang="it-IT" altLang="en-US" sz="1200">
                <a:latin typeface="Calibri" pitchFamily="34" charset="0"/>
              </a:rPr>
              <a:pPr/>
              <a:t>11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21508" name="Rectangle 11"/>
          <p:cNvSpPr>
            <a:spLocks noChangeArrowheads="1"/>
          </p:cNvSpPr>
          <p:nvPr/>
        </p:nvSpPr>
        <p:spPr bwMode="auto">
          <a:xfrm>
            <a:off x="0" y="115888"/>
            <a:ext cx="857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257300" indent="-3429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it-IT" altLang="en-US" sz="1400" dirty="0" smtClean="0"/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de-AT" altLang="en-US" sz="2800" dirty="0" err="1" smtClean="0"/>
              <a:t>new</a:t>
            </a:r>
            <a:r>
              <a:rPr lang="de-AT" altLang="en-US" sz="2800" dirty="0" smtClean="0"/>
              <a:t> </a:t>
            </a:r>
            <a:r>
              <a:rPr lang="de-AT" altLang="en-US" sz="2800" dirty="0" err="1" smtClean="0"/>
              <a:t>definition</a:t>
            </a:r>
            <a:r>
              <a:rPr lang="de-AT" altLang="en-US" sz="2800" dirty="0" smtClean="0"/>
              <a:t> </a:t>
            </a:r>
            <a:r>
              <a:rPr lang="de-AT" altLang="en-US" sz="2800" dirty="0" err="1" smtClean="0"/>
              <a:t>of</a:t>
            </a:r>
            <a:r>
              <a:rPr lang="de-AT" altLang="en-US" sz="2800" dirty="0" smtClean="0"/>
              <a:t> „</a:t>
            </a:r>
            <a:r>
              <a:rPr lang="de-AT" altLang="en-US" sz="2800" dirty="0" err="1" smtClean="0"/>
              <a:t>functional</a:t>
            </a:r>
            <a:r>
              <a:rPr lang="de-AT" altLang="en-US" sz="2800" dirty="0" smtClean="0"/>
              <a:t> </a:t>
            </a:r>
            <a:r>
              <a:rPr lang="de-AT" altLang="en-US" sz="2800" dirty="0" err="1" smtClean="0"/>
              <a:t>unit</a:t>
            </a:r>
            <a:r>
              <a:rPr lang="de-AT" altLang="en-US" sz="2800" dirty="0" smtClean="0"/>
              <a:t>“ </a:t>
            </a:r>
          </a:p>
          <a:p>
            <a:pPr marL="1257300" lvl="3" indent="0" eaLnBrk="1" hangingPunct="1">
              <a:buFontTx/>
              <a:buNone/>
              <a:defRPr/>
            </a:pPr>
            <a:r>
              <a:rPr lang="en-GB" dirty="0" smtClean="0"/>
              <a:t>“1.22.    “Functional unit” means a part of a lighting unit providing a specific light distribution which may be used for different modes or classes. If used for the bending mode its light distribution may vary as a function of the T-signal(turn-radius); however, the light distribution shall be identical for a given T-signal(turn-radius) in all modes or classes.</a:t>
            </a:r>
            <a:endParaRPr lang="en-GB" sz="2400" dirty="0" smtClean="0"/>
          </a:p>
          <a:p>
            <a:pPr marL="914400" lvl="2" indent="0" eaLnBrk="1" hangingPunct="1">
              <a:buFontTx/>
              <a:buNone/>
              <a:defRPr/>
            </a:pPr>
            <a:endParaRPr lang="de-AT" altLang="en-US" sz="1000" u="sng" dirty="0" smtClean="0"/>
          </a:p>
          <a:p>
            <a:pPr marL="914400" lvl="2" indent="0" eaLnBrk="1" hangingPunct="1">
              <a:buFontTx/>
              <a:buNone/>
              <a:defRPr/>
            </a:pPr>
            <a:r>
              <a:rPr lang="de-AT" altLang="en-US" sz="2000" u="sng" dirty="0" err="1" smtClean="0"/>
              <a:t>some</a:t>
            </a:r>
            <a:r>
              <a:rPr lang="de-AT" altLang="en-US" sz="2000" u="sng" dirty="0" smtClean="0"/>
              <a:t> </a:t>
            </a:r>
            <a:r>
              <a:rPr lang="de-AT" altLang="en-US" sz="2000" u="sng" dirty="0" err="1" smtClean="0"/>
              <a:t>examples</a:t>
            </a:r>
            <a:r>
              <a:rPr lang="de-AT" altLang="en-US" sz="2000" u="sng" dirty="0" smtClean="0"/>
              <a:t> </a:t>
            </a:r>
            <a:r>
              <a:rPr lang="de-AT" altLang="en-US" sz="2000" u="sng" dirty="0" err="1" smtClean="0"/>
              <a:t>for</a:t>
            </a:r>
            <a:r>
              <a:rPr lang="de-AT" altLang="en-US" sz="2000" u="sng" dirty="0" smtClean="0"/>
              <a:t> such a „</a:t>
            </a:r>
            <a:r>
              <a:rPr lang="de-AT" altLang="en-US" sz="2000" u="sng" dirty="0" err="1" smtClean="0"/>
              <a:t>functional</a:t>
            </a:r>
            <a:r>
              <a:rPr lang="de-AT" altLang="en-US" sz="2000" u="sng" dirty="0" smtClean="0"/>
              <a:t> </a:t>
            </a:r>
            <a:r>
              <a:rPr lang="de-AT" altLang="en-US" sz="2000" u="sng" dirty="0" err="1" smtClean="0"/>
              <a:t>unit</a:t>
            </a:r>
            <a:r>
              <a:rPr lang="de-AT" altLang="en-US" sz="2000" u="sng" dirty="0" smtClean="0"/>
              <a:t>“ </a:t>
            </a:r>
            <a:r>
              <a:rPr lang="de-AT" altLang="en-US" sz="2000" u="sng" dirty="0" err="1" smtClean="0"/>
              <a:t>for</a:t>
            </a:r>
            <a:r>
              <a:rPr lang="de-AT" altLang="en-US" sz="2000" u="sng" dirty="0" smtClean="0"/>
              <a:t> </a:t>
            </a:r>
            <a:r>
              <a:rPr lang="de-AT" altLang="en-US" sz="2000" u="sng" dirty="0" err="1" smtClean="0"/>
              <a:t>the</a:t>
            </a:r>
            <a:r>
              <a:rPr lang="de-AT" altLang="en-US" sz="2000" u="sng" dirty="0" smtClean="0"/>
              <a:t> </a:t>
            </a:r>
            <a:r>
              <a:rPr lang="de-AT" altLang="en-US" sz="2000" u="sng" dirty="0" err="1" smtClean="0"/>
              <a:t>bending</a:t>
            </a:r>
            <a:r>
              <a:rPr lang="de-AT" altLang="en-US" sz="2000" u="sng" dirty="0" smtClean="0"/>
              <a:t>: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altLang="en-US" sz="1400" dirty="0" smtClean="0"/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sz="1400" dirty="0" smtClean="0"/>
              <a:t>for Cat.1 </a:t>
            </a:r>
            <a:r>
              <a:rPr lang="en-US" altLang="en-US" sz="1400" dirty="0" err="1" smtClean="0"/>
              <a:t>Bendlight</a:t>
            </a:r>
            <a:r>
              <a:rPr lang="en-US" altLang="en-US" sz="1400" dirty="0" smtClean="0"/>
              <a:t>:(bending mode with </a:t>
            </a:r>
            <a:r>
              <a:rPr lang="en-US" sz="1400" dirty="0" smtClean="0"/>
              <a:t>horizontal </a:t>
            </a:r>
            <a:r>
              <a:rPr lang="en-US" sz="1400" dirty="0"/>
              <a:t>movement of the kink of the </a:t>
            </a:r>
            <a:r>
              <a:rPr lang="en-US" sz="1400" dirty="0" smtClean="0"/>
              <a:t>cut-off)</a:t>
            </a:r>
            <a:endParaRPr lang="en-US" altLang="en-US" sz="1400" dirty="0" smtClean="0"/>
          </a:p>
          <a:p>
            <a:pPr marL="1257300" lvl="3" indent="0" eaLnBrk="1" hangingPunct="1">
              <a:buFontTx/>
              <a:buNone/>
              <a:defRPr/>
            </a:pPr>
            <a:r>
              <a:rPr lang="en-US" altLang="en-US" sz="1400" dirty="0" smtClean="0"/>
              <a:t>-the </a:t>
            </a:r>
            <a:r>
              <a:rPr lang="en-US" altLang="en-US" sz="1400" dirty="0" err="1" smtClean="0"/>
              <a:t>swivelling</a:t>
            </a:r>
            <a:r>
              <a:rPr lang="en-US" altLang="en-US" sz="1400" dirty="0" smtClean="0"/>
              <a:t> of a complete projection module or only the optical lens</a:t>
            </a:r>
          </a:p>
          <a:p>
            <a:pPr marL="1257300" lvl="3" indent="0" eaLnBrk="1" hangingPunct="1">
              <a:buFontTx/>
              <a:buNone/>
              <a:defRPr/>
            </a:pPr>
            <a:r>
              <a:rPr lang="en-US" altLang="en-US" sz="1400" dirty="0" smtClean="0"/>
              <a:t>- the activation of static optical elements which produce moveable kink patterns by sequential activation (pixel/matrix light)</a:t>
            </a:r>
          </a:p>
          <a:p>
            <a:pPr marL="1257300" lvl="3" indent="0" eaLnBrk="1" hangingPunct="1">
              <a:buFontTx/>
              <a:buNone/>
              <a:defRPr/>
            </a:pPr>
            <a:r>
              <a:rPr lang="de-AT" altLang="en-US" sz="1400" dirty="0"/>
              <a:t>	</a:t>
            </a:r>
            <a:r>
              <a:rPr lang="de-AT" altLang="en-US" sz="1400" dirty="0" smtClean="0"/>
              <a:t>etc....</a:t>
            </a:r>
            <a:endParaRPr lang="en-US" altLang="en-US" sz="1400" dirty="0" smtClean="0"/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sz="1400" dirty="0" smtClean="0"/>
              <a:t>for Cat 2 </a:t>
            </a:r>
            <a:r>
              <a:rPr lang="en-US" altLang="en-US" sz="1400" dirty="0" err="1" smtClean="0"/>
              <a:t>Bendlight</a:t>
            </a:r>
            <a:r>
              <a:rPr lang="en-US" altLang="en-US" sz="1400" dirty="0" smtClean="0"/>
              <a:t>: (</a:t>
            </a:r>
            <a:r>
              <a:rPr lang="en-US" sz="1400" dirty="0"/>
              <a:t>bending mode without horizontal movement of the kink of the cut-off</a:t>
            </a:r>
            <a:r>
              <a:rPr lang="en-US" altLang="en-US" sz="1400" dirty="0" smtClean="0"/>
              <a:t>)</a:t>
            </a:r>
          </a:p>
          <a:p>
            <a:pPr marL="1257300" lvl="3" indent="0" eaLnBrk="1" hangingPunct="1">
              <a:buFontTx/>
              <a:buNone/>
              <a:defRPr/>
            </a:pPr>
            <a:r>
              <a:rPr lang="en-US" altLang="en-US" sz="1400" dirty="0" smtClean="0"/>
              <a:t>-the activation of static optical elements (e.g. cornering lamp reflector, pixel/matrix light) below cut off line</a:t>
            </a:r>
          </a:p>
          <a:p>
            <a:pPr marL="1257300" lvl="3" indent="0" eaLnBrk="1" hangingPunct="1">
              <a:buFontTx/>
              <a:buNone/>
              <a:defRPr/>
            </a:pPr>
            <a:r>
              <a:rPr lang="en-US" altLang="en-US" sz="1400" dirty="0" smtClean="0"/>
              <a:t>-the </a:t>
            </a:r>
            <a:r>
              <a:rPr lang="en-US" altLang="en-US" sz="1400" dirty="0" err="1" smtClean="0"/>
              <a:t>swivelling</a:t>
            </a:r>
            <a:r>
              <a:rPr lang="en-US" altLang="en-US" sz="1400" dirty="0" smtClean="0"/>
              <a:t> of optical elements below cut off line 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en-US" sz="1400" dirty="0" smtClean="0"/>
              <a:t>  	 etc....</a:t>
            </a:r>
            <a:endParaRPr lang="it-IT" altLang="en-US" sz="3200" dirty="0" smtClean="0"/>
          </a:p>
        </p:txBody>
      </p:sp>
      <p:sp>
        <p:nvSpPr>
          <p:cNvPr id="2662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21FA7E1-EEAF-4ECF-9656-968C1D7B9961}" type="slidenum">
              <a:rPr lang="it-IT" altLang="en-US" sz="1200">
                <a:latin typeface="Calibri" pitchFamily="34" charset="0"/>
              </a:rPr>
              <a:pPr/>
              <a:t>12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21508" name="Rectangle 11"/>
          <p:cNvSpPr>
            <a:spLocks noChangeArrowheads="1"/>
          </p:cNvSpPr>
          <p:nvPr/>
        </p:nvSpPr>
        <p:spPr bwMode="auto">
          <a:xfrm>
            <a:off x="285750" y="214313"/>
            <a:ext cx="857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257300" indent="-3429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it-IT" altLang="en-US" sz="1400" dirty="0" smtClean="0"/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de-AT" altLang="en-US" dirty="0" err="1" smtClean="0"/>
              <a:t>Reduce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the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measurements</a:t>
            </a:r>
            <a:r>
              <a:rPr lang="de-AT" altLang="en-US" dirty="0"/>
              <a:t> </a:t>
            </a:r>
            <a:r>
              <a:rPr lang="de-AT" altLang="en-US" dirty="0" err="1" smtClean="0"/>
              <a:t>according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to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the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following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decision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table</a:t>
            </a:r>
            <a:r>
              <a:rPr lang="de-AT" altLang="en-US" dirty="0" smtClean="0"/>
              <a:t>:</a:t>
            </a:r>
          </a:p>
          <a:p>
            <a:pPr lvl="3" eaLnBrk="1" hangingPunct="1">
              <a:buFontTx/>
              <a:buChar char="-"/>
              <a:defRPr/>
            </a:pPr>
            <a:r>
              <a:rPr lang="de-AT" altLang="en-US" dirty="0" err="1" smtClean="0"/>
              <a:t>reduction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of</a:t>
            </a:r>
            <a:r>
              <a:rPr lang="de-AT" altLang="en-US" dirty="0" smtClean="0"/>
              <a:t> ADB </a:t>
            </a:r>
            <a:r>
              <a:rPr lang="de-AT" altLang="en-US" dirty="0" err="1" smtClean="0"/>
              <a:t>measurements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to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worst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case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condition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if</a:t>
            </a:r>
            <a:r>
              <a:rPr lang="de-AT" altLang="en-US" dirty="0" smtClean="0"/>
              <a:t> same </a:t>
            </a:r>
            <a:r>
              <a:rPr lang="de-AT" altLang="en-US" dirty="0" err="1" smtClean="0"/>
              <a:t>functional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unit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is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used</a:t>
            </a:r>
            <a:endParaRPr lang="de-AT" altLang="en-US" dirty="0" smtClean="0"/>
          </a:p>
          <a:p>
            <a:pPr lvl="3" eaLnBrk="1" hangingPunct="1">
              <a:buFontTx/>
              <a:buChar char="-"/>
              <a:defRPr/>
            </a:pPr>
            <a:r>
              <a:rPr lang="de-AT" altLang="en-US" dirty="0" err="1" smtClean="0"/>
              <a:t>reduction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to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measurements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of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only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the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basic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mode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if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more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than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one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mode</a:t>
            </a:r>
            <a:r>
              <a:rPr lang="de-AT" altLang="en-US" dirty="0" smtClean="0"/>
              <a:t> in a Class </a:t>
            </a:r>
            <a:r>
              <a:rPr lang="de-AT" altLang="en-US" dirty="0" err="1" smtClean="0"/>
              <a:t>exists</a:t>
            </a:r>
            <a:r>
              <a:rPr lang="de-AT" altLang="en-US" dirty="0" smtClean="0"/>
              <a:t> </a:t>
            </a:r>
          </a:p>
          <a:p>
            <a:pPr lvl="3" eaLnBrk="1" hangingPunct="1">
              <a:buFontTx/>
              <a:buChar char="-"/>
              <a:defRPr/>
            </a:pPr>
            <a:r>
              <a:rPr lang="en-US" altLang="en-US" dirty="0" smtClean="0"/>
              <a:t>reduction of bend light test  if same „functional unit“ is used.</a:t>
            </a:r>
          </a:p>
          <a:p>
            <a:pPr marL="1371600" lvl="3" indent="0" eaLnBrk="1" hangingPunct="1">
              <a:buFontTx/>
              <a:buNone/>
              <a:defRPr/>
            </a:pPr>
            <a:r>
              <a:rPr lang="de-AT" altLang="en-US" dirty="0" smtClean="0"/>
              <a:t>(</a:t>
            </a:r>
            <a:r>
              <a:rPr lang="de-AT" altLang="en-US" dirty="0" err="1" smtClean="0"/>
              <a:t>details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see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next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slide</a:t>
            </a:r>
            <a:r>
              <a:rPr lang="de-AT" altLang="en-US" dirty="0" smtClean="0"/>
              <a:t>)</a:t>
            </a:r>
            <a:endParaRPr lang="it-IT" altLang="en-US" sz="3200" dirty="0" smtClean="0"/>
          </a:p>
        </p:txBody>
      </p:sp>
      <p:sp>
        <p:nvSpPr>
          <p:cNvPr id="2765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CE-XXXX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  <p:sp>
        <p:nvSpPr>
          <p:cNvPr id="2867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515CB4-7906-4BBD-8CA5-84EB29644489}" type="slidenum">
              <a:rPr lang="it-IT" altLang="en-US" sz="1200">
                <a:latin typeface="Calibri" pitchFamily="34" charset="0"/>
              </a:rPr>
              <a:pPr/>
              <a:t>13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28676" name="Rectangle 11"/>
          <p:cNvSpPr>
            <a:spLocks noChangeArrowheads="1"/>
          </p:cNvSpPr>
          <p:nvPr/>
        </p:nvSpPr>
        <p:spPr bwMode="auto">
          <a:xfrm>
            <a:off x="285750" y="214313"/>
            <a:ext cx="857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A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en-US" altLang="en-US" sz="28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en-US" altLang="en-US" sz="28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it-IT" altLang="en-US" sz="3200">
              <a:latin typeface="Tahoma" pitchFamily="34" charset="0"/>
            </a:endParaRPr>
          </a:p>
        </p:txBody>
      </p:sp>
      <p:sp>
        <p:nvSpPr>
          <p:cNvPr id="28677" name="Rechteck 2"/>
          <p:cNvSpPr>
            <a:spLocks noChangeArrowheads="1"/>
          </p:cNvSpPr>
          <p:nvPr/>
        </p:nvSpPr>
        <p:spPr bwMode="auto">
          <a:xfrm>
            <a:off x="0" y="5778500"/>
            <a:ext cx="9144000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endParaRPr lang="en-US" altLang="en-US"/>
          </a:p>
        </p:txBody>
      </p:sp>
      <p:pic>
        <p:nvPicPr>
          <p:cNvPr id="28678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4763"/>
            <a:ext cx="74168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5D9F3A-D1B9-466A-AE78-470969DD27D3}" type="slidenum">
              <a:rPr lang="it-IT" altLang="en-US" sz="1200">
                <a:latin typeface="Calibri" pitchFamily="34" charset="0"/>
              </a:rPr>
              <a:pPr/>
              <a:t>14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29699" name="Rectangle 11"/>
          <p:cNvSpPr>
            <a:spLocks noChangeArrowheads="1"/>
          </p:cNvSpPr>
          <p:nvPr/>
        </p:nvSpPr>
        <p:spPr bwMode="auto">
          <a:xfrm>
            <a:off x="285750" y="214313"/>
            <a:ext cx="857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it-IT" altLang="en-US" sz="320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altLang="en-US" sz="3200">
                <a:latin typeface="Tahoma" pitchFamily="34" charset="0"/>
              </a:rPr>
              <a:t>Target: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it-IT" altLang="en-US" sz="14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AT" altLang="en-US" sz="28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de-AT" altLang="en-US" sz="2800">
                <a:latin typeface="Tahoma" pitchFamily="34" charset="0"/>
              </a:rPr>
              <a:t>formal document to be sent to 76th GRE session for adoption</a:t>
            </a:r>
            <a:endParaRPr lang="it-IT" altLang="en-US" sz="3200">
              <a:latin typeface="Tahoma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11863" y="5516563"/>
            <a:ext cx="777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 eaLnBrk="1" hangingPunct="1">
              <a:spcBef>
                <a:spcPct val="20000"/>
              </a:spcBef>
            </a:pPr>
            <a:r>
              <a:rPr lang="it-IT" altLang="en-US" sz="2800">
                <a:latin typeface="Tahoma" pitchFamily="34" charset="0"/>
              </a:rPr>
              <a:t>THANK YOU!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it-IT" altLang="en-US" sz="3200">
              <a:latin typeface="Tahoma" pitchFamily="34" charset="0"/>
            </a:endParaRPr>
          </a:p>
        </p:txBody>
      </p:sp>
      <p:sp>
        <p:nvSpPr>
          <p:cNvPr id="29701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  <p:sp>
        <p:nvSpPr>
          <p:cNvPr id="1741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65AAAC-0BC1-4215-9411-1FF644DFF1E8}" type="slidenum">
              <a:rPr lang="it-IT" altLang="en-US" sz="1200">
                <a:latin typeface="Calibri" pitchFamily="34" charset="0"/>
              </a:rPr>
              <a:pPr/>
              <a:t>2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685800" y="-109538"/>
            <a:ext cx="77724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it-IT" altLang="en-US" sz="3200" b="1">
                <a:latin typeface="Tahoma" pitchFamily="34" charset="0"/>
              </a:rPr>
              <a:t>Motivation for TF CoP on AFS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657225" y="896938"/>
            <a:ext cx="82438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en-US">
                <a:latin typeface="Tahoma" pitchFamily="34" charset="0"/>
              </a:rPr>
              <a:t>to set R123 in line with other headlamp CoP procedures to have common CoP procedures for work of </a:t>
            </a:r>
            <a:r>
              <a:rPr lang="it-IT" altLang="en-US" b="1">
                <a:latin typeface="Tahoma" pitchFamily="34" charset="0"/>
              </a:rPr>
              <a:t>IWG-SLR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en-US">
                <a:latin typeface="Tahoma" pitchFamily="34" charset="0"/>
              </a:rPr>
              <a:t>to show R123 CoP compliance up to </a:t>
            </a:r>
            <a:r>
              <a:rPr lang="it-IT" altLang="en-US" b="1">
                <a:latin typeface="Tahoma" pitchFamily="34" charset="0"/>
              </a:rPr>
              <a:t>80</a:t>
            </a:r>
            <a:r>
              <a:rPr lang="it-IT" altLang="en-US">
                <a:latin typeface="Tahoma" pitchFamily="34" charset="0"/>
              </a:rPr>
              <a:t> photometric measurements are necessary compared to only </a:t>
            </a:r>
            <a:r>
              <a:rPr lang="it-IT" altLang="en-US" b="1">
                <a:latin typeface="Tahoma" pitchFamily="34" charset="0"/>
              </a:rPr>
              <a:t>8</a:t>
            </a:r>
            <a:r>
              <a:rPr lang="it-IT" altLang="en-US">
                <a:latin typeface="Tahoma" pitchFamily="34" charset="0"/>
              </a:rPr>
              <a:t> measurements for HID (R98) or Halogen (R112) headlamps with bendlight</a:t>
            </a:r>
            <a:r>
              <a:rPr lang="it-IT" altLang="en-US" sz="2800">
                <a:latin typeface="Tahoma" pitchFamily="34" charset="0"/>
              </a:rPr>
              <a:t>  </a:t>
            </a:r>
            <a:endParaRPr lang="it-IT" altLang="en-US" sz="16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•"/>
            </a:pPr>
            <a:endParaRPr lang="it-IT" altLang="en-US" sz="320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it-IT" altLang="en-US" sz="3200">
              <a:latin typeface="Tahoma" pitchFamily="34" charset="0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559175"/>
            <a:ext cx="35607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4702175"/>
            <a:ext cx="35607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Bild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3746500"/>
            <a:ext cx="21113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Bild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732213"/>
            <a:ext cx="22860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Bild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4803775"/>
            <a:ext cx="21113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86438"/>
            <a:ext cx="571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Textfeld 41"/>
          <p:cNvSpPr txBox="1">
            <a:spLocks noChangeArrowheads="1"/>
          </p:cNvSpPr>
          <p:nvPr/>
        </p:nvSpPr>
        <p:spPr bwMode="auto">
          <a:xfrm>
            <a:off x="1571625" y="4429125"/>
            <a:ext cx="1071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de-AT" altLang="en-US" sz="2400">
                <a:latin typeface="Arial" charset="0"/>
                <a:cs typeface="Arial" charset="0"/>
              </a:rPr>
              <a:t>R123</a:t>
            </a:r>
            <a:endParaRPr lang="de-DE" altLang="en-US" sz="2400">
              <a:latin typeface="Arial" charset="0"/>
              <a:cs typeface="Arial" charset="0"/>
            </a:endParaRPr>
          </a:p>
        </p:txBody>
      </p:sp>
      <p:pic>
        <p:nvPicPr>
          <p:cNvPr id="17421" name="Bild 2" descr="image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5786438"/>
            <a:ext cx="42068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Bild 2" descr="image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786438"/>
            <a:ext cx="4206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Bild 2" descr="image0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786438"/>
            <a:ext cx="42068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Bild 2" descr="image00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643438"/>
            <a:ext cx="200342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5" name="Textfeld 42"/>
          <p:cNvSpPr txBox="1">
            <a:spLocks noChangeArrowheads="1"/>
          </p:cNvSpPr>
          <p:nvPr/>
        </p:nvSpPr>
        <p:spPr bwMode="auto">
          <a:xfrm>
            <a:off x="5715000" y="4168775"/>
            <a:ext cx="171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de-AT" altLang="en-US" sz="2400">
                <a:latin typeface="Arial" charset="0"/>
                <a:cs typeface="Arial" charset="0"/>
              </a:rPr>
              <a:t>R112/R98</a:t>
            </a:r>
            <a:endParaRPr lang="de-DE" altLang="en-US" sz="2400">
              <a:latin typeface="Arial" charset="0"/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692275" y="5572125"/>
            <a:ext cx="7308850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AT" b="1" dirty="0">
                <a:sym typeface="Wingdings" pitchFamily="2" charset="2"/>
              </a:rPr>
              <a:t></a:t>
            </a:r>
            <a:r>
              <a:rPr lang="de-AT" b="1" dirty="0" err="1"/>
              <a:t>AFS</a:t>
            </a:r>
            <a:r>
              <a:rPr lang="de-AT" b="1" dirty="0"/>
              <a:t> </a:t>
            </a:r>
            <a:r>
              <a:rPr lang="de-AT" b="1" dirty="0" err="1"/>
              <a:t>COP</a:t>
            </a:r>
            <a:r>
              <a:rPr lang="de-AT" b="1" dirty="0"/>
              <a:t>  </a:t>
            </a:r>
            <a:r>
              <a:rPr lang="de-AT" b="1" dirty="0" err="1"/>
              <a:t>TESTING</a:t>
            </a:r>
            <a:r>
              <a:rPr lang="de-AT" b="1" dirty="0"/>
              <a:t> </a:t>
            </a:r>
            <a:r>
              <a:rPr lang="de-AT" b="1" dirty="0" err="1"/>
              <a:t>HAS</a:t>
            </a:r>
            <a:r>
              <a:rPr lang="de-AT" b="1" dirty="0"/>
              <a:t> </a:t>
            </a:r>
            <a:r>
              <a:rPr lang="de-AT" b="1" dirty="0" err="1"/>
              <a:t>TO</a:t>
            </a:r>
            <a:r>
              <a:rPr lang="de-AT" b="1" dirty="0"/>
              <a:t> BE </a:t>
            </a:r>
            <a:r>
              <a:rPr lang="de-AT" b="1" dirty="0" err="1"/>
              <a:t>SIMPLIFIED</a:t>
            </a:r>
            <a:endParaRPr lang="de-DE" b="1" dirty="0"/>
          </a:p>
        </p:txBody>
      </p:sp>
      <p:sp>
        <p:nvSpPr>
          <p:cNvPr id="17427" name="Textfeld 1"/>
          <p:cNvSpPr txBox="1">
            <a:spLocks noChangeArrowheads="1"/>
          </p:cNvSpPr>
          <p:nvPr/>
        </p:nvSpPr>
        <p:spPr bwMode="auto">
          <a:xfrm>
            <a:off x="4356100" y="3576638"/>
            <a:ext cx="2130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AT" altLang="en-US" sz="1600">
                <a:latin typeface="Arial" charset="0"/>
                <a:cs typeface="Arial" charset="0"/>
              </a:rPr>
              <a:t>Initial Position</a:t>
            </a:r>
            <a:endParaRPr lang="en-US" altLang="en-US" sz="1600">
              <a:latin typeface="Arial" charset="0"/>
              <a:cs typeface="Arial" charset="0"/>
            </a:endParaRPr>
          </a:p>
        </p:txBody>
      </p:sp>
      <p:sp>
        <p:nvSpPr>
          <p:cNvPr id="17428" name="Textfeld 24"/>
          <p:cNvSpPr txBox="1">
            <a:spLocks noChangeArrowheads="1"/>
          </p:cNvSpPr>
          <p:nvPr/>
        </p:nvSpPr>
        <p:spPr bwMode="auto">
          <a:xfrm>
            <a:off x="4383088" y="4419600"/>
            <a:ext cx="213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AT" altLang="en-US" sz="1600">
                <a:latin typeface="Arial" charset="0"/>
                <a:cs typeface="Arial" charset="0"/>
              </a:rPr>
              <a:t>Bend max.Right</a:t>
            </a:r>
            <a:endParaRPr lang="en-US" altLang="en-US" sz="1600">
              <a:latin typeface="Arial" charset="0"/>
              <a:cs typeface="Arial" charset="0"/>
            </a:endParaRPr>
          </a:p>
        </p:txBody>
      </p:sp>
      <p:sp>
        <p:nvSpPr>
          <p:cNvPr id="17429" name="Textfeld 26"/>
          <p:cNvSpPr txBox="1">
            <a:spLocks noChangeArrowheads="1"/>
          </p:cNvSpPr>
          <p:nvPr/>
        </p:nvSpPr>
        <p:spPr bwMode="auto">
          <a:xfrm>
            <a:off x="6845300" y="3576638"/>
            <a:ext cx="2130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de-AT" altLang="en-US" sz="1600">
                <a:latin typeface="Arial" charset="0"/>
                <a:cs typeface="Arial" charset="0"/>
              </a:rPr>
              <a:t>Bend max.Left</a:t>
            </a:r>
            <a:endParaRPr lang="en-US" altLang="en-US" sz="1600">
              <a:latin typeface="Arial" charset="0"/>
              <a:cs typeface="Arial" charset="0"/>
            </a:endParaRPr>
          </a:p>
        </p:txBody>
      </p:sp>
      <p:sp>
        <p:nvSpPr>
          <p:cNvPr id="17430" name="Textfeld 27"/>
          <p:cNvSpPr txBox="1">
            <a:spLocks noChangeArrowheads="1"/>
          </p:cNvSpPr>
          <p:nvPr/>
        </p:nvSpPr>
        <p:spPr bwMode="auto">
          <a:xfrm>
            <a:off x="7775575" y="4400550"/>
            <a:ext cx="213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AT" altLang="en-US" sz="1600">
                <a:latin typeface="Arial" charset="0"/>
                <a:cs typeface="Arial" charset="0"/>
              </a:rPr>
              <a:t>High Beam</a:t>
            </a:r>
            <a:endParaRPr lang="en-US" altLang="en-US" sz="16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99280C-213E-457C-8F01-5A0CF8C63433}" type="slidenum">
              <a:rPr lang="it-IT" altLang="en-US" sz="1200">
                <a:latin typeface="Calibri" pitchFamily="34" charset="0"/>
              </a:rPr>
              <a:pPr/>
              <a:t>3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642938" y="-1428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it-IT" altLang="en-US" sz="3200">
                <a:latin typeface="Tahoma" pitchFamily="34" charset="0"/>
              </a:rPr>
              <a:t> </a:t>
            </a:r>
            <a:r>
              <a:rPr lang="it-IT" altLang="en-US" sz="3200" b="1">
                <a:latin typeface="Tahoma" pitchFamily="34" charset="0"/>
              </a:rPr>
              <a:t>GTB TF CoP</a:t>
            </a: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571500" y="1071563"/>
            <a:ext cx="7772400" cy="9175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257300" indent="-3429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it-IT" altLang="en-US" sz="2000" dirty="0" smtClean="0"/>
              <a:t>in </a:t>
            </a:r>
            <a:r>
              <a:rPr lang="it-IT" altLang="en-US" sz="2000" dirty="0" err="1" smtClean="0"/>
              <a:t>average</a:t>
            </a:r>
            <a:r>
              <a:rPr lang="it-IT" altLang="en-US" sz="2000" dirty="0" smtClean="0"/>
              <a:t> 15 </a:t>
            </a:r>
            <a:r>
              <a:rPr lang="it-IT" altLang="en-US" sz="2000" dirty="0" err="1" smtClean="0"/>
              <a:t>experts</a:t>
            </a:r>
            <a:r>
              <a:rPr lang="it-IT" altLang="en-US" sz="2000" dirty="0" smtClean="0"/>
              <a:t> from </a:t>
            </a:r>
            <a:r>
              <a:rPr lang="it-IT" altLang="en-US" sz="2000" dirty="0" err="1" smtClean="0"/>
              <a:t>Industry</a:t>
            </a:r>
            <a:r>
              <a:rPr lang="it-IT" altLang="en-US" sz="2000" dirty="0" smtClean="0"/>
              <a:t> and </a:t>
            </a:r>
            <a:r>
              <a:rPr lang="it-IT" altLang="en-US" sz="2000" dirty="0" err="1" smtClean="0"/>
              <a:t>Testhouses</a:t>
            </a:r>
            <a:r>
              <a:rPr lang="it-IT" altLang="en-US" sz="2000" dirty="0" smtClean="0"/>
              <a:t> </a:t>
            </a:r>
            <a:r>
              <a:rPr lang="it-IT" altLang="en-US" sz="2000" dirty="0" err="1" smtClean="0"/>
              <a:t>participated</a:t>
            </a:r>
            <a:r>
              <a:rPr lang="it-IT" altLang="en-US" sz="2000" dirty="0" smtClean="0"/>
              <a:t> </a:t>
            </a:r>
            <a:r>
              <a:rPr lang="it-IT" altLang="en-US" sz="2000" dirty="0" err="1" smtClean="0"/>
              <a:t>since</a:t>
            </a:r>
            <a:r>
              <a:rPr lang="it-IT" altLang="en-US" sz="2000" dirty="0" smtClean="0"/>
              <a:t> 2012</a:t>
            </a:r>
          </a:p>
          <a:p>
            <a:pPr eaLnBrk="1" hangingPunct="1">
              <a:buFontTx/>
              <a:buNone/>
              <a:defRPr/>
            </a:pPr>
            <a:endParaRPr lang="it-IT" altLang="en-US" sz="1100" b="1" dirty="0" smtClean="0"/>
          </a:p>
          <a:p>
            <a:pPr marL="0" indent="0">
              <a:buFontTx/>
              <a:buNone/>
              <a:defRPr/>
            </a:pPr>
            <a:r>
              <a:rPr lang="it-IT" sz="2000" dirty="0" err="1" smtClean="0"/>
              <a:t>Outcome</a:t>
            </a:r>
            <a:r>
              <a:rPr lang="it-IT" sz="2000" dirty="0" smtClean="0"/>
              <a:t>: </a:t>
            </a:r>
          </a:p>
          <a:p>
            <a:pPr lvl="2">
              <a:defRPr/>
            </a:pPr>
            <a:r>
              <a:rPr lang="it-IT" sz="2000" b="1" dirty="0" smtClean="0"/>
              <a:t>Work on </a:t>
            </a:r>
            <a:r>
              <a:rPr lang="it-IT" sz="2000" b="1" dirty="0" err="1" smtClean="0"/>
              <a:t>ECE</a:t>
            </a:r>
            <a:r>
              <a:rPr lang="it-IT" sz="2000" b="1" dirty="0" smtClean="0"/>
              <a:t> Reg. 123 to </a:t>
            </a:r>
            <a:r>
              <a:rPr lang="it-IT" sz="2000" b="1" dirty="0" err="1" smtClean="0"/>
              <a:t>simplify</a:t>
            </a:r>
            <a:r>
              <a:rPr lang="it-IT" sz="2000" b="1" dirty="0" smtClean="0"/>
              <a:t> AFS </a:t>
            </a:r>
            <a:r>
              <a:rPr lang="it-IT" sz="2000" b="1" dirty="0" err="1" smtClean="0"/>
              <a:t>tests</a:t>
            </a:r>
            <a:r>
              <a:rPr lang="it-IT" sz="2000" b="1" dirty="0" smtClean="0"/>
              <a:t> for serial production</a:t>
            </a:r>
            <a:endParaRPr lang="it-IT" altLang="en-US" sz="1100" dirty="0" smtClean="0"/>
          </a:p>
          <a:p>
            <a:pPr algn="ctr" eaLnBrk="1" hangingPunct="1">
              <a:buFontTx/>
              <a:buNone/>
              <a:defRPr/>
            </a:pPr>
            <a:endParaRPr lang="it-IT" altLang="en-US" b="1" dirty="0" smtClean="0"/>
          </a:p>
          <a:p>
            <a:pPr algn="ctr" eaLnBrk="1" hangingPunct="1">
              <a:buFontTx/>
              <a:buNone/>
              <a:defRPr/>
            </a:pPr>
            <a:r>
              <a:rPr lang="it-IT" altLang="en-US" b="1" dirty="0" smtClean="0"/>
              <a:t>GRE Reporting</a:t>
            </a:r>
          </a:p>
          <a:p>
            <a:pPr algn="ctr" eaLnBrk="1" hangingPunct="1">
              <a:buFontTx/>
              <a:buNone/>
              <a:defRPr/>
            </a:pPr>
            <a:endParaRPr lang="it-IT" altLang="en-US" sz="1600" b="1" dirty="0"/>
          </a:p>
          <a:p>
            <a:pPr eaLnBrk="1" hangingPunct="1">
              <a:buFontTx/>
              <a:buNone/>
              <a:defRPr/>
            </a:pPr>
            <a:r>
              <a:rPr lang="it-IT" altLang="en-US" dirty="0" smtClean="0"/>
              <a:t>Regular Progress Report to  GRE </a:t>
            </a:r>
          </a:p>
          <a:p>
            <a:pPr eaLnBrk="1" hangingPunct="1">
              <a:buFontTx/>
              <a:buNone/>
              <a:defRPr/>
            </a:pPr>
            <a:r>
              <a:rPr lang="it-IT" altLang="en-US" sz="2000" dirty="0" smtClean="0"/>
              <a:t>		69th session</a:t>
            </a:r>
            <a:r>
              <a:rPr lang="en-US" sz="2000" dirty="0"/>
              <a:t>(</a:t>
            </a:r>
            <a:r>
              <a:rPr lang="en-US" sz="2000" u="sng" dirty="0">
                <a:hlinkClick r:id="rId3"/>
              </a:rPr>
              <a:t>GRE-72-29</a:t>
            </a:r>
            <a:r>
              <a:rPr lang="en-US" sz="2000" dirty="0"/>
              <a:t>) </a:t>
            </a:r>
            <a:endParaRPr lang="it-IT" altLang="en-US" sz="2000" dirty="0" smtClean="0"/>
          </a:p>
          <a:p>
            <a:pPr eaLnBrk="1" hangingPunct="1">
              <a:buFontTx/>
              <a:buNone/>
              <a:defRPr/>
            </a:pPr>
            <a:r>
              <a:rPr lang="it-IT" altLang="en-US" sz="2000" dirty="0" smtClean="0"/>
              <a:t>		72nd session</a:t>
            </a:r>
            <a:r>
              <a:rPr lang="en-US" sz="1800" dirty="0"/>
              <a:t>(</a:t>
            </a:r>
            <a:r>
              <a:rPr lang="en-US" sz="1800" u="sng" dirty="0">
                <a:hlinkClick r:id="rId3"/>
              </a:rPr>
              <a:t>GRE-69-40</a:t>
            </a:r>
            <a:r>
              <a:rPr lang="en-US" sz="1800" dirty="0" smtClean="0"/>
              <a:t>)</a:t>
            </a:r>
            <a:endParaRPr lang="it-IT" altLang="en-US" sz="3200" dirty="0" smtClean="0"/>
          </a:p>
        </p:txBody>
      </p:sp>
      <p:sp>
        <p:nvSpPr>
          <p:cNvPr id="18437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5A251F2-BC7C-4742-B94B-F60D722BF823}" type="slidenum">
              <a:rPr lang="it-IT" altLang="en-US" sz="1200">
                <a:latin typeface="Calibri" pitchFamily="34" charset="0"/>
              </a:rPr>
              <a:pPr/>
              <a:t>4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21508" name="Rectangle 11"/>
          <p:cNvSpPr>
            <a:spLocks noChangeArrowheads="1"/>
          </p:cNvSpPr>
          <p:nvPr/>
        </p:nvSpPr>
        <p:spPr bwMode="auto">
          <a:xfrm>
            <a:off x="285750" y="260350"/>
            <a:ext cx="857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257300" indent="-3429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it-IT" altLang="en-US" sz="3200" dirty="0" smtClean="0"/>
              <a:t>Work </a:t>
            </a:r>
            <a:r>
              <a:rPr lang="it-IT" altLang="en-US" sz="3200" dirty="0" err="1" smtClean="0"/>
              <a:t>items</a:t>
            </a:r>
            <a:r>
              <a:rPr lang="it-IT" altLang="en-US" sz="3200" dirty="0" smtClean="0"/>
              <a:t> of TF:</a:t>
            </a:r>
          </a:p>
          <a:p>
            <a:pPr eaLnBrk="1" hangingPunct="1">
              <a:buFontTx/>
              <a:buNone/>
              <a:defRPr/>
            </a:pPr>
            <a:endParaRPr lang="it-IT" altLang="en-US" sz="1400" dirty="0" smtClean="0"/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it-IT" altLang="en-US" sz="2800" dirty="0" smtClean="0"/>
              <a:t>include in Reg.123 the new </a:t>
            </a:r>
            <a:r>
              <a:rPr lang="it-IT" altLang="en-US" sz="2800" dirty="0" err="1" smtClean="0"/>
              <a:t>CoP</a:t>
            </a:r>
            <a:r>
              <a:rPr lang="it-IT" altLang="en-US" sz="2800" dirty="0" smtClean="0"/>
              <a:t> </a:t>
            </a:r>
            <a:r>
              <a:rPr lang="en-US" altLang="en-US" sz="2800" dirty="0" smtClean="0"/>
              <a:t>procedure </a:t>
            </a:r>
            <a:r>
              <a:rPr lang="en-US" altLang="en-US" sz="2800" dirty="0" err="1" smtClean="0"/>
              <a:t>similiar</a:t>
            </a:r>
            <a:r>
              <a:rPr lang="en-US" altLang="en-US" sz="2800" dirty="0" smtClean="0"/>
              <a:t> to Reg.112 change adopted at 69th GRE </a:t>
            </a:r>
            <a:r>
              <a:rPr lang="en-US" altLang="en-US" sz="2800" dirty="0"/>
              <a:t>session </a:t>
            </a:r>
            <a:r>
              <a:rPr lang="en-US" altLang="en-US" sz="2000" dirty="0" smtClean="0"/>
              <a:t>(ECE/TRANS/WP.29/GRE/2013/37</a:t>
            </a:r>
            <a:r>
              <a:rPr lang="en-US" altLang="en-US" sz="2000" dirty="0"/>
              <a:t>) </a:t>
            </a:r>
            <a:endParaRPr lang="en-US" altLang="en-US" sz="2800" dirty="0" smtClean="0"/>
          </a:p>
          <a:p>
            <a:pPr marL="914400" lvl="2" indent="0" eaLnBrk="1" hangingPunct="1">
              <a:buFontTx/>
              <a:buNone/>
              <a:defRPr/>
            </a:pPr>
            <a:endParaRPr lang="en-US" altLang="en-US" sz="1600" b="1" dirty="0" smtClean="0">
              <a:solidFill>
                <a:schemeClr val="accent2"/>
              </a:solidFill>
            </a:endParaRP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altLang="en-US" sz="2800" dirty="0" smtClean="0"/>
              <a:t>clarify which tests are necessary for </a:t>
            </a:r>
            <a:r>
              <a:rPr lang="en-US" altLang="en-US" sz="2800" dirty="0" err="1" smtClean="0"/>
              <a:t>CoP</a:t>
            </a:r>
            <a:r>
              <a:rPr lang="en-US" altLang="en-US" sz="2800" dirty="0" smtClean="0"/>
              <a:t> testing compared to type approval testing, clarify that tests apply only for the entire system </a:t>
            </a:r>
            <a:r>
              <a:rPr lang="en-US" altLang="en-US" sz="1400" i="1" dirty="0" smtClean="0"/>
              <a:t>(Annex 5, Appendix 1 , paragraph 1.)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altLang="en-US" sz="2800" dirty="0" smtClean="0"/>
              <a:t>create simplified photometric </a:t>
            </a:r>
            <a:r>
              <a:rPr lang="en-US" altLang="en-US" sz="2800" dirty="0" err="1" smtClean="0"/>
              <a:t>CoP</a:t>
            </a:r>
            <a:r>
              <a:rPr lang="en-US" altLang="en-US" sz="2800" dirty="0" smtClean="0"/>
              <a:t> tables for each class (C,V,W,E,R,R</a:t>
            </a:r>
            <a:r>
              <a:rPr lang="en-US" altLang="en-US" sz="1400" dirty="0" smtClean="0"/>
              <a:t>ADB</a:t>
            </a:r>
            <a:r>
              <a:rPr lang="en-US" altLang="en-US" sz="2800" dirty="0" smtClean="0"/>
              <a:t>) with applicable tolerances </a:t>
            </a:r>
            <a:r>
              <a:rPr lang="en-US" altLang="en-US" sz="1400" i="1" dirty="0" smtClean="0"/>
              <a:t>(</a:t>
            </a:r>
            <a:r>
              <a:rPr lang="en-US" altLang="en-US" sz="1400" i="1" dirty="0"/>
              <a:t>Annex 5, Appendix 1 </a:t>
            </a:r>
            <a:r>
              <a:rPr lang="en-US" altLang="en-US" sz="1400" i="1" dirty="0" smtClean="0"/>
              <a:t>,Tables 1 to 16)</a:t>
            </a:r>
            <a:endParaRPr lang="it-IT" altLang="en-US" sz="3200" dirty="0" smtClean="0"/>
          </a:p>
          <a:p>
            <a:pPr eaLnBrk="1" hangingPunct="1">
              <a:buFontTx/>
              <a:buNone/>
              <a:defRPr/>
            </a:pPr>
            <a:endParaRPr lang="it-IT" altLang="en-US" sz="3200" dirty="0" smtClean="0"/>
          </a:p>
        </p:txBody>
      </p:sp>
      <p:sp>
        <p:nvSpPr>
          <p:cNvPr id="1946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50909DB-3A5E-4566-B23A-6CD399137DD8}" type="slidenum">
              <a:rPr lang="it-IT" altLang="en-US" sz="1200">
                <a:latin typeface="Calibri" pitchFamily="34" charset="0"/>
              </a:rPr>
              <a:pPr/>
              <a:t>5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20483" name="Rectangle 11"/>
          <p:cNvSpPr>
            <a:spLocks noChangeArrowheads="1"/>
          </p:cNvSpPr>
          <p:nvPr/>
        </p:nvSpPr>
        <p:spPr bwMode="auto">
          <a:xfrm>
            <a:off x="285750" y="214313"/>
            <a:ext cx="857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en-US" sz="3200">
                <a:latin typeface="Tahoma" pitchFamily="34" charset="0"/>
              </a:rPr>
              <a:t>Work items:</a:t>
            </a:r>
          </a:p>
          <a:p>
            <a:pPr marL="1257300" lvl="2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de-AT" altLang="en-US" sz="2800">
                <a:latin typeface="Tahoma" pitchFamily="34" charset="0"/>
              </a:rPr>
              <a:t>reduce&amp;simplifiy the measurements 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r>
              <a:rPr lang="de-AT" altLang="en-US">
                <a:latin typeface="Tahoma" pitchFamily="34" charset="0"/>
              </a:rPr>
              <a:t>if there is more than one mode in a Class then only the basic mode for CoP</a:t>
            </a:r>
            <a:r>
              <a:rPr lang="en-US" altLang="en-US" i="1">
                <a:latin typeface="Tahoma" pitchFamily="34" charset="0"/>
              </a:rPr>
              <a:t> </a:t>
            </a:r>
            <a:r>
              <a:rPr lang="en-US" altLang="en-US">
                <a:latin typeface="Tahoma" pitchFamily="34" charset="0"/>
              </a:rPr>
              <a:t>to be measured</a:t>
            </a:r>
            <a:r>
              <a:rPr lang="en-US" altLang="en-US" sz="1400" i="1">
                <a:latin typeface="Tahoma" pitchFamily="34" charset="0"/>
              </a:rPr>
              <a:t>(paragraph 2 of Annex 5, Appendix 1)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endParaRPr lang="de-AT" altLang="en-US" sz="14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r>
              <a:rPr lang="de-AT" altLang="en-US">
                <a:latin typeface="Tahoma" pitchFamily="34" charset="0"/>
              </a:rPr>
              <a:t>if bending modes use same functional unit, then only worst case bending mode to be measured</a:t>
            </a:r>
            <a:r>
              <a:rPr lang="en-US" altLang="en-US" i="1">
                <a:latin typeface="Tahoma" pitchFamily="34" charset="0"/>
              </a:rPr>
              <a:t> </a:t>
            </a:r>
            <a:r>
              <a:rPr lang="en-US" altLang="en-US" sz="1400" i="1">
                <a:latin typeface="Tahoma" pitchFamily="34" charset="0"/>
              </a:rPr>
              <a:t>(paragraph 2 of Annex 5, Appendix 1)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endParaRPr lang="de-AT" altLang="en-US" sz="14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r>
              <a:rPr lang="de-AT" altLang="en-US">
                <a:latin typeface="Tahoma" pitchFamily="34" charset="0"/>
              </a:rPr>
              <a:t>if ADB has same functional unit, then only the worst case situation for CoP to be measured </a:t>
            </a:r>
            <a:r>
              <a:rPr lang="de-AT" altLang="en-US" sz="1400">
                <a:latin typeface="Tahoma" pitchFamily="34" charset="0"/>
              </a:rPr>
              <a:t>(</a:t>
            </a:r>
            <a:r>
              <a:rPr lang="en-US" altLang="en-US" sz="1400">
                <a:latin typeface="Tahoma" pitchFamily="34" charset="0"/>
              </a:rPr>
              <a:t>in most cases this will be Line 1 and Line 4 (“50m case”) in  </a:t>
            </a:r>
            <a:r>
              <a:rPr lang="en-US" altLang="en-US" sz="1400" i="1">
                <a:latin typeface="Tahoma" pitchFamily="34" charset="0"/>
              </a:rPr>
              <a:t>Table 16 Part A of Annex 5, Appendix 1</a:t>
            </a:r>
            <a:r>
              <a:rPr lang="en-US" altLang="en-US" sz="1400">
                <a:latin typeface="Tahoma" pitchFamily="34" charset="0"/>
              </a:rPr>
              <a:t>)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endParaRPr lang="de-AT" altLang="en-US" sz="28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r>
              <a:rPr lang="de-AT" altLang="en-US">
                <a:latin typeface="Tahoma" pitchFamily="34" charset="0"/>
              </a:rPr>
              <a:t>substitute zone scans by line scans and line-scans by point measurements </a:t>
            </a:r>
            <a:r>
              <a:rPr lang="de-AT" altLang="en-US" sz="1400">
                <a:latin typeface="Tahoma" pitchFamily="34" charset="0"/>
              </a:rPr>
              <a:t>(Table 1 to 16</a:t>
            </a:r>
            <a:r>
              <a:rPr lang="en-US" altLang="en-US" sz="1400" i="1">
                <a:latin typeface="Tahoma" pitchFamily="34" charset="0"/>
              </a:rPr>
              <a:t> of Annex 5, Appendix 1</a:t>
            </a:r>
            <a:r>
              <a:rPr lang="en-US" altLang="en-US" sz="1400">
                <a:latin typeface="Tahoma" pitchFamily="34" charset="0"/>
              </a:rPr>
              <a:t>)</a:t>
            </a:r>
            <a:endParaRPr lang="it-IT" altLang="en-US" sz="3200">
              <a:latin typeface="Tahoma" pitchFamily="34" charset="0"/>
            </a:endParaRPr>
          </a:p>
        </p:txBody>
      </p:sp>
      <p:sp>
        <p:nvSpPr>
          <p:cNvPr id="2048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75CAEDD-CB00-4ED0-8119-4309E4FF566B}" type="slidenum">
              <a:rPr lang="it-IT" altLang="en-US" sz="1200">
                <a:latin typeface="Calibri" pitchFamily="34" charset="0"/>
              </a:rPr>
              <a:pPr/>
              <a:t>6</a:t>
            </a:fld>
            <a:endParaRPr lang="it-IT" altLang="en-US" sz="1200">
              <a:latin typeface="Calibri" pitchFamily="34" charset="0"/>
            </a:endParaRPr>
          </a:p>
        </p:txBody>
      </p:sp>
      <p:sp>
        <p:nvSpPr>
          <p:cNvPr id="21507" name="Rectangle 11"/>
          <p:cNvSpPr>
            <a:spLocks noChangeArrowheads="1"/>
          </p:cNvSpPr>
          <p:nvPr/>
        </p:nvSpPr>
        <p:spPr bwMode="auto">
          <a:xfrm>
            <a:off x="323850" y="188913"/>
            <a:ext cx="857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en-US" sz="3200">
                <a:latin typeface="Tahoma" pitchFamily="34" charset="0"/>
              </a:rPr>
              <a:t>Work items: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it-IT" altLang="en-US" sz="1400">
              <a:latin typeface="Tahoma" pitchFamily="34" charset="0"/>
            </a:endParaRPr>
          </a:p>
          <a:p>
            <a:pPr marL="1257300" lvl="2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de-AT" altLang="en-US" sz="2800">
                <a:latin typeface="Tahoma" pitchFamily="34" charset="0"/>
              </a:rPr>
              <a:t>reduce&amp;simplifiy the measurements 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r>
              <a:rPr lang="de-AT" altLang="en-US" sz="2800">
                <a:latin typeface="Tahoma" pitchFamily="34" charset="0"/>
              </a:rPr>
              <a:t>instead of Imax scan usage of characteristic points </a:t>
            </a:r>
            <a:r>
              <a:rPr lang="de-AT" altLang="en-US" sz="1400" i="1">
                <a:latin typeface="Tahoma" pitchFamily="34" charset="0"/>
              </a:rPr>
              <a:t>(Annex 5, Appendix 1, Table 1, 75R,50V,50R instead of Imax)</a:t>
            </a:r>
          </a:p>
          <a:p>
            <a:pPr marL="1257300" lvl="2" indent="-342900" eaLnBrk="1" hangingPunct="1">
              <a:spcBef>
                <a:spcPct val="20000"/>
              </a:spcBef>
              <a:buFontTx/>
              <a:buChar char="-"/>
            </a:pPr>
            <a:r>
              <a:rPr lang="de-AT" altLang="en-US" sz="2800">
                <a:latin typeface="Tahoma" pitchFamily="34" charset="0"/>
              </a:rPr>
              <a:t>allowance of an automatic 0.25° re-aim for CoP tests instead of a re-alignment of the unit </a:t>
            </a:r>
            <a:r>
              <a:rPr lang="en-US" altLang="en-US" sz="2800">
                <a:latin typeface="Tahoma" pitchFamily="34" charset="0"/>
              </a:rPr>
              <a:t>without re-testing all other modes for CoP </a:t>
            </a:r>
            <a:r>
              <a:rPr lang="en-US" altLang="en-US" sz="1600" i="1">
                <a:latin typeface="Tahoma" pitchFamily="34" charset="0"/>
              </a:rPr>
              <a:t>(</a:t>
            </a:r>
            <a:r>
              <a:rPr lang="en-US" altLang="en-US" sz="1400" i="1">
                <a:latin typeface="Tahoma" pitchFamily="34" charset="0"/>
              </a:rPr>
              <a:t>Annex 5&amp;7 Paragraph 1.22 and Annex 5, Appendix 1 Paragraph 1)</a:t>
            </a:r>
            <a:endParaRPr lang="it-IT" altLang="en-US" sz="3200">
              <a:latin typeface="Tahoma" pitchFamily="34" charset="0"/>
            </a:endParaRPr>
          </a:p>
        </p:txBody>
      </p:sp>
      <p:sp>
        <p:nvSpPr>
          <p:cNvPr id="2150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6215063" cy="523875"/>
          </a:xfrm>
        </p:spPr>
        <p:txBody>
          <a:bodyPr/>
          <a:lstStyle/>
          <a:p>
            <a:pPr algn="l"/>
            <a:r>
              <a:rPr lang="de-AT" altLang="en-US" smtClean="0"/>
              <a:t>Work in Detail:</a:t>
            </a:r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5357813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de-AT" altLang="en-US" sz="2000" dirty="0" smtClean="0"/>
              <a:t>update </a:t>
            </a:r>
            <a:r>
              <a:rPr lang="de-AT" altLang="en-US" sz="2000" dirty="0" err="1" smtClean="0"/>
              <a:t>paragraph</a:t>
            </a:r>
            <a:r>
              <a:rPr lang="de-AT" altLang="en-US" sz="2000" dirty="0" smtClean="0"/>
              <a:t> 9 </a:t>
            </a:r>
            <a:r>
              <a:rPr lang="de-AT" altLang="en-US" sz="2000" dirty="0" err="1" smtClean="0"/>
              <a:t>and</a:t>
            </a:r>
            <a:r>
              <a:rPr lang="de-AT" altLang="en-US" sz="2000" dirty="0" smtClean="0"/>
              <a:t> Annex 7 </a:t>
            </a:r>
            <a:r>
              <a:rPr lang="de-AT" altLang="en-US" sz="2000" dirty="0" err="1" smtClean="0"/>
              <a:t>with</a:t>
            </a:r>
            <a:r>
              <a:rPr lang="de-AT" altLang="en-US" sz="2000" dirty="0" smtClean="0"/>
              <a:t> </a:t>
            </a:r>
            <a:r>
              <a:rPr lang="de-AT" altLang="en-US" sz="2000" dirty="0" err="1" smtClean="0"/>
              <a:t>new</a:t>
            </a:r>
            <a:r>
              <a:rPr lang="de-AT" altLang="en-US" sz="2000" dirty="0" smtClean="0"/>
              <a:t> </a:t>
            </a:r>
            <a:r>
              <a:rPr lang="en-US" altLang="en-US" sz="2000" dirty="0" err="1" smtClean="0"/>
              <a:t>CoP</a:t>
            </a:r>
            <a:r>
              <a:rPr lang="en-US" altLang="en-US" sz="2000" dirty="0" smtClean="0"/>
              <a:t> procedure as adopted by GRE  	</a:t>
            </a:r>
            <a:r>
              <a:rPr lang="en-US" altLang="en-US" sz="1400" b="1" dirty="0" smtClean="0">
                <a:solidFill>
                  <a:schemeClr val="accent2"/>
                </a:solidFill>
              </a:rPr>
              <a:t>(GRE 69: ECE/TRANS/WP.29/GRE/2013/37)</a:t>
            </a:r>
            <a:endParaRPr lang="de-AT" altLang="en-US" sz="2000" b="1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endParaRPr lang="en-US" altLang="en-US" sz="2000" dirty="0" smtClean="0"/>
          </a:p>
          <a:p>
            <a:pPr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altLang="en-US" sz="2000" dirty="0" smtClean="0"/>
              <a:t>define which tests are applicable for </a:t>
            </a:r>
            <a:r>
              <a:rPr lang="en-US" altLang="en-US" sz="2000" dirty="0" err="1" smtClean="0"/>
              <a:t>CoP</a:t>
            </a:r>
            <a:endParaRPr lang="en-US" altLang="en-US" sz="2000" dirty="0" smtClean="0"/>
          </a:p>
          <a:p>
            <a:pPr lvl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altLang="en-US" sz="1800" dirty="0" smtClean="0"/>
              <a:t>Photometry according to new </a:t>
            </a:r>
            <a:r>
              <a:rPr lang="en-US" altLang="en-US" sz="1800" dirty="0" err="1" smtClean="0"/>
              <a:t>CoP</a:t>
            </a:r>
            <a:r>
              <a:rPr lang="en-US" altLang="en-US" sz="1800" dirty="0" smtClean="0"/>
              <a:t> Tables in Annex 5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altLang="en-US" sz="1800" dirty="0" err="1" smtClean="0"/>
              <a:t>Colour</a:t>
            </a:r>
            <a:endParaRPr lang="en-US" altLang="en-US" sz="1800" dirty="0" smtClean="0"/>
          </a:p>
          <a:p>
            <a:pPr lvl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GB" altLang="en-US" sz="1800" dirty="0" smtClean="0"/>
              <a:t>Stability of Cut-Off (Annex 4)</a:t>
            </a:r>
            <a:endParaRPr lang="de-DE" altLang="en-US" sz="1800" dirty="0" smtClean="0"/>
          </a:p>
          <a:p>
            <a:pPr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endParaRPr lang="en-US" altLang="en-US" sz="2000" dirty="0" smtClean="0"/>
          </a:p>
          <a:p>
            <a:pPr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altLang="en-US" sz="2000" dirty="0" smtClean="0"/>
              <a:t>include simplified </a:t>
            </a:r>
            <a:r>
              <a:rPr lang="en-US" altLang="en-US" sz="2000" dirty="0" err="1" smtClean="0"/>
              <a:t>CoP</a:t>
            </a:r>
            <a:r>
              <a:rPr lang="en-US" altLang="en-US" sz="2000" dirty="0" smtClean="0"/>
              <a:t> Tables for Photometry in Annex 5 for each Class/Mode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altLang="en-US" sz="1800" dirty="0" smtClean="0"/>
              <a:t>Class C  / Class E  / Class V / Class W	/ Class R /</a:t>
            </a:r>
            <a:r>
              <a:rPr lang="en-US" altLang="en-US" sz="1800" dirty="0" err="1" smtClean="0"/>
              <a:t>R</a:t>
            </a:r>
            <a:r>
              <a:rPr lang="en-US" altLang="en-US" sz="1000" dirty="0" err="1" smtClean="0"/>
              <a:t>ADB</a:t>
            </a:r>
            <a:r>
              <a:rPr lang="it-IT" altLang="en-US" sz="2200" b="1" dirty="0" smtClean="0"/>
              <a:t>		</a:t>
            </a:r>
            <a:r>
              <a:rPr lang="it-IT" altLang="en-US" sz="1100" b="1" dirty="0" smtClean="0"/>
              <a:t>	</a:t>
            </a:r>
          </a:p>
          <a:p>
            <a:pPr marL="457200" lvl="1" indent="0"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n-US" sz="1800" dirty="0"/>
              <a:t>Overview </a:t>
            </a:r>
            <a:r>
              <a:rPr lang="en-US" sz="1800" dirty="0" smtClean="0"/>
              <a:t>of AFS </a:t>
            </a:r>
            <a:r>
              <a:rPr lang="en-US" sz="1800" dirty="0"/>
              <a:t>see </a:t>
            </a:r>
            <a:r>
              <a:rPr lang="en-US" sz="1800" u="sng" dirty="0">
                <a:hlinkClick r:id="rId2"/>
              </a:rPr>
              <a:t>GRE-48-28</a:t>
            </a:r>
            <a:r>
              <a:rPr lang="en-US" sz="1800" dirty="0"/>
              <a:t> or  </a:t>
            </a:r>
            <a:r>
              <a:rPr lang="en-US" sz="1800" u="sng" dirty="0">
                <a:hlinkClick r:id="rId3"/>
              </a:rPr>
              <a:t>GRE-48-30</a:t>
            </a:r>
            <a:r>
              <a:rPr lang="en-US" sz="1800" dirty="0"/>
              <a:t> </a:t>
            </a:r>
            <a:endParaRPr lang="de-AT" altLang="en-US" sz="1400" dirty="0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FD94BA-3217-45DF-AC1E-2BBD2EF3D62B}" type="slidenum">
              <a:rPr lang="de-AT" altLang="en-US" sz="1200">
                <a:latin typeface="Calibri" pitchFamily="34" charset="0"/>
              </a:rPr>
              <a:pPr/>
              <a:t>7</a:t>
            </a:fld>
            <a:endParaRPr lang="de-AT" altLang="en-US" sz="1200">
              <a:latin typeface="Calibri" pitchFamily="34" charset="0"/>
            </a:endParaRPr>
          </a:p>
        </p:txBody>
      </p:sp>
      <p:sp>
        <p:nvSpPr>
          <p:cNvPr id="22533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997950" cy="523875"/>
          </a:xfrm>
        </p:spPr>
        <p:txBody>
          <a:bodyPr/>
          <a:lstStyle/>
          <a:p>
            <a:r>
              <a:rPr lang="de-AT" altLang="en-US" sz="2800" smtClean="0"/>
              <a:t>Simplify Classes to most important key test points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41438"/>
            <a:ext cx="8135938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/>
              <a:t>Simplify classes/modes (</a:t>
            </a:r>
            <a:r>
              <a:rPr lang="en-US" sz="2000" b="1" dirty="0" err="1" smtClean="0"/>
              <a:t>C,V,W,E,R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R</a:t>
            </a:r>
            <a:r>
              <a:rPr lang="en-US" sz="1100" b="1" dirty="0" err="1" smtClean="0"/>
              <a:t>ADB</a:t>
            </a:r>
            <a:r>
              <a:rPr lang="en-US" sz="2000" b="1" dirty="0" smtClean="0"/>
              <a:t>)to most important key test points</a:t>
            </a:r>
          </a:p>
          <a:p>
            <a:pPr>
              <a:buFontTx/>
              <a:buNone/>
              <a:defRPr/>
            </a:pPr>
            <a:r>
              <a:rPr lang="en-US" sz="2000" b="1" dirty="0" smtClean="0"/>
              <a:t>	e.g.</a:t>
            </a:r>
          </a:p>
          <a:p>
            <a:pPr>
              <a:buFontTx/>
              <a:buNone/>
              <a:defRPr/>
            </a:pPr>
            <a:endParaRPr lang="en-US" sz="1800" b="1" dirty="0" smtClean="0"/>
          </a:p>
          <a:p>
            <a:pPr lvl="1">
              <a:defRPr/>
            </a:pPr>
            <a:r>
              <a:rPr lang="en-US" sz="1800" b="1" dirty="0" smtClean="0"/>
              <a:t>Class V: “Village”  </a:t>
            </a:r>
          </a:p>
          <a:p>
            <a:pPr marL="457200" lvl="1" indent="0">
              <a:buFontTx/>
              <a:buNone/>
              <a:defRPr/>
            </a:pPr>
            <a:r>
              <a:rPr lang="en-US" sz="1800" b="1" dirty="0"/>
              <a:t>	</a:t>
            </a:r>
            <a:r>
              <a:rPr lang="en-US" sz="1800" b="1" dirty="0" smtClean="0"/>
              <a:t>	</a:t>
            </a:r>
          </a:p>
          <a:p>
            <a:pPr marL="457200" lvl="1" indent="0">
              <a:buFontTx/>
              <a:buNone/>
              <a:defRPr/>
            </a:pPr>
            <a:r>
              <a:rPr lang="en-US" sz="1800" b="1" dirty="0"/>
              <a:t>	</a:t>
            </a:r>
            <a:r>
              <a:rPr lang="en-US" sz="1800" b="1" dirty="0" smtClean="0"/>
              <a:t>	</a:t>
            </a:r>
          </a:p>
          <a:p>
            <a:pPr marL="457200" lvl="1" indent="0">
              <a:buFontTx/>
              <a:buNone/>
              <a:defRPr/>
            </a:pPr>
            <a:r>
              <a:rPr lang="en-US" sz="1800" b="1" dirty="0"/>
              <a:t>	</a:t>
            </a:r>
            <a:r>
              <a:rPr lang="en-US" sz="1800" b="1" dirty="0" smtClean="0"/>
              <a:t>	</a:t>
            </a:r>
            <a:r>
              <a:rPr lang="en-US" sz="1800" b="1" dirty="0" smtClean="0">
                <a:sym typeface="Wingdings" panose="05000000000000000000" pitchFamily="2" charset="2"/>
              </a:rPr>
              <a:t> </a:t>
            </a:r>
            <a:r>
              <a:rPr lang="en-US" sz="1600" b="1" dirty="0" smtClean="0"/>
              <a:t>check reduced kink/ light at crossing</a:t>
            </a:r>
          </a:p>
          <a:p>
            <a:pPr marL="457200" lvl="1" indent="0">
              <a:buFontTx/>
              <a:buNone/>
              <a:defRPr/>
            </a:pPr>
            <a:endParaRPr lang="de-AT" sz="1600" b="1" dirty="0"/>
          </a:p>
          <a:p>
            <a:pPr lvl="1">
              <a:defRPr/>
            </a:pPr>
            <a:r>
              <a:rPr lang="en-US" sz="1800" b="1" dirty="0" smtClean="0"/>
              <a:t>Class W: “Wet Road”</a:t>
            </a:r>
          </a:p>
          <a:p>
            <a:pPr lvl="1">
              <a:defRPr/>
            </a:pPr>
            <a:endParaRPr lang="en-US" sz="1800" b="1" dirty="0"/>
          </a:p>
          <a:p>
            <a:pPr lvl="1">
              <a:defRPr/>
            </a:pPr>
            <a:endParaRPr lang="en-US" sz="1800" b="1" dirty="0" smtClean="0"/>
          </a:p>
          <a:p>
            <a:pPr marL="1371600" lvl="3" indent="0">
              <a:buFontTx/>
              <a:buNone/>
              <a:defRPr/>
            </a:pPr>
            <a:r>
              <a:rPr lang="en-US" sz="1400" b="1" dirty="0" smtClean="0">
                <a:sym typeface="Wingdings" panose="05000000000000000000" pitchFamily="2" charset="2"/>
              </a:rPr>
              <a:t>	</a:t>
            </a:r>
          </a:p>
          <a:p>
            <a:pPr marL="1371600" lvl="3" indent="0">
              <a:buFontTx/>
              <a:buNone/>
              <a:defRPr/>
            </a:pPr>
            <a:endParaRPr lang="en-US" sz="1400" b="1" dirty="0">
              <a:sym typeface="Wingdings" panose="05000000000000000000" pitchFamily="2" charset="2"/>
            </a:endParaRPr>
          </a:p>
          <a:p>
            <a:pPr marL="1371600" lvl="3" indent="0">
              <a:buFontTx/>
              <a:buNone/>
              <a:defRPr/>
            </a:pP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b="1" dirty="0" smtClean="0"/>
              <a:t>check reduced foreground illumination, extended range</a:t>
            </a:r>
            <a:r>
              <a:rPr lang="de-AT" sz="1800" b="1" dirty="0" smtClean="0"/>
              <a:t>...</a:t>
            </a:r>
            <a:endParaRPr lang="de-AT" sz="1400" dirty="0" smtClean="0"/>
          </a:p>
          <a:p>
            <a:pPr>
              <a:spcAft>
                <a:spcPts val="600"/>
              </a:spcAft>
              <a:buFontTx/>
              <a:buNone/>
              <a:defRPr/>
            </a:pPr>
            <a:endParaRPr lang="en-US" sz="1400" dirty="0" smtClean="0"/>
          </a:p>
          <a:p>
            <a:pPr>
              <a:buFontTx/>
              <a:buNone/>
              <a:defRPr/>
            </a:pPr>
            <a:endParaRPr lang="de-AT" sz="1400" dirty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6AF911-E7CF-4FFF-BC3E-372534409551}" type="slidenum">
              <a:rPr lang="de-AT" altLang="en-US" sz="1200">
                <a:latin typeface="Calibri" pitchFamily="34" charset="0"/>
              </a:rPr>
              <a:pPr/>
              <a:t>8</a:t>
            </a:fld>
            <a:endParaRPr lang="de-AT" altLang="en-US" sz="1200">
              <a:latin typeface="Calibri" pitchFamily="34" charset="0"/>
            </a:endParaRP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2420938"/>
            <a:ext cx="3159125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76700"/>
            <a:ext cx="321151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571625"/>
            <a:ext cx="61722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itel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997950" cy="523875"/>
          </a:xfrm>
        </p:spPr>
        <p:txBody>
          <a:bodyPr/>
          <a:lstStyle/>
          <a:p>
            <a:r>
              <a:rPr lang="de-AT" altLang="en-US" sz="2800" smtClean="0"/>
              <a:t>Simplifed photometric tables for CoP</a:t>
            </a: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503238" y="1198563"/>
            <a:ext cx="8135937" cy="4114800"/>
          </a:xfrm>
        </p:spPr>
        <p:txBody>
          <a:bodyPr/>
          <a:lstStyle/>
          <a:p>
            <a:pPr>
              <a:defRPr/>
            </a:pPr>
            <a:r>
              <a:rPr lang="en-US" altLang="en-US" sz="2000" b="1" dirty="0" smtClean="0"/>
              <a:t>Proposal for a simplified Class C Table for </a:t>
            </a:r>
            <a:r>
              <a:rPr lang="en-US" altLang="en-US" sz="2000" b="1" err="1" smtClean="0"/>
              <a:t>CoP</a:t>
            </a:r>
            <a:r>
              <a:rPr lang="en-US" altLang="en-US" sz="2000" b="1" smtClean="0"/>
              <a:t>:</a:t>
            </a:r>
          </a:p>
          <a:p>
            <a:pPr marL="0" indent="0">
              <a:buFontTx/>
              <a:buNone/>
              <a:defRPr/>
            </a:pPr>
            <a:endParaRPr lang="en-US" altLang="en-US" sz="2000" b="1" dirty="0" smtClean="0"/>
          </a:p>
          <a:p>
            <a:pPr>
              <a:defRPr/>
            </a:pPr>
            <a:endParaRPr lang="de-AT" altLang="en-US" sz="2000" b="1" dirty="0"/>
          </a:p>
          <a:p>
            <a:pPr>
              <a:defRPr/>
            </a:pPr>
            <a:endParaRPr lang="de-AT" altLang="en-US" sz="2000" b="1" dirty="0" smtClean="0"/>
          </a:p>
          <a:p>
            <a:pPr>
              <a:defRPr/>
            </a:pPr>
            <a:endParaRPr lang="de-AT" altLang="en-US" sz="2000" b="1" dirty="0"/>
          </a:p>
          <a:p>
            <a:pPr>
              <a:defRPr/>
            </a:pPr>
            <a:endParaRPr lang="de-AT" altLang="en-US" sz="2000" b="1" dirty="0" smtClean="0"/>
          </a:p>
          <a:p>
            <a:pPr>
              <a:defRPr/>
            </a:pPr>
            <a:endParaRPr lang="de-AT" altLang="en-US" sz="2000" b="1" dirty="0"/>
          </a:p>
          <a:p>
            <a:pPr>
              <a:defRPr/>
            </a:pPr>
            <a:endParaRPr lang="de-AT" altLang="en-US" sz="2000" b="1" dirty="0" smtClean="0"/>
          </a:p>
          <a:p>
            <a:pPr>
              <a:defRPr/>
            </a:pPr>
            <a:endParaRPr lang="de-AT" altLang="en-US" sz="2000" b="1" dirty="0"/>
          </a:p>
          <a:p>
            <a:pPr>
              <a:defRPr/>
            </a:pPr>
            <a:endParaRPr lang="de-AT" altLang="en-US" sz="2000" b="1" dirty="0" smtClean="0"/>
          </a:p>
          <a:p>
            <a:pPr>
              <a:defRPr/>
            </a:pPr>
            <a:endParaRPr lang="de-AT" altLang="en-US" sz="2000" b="1" dirty="0"/>
          </a:p>
          <a:p>
            <a:pPr marL="857250" lvl="2" indent="0">
              <a:buFontTx/>
              <a:buNone/>
              <a:defRPr/>
            </a:pPr>
            <a:r>
              <a:rPr lang="de-AT" altLang="en-US" sz="1400" dirty="0">
                <a:sym typeface="Wingdings" panose="05000000000000000000" pitchFamily="2" charset="2"/>
              </a:rPr>
              <a:t>	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instead</a:t>
            </a:r>
            <a:r>
              <a:rPr lang="de-AT" altLang="en-US" sz="1400" dirty="0" smtClean="0">
                <a:sym typeface="Wingdings" panose="05000000000000000000" pitchFamily="2" charset="2"/>
              </a:rPr>
              <a:t> 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of</a:t>
            </a:r>
            <a:r>
              <a:rPr lang="de-AT" altLang="en-US" sz="1400" dirty="0" smtClean="0">
                <a:sym typeface="Wingdings" panose="05000000000000000000" pitchFamily="2" charset="2"/>
              </a:rPr>
              <a:t> Line-scan- 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only</a:t>
            </a:r>
            <a:r>
              <a:rPr lang="de-AT" altLang="en-US" sz="1400" dirty="0" smtClean="0">
                <a:sym typeface="Wingdings" panose="05000000000000000000" pitchFamily="2" charset="2"/>
              </a:rPr>
              <a:t> a Point-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measurement</a:t>
            </a:r>
            <a:r>
              <a:rPr lang="de-AT" altLang="en-US" sz="1400" dirty="0" smtClean="0">
                <a:sym typeface="Wingdings" panose="05000000000000000000" pitchFamily="2" charset="2"/>
              </a:rPr>
              <a:t> (e.g. Line BRR/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BLL</a:t>
            </a:r>
            <a:r>
              <a:rPr lang="de-AT" altLang="en-US" sz="1400" dirty="0" smtClean="0">
                <a:sym typeface="Wingdings" panose="05000000000000000000" pitchFamily="2" charset="2"/>
              </a:rPr>
              <a:t> -&gt; Point BRR/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BLL</a:t>
            </a:r>
            <a:r>
              <a:rPr lang="de-AT" altLang="en-US" sz="1400" dirty="0" smtClean="0">
                <a:sym typeface="Wingdings" panose="05000000000000000000" pitchFamily="2" charset="2"/>
              </a:rPr>
              <a:t>)</a:t>
            </a:r>
          </a:p>
          <a:p>
            <a:pPr marL="857250" lvl="2" indent="0">
              <a:buFontTx/>
              <a:buNone/>
              <a:defRPr/>
            </a:pPr>
            <a:r>
              <a:rPr lang="de-AT" altLang="en-US" sz="1400" dirty="0">
                <a:sym typeface="Wingdings" panose="05000000000000000000" pitchFamily="2" charset="2"/>
              </a:rPr>
              <a:t> 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instead</a:t>
            </a:r>
            <a:r>
              <a:rPr lang="de-AT" altLang="en-US" sz="1400" dirty="0" smtClean="0">
                <a:sym typeface="Wingdings" panose="05000000000000000000" pitchFamily="2" charset="2"/>
              </a:rPr>
              <a:t> 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of</a:t>
            </a:r>
            <a:r>
              <a:rPr lang="de-AT" altLang="en-US" sz="1400" dirty="0" smtClean="0">
                <a:sym typeface="Wingdings" panose="05000000000000000000" pitchFamily="2" charset="2"/>
              </a:rPr>
              <a:t> Zone-scan- 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only</a:t>
            </a:r>
            <a:r>
              <a:rPr lang="de-AT" altLang="en-US" sz="1400" dirty="0" smtClean="0">
                <a:sym typeface="Wingdings" panose="05000000000000000000" pitchFamily="2" charset="2"/>
              </a:rPr>
              <a:t> Line-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measurement</a:t>
            </a:r>
            <a:r>
              <a:rPr lang="de-AT" altLang="en-US" sz="1400" dirty="0" smtClean="0">
                <a:sym typeface="Wingdings" panose="05000000000000000000" pitchFamily="2" charset="2"/>
              </a:rPr>
              <a:t> (e.g. </a:t>
            </a:r>
            <a:r>
              <a:rPr lang="de-AT" altLang="en-US" sz="1400" dirty="0" err="1" smtClean="0">
                <a:sym typeface="Wingdings" panose="05000000000000000000" pitchFamily="2" charset="2"/>
              </a:rPr>
              <a:t>ZoneIII</a:t>
            </a:r>
            <a:r>
              <a:rPr lang="de-AT" altLang="en-US" sz="1400" dirty="0" smtClean="0">
                <a:sym typeface="Wingdings" panose="05000000000000000000" pitchFamily="2" charset="2"/>
              </a:rPr>
              <a:t> -&gt; </a:t>
            </a:r>
            <a:r>
              <a:rPr lang="de-AT" altLang="en-US" sz="1400" err="1" smtClean="0">
                <a:sym typeface="Wingdings" panose="05000000000000000000" pitchFamily="2" charset="2"/>
              </a:rPr>
              <a:t>LineIII</a:t>
            </a:r>
            <a:r>
              <a:rPr lang="de-AT" altLang="en-US" sz="1400" smtClean="0">
                <a:sym typeface="Wingdings" panose="05000000000000000000" pitchFamily="2" charset="2"/>
              </a:rPr>
              <a:t>)</a:t>
            </a:r>
          </a:p>
          <a:p>
            <a:pPr marL="857250" lvl="2" indent="0">
              <a:buFontTx/>
              <a:buNone/>
              <a:defRPr/>
            </a:pPr>
            <a:r>
              <a:rPr lang="de-AT" altLang="en-US" sz="1400" smtClean="0">
                <a:sym typeface="Wingdings" panose="05000000000000000000" pitchFamily="2" charset="2"/>
              </a:rPr>
              <a:t>instead of Imax scan use characteristic points  (75R)</a:t>
            </a:r>
            <a:endParaRPr lang="en-US" altLang="en-US" sz="1400" dirty="0" smtClean="0"/>
          </a:p>
          <a:p>
            <a:pPr marL="0" indent="0">
              <a:buFontTx/>
              <a:buNone/>
              <a:defRPr/>
            </a:pPr>
            <a:endParaRPr lang="en-US" altLang="en-US" sz="2000" b="1" dirty="0" smtClean="0"/>
          </a:p>
          <a:p>
            <a:pPr>
              <a:buFontTx/>
              <a:buNone/>
              <a:defRPr/>
            </a:pPr>
            <a:endParaRPr lang="en-US" altLang="en-US" sz="1800" b="1" dirty="0" smtClean="0"/>
          </a:p>
          <a:p>
            <a:pPr>
              <a:spcAft>
                <a:spcPts val="600"/>
              </a:spcAft>
              <a:buFontTx/>
              <a:buNone/>
              <a:defRPr/>
            </a:pPr>
            <a:endParaRPr lang="en-US" altLang="en-US" sz="1400" dirty="0" smtClean="0"/>
          </a:p>
          <a:p>
            <a:pPr>
              <a:buFontTx/>
              <a:buNone/>
              <a:defRPr/>
            </a:pPr>
            <a:endParaRPr lang="de-AT" altLang="en-US" sz="1400" dirty="0" smtClean="0"/>
          </a:p>
        </p:txBody>
      </p:sp>
      <p:sp>
        <p:nvSpPr>
          <p:cNvPr id="2458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EDE18D-BBFD-4E8F-B5B5-633FAB8E2BA0}" type="slidenum">
              <a:rPr lang="de-AT" altLang="en-US" sz="1200">
                <a:latin typeface="Calibri" pitchFamily="34" charset="0"/>
              </a:rPr>
              <a:pPr/>
              <a:t>9</a:t>
            </a:fld>
            <a:endParaRPr lang="de-AT" altLang="en-US" sz="1200"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 rot="20323839">
            <a:off x="1155700" y="2560638"/>
            <a:ext cx="20272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AT" sz="2000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DRAFT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4583" name="Gerade Verbindung mit Pfeil 2"/>
          <p:cNvCxnSpPr>
            <a:cxnSpLocks noChangeShapeType="1"/>
          </p:cNvCxnSpPr>
          <p:nvPr/>
        </p:nvCxnSpPr>
        <p:spPr bwMode="auto">
          <a:xfrm>
            <a:off x="1133475" y="2924175"/>
            <a:ext cx="352425" cy="0"/>
          </a:xfrm>
          <a:prstGeom prst="straightConnector1">
            <a:avLst/>
          </a:prstGeom>
          <a:noFill/>
          <a:ln w="25400" algn="ctr">
            <a:solidFill>
              <a:srgbClr val="0070C0"/>
            </a:solidFill>
            <a:round/>
            <a:headEnd type="none" w="lg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4" name="Gerade Verbindung mit Pfeil 9"/>
          <p:cNvCxnSpPr>
            <a:cxnSpLocks noChangeShapeType="1"/>
          </p:cNvCxnSpPr>
          <p:nvPr/>
        </p:nvCxnSpPr>
        <p:spPr bwMode="auto">
          <a:xfrm>
            <a:off x="1109663" y="5356225"/>
            <a:ext cx="352425" cy="0"/>
          </a:xfrm>
          <a:prstGeom prst="straightConnector1">
            <a:avLst/>
          </a:prstGeom>
          <a:noFill/>
          <a:ln w="25400" algn="ctr">
            <a:solidFill>
              <a:srgbClr val="0070C0"/>
            </a:solidFill>
            <a:round/>
            <a:headEnd type="none" w="lg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1133475" y="3346450"/>
            <a:ext cx="35242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lg" len="med"/>
            <a:tailEnd type="arrow" w="lg" len="lg"/>
          </a:ln>
          <a:effectLst/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1109663" y="5589588"/>
            <a:ext cx="35242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lg" len="med"/>
            <a:tailEnd type="arrow" w="lg" len="lg"/>
          </a:ln>
          <a:effectLst/>
        </p:spPr>
      </p:cxnSp>
      <p:cxnSp>
        <p:nvCxnSpPr>
          <p:cNvPr id="13" name="Gerade Verbindung mit Pfeil 12"/>
          <p:cNvCxnSpPr/>
          <p:nvPr/>
        </p:nvCxnSpPr>
        <p:spPr bwMode="auto">
          <a:xfrm>
            <a:off x="1133475" y="5157788"/>
            <a:ext cx="35242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lg" len="med"/>
            <a:tailEnd type="arrow" w="lg" len="lg"/>
          </a:ln>
          <a:effectLst/>
        </p:spPr>
      </p:cxnSp>
      <p:cxnSp>
        <p:nvCxnSpPr>
          <p:cNvPr id="24588" name="Gerade Verbindung mit Pfeil 2"/>
          <p:cNvCxnSpPr>
            <a:cxnSpLocks noChangeShapeType="1"/>
          </p:cNvCxnSpPr>
          <p:nvPr/>
        </p:nvCxnSpPr>
        <p:spPr bwMode="auto">
          <a:xfrm>
            <a:off x="1109663" y="5876925"/>
            <a:ext cx="352425" cy="0"/>
          </a:xfrm>
          <a:prstGeom prst="straightConnector1">
            <a:avLst/>
          </a:prstGeom>
          <a:noFill/>
          <a:ln w="25400" algn="ctr">
            <a:solidFill>
              <a:srgbClr val="FFC000"/>
            </a:solidFill>
            <a:round/>
            <a:headEnd type="none" w="lg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Gerade Verbindung mit Pfeil 2"/>
          <p:cNvCxnSpPr>
            <a:cxnSpLocks noChangeShapeType="1"/>
          </p:cNvCxnSpPr>
          <p:nvPr/>
        </p:nvCxnSpPr>
        <p:spPr bwMode="auto">
          <a:xfrm>
            <a:off x="1152525" y="4149725"/>
            <a:ext cx="352425" cy="0"/>
          </a:xfrm>
          <a:prstGeom prst="straightConnector1">
            <a:avLst/>
          </a:prstGeom>
          <a:noFill/>
          <a:ln w="25400" algn="ctr">
            <a:solidFill>
              <a:srgbClr val="FFC000"/>
            </a:solidFill>
            <a:round/>
            <a:headEnd type="none" w="lg" len="med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it-IT" altLang="en-US" sz="1200" smtClean="0">
                <a:latin typeface="Calibri" pitchFamily="34" charset="0"/>
              </a:rPr>
              <a:t>GTB Document No. CE-5259</a:t>
            </a:r>
          </a:p>
          <a:p>
            <a:endParaRPr lang="it-IT" alt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791</Words>
  <Application>Microsoft Office PowerPoint</Application>
  <PresentationFormat>On-screen Show (4:3)</PresentationFormat>
  <Paragraphs>180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Tahoma</vt:lpstr>
      <vt:lpstr>Calibri</vt:lpstr>
      <vt:lpstr>Arial Black</vt:lpstr>
      <vt:lpstr>Wingdings</vt:lpstr>
      <vt:lpstr>Struttura predefinita</vt:lpstr>
      <vt:lpstr>GTB Task Force Conformity of Production TF CoP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 in Detail:</vt:lpstr>
      <vt:lpstr>Simplify Classes to most important key test points</vt:lpstr>
      <vt:lpstr>Simplifed photometric tables for CoP</vt:lpstr>
      <vt:lpstr>Reduced CoP Tables and Tests</vt:lpstr>
      <vt:lpstr>PowerPoint Presentation</vt:lpstr>
      <vt:lpstr>PowerPoint Presentation</vt:lpstr>
      <vt:lpstr>PowerPoint Presentation</vt:lpstr>
      <vt:lpstr>PowerPoint Presentation</vt:lpstr>
    </vt:vector>
  </TitlesOfParts>
  <Company>CUNA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Puglisi</dc:creator>
  <cp:lastModifiedBy>Konstantin Glukhenkiy</cp:lastModifiedBy>
  <cp:revision>157</cp:revision>
  <dcterms:created xsi:type="dcterms:W3CDTF">2011-02-15T18:00:14Z</dcterms:created>
  <dcterms:modified xsi:type="dcterms:W3CDTF">2016-04-06T15:26:35Z</dcterms:modified>
</cp:coreProperties>
</file>