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364" r:id="rId3"/>
    <p:sldId id="365" r:id="rId4"/>
    <p:sldId id="366" r:id="rId5"/>
    <p:sldId id="367" r:id="rId6"/>
    <p:sldId id="368" r:id="rId7"/>
    <p:sldId id="369" r:id="rId8"/>
    <p:sldId id="354" r:id="rId9"/>
    <p:sldId id="360" r:id="rId10"/>
    <p:sldId id="361" r:id="rId11"/>
    <p:sldId id="318" r:id="rId12"/>
    <p:sldId id="357" r:id="rId13"/>
    <p:sldId id="363" r:id="rId14"/>
    <p:sldId id="370" r:id="rId15"/>
    <p:sldId id="351" r:id="rId16"/>
    <p:sldId id="352" r:id="rId17"/>
    <p:sldId id="314" r:id="rId18"/>
    <p:sldId id="349" r:id="rId19"/>
    <p:sldId id="345" r:id="rId20"/>
    <p:sldId id="350" r:id="rId21"/>
    <p:sldId id="353" r:id="rId22"/>
    <p:sldId id="358" r:id="rId23"/>
    <p:sldId id="362" r:id="rId24"/>
    <p:sldId id="31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FC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434" autoAdjust="0"/>
  </p:normalViewPr>
  <p:slideViewPr>
    <p:cSldViewPr>
      <p:cViewPr varScale="1">
        <p:scale>
          <a:sx n="72" d="100"/>
          <a:sy n="72" d="100"/>
        </p:scale>
        <p:origin x="11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u&#287;ba\AppData\Local\Microsoft\Windows\Temporary%20Internet%20Files\Content.Outlook\BIL40WMS\fiatapo.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00"/>
            </a:pPr>
            <a:r>
              <a:rPr lang="tr-TR" sz="1300" dirty="0">
                <a:latin typeface="Arial" pitchFamily="34" charset="0"/>
                <a:cs typeface="Arial" pitchFamily="34" charset="0"/>
              </a:rPr>
              <a:t>Top 10 </a:t>
            </a:r>
            <a:r>
              <a:rPr lang="tr-TR" sz="1300" dirty="0" err="1">
                <a:latin typeface="Arial" pitchFamily="34" charset="0"/>
                <a:cs typeface="Arial" pitchFamily="34" charset="0"/>
              </a:rPr>
              <a:t>Participating</a:t>
            </a:r>
            <a:r>
              <a:rPr lang="tr-TR" sz="1300" dirty="0">
                <a:latin typeface="Arial" pitchFamily="34" charset="0"/>
                <a:cs typeface="Arial" pitchFamily="34" charset="0"/>
              </a:rPr>
              <a:t> </a:t>
            </a:r>
            <a:r>
              <a:rPr lang="tr-TR" sz="1300" dirty="0" err="1">
                <a:latin typeface="Arial" pitchFamily="34" charset="0"/>
                <a:cs typeface="Arial" pitchFamily="34" charset="0"/>
              </a:rPr>
              <a:t>Countries</a:t>
            </a:r>
            <a:endParaRPr lang="tr-TR" sz="1000" dirty="0">
              <a:latin typeface="Arial" pitchFamily="34" charset="0"/>
              <a:cs typeface="Arial" pitchFamily="34" charset="0"/>
            </a:endParaRPr>
          </a:p>
        </c:rich>
      </c:tx>
      <c:layout>
        <c:manualLayout>
          <c:xMode val="edge"/>
          <c:yMode val="edge"/>
          <c:x val="0.15519582607303739"/>
          <c:y val="4.7188787669037432E-2"/>
        </c:manualLayout>
      </c:layout>
      <c:overlay val="0"/>
    </c:title>
    <c:autoTitleDeleted val="0"/>
    <c:plotArea>
      <c:layout/>
      <c:barChart>
        <c:barDir val="col"/>
        <c:grouping val="clustered"/>
        <c:varyColors val="0"/>
        <c:ser>
          <c:idx val="0"/>
          <c:order val="0"/>
          <c:tx>
            <c:strRef>
              <c:f>Sayfa1!$B$3</c:f>
              <c:strCache>
                <c:ptCount val="1"/>
                <c:pt idx="0">
                  <c:v>Yurtdışı Katılımcı Sayısı</c:v>
                </c:pt>
              </c:strCache>
            </c:strRef>
          </c:tx>
          <c:spPr>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c:spPr>
          <c:invertIfNegative val="0"/>
          <c:cat>
            <c:strRef>
              <c:f>Sayfa1!$A$4:$A$13</c:f>
              <c:strCache>
                <c:ptCount val="10"/>
                <c:pt idx="0">
                  <c:v>Malezya</c:v>
                </c:pt>
                <c:pt idx="1">
                  <c:v>İtalya</c:v>
                </c:pt>
                <c:pt idx="2">
                  <c:v>Tayvan</c:v>
                </c:pt>
                <c:pt idx="3">
                  <c:v>Nijerya</c:v>
                </c:pt>
                <c:pt idx="4">
                  <c:v>Ukrayna</c:v>
                </c:pt>
                <c:pt idx="5">
                  <c:v>Gana</c:v>
                </c:pt>
                <c:pt idx="6">
                  <c:v>Amerika</c:v>
                </c:pt>
                <c:pt idx="7">
                  <c:v>Birleşik Arap Emirlikleri</c:v>
                </c:pt>
                <c:pt idx="8">
                  <c:v>Belçika</c:v>
                </c:pt>
                <c:pt idx="9">
                  <c:v>Hindistan</c:v>
                </c:pt>
              </c:strCache>
            </c:strRef>
          </c:cat>
          <c:val>
            <c:numRef>
              <c:f>Sayfa1!$B$4:$B$13</c:f>
              <c:numCache>
                <c:formatCode>General</c:formatCode>
                <c:ptCount val="10"/>
                <c:pt idx="0">
                  <c:v>26</c:v>
                </c:pt>
                <c:pt idx="1">
                  <c:v>17</c:v>
                </c:pt>
                <c:pt idx="2">
                  <c:v>16</c:v>
                </c:pt>
                <c:pt idx="3">
                  <c:v>14</c:v>
                </c:pt>
                <c:pt idx="4">
                  <c:v>14</c:v>
                </c:pt>
                <c:pt idx="5">
                  <c:v>13</c:v>
                </c:pt>
                <c:pt idx="6">
                  <c:v>13</c:v>
                </c:pt>
                <c:pt idx="7">
                  <c:v>11</c:v>
                </c:pt>
                <c:pt idx="8">
                  <c:v>10</c:v>
                </c:pt>
                <c:pt idx="9">
                  <c:v>10</c:v>
                </c:pt>
              </c:numCache>
            </c:numRef>
          </c:val>
          <c:extLst>
            <c:ext xmlns:c16="http://schemas.microsoft.com/office/drawing/2014/chart" uri="{C3380CC4-5D6E-409C-BE32-E72D297353CC}">
              <c16:uniqueId val="{00000000-7C5C-49D3-A651-23E7776FA163}"/>
            </c:ext>
          </c:extLst>
        </c:ser>
        <c:dLbls>
          <c:showLegendKey val="0"/>
          <c:showVal val="0"/>
          <c:showCatName val="0"/>
          <c:showSerName val="0"/>
          <c:showPercent val="0"/>
          <c:showBubbleSize val="0"/>
        </c:dLbls>
        <c:gapWidth val="150"/>
        <c:axId val="196179456"/>
        <c:axId val="196180992"/>
      </c:barChart>
      <c:catAx>
        <c:axId val="196179456"/>
        <c:scaling>
          <c:orientation val="minMax"/>
        </c:scaling>
        <c:delete val="0"/>
        <c:axPos val="b"/>
        <c:numFmt formatCode="General" sourceLinked="0"/>
        <c:majorTickMark val="out"/>
        <c:minorTickMark val="none"/>
        <c:tickLblPos val="nextTo"/>
        <c:txPr>
          <a:bodyPr/>
          <a:lstStyle/>
          <a:p>
            <a:pPr>
              <a:defRPr sz="1000">
                <a:latin typeface="Book Antiqua" panose="02040602050305030304" pitchFamily="18" charset="0"/>
              </a:defRPr>
            </a:pPr>
            <a:endParaRPr lang="tr-TR"/>
          </a:p>
        </c:txPr>
        <c:crossAx val="196180992"/>
        <c:crosses val="autoZero"/>
        <c:auto val="1"/>
        <c:lblAlgn val="ctr"/>
        <c:lblOffset val="100"/>
        <c:noMultiLvlLbl val="0"/>
      </c:catAx>
      <c:valAx>
        <c:axId val="196180992"/>
        <c:scaling>
          <c:orientation val="minMax"/>
        </c:scaling>
        <c:delete val="0"/>
        <c:axPos val="l"/>
        <c:majorGridlines>
          <c:spPr>
            <a:ln>
              <a:solidFill>
                <a:sysClr val="window" lastClr="FFFFFF">
                  <a:lumMod val="85000"/>
                </a:sysClr>
              </a:solidFill>
            </a:ln>
          </c:spPr>
        </c:majorGridlines>
        <c:numFmt formatCode="General" sourceLinked="1"/>
        <c:majorTickMark val="out"/>
        <c:minorTickMark val="none"/>
        <c:tickLblPos val="nextTo"/>
        <c:txPr>
          <a:bodyPr/>
          <a:lstStyle/>
          <a:p>
            <a:pPr>
              <a:defRPr>
                <a:latin typeface="Book Antiqua" panose="02040602050305030304" pitchFamily="18" charset="0"/>
              </a:defRPr>
            </a:pPr>
            <a:endParaRPr lang="tr-TR"/>
          </a:p>
        </c:txPr>
        <c:crossAx val="196179456"/>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0C853-FD91-4A0D-AF51-E2E085B4E646}" type="datetimeFigureOut">
              <a:rPr lang="tr-TR" smtClean="0"/>
              <a:pPr/>
              <a:t>30.10.2016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27BD7-9927-410E-B635-9132D32677EE}" type="slidenum">
              <a:rPr lang="tr-TR" smtClean="0"/>
              <a:pPr/>
              <a:t>‹#›</a:t>
            </a:fld>
            <a:endParaRPr lang="tr-TR"/>
          </a:p>
        </p:txBody>
      </p:sp>
    </p:spTree>
    <p:extLst>
      <p:ext uri="{BB962C8B-B14F-4D97-AF65-F5344CB8AC3E}">
        <p14:creationId xmlns:p14="http://schemas.microsoft.com/office/powerpoint/2010/main" val="179510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ACBE4BC-3456-4FE7-B8ED-54D8FE2DFC91}" type="slidenum">
              <a:rPr lang="tr-TR" smtClean="0"/>
              <a:pPr/>
              <a:t>6</a:t>
            </a:fld>
            <a:endParaRPr lang="tr-TR"/>
          </a:p>
        </p:txBody>
      </p:sp>
    </p:spTree>
    <p:extLst>
      <p:ext uri="{BB962C8B-B14F-4D97-AF65-F5344CB8AC3E}">
        <p14:creationId xmlns:p14="http://schemas.microsoft.com/office/powerpoint/2010/main" val="343282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ACBE4BC-3456-4FE7-B8ED-54D8FE2DFC91}" type="slidenum">
              <a:rPr lang="tr-TR" smtClean="0"/>
              <a:pPr/>
              <a:t>19</a:t>
            </a:fld>
            <a:endParaRPr lang="tr-TR"/>
          </a:p>
        </p:txBody>
      </p:sp>
    </p:spTree>
    <p:extLst>
      <p:ext uri="{BB962C8B-B14F-4D97-AF65-F5344CB8AC3E}">
        <p14:creationId xmlns:p14="http://schemas.microsoft.com/office/powerpoint/2010/main" val="43279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ACBE4BC-3456-4FE7-B8ED-54D8FE2DFC91}" type="slidenum">
              <a:rPr lang="tr-TR" smtClean="0"/>
              <a:pPr/>
              <a:t>24</a:t>
            </a:fld>
            <a:endParaRPr lang="tr-TR"/>
          </a:p>
        </p:txBody>
      </p:sp>
    </p:spTree>
    <p:extLst>
      <p:ext uri="{BB962C8B-B14F-4D97-AF65-F5344CB8AC3E}">
        <p14:creationId xmlns:p14="http://schemas.microsoft.com/office/powerpoint/2010/main" val="88490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10/30/2016</a:t>
            </a:fld>
            <a:endParaRPr lang="en-US"/>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ayt Numarası Yer Tutucusu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07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BA17B6DB-504F-4757-9003-30AB51B7ACC5}" type="datetimeFigureOut">
              <a:rPr lang="tr-TR" smtClean="0"/>
              <a:pPr/>
              <a:t>30.10.2016</a:t>
            </a:fld>
            <a:endParaRPr lang="tr-TR"/>
          </a:p>
        </p:txBody>
      </p:sp>
      <p:sp>
        <p:nvSpPr>
          <p:cNvPr id="3" name="2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117D8696-3156-431D-969E-6956ADC86609}" type="slidenum">
              <a:rPr lang="tr-TR" smtClean="0"/>
              <a:pPr/>
              <a:t>‹#›</a:t>
            </a:fld>
            <a:endParaRPr lang="tr-TR"/>
          </a:p>
        </p:txBody>
      </p:sp>
    </p:spTree>
    <p:extLst>
      <p:ext uri="{BB962C8B-B14F-4D97-AF65-F5344CB8AC3E}">
        <p14:creationId xmlns:p14="http://schemas.microsoft.com/office/powerpoint/2010/main" val="101169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28596" y="1785926"/>
            <a:ext cx="8089536" cy="3528393"/>
          </a:xfrm>
          <a:prstGeom prst="rect">
            <a:avLst/>
          </a:prstGeom>
        </p:spPr>
        <p:txBody>
          <a:bodyPr vert="horz" lIns="91440" tIns="45720" rIns="91440" bIns="45720" rtlCol="0">
            <a:normAutofit/>
          </a:bodyPr>
          <a:lstStyle/>
          <a:p>
            <a:pPr lvl="0"/>
            <a:endParaRPr lang="tr-TR" dirty="0"/>
          </a:p>
        </p:txBody>
      </p:sp>
      <p:cxnSp>
        <p:nvCxnSpPr>
          <p:cNvPr id="7" name="Düz Bağlayıcı 6"/>
          <p:cNvCxnSpPr/>
          <p:nvPr/>
        </p:nvCxnSpPr>
        <p:spPr>
          <a:xfrm>
            <a:off x="514912" y="5949280"/>
            <a:ext cx="8089536" cy="0"/>
          </a:xfrm>
          <a:prstGeom prst="line">
            <a:avLst/>
          </a:prstGeom>
          <a:ln>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5" descr="C:\Users\tugba\Desktop\uçak.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6116295"/>
            <a:ext cx="504000" cy="4896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9" name="Picture 4" descr="C:\Users\tugba\Desktop\kamyon.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6115288"/>
            <a:ext cx="504000" cy="4896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6" descr="C:\Users\tugba\Desktop\tren.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6116295"/>
            <a:ext cx="504000" cy="4896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1" name="Picture 3" descr="C:\Users\tugba\Desktop\gem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107253"/>
            <a:ext cx="504825" cy="49053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2" name="AutoShape 2" descr="data:image/jpeg;base64,/9j/4AAQSkZJRgABAQAAAQABAAD/2wCEAAkGBxMSEBUUERQWFRQWFBkbGRYYGBgaFxUeFRkXHBUfFxccHCggGhslGxoVIjEtJSksLi8uGR81ODMsNygtLisBCgoKDg0OGxAQGy8kICQsLCwrLSwsLCwsLDQvLCwsLCwsLCwsLCwsLCwsLCwsLCwsLCwsLC0sLCwsLCwsLCwsLP/AABEIAOEA4QMBEQACEQEDEQH/xAAcAAEAAgMBAQEAAAAAAAAAAAAABgcDBAUIAgH/xABAEAABAwIDBAYHBgYCAgMAAAABAAIDBBEFEiEGMUFRBxMiYXGBFDJCUpGhsSNicoKSwTNDc6LR8LLCY+EVFlP/xAAaAQEAAgMBAAAAAAAAAAAAAAAABAUBAwYC/8QANREAAgIBAQUFBgYDAAMAAAAAAAECAwQRBRIhMUETUWFxgSIykbHR8BQzUqHB4SNC8RVDkv/aAAwDAQACEQMRAD8AvFAEAQBAEAQBAEAQBAEAQBAEAQBAEAQBAEAQBAEAQBAEAQBAEAQBAEAQBAEAQBAEAQBAEAQBAEAQBAEAQBAEAQBAEAQBAEAQBAEAQBAEAQBAEAQBAEAQBAEAQBAEAQBAEAQBAEAQBAEAQBAEAQBAEAQBAEAQBAEAQBAEAQBAEAQBAEAQHPxfGoKVuaeQN5De53g0albK6p2PSKNVt9dS1m9CB4t0nuJIpYgB70mp8mg6fEqwr2ev938Cpt2s+Va+JGanbSuebmdze5oa0D4C6kxxKl0IMs++T943sB2+qYHjrnGeMnUO9Yfhdz8dPBeLcKuS9ngzbRtK2D9vii18IxWKqiEkLszTv5tPEOHAqosrlXLdkX9V0LY70Gbq8G0IAgCAIAgCAIAgCAIAgCAIAgCAIAgCAIAgCAEoCv8Aa3pBEZMVHZztxl3tb+Ae0e/d4qwx8Jy9qz4FRl7SUfZq4vvKzqql8ry+Rxe473ONyVaRiorRFJOcpvWT1ZiWTyFkBDB1Nncdlo5hJGbjc9h9V45HkeR4LTdTG2OjJGPkTolvR9V3l34NikdVC2WI3a7hxaeIPeFR2VuuW6zqKbo2wU4m8tZtCAIAgCAIAgCAIDSxfE46aJ0sps0fFx4ADiStldcrJbsTVddGmDnIp/G9vKyWR2SQws4MZbTxda5Kto4dcODWpQz2hdZxT0XccN+O1RNzUTE/1H/5WxVQXRfA0O+1/wCz+LPuDaKrZ6tTMPzuPyJWHTW+cUZjkWx5SfxO1QdIldGe09so5PaPq2xWqWHU+XAkQ2jdHm9SX4N0nwSWFQx0J94dtnyFx8ColmFNe69SfVtKuXCa0JvSVTJWB8T2vadzmkEHzChuLi9GWEZKS1i9T8qa2OO2d4aTuBOp8BvPksHo034wLgMikdc2Fw2O57hK5rj5AoD7FRUHdAwfimsflGfqgPrr6jjDH5Sm/wA4wgOLiG3NNTTCGrEkD3C7czMzXjm1zM1xu8L62WUm+CMNpLVkL2322dUEw05LYNznagy/uG93HjyVvjYih7U+fyOfzc92exXy+ZClOKsIZCA6uBbPVFW60LLtG950Y3xPHwFytNt8K17TJFGLZc/ZXr0MO0uG+iVDoM4eWhuYgWF3AGw15ELFVvaR3tNDN+Oqp7mupycxXvVmrRE/6Hqx3pMsV+y6LNbvY5o+jj8FBz1rBPxLTZctJuPgWyqsvAgCAIAgCAIAgPxzrC50AQFMba7QmrnOU/YsJDBz5uPj9Ff4mP2UOPN8zlM/Ld9nD3Vy+pEqgdorbLmaIe6Y15PYQBAfhOoGpJNgBqXE7gBxK8TnGC1ke66p2S3YrUnezFIygaJ62s9HDxdsEb7ukB4uABJHe0ab8yq8jJ7Tgl9S9xMN08XLj+xuRbU0NaJ2NPokcZsKp074nSX9rsva5+6/ace8KITzm7DyUUUrrVFPU1hflp5PtZHG4Bs4OytL9D2mEaE7uIHek22fSzObVyDK7Xt3jEThbsMeyI5ge1q4A3a7UBAcLEOmUxyFtPG2oYPaecjibnQZcweLWGYWvqbblkGHbDbD09sQbF1bWjMQ8NMgcRqA4bgN2m/irfExdz25c/kc9n53aPs4e78/6IwpxVhAFgyTjYvYUz2mqgWxb2s3Ok7z7rfmVBycxQ9mHMtcPZ7s9uzl3d5aTGRwx2aGsjY06AWDQNSqptyfHmXqUYR0XBI884zXGeolmP8AMeXeAJ7I8hYK9rjuRUTlrrO0m5d5pr2ayfdDtOTVTP4Nhy+b3tI/4lQc5+wl4lnsuP8Akb8C21Vl4EAQBAEAQBAEBEuknFTDSZGmzpjl8GjV/wCw81Nwat+zV9Ct2pe66d1c5cPTqVGrw5c7Oy2zjK6VzHSmNwbdtmg5tdeI3XCiZdrqSklqWGBRG6Ti3p1JLN0Ti3YqTfvj/wAOUFZ/fEs3spdJfscXEOjSsjBMZjlHJpyu+DrD5rdHNrfPgR57Ntj7ujIXjUclKcksb2yHcwtIJ7/w9+5bLMmEY6p6mqnCssnutad5wm4xJGXFrw15Fs7Rdzb7+rdfs8rjXwVTZZKx6yOgpphVHdiiTdHsuHOqWR18Ms0kr7dbK/NEzsnI1zd7tbDtXFyOS8G0u07F4Y43FJT+qBoxoFgTbduN767/AILBg0NpqWhw7D5Zo4KdhZ9pGCA3PMztRAEdouzNFrfLUoDz5tVtJNiFR104Y0huVrGAhrG3JsLkm9zcnismTJgGHX+0eNPZHPv/AMKxwsfX/JL0+pTbSzNP8MPX6fUkCtCiCAIDnVuMGJ4MQBcxwcSQHN7J3EHQ8Lg8FXZeVp7EOfUuNn4O9/lsXDou/wAfIvbYHbeHEodLMmaO3H+7OJb9PgTVF6afSpjnU03UMP2k2/mGD1vidP1KZh1b0958kV20b9yvcXN/Ip5WxQhAXH0T4Z1VGZXCzpn3H4W6N+eY+aqc2e9PTuL/AGdVu1bz6k2UMsAgCAIAgCAIAgK86W2G1OeF3j/irTZr4yXkUm2Vwg/MrlWpQG7g2Iup52Ss3sde3MbnDzF1rtrVkHFm6i51WKa6F60VW2WNskZu17QQfH91zk4uMnF9Dsa5qcVKPJmjtPj0VDTPnlOjRo3i9x9Vo/3cCV5PZ5j2hx2WtnkqJ3HtGzRyBvYNF9wF+7z35MnKp9XANbxFydTv+AQHVNbS+gmMxvfWOmBMt+wGC5DWX3Ek62Gtt6A1BXykZDI8AtDQ0OcbBvqA62AB4DmdEB9y00IpM7qhxqM5AgDSWtAtq9xIsTd1socNLeAGPD8N6x9rtLRYuLTzANv28it+PT2s9OnUiZmSqK9er5Era2wsNAFepacEcq229WfqyYCA38NwsTFrZJPR2yl0cczm3YZQ3M1hN9CRfXu7woeXkdnHdXNljgYfbS3pe6v38CIY7gE9DVGGT+INf6jTftMPttNj377gKmOkNfCcUkpalssTurkjdo4btLjtN5HUHuJQySnE8dfWzOnlsHk2LRuZbcG91te+9+KuMVxda3Tm86M1c9/08jWUkhnQwHC3VVRHCz2nan3WjVx8hda7ZqEXJm2ip2zUUehKWnbHG2Ngs1jQ1o5BosFRNtvVnUxiopJdDKsGQgCAIAgCAIAgIl0m0Rkosw3xPDvI3afqD5KbgT3bdO8rdq179Gq6PUqNXhy4QE46ONpOqf6NKfs3nsE+y48PB318VXZ2PvLtI81zLjZeZuPsp8ny8/7IT0xbU+lVZiYbwwOLGjg57f4rzzANmD8LuZVQdGQBw7ALuJOnE6C3gEBKMS2bggpIqiSok+0jzMYITGHucLtyOcSS1gtmOU6loG+4A7eDdEdXUQMm62KBsnayvBLwwi4Jymw/Dy3nghgktD0N0ckJayskfKx2V8keTLmsDly2dl0LeJWAVI7DntqDTzBsbmzCEl98sZzWJLhrlG/vuFlceQbSWrJQ6khic5tOCIwdC43c62mY8r77DdeyvsensoadepyuZkO+xy6dAt5ECA38Cwp9VOyGPe46ng1o9YnwC1W2KuLkzdRTK6agjo9NOzz43UDKdpdEWuhbGBe8l81yOLnC+v3SqGc3OTkzrKq41xUY8kVtjDKlpbBUdaHRXyxS3uwHf1ZO9mg3aaaLybDVqJg5zg/XU2dxFtwPvD5/RAbuGzljmg7nC1+By3+gt81Ixrezn4Mh5uP2tfDmuR3lcnNlydGezXo0PXSi00o0B3sZoQPE7z5clU5d2/LdXJF/gY3Zw35c38iaqGWAQBAEAQBAEAQBAYa2mbLG+N/qvaWnwIsvUJOMlJdDxZBTi4vkyhMQo3Qyvif6zHFp8uPgRr5rpITU4qS6nGW1uubg+hrr2awgOHiOz8kk8Yhbd0j2MDToA6R3ZJPu3IVPmYu69+HLr4HSbOz99dlZz6eP9/Msah6HRHU0udwmha0uqS7QPfqGtYzeGm7d/BnfZVxbEoxro2p6ksfNJNM6FhbE2R4yAC5a11m3c2+W5JJIGpQHJpMIr6gtpH0kVLh8T2mRjnh5qSCXuF2FoEZdYEZeIFrXAAsilZlY0ZWs0F2t9UcwNBp5BAVz0ix09LCIYowZZXue577vkAc67jnfd2rgANdA2w3Kdg1b0t99Cr2nkbkOzXN/IrlXBzwWAFkFxdHGAej0/WvH2swB72t9kee8+I5KlzLt+e6uSOk2djdlXvPmyXFoNrjdu7vBQyxKu6Y8NjL6R03ZgknyGTUuge4gtcwXAIcA7MDpoHbwbgUli1J1dRLFr2JXta5wsXtDiGk3A1Isd2t1kyYWPs1oOnacQfdPZ+VwboC3OifZsVR9ImH2cLrBvvvABAPcAWnv071Nll/4lFc+pVQwF27k/d5r78C6VBLQIAgCAIAgCAIAgCAICu+lDA72qmDdZsn/AEd+x8labPv/APW/Qo9rY2ul0fJ/UrpWpQna2RwQ1dS1h/ht7Uh+6OF+Z3fHko+Td2UNevQmYWN29qj06lkbVbJMqWB0No5owAxw0BDfVabcuB4Kpx8p1vSXFPmX2ZgxujrDhJcivztJisVdGySos0Pax0T4mn1nNbe7Whx0Oa5cbanXctmRirTtKuKNWJnPXsb+Eu/v+/3LZwev6+LrMuXtyNte/wDDkcz55b911ALU3kB8veACSbAC5PIDeiWphvTiUHtLixqqqSU7ibNHJo0b8tfEldBRX2cFE5PJu7a1y+BzFuI4QEi2FwT0qraHC8cfbf329UeZ+QKjZVvZ18Ob5E3Bx+2tWvJcWXcqI6g/UBWXT/OW4bEOzkfUta4EansSOblPDVvzQFW7R07X4Th9Q9xdPmmhuR68UTiY7njkuGj8VuCyZIxPrpxaLHv5n438kBcXQFiJzTwncY2SDndhLHn9Ji+BWDBciAIAgCAIAgCAIAgCAIDHUQNexzHgOa4EEHcQd6zGTi9UeZRUk4vkyktqcCdRzlhuWHVjj7Q7+8bj/wC10OPerYa9epyWXivHs3enRlo7GYIKSlANs7xme7xGgvyA/dU2Vc7bPBcjosHGVFXi+LOVtbJWU1QKuE9ZAGhro9bNA1OYd+/Nw8N+/GVNkOzlwff9/IjZjyKbO2hxj1X38zBjtZQ19E6dzskkbe7rGk7mke00n/RqvVML6LVBcU/geMizGyqHY3o18fLxI9sptoaOF0To87QHuZY2OZxLiHHkXHfwvxW7JwVL2q+fcRsPabh7FvFd/VGXZXpCqnVccNa0wmqmzRuez7Hqw0AMicHAhxcDq7Nq4DS6qZRcXozoIyjJb0XqiWdJWK9TRFjT25jkH4d7z8NPzKThV79mvcQdo3dnToub4fUppXZzQQBAXT0d4P6PRtc4Wkl7buYB9Qfp18SVR5lu/ZouSOn2fR2VKb5vj9CUKKTggKV2y2lrMPq2NriyognEuemy5o+r6yXqrPdoXkO100DG3usgrvFsZE8FHHYjqKfqwDawdmJLgd+UjLv3FDJwWOsf2QFldCkuTFywbnQOb8AD9QgPQSwYCAIAgCAIAgCAIAgCAIDmbQ4LHVwmN+h3tdxYeBH7rdRdKqW8iPk48b4bsvTwKwxDGKulhkoZe4B2twzk08WH5C48LeFVVsldH7Zz1mRfRB48/tfQ3dlduXQgRVN5Itwdvewcj7zfn47lryMJT9qHBm7D2m6/Yt4r90RjGqmOWokfEwRxl3ZaOXO3AnfpzUyqMowSk9WV2ROM7HKC0RNthdkY5ad0tSzN1oswbi1o9oHgSd3cO9V+ZlyjNRg+XMt9n4EZ1Odi58vqRfF4o6Ss6tuWoZDI1zRI0ENcLHTk4G2otuUhVxya1Ka0ZEd0sO5wqlqvE/Ns9oTWyRuyljWMtlvezibvN+W74LOPj9imuZ5y8z8RJPTTREdUgiBAdbZXC/SauKI+qXXd+Furvju81pvs7OtyJOJT2tqj06l9ALnzrD9QBAcLbbDYp6CobOwPaIXuFxctc1pLXN4ggjggPKEjXA2eCHDeCLEHw4LJkzff/wBzD/QUBPehJt8TjP8A45R5Bt/q4fFAeiVgwEAQBAEAQBAEAQBAEAQBAVZ0uZY6ykklJbFJHJG9/uFpa5rrcQMzie4FSMe+VMtVy6oi5WJDIho+fRkVxXDJKeQxyix3gjVrhwLTxBV7VbGyO9E5W6idMt2aNvZbBjV1LY9cg7TzyaN/md3mvGRcqoOXXobMPHd9qj06lrbU4s2ipCW2DrZIm99tNOQGvkqXHqd1mj82dLl3rHp1XPkik3OJJJNyTck7zffddByORb1erO5s5stPWG7Rkj4yOGn5R7R/26j35UKufF9xMxcGzI4rgu8Y/sbU013FueMa9YzUAfeG9v071irKrt4a6PuPV+DdTx01XeiOFhW/QiJosnojw2wlqCN5EbfLV/8A1+Cq9oWcVD1L3ZNXCVj8l/JYyrS5CAICvemLa9lJRup2G9RUsc0AGxjY4Wc88eYHM+BQFH4tQyyxsrXua4VD5Aco7TTCI2uLgBbUnh+6yZOTmu1w4CxHdrY/VAWv0EYU/wBKdM5pDWwPDXEaOMj2A2PG3VkeRQwXisAIAgCAIAgCAIAgNWtqHsGZsZkA9ZrSM472g6O8Lg8r7l6ik+b0PE5NcUtTWw/H6eY5WSjON8brskB5FjrH5L1KqceLR5hfXPgnx7uT+B01rNoQEG6YsJ6/DS8C7oHiT8pBZJ5ZHuP5UBj2HhGJ4NCKsZi0OY140cOrJa11+DrAX4Gy21XSqlrE05GPC+O7Nf0csQVWDTOeGiWnfYF1rXte1zvY4X8Dfjws96vLjpykvv1KPcu2fNyS1i/v0f7HI2pxt2IVDera7KBljZa7rnVxsOJPyAW/HpVEHvPzZGy8mWVat1cOiJPsx0fAWkrNTvEQOg/GRv8AAaeKh5Gfr7Nfx+hYYmykvau+H1O3tdtIKGNrY47vcLM7JEbPE7j4D5KPjY/bS1b4fuS83MWNHSK49O778DdZIajDru1dLSm55l8eug7ytbSrv4dH/JuTduNq+sfmio9mMKFVUsic7K03JNwDYDhfjeyvMi11QckcziUK61Qb0RNBsrX0dzQ1Gdu/IbC/5XXZfv0Vf+Kot/Nj6/fEtfwWTR+RPVd3/eB9t21qqfStpCPvtu363afisfg6p/lTPS2jdVwur9V9/wAnXotvKKS13mMng9p+ouPmtM8G6PTUk17Tx5c3p5nXOJRyxu9HmjLy05TmBAdbskjleyjSrnHmmTIXVz92SfqeaNvKGogqWx1wHWtiH2jXl5qAXvPWF7t1ySLezlsBZeTabmyGOCFscc8xZSvkc5waX3iAGjgGavLyxzcpB1IdwBAGDZ/A4Zqp0j3Np6LMXMEjzmkjMrow2P2i4Brxc+733QF/bHsv18uUMjMnVQttYMip7saLd7+td+ZYMESxHbmWOvkdGc8AIZkO5wZvLTwN82vgriGFGVKUuD56nPW7TnDIbjxjy0JZhm3FHMBeTqncWvFv7vVPxUKzCtj018iyq2lRYuL0fj96HW/+aprX6+K39Rv+Vo7Gz9L+BJ/EVfqXxR8UmPU8snVxSCR9r2YC4ADiXAWHmVmVFkY70lojEMmqct2D1fgdJajeEAQBAEBy8dY0NzuMjLfzYvWj73AXzM53BHPmtleuun7M03JaavVeK6f0QrHWSyMzT08WIQ+zUQHLM0fey3+WimVtJ6Rbi+58iBcpNayiprvXP9v+EVOItZrSVtRDb+VLn0/NGSD5tCk7jfvxT8V/ZCdij+XNrwf9fQwf/cq8aekvP6T8yF6/DVfpPH429f7GOp2trZGOY+oeWuaQR2bEOFiDYck/DVfpH42/9RIugzFCx1RROOgPXR687NlAHK+R35yqi2twk4nQUWq2tTRbUkYcCHAEEWIIuD4heE2uKNjSa0ZBsf2ABd1tE7q3g3yXIF/uO3tPy8FY053Ddt4oqMjZa136Ho+76dxHq/arEoMsUpLHsN8xYMzxwBO5w8N6kwxceeso8UQbM7Lr0hPg14czu4Vt9DM3qq6MC4sXWzRu8W72/NR7MGcHvVP6kynaldi3L1/KJphrYepaIC0xAWblNxbldV9m9vNy5ltVubiUORQ9bFkle33XuH6SQukg9YpnG2R3ZtdzLM6L3TPikfLI90eYNY1xJtbVxF/Fo+KqNoKCklFcep0GyXZKDlJ6rodDaPbGKknEL43PBZdxaR2bnQZTv571roxJWw3k9DdlbQhRYoSWvAge22K0s7ozSxhuji85Awkm1gbb7WPxVjiVWQT7R+XEps++m1rsl58NDY2N2NNV9rNmZDwto557r+yOa85WYqvZjzPeDs93e1PhH5ndxLo0gdG4ske5wacgfkcL20Hq7rqJHObaU4osJbMSi3XOWvTiVa6gjFwY2DmMo4cxZWnY1v8A1XwRR/iL1w338WfQp2AghrbjcbDTw5J2Nf6V8DH4m79b+LNl9Q8ixc4jkSeO9e1GK5I1yslLm2Y16PAQG/guDy1Uojibc8Xeywc3Farbo1R3pG/Hx53y3Yf8Lk2cwGOjiyR6uPrvO95/YDgFQ33ytlqzqsXFhjw3Y8+r7zrLSSQgCAIAgOTjc2QtLZupedGl4vC88Gv5E9xB5X3LbWtemvzNFr05PR+PLyIJjTGxSF8jZcPmP8+C76WU83BtiCfC/O6mV6yWi0ku580V9qUZatOD71xizi4lNVSC7201aP8A9GNa5/nkyyDzC3QUFy1j4ffAjzdrXHSfj/ziRSb1j2cuvq66fEk/FSlyID5nwsmDd2fxM0lbDUjcw2kA1Lo3aPsOJAOYeCiZdO/HeXNFhgZPZy3Jcn+zPRFPM17GvYQ5rgC1w1BBFwQeVlUF+ZEBXHTBLb0Zv9Q/DIP3Vns7/Z+RS7YfCC8/4K5EnNWmpROJKtktsnUbDH1YfG5+Y6kPBIANjuIsBw81FycVXPe10ZPw86WMt1x1WupxcYqWy1EsjAQ173OANrjMb62UiqLjBRfQh3zjOyUo8m9S59nKRtPRxsuLNZdxB0udXm/jdUF83ZY2dXjVqqlR7l/0prHMQNRUySn23G3gNG/2gK+pr7OCj3HK5Fva2yn3v/hI9idjzUETTgiAbhuMtv8Ar9VFy8tV+zHn8ifgbPdr35+78/6J9tFT1Jg6qiyMuLFxJbkbyYAN/wBPpWUSrU96ziXWTC1w3KdF/HkfGx1BPT0wiqMpLXHKWuJ7J1sbgbjdZypwnPegYwqrKqtyzpyK86RMJ6irL2izJu2Pxe2PjY/mVrg279ej5ootp0dndvLlLj9SLKYVoQBASfZnYyaqs994ofeI7TvwD9zp4qHkZkKuC4sscTZ1l3tS4R+fkWrhOFxU0YjhaGt483Hm48Sqay2Vkt6TOkpohTHdgtDdWs2hAEAQBAEBjqIGyNLHtDmuFi1wuCO8FZTaeqMOKktGRKv2TnjB9AqC1h3083bhPc3MDlHkpUb4v8xeq5kKeLOP5UvR8UQDHcEqWXMlCGO9+DNk8coLgPKym12wfKfxKy6mxcXXp4r7ZF3gg63B71JILPm6yDLDA55sxrnHk0En4BYbS5mYxcuCLJ6PK+rpWGOpglFILlsjmkdRffcHXq766Ds35bqnKhXrvQfoX+DO3d3bE/BllNcCLtNwRoRqNdxHNRCeeb6yCpiraqKsldLKyQAvcScwcMzC0bmgtINhoFabP5S9Cj2xzh6/wfqsimCA0cZq3RxgtcWnMNwB4HgVFy7ZVwTi+pP2fRC61xmtVp9DXpNrJY2aOdZ2YENJbcWG+zrHeoSzpf7xTLOWyoaaVycfUyUu1TGuBdETYg2Ni024EXFwpH/kYNaNNeWhD/8AD2ResZJ+epNZumBz4Mga2IkZQ5jXAtAtfKLkDQqPD8Lvbzb9UTLPx25uqMfNP6nHh24kOjaub9cil9riPu+H9Fd2G0F3/wD1/Z29l9tqh1YyNkr6h5zDqnONjYEklx0FrXv3LXZ+ElHRNL0N1Kz6570k2u5tfUk2LOqsUpxlpWta15LZetFja4dl07TTzGhtotdEqaZaqevobcqvIyYbsq0tOupX08eVxbcGxIu03BtyPEK2T1WpQSjuvQ6mC7NVNVbqmWb77uyz48fK6025NdXvP0JNGFdd7q4d75FjbP7CQU9nS/bSD3h2G+DePn8lVXZs58I8EXuNsyqrjLi/2+BLAoRZBAEAQBAEAQBAEAQBAfEkLXes0HxAKzqzDSZjFJH7jP0j/CbzG6u4zNaBuFvBYMn6gI5iOFzwteaAhzXA3pnOLG3N9YJBrC7jbVp+6blAUQ11V6RKK4ydcMt+t/iWFwLn2hbiLjkVZ7PfvLyKbbC4Qfn/AAbKsyjCwDk7SNvG3UDt8b8ioOf+WvMtdkfnPy/lHA6oZPWbo7v4jXh90KpOhMeVvvX8B/myAyPc0NaA2+86nmbbh4IDLTQPe4Cx1IAYBq4k6ANHM23rKTfIw2lxZdfRz0YOgvNXHtSNsYAQdCbkSvG8Gwu1vZNtS5eQTrHsOnqG9TG9sEJFnOAu9w91oFg1vnr9ZFNkK3vNav8AYiZNVty3IvdXV9Wa+EbE0kFjk6149qTX4N9X5L3bmWz66LwNdOzqKuOmr8SRgKITz9QBAEAQBAEAQBAEAQBAEAQBAEAQBAQrpWo81G2S2scjdeNnXafmWqbgS0s070Vu1Ia069zKjVyc4EBpYvSOljysY97swIaxpc4772AGuhUPOWtXqiy2XLTI070/qc6DZerc0htHVk3H8p44HiW2VMdIajsIla4tdEWuaSCHu3EaEG1lvhjWS4pESzNog9G+PgbseFE+s6wsBlYLbuZ3qVDB/U/gQbdq9K4/E7uzFC0VUDGNAvNGO83e3eVJdcK63uroQo3WXWx33rxR6QVIdKEAQBAEAQBAEAQBAEAQBAEAQBAEAQBAEAQHN2joPSKSaLi5ht+Iat/uAW2me5NSNORX2lUod6KAXQHIhZMHT2YreorIZDoGyC/g7su+RK03w362iRi2dndGT7y+KyoEcb5HeqxpcfBouVQRWr0R1cpKMXJ9DzhUTF73Pdvc4uPi43K6BLRaHKSlvSbMayeST9G1H1uIxcow55/KLD+4tUbLlpU/EmYEN69eHEvJUx0YQBAEAQBAEAQBAEAQBAEAQBAEAQBAEAQBAEBSG3mEejVrwBZkhzs/N6w8nX8rK9xbN+td64HL59PZXPufFEdUghBAT/H9rhJg8bA77aT7N44gR2zk/iGX9RVbDG3b2+i4ou7cxTxUteL4P0K4U8qggLT6H8Lyxy1Dh65yN8G6uI7ibD8qrM6erUS62XVpFzfXgWMoBahAEAQBAEAQBAEAQBAEAQBAEAQBAEAQBAEAQEZ2+wD0umuwXliu5nN3vN8x8wFKxLuznx5Mg5+N21fDmuX0KUV4cwEB8vbdYaPSehhXg2G5hGGvqZ2Qxi7nm3cBxJ7gNV4nNQi5M2VVuyaij0HhdCyCFkUY7LGgDvtvJ7ydfNUU5OUnJnUVwUIqK6G0vJ7CAIAgCAIAgCAIAgCAIAgCAIAgCAIAgCAIAgCArDpA2OeJDUUrC5rtZGNFy13FwA3g8bbj46WmJlLTcm/Io8/BlvdpWufNEDfRyN9aN48WkfsrBTi+pUuua5pn42ledzHHwaf8JvLvCrk+hu0uzFXMfs4JPEtLW/qdYLVO6uPOSN9eNdLgostbYbZFtCwueQ6d47ThuaPdb3czx8lU5GQ7XouRf4mIqVq+bJSoxMCAIAgCAIAgCAIAgCAIAgCAIAgCAIAgCAIAgCAIAgCAIAgCAIAgCAIAgCAIAgCAIAgCAIAgCAIAgCAIAgCAIAgCAIAgCAIAgCAIAgCAIAgCAIAgCAIAgCAIAgCAIAgCAIAgCAIAgCAIAgCAIAgCAIAgCAIAgCAIAgCAIAgCAIAgCAIAgCAIAgCAIAgCAIAgCAIAgCAIAgCAIAgCAIAgC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AutoShape 4" descr="data:image/jpeg;base64,/9j/4AAQSkZJRgABAQAAAQABAAD/2wCEAAkGBxMSEBUUERQWFRQWFBkbGRYYGBgaFxUeFRkXHBUfFxccHCggGhslGxoVIjEtJSksLi8uGR81ODMsNygtLisBCgoKDg0OGxAQGy8kICQsLCwrLSwsLCwsLDQvLCwsLCwsLCwsLCwsLCwsLCwsLCwsLCwsLC0sLCwsLCwsLCwsLP/AABEIAOEA4QMBEQACEQEDEQH/xAAcAAEAAgMBAQEAAAAAAAAAAAAABgcDBAUIAgH/xABAEAABAwIDBAYHBgYCAgMAAAABAAIDBBEFEiEGMUFRBxMiYXGBFDJCUpGhsSNicoKSwTNDc6LR8LLCY+EVFlP/xAAaAQEAAgMBAAAAAAAAAAAAAAAABAUBAwYC/8QANREAAgIBAQUFBgYDAAMAAAAAAAECAwQRBRIhMUETUWFxgSIykbHR8BQzUqHB4SNC8RVDkv/aAAwDAQACEQMRAD8AvFAEAQBAEAQBAEAQBAEAQBAEAQBAEAQBAEAQBAEAQBAEAQBAEAQBAEAQBAEAQBAEAQBAEAQBAEAQBAEAQBAEAQBAEAQBAEAQBAEAQBAEAQBAEAQBAEAQBAEAQBAEAQBAEAQBAEAQBAEAQBAEAQBAEAQBAEAQBAEAQBAEAQBAEAQBAEAQHPxfGoKVuaeQN5De53g0albK6p2PSKNVt9dS1m9CB4t0nuJIpYgB70mp8mg6fEqwr2ev938Cpt2s+Va+JGanbSuebmdze5oa0D4C6kxxKl0IMs++T943sB2+qYHjrnGeMnUO9Yfhdz8dPBeLcKuS9ngzbRtK2D9vii18IxWKqiEkLszTv5tPEOHAqosrlXLdkX9V0LY70Gbq8G0IAgCAIAgCAIAgCAIAgCAIAgCAIAgCAIAgCAEoCv8Aa3pBEZMVHZztxl3tb+Ae0e/d4qwx8Jy9qz4FRl7SUfZq4vvKzqql8ry+Rxe473ONyVaRiorRFJOcpvWT1ZiWTyFkBDB1Nncdlo5hJGbjc9h9V45HkeR4LTdTG2OjJGPkTolvR9V3l34NikdVC2WI3a7hxaeIPeFR2VuuW6zqKbo2wU4m8tZtCAIAgCAIAgCAIDSxfE46aJ0sps0fFx4ADiStldcrJbsTVddGmDnIp/G9vKyWR2SQws4MZbTxda5Kto4dcODWpQz2hdZxT0XccN+O1RNzUTE/1H/5WxVQXRfA0O+1/wCz+LPuDaKrZ6tTMPzuPyJWHTW+cUZjkWx5SfxO1QdIldGe09so5PaPq2xWqWHU+XAkQ2jdHm9SX4N0nwSWFQx0J94dtnyFx8ColmFNe69SfVtKuXCa0JvSVTJWB8T2vadzmkEHzChuLi9GWEZKS1i9T8qa2OO2d4aTuBOp8BvPksHo034wLgMikdc2Fw2O57hK5rj5AoD7FRUHdAwfimsflGfqgPrr6jjDH5Sm/wA4wgOLiG3NNTTCGrEkD3C7czMzXjm1zM1xu8L62WUm+CMNpLVkL2322dUEw05LYNznagy/uG93HjyVvjYih7U+fyOfzc92exXy+ZClOKsIZCA6uBbPVFW60LLtG950Y3xPHwFytNt8K17TJFGLZc/ZXr0MO0uG+iVDoM4eWhuYgWF3AGw15ELFVvaR3tNDN+Oqp7mupycxXvVmrRE/6Hqx3pMsV+y6LNbvY5o+jj8FBz1rBPxLTZctJuPgWyqsvAgCAIAgCAIAgPxzrC50AQFMba7QmrnOU/YsJDBz5uPj9Ff4mP2UOPN8zlM/Ld9nD3Vy+pEqgdorbLmaIe6Y15PYQBAfhOoGpJNgBqXE7gBxK8TnGC1ke66p2S3YrUnezFIygaJ62s9HDxdsEb7ukB4uABJHe0ab8yq8jJ7Tgl9S9xMN08XLj+xuRbU0NaJ2NPokcZsKp074nSX9rsva5+6/ace8KITzm7DyUUUrrVFPU1hflp5PtZHG4Bs4OytL9D2mEaE7uIHek22fSzObVyDK7Xt3jEThbsMeyI5ge1q4A3a7UBAcLEOmUxyFtPG2oYPaecjibnQZcweLWGYWvqbblkGHbDbD09sQbF1bWjMQ8NMgcRqA4bgN2m/irfExdz25c/kc9n53aPs4e78/6IwpxVhAFgyTjYvYUz2mqgWxb2s3Ok7z7rfmVBycxQ9mHMtcPZ7s9uzl3d5aTGRwx2aGsjY06AWDQNSqptyfHmXqUYR0XBI884zXGeolmP8AMeXeAJ7I8hYK9rjuRUTlrrO0m5d5pr2ayfdDtOTVTP4Nhy+b3tI/4lQc5+wl4lnsuP8Akb8C21Vl4EAQBAEAQBAEBEuknFTDSZGmzpjl8GjV/wCw81Nwat+zV9Ct2pe66d1c5cPTqVGrw5c7Oy2zjK6VzHSmNwbdtmg5tdeI3XCiZdrqSklqWGBRG6Ti3p1JLN0Ti3YqTfvj/wAOUFZ/fEs3spdJfscXEOjSsjBMZjlHJpyu+DrD5rdHNrfPgR57Ntj7ujIXjUclKcksb2yHcwtIJ7/w9+5bLMmEY6p6mqnCssnutad5wm4xJGXFrw15Fs7Rdzb7+rdfs8rjXwVTZZKx6yOgpphVHdiiTdHsuHOqWR18Ms0kr7dbK/NEzsnI1zd7tbDtXFyOS8G0u07F4Y43FJT+qBoxoFgTbduN767/AILBg0NpqWhw7D5Zo4KdhZ9pGCA3PMztRAEdouzNFrfLUoDz5tVtJNiFR104Y0huVrGAhrG3JsLkm9zcnismTJgGHX+0eNPZHPv/AMKxwsfX/JL0+pTbSzNP8MPX6fUkCtCiCAIDnVuMGJ4MQBcxwcSQHN7J3EHQ8Lg8FXZeVp7EOfUuNn4O9/lsXDou/wAfIvbYHbeHEodLMmaO3H+7OJb9PgTVF6afSpjnU03UMP2k2/mGD1vidP1KZh1b0958kV20b9yvcXN/Ip5WxQhAXH0T4Z1VGZXCzpn3H4W6N+eY+aqc2e9PTuL/AGdVu1bz6k2UMsAgCAIAgCAIAgK86W2G1OeF3j/irTZr4yXkUm2Vwg/MrlWpQG7g2Iup52Ss3sde3MbnDzF1rtrVkHFm6i51WKa6F60VW2WNskZu17QQfH91zk4uMnF9Dsa5qcVKPJmjtPj0VDTPnlOjRo3i9x9Vo/3cCV5PZ5j2hx2WtnkqJ3HtGzRyBvYNF9wF+7z35MnKp9XANbxFydTv+AQHVNbS+gmMxvfWOmBMt+wGC5DWX3Ek62Gtt6A1BXykZDI8AtDQ0OcbBvqA62AB4DmdEB9y00IpM7qhxqM5AgDSWtAtq9xIsTd1socNLeAGPD8N6x9rtLRYuLTzANv28it+PT2s9OnUiZmSqK9er5Era2wsNAFepacEcq229WfqyYCA38NwsTFrZJPR2yl0cczm3YZQ3M1hN9CRfXu7woeXkdnHdXNljgYfbS3pe6v38CIY7gE9DVGGT+INf6jTftMPttNj377gKmOkNfCcUkpalssTurkjdo4btLjtN5HUHuJQySnE8dfWzOnlsHk2LRuZbcG91te+9+KuMVxda3Tm86M1c9/08jWUkhnQwHC3VVRHCz2nan3WjVx8hda7ZqEXJm2ip2zUUehKWnbHG2Ngs1jQ1o5BosFRNtvVnUxiopJdDKsGQgCAIAgCAIAgIl0m0Rkosw3xPDvI3afqD5KbgT3bdO8rdq179Gq6PUqNXhy4QE46ONpOqf6NKfs3nsE+y48PB318VXZ2PvLtI81zLjZeZuPsp8ny8/7IT0xbU+lVZiYbwwOLGjg57f4rzzANmD8LuZVQdGQBw7ALuJOnE6C3gEBKMS2bggpIqiSok+0jzMYITGHucLtyOcSS1gtmOU6loG+4A7eDdEdXUQMm62KBsnayvBLwwi4Jymw/Dy3nghgktD0N0ckJayskfKx2V8keTLmsDly2dl0LeJWAVI7DntqDTzBsbmzCEl98sZzWJLhrlG/vuFlceQbSWrJQ6khic5tOCIwdC43c62mY8r77DdeyvsensoadepyuZkO+xy6dAt5ECA38Cwp9VOyGPe46ng1o9YnwC1W2KuLkzdRTK6agjo9NOzz43UDKdpdEWuhbGBe8l81yOLnC+v3SqGc3OTkzrKq41xUY8kVtjDKlpbBUdaHRXyxS3uwHf1ZO9mg3aaaLybDVqJg5zg/XU2dxFtwPvD5/RAbuGzljmg7nC1+By3+gt81Ixrezn4Mh5uP2tfDmuR3lcnNlydGezXo0PXSi00o0B3sZoQPE7z5clU5d2/LdXJF/gY3Zw35c38iaqGWAQBAEAQBAEAQBAYa2mbLG+N/qvaWnwIsvUJOMlJdDxZBTi4vkyhMQo3Qyvif6zHFp8uPgRr5rpITU4qS6nGW1uubg+hrr2awgOHiOz8kk8Yhbd0j2MDToA6R3ZJPu3IVPmYu69+HLr4HSbOz99dlZz6eP9/Msah6HRHU0udwmha0uqS7QPfqGtYzeGm7d/BnfZVxbEoxro2p6ksfNJNM6FhbE2R4yAC5a11m3c2+W5JJIGpQHJpMIr6gtpH0kVLh8T2mRjnh5qSCXuF2FoEZdYEZeIFrXAAsilZlY0ZWs0F2t9UcwNBp5BAVz0ix09LCIYowZZXue577vkAc67jnfd2rgANdA2w3Kdg1b0t99Cr2nkbkOzXN/IrlXBzwWAFkFxdHGAej0/WvH2swB72t9kee8+I5KlzLt+e6uSOk2djdlXvPmyXFoNrjdu7vBQyxKu6Y8NjL6R03ZgknyGTUuge4gtcwXAIcA7MDpoHbwbgUli1J1dRLFr2JXta5wsXtDiGk3A1Isd2t1kyYWPs1oOnacQfdPZ+VwboC3OifZsVR9ImH2cLrBvvvABAPcAWnv071Nll/4lFc+pVQwF27k/d5r78C6VBLQIAgCAIAgCAIAgCAICu+lDA72qmDdZsn/AEd+x8labPv/APW/Qo9rY2ul0fJ/UrpWpQna2RwQ1dS1h/ht7Uh+6OF+Z3fHko+Td2UNevQmYWN29qj06lkbVbJMqWB0No5owAxw0BDfVabcuB4Kpx8p1vSXFPmX2ZgxujrDhJcivztJisVdGySos0Pax0T4mn1nNbe7Whx0Oa5cbanXctmRirTtKuKNWJnPXsb+Eu/v+/3LZwev6+LrMuXtyNte/wDDkcz55b911ALU3kB8veACSbAC5PIDeiWphvTiUHtLixqqqSU7ibNHJo0b8tfEldBRX2cFE5PJu7a1y+BzFuI4QEi2FwT0qraHC8cfbf329UeZ+QKjZVvZ18Ob5E3Bx+2tWvJcWXcqI6g/UBWXT/OW4bEOzkfUta4EansSOblPDVvzQFW7R07X4Th9Q9xdPmmhuR68UTiY7njkuGj8VuCyZIxPrpxaLHv5n438kBcXQFiJzTwncY2SDndhLHn9Ji+BWDBciAIAgCAIAgCAIAgCAIDHUQNexzHgOa4EEHcQd6zGTi9UeZRUk4vkyktqcCdRzlhuWHVjj7Q7+8bj/wC10OPerYa9epyWXivHs3enRlo7GYIKSlANs7xme7xGgvyA/dU2Vc7bPBcjosHGVFXi+LOVtbJWU1QKuE9ZAGhro9bNA1OYd+/Nw8N+/GVNkOzlwff9/IjZjyKbO2hxj1X38zBjtZQ19E6dzskkbe7rGk7mke00n/RqvVML6LVBcU/geMizGyqHY3o18fLxI9sptoaOF0To87QHuZY2OZxLiHHkXHfwvxW7JwVL2q+fcRsPabh7FvFd/VGXZXpCqnVccNa0wmqmzRuez7Hqw0AMicHAhxcDq7Nq4DS6qZRcXozoIyjJb0XqiWdJWK9TRFjT25jkH4d7z8NPzKThV79mvcQdo3dnToub4fUppXZzQQBAXT0d4P6PRtc4Wkl7buYB9Qfp18SVR5lu/ZouSOn2fR2VKb5vj9CUKKTggKV2y2lrMPq2NriyognEuemy5o+r6yXqrPdoXkO100DG3usgrvFsZE8FHHYjqKfqwDawdmJLgd+UjLv3FDJwWOsf2QFldCkuTFywbnQOb8AD9QgPQSwYCAIAgCAIAgCAIAgCAIDmbQ4LHVwmN+h3tdxYeBH7rdRdKqW8iPk48b4bsvTwKwxDGKulhkoZe4B2twzk08WH5C48LeFVVsldH7Zz1mRfRB48/tfQ3dlduXQgRVN5Itwdvewcj7zfn47lryMJT9qHBm7D2m6/Yt4r90RjGqmOWokfEwRxl3ZaOXO3AnfpzUyqMowSk9WV2ROM7HKC0RNthdkY5ad0tSzN1oswbi1o9oHgSd3cO9V+ZlyjNRg+XMt9n4EZ1Odi58vqRfF4o6Ss6tuWoZDI1zRI0ENcLHTk4G2otuUhVxya1Ka0ZEd0sO5wqlqvE/Ns9oTWyRuyljWMtlvezibvN+W74LOPj9imuZ5y8z8RJPTTREdUgiBAdbZXC/SauKI+qXXd+Furvju81pvs7OtyJOJT2tqj06l9ALnzrD9QBAcLbbDYp6CobOwPaIXuFxctc1pLXN4ggjggPKEjXA2eCHDeCLEHw4LJkzff/wBzD/QUBPehJt8TjP8A45R5Bt/q4fFAeiVgwEAQBAEAQBAEAQBAEAQBAVZ0uZY6ykklJbFJHJG9/uFpa5rrcQMzie4FSMe+VMtVy6oi5WJDIho+fRkVxXDJKeQxyix3gjVrhwLTxBV7VbGyO9E5W6idMt2aNvZbBjV1LY9cg7TzyaN/md3mvGRcqoOXXobMPHd9qj06lrbU4s2ipCW2DrZIm99tNOQGvkqXHqd1mj82dLl3rHp1XPkik3OJJJNyTck7zffddByORb1erO5s5stPWG7Rkj4yOGn5R7R/26j35UKufF9xMxcGzI4rgu8Y/sbU013FueMa9YzUAfeG9v071irKrt4a6PuPV+DdTx01XeiOFhW/QiJosnojw2wlqCN5EbfLV/8A1+Cq9oWcVD1L3ZNXCVj8l/JYyrS5CAICvemLa9lJRup2G9RUsc0AGxjY4Wc88eYHM+BQFH4tQyyxsrXua4VD5Aco7TTCI2uLgBbUnh+6yZOTmu1w4CxHdrY/VAWv0EYU/wBKdM5pDWwPDXEaOMj2A2PG3VkeRQwXisAIAgCAIAgCAIAgNWtqHsGZsZkA9ZrSM472g6O8Lg8r7l6ik+b0PE5NcUtTWw/H6eY5WSjON8brskB5FjrH5L1KqceLR5hfXPgnx7uT+B01rNoQEG6YsJ6/DS8C7oHiT8pBZJ5ZHuP5UBj2HhGJ4NCKsZi0OY140cOrJa11+DrAX4Gy21XSqlrE05GPC+O7Nf0csQVWDTOeGiWnfYF1rXte1zvY4X8Dfjws96vLjpykvv1KPcu2fNyS1i/v0f7HI2pxt2IVDera7KBljZa7rnVxsOJPyAW/HpVEHvPzZGy8mWVat1cOiJPsx0fAWkrNTvEQOg/GRv8AAaeKh5Gfr7Nfx+hYYmykvau+H1O3tdtIKGNrY47vcLM7JEbPE7j4D5KPjY/bS1b4fuS83MWNHSK49O778DdZIajDru1dLSm55l8eug7ytbSrv4dH/JuTduNq+sfmio9mMKFVUsic7K03JNwDYDhfjeyvMi11QckcziUK61Qb0RNBsrX0dzQ1Gdu/IbC/5XXZfv0Vf+Kot/Nj6/fEtfwWTR+RPVd3/eB9t21qqfStpCPvtu363afisfg6p/lTPS2jdVwur9V9/wAnXotvKKS13mMng9p+ouPmtM8G6PTUk17Tx5c3p5nXOJRyxu9HmjLy05TmBAdbskjleyjSrnHmmTIXVz92SfqeaNvKGogqWx1wHWtiH2jXl5qAXvPWF7t1ySLezlsBZeTabmyGOCFscc8xZSvkc5waX3iAGjgGavLyxzcpB1IdwBAGDZ/A4Zqp0j3Np6LMXMEjzmkjMrow2P2i4Brxc+733QF/bHsv18uUMjMnVQttYMip7saLd7+td+ZYMESxHbmWOvkdGc8AIZkO5wZvLTwN82vgriGFGVKUuD56nPW7TnDIbjxjy0JZhm3FHMBeTqncWvFv7vVPxUKzCtj018iyq2lRYuL0fj96HW/+aprX6+K39Rv+Vo7Gz9L+BJ/EVfqXxR8UmPU8snVxSCR9r2YC4ADiXAWHmVmVFkY70lojEMmqct2D1fgdJajeEAQBAEBy8dY0NzuMjLfzYvWj73AXzM53BHPmtleuun7M03JaavVeK6f0QrHWSyMzT08WIQ+zUQHLM0fey3+WimVtJ6Rbi+58iBcpNayiprvXP9v+EVOItZrSVtRDb+VLn0/NGSD5tCk7jfvxT8V/ZCdij+XNrwf9fQwf/cq8aekvP6T8yF6/DVfpPH429f7GOp2trZGOY+oeWuaQR2bEOFiDYck/DVfpH42/9RIugzFCx1RROOgPXR687NlAHK+R35yqi2twk4nQUWq2tTRbUkYcCHAEEWIIuD4heE2uKNjSa0ZBsf2ABd1tE7q3g3yXIF/uO3tPy8FY053Ddt4oqMjZa136Ho+76dxHq/arEoMsUpLHsN8xYMzxwBO5w8N6kwxceeso8UQbM7Lr0hPg14czu4Vt9DM3qq6MC4sXWzRu8W72/NR7MGcHvVP6kynaldi3L1/KJphrYepaIC0xAWblNxbldV9m9vNy5ltVubiUORQ9bFkle33XuH6SQukg9YpnG2R3ZtdzLM6L3TPikfLI90eYNY1xJtbVxF/Fo+KqNoKCklFcep0GyXZKDlJ6rodDaPbGKknEL43PBZdxaR2bnQZTv571roxJWw3k9DdlbQhRYoSWvAge22K0s7ozSxhuji85Awkm1gbb7WPxVjiVWQT7R+XEps++m1rsl58NDY2N2NNV9rNmZDwto557r+yOa85WYqvZjzPeDs93e1PhH5ndxLo0gdG4ske5wacgfkcL20Hq7rqJHObaU4osJbMSi3XOWvTiVa6gjFwY2DmMo4cxZWnY1v8A1XwRR/iL1w338WfQp2AghrbjcbDTw5J2Nf6V8DH4m79b+LNl9Q8ixc4jkSeO9e1GK5I1yslLm2Y16PAQG/guDy1Uojibc8Xeywc3Farbo1R3pG/Hx53y3Yf8Lk2cwGOjiyR6uPrvO95/YDgFQ33ytlqzqsXFhjw3Y8+r7zrLSSQgCAIAgOTjc2QtLZupedGl4vC88Gv5E9xB5X3LbWtemvzNFr05PR+PLyIJjTGxSF8jZcPmP8+C76WU83BtiCfC/O6mV6yWi0ku580V9qUZatOD71xizi4lNVSC7201aP8A9GNa5/nkyyDzC3QUFy1j4ffAjzdrXHSfj/ziRSb1j2cuvq66fEk/FSlyID5nwsmDd2fxM0lbDUjcw2kA1Lo3aPsOJAOYeCiZdO/HeXNFhgZPZy3Jcn+zPRFPM17GvYQ5rgC1w1BBFwQeVlUF+ZEBXHTBLb0Zv9Q/DIP3Vns7/Z+RS7YfCC8/4K5EnNWmpROJKtktsnUbDH1YfG5+Y6kPBIANjuIsBw81FycVXPe10ZPw86WMt1x1WupxcYqWy1EsjAQ173OANrjMb62UiqLjBRfQh3zjOyUo8m9S59nKRtPRxsuLNZdxB0udXm/jdUF83ZY2dXjVqqlR7l/0prHMQNRUySn23G3gNG/2gK+pr7OCj3HK5Fva2yn3v/hI9idjzUETTgiAbhuMtv8Ar9VFy8tV+zHn8ifgbPdr35+78/6J9tFT1Jg6qiyMuLFxJbkbyYAN/wBPpWUSrU96ziXWTC1w3KdF/HkfGx1BPT0wiqMpLXHKWuJ7J1sbgbjdZypwnPegYwqrKqtyzpyK86RMJ6irL2izJu2Pxe2PjY/mVrg279ej5ootp0dndvLlLj9SLKYVoQBASfZnYyaqs994ofeI7TvwD9zp4qHkZkKuC4sscTZ1l3tS4R+fkWrhOFxU0YjhaGt483Hm48Sqay2Vkt6TOkpohTHdgtDdWs2hAEAQBAEBjqIGyNLHtDmuFi1wuCO8FZTaeqMOKktGRKv2TnjB9AqC1h3083bhPc3MDlHkpUb4v8xeq5kKeLOP5UvR8UQDHcEqWXMlCGO9+DNk8coLgPKym12wfKfxKy6mxcXXp4r7ZF3gg63B71JILPm6yDLDA55sxrnHk0En4BYbS5mYxcuCLJ6PK+rpWGOpglFILlsjmkdRffcHXq766Ds35bqnKhXrvQfoX+DO3d3bE/BllNcCLtNwRoRqNdxHNRCeeb6yCpiraqKsldLKyQAvcScwcMzC0bmgtINhoFabP5S9Cj2xzh6/wfqsimCA0cZq3RxgtcWnMNwB4HgVFy7ZVwTi+pP2fRC61xmtVp9DXpNrJY2aOdZ2YENJbcWG+zrHeoSzpf7xTLOWyoaaVycfUyUu1TGuBdETYg2Ni024EXFwpH/kYNaNNeWhD/8AD2ResZJ+epNZumBz4Mga2IkZQ5jXAtAtfKLkDQqPD8Lvbzb9UTLPx25uqMfNP6nHh24kOjaub9cil9riPu+H9Fd2G0F3/wD1/Z29l9tqh1YyNkr6h5zDqnONjYEklx0FrXv3LXZ+ElHRNL0N1Kz6570k2u5tfUk2LOqsUpxlpWta15LZetFja4dl07TTzGhtotdEqaZaqevobcqvIyYbsq0tOupX08eVxbcGxIu03BtyPEK2T1WpQSjuvQ6mC7NVNVbqmWb77uyz48fK6025NdXvP0JNGFdd7q4d75FjbP7CQU9nS/bSD3h2G+DePn8lVXZs58I8EXuNsyqrjLi/2+BLAoRZBAEAQBAEAQBAEAQBAfEkLXes0HxAKzqzDSZjFJH7jP0j/CbzG6u4zNaBuFvBYMn6gI5iOFzwteaAhzXA3pnOLG3N9YJBrC7jbVp+6blAUQ11V6RKK4ydcMt+t/iWFwLn2hbiLjkVZ7PfvLyKbbC4Qfn/AAbKsyjCwDk7SNvG3UDt8b8ioOf+WvMtdkfnPy/lHA6oZPWbo7v4jXh90KpOhMeVvvX8B/myAyPc0NaA2+86nmbbh4IDLTQPe4Cx1IAYBq4k6ANHM23rKTfIw2lxZdfRz0YOgvNXHtSNsYAQdCbkSvG8Gwu1vZNtS5eQTrHsOnqG9TG9sEJFnOAu9w91oFg1vnr9ZFNkK3vNav8AYiZNVty3IvdXV9Wa+EbE0kFjk6149qTX4N9X5L3bmWz66LwNdOzqKuOmr8SRgKITz9QBAEAQBAEAQBAEAQBAEAQBAEAQBAQrpWo81G2S2scjdeNnXafmWqbgS0s070Vu1Ia069zKjVyc4EBpYvSOljysY97swIaxpc4772AGuhUPOWtXqiy2XLTI070/qc6DZerc0htHVk3H8p44HiW2VMdIajsIla4tdEWuaSCHu3EaEG1lvhjWS4pESzNog9G+PgbseFE+s6wsBlYLbuZ3qVDB/U/gQbdq9K4/E7uzFC0VUDGNAvNGO83e3eVJdcK63uroQo3WXWx33rxR6QVIdKEAQBAEAQBAEAQBAEAQBAEAQBAEAQBAEAQHN2joPSKSaLi5ht+Iat/uAW2me5NSNORX2lUod6KAXQHIhZMHT2YreorIZDoGyC/g7su+RK03w362iRi2dndGT7y+KyoEcb5HeqxpcfBouVQRWr0R1cpKMXJ9DzhUTF73Pdvc4uPi43K6BLRaHKSlvSbMayeST9G1H1uIxcow55/KLD+4tUbLlpU/EmYEN69eHEvJUx0YQBAEAQBAEAQBAEAQBAEAQBAEAQBAEAQBAEBSG3mEejVrwBZkhzs/N6w8nX8rK9xbN+td64HL59PZXPufFEdUghBAT/H9rhJg8bA77aT7N44gR2zk/iGX9RVbDG3b2+i4ou7cxTxUteL4P0K4U8qggLT6H8Lyxy1Dh65yN8G6uI7ibD8qrM6erUS62XVpFzfXgWMoBahAEAQBAEAQBAEAQBAEAQBAEAQBAEAQBAEAQEZ2+wD0umuwXliu5nN3vN8x8wFKxLuznx5Mg5+N21fDmuX0KUV4cwEB8vbdYaPSehhXg2G5hGGvqZ2Qxi7nm3cBxJ7gNV4nNQi5M2VVuyaij0HhdCyCFkUY7LGgDvtvJ7ydfNUU5OUnJnUVwUIqK6G0vJ7CAIAgCAIAgCAIAgCAIAgCAIAgCAIAgCAIAgCArDpA2OeJDUUrC5rtZGNFy13FwA3g8bbj46WmJlLTcm/Io8/BlvdpWufNEDfRyN9aN48WkfsrBTi+pUuua5pn42ledzHHwaf8JvLvCrk+hu0uzFXMfs4JPEtLW/qdYLVO6uPOSN9eNdLgostbYbZFtCwueQ6d47ThuaPdb3czx8lU5GQ7XouRf4mIqVq+bJSoxMCAIAgCAIAgCAIAgCAIAgCAIAgCAIAgCAIAgCAIAgCAIAgCAIAgCAIAgCAIAgCAIAgCAIAgCAIAgCAIAgCAIAgCAIAgCAIAgCAIAgCAIAgCAIAgCAIAgCAIAgCAIAgCAIAgCAIAgCAIAgCAIAgCAIAgCAIAgCAIAgCAIAgCAIAgCAIAgCAIAgCAIAgCAIAgCAIAgCAIAgCAIAgCAIAgC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http://www.vectorsland.com/imgd/l35927-fiata-logo-4358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493" y="6128860"/>
            <a:ext cx="680147" cy="680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i2live.net/wp-content/uploads/2013/04/lg-Clecat_noBaseline_1200pxTrans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5656" y="6301472"/>
            <a:ext cx="792088" cy="35016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Düz Bağlayıcı 15"/>
          <p:cNvCxnSpPr/>
          <p:nvPr/>
        </p:nvCxnSpPr>
        <p:spPr>
          <a:xfrm>
            <a:off x="467544" y="980728"/>
            <a:ext cx="6768752" cy="0"/>
          </a:xfrm>
          <a:prstGeom prst="line">
            <a:avLst/>
          </a:prstGeom>
          <a:ln w="57150">
            <a:solidFill>
              <a:srgbClr val="C00000"/>
            </a:solidFill>
          </a:ln>
          <a:effectLst>
            <a:innerShdw blurRad="63500" dist="50800" dir="8100000">
              <a:prstClr val="black">
                <a:alpha val="50000"/>
              </a:prstClr>
            </a:innerShdw>
            <a:reflection blurRad="6350" stA="50000" endA="300" endPos="3850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5" name="Metin Yer Tutucusu 2"/>
          <p:cNvSpPr txBox="1">
            <a:spLocks/>
          </p:cNvSpPr>
          <p:nvPr/>
        </p:nvSpPr>
        <p:spPr>
          <a:xfrm>
            <a:off x="500743" y="485056"/>
            <a:ext cx="7441464" cy="42366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a:t>       </a:t>
            </a:r>
          </a:p>
        </p:txBody>
      </p:sp>
      <p:sp>
        <p:nvSpPr>
          <p:cNvPr id="18" name="Rectangle 24"/>
          <p:cNvSpPr>
            <a:spLocks noChangeArrowheads="1"/>
          </p:cNvSpPr>
          <p:nvPr/>
        </p:nvSpPr>
        <p:spPr bwMode="auto">
          <a:xfrm>
            <a:off x="525383" y="476672"/>
            <a:ext cx="384175" cy="368300"/>
          </a:xfrm>
          <a:prstGeom prst="rect">
            <a:avLst/>
          </a:prstGeom>
          <a:solidFill>
            <a:srgbClr val="C0000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endParaRPr lang="tr-TR" dirty="0">
              <a:solidFill>
                <a:sysClr val="windowText" lastClr="000000"/>
              </a:solidFill>
            </a:endParaRPr>
          </a:p>
        </p:txBody>
      </p:sp>
      <p:sp>
        <p:nvSpPr>
          <p:cNvPr id="21" name="Metin Yer Tutucusu 2"/>
          <p:cNvSpPr txBox="1">
            <a:spLocks/>
          </p:cNvSpPr>
          <p:nvPr/>
        </p:nvSpPr>
        <p:spPr>
          <a:xfrm>
            <a:off x="928662" y="428605"/>
            <a:ext cx="6215106" cy="50006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2" name="Resim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6336" y="500584"/>
            <a:ext cx="961522" cy="610667"/>
          </a:xfrm>
          <a:prstGeom prst="rect">
            <a:avLst/>
          </a:prstGeom>
        </p:spPr>
      </p:pic>
    </p:spTree>
    <p:extLst>
      <p:ext uri="{BB962C8B-B14F-4D97-AF65-F5344CB8AC3E}">
        <p14:creationId xmlns:p14="http://schemas.microsoft.com/office/powerpoint/2010/main" val="34912422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spcBef>
          <a:spcPct val="0"/>
        </a:spcBef>
        <a:buNone/>
        <a:defRPr sz="2400" kern="1200" baseline="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http://www.google.com.tr/url?sa=i&amp;rct=j&amp;q=clecat&amp;source=images&amp;cd=&amp;cad=rja&amp;docid=8p6ZhB0oc2QEVM&amp;tbnid=ZNmZMAlzjjB7qM:&amp;ved=0CAUQjRw&amp;url=http://www.i2live.net/how-logistics-is-transforming-sustainability/&amp;ei=XqgUUq-3AsHPtAaLwoCABw&amp;bvm=bv.50952593,d.Yms&amp;psig=AFQjCNHFyn8ZxY_g4QzXpZKpcGEFyOa9VA&amp;ust=1377171928023215"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gif"/><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5 Dikdörtgen"/>
          <p:cNvSpPr>
            <a:spLocks noGrp="1" noChangeArrowheads="1"/>
          </p:cNvSpPr>
          <p:nvPr>
            <p:ph type="ctrTitle"/>
          </p:nvPr>
        </p:nvSpPr>
        <p:spPr bwMode="auto">
          <a:xfrm>
            <a:off x="539552" y="1374141"/>
            <a:ext cx="7740352" cy="461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42900" indent="-342900" algn="ctr">
              <a:spcBef>
                <a:spcPct val="20000"/>
              </a:spcBef>
            </a:pPr>
            <a:r>
              <a:rPr lang="tr-TR" b="1" dirty="0"/>
              <a:t>	WHAT IS INTERMODAL TRANSPORT?</a:t>
            </a:r>
            <a:endParaRPr lang="tr-TR" altLang="tr-TR" b="1" dirty="0">
              <a:latin typeface="Arial" charset="0"/>
              <a:cs typeface="Arial" charset="0"/>
            </a:endParaRPr>
          </a:p>
        </p:txBody>
      </p:sp>
      <p:sp>
        <p:nvSpPr>
          <p:cNvPr id="5126" name="9 Dikdörtgen"/>
          <p:cNvSpPr>
            <a:spLocks noChangeArrowheads="1"/>
          </p:cNvSpPr>
          <p:nvPr/>
        </p:nvSpPr>
        <p:spPr bwMode="auto">
          <a:xfrm>
            <a:off x="2286000" y="5949280"/>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tr-TR" altLang="tr-TR" sz="1600" dirty="0" err="1">
                <a:latin typeface="Arial" panose="020B0604020202020204" pitchFamily="34" charset="0"/>
                <a:cs typeface="Arial" panose="020B0604020202020204" pitchFamily="34" charset="0"/>
              </a:rPr>
              <a:t>October</a:t>
            </a:r>
            <a:r>
              <a:rPr lang="tr-TR" altLang="tr-TR" sz="1600" dirty="0">
                <a:latin typeface="Arial" panose="020B0604020202020204" pitchFamily="34" charset="0"/>
                <a:cs typeface="Arial" panose="020B0604020202020204" pitchFamily="34" charset="0"/>
              </a:rPr>
              <a:t> 31 – </a:t>
            </a:r>
            <a:r>
              <a:rPr lang="tr-TR" altLang="tr-TR" sz="1600" dirty="0" err="1">
                <a:latin typeface="Arial" panose="020B0604020202020204" pitchFamily="34" charset="0"/>
                <a:cs typeface="Arial" panose="020B0604020202020204" pitchFamily="34" charset="0"/>
              </a:rPr>
              <a:t>November</a:t>
            </a:r>
            <a:r>
              <a:rPr lang="tr-TR" altLang="tr-TR" sz="1600" dirty="0">
                <a:latin typeface="Arial" panose="020B0604020202020204" pitchFamily="34" charset="0"/>
                <a:cs typeface="Arial" panose="020B0604020202020204" pitchFamily="34" charset="0"/>
              </a:rPr>
              <a:t> 1, 2016</a:t>
            </a:r>
          </a:p>
        </p:txBody>
      </p:sp>
      <p:sp>
        <p:nvSpPr>
          <p:cNvPr id="5" name="Rectangle 4"/>
          <p:cNvSpPr>
            <a:spLocks noChangeArrowheads="1"/>
          </p:cNvSpPr>
          <p:nvPr/>
        </p:nvSpPr>
        <p:spPr bwMode="auto">
          <a:xfrm>
            <a:off x="2376985" y="4572000"/>
            <a:ext cx="4572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buFontTx/>
              <a:buNone/>
            </a:pPr>
            <a:r>
              <a:rPr lang="tr-TR" altLang="tr-TR" sz="2000" b="1" dirty="0"/>
              <a:t>Kayıhan Ö. TURAN</a:t>
            </a:r>
          </a:p>
          <a:p>
            <a:pPr algn="ctr" eaLnBrk="1" hangingPunct="1">
              <a:buFontTx/>
              <a:buNone/>
            </a:pPr>
            <a:r>
              <a:rPr lang="tr-TR" altLang="tr-TR" sz="2000" b="1" dirty="0"/>
              <a:t>UTIKAD</a:t>
            </a:r>
          </a:p>
          <a:p>
            <a:pPr algn="ctr" eaLnBrk="1" hangingPunct="1">
              <a:buFontTx/>
              <a:buNone/>
            </a:pPr>
            <a:r>
              <a:rPr lang="tr-TR" altLang="tr-TR" sz="2000" b="1" dirty="0"/>
              <a:t>TURKEY</a:t>
            </a:r>
            <a:endParaRPr lang="en-US" altLang="tr-TR" sz="2000" b="1" dirty="0"/>
          </a:p>
        </p:txBody>
      </p:sp>
      <p:pic>
        <p:nvPicPr>
          <p:cNvPr id="2" name="Picture 2" descr="http://www.masterspersonalstatement.com/files/images/graduate_school_professional_writing_service_logist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458" y="1904998"/>
            <a:ext cx="2495053" cy="2528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3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p:nvPr/>
        </p:nvSpPr>
        <p:spPr>
          <a:xfrm>
            <a:off x="539552" y="1556792"/>
            <a:ext cx="8136904" cy="4062651"/>
          </a:xfrm>
          <a:prstGeom prst="rect">
            <a:avLst/>
          </a:prstGeom>
        </p:spPr>
        <p:txBody>
          <a:bodyPr wrap="square">
            <a:spAutoFit/>
          </a:bodyPr>
          <a:lstStyle/>
          <a:p>
            <a:pPr algn="just"/>
            <a:endParaRPr lang="tr-TR" dirty="0">
              <a:latin typeface="Arial" pitchFamily="34" charset="0"/>
              <a:cs typeface="Arial" pitchFamily="34" charset="0"/>
            </a:endParaRPr>
          </a:p>
          <a:p>
            <a:pPr algn="ctr"/>
            <a:r>
              <a:rPr lang="tr-TR" sz="2000" b="1" dirty="0">
                <a:latin typeface="Arial" pitchFamily="34" charset="0"/>
                <a:cs typeface="Arial" pitchFamily="34" charset="0"/>
              </a:rPr>
              <a:t>SO THERE SHOULD BE ONLY </a:t>
            </a:r>
          </a:p>
          <a:p>
            <a:pPr algn="ctr"/>
            <a:r>
              <a:rPr lang="tr-TR" sz="2000" b="1" dirty="0">
                <a:latin typeface="Arial" pitchFamily="34" charset="0"/>
                <a:cs typeface="Arial" pitchFamily="34" charset="0"/>
              </a:rPr>
              <a:t>TWO  OPERATIONAL DESCRIPTION OF WHAT WE DO</a:t>
            </a:r>
          </a:p>
          <a:p>
            <a:pPr algn="ctr"/>
            <a:r>
              <a:rPr lang="tr-TR" sz="2000" b="1" dirty="0">
                <a:latin typeface="Arial" pitchFamily="34" charset="0"/>
                <a:cs typeface="Arial" pitchFamily="34" charset="0"/>
              </a:rPr>
              <a:t> </a:t>
            </a:r>
          </a:p>
          <a:p>
            <a:r>
              <a:rPr lang="tr-TR" sz="2000" b="1" dirty="0">
                <a:latin typeface="Arial" pitchFamily="34" charset="0"/>
                <a:cs typeface="Arial" pitchFamily="34" charset="0"/>
              </a:rPr>
              <a:t>DESCRIPTION A : </a:t>
            </a:r>
            <a:r>
              <a:rPr lang="tr-TR" sz="2000" b="1" dirty="0">
                <a:solidFill>
                  <a:srgbClr val="FF0000"/>
                </a:solidFill>
                <a:latin typeface="Arial" pitchFamily="34" charset="0"/>
                <a:cs typeface="Arial" pitchFamily="34" charset="0"/>
              </a:rPr>
              <a:t>BY PHYSICAL HANDLING OF THE GOODS AT </a:t>
            </a:r>
          </a:p>
          <a:p>
            <a:r>
              <a:rPr lang="tr-TR" sz="2000" b="1" dirty="0">
                <a:solidFill>
                  <a:srgbClr val="FF0000"/>
                </a:solidFill>
                <a:latin typeface="Arial" pitchFamily="34" charset="0"/>
                <a:cs typeface="Arial" pitchFamily="34" charset="0"/>
              </a:rPr>
              <a:t>                               TERMINAL WHERE WE CHANGE </a:t>
            </a:r>
          </a:p>
          <a:p>
            <a:r>
              <a:rPr lang="tr-TR" sz="2000" b="1" dirty="0">
                <a:solidFill>
                  <a:srgbClr val="FF0000"/>
                </a:solidFill>
                <a:latin typeface="Arial" pitchFamily="34" charset="0"/>
                <a:cs typeface="Arial" pitchFamily="34" charset="0"/>
              </a:rPr>
              <a:t>                               TRANSPORT MODE</a:t>
            </a:r>
          </a:p>
          <a:p>
            <a:endParaRPr lang="tr-TR" sz="2000" b="1" dirty="0">
              <a:solidFill>
                <a:srgbClr val="FF0000"/>
              </a:solidFill>
              <a:latin typeface="Arial" pitchFamily="34" charset="0"/>
              <a:cs typeface="Arial" pitchFamily="34" charset="0"/>
            </a:endParaRPr>
          </a:p>
          <a:p>
            <a:r>
              <a:rPr lang="tr-TR" sz="2000" b="1" dirty="0">
                <a:latin typeface="Arial" pitchFamily="34" charset="0"/>
                <a:cs typeface="Arial" pitchFamily="34" charset="0"/>
              </a:rPr>
              <a:t>DESCRIPTION B : </a:t>
            </a:r>
            <a:r>
              <a:rPr lang="tr-TR" sz="2000" b="1" dirty="0">
                <a:solidFill>
                  <a:srgbClr val="FF0000"/>
                </a:solidFill>
                <a:latin typeface="Arial" pitchFamily="34" charset="0"/>
                <a:cs typeface="Arial" pitchFamily="34" charset="0"/>
              </a:rPr>
              <a:t>WITHOUT PHYSICAL HANDLING OF THE  </a:t>
            </a:r>
          </a:p>
          <a:p>
            <a:r>
              <a:rPr lang="tr-TR" sz="2000" b="1" dirty="0">
                <a:solidFill>
                  <a:srgbClr val="FF0000"/>
                </a:solidFill>
                <a:latin typeface="Arial" pitchFamily="34" charset="0"/>
                <a:cs typeface="Arial" pitchFamily="34" charset="0"/>
              </a:rPr>
              <a:t>                                GOODS AT TERMINAL  WHERE WE CHANGE </a:t>
            </a:r>
          </a:p>
          <a:p>
            <a:r>
              <a:rPr lang="tr-TR" sz="2000" b="1" dirty="0">
                <a:solidFill>
                  <a:srgbClr val="FF0000"/>
                </a:solidFill>
                <a:latin typeface="Arial" pitchFamily="34" charset="0"/>
                <a:cs typeface="Arial" pitchFamily="34" charset="0"/>
              </a:rPr>
              <a:t>                               TRANSPORT MODE</a:t>
            </a:r>
          </a:p>
          <a:p>
            <a:pPr algn="ctr"/>
            <a:endParaRPr lang="tr-TR" sz="1600" b="1" u="sng" dirty="0">
              <a:solidFill>
                <a:srgbClr val="00B050"/>
              </a:solidFill>
              <a:latin typeface="Arial" pitchFamily="34" charset="0"/>
              <a:cs typeface="Arial" pitchFamily="34" charset="0"/>
            </a:endParaRPr>
          </a:p>
          <a:p>
            <a:pPr algn="ctr"/>
            <a:r>
              <a:rPr lang="tr-TR" sz="2400" b="1" u="sng" dirty="0">
                <a:solidFill>
                  <a:srgbClr val="00B050"/>
                </a:solidFill>
                <a:latin typeface="Arial" pitchFamily="34" charset="0"/>
                <a:cs typeface="Arial" pitchFamily="34" charset="0"/>
              </a:rPr>
              <a:t>WE DO NOT HAVE A 3RD OPTION</a:t>
            </a:r>
            <a:endParaRPr lang="tr-TR" sz="1600" dirty="0">
              <a:latin typeface="Arial" panose="020B0604020202020204" pitchFamily="34" charset="0"/>
              <a:cs typeface="Arial" panose="020B0604020202020204" pitchFamily="34" charset="0"/>
            </a:endParaRPr>
          </a:p>
        </p:txBody>
      </p:sp>
      <p:sp>
        <p:nvSpPr>
          <p:cNvPr id="5" name="TextBox 9"/>
          <p:cNvSpPr txBox="1"/>
          <p:nvPr/>
        </p:nvSpPr>
        <p:spPr>
          <a:xfrm>
            <a:off x="1959830" y="473131"/>
            <a:ext cx="4844417" cy="400110"/>
          </a:xfrm>
          <a:prstGeom prst="rect">
            <a:avLst/>
          </a:prstGeom>
          <a:noFill/>
        </p:spPr>
        <p:txBody>
          <a:bodyPr wrap="square" rtlCol="0">
            <a:spAutoFit/>
          </a:bodyPr>
          <a:lstStyle/>
          <a:p>
            <a:r>
              <a:rPr lang="tr-TR" sz="2000" dirty="0">
                <a:latin typeface="Arial" pitchFamily="34" charset="0"/>
                <a:cs typeface="Arial" pitchFamily="34" charset="0"/>
              </a:rPr>
              <a:t>WHAT IS INTERMODAL TRANSPORT ?</a:t>
            </a:r>
          </a:p>
        </p:txBody>
      </p:sp>
    </p:spTree>
    <p:extLst>
      <p:ext uri="{BB962C8B-B14F-4D97-AF65-F5344CB8AC3E}">
        <p14:creationId xmlns:p14="http://schemas.microsoft.com/office/powerpoint/2010/main" val="225610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1472" y="1857364"/>
            <a:ext cx="8286808" cy="3441602"/>
          </a:xfrm>
          <a:prstGeom prst="rect">
            <a:avLst/>
          </a:prstGeom>
        </p:spPr>
        <p:txBody>
          <a:bodyPr vert="horz" lIns="91440" tIns="45720" rIns="91440" bIns="45720" rtlCol="0">
            <a:normAutofit fontScale="70000" lnSpcReduction="20000"/>
          </a:bodyPr>
          <a:lstStyle/>
          <a:p>
            <a:pPr marL="514350" marR="0" lvl="0" indent="-514350"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    </a:t>
            </a:r>
            <a:r>
              <a:rPr kumimoji="0" lang="en-US" sz="24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Multimodal Transportation</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tr-TR"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a:ln>
                  <a:noFill/>
                </a:ln>
                <a:effectLst/>
                <a:uLnTx/>
                <a:uFillTx/>
                <a:latin typeface="Arial" pitchFamily="34" charset="0"/>
                <a:cs typeface="Arial" pitchFamily="34" charset="0"/>
              </a:rPr>
              <a:t>(broadest term and covers all of the other</a:t>
            </a:r>
            <a:r>
              <a:rPr lang="tr-TR" sz="2400" dirty="0">
                <a:latin typeface="Arial" pitchFamily="34" charset="0"/>
                <a:cs typeface="Arial" pitchFamily="34" charset="0"/>
              </a:rPr>
              <a:t>s) </a:t>
            </a:r>
            <a:endParaRPr kumimoji="0" lang="tr-TR" sz="2400" b="0" i="0" u="none" strike="noStrike" kern="1200" cap="none" spc="0" normalizeH="0" baseline="0" noProof="0" dirty="0">
              <a:ln>
                <a:noFill/>
              </a:ln>
              <a:effectLst/>
              <a:uLnTx/>
              <a:uFillTx/>
              <a:latin typeface="Arial" pitchFamily="34" charset="0"/>
              <a:cs typeface="Arial" pitchFamily="34" charset="0"/>
            </a:endParaRPr>
          </a:p>
          <a:p>
            <a:pPr marL="514350" marR="0" lvl="0" indent="-514350"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effectLst/>
              <a:uLnTx/>
              <a:uFillTx/>
              <a:latin typeface="Arial" pitchFamily="34" charset="0"/>
              <a:cs typeface="Arial" pitchFamily="34" charset="0"/>
            </a:endParaRPr>
          </a:p>
          <a:p>
            <a:pPr marL="514350" marR="0" lvl="0" indent="-514350"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II.   </a:t>
            </a:r>
            <a:r>
              <a:rPr kumimoji="0" lang="en-US" sz="24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Intermodal Transportation </a:t>
            </a:r>
            <a:r>
              <a:rPr kumimoji="0" lang="tr-TR" sz="24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       </a:t>
            </a:r>
            <a:r>
              <a:rPr kumimoji="0" lang="en-US" sz="2400" b="0" i="0" u="none" strike="noStrike" kern="1200" cap="none" spc="0" normalizeH="0" baseline="0" noProof="0" dirty="0">
                <a:ln>
                  <a:noFill/>
                </a:ln>
                <a:effectLst/>
                <a:uLnTx/>
                <a:uFillTx/>
                <a:latin typeface="Arial" pitchFamily="34" charset="0"/>
                <a:cs typeface="Arial" pitchFamily="34" charset="0"/>
              </a:rPr>
              <a:t>(a specific type of multimodal transportation)</a:t>
            </a:r>
            <a:endParaRPr kumimoji="0" lang="tr-TR" sz="2400" b="0" i="0" u="none" strike="noStrike" kern="1200" cap="none" spc="0" normalizeH="0" baseline="0" noProof="0" dirty="0">
              <a:ln>
                <a:noFill/>
              </a:ln>
              <a:effectLst/>
              <a:uLnTx/>
              <a:uFillTx/>
              <a:latin typeface="Arial" pitchFamily="34" charset="0"/>
              <a:cs typeface="Arial" pitchFamily="34" charset="0"/>
            </a:endParaRPr>
          </a:p>
          <a:p>
            <a:pPr marL="514350" marR="0" lvl="0" indent="-514350" defTabSz="914400" rtl="0" eaLnBrk="1" fontAlgn="auto" latinLnBrk="0" hangingPunct="1">
              <a:lnSpc>
                <a:spcPct val="100000"/>
              </a:lnSpc>
              <a:spcBef>
                <a:spcPct val="20000"/>
              </a:spcBef>
              <a:spcAft>
                <a:spcPts val="0"/>
              </a:spcAft>
              <a:buClrTx/>
              <a:buSzTx/>
              <a:tabLst/>
              <a:defRPr/>
            </a:pPr>
            <a:endParaRPr lang="tr-TR" sz="2400" dirty="0">
              <a:latin typeface="Arial" pitchFamily="34" charset="0"/>
              <a:cs typeface="Arial" pitchFamily="34" charset="0"/>
            </a:endParaRPr>
          </a:p>
          <a:p>
            <a:pPr marL="514350" marR="0" lvl="0" indent="-514350"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a:ln>
                  <a:noFill/>
                </a:ln>
                <a:effectLst/>
                <a:uLnTx/>
                <a:uFillTx/>
                <a:latin typeface="Arial" pitchFamily="34" charset="0"/>
                <a:cs typeface="Arial" pitchFamily="34" charset="0"/>
              </a:rPr>
              <a:t>III.  </a:t>
            </a:r>
            <a:r>
              <a:rPr kumimoji="0" lang="tr-TR" sz="2400" b="0" i="0" u="none" strike="noStrike" kern="1200" cap="none" spc="0" normalizeH="0" baseline="0" noProof="0" dirty="0" err="1">
                <a:ln>
                  <a:noFill/>
                </a:ln>
                <a:effectLst/>
                <a:uLnTx/>
                <a:uFillTx/>
                <a:latin typeface="Arial" pitchFamily="34" charset="0"/>
                <a:cs typeface="Arial" pitchFamily="34" charset="0"/>
              </a:rPr>
              <a:t>Combined</a:t>
            </a:r>
            <a:r>
              <a:rPr kumimoji="0" lang="tr-TR" sz="2400" b="0" i="0" u="none" strike="noStrike" kern="1200" cap="none" spc="0" normalizeH="0" noProof="0" dirty="0">
                <a:ln>
                  <a:noFill/>
                </a:ln>
                <a:effectLst/>
                <a:uLnTx/>
                <a:uFillTx/>
                <a:latin typeface="Arial" pitchFamily="34" charset="0"/>
                <a:cs typeface="Arial" pitchFamily="34" charset="0"/>
              </a:rPr>
              <a:t> Transportation         ( </a:t>
            </a:r>
            <a:r>
              <a:rPr kumimoji="0" lang="tr-TR" sz="2400" b="0" i="0" u="none" strike="noStrike" kern="1200" cap="none" spc="0" normalizeH="0" noProof="0" dirty="0" err="1">
                <a:ln>
                  <a:noFill/>
                </a:ln>
                <a:effectLst/>
                <a:uLnTx/>
                <a:uFillTx/>
                <a:latin typeface="Arial" pitchFamily="34" charset="0"/>
                <a:cs typeface="Arial" pitchFamily="34" charset="0"/>
              </a:rPr>
              <a:t>recently</a:t>
            </a:r>
            <a:r>
              <a:rPr kumimoji="0" lang="tr-TR" sz="2400" b="0" i="0" u="none" strike="noStrike" kern="1200" cap="none" spc="0" normalizeH="0" noProof="0" dirty="0">
                <a:ln>
                  <a:noFill/>
                </a:ln>
                <a:effectLst/>
                <a:uLnTx/>
                <a:uFillTx/>
                <a:latin typeface="Arial" pitchFamily="34" charset="0"/>
                <a:cs typeface="Arial" pitchFamily="34" charset="0"/>
              </a:rPr>
              <a:t> </a:t>
            </a:r>
            <a:r>
              <a:rPr kumimoji="0" lang="tr-TR" sz="2400" b="0" i="0" u="none" strike="noStrike" kern="1200" cap="none" spc="0" normalizeH="0" noProof="0" dirty="0" err="1">
                <a:ln>
                  <a:noFill/>
                </a:ln>
                <a:effectLst/>
                <a:uLnTx/>
                <a:uFillTx/>
                <a:latin typeface="Arial" pitchFamily="34" charset="0"/>
                <a:cs typeface="Arial" pitchFamily="34" charset="0"/>
              </a:rPr>
              <a:t>used</a:t>
            </a:r>
            <a:r>
              <a:rPr kumimoji="0" lang="tr-TR" sz="2400" b="0" i="0" u="none" strike="noStrike" kern="1200" cap="none" spc="0" normalizeH="0" noProof="0" dirty="0">
                <a:ln>
                  <a:noFill/>
                </a:ln>
                <a:effectLst/>
                <a:uLnTx/>
                <a:uFillTx/>
                <a:latin typeface="Arial" pitchFamily="34" charset="0"/>
                <a:cs typeface="Arial" pitchFamily="34" charset="0"/>
              </a:rPr>
              <a:t> </a:t>
            </a:r>
            <a:r>
              <a:rPr kumimoji="0" lang="tr-TR" sz="2400" b="0" i="0" u="none" strike="noStrike" kern="1200" cap="none" spc="0" normalizeH="0" noProof="0" dirty="0" err="1">
                <a:ln>
                  <a:noFill/>
                </a:ln>
                <a:effectLst/>
                <a:uLnTx/>
                <a:uFillTx/>
                <a:latin typeface="Arial" pitchFamily="34" charset="0"/>
                <a:cs typeface="Arial" pitchFamily="34" charset="0"/>
              </a:rPr>
              <a:t>one</a:t>
            </a:r>
            <a:r>
              <a:rPr kumimoji="0" lang="tr-TR" sz="2400" b="0" i="0" u="none" strike="noStrike" kern="1200" cap="none" spc="0" normalizeH="0" noProof="0" dirty="0">
                <a:ln>
                  <a:noFill/>
                </a:ln>
                <a:effectLst/>
                <a:uLnTx/>
                <a:uFillTx/>
                <a:latin typeface="Arial" pitchFamily="34" charset="0"/>
                <a:cs typeface="Arial" pitchFamily="34" charset="0"/>
              </a:rPr>
              <a:t> )</a:t>
            </a:r>
          </a:p>
          <a:p>
            <a:pPr marL="514350" marR="0" lvl="0" indent="-514350"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effectLst/>
              <a:uLnTx/>
              <a:uFillTx/>
              <a:latin typeface="Arial" pitchFamily="34" charset="0"/>
              <a:cs typeface="Arial" pitchFamily="34" charset="0"/>
            </a:endParaRPr>
          </a:p>
          <a:p>
            <a:pPr marL="514350" marR="0" lvl="0" indent="-514350"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IV.  </a:t>
            </a:r>
            <a:r>
              <a:rPr kumimoji="0" lang="en-US" sz="24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Co-Modal Transportation </a:t>
            </a:r>
            <a:r>
              <a:rPr kumimoji="0" lang="tr-TR" sz="24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        </a:t>
            </a:r>
            <a:r>
              <a:rPr kumimoji="0" lang="en-US" sz="2400" b="0" i="0" u="none" strike="noStrike" kern="1200" cap="none" spc="0" normalizeH="0" baseline="0" noProof="0" dirty="0">
                <a:ln>
                  <a:noFill/>
                </a:ln>
                <a:effectLst/>
                <a:uLnTx/>
                <a:uFillTx/>
                <a:latin typeface="Arial" pitchFamily="34" charset="0"/>
                <a:cs typeface="Arial" pitchFamily="34" charset="0"/>
              </a:rPr>
              <a:t>(focusing on the overall sustainability and </a:t>
            </a:r>
            <a:r>
              <a:rPr kumimoji="0" lang="tr-TR" sz="2400" b="0" i="0" u="none" strike="noStrike" kern="1200" cap="none" spc="0" normalizeH="0" baseline="0" noProof="0" dirty="0">
                <a:ln>
                  <a:noFill/>
                </a:ln>
                <a:effectLst/>
                <a:uLnTx/>
                <a:uFillTx/>
                <a:latin typeface="Arial" pitchFamily="34" charset="0"/>
                <a:cs typeface="Arial" pitchFamily="34" charset="0"/>
              </a:rPr>
              <a:t> </a:t>
            </a:r>
          </a:p>
          <a:p>
            <a:pPr marL="514350" marR="0" lvl="0" indent="-514350" defTabSz="914400" rtl="0" eaLnBrk="1" fontAlgn="auto" latinLnBrk="0" hangingPunct="1">
              <a:lnSpc>
                <a:spcPct val="100000"/>
              </a:lnSpc>
              <a:spcBef>
                <a:spcPct val="20000"/>
              </a:spcBef>
              <a:spcAft>
                <a:spcPts val="0"/>
              </a:spcAft>
              <a:buClrTx/>
              <a:buSzTx/>
              <a:tabLst/>
              <a:defRPr/>
            </a:pPr>
            <a:r>
              <a:rPr lang="tr-TR" sz="2400" dirty="0">
                <a:latin typeface="Arial" pitchFamily="34" charset="0"/>
                <a:cs typeface="Arial" pitchFamily="34" charset="0"/>
              </a:rPr>
              <a:t>                                                        </a:t>
            </a:r>
            <a:r>
              <a:rPr kumimoji="0" lang="en-US" sz="2400" b="0" i="0" u="none" strike="noStrike" kern="1200" cap="none" spc="0" normalizeH="0" baseline="0" noProof="0" dirty="0">
                <a:ln>
                  <a:noFill/>
                </a:ln>
                <a:effectLst/>
                <a:uLnTx/>
                <a:uFillTx/>
                <a:latin typeface="Arial" pitchFamily="34" charset="0"/>
                <a:cs typeface="Arial" pitchFamily="34" charset="0"/>
              </a:rPr>
              <a:t>resource utilization</a:t>
            </a:r>
            <a:r>
              <a:rPr kumimoji="0" lang="tr-TR" sz="2400" b="0" i="0" u="none" strike="noStrike" kern="1200" cap="none" spc="0" normalizeH="0" baseline="0" noProof="0" dirty="0">
                <a:ln>
                  <a:noFill/>
                </a:ln>
                <a:effectLst/>
                <a:uLnTx/>
                <a:uFillTx/>
                <a:latin typeface="Arial" pitchFamily="34" charset="0"/>
                <a:cs typeface="Arial" pitchFamily="34" charset="0"/>
              </a:rPr>
              <a:t> – not </a:t>
            </a:r>
            <a:r>
              <a:rPr kumimoji="0" lang="tr-TR" sz="2400" b="0" i="0" u="none" strike="noStrike" kern="1200" cap="none" spc="0" normalizeH="0" baseline="0" noProof="0" dirty="0" err="1">
                <a:ln>
                  <a:noFill/>
                </a:ln>
                <a:effectLst/>
                <a:uLnTx/>
                <a:uFillTx/>
                <a:latin typeface="Arial" pitchFamily="34" charset="0"/>
                <a:cs typeface="Arial" pitchFamily="34" charset="0"/>
              </a:rPr>
              <a:t>common&amp;known</a:t>
            </a:r>
            <a:r>
              <a:rPr kumimoji="0" lang="tr-TR" sz="2400" b="0" i="0" u="none" strike="noStrike" kern="1200" cap="none" spc="0" normalizeH="0" baseline="0" noProof="0" dirty="0">
                <a:ln>
                  <a:noFill/>
                </a:ln>
                <a:effectLst/>
                <a:uLnTx/>
                <a:uFillTx/>
                <a:latin typeface="Arial" pitchFamily="34" charset="0"/>
                <a:cs typeface="Arial" pitchFamily="34" charset="0"/>
              </a:rPr>
              <a:t> </a:t>
            </a:r>
            <a:r>
              <a:rPr kumimoji="0" lang="tr-TR" sz="2400" b="0" i="0" u="none" strike="noStrike" kern="1200" cap="none" spc="0" normalizeH="0" baseline="0" noProof="0" dirty="0" err="1">
                <a:ln>
                  <a:noFill/>
                </a:ln>
                <a:effectLst/>
                <a:uLnTx/>
                <a:uFillTx/>
                <a:latin typeface="Arial" pitchFamily="34" charset="0"/>
                <a:cs typeface="Arial" pitchFamily="34" charset="0"/>
              </a:rPr>
              <a:t>much</a:t>
            </a:r>
            <a:r>
              <a:rPr kumimoji="0" lang="en-US" sz="2400" b="0" i="0" u="none" strike="noStrike" kern="1200" cap="none" spc="0" normalizeH="0" baseline="0" noProof="0" dirty="0">
                <a:ln>
                  <a:noFill/>
                </a:ln>
                <a:effectLst/>
                <a:uLnTx/>
                <a:uFillTx/>
                <a:latin typeface="Arial" pitchFamily="34" charset="0"/>
                <a:cs typeface="Arial" pitchFamily="34" charset="0"/>
              </a:rPr>
              <a:t>)</a:t>
            </a:r>
          </a:p>
          <a:p>
            <a:pPr marL="514350" marR="0" lvl="0" indent="-514350"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endParaRPr>
          </a:p>
          <a:p>
            <a:pPr marR="0" lvl="0"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V.   </a:t>
            </a:r>
            <a:r>
              <a:rPr kumimoji="0" lang="en-US" sz="2400" b="0" i="0" u="none" strike="noStrike" kern="1200" cap="none" spc="0" normalizeH="0" baseline="0" noProof="0" dirty="0" err="1">
                <a:ln>
                  <a:noFill/>
                </a:ln>
                <a:effectLst>
                  <a:outerShdw blurRad="38100" dist="38100" dir="2700000" algn="tl">
                    <a:srgbClr val="000000">
                      <a:alpha val="43137"/>
                    </a:srgbClr>
                  </a:outerShdw>
                </a:effectLst>
                <a:uLnTx/>
                <a:uFillTx/>
                <a:latin typeface="Arial" pitchFamily="34" charset="0"/>
                <a:cs typeface="Arial" pitchFamily="34" charset="0"/>
              </a:rPr>
              <a:t>Synchromodal</a:t>
            </a:r>
            <a:r>
              <a:rPr kumimoji="0" lang="en-US" sz="24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 Transportation </a:t>
            </a:r>
            <a:r>
              <a:rPr kumimoji="0" lang="en-US" sz="2400" b="0" i="0" u="none" strike="noStrike" kern="1200" cap="none" spc="0" normalizeH="0" baseline="0" noProof="0" dirty="0">
                <a:ln>
                  <a:noFill/>
                </a:ln>
                <a:effectLst/>
                <a:uLnTx/>
                <a:uFillTx/>
                <a:latin typeface="Arial" pitchFamily="34" charset="0"/>
                <a:cs typeface="Arial" pitchFamily="34" charset="0"/>
              </a:rPr>
              <a:t>(synchronized combination of different </a:t>
            </a:r>
            <a:endParaRPr kumimoji="0" lang="tr-TR" sz="2400" b="0" i="0" u="none" strike="noStrike" kern="1200" cap="none" spc="0" normalizeH="0" baseline="0" noProof="0" dirty="0">
              <a:ln>
                <a:noFill/>
              </a:ln>
              <a:effectLst/>
              <a:uLnTx/>
              <a:uFillTx/>
              <a:latin typeface="Arial" pitchFamily="34" charset="0"/>
              <a:cs typeface="Arial" pitchFamily="34" charset="0"/>
            </a:endParaRPr>
          </a:p>
          <a:p>
            <a:pPr marR="0" lvl="0" defTabSz="914400" rtl="0" eaLnBrk="1" fontAlgn="auto" latinLnBrk="0" hangingPunct="1">
              <a:lnSpc>
                <a:spcPct val="100000"/>
              </a:lnSpc>
              <a:spcBef>
                <a:spcPct val="20000"/>
              </a:spcBef>
              <a:spcAft>
                <a:spcPts val="0"/>
              </a:spcAft>
              <a:buClrTx/>
              <a:buSzTx/>
              <a:tabLst/>
              <a:defRPr/>
            </a:pPr>
            <a:r>
              <a:rPr lang="tr-TR" sz="2400" dirty="0">
                <a:latin typeface="Arial" pitchFamily="34" charset="0"/>
                <a:cs typeface="Arial" pitchFamily="34" charset="0"/>
              </a:rPr>
              <a:t>                                                       </a:t>
            </a:r>
            <a:r>
              <a:rPr kumimoji="0" lang="en-US" sz="2400" b="0" i="0" u="none" strike="noStrike" kern="1200" cap="none" spc="0" normalizeH="0" baseline="0" noProof="0" dirty="0">
                <a:ln>
                  <a:noFill/>
                </a:ln>
                <a:effectLst/>
                <a:uLnTx/>
                <a:uFillTx/>
                <a:latin typeface="Arial" pitchFamily="34" charset="0"/>
                <a:cs typeface="Arial" pitchFamily="34" charset="0"/>
              </a:rPr>
              <a:t>transport modes and focusing on real-time </a:t>
            </a:r>
            <a:endParaRPr kumimoji="0" lang="tr-TR" sz="2400" b="0" i="0" u="none" strike="noStrike" kern="1200" cap="none" spc="0" normalizeH="0" baseline="0" noProof="0" dirty="0">
              <a:ln>
                <a:noFill/>
              </a:ln>
              <a:effectLst/>
              <a:uLnTx/>
              <a:uFillTx/>
              <a:latin typeface="Arial" pitchFamily="34" charset="0"/>
              <a:cs typeface="Arial" pitchFamily="34" charset="0"/>
            </a:endParaRPr>
          </a:p>
          <a:p>
            <a:pPr marR="0" lvl="0" defTabSz="914400" rtl="0" eaLnBrk="1" fontAlgn="auto" latinLnBrk="0" hangingPunct="1">
              <a:lnSpc>
                <a:spcPct val="100000"/>
              </a:lnSpc>
              <a:spcBef>
                <a:spcPct val="20000"/>
              </a:spcBef>
              <a:spcAft>
                <a:spcPts val="0"/>
              </a:spcAft>
              <a:buClrTx/>
              <a:buSzTx/>
              <a:tabLst/>
              <a:defRPr/>
            </a:pPr>
            <a:r>
              <a:rPr lang="tr-TR" sz="2400" dirty="0">
                <a:latin typeface="Arial" pitchFamily="34" charset="0"/>
                <a:cs typeface="Arial" pitchFamily="34" charset="0"/>
              </a:rPr>
              <a:t>                                                       </a:t>
            </a:r>
            <a:r>
              <a:rPr kumimoji="0" lang="en-US" sz="2400" b="0" i="0" u="none" strike="noStrike" kern="1200" cap="none" spc="0" normalizeH="0" baseline="0" noProof="0" dirty="0">
                <a:ln>
                  <a:noFill/>
                </a:ln>
                <a:effectLst/>
                <a:uLnTx/>
                <a:uFillTx/>
                <a:latin typeface="Arial" pitchFamily="34" charset="0"/>
                <a:cs typeface="Arial" pitchFamily="34" charset="0"/>
              </a:rPr>
              <a:t>flexibility</a:t>
            </a:r>
            <a:r>
              <a:rPr kumimoji="0" lang="tr-TR" sz="2400" b="0" i="0" u="none" strike="noStrike" kern="1200" cap="none" spc="0" normalizeH="0" baseline="0" noProof="0" dirty="0">
                <a:ln>
                  <a:noFill/>
                </a:ln>
                <a:effectLst/>
                <a:uLnTx/>
                <a:uFillTx/>
                <a:latin typeface="Arial" pitchFamily="34" charset="0"/>
                <a:cs typeface="Arial" pitchFamily="34" charset="0"/>
              </a:rPr>
              <a:t> – not </a:t>
            </a:r>
            <a:r>
              <a:rPr kumimoji="0" lang="tr-TR" sz="2400" b="0" i="0" u="none" strike="noStrike" kern="1200" cap="none" spc="0" normalizeH="0" baseline="0" noProof="0" dirty="0" err="1">
                <a:ln>
                  <a:noFill/>
                </a:ln>
                <a:effectLst/>
                <a:uLnTx/>
                <a:uFillTx/>
                <a:latin typeface="Arial" pitchFamily="34" charset="0"/>
                <a:cs typeface="Arial" pitchFamily="34" charset="0"/>
              </a:rPr>
              <a:t>common&amp;known</a:t>
            </a:r>
            <a:r>
              <a:rPr kumimoji="0" lang="tr-TR" sz="2400" b="0" i="0" u="none" strike="noStrike" kern="1200" cap="none" spc="0" normalizeH="0" baseline="0" noProof="0" dirty="0">
                <a:ln>
                  <a:noFill/>
                </a:ln>
                <a:effectLst/>
                <a:uLnTx/>
                <a:uFillTx/>
                <a:latin typeface="Arial" pitchFamily="34" charset="0"/>
                <a:cs typeface="Arial" pitchFamily="34" charset="0"/>
              </a:rPr>
              <a:t> </a:t>
            </a:r>
            <a:r>
              <a:rPr kumimoji="0" lang="tr-TR" sz="2400" b="0" i="0" u="none" strike="noStrike" kern="1200" cap="none" spc="0" normalizeH="0" baseline="0" noProof="0" dirty="0" err="1">
                <a:ln>
                  <a:noFill/>
                </a:ln>
                <a:effectLst/>
                <a:uLnTx/>
                <a:uFillTx/>
                <a:latin typeface="Arial" pitchFamily="34" charset="0"/>
                <a:cs typeface="Arial" pitchFamily="34" charset="0"/>
              </a:rPr>
              <a:t>much</a:t>
            </a:r>
            <a:r>
              <a:rPr kumimoji="0" lang="en-US" sz="2400" b="0" i="0" u="none" strike="noStrike" kern="1200" cap="none" spc="0" normalizeH="0" baseline="0" noProof="0" dirty="0">
                <a:ln>
                  <a:noFill/>
                </a:ln>
                <a:effectLst/>
                <a:uLnTx/>
                <a:uFillTx/>
                <a:latin typeface="Arial" pitchFamily="34" charset="0"/>
                <a:cs typeface="Arial" pitchFamily="34" charset="0"/>
              </a:rPr>
              <a:t>)</a:t>
            </a:r>
          </a:p>
          <a:p>
            <a:pPr marL="514350" marR="0" lvl="0" indent="-514350" algn="just" defTabSz="914400" rtl="0" eaLnBrk="1" fontAlgn="auto" latinLnBrk="0" hangingPunct="1">
              <a:lnSpc>
                <a:spcPct val="100000"/>
              </a:lnSpc>
              <a:spcBef>
                <a:spcPct val="20000"/>
              </a:spcBef>
              <a:spcAft>
                <a:spcPts val="0"/>
              </a:spcAft>
              <a:buClrTx/>
              <a:buSzTx/>
              <a:buFont typeface="+mj-lt"/>
              <a:buAutoNum type="romanUcPeriod"/>
              <a:tabLst/>
              <a:defRPr/>
            </a:pPr>
            <a:endParaRPr kumimoji="0" lang="en-US" sz="2400" b="0" i="0" u="none" strike="noStrike" kern="1200" cap="none" spc="0" normalizeH="0" baseline="0" noProof="0" dirty="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romanUcPeriod"/>
              <a:tabLst/>
              <a:defRPr/>
            </a:pPr>
            <a:endParaRPr kumimoji="0" lang="en-US" sz="2400" b="0" i="0" u="none" strike="noStrike" kern="1200" cap="none" spc="0" normalizeH="0" baseline="0" noProof="0" dirty="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romanUcPeriod"/>
              <a:tabLst/>
              <a:defRPr/>
            </a:pPr>
            <a:endParaRPr kumimoji="0" lang="en-US" sz="2400" b="0" i="0" u="none" strike="noStrike" kern="1200" cap="none" spc="0" normalizeH="0" baseline="0" noProof="0" dirty="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Title 1"/>
          <p:cNvSpPr txBox="1">
            <a:spLocks/>
          </p:cNvSpPr>
          <p:nvPr/>
        </p:nvSpPr>
        <p:spPr>
          <a:xfrm>
            <a:off x="1142976" y="548680"/>
            <a:ext cx="5882056" cy="451404"/>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000" dirty="0">
                <a:latin typeface="Arial" pitchFamily="34" charset="0"/>
                <a:ea typeface="+mj-ea"/>
                <a:cs typeface="Arial" pitchFamily="34" charset="0"/>
              </a:rPr>
              <a:t>COMPLICATED </a:t>
            </a:r>
            <a:r>
              <a:rPr kumimoji="0" lang="en-US" sz="2000" b="0" i="0" u="none" strike="noStrike" kern="1200" cap="none" spc="0" normalizeH="0" baseline="0" noProof="0" dirty="0">
                <a:ln>
                  <a:noFill/>
                </a:ln>
                <a:effectLst/>
                <a:uLnTx/>
                <a:uFillTx/>
                <a:latin typeface="Arial" pitchFamily="34" charset="0"/>
                <a:ea typeface="+mj-ea"/>
                <a:cs typeface="Arial" pitchFamily="34" charset="0"/>
              </a:rPr>
              <a:t>T</a:t>
            </a:r>
            <a:r>
              <a:rPr lang="tr-TR" sz="2000" dirty="0">
                <a:latin typeface="Arial" pitchFamily="34" charset="0"/>
                <a:ea typeface="+mj-ea"/>
                <a:cs typeface="Arial" pitchFamily="34" charset="0"/>
              </a:rPr>
              <a:t>ERMINOLOGY</a:t>
            </a:r>
          </a:p>
        </p:txBody>
      </p:sp>
      <p:sp>
        <p:nvSpPr>
          <p:cNvPr id="2" name="Dikdörtgen 1"/>
          <p:cNvSpPr/>
          <p:nvPr/>
        </p:nvSpPr>
        <p:spPr>
          <a:xfrm>
            <a:off x="1708658" y="5445224"/>
            <a:ext cx="5733236" cy="369332"/>
          </a:xfrm>
          <a:prstGeom prst="rect">
            <a:avLst/>
          </a:prstGeom>
        </p:spPr>
        <p:txBody>
          <a:bodyPr wrap="none">
            <a:spAutoFit/>
          </a:bodyPr>
          <a:lstStyle/>
          <a:p>
            <a:pPr algn="ctr"/>
            <a:r>
              <a:rPr lang="tr-TR" b="1" u="sng" dirty="0">
                <a:solidFill>
                  <a:srgbClr val="00B050"/>
                </a:solidFill>
                <a:latin typeface="Arial" pitchFamily="34" charset="0"/>
                <a:cs typeface="Arial" pitchFamily="34" charset="0"/>
              </a:rPr>
              <a:t>THESE ARE NOT OPERATIONAL DESCRIPTIONS</a:t>
            </a:r>
            <a:endParaRPr lang="tr-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53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1472" y="1285860"/>
            <a:ext cx="7858180" cy="3214710"/>
          </a:xfrm>
          <a:prstGeom prst="rect">
            <a:avLst/>
          </a:prstGeom>
        </p:spPr>
        <p:txBody>
          <a:bodyPr vert="horz" lIns="91440" tIns="45720" rIns="91440" bIns="45720" rtlCol="0">
            <a:normAutofit fontScale="92500" lnSpcReduction="20000"/>
          </a:bodyPr>
          <a:lstStyle/>
          <a:p>
            <a:pPr marL="514350" marR="0" lvl="0" indent="-514350" defTabSz="914400" rtl="0" eaLnBrk="1" fontAlgn="auto" latinLnBrk="0" hangingPunct="1">
              <a:lnSpc>
                <a:spcPct val="100000"/>
              </a:lnSpc>
              <a:spcBef>
                <a:spcPct val="20000"/>
              </a:spcBef>
              <a:spcAft>
                <a:spcPts val="0"/>
              </a:spcAft>
              <a:buClrTx/>
              <a:buSzTx/>
              <a:tabLst/>
              <a:defRPr/>
            </a:pPr>
            <a:r>
              <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LAST YEAR A SHORT QUESTIONNAIRE WAS DONE DURING </a:t>
            </a:r>
          </a:p>
          <a:p>
            <a:pPr marL="514350" marR="0" lvl="0" indent="-514350" defTabSz="914400" rtl="0" eaLnBrk="1" fontAlgn="auto" latinLnBrk="0" hangingPunct="1">
              <a:lnSpc>
                <a:spcPct val="100000"/>
              </a:lnSpc>
              <a:spcBef>
                <a:spcPct val="20000"/>
              </a:spcBef>
              <a:spcAft>
                <a:spcPts val="0"/>
              </a:spcAft>
              <a:buClrTx/>
              <a:buSzTx/>
              <a:tabLst/>
              <a:defRPr/>
            </a:pPr>
            <a:r>
              <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OF OUR SESSIONS WITH BELOW</a:t>
            </a:r>
            <a:r>
              <a:rPr kumimoji="0" lang="tr-TR"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RESULTS</a:t>
            </a:r>
            <a:r>
              <a:rPr kumimoji="0" lang="tr-TR" sz="2000" b="0"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tr-TR" sz="2000" b="0"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sym typeface="Wingdings" pitchFamily="2" charset="2"/>
              </a:rPr>
              <a:t></a:t>
            </a:r>
          </a:p>
          <a:p>
            <a:pPr marL="514350" marR="0" lvl="0" indent="-514350" defTabSz="914400" rtl="0" eaLnBrk="1" fontAlgn="auto" latinLnBrk="0" hangingPunct="1">
              <a:lnSpc>
                <a:spcPct val="100000"/>
              </a:lnSpc>
              <a:spcBef>
                <a:spcPct val="20000"/>
              </a:spcBef>
              <a:spcAft>
                <a:spcPts val="0"/>
              </a:spcAft>
              <a:buClrTx/>
              <a:buSzTx/>
              <a:tabLst/>
              <a:defRPr/>
            </a:pPr>
            <a:endParaRPr lang="tr-TR" sz="2000" baseline="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r>
              <a:rPr lang="tr-TR" sz="2000" baseline="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rPr>
              <a:t>TOTAL  ATTANDANCE : 18</a:t>
            </a:r>
          </a:p>
          <a:p>
            <a:pPr marL="514350" marR="0" lvl="0" indent="-514350" defTabSz="914400" rtl="0" eaLnBrk="1" fontAlgn="auto" latinLnBrk="0" hangingPunct="1">
              <a:lnSpc>
                <a:spcPct val="100000"/>
              </a:lnSpc>
              <a:spcBef>
                <a:spcPct val="20000"/>
              </a:spcBef>
              <a:spcAft>
                <a:spcPts val="0"/>
              </a:spcAft>
              <a:buClrTx/>
              <a:buSzTx/>
              <a:tabLst/>
              <a:defRPr/>
            </a:pPr>
            <a:endPar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endParaRPr lang="tr-TR" sz="2000" baseline="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endPar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endParaRPr lang="tr-TR" sz="2000" baseline="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endPar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r>
              <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rPr>
              <a:t>TOTAL ATTANDANCE : 18 </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Title 1"/>
          <p:cNvSpPr txBox="1">
            <a:spLocks/>
          </p:cNvSpPr>
          <p:nvPr/>
        </p:nvSpPr>
        <p:spPr>
          <a:xfrm>
            <a:off x="1142976" y="528618"/>
            <a:ext cx="5882056" cy="471466"/>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0" i="0" u="none" strike="noStrike" kern="1200" cap="none" spc="0" normalizeH="0" baseline="0" noProof="0" dirty="0">
                <a:ln>
                  <a:noFill/>
                </a:ln>
                <a:effectLst/>
                <a:uLnTx/>
                <a:uFillTx/>
                <a:latin typeface="Arial" pitchFamily="34" charset="0"/>
                <a:ea typeface="+mj-ea"/>
                <a:cs typeface="Arial" pitchFamily="34" charset="0"/>
              </a:rPr>
              <a:t>MARKET RESEARCH</a:t>
            </a:r>
          </a:p>
        </p:txBody>
      </p:sp>
      <p:graphicFrame>
        <p:nvGraphicFramePr>
          <p:cNvPr id="7" name="6 Tablo"/>
          <p:cNvGraphicFramePr>
            <a:graphicFrameLocks noGrp="1"/>
          </p:cNvGraphicFramePr>
          <p:nvPr>
            <p:extLst>
              <p:ext uri="{D42A27DB-BD31-4B8C-83A1-F6EECF244321}">
                <p14:modId xmlns:p14="http://schemas.microsoft.com/office/powerpoint/2010/main" val="376816964"/>
              </p:ext>
            </p:extLst>
          </p:nvPr>
        </p:nvGraphicFramePr>
        <p:xfrm>
          <a:off x="827586" y="2492896"/>
          <a:ext cx="7602066" cy="1314461"/>
        </p:xfrm>
        <a:graphic>
          <a:graphicData uri="http://schemas.openxmlformats.org/drawingml/2006/table">
            <a:tbl>
              <a:tblPr/>
              <a:tblGrid>
                <a:gridCol w="2533472">
                  <a:extLst>
                    <a:ext uri="{9D8B030D-6E8A-4147-A177-3AD203B41FA5}">
                      <a16:colId xmlns:a16="http://schemas.microsoft.com/office/drawing/2014/main" val="20000"/>
                    </a:ext>
                  </a:extLst>
                </a:gridCol>
                <a:gridCol w="2534297">
                  <a:extLst>
                    <a:ext uri="{9D8B030D-6E8A-4147-A177-3AD203B41FA5}">
                      <a16:colId xmlns:a16="http://schemas.microsoft.com/office/drawing/2014/main" val="20001"/>
                    </a:ext>
                  </a:extLst>
                </a:gridCol>
                <a:gridCol w="2534297">
                  <a:extLst>
                    <a:ext uri="{9D8B030D-6E8A-4147-A177-3AD203B41FA5}">
                      <a16:colId xmlns:a16="http://schemas.microsoft.com/office/drawing/2014/main" val="20002"/>
                    </a:ext>
                  </a:extLst>
                </a:gridCol>
              </a:tblGrid>
              <a:tr h="300040">
                <a:tc gridSpan="3">
                  <a:txBody>
                    <a:bodyPr/>
                    <a:lstStyle/>
                    <a:p>
                      <a:pPr algn="ctr">
                        <a:lnSpc>
                          <a:spcPct val="115000"/>
                        </a:lnSpc>
                        <a:spcAft>
                          <a:spcPts val="0"/>
                        </a:spcAft>
                      </a:pPr>
                      <a:r>
                        <a:rPr lang="tr-TR" sz="1100" b="1" dirty="0">
                          <a:latin typeface="Calibri"/>
                          <a:ea typeface="Calibri"/>
                          <a:cs typeface="Times New Roman"/>
                        </a:rPr>
                        <a:t>HOW DO YOU NAME BELOW DESCRIPTION</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14341">
                <a:tc gridSpan="3">
                  <a:txBody>
                    <a:bodyPr/>
                    <a:lstStyle/>
                    <a:p>
                      <a:pPr algn="ctr">
                        <a:lnSpc>
                          <a:spcPct val="115000"/>
                        </a:lnSpc>
                        <a:spcAft>
                          <a:spcPts val="0"/>
                        </a:spcAft>
                      </a:pPr>
                      <a:r>
                        <a:rPr lang="en-US" sz="1100" b="1" dirty="0">
                          <a:latin typeface="Calibri"/>
                          <a:ea typeface="Calibri"/>
                          <a:cs typeface="Times New Roman"/>
                        </a:rPr>
                        <a:t>Carriage of goods in one and the same loading unit or road vehicle, which uses two or more modes of transport respectively without handling the goods themselves while changing modes </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600080">
                <a:tc>
                  <a:txBody>
                    <a:bodyPr/>
                    <a:lstStyle/>
                    <a:p>
                      <a:pPr algn="ctr">
                        <a:lnSpc>
                          <a:spcPct val="115000"/>
                        </a:lnSpc>
                        <a:spcAft>
                          <a:spcPts val="0"/>
                        </a:spcAft>
                      </a:pPr>
                      <a:r>
                        <a:rPr lang="tr-TR" sz="1100" b="1" dirty="0">
                          <a:latin typeface="Calibri"/>
                          <a:ea typeface="Calibri"/>
                          <a:cs typeface="Times New Roman"/>
                        </a:rPr>
                        <a:t>MULTI MODAL</a:t>
                      </a:r>
                    </a:p>
                    <a:p>
                      <a:pPr algn="ctr">
                        <a:lnSpc>
                          <a:spcPct val="115000"/>
                        </a:lnSpc>
                        <a:spcAft>
                          <a:spcPts val="0"/>
                        </a:spcAft>
                      </a:pPr>
                      <a:r>
                        <a:rPr lang="tr-TR" sz="1100" b="1" dirty="0">
                          <a:latin typeface="Calibri"/>
                          <a:ea typeface="Calibri"/>
                          <a:cs typeface="Times New Roman"/>
                        </a:rPr>
                        <a:t>2</a:t>
                      </a:r>
                      <a:endParaRPr lang="tr-TR" sz="1100" dirty="0">
                        <a:latin typeface="Calibri"/>
                        <a:ea typeface="Calibri"/>
                        <a:cs typeface="Times New Roman"/>
                      </a:endParaRPr>
                    </a:p>
                    <a:p>
                      <a:pPr algn="ctr">
                        <a:lnSpc>
                          <a:spcPct val="115000"/>
                        </a:lnSpc>
                        <a:spcAft>
                          <a:spcPts val="0"/>
                        </a:spcAft>
                      </a:pP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latin typeface="Calibri"/>
                          <a:ea typeface="Calibri"/>
                          <a:cs typeface="Times New Roman"/>
                        </a:rPr>
                        <a:t>COMBINED</a:t>
                      </a:r>
                    </a:p>
                    <a:p>
                      <a:pPr algn="ctr">
                        <a:lnSpc>
                          <a:spcPct val="115000"/>
                        </a:lnSpc>
                        <a:spcAft>
                          <a:spcPts val="0"/>
                        </a:spcAft>
                      </a:pPr>
                      <a:r>
                        <a:rPr lang="tr-TR" sz="110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latin typeface="Calibri"/>
                          <a:ea typeface="Calibri"/>
                          <a:cs typeface="Times New Roman"/>
                        </a:rPr>
                        <a:t>INTERMODAL</a:t>
                      </a:r>
                    </a:p>
                    <a:p>
                      <a:pPr algn="ctr">
                        <a:lnSpc>
                          <a:spcPct val="115000"/>
                        </a:lnSpc>
                        <a:spcAft>
                          <a:spcPts val="0"/>
                        </a:spcAft>
                      </a:pPr>
                      <a:r>
                        <a:rPr lang="tr-TR" sz="1100" b="1" dirty="0">
                          <a:latin typeface="Calibri"/>
                          <a:ea typeface="Calibri"/>
                          <a:cs typeface="Times New Roman"/>
                        </a:rPr>
                        <a:t>11</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2320256457"/>
              </p:ext>
            </p:extLst>
          </p:nvPr>
        </p:nvGraphicFramePr>
        <p:xfrm>
          <a:off x="827585" y="4362613"/>
          <a:ext cx="7602068" cy="1303559"/>
        </p:xfrm>
        <a:graphic>
          <a:graphicData uri="http://schemas.openxmlformats.org/drawingml/2006/table">
            <a:tbl>
              <a:tblPr/>
              <a:tblGrid>
                <a:gridCol w="2533472">
                  <a:extLst>
                    <a:ext uri="{9D8B030D-6E8A-4147-A177-3AD203B41FA5}">
                      <a16:colId xmlns:a16="http://schemas.microsoft.com/office/drawing/2014/main" val="20000"/>
                    </a:ext>
                  </a:extLst>
                </a:gridCol>
                <a:gridCol w="2534298">
                  <a:extLst>
                    <a:ext uri="{9D8B030D-6E8A-4147-A177-3AD203B41FA5}">
                      <a16:colId xmlns:a16="http://schemas.microsoft.com/office/drawing/2014/main" val="20001"/>
                    </a:ext>
                  </a:extLst>
                </a:gridCol>
                <a:gridCol w="2534298">
                  <a:extLst>
                    <a:ext uri="{9D8B030D-6E8A-4147-A177-3AD203B41FA5}">
                      <a16:colId xmlns:a16="http://schemas.microsoft.com/office/drawing/2014/main" val="20002"/>
                    </a:ext>
                  </a:extLst>
                </a:gridCol>
              </a:tblGrid>
              <a:tr h="294589">
                <a:tc gridSpan="3">
                  <a:txBody>
                    <a:bodyPr/>
                    <a:lstStyle/>
                    <a:p>
                      <a:pPr algn="ctr">
                        <a:lnSpc>
                          <a:spcPct val="115000"/>
                        </a:lnSpc>
                        <a:spcAft>
                          <a:spcPts val="0"/>
                        </a:spcAft>
                      </a:pPr>
                      <a:r>
                        <a:rPr lang="tr-TR" sz="1100" b="1" dirty="0">
                          <a:latin typeface="Calibri"/>
                          <a:ea typeface="Calibri"/>
                          <a:cs typeface="Times New Roman"/>
                        </a:rPr>
                        <a:t>HOW DO YOU NAME BELOW DESCRIPTION</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19791">
                <a:tc gridSpan="3">
                  <a:txBody>
                    <a:bodyPr/>
                    <a:lstStyle/>
                    <a:p>
                      <a:pPr algn="ctr">
                        <a:lnSpc>
                          <a:spcPct val="115000"/>
                        </a:lnSpc>
                        <a:spcAft>
                          <a:spcPts val="0"/>
                        </a:spcAft>
                      </a:pPr>
                      <a:r>
                        <a:rPr lang="en-US" sz="1100" b="1" dirty="0">
                          <a:latin typeface="Calibri"/>
                          <a:ea typeface="Calibri"/>
                          <a:cs typeface="Times New Roman"/>
                        </a:rPr>
                        <a:t>The carriage of goods by using two or more modes of transport respectively by physical handling of the goods themselves while changing transport modes. </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589179">
                <a:tc>
                  <a:txBody>
                    <a:bodyPr/>
                    <a:lstStyle/>
                    <a:p>
                      <a:pPr algn="ctr">
                        <a:lnSpc>
                          <a:spcPct val="115000"/>
                        </a:lnSpc>
                        <a:spcAft>
                          <a:spcPts val="0"/>
                        </a:spcAft>
                      </a:pPr>
                      <a:r>
                        <a:rPr lang="tr-TR" sz="1100" b="1" dirty="0">
                          <a:latin typeface="Calibri"/>
                          <a:ea typeface="Calibri"/>
                          <a:cs typeface="Times New Roman"/>
                        </a:rPr>
                        <a:t>MULTI MODAL</a:t>
                      </a:r>
                      <a:endParaRPr lang="tr-TR" sz="1100" dirty="0">
                        <a:latin typeface="Calibri"/>
                        <a:ea typeface="Calibri"/>
                        <a:cs typeface="Times New Roman"/>
                      </a:endParaRPr>
                    </a:p>
                    <a:p>
                      <a:pPr algn="ctr">
                        <a:lnSpc>
                          <a:spcPct val="115000"/>
                        </a:lnSpc>
                        <a:spcAft>
                          <a:spcPts val="0"/>
                        </a:spcAft>
                      </a:pPr>
                      <a:r>
                        <a:rPr lang="tr-TR" sz="1100" b="1" dirty="0">
                          <a:latin typeface="Calibri"/>
                          <a:ea typeface="Calibri"/>
                          <a:cs typeface="Times New Roman"/>
                        </a:rPr>
                        <a:t>12</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latin typeface="Calibri"/>
                          <a:ea typeface="Calibri"/>
                          <a:cs typeface="Times New Roman"/>
                        </a:rPr>
                        <a:t>COMBINED</a:t>
                      </a:r>
                    </a:p>
                    <a:p>
                      <a:pPr algn="ctr">
                        <a:lnSpc>
                          <a:spcPct val="115000"/>
                        </a:lnSpc>
                        <a:spcAft>
                          <a:spcPts val="0"/>
                        </a:spcAft>
                      </a:pPr>
                      <a:r>
                        <a:rPr lang="tr-TR" sz="1100" b="1" dirty="0">
                          <a:latin typeface="Calibri"/>
                          <a:ea typeface="Calibri"/>
                          <a:cs typeface="Times New Roman"/>
                        </a:rPr>
                        <a:t>1</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latin typeface="Calibri"/>
                          <a:ea typeface="Calibri"/>
                          <a:cs typeface="Times New Roman"/>
                        </a:rPr>
                        <a:t>INTERMODAL</a:t>
                      </a:r>
                    </a:p>
                    <a:p>
                      <a:pPr algn="ctr">
                        <a:lnSpc>
                          <a:spcPct val="115000"/>
                        </a:lnSpc>
                        <a:spcAft>
                          <a:spcPts val="0"/>
                        </a:spcAft>
                      </a:pPr>
                      <a:r>
                        <a:rPr lang="tr-TR" sz="1100" b="1" dirty="0">
                          <a:latin typeface="Calibri"/>
                          <a:ea typeface="Calibri"/>
                          <a:cs typeface="Times New Roman"/>
                        </a:rPr>
                        <a:t>5</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253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1472" y="1285860"/>
            <a:ext cx="7858180" cy="3214710"/>
          </a:xfrm>
          <a:prstGeom prst="rect">
            <a:avLst/>
          </a:prstGeom>
        </p:spPr>
        <p:txBody>
          <a:bodyPr vert="horz" lIns="91440" tIns="45720" rIns="91440" bIns="45720" rtlCol="0">
            <a:normAutofit fontScale="92500" lnSpcReduction="20000"/>
          </a:bodyPr>
          <a:lstStyle/>
          <a:p>
            <a:pPr marL="514350" marR="0" lvl="0" indent="-514350" defTabSz="914400" rtl="0" eaLnBrk="1" fontAlgn="auto" latinLnBrk="0" hangingPunct="1">
              <a:lnSpc>
                <a:spcPct val="100000"/>
              </a:lnSpc>
              <a:spcBef>
                <a:spcPct val="20000"/>
              </a:spcBef>
              <a:spcAft>
                <a:spcPts val="0"/>
              </a:spcAft>
              <a:buClrTx/>
              <a:buSzTx/>
              <a:tabLst/>
              <a:defRPr/>
            </a:pPr>
            <a:r>
              <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DID SAME QUESTIONNAIRE WITH OUR MEMBERS AND </a:t>
            </a:r>
          </a:p>
          <a:p>
            <a:pPr marL="514350" marR="0" lvl="0" indent="-514350" defTabSz="914400" rtl="0" eaLnBrk="1" fontAlgn="auto" latinLnBrk="0" hangingPunct="1">
              <a:lnSpc>
                <a:spcPct val="100000"/>
              </a:lnSpc>
              <a:spcBef>
                <a:spcPct val="20000"/>
              </a:spcBef>
              <a:spcAft>
                <a:spcPts val="0"/>
              </a:spcAft>
              <a:buClrTx/>
              <a:buSzTx/>
              <a:tabLst/>
              <a:defRPr/>
            </a:pPr>
            <a:r>
              <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ARE THE </a:t>
            </a:r>
            <a:r>
              <a:rPr kumimoji="0" lang="tr-TR"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RESULTS</a:t>
            </a:r>
            <a:r>
              <a:rPr kumimoji="0" lang="tr-TR" sz="2000" b="0"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tr-TR" sz="2000" b="0"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sym typeface="Wingdings" pitchFamily="2" charset="2"/>
              </a:rPr>
              <a:t></a:t>
            </a:r>
          </a:p>
          <a:p>
            <a:pPr marL="514350" marR="0" lvl="0" indent="-514350" defTabSz="914400" rtl="0" eaLnBrk="1" fontAlgn="auto" latinLnBrk="0" hangingPunct="1">
              <a:lnSpc>
                <a:spcPct val="100000"/>
              </a:lnSpc>
              <a:spcBef>
                <a:spcPct val="20000"/>
              </a:spcBef>
              <a:spcAft>
                <a:spcPts val="0"/>
              </a:spcAft>
              <a:buClrTx/>
              <a:buSzTx/>
              <a:tabLst/>
              <a:defRPr/>
            </a:pPr>
            <a:endParaRPr lang="tr-TR" sz="2000" baseline="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r>
              <a:rPr lang="tr-TR" sz="2000" baseline="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rPr>
              <a:t>TOTAL  ATTANDANCE : 16</a:t>
            </a:r>
          </a:p>
          <a:p>
            <a:pPr marL="514350" marR="0" lvl="0" indent="-514350" defTabSz="914400" rtl="0" eaLnBrk="1" fontAlgn="auto" latinLnBrk="0" hangingPunct="1">
              <a:lnSpc>
                <a:spcPct val="100000"/>
              </a:lnSpc>
              <a:spcBef>
                <a:spcPct val="20000"/>
              </a:spcBef>
              <a:spcAft>
                <a:spcPts val="0"/>
              </a:spcAft>
              <a:buClrTx/>
              <a:buSzTx/>
              <a:tabLst/>
              <a:defRPr/>
            </a:pPr>
            <a:endPar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endParaRPr lang="tr-TR" sz="2000" baseline="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endPar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endParaRPr lang="tr-TR" sz="2000" baseline="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endPar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endParaRPr>
          </a:p>
          <a:p>
            <a:pPr marL="514350" marR="0" lvl="0" indent="-514350" defTabSz="914400" rtl="0" eaLnBrk="1" fontAlgn="auto" latinLnBrk="0" hangingPunct="1">
              <a:lnSpc>
                <a:spcPct val="100000"/>
              </a:lnSpc>
              <a:spcBef>
                <a:spcPct val="20000"/>
              </a:spcBef>
              <a:spcAft>
                <a:spcPts val="0"/>
              </a:spcAft>
              <a:buClrTx/>
              <a:buSzTx/>
              <a:tabLst/>
              <a:defRPr/>
            </a:pPr>
            <a:r>
              <a:rPr lang="tr-TR"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itchFamily="2" charset="2"/>
              </a:rPr>
              <a:t>TOTAL ATTANDANCE : 16 </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Title 1"/>
          <p:cNvSpPr txBox="1">
            <a:spLocks/>
          </p:cNvSpPr>
          <p:nvPr/>
        </p:nvSpPr>
        <p:spPr>
          <a:xfrm>
            <a:off x="1142976" y="528618"/>
            <a:ext cx="5882056" cy="471466"/>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0" i="0" u="none" strike="noStrike" kern="1200" cap="none" spc="0" normalizeH="0" baseline="0" noProof="0" dirty="0">
                <a:ln>
                  <a:noFill/>
                </a:ln>
                <a:effectLst/>
                <a:uLnTx/>
                <a:uFillTx/>
                <a:latin typeface="Arial" pitchFamily="34" charset="0"/>
                <a:ea typeface="+mj-ea"/>
                <a:cs typeface="Arial" pitchFamily="34" charset="0"/>
              </a:rPr>
              <a:t>SMALL QUESTIONNAIRE IN THE MARKET</a:t>
            </a:r>
          </a:p>
        </p:txBody>
      </p:sp>
      <p:graphicFrame>
        <p:nvGraphicFramePr>
          <p:cNvPr id="7" name="6 Tablo"/>
          <p:cNvGraphicFramePr>
            <a:graphicFrameLocks noGrp="1"/>
          </p:cNvGraphicFramePr>
          <p:nvPr>
            <p:extLst>
              <p:ext uri="{D42A27DB-BD31-4B8C-83A1-F6EECF244321}">
                <p14:modId xmlns:p14="http://schemas.microsoft.com/office/powerpoint/2010/main" val="257351423"/>
              </p:ext>
            </p:extLst>
          </p:nvPr>
        </p:nvGraphicFramePr>
        <p:xfrm>
          <a:off x="827586" y="2492896"/>
          <a:ext cx="7602066" cy="1314461"/>
        </p:xfrm>
        <a:graphic>
          <a:graphicData uri="http://schemas.openxmlformats.org/drawingml/2006/table">
            <a:tbl>
              <a:tblPr/>
              <a:tblGrid>
                <a:gridCol w="2533472">
                  <a:extLst>
                    <a:ext uri="{9D8B030D-6E8A-4147-A177-3AD203B41FA5}">
                      <a16:colId xmlns:a16="http://schemas.microsoft.com/office/drawing/2014/main" val="20000"/>
                    </a:ext>
                  </a:extLst>
                </a:gridCol>
                <a:gridCol w="2534297">
                  <a:extLst>
                    <a:ext uri="{9D8B030D-6E8A-4147-A177-3AD203B41FA5}">
                      <a16:colId xmlns:a16="http://schemas.microsoft.com/office/drawing/2014/main" val="20001"/>
                    </a:ext>
                  </a:extLst>
                </a:gridCol>
                <a:gridCol w="2534297">
                  <a:extLst>
                    <a:ext uri="{9D8B030D-6E8A-4147-A177-3AD203B41FA5}">
                      <a16:colId xmlns:a16="http://schemas.microsoft.com/office/drawing/2014/main" val="20002"/>
                    </a:ext>
                  </a:extLst>
                </a:gridCol>
              </a:tblGrid>
              <a:tr h="300040">
                <a:tc gridSpan="3">
                  <a:txBody>
                    <a:bodyPr/>
                    <a:lstStyle/>
                    <a:p>
                      <a:pPr algn="ctr">
                        <a:lnSpc>
                          <a:spcPct val="115000"/>
                        </a:lnSpc>
                        <a:spcAft>
                          <a:spcPts val="0"/>
                        </a:spcAft>
                      </a:pPr>
                      <a:r>
                        <a:rPr lang="tr-TR" sz="1100" b="1" dirty="0">
                          <a:latin typeface="Calibri"/>
                          <a:ea typeface="Calibri"/>
                          <a:cs typeface="Times New Roman"/>
                        </a:rPr>
                        <a:t>HOW DO YOU NAME BELOW DESCRIPTION</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14341">
                <a:tc gridSpan="3">
                  <a:txBody>
                    <a:bodyPr/>
                    <a:lstStyle/>
                    <a:p>
                      <a:pPr algn="ctr">
                        <a:lnSpc>
                          <a:spcPct val="115000"/>
                        </a:lnSpc>
                        <a:spcAft>
                          <a:spcPts val="0"/>
                        </a:spcAft>
                      </a:pPr>
                      <a:r>
                        <a:rPr lang="en-US" sz="1100" b="1" dirty="0">
                          <a:latin typeface="Calibri"/>
                          <a:ea typeface="Calibri"/>
                          <a:cs typeface="Times New Roman"/>
                        </a:rPr>
                        <a:t>Carriage of goods in one and the same loading unit or road vehicle, which uses two or more modes of transport respectively without handling the goods themselves while changing modes </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600080">
                <a:tc>
                  <a:txBody>
                    <a:bodyPr/>
                    <a:lstStyle/>
                    <a:p>
                      <a:pPr algn="ctr">
                        <a:lnSpc>
                          <a:spcPct val="115000"/>
                        </a:lnSpc>
                        <a:spcAft>
                          <a:spcPts val="0"/>
                        </a:spcAft>
                      </a:pPr>
                      <a:r>
                        <a:rPr lang="tr-TR" sz="1100" b="1" dirty="0">
                          <a:latin typeface="Calibri"/>
                          <a:ea typeface="Calibri"/>
                          <a:cs typeface="Times New Roman"/>
                        </a:rPr>
                        <a:t>MULTI MODAL</a:t>
                      </a:r>
                    </a:p>
                    <a:p>
                      <a:pPr algn="ctr">
                        <a:lnSpc>
                          <a:spcPct val="115000"/>
                        </a:lnSpc>
                        <a:spcAft>
                          <a:spcPts val="0"/>
                        </a:spcAft>
                      </a:pPr>
                      <a:r>
                        <a:rPr lang="tr-TR" sz="1100" b="1" dirty="0">
                          <a:latin typeface="Calibri"/>
                          <a:ea typeface="Calibri"/>
                          <a:cs typeface="Times New Roman"/>
                        </a:rPr>
                        <a:t>2</a:t>
                      </a:r>
                      <a:endParaRPr lang="tr-TR" sz="1100" dirty="0">
                        <a:latin typeface="Calibri"/>
                        <a:ea typeface="Calibri"/>
                        <a:cs typeface="Times New Roman"/>
                      </a:endParaRPr>
                    </a:p>
                    <a:p>
                      <a:pPr algn="ctr">
                        <a:lnSpc>
                          <a:spcPct val="115000"/>
                        </a:lnSpc>
                        <a:spcAft>
                          <a:spcPts val="0"/>
                        </a:spcAft>
                      </a:pP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latin typeface="Calibri"/>
                          <a:ea typeface="Calibri"/>
                          <a:cs typeface="Times New Roman"/>
                        </a:rPr>
                        <a:t>COMBINED</a:t>
                      </a:r>
                    </a:p>
                    <a:p>
                      <a:pPr algn="ctr">
                        <a:lnSpc>
                          <a:spcPct val="115000"/>
                        </a:lnSpc>
                        <a:spcAft>
                          <a:spcPts val="0"/>
                        </a:spcAft>
                      </a:pPr>
                      <a:r>
                        <a:rPr lang="tr-TR" sz="1100"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latin typeface="Calibri"/>
                          <a:ea typeface="Calibri"/>
                          <a:cs typeface="Times New Roman"/>
                        </a:rPr>
                        <a:t>INTERMODAL</a:t>
                      </a:r>
                    </a:p>
                    <a:p>
                      <a:pPr algn="ctr">
                        <a:lnSpc>
                          <a:spcPct val="115000"/>
                        </a:lnSpc>
                        <a:spcAft>
                          <a:spcPts val="0"/>
                        </a:spcAft>
                      </a:pPr>
                      <a:r>
                        <a:rPr lang="tr-TR" sz="1100" b="1" dirty="0">
                          <a:latin typeface="Calibri"/>
                          <a:ea typeface="Calibri"/>
                          <a:cs typeface="Times New Roman"/>
                        </a:rPr>
                        <a:t>11 ( 1=</a:t>
                      </a:r>
                      <a:r>
                        <a:rPr lang="tr-TR" sz="1100" b="1" dirty="0" err="1">
                          <a:latin typeface="Calibri"/>
                          <a:ea typeface="Calibri"/>
                          <a:cs typeface="Times New Roman"/>
                        </a:rPr>
                        <a:t>if</a:t>
                      </a:r>
                      <a:r>
                        <a:rPr lang="tr-TR" sz="1100" b="1" dirty="0">
                          <a:latin typeface="Calibri"/>
                          <a:ea typeface="Calibri"/>
                          <a:cs typeface="Times New Roman"/>
                        </a:rPr>
                        <a:t> </a:t>
                      </a:r>
                      <a:r>
                        <a:rPr lang="tr-TR" sz="1100" b="1" dirty="0" err="1">
                          <a:latin typeface="Calibri"/>
                          <a:ea typeface="Calibri"/>
                          <a:cs typeface="Times New Roman"/>
                        </a:rPr>
                        <a:t>rail</a:t>
                      </a:r>
                      <a:r>
                        <a:rPr lang="tr-TR" sz="1100" b="1" dirty="0">
                          <a:latin typeface="Calibri"/>
                          <a:ea typeface="Calibri"/>
                          <a:cs typeface="Times New Roman"/>
                        </a:rPr>
                        <a:t> </a:t>
                      </a:r>
                      <a:r>
                        <a:rPr lang="tr-TR" sz="1100" b="1" dirty="0" err="1">
                          <a:latin typeface="Calibri"/>
                          <a:ea typeface="Calibri"/>
                          <a:cs typeface="Times New Roman"/>
                        </a:rPr>
                        <a:t>connected</a:t>
                      </a:r>
                      <a:r>
                        <a:rPr lang="tr-TR" sz="1100" b="1" dirty="0">
                          <a:latin typeface="Calibri"/>
                          <a:ea typeface="Calibri"/>
                          <a:cs typeface="Times New Roman"/>
                        </a:rPr>
                        <a:t>)</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1830892761"/>
              </p:ext>
            </p:extLst>
          </p:nvPr>
        </p:nvGraphicFramePr>
        <p:xfrm>
          <a:off x="827585" y="4362613"/>
          <a:ext cx="7602068" cy="1303559"/>
        </p:xfrm>
        <a:graphic>
          <a:graphicData uri="http://schemas.openxmlformats.org/drawingml/2006/table">
            <a:tbl>
              <a:tblPr/>
              <a:tblGrid>
                <a:gridCol w="2533472">
                  <a:extLst>
                    <a:ext uri="{9D8B030D-6E8A-4147-A177-3AD203B41FA5}">
                      <a16:colId xmlns:a16="http://schemas.microsoft.com/office/drawing/2014/main" val="20000"/>
                    </a:ext>
                  </a:extLst>
                </a:gridCol>
                <a:gridCol w="2534298">
                  <a:extLst>
                    <a:ext uri="{9D8B030D-6E8A-4147-A177-3AD203B41FA5}">
                      <a16:colId xmlns:a16="http://schemas.microsoft.com/office/drawing/2014/main" val="20001"/>
                    </a:ext>
                  </a:extLst>
                </a:gridCol>
                <a:gridCol w="2534298">
                  <a:extLst>
                    <a:ext uri="{9D8B030D-6E8A-4147-A177-3AD203B41FA5}">
                      <a16:colId xmlns:a16="http://schemas.microsoft.com/office/drawing/2014/main" val="20002"/>
                    </a:ext>
                  </a:extLst>
                </a:gridCol>
              </a:tblGrid>
              <a:tr h="294589">
                <a:tc gridSpan="3">
                  <a:txBody>
                    <a:bodyPr/>
                    <a:lstStyle/>
                    <a:p>
                      <a:pPr algn="ctr">
                        <a:lnSpc>
                          <a:spcPct val="115000"/>
                        </a:lnSpc>
                        <a:spcAft>
                          <a:spcPts val="0"/>
                        </a:spcAft>
                      </a:pPr>
                      <a:r>
                        <a:rPr lang="tr-TR" sz="1100" b="1" dirty="0">
                          <a:latin typeface="Calibri"/>
                          <a:ea typeface="Calibri"/>
                          <a:cs typeface="Times New Roman"/>
                        </a:rPr>
                        <a:t>HOW DO YOU NAME BELOW DESCRIPTION</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19791">
                <a:tc gridSpan="3">
                  <a:txBody>
                    <a:bodyPr/>
                    <a:lstStyle/>
                    <a:p>
                      <a:pPr algn="ctr">
                        <a:lnSpc>
                          <a:spcPct val="115000"/>
                        </a:lnSpc>
                        <a:spcAft>
                          <a:spcPts val="0"/>
                        </a:spcAft>
                      </a:pPr>
                      <a:r>
                        <a:rPr lang="en-US" sz="1100" b="1" dirty="0">
                          <a:latin typeface="Calibri"/>
                          <a:ea typeface="Calibri"/>
                          <a:cs typeface="Times New Roman"/>
                        </a:rPr>
                        <a:t>The carriage of goods by using two or more modes of transport respectively by physical handling of the goods themselves while changing transport modes. </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589179">
                <a:tc>
                  <a:txBody>
                    <a:bodyPr/>
                    <a:lstStyle/>
                    <a:p>
                      <a:pPr algn="ctr">
                        <a:lnSpc>
                          <a:spcPct val="115000"/>
                        </a:lnSpc>
                        <a:spcAft>
                          <a:spcPts val="0"/>
                        </a:spcAft>
                      </a:pPr>
                      <a:r>
                        <a:rPr lang="tr-TR" sz="1100" b="1" dirty="0">
                          <a:latin typeface="Calibri"/>
                          <a:ea typeface="Calibri"/>
                          <a:cs typeface="Times New Roman"/>
                        </a:rPr>
                        <a:t>MULTI MODAL</a:t>
                      </a:r>
                      <a:endParaRPr lang="tr-TR" sz="1100" dirty="0">
                        <a:latin typeface="Calibri"/>
                        <a:ea typeface="Calibri"/>
                        <a:cs typeface="Times New Roman"/>
                      </a:endParaRPr>
                    </a:p>
                    <a:p>
                      <a:pPr algn="ctr">
                        <a:lnSpc>
                          <a:spcPct val="115000"/>
                        </a:lnSpc>
                        <a:spcAft>
                          <a:spcPts val="0"/>
                        </a:spcAft>
                      </a:pPr>
                      <a:r>
                        <a:rPr lang="tr-TR" sz="1100" b="1" dirty="0">
                          <a:latin typeface="Calibri"/>
                          <a:ea typeface="Calibri"/>
                          <a:cs typeface="Times New Roman"/>
                        </a:rPr>
                        <a:t>14</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latin typeface="Calibri"/>
                          <a:ea typeface="Calibri"/>
                          <a:cs typeface="Times New Roman"/>
                        </a:rPr>
                        <a:t>COMBINED</a:t>
                      </a:r>
                    </a:p>
                    <a:p>
                      <a:pPr algn="ctr">
                        <a:lnSpc>
                          <a:spcPct val="115000"/>
                        </a:lnSpc>
                        <a:spcAft>
                          <a:spcPts val="0"/>
                        </a:spcAft>
                      </a:pPr>
                      <a:r>
                        <a:rPr lang="tr-TR" sz="1100" b="1" dirty="0">
                          <a:latin typeface="Calibri"/>
                          <a:ea typeface="Calibri"/>
                          <a:cs typeface="Times New Roman"/>
                        </a:rPr>
                        <a:t>1</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latin typeface="Calibri"/>
                          <a:ea typeface="Calibri"/>
                          <a:cs typeface="Times New Roman"/>
                        </a:rPr>
                        <a:t>INTERMODAL</a:t>
                      </a:r>
                    </a:p>
                    <a:p>
                      <a:pPr algn="ctr">
                        <a:lnSpc>
                          <a:spcPct val="115000"/>
                        </a:lnSpc>
                        <a:spcAft>
                          <a:spcPts val="0"/>
                        </a:spcAft>
                      </a:pPr>
                      <a:r>
                        <a:rPr lang="tr-TR" sz="1100" b="1" dirty="0">
                          <a:latin typeface="Calibri"/>
                          <a:ea typeface="Calibri"/>
                          <a:cs typeface="Times New Roman"/>
                        </a:rPr>
                        <a:t>1</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2786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2976" y="528618"/>
            <a:ext cx="5882056" cy="471466"/>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0" i="0" u="none" strike="noStrike" kern="1200" cap="none" spc="0" normalizeH="0" baseline="0" noProof="0" dirty="0">
                <a:ln>
                  <a:noFill/>
                </a:ln>
                <a:effectLst/>
                <a:uLnTx/>
                <a:uFillTx/>
                <a:latin typeface="Arial" pitchFamily="34" charset="0"/>
                <a:ea typeface="+mj-ea"/>
                <a:cs typeface="Arial" pitchFamily="34" charset="0"/>
              </a:rPr>
              <a:t>SUMMARY</a:t>
            </a:r>
            <a:r>
              <a:rPr kumimoji="0" lang="tr-TR" sz="2000" b="0" i="0" u="none" strike="noStrike" kern="1200" cap="none" spc="0" normalizeH="0" noProof="0" dirty="0">
                <a:ln>
                  <a:noFill/>
                </a:ln>
                <a:effectLst/>
                <a:uLnTx/>
                <a:uFillTx/>
                <a:latin typeface="Arial" pitchFamily="34" charset="0"/>
                <a:ea typeface="+mj-ea"/>
                <a:cs typeface="Arial" pitchFamily="34" charset="0"/>
              </a:rPr>
              <a:t> OF</a:t>
            </a:r>
            <a:r>
              <a:rPr kumimoji="0" lang="tr-TR" sz="2000" b="0" i="0" u="none" strike="noStrike" kern="1200" cap="none" spc="0" normalizeH="0" baseline="0" noProof="0" dirty="0">
                <a:ln>
                  <a:noFill/>
                </a:ln>
                <a:effectLst/>
                <a:uLnTx/>
                <a:uFillTx/>
                <a:latin typeface="Arial" pitchFamily="34" charset="0"/>
                <a:ea typeface="+mj-ea"/>
                <a:cs typeface="Arial" pitchFamily="34" charset="0"/>
              </a:rPr>
              <a:t> QUESTIONNAIRES</a:t>
            </a:r>
          </a:p>
        </p:txBody>
      </p:sp>
      <p:sp>
        <p:nvSpPr>
          <p:cNvPr id="2" name="Dikdörtgen 1"/>
          <p:cNvSpPr/>
          <p:nvPr/>
        </p:nvSpPr>
        <p:spPr>
          <a:xfrm>
            <a:off x="287524" y="1250623"/>
            <a:ext cx="4248472" cy="1685077"/>
          </a:xfrm>
          <a:prstGeom prst="rect">
            <a:avLst/>
          </a:prstGeom>
        </p:spPr>
        <p:txBody>
          <a:bodyPr wrap="square">
            <a:spAutoFit/>
          </a:bodyPr>
          <a:lstStyle/>
          <a:p>
            <a:pPr algn="ctr">
              <a:lnSpc>
                <a:spcPct val="115000"/>
              </a:lnSpc>
              <a:spcAft>
                <a:spcPts val="0"/>
              </a:spcAft>
            </a:pPr>
            <a:r>
              <a:rPr lang="en-US" b="1" dirty="0">
                <a:ea typeface="Calibri"/>
                <a:cs typeface="Times New Roman"/>
              </a:rPr>
              <a:t>Carriage of goods in one and the same loading unit or road vehicle, which uses two or more modes of transport respectively without handling the goods themselves while changing modes </a:t>
            </a:r>
            <a:endParaRPr lang="tr-TR" dirty="0">
              <a:ea typeface="Calibri"/>
              <a:cs typeface="Times New Roman"/>
            </a:endParaRPr>
          </a:p>
        </p:txBody>
      </p:sp>
      <p:sp>
        <p:nvSpPr>
          <p:cNvPr id="3" name="Dikdörtgen 2"/>
          <p:cNvSpPr/>
          <p:nvPr/>
        </p:nvSpPr>
        <p:spPr>
          <a:xfrm>
            <a:off x="5088020" y="1285444"/>
            <a:ext cx="3600400" cy="1685077"/>
          </a:xfrm>
          <a:prstGeom prst="rect">
            <a:avLst/>
          </a:prstGeom>
        </p:spPr>
        <p:txBody>
          <a:bodyPr wrap="square">
            <a:spAutoFit/>
          </a:bodyPr>
          <a:lstStyle/>
          <a:p>
            <a:pPr algn="ctr">
              <a:lnSpc>
                <a:spcPct val="115000"/>
              </a:lnSpc>
              <a:spcAft>
                <a:spcPts val="0"/>
              </a:spcAft>
            </a:pPr>
            <a:r>
              <a:rPr lang="en-US" b="1" dirty="0">
                <a:ea typeface="Calibri"/>
                <a:cs typeface="Times New Roman"/>
              </a:rPr>
              <a:t>The carriage of goods by using two or more modes of transport respectively by physical handling of the goods themselves while changing transport modes. </a:t>
            </a:r>
            <a:endParaRPr lang="tr-TR" dirty="0">
              <a:ea typeface="Calibri"/>
              <a:cs typeface="Times New Roman"/>
            </a:endParaRPr>
          </a:p>
        </p:txBody>
      </p:sp>
      <p:pic>
        <p:nvPicPr>
          <p:cNvPr id="6" name="Resim 5"/>
          <p:cNvPicPr>
            <a:picLocks noChangeAspect="1"/>
          </p:cNvPicPr>
          <p:nvPr/>
        </p:nvPicPr>
        <p:blipFill>
          <a:blip r:embed="rId2"/>
          <a:stretch>
            <a:fillRect/>
          </a:stretch>
        </p:blipFill>
        <p:spPr>
          <a:xfrm>
            <a:off x="179512" y="2937729"/>
            <a:ext cx="4464496" cy="2718302"/>
          </a:xfrm>
          <a:prstGeom prst="rect">
            <a:avLst/>
          </a:prstGeom>
        </p:spPr>
      </p:pic>
      <p:pic>
        <p:nvPicPr>
          <p:cNvPr id="9" name="Resim 8"/>
          <p:cNvPicPr>
            <a:picLocks noChangeAspect="1"/>
          </p:cNvPicPr>
          <p:nvPr/>
        </p:nvPicPr>
        <p:blipFill>
          <a:blip r:embed="rId3"/>
          <a:stretch>
            <a:fillRect/>
          </a:stretch>
        </p:blipFill>
        <p:spPr>
          <a:xfrm>
            <a:off x="4756004" y="3009737"/>
            <a:ext cx="4264432" cy="2579503"/>
          </a:xfrm>
          <a:prstGeom prst="rect">
            <a:avLst/>
          </a:prstGeom>
        </p:spPr>
      </p:pic>
      <p:sp>
        <p:nvSpPr>
          <p:cNvPr id="10" name="Metin kutusu 9"/>
          <p:cNvSpPr txBox="1"/>
          <p:nvPr/>
        </p:nvSpPr>
        <p:spPr>
          <a:xfrm>
            <a:off x="1427016" y="5692059"/>
            <a:ext cx="6657976" cy="369332"/>
          </a:xfrm>
          <a:prstGeom prst="rect">
            <a:avLst/>
          </a:prstGeom>
          <a:noFill/>
        </p:spPr>
        <p:txBody>
          <a:bodyPr wrap="none" rtlCol="0">
            <a:spAutoFit/>
          </a:bodyPr>
          <a:lstStyle/>
          <a:p>
            <a:r>
              <a:rPr lang="tr-TR" b="1" dirty="0">
                <a:solidFill>
                  <a:srgbClr val="FF0000"/>
                </a:solidFill>
              </a:rPr>
              <a:t>SECTOR IDEA %65 &amp; %76 SAME AS IN THE BEGINNING DESCRIPTION</a:t>
            </a:r>
          </a:p>
        </p:txBody>
      </p:sp>
    </p:spTree>
    <p:extLst>
      <p:ext uri="{BB962C8B-B14F-4D97-AF65-F5344CB8AC3E}">
        <p14:creationId xmlns:p14="http://schemas.microsoft.com/office/powerpoint/2010/main" val="91294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8662" y="500042"/>
            <a:ext cx="6643734" cy="400110"/>
          </a:xfrm>
          <a:prstGeom prst="rect">
            <a:avLst/>
          </a:prstGeom>
          <a:noFill/>
        </p:spPr>
        <p:txBody>
          <a:bodyPr wrap="square" rtlCol="0">
            <a:spAutoFit/>
          </a:bodyPr>
          <a:lstStyle/>
          <a:p>
            <a:r>
              <a:rPr lang="tr-TR" sz="2000" dirty="0">
                <a:latin typeface="Arial" pitchFamily="34" charset="0"/>
                <a:cs typeface="Arial" pitchFamily="34" charset="0"/>
              </a:rPr>
              <a:t>UNECE TERMINOLOGY ON COMBINED TRANSPORT</a:t>
            </a:r>
          </a:p>
        </p:txBody>
      </p:sp>
      <p:pic>
        <p:nvPicPr>
          <p:cNvPr id="8" name="Picture 2"/>
          <p:cNvPicPr>
            <a:picLocks noChangeAspect="1" noChangeArrowheads="1"/>
          </p:cNvPicPr>
          <p:nvPr/>
        </p:nvPicPr>
        <p:blipFill>
          <a:blip r:embed="rId2"/>
          <a:srcRect/>
          <a:stretch>
            <a:fillRect/>
          </a:stretch>
        </p:blipFill>
        <p:spPr bwMode="auto">
          <a:xfrm>
            <a:off x="2743200" y="1143000"/>
            <a:ext cx="3310089" cy="4724400"/>
          </a:xfrm>
          <a:prstGeom prst="rect">
            <a:avLst/>
          </a:prstGeom>
          <a:noFill/>
          <a:ln w="9525">
            <a:noFill/>
            <a:miter lim="800000"/>
            <a:headEnd/>
            <a:tailEnd/>
          </a:ln>
          <a:effectLst/>
        </p:spPr>
      </p:pic>
      <p:sp>
        <p:nvSpPr>
          <p:cNvPr id="2" name="Dikdörtgen 1"/>
          <p:cNvSpPr/>
          <p:nvPr/>
        </p:nvSpPr>
        <p:spPr>
          <a:xfrm>
            <a:off x="920548" y="2780928"/>
            <a:ext cx="1706428" cy="369332"/>
          </a:xfrm>
          <a:prstGeom prst="rect">
            <a:avLst/>
          </a:prstGeom>
        </p:spPr>
        <p:txBody>
          <a:bodyPr wrap="none">
            <a:spAutoFit/>
          </a:bodyPr>
          <a:lstStyle/>
          <a:p>
            <a:pPr algn="ctr"/>
            <a:r>
              <a:rPr lang="tr-TR" b="1" u="sng" dirty="0">
                <a:solidFill>
                  <a:srgbClr val="00B050"/>
                </a:solidFill>
                <a:latin typeface="Arial" pitchFamily="34" charset="0"/>
                <a:cs typeface="Arial" pitchFamily="34" charset="0"/>
              </a:rPr>
              <a:t>COVER PAGE</a:t>
            </a:r>
            <a:endParaRPr lang="tr-TR" sz="1200" dirty="0">
              <a:latin typeface="Arial" panose="020B0604020202020204" pitchFamily="34" charset="0"/>
              <a:cs typeface="Arial" panose="020B0604020202020204" pitchFamily="34" charset="0"/>
            </a:endParaRPr>
          </a:p>
        </p:txBody>
      </p:sp>
      <p:sp>
        <p:nvSpPr>
          <p:cNvPr id="3" name="Dikdörtgen 2"/>
          <p:cNvSpPr/>
          <p:nvPr/>
        </p:nvSpPr>
        <p:spPr>
          <a:xfrm>
            <a:off x="5652120" y="2780928"/>
            <a:ext cx="2941831" cy="369332"/>
          </a:xfrm>
          <a:prstGeom prst="rect">
            <a:avLst/>
          </a:prstGeom>
        </p:spPr>
        <p:txBody>
          <a:bodyPr wrap="none">
            <a:spAutoFit/>
          </a:bodyPr>
          <a:lstStyle/>
          <a:p>
            <a:pPr algn="ctr"/>
            <a:r>
              <a:rPr lang="tr-TR" b="1" u="sng" dirty="0">
                <a:solidFill>
                  <a:srgbClr val="00B050"/>
                </a:solidFill>
                <a:latin typeface="Arial" pitchFamily="34" charset="0"/>
                <a:cs typeface="Arial" pitchFamily="34" charset="0"/>
              </a:rPr>
              <a:t>COMBINED TRANSPORT</a:t>
            </a:r>
            <a:endParaRPr lang="tr-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53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8662" y="500042"/>
            <a:ext cx="6643734" cy="400110"/>
          </a:xfrm>
          <a:prstGeom prst="rect">
            <a:avLst/>
          </a:prstGeom>
          <a:noFill/>
        </p:spPr>
        <p:txBody>
          <a:bodyPr wrap="square" rtlCol="0">
            <a:spAutoFit/>
          </a:bodyPr>
          <a:lstStyle/>
          <a:p>
            <a:r>
              <a:rPr lang="tr-TR" sz="2000" dirty="0">
                <a:latin typeface="Arial" pitchFamily="34" charset="0"/>
                <a:cs typeface="Arial" pitchFamily="34" charset="0"/>
              </a:rPr>
              <a:t>UNECE TERMINOLOGY ON COMBINED TRANSPORT</a:t>
            </a:r>
          </a:p>
        </p:txBody>
      </p:sp>
      <p:pic>
        <p:nvPicPr>
          <p:cNvPr id="1026" name="Picture 2"/>
          <p:cNvPicPr>
            <a:picLocks noChangeAspect="1" noChangeArrowheads="1"/>
          </p:cNvPicPr>
          <p:nvPr/>
        </p:nvPicPr>
        <p:blipFill>
          <a:blip r:embed="rId2"/>
          <a:srcRect/>
          <a:stretch>
            <a:fillRect/>
          </a:stretch>
        </p:blipFill>
        <p:spPr bwMode="auto">
          <a:xfrm>
            <a:off x="483734" y="1125125"/>
            <a:ext cx="7445852" cy="4589891"/>
          </a:xfrm>
          <a:prstGeom prst="rect">
            <a:avLst/>
          </a:prstGeom>
          <a:noFill/>
          <a:ln w="9525">
            <a:noFill/>
            <a:miter lim="800000"/>
            <a:headEnd/>
            <a:tailEnd/>
          </a:ln>
          <a:effectLst/>
        </p:spPr>
      </p:pic>
      <p:sp>
        <p:nvSpPr>
          <p:cNvPr id="2" name="Dikdörtgen 1"/>
          <p:cNvSpPr/>
          <p:nvPr/>
        </p:nvSpPr>
        <p:spPr>
          <a:xfrm>
            <a:off x="3908008" y="3789040"/>
            <a:ext cx="3373488" cy="369332"/>
          </a:xfrm>
          <a:prstGeom prst="rect">
            <a:avLst/>
          </a:prstGeom>
        </p:spPr>
        <p:txBody>
          <a:bodyPr wrap="none">
            <a:spAutoFit/>
          </a:bodyPr>
          <a:lstStyle/>
          <a:p>
            <a:pPr algn="ctr"/>
            <a:r>
              <a:rPr lang="tr-TR" b="1" u="sng" dirty="0">
                <a:solidFill>
                  <a:srgbClr val="00B050"/>
                </a:solidFill>
                <a:latin typeface="Arial" pitchFamily="34" charset="0"/>
                <a:cs typeface="Arial" pitchFamily="34" charset="0"/>
              </a:rPr>
              <a:t>TITLE IS NOW A SUBTITLE!!!</a:t>
            </a:r>
            <a:endParaRPr lang="tr-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53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899592" y="404664"/>
            <a:ext cx="7772400" cy="519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000" noProof="0" dirty="0">
                <a:latin typeface="Arial" pitchFamily="34" charset="0"/>
                <a:ea typeface="+mj-ea"/>
                <a:cs typeface="Arial" pitchFamily="34" charset="0"/>
              </a:rPr>
              <a:t>1.0 MULTIMODAL TRANSPORT</a:t>
            </a:r>
            <a:endParaRPr kumimoji="0" lang="tr-T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Rectangle 7"/>
          <p:cNvSpPr/>
          <p:nvPr/>
        </p:nvSpPr>
        <p:spPr>
          <a:xfrm>
            <a:off x="428596" y="1043732"/>
            <a:ext cx="8001056" cy="3600986"/>
          </a:xfrm>
          <a:prstGeom prst="rect">
            <a:avLst/>
          </a:prstGeom>
        </p:spPr>
        <p:txBody>
          <a:bodyPr wrap="square">
            <a:spAutoFit/>
          </a:bodyPr>
          <a:lstStyle/>
          <a:p>
            <a:pPr algn="just"/>
            <a:endParaRPr lang="tr-TR" b="1" dirty="0">
              <a:latin typeface="Arial" pitchFamily="34" charset="0"/>
              <a:cs typeface="Arial" pitchFamily="34" charset="0"/>
            </a:endParaRPr>
          </a:p>
          <a:p>
            <a:pPr algn="just">
              <a:buBlip>
                <a:blip r:embed="rId2"/>
              </a:buBlip>
            </a:pPr>
            <a:r>
              <a:rPr lang="tr-TR" sz="1600" b="1" dirty="0">
                <a:latin typeface="Arial" pitchFamily="34" charset="0"/>
                <a:cs typeface="Arial" pitchFamily="34" charset="0"/>
              </a:rPr>
              <a:t> </a:t>
            </a:r>
            <a:r>
              <a:rPr lang="tr-TR" sz="1600" b="1" dirty="0" err="1">
                <a:latin typeface="Arial" pitchFamily="34" charset="0"/>
                <a:cs typeface="Arial" pitchFamily="34" charset="0"/>
              </a:rPr>
              <a:t>Current</a:t>
            </a:r>
            <a:r>
              <a:rPr lang="tr-TR" sz="1600" b="1" dirty="0">
                <a:latin typeface="Arial" pitchFamily="34" charset="0"/>
                <a:cs typeface="Arial" pitchFamily="34" charset="0"/>
              </a:rPr>
              <a:t> Definition</a:t>
            </a:r>
            <a:r>
              <a:rPr lang="en-US" sz="1600" b="1" dirty="0">
                <a:latin typeface="Arial" pitchFamily="34" charset="0"/>
                <a:cs typeface="Arial" pitchFamily="34" charset="0"/>
              </a:rPr>
              <a:t>:</a:t>
            </a:r>
            <a:endParaRPr lang="tr-TR" sz="1600" b="1" dirty="0">
              <a:latin typeface="Arial" pitchFamily="34" charset="0"/>
              <a:cs typeface="Arial" pitchFamily="34" charset="0"/>
            </a:endParaRPr>
          </a:p>
          <a:p>
            <a:pPr algn="just">
              <a:buBlip>
                <a:blip r:embed="rId2"/>
              </a:buBlip>
            </a:pPr>
            <a:endParaRPr lang="tr-TR" sz="1600" dirty="0">
              <a:latin typeface="Arial" pitchFamily="34" charset="0"/>
              <a:cs typeface="Arial" pitchFamily="34" charset="0"/>
            </a:endParaRPr>
          </a:p>
          <a:p>
            <a:pPr lvl="0" algn="just"/>
            <a:r>
              <a:rPr lang="tr-TR" sz="1600" dirty="0">
                <a:latin typeface="Arial" pitchFamily="34" charset="0"/>
                <a:cs typeface="Arial" pitchFamily="34" charset="0"/>
              </a:rPr>
              <a:t>1.0 MULTIMODAL TRANSPORT:</a:t>
            </a:r>
          </a:p>
          <a:p>
            <a:pPr lvl="0" algn="just"/>
            <a:endParaRPr lang="tr-TR" sz="1600" dirty="0">
              <a:latin typeface="Arial" pitchFamily="34" charset="0"/>
              <a:cs typeface="Arial" pitchFamily="34" charset="0"/>
            </a:endParaRPr>
          </a:p>
          <a:p>
            <a:pPr algn="just"/>
            <a:r>
              <a:rPr lang="tr-TR" sz="1600" dirty="0">
                <a:latin typeface="Arial" pitchFamily="34" charset="0"/>
                <a:cs typeface="Arial" pitchFamily="34" charset="0"/>
              </a:rPr>
              <a:t>C</a:t>
            </a:r>
            <a:r>
              <a:rPr lang="en-US" sz="1600" dirty="0" err="1">
                <a:latin typeface="Arial" pitchFamily="34" charset="0"/>
                <a:cs typeface="Arial" pitchFamily="34" charset="0"/>
              </a:rPr>
              <a:t>arriage</a:t>
            </a:r>
            <a:r>
              <a:rPr lang="en-US" sz="1600" dirty="0">
                <a:latin typeface="Arial" pitchFamily="34" charset="0"/>
                <a:cs typeface="Arial" pitchFamily="34" charset="0"/>
              </a:rPr>
              <a:t> of goods by two or more modes of transport.</a:t>
            </a:r>
            <a:endParaRPr lang="tr-TR" sz="1600" dirty="0">
              <a:latin typeface="Arial" pitchFamily="34" charset="0"/>
              <a:cs typeface="Arial" pitchFamily="34" charset="0"/>
            </a:endParaRPr>
          </a:p>
          <a:p>
            <a:pPr algn="just"/>
            <a:endParaRPr lang="tr-TR" sz="1600" dirty="0">
              <a:latin typeface="Arial" pitchFamily="34" charset="0"/>
              <a:cs typeface="Arial" pitchFamily="34" charset="0"/>
            </a:endParaRPr>
          </a:p>
          <a:p>
            <a:pPr algn="just">
              <a:buBlip>
                <a:blip r:embed="rId2"/>
              </a:buBlip>
            </a:pPr>
            <a:r>
              <a:rPr lang="tr-TR" sz="1600" dirty="0">
                <a:latin typeface="Arial" pitchFamily="34" charset="0"/>
                <a:cs typeface="Arial" pitchFamily="34" charset="0"/>
              </a:rPr>
              <a:t> </a:t>
            </a:r>
            <a:r>
              <a:rPr lang="tr-TR" sz="1600" b="1" dirty="0" err="1">
                <a:latin typeface="Arial" pitchFamily="34" charset="0"/>
                <a:cs typeface="Arial" pitchFamily="34" charset="0"/>
              </a:rPr>
              <a:t>Our</a:t>
            </a:r>
            <a:r>
              <a:rPr lang="tr-TR" sz="1600" b="1" dirty="0">
                <a:latin typeface="Arial" pitchFamily="34" charset="0"/>
                <a:cs typeface="Arial" pitchFamily="34" charset="0"/>
              </a:rPr>
              <a:t> </a:t>
            </a:r>
            <a:r>
              <a:rPr lang="tr-TR" sz="1600" b="1" dirty="0" err="1">
                <a:latin typeface="Arial" pitchFamily="34" charset="0"/>
                <a:cs typeface="Arial" pitchFamily="34" charset="0"/>
              </a:rPr>
              <a:t>Proposal</a:t>
            </a:r>
            <a:r>
              <a:rPr lang="en-US" sz="1600" b="1" dirty="0">
                <a:latin typeface="Arial" pitchFamily="34" charset="0"/>
                <a:cs typeface="Arial" pitchFamily="34" charset="0"/>
              </a:rPr>
              <a:t>: </a:t>
            </a:r>
          </a:p>
          <a:p>
            <a:pPr algn="just"/>
            <a:endParaRPr lang="tr-TR" sz="1600" dirty="0">
              <a:latin typeface="Arial" pitchFamily="34" charset="0"/>
              <a:cs typeface="Arial" pitchFamily="34" charset="0"/>
            </a:endParaRPr>
          </a:p>
          <a:p>
            <a:pPr algn="just"/>
            <a:r>
              <a:rPr lang="tr-TR" sz="1600" dirty="0">
                <a:latin typeface="Arial" pitchFamily="34" charset="0"/>
                <a:cs typeface="Arial" pitchFamily="34" charset="0"/>
              </a:rPr>
              <a:t>1.0 COMBINED TRANSPORT</a:t>
            </a:r>
          </a:p>
          <a:p>
            <a:pPr algn="just"/>
            <a:endParaRPr lang="tr-TR" sz="1600" dirty="0">
              <a:latin typeface="Arial" pitchFamily="34" charset="0"/>
              <a:cs typeface="Arial" pitchFamily="34" charset="0"/>
            </a:endParaRPr>
          </a:p>
          <a:p>
            <a:pPr algn="just"/>
            <a:r>
              <a:rPr lang="tr-TR" sz="1600" dirty="0">
                <a:latin typeface="Arial" pitchFamily="34" charset="0"/>
                <a:cs typeface="Arial" pitchFamily="34" charset="0"/>
              </a:rPr>
              <a:t>C</a:t>
            </a:r>
            <a:r>
              <a:rPr lang="en-US" sz="1600" dirty="0" err="1">
                <a:latin typeface="Arial" pitchFamily="34" charset="0"/>
                <a:cs typeface="Arial" pitchFamily="34" charset="0"/>
              </a:rPr>
              <a:t>arriage</a:t>
            </a:r>
            <a:r>
              <a:rPr lang="en-US" sz="1600" dirty="0">
                <a:latin typeface="Arial" pitchFamily="34" charset="0"/>
                <a:cs typeface="Arial" pitchFamily="34" charset="0"/>
              </a:rPr>
              <a:t> of goods by two or more modes of transport respectively. There are two types of combined transport modals.</a:t>
            </a:r>
          </a:p>
          <a:p>
            <a:pPr algn="just"/>
            <a:endParaRPr lang="tr-TR" dirty="0">
              <a:latin typeface="Arial" pitchFamily="34" charset="0"/>
              <a:cs typeface="Arial" pitchFamily="34" charset="0"/>
            </a:endParaRPr>
          </a:p>
        </p:txBody>
      </p:sp>
      <p:pic>
        <p:nvPicPr>
          <p:cNvPr id="2052" name="Picture 4" descr="http://genmar.peaksource.vision/wp-content/uploads/2014/10/transportation-ww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024" y="4343400"/>
            <a:ext cx="2362200" cy="157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2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899592" y="404664"/>
            <a:ext cx="7772400" cy="519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000" noProof="0" dirty="0">
                <a:latin typeface="Arial" pitchFamily="34" charset="0"/>
                <a:ea typeface="+mj-ea"/>
                <a:cs typeface="Arial" pitchFamily="34" charset="0"/>
              </a:rPr>
              <a:t>1.1 INTERMODAL TRANSPORT</a:t>
            </a:r>
            <a:endParaRPr kumimoji="0" lang="tr-T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Rectangle 7"/>
          <p:cNvSpPr/>
          <p:nvPr/>
        </p:nvSpPr>
        <p:spPr>
          <a:xfrm>
            <a:off x="428596" y="1066800"/>
            <a:ext cx="8001056" cy="4616648"/>
          </a:xfrm>
          <a:prstGeom prst="rect">
            <a:avLst/>
          </a:prstGeom>
        </p:spPr>
        <p:txBody>
          <a:bodyPr wrap="square">
            <a:spAutoFit/>
          </a:bodyPr>
          <a:lstStyle/>
          <a:p>
            <a:pPr algn="just"/>
            <a:endParaRPr lang="tr-TR" sz="1400" dirty="0">
              <a:latin typeface="Arial" pitchFamily="34" charset="0"/>
              <a:cs typeface="Arial" pitchFamily="34" charset="0"/>
            </a:endParaRPr>
          </a:p>
          <a:p>
            <a:pPr algn="just">
              <a:buBlip>
                <a:blip r:embed="rId2"/>
              </a:buBlip>
            </a:pPr>
            <a:r>
              <a:rPr lang="tr-TR" sz="1400" dirty="0">
                <a:latin typeface="Arial" pitchFamily="34" charset="0"/>
                <a:cs typeface="Arial" pitchFamily="34" charset="0"/>
              </a:rPr>
              <a:t> </a:t>
            </a:r>
            <a:r>
              <a:rPr lang="tr-TR" sz="1400" b="1" dirty="0" err="1">
                <a:latin typeface="Arial" pitchFamily="34" charset="0"/>
                <a:cs typeface="Arial" pitchFamily="34" charset="0"/>
              </a:rPr>
              <a:t>Current</a:t>
            </a:r>
            <a:r>
              <a:rPr lang="tr-TR" sz="1400" b="1" dirty="0">
                <a:latin typeface="Arial" pitchFamily="34" charset="0"/>
                <a:cs typeface="Arial" pitchFamily="34" charset="0"/>
              </a:rPr>
              <a:t> Definition</a:t>
            </a:r>
            <a:r>
              <a:rPr lang="en-US" sz="1400" b="1" dirty="0">
                <a:latin typeface="Arial" pitchFamily="34" charset="0"/>
                <a:cs typeface="Arial" pitchFamily="34" charset="0"/>
              </a:rPr>
              <a:t>: </a:t>
            </a:r>
          </a:p>
          <a:p>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1.1 INTERMODAL TRANSPORT</a:t>
            </a:r>
          </a:p>
          <a:p>
            <a:endParaRPr lang="tr-TR"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movement of goods in one and the same loading unit or road vehicle, which uses successively two or more modes of transport without handling the goods themselves in changing modes. </a:t>
            </a:r>
            <a:endParaRPr lang="tr-TR"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By extension, the term </a:t>
            </a:r>
            <a:r>
              <a:rPr lang="en-US" sz="1400" dirty="0" err="1">
                <a:latin typeface="Arial" panose="020B0604020202020204" pitchFamily="34" charset="0"/>
                <a:cs typeface="Arial" panose="020B0604020202020204" pitchFamily="34" charset="0"/>
              </a:rPr>
              <a:t>intermodality</a:t>
            </a:r>
            <a:r>
              <a:rPr lang="en-US" sz="1400" dirty="0">
                <a:latin typeface="Arial" panose="020B0604020202020204" pitchFamily="34" charset="0"/>
                <a:cs typeface="Arial" panose="020B0604020202020204" pitchFamily="34" charset="0"/>
              </a:rPr>
              <a:t> has been used to describe a system of transport whereby two or more modes of transport are used to transport the same loading unit or truck in an integrated manner, without loading or unloading, in a [door to door] transport chain.</a:t>
            </a:r>
            <a:endParaRPr lang="tr-TR" sz="1400" dirty="0">
              <a:latin typeface="Arial" panose="020B0604020202020204" pitchFamily="34" charset="0"/>
              <a:cs typeface="Arial" panose="020B0604020202020204" pitchFamily="34" charset="0"/>
            </a:endParaRPr>
          </a:p>
          <a:p>
            <a:endParaRPr lang="tr-TR" sz="1400" dirty="0">
              <a:latin typeface="Arial" panose="020B0604020202020204" pitchFamily="34" charset="0"/>
              <a:cs typeface="Arial" panose="020B0604020202020204" pitchFamily="34" charset="0"/>
            </a:endParaRPr>
          </a:p>
          <a:p>
            <a:pPr algn="just">
              <a:buBlip>
                <a:blip r:embed="rId2"/>
              </a:buBlip>
            </a:pPr>
            <a:r>
              <a:rPr lang="tr-TR" sz="1400" b="1" dirty="0">
                <a:latin typeface="Arial" pitchFamily="34" charset="0"/>
                <a:cs typeface="Arial" pitchFamily="34" charset="0"/>
              </a:rPr>
              <a:t> </a:t>
            </a:r>
            <a:r>
              <a:rPr lang="tr-TR" sz="1400" b="1" dirty="0" err="1">
                <a:latin typeface="Arial" pitchFamily="34" charset="0"/>
                <a:cs typeface="Arial" pitchFamily="34" charset="0"/>
              </a:rPr>
              <a:t>Our</a:t>
            </a:r>
            <a:r>
              <a:rPr lang="tr-TR" sz="1400" b="1" dirty="0">
                <a:latin typeface="Arial" pitchFamily="34" charset="0"/>
                <a:cs typeface="Arial" pitchFamily="34" charset="0"/>
              </a:rPr>
              <a:t> </a:t>
            </a:r>
            <a:r>
              <a:rPr lang="tr-TR" sz="1400" b="1" dirty="0" err="1">
                <a:latin typeface="Arial" pitchFamily="34" charset="0"/>
                <a:cs typeface="Arial" pitchFamily="34" charset="0"/>
              </a:rPr>
              <a:t>Proposal</a:t>
            </a:r>
            <a:r>
              <a:rPr lang="tr-TR" sz="1400" b="1" dirty="0">
                <a:latin typeface="Arial" pitchFamily="34" charset="0"/>
                <a:cs typeface="Arial" pitchFamily="34" charset="0"/>
              </a:rPr>
              <a:t>:</a:t>
            </a:r>
          </a:p>
          <a:p>
            <a:pPr algn="just">
              <a:buBlip>
                <a:blip r:embed="rId2"/>
              </a:buBlip>
            </a:pPr>
            <a:endParaRPr lang="tr-TR" sz="1400" b="1" dirty="0">
              <a:latin typeface="Arial" pitchFamily="34" charset="0"/>
              <a:cs typeface="Arial" pitchFamily="34" charset="0"/>
            </a:endParaRPr>
          </a:p>
          <a:p>
            <a:r>
              <a:rPr lang="tr-TR" sz="1400" dirty="0">
                <a:latin typeface="Arial" panose="020B0604020202020204" pitchFamily="34" charset="0"/>
                <a:cs typeface="Arial" panose="020B0604020202020204" pitchFamily="34" charset="0"/>
              </a:rPr>
              <a:t>1.1 INTERMODAL TRANSPORT</a:t>
            </a:r>
          </a:p>
          <a:p>
            <a:r>
              <a:rPr lang="tr-TR"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Carriage</a:t>
            </a:r>
            <a:r>
              <a:rPr lang="tr-T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of goods in one and the same loading unit or road vehicle, which uses two or more modes of transport</a:t>
            </a:r>
            <a:r>
              <a:rPr lang="tr-T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respectively</a:t>
            </a:r>
            <a:r>
              <a:rPr lang="tr-T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without handling the goods themselves while</a:t>
            </a:r>
            <a:r>
              <a:rPr lang="tr-T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changing modes. </a:t>
            </a:r>
            <a:endParaRPr lang="tr-TR"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an intermodal transport,</a:t>
            </a:r>
            <a:r>
              <a:rPr lang="tr-T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a:t>
            </a:r>
            <a:r>
              <a:rPr lang="tr-T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main</a:t>
            </a:r>
            <a:r>
              <a:rPr lang="tr-T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transport is</a:t>
            </a:r>
            <a:r>
              <a:rPr lang="tr-T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executed</a:t>
            </a:r>
            <a:r>
              <a:rPr lang="tr-T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by rail, inland waterways or sea. Pre carriage and/or final delivery is</a:t>
            </a:r>
            <a:r>
              <a:rPr lang="tr-T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carried out by road as short as possible.</a:t>
            </a:r>
          </a:p>
        </p:txBody>
      </p:sp>
    </p:spTree>
    <p:extLst>
      <p:ext uri="{BB962C8B-B14F-4D97-AF65-F5344CB8AC3E}">
        <p14:creationId xmlns:p14="http://schemas.microsoft.com/office/powerpoint/2010/main" val="29358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p:nvPr/>
        </p:nvSpPr>
        <p:spPr>
          <a:xfrm>
            <a:off x="428596" y="1043732"/>
            <a:ext cx="8001056" cy="4308872"/>
          </a:xfrm>
          <a:prstGeom prst="rect">
            <a:avLst/>
          </a:prstGeom>
        </p:spPr>
        <p:txBody>
          <a:bodyPr wrap="square">
            <a:spAutoFit/>
          </a:bodyPr>
          <a:lstStyle/>
          <a:p>
            <a:pPr algn="just"/>
            <a:endParaRPr lang="tr-TR" sz="1600" b="1" dirty="0">
              <a:latin typeface="Arial" pitchFamily="34" charset="0"/>
              <a:cs typeface="Arial" pitchFamily="34" charset="0"/>
            </a:endParaRPr>
          </a:p>
          <a:p>
            <a:pPr algn="just">
              <a:buBlip>
                <a:blip r:embed="rId3"/>
              </a:buBlip>
            </a:pPr>
            <a:r>
              <a:rPr lang="tr-TR" sz="1600" b="1" dirty="0">
                <a:latin typeface="Arial" pitchFamily="34" charset="0"/>
                <a:cs typeface="Arial" pitchFamily="34" charset="0"/>
              </a:rPr>
              <a:t> </a:t>
            </a:r>
            <a:r>
              <a:rPr lang="tr-TR" sz="1600" b="1" dirty="0" err="1">
                <a:latin typeface="Arial" pitchFamily="34" charset="0"/>
                <a:cs typeface="Arial" pitchFamily="34" charset="0"/>
              </a:rPr>
              <a:t>Current</a:t>
            </a:r>
            <a:r>
              <a:rPr lang="tr-TR" sz="1600" b="1" dirty="0">
                <a:latin typeface="Arial" pitchFamily="34" charset="0"/>
                <a:cs typeface="Arial" pitchFamily="34" charset="0"/>
              </a:rPr>
              <a:t> Definition:</a:t>
            </a:r>
            <a:endParaRPr lang="en-US" sz="1600" b="1" dirty="0">
              <a:latin typeface="Arial" pitchFamily="34" charset="0"/>
              <a:cs typeface="Arial" pitchFamily="34" charset="0"/>
            </a:endParaRP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1.2 COMBINED TRANSPORT</a:t>
            </a:r>
          </a:p>
          <a:p>
            <a:pPr algn="just"/>
            <a:endParaRPr lang="tr-TR"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Intermodal transport where the major part of the European journey is by rail, inland waterways or sea and any initial and/or final legs carried out by road are as short as possible.</a:t>
            </a:r>
            <a:endParaRPr lang="tr-TR" sz="1600" dirty="0">
              <a:latin typeface="Arial" pitchFamily="34" charset="0"/>
              <a:cs typeface="Arial" pitchFamily="34" charset="0"/>
            </a:endParaRPr>
          </a:p>
          <a:p>
            <a:pPr algn="just"/>
            <a:endParaRPr lang="tr-TR" sz="1600" dirty="0">
              <a:latin typeface="Arial" pitchFamily="34" charset="0"/>
              <a:cs typeface="Arial" pitchFamily="34" charset="0"/>
            </a:endParaRPr>
          </a:p>
          <a:p>
            <a:pPr algn="just">
              <a:buBlip>
                <a:blip r:embed="rId3"/>
              </a:buBlip>
            </a:pPr>
            <a:r>
              <a:rPr lang="tr-TR" sz="1600" dirty="0">
                <a:latin typeface="Arial" pitchFamily="34" charset="0"/>
                <a:cs typeface="Arial" pitchFamily="34" charset="0"/>
              </a:rPr>
              <a:t> </a:t>
            </a:r>
            <a:r>
              <a:rPr lang="tr-TR" sz="1600" b="1" dirty="0" err="1">
                <a:latin typeface="Arial" pitchFamily="34" charset="0"/>
                <a:cs typeface="Arial" pitchFamily="34" charset="0"/>
              </a:rPr>
              <a:t>Our</a:t>
            </a:r>
            <a:r>
              <a:rPr lang="tr-TR" sz="1600" b="1" dirty="0">
                <a:latin typeface="Arial" pitchFamily="34" charset="0"/>
                <a:cs typeface="Arial" pitchFamily="34" charset="0"/>
              </a:rPr>
              <a:t> </a:t>
            </a:r>
            <a:r>
              <a:rPr lang="tr-TR" sz="1600" b="1" dirty="0" err="1">
                <a:latin typeface="Arial" pitchFamily="34" charset="0"/>
                <a:cs typeface="Arial" pitchFamily="34" charset="0"/>
              </a:rPr>
              <a:t>Proposal</a:t>
            </a:r>
            <a:r>
              <a:rPr lang="tr-TR" sz="1600" b="1" dirty="0">
                <a:latin typeface="Arial" pitchFamily="34" charset="0"/>
                <a:cs typeface="Arial" pitchFamily="34" charset="0"/>
              </a:rPr>
              <a:t>:</a:t>
            </a:r>
          </a:p>
          <a:p>
            <a:pPr algn="just"/>
            <a:endParaRPr lang="tr-TR" sz="1600" b="1" strike="sngStrike" dirty="0">
              <a:latin typeface="Arial" pitchFamily="34" charset="0"/>
              <a:cs typeface="Arial" pitchFamily="34" charset="0"/>
            </a:endParaRPr>
          </a:p>
          <a:p>
            <a:r>
              <a:rPr lang="tr-TR" sz="1600" dirty="0">
                <a:latin typeface="Arial" panose="020B0604020202020204" pitchFamily="34" charset="0"/>
                <a:cs typeface="Arial" panose="020B0604020202020204" pitchFamily="34" charset="0"/>
              </a:rPr>
              <a:t>1.2 MULTIMODAL TRANSPORT :</a:t>
            </a:r>
          </a:p>
          <a:p>
            <a:endParaRPr lang="tr-T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carriage of goods by using two or more modes of transport</a:t>
            </a:r>
            <a:r>
              <a:rPr lang="tr-T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respectively by physical handling of the goods themselves while changing transport modes.</a:t>
            </a:r>
            <a:endParaRPr lang="tr-TR" sz="1600" dirty="0">
              <a:latin typeface="Arial" panose="020B0604020202020204" pitchFamily="34" charset="0"/>
              <a:cs typeface="Arial" panose="020B0604020202020204" pitchFamily="34" charset="0"/>
            </a:endParaRPr>
          </a:p>
          <a:p>
            <a:endParaRPr lang="tr-TR" sz="1600" b="1" strike="sngStrike" dirty="0">
              <a:latin typeface="Arial" pitchFamily="34" charset="0"/>
              <a:cs typeface="Arial" pitchFamily="34" charset="0"/>
            </a:endParaRPr>
          </a:p>
          <a:p>
            <a:pPr algn="just"/>
            <a:endParaRPr lang="en-US" dirty="0">
              <a:latin typeface="Arial" pitchFamily="34" charset="0"/>
              <a:cs typeface="Arial" pitchFamily="34" charset="0"/>
            </a:endParaRPr>
          </a:p>
        </p:txBody>
      </p:sp>
      <p:sp>
        <p:nvSpPr>
          <p:cNvPr id="8" name="Başlık 1"/>
          <p:cNvSpPr txBox="1">
            <a:spLocks/>
          </p:cNvSpPr>
          <p:nvPr/>
        </p:nvSpPr>
        <p:spPr>
          <a:xfrm>
            <a:off x="899592" y="404664"/>
            <a:ext cx="7772400" cy="519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000" dirty="0">
                <a:latin typeface="Arial" pitchFamily="34" charset="0"/>
                <a:ea typeface="+mj-ea"/>
                <a:cs typeface="Arial" pitchFamily="34" charset="0"/>
              </a:rPr>
              <a:t>1.2 COMBINED TRANSPORT</a:t>
            </a:r>
            <a:endParaRPr kumimoji="0" lang="tr-T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 name="Dikdörtgen 1"/>
          <p:cNvSpPr/>
          <p:nvPr/>
        </p:nvSpPr>
        <p:spPr>
          <a:xfrm>
            <a:off x="3635896" y="1700808"/>
            <a:ext cx="4874091" cy="369332"/>
          </a:xfrm>
          <a:prstGeom prst="rect">
            <a:avLst/>
          </a:prstGeom>
        </p:spPr>
        <p:txBody>
          <a:bodyPr wrap="none">
            <a:spAutoFit/>
          </a:bodyPr>
          <a:lstStyle/>
          <a:p>
            <a:pPr algn="ctr"/>
            <a:r>
              <a:rPr lang="tr-TR" b="1" u="sng" dirty="0">
                <a:solidFill>
                  <a:srgbClr val="00B050"/>
                </a:solidFill>
                <a:latin typeface="Arial" pitchFamily="34" charset="0"/>
                <a:cs typeface="Arial" pitchFamily="34" charset="0"/>
              </a:rPr>
              <a:t>UNECE LIMITS DESCRIPTION TO EUROPE</a:t>
            </a:r>
            <a:endParaRPr lang="tr-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10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899592" y="404664"/>
            <a:ext cx="7772400" cy="519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200" noProof="0" dirty="0">
                <a:latin typeface="Arial" pitchFamily="34" charset="0"/>
                <a:ea typeface="+mj-ea"/>
                <a:cs typeface="Arial" pitchFamily="34" charset="0"/>
              </a:rPr>
              <a:t>UTIKAD</a:t>
            </a:r>
            <a:endParaRPr kumimoji="0" lang="tr-TR"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Alt Başlık 2"/>
          <p:cNvSpPr>
            <a:spLocks noGrp="1"/>
          </p:cNvSpPr>
          <p:nvPr>
            <p:ph type="subTitle" idx="1"/>
          </p:nvPr>
        </p:nvSpPr>
        <p:spPr>
          <a:xfrm>
            <a:off x="251520" y="1196752"/>
            <a:ext cx="8712968" cy="4680520"/>
          </a:xfrm>
        </p:spPr>
        <p:txBody>
          <a:bodyPr>
            <a:noAutofit/>
          </a:bodyPr>
          <a:lstStyle/>
          <a:p>
            <a:pPr marL="342900" indent="-342900"/>
            <a:r>
              <a:rPr lang="tr-TR" b="1" dirty="0">
                <a:solidFill>
                  <a:schemeClr val="tx1"/>
                </a:solidFill>
                <a:latin typeface="Arial" pitchFamily="34" charset="0"/>
                <a:cs typeface="Arial" pitchFamily="34" charset="0"/>
              </a:rPr>
              <a:t>UTIKAD </a:t>
            </a:r>
          </a:p>
          <a:p>
            <a:pPr marL="342900" indent="-342900"/>
            <a:r>
              <a:rPr lang="tr-TR" b="1" dirty="0" err="1">
                <a:solidFill>
                  <a:schemeClr val="tx1"/>
                </a:solidFill>
                <a:latin typeface="Arial" pitchFamily="34" charset="0"/>
                <a:cs typeface="Arial" pitchFamily="34" charset="0"/>
              </a:rPr>
              <a:t>Association</a:t>
            </a:r>
            <a:r>
              <a:rPr lang="tr-TR" b="1" dirty="0">
                <a:solidFill>
                  <a:schemeClr val="tx1"/>
                </a:solidFill>
                <a:latin typeface="Arial" pitchFamily="34" charset="0"/>
                <a:cs typeface="Arial" pitchFamily="34" charset="0"/>
              </a:rPr>
              <a:t> of International Forwarding and Logistics Service Providers</a:t>
            </a:r>
          </a:p>
          <a:p>
            <a:pPr marL="342900" indent="-342900" algn="l"/>
            <a:endParaRPr lang="tr-TR" dirty="0">
              <a:solidFill>
                <a:schemeClr val="tx1"/>
              </a:solidFill>
              <a:latin typeface="Arial" pitchFamily="34" charset="0"/>
              <a:cs typeface="Arial" pitchFamily="34" charset="0"/>
            </a:endParaRPr>
          </a:p>
          <a:p>
            <a:pPr marL="342900" indent="-342900" algn="l">
              <a:buBlip>
                <a:blip r:embed="rId2"/>
              </a:buBlip>
            </a:pPr>
            <a:r>
              <a:rPr lang="tr-TR" dirty="0">
                <a:solidFill>
                  <a:schemeClr val="tx1"/>
                </a:solidFill>
                <a:latin typeface="Arial" pitchFamily="34" charset="0"/>
                <a:cs typeface="Arial" pitchFamily="34" charset="0"/>
              </a:rPr>
              <a:t>National and International Transportation:</a:t>
            </a:r>
          </a:p>
          <a:p>
            <a:pPr marL="342900" indent="-342900" algn="l"/>
            <a:r>
              <a:rPr lang="tr-TR" dirty="0">
                <a:solidFill>
                  <a:schemeClr val="tx1"/>
                </a:solidFill>
              </a:rPr>
              <a:t>     </a:t>
            </a:r>
            <a:r>
              <a:rPr lang="tr-TR" dirty="0">
                <a:solidFill>
                  <a:schemeClr val="tx1"/>
                </a:solidFill>
                <a:latin typeface="Arial" pitchFamily="34" charset="0"/>
                <a:cs typeface="Arial" pitchFamily="34" charset="0"/>
              </a:rPr>
              <a:t> Road, Air, Sea, Rail and Combined Transportation</a:t>
            </a:r>
          </a:p>
          <a:p>
            <a:pPr marL="342900" indent="-342900" algn="just">
              <a:lnSpc>
                <a:spcPct val="150000"/>
              </a:lnSpc>
              <a:buBlip>
                <a:blip r:embed="rId2"/>
              </a:buBlip>
            </a:pPr>
            <a:r>
              <a:rPr lang="tr-TR" dirty="0">
                <a:solidFill>
                  <a:schemeClr val="tx1"/>
                </a:solidFill>
                <a:latin typeface="Arial" pitchFamily="34" charset="0"/>
                <a:cs typeface="Arial" pitchFamily="34" charset="0"/>
              </a:rPr>
              <a:t>Logistics </a:t>
            </a:r>
            <a:r>
              <a:rPr lang="tr-TR" dirty="0" err="1">
                <a:solidFill>
                  <a:schemeClr val="tx1"/>
                </a:solidFill>
                <a:latin typeface="Arial" pitchFamily="34" charset="0"/>
                <a:cs typeface="Arial" pitchFamily="34" charset="0"/>
              </a:rPr>
              <a:t>Services</a:t>
            </a:r>
            <a:endParaRPr lang="tr-TR" dirty="0">
              <a:solidFill>
                <a:schemeClr val="tx1"/>
              </a:solidFill>
              <a:latin typeface="Arial" pitchFamily="34" charset="0"/>
              <a:cs typeface="Arial" pitchFamily="34" charset="0"/>
            </a:endParaRPr>
          </a:p>
          <a:p>
            <a:pPr marL="342900" indent="-342900" algn="just">
              <a:lnSpc>
                <a:spcPct val="150000"/>
              </a:lnSpc>
              <a:buBlip>
                <a:blip r:embed="rId2"/>
              </a:buBlip>
            </a:pPr>
            <a:r>
              <a:rPr lang="tr-TR" dirty="0" err="1">
                <a:solidFill>
                  <a:schemeClr val="tx1"/>
                </a:solidFill>
                <a:latin typeface="Arial" pitchFamily="34" charset="0"/>
                <a:cs typeface="Arial" pitchFamily="34" charset="0"/>
              </a:rPr>
              <a:t>Above</a:t>
            </a:r>
            <a:r>
              <a:rPr lang="tr-TR" dirty="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400</a:t>
            </a:r>
            <a:r>
              <a:rPr lang="tr-TR" dirty="0">
                <a:solidFill>
                  <a:schemeClr val="tx1"/>
                </a:solidFill>
                <a:latin typeface="Arial" pitchFamily="34" charset="0"/>
                <a:cs typeface="Arial" pitchFamily="34" charset="0"/>
              </a:rPr>
              <a:t> M</a:t>
            </a:r>
            <a:r>
              <a:rPr lang="en-US" dirty="0">
                <a:solidFill>
                  <a:schemeClr val="tx1"/>
                </a:solidFill>
                <a:latin typeface="Arial" pitchFamily="34" charset="0"/>
                <a:cs typeface="Arial" pitchFamily="34" charset="0"/>
              </a:rPr>
              <a:t>embers</a:t>
            </a:r>
            <a:r>
              <a:rPr lang="tr-TR" dirty="0">
                <a:solidFill>
                  <a:schemeClr val="tx1"/>
                </a:solidFill>
              </a:rPr>
              <a:t> &amp;</a:t>
            </a:r>
            <a:r>
              <a:rPr lang="tr-TR" dirty="0">
                <a:solidFill>
                  <a:schemeClr val="tx1"/>
                </a:solidFill>
                <a:latin typeface="Arial" pitchFamily="34" charset="0"/>
                <a:cs typeface="Arial" pitchFamily="34" charset="0"/>
              </a:rPr>
              <a:t> 50,000 </a:t>
            </a:r>
            <a:r>
              <a:rPr lang="tr-TR" dirty="0" err="1">
                <a:solidFill>
                  <a:schemeClr val="tx1"/>
                </a:solidFill>
                <a:latin typeface="Arial" pitchFamily="34" charset="0"/>
                <a:cs typeface="Arial" pitchFamily="34" charset="0"/>
              </a:rPr>
              <a:t>Direct</a:t>
            </a:r>
            <a:r>
              <a:rPr lang="tr-TR" dirty="0">
                <a:solidFill>
                  <a:schemeClr val="tx1"/>
                </a:solidFill>
                <a:latin typeface="Arial" pitchFamily="34" charset="0"/>
                <a:cs typeface="Arial" pitchFamily="34" charset="0"/>
              </a:rPr>
              <a:t> </a:t>
            </a:r>
            <a:r>
              <a:rPr lang="tr-TR" dirty="0" err="1">
                <a:solidFill>
                  <a:schemeClr val="tx1"/>
                </a:solidFill>
                <a:latin typeface="Arial" pitchFamily="34" charset="0"/>
                <a:cs typeface="Arial" pitchFamily="34" charset="0"/>
              </a:rPr>
              <a:t>Employment</a:t>
            </a:r>
            <a:r>
              <a:rPr lang="tr-TR" dirty="0">
                <a:solidFill>
                  <a:schemeClr val="tx1"/>
                </a:solidFill>
              </a:rPr>
              <a:t> &amp; </a:t>
            </a:r>
            <a:r>
              <a:rPr lang="tr-TR" dirty="0">
                <a:solidFill>
                  <a:schemeClr val="tx1"/>
                </a:solidFill>
                <a:latin typeface="Arial" pitchFamily="34" charset="0"/>
                <a:cs typeface="Arial" pitchFamily="34" charset="0"/>
              </a:rPr>
              <a:t>5 USD </a:t>
            </a:r>
            <a:r>
              <a:rPr lang="tr-TR" dirty="0" err="1">
                <a:solidFill>
                  <a:schemeClr val="tx1"/>
                </a:solidFill>
                <a:latin typeface="Arial" pitchFamily="34" charset="0"/>
                <a:cs typeface="Arial" pitchFamily="34" charset="0"/>
              </a:rPr>
              <a:t>Billion</a:t>
            </a:r>
            <a:r>
              <a:rPr lang="tr-TR" dirty="0">
                <a:solidFill>
                  <a:schemeClr val="tx1"/>
                </a:solidFill>
                <a:latin typeface="Arial" pitchFamily="34" charset="0"/>
                <a:cs typeface="Arial" pitchFamily="34" charset="0"/>
              </a:rPr>
              <a:t> </a:t>
            </a:r>
            <a:r>
              <a:rPr lang="tr-TR" dirty="0" err="1">
                <a:solidFill>
                  <a:schemeClr val="tx1"/>
                </a:solidFill>
                <a:latin typeface="Arial" pitchFamily="34" charset="0"/>
                <a:cs typeface="Arial" pitchFamily="34" charset="0"/>
              </a:rPr>
              <a:t>Turnover</a:t>
            </a:r>
            <a:endParaRPr lang="tr-TR" dirty="0">
              <a:solidFill>
                <a:schemeClr val="tx1"/>
              </a:solidFill>
              <a:latin typeface="Arial" pitchFamily="34" charset="0"/>
              <a:cs typeface="Arial" pitchFamily="34" charset="0"/>
            </a:endParaRPr>
          </a:p>
          <a:p>
            <a:pPr marL="342900" indent="-342900" algn="just"/>
            <a:endParaRPr lang="tr-TR" sz="1000" dirty="0">
              <a:solidFill>
                <a:schemeClr val="tx1"/>
              </a:solidFill>
              <a:latin typeface="Arial" pitchFamily="34" charset="0"/>
              <a:cs typeface="Arial" pitchFamily="34" charset="0"/>
            </a:endParaRPr>
          </a:p>
          <a:p>
            <a:pPr marL="742950" lvl="1" indent="-285750" algn="l">
              <a:buFont typeface="Wingdings" pitchFamily="2" charset="2"/>
              <a:buChar char="ü"/>
            </a:pPr>
            <a:r>
              <a:rPr lang="tr-TR" sz="1800" dirty="0">
                <a:solidFill>
                  <a:schemeClr val="tx1"/>
                </a:solidFill>
                <a:latin typeface="Arial" pitchFamily="34" charset="0"/>
                <a:cs typeface="Arial" pitchFamily="34" charset="0"/>
              </a:rPr>
              <a:t>95 % of A</a:t>
            </a:r>
            <a:r>
              <a:rPr lang="en-US" sz="1800" dirty="0" err="1">
                <a:solidFill>
                  <a:schemeClr val="tx1"/>
                </a:solidFill>
                <a:latin typeface="Arial" pitchFamily="34" charset="0"/>
                <a:cs typeface="Arial" pitchFamily="34" charset="0"/>
              </a:rPr>
              <a:t>ir</a:t>
            </a:r>
            <a:r>
              <a:rPr lang="tr-TR" sz="1800" dirty="0">
                <a:solidFill>
                  <a:schemeClr val="tx1"/>
                </a:solidFill>
                <a:latin typeface="Arial" pitchFamily="34" charset="0"/>
                <a:cs typeface="Arial" pitchFamily="34" charset="0"/>
              </a:rPr>
              <a:t> Transport</a:t>
            </a:r>
          </a:p>
          <a:p>
            <a:pPr marL="742950" lvl="1" indent="-285750" algn="l">
              <a:buFont typeface="Wingdings" pitchFamily="2" charset="2"/>
              <a:buChar char="ü"/>
            </a:pPr>
            <a:r>
              <a:rPr lang="tr-TR" sz="1800" dirty="0">
                <a:solidFill>
                  <a:schemeClr val="tx1"/>
                </a:solidFill>
                <a:latin typeface="Arial" pitchFamily="34" charset="0"/>
                <a:cs typeface="Arial" pitchFamily="34" charset="0"/>
              </a:rPr>
              <a:t>70 % of </a:t>
            </a:r>
            <a:r>
              <a:rPr lang="tr-TR" sz="1800" dirty="0" err="1">
                <a:solidFill>
                  <a:schemeClr val="tx1"/>
                </a:solidFill>
                <a:latin typeface="Arial" pitchFamily="34" charset="0"/>
                <a:cs typeface="Arial" pitchFamily="34" charset="0"/>
              </a:rPr>
              <a:t>Road</a:t>
            </a:r>
            <a:r>
              <a:rPr lang="tr-TR" sz="1800" dirty="0">
                <a:solidFill>
                  <a:schemeClr val="tx1"/>
                </a:solidFill>
                <a:latin typeface="Arial" pitchFamily="34" charset="0"/>
                <a:cs typeface="Arial" pitchFamily="34" charset="0"/>
              </a:rPr>
              <a:t> Transport</a:t>
            </a:r>
          </a:p>
          <a:p>
            <a:pPr marL="742950" lvl="1" indent="-285750" algn="l">
              <a:buFont typeface="Wingdings" pitchFamily="2" charset="2"/>
              <a:buChar char="ü"/>
            </a:pPr>
            <a:r>
              <a:rPr lang="tr-TR" sz="1800" dirty="0">
                <a:solidFill>
                  <a:schemeClr val="tx1"/>
                </a:solidFill>
                <a:latin typeface="Arial" pitchFamily="34" charset="0"/>
                <a:cs typeface="Arial" pitchFamily="34" charset="0"/>
              </a:rPr>
              <a:t>60 % of </a:t>
            </a:r>
            <a:r>
              <a:rPr lang="tr-TR" sz="1800" dirty="0" err="1">
                <a:solidFill>
                  <a:schemeClr val="tx1"/>
                </a:solidFill>
                <a:latin typeface="Arial" pitchFamily="34" charset="0"/>
                <a:cs typeface="Arial" pitchFamily="34" charset="0"/>
              </a:rPr>
              <a:t>Sea</a:t>
            </a:r>
            <a:r>
              <a:rPr lang="tr-TR" sz="1800" dirty="0">
                <a:solidFill>
                  <a:schemeClr val="tx1"/>
                </a:solidFill>
                <a:latin typeface="Arial" pitchFamily="34" charset="0"/>
                <a:cs typeface="Arial" pitchFamily="34" charset="0"/>
              </a:rPr>
              <a:t> Transport</a:t>
            </a:r>
          </a:p>
          <a:p>
            <a:pPr marL="742950" lvl="1" indent="-285750" algn="l">
              <a:buFont typeface="Wingdings" pitchFamily="2" charset="2"/>
              <a:buChar char="ü"/>
            </a:pPr>
            <a:r>
              <a:rPr lang="tr-TR" sz="1800" dirty="0">
                <a:solidFill>
                  <a:schemeClr val="tx1"/>
                </a:solidFill>
                <a:latin typeface="Arial" pitchFamily="34" charset="0"/>
                <a:cs typeface="Arial" pitchFamily="34" charset="0"/>
              </a:rPr>
              <a:t>20 % of Rail Transport</a:t>
            </a:r>
          </a:p>
          <a:p>
            <a:pPr marL="742950" lvl="1" indent="-285750" algn="l"/>
            <a:endParaRPr lang="tr-TR" sz="1000" dirty="0">
              <a:solidFill>
                <a:schemeClr val="tx1"/>
              </a:solidFill>
              <a:latin typeface="Arial" pitchFamily="34" charset="0"/>
              <a:cs typeface="Arial" pitchFamily="34" charset="0"/>
            </a:endParaRPr>
          </a:p>
          <a:p>
            <a:pPr marL="361950" lvl="1" indent="-361950" algn="l"/>
            <a:r>
              <a:rPr lang="tr-TR" sz="1800" dirty="0">
                <a:solidFill>
                  <a:schemeClr val="tx1"/>
                </a:solidFill>
                <a:latin typeface="Arial" pitchFamily="34" charset="0"/>
                <a:cs typeface="Arial" pitchFamily="34" charset="0"/>
              </a:rPr>
              <a:t>      </a:t>
            </a:r>
            <a:r>
              <a:rPr lang="en-US" sz="1800" dirty="0">
                <a:solidFill>
                  <a:schemeClr val="tx1"/>
                </a:solidFill>
                <a:latin typeface="Arial" pitchFamily="34" charset="0"/>
                <a:cs typeface="Arial" pitchFamily="34" charset="0"/>
              </a:rPr>
              <a:t>carried out by our members in Turkey</a:t>
            </a:r>
          </a:p>
          <a:p>
            <a:pPr marL="342900" indent="-342900" algn="just">
              <a:lnSpc>
                <a:spcPct val="150000"/>
              </a:lnSpc>
              <a:buBlip>
                <a:blip r:embed="rId2"/>
              </a:buBlip>
            </a:pPr>
            <a:endParaRPr lang="tr-TR" dirty="0">
              <a:solidFill>
                <a:schemeClr val="tx1"/>
              </a:solidFill>
              <a:latin typeface="Arial" pitchFamily="34" charset="0"/>
              <a:cs typeface="Arial" pitchFamily="34" charset="0"/>
            </a:endParaRPr>
          </a:p>
          <a:p>
            <a:pPr marL="342900" indent="-342900" algn="just">
              <a:lnSpc>
                <a:spcPct val="150000"/>
              </a:lnSpc>
              <a:buBlip>
                <a:blip r:embed="rId2"/>
              </a:buBlip>
            </a:pPr>
            <a:endParaRPr lang="tr-TR" dirty="0">
              <a:solidFill>
                <a:schemeClr val="tx1"/>
              </a:solidFill>
              <a:latin typeface="Arial" pitchFamily="34" charset="0"/>
              <a:cs typeface="Arial" pitchFamily="34" charset="0"/>
            </a:endParaRPr>
          </a:p>
          <a:p>
            <a:pPr marL="342900" indent="-342900" algn="l">
              <a:buBlip>
                <a:blip r:embed="rId2"/>
              </a:buBlip>
            </a:pPr>
            <a:endParaRPr lang="tr-TR" dirty="0">
              <a:solidFill>
                <a:schemeClr val="tx1"/>
              </a:solidFill>
              <a:latin typeface="Arial" pitchFamily="34" charset="0"/>
              <a:cs typeface="Arial" pitchFamily="34" charset="0"/>
            </a:endParaRPr>
          </a:p>
        </p:txBody>
      </p:sp>
      <p:pic>
        <p:nvPicPr>
          <p:cNvPr id="7" name="Picture 1" descr="C:\Users\Ozlem\Desktop\TIACA\tıaca sunum\lojistik.jpg"/>
          <p:cNvPicPr>
            <a:picLocks noChangeAspect="1" noChangeArrowheads="1"/>
          </p:cNvPicPr>
          <p:nvPr/>
        </p:nvPicPr>
        <p:blipFill>
          <a:blip r:embed="rId3" cstate="print"/>
          <a:srcRect/>
          <a:stretch>
            <a:fillRect/>
          </a:stretch>
        </p:blipFill>
        <p:spPr bwMode="auto">
          <a:xfrm>
            <a:off x="5436096" y="3933056"/>
            <a:ext cx="2868026" cy="1772962"/>
          </a:xfrm>
          <a:prstGeom prst="rect">
            <a:avLst/>
          </a:prstGeom>
          <a:noFill/>
        </p:spPr>
      </p:pic>
    </p:spTree>
    <p:extLst>
      <p:ext uri="{BB962C8B-B14F-4D97-AF65-F5344CB8AC3E}">
        <p14:creationId xmlns:p14="http://schemas.microsoft.com/office/powerpoint/2010/main" val="1672402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899592" y="404664"/>
            <a:ext cx="7772400" cy="519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000" noProof="0" dirty="0">
                <a:latin typeface="Arial" pitchFamily="34" charset="0"/>
                <a:ea typeface="+mj-ea"/>
                <a:cs typeface="Arial" pitchFamily="34" charset="0"/>
              </a:rPr>
              <a:t>1.3 ROAD-RAIL TRANSPORT</a:t>
            </a:r>
            <a:endParaRPr kumimoji="0" lang="tr-T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Rectangle 7"/>
          <p:cNvSpPr/>
          <p:nvPr/>
        </p:nvSpPr>
        <p:spPr>
          <a:xfrm>
            <a:off x="428596" y="1066800"/>
            <a:ext cx="8001056" cy="4062651"/>
          </a:xfrm>
          <a:prstGeom prst="rect">
            <a:avLst/>
          </a:prstGeom>
        </p:spPr>
        <p:txBody>
          <a:bodyPr wrap="square">
            <a:spAutoFit/>
          </a:bodyPr>
          <a:lstStyle/>
          <a:p>
            <a:pPr algn="just"/>
            <a:endParaRPr lang="tr-TR" dirty="0">
              <a:latin typeface="Arial" pitchFamily="34" charset="0"/>
              <a:cs typeface="Arial" pitchFamily="34" charset="0"/>
            </a:endParaRPr>
          </a:p>
          <a:p>
            <a:pPr algn="just">
              <a:buBlip>
                <a:blip r:embed="rId2"/>
              </a:buBlip>
            </a:pPr>
            <a:r>
              <a:rPr lang="tr-TR" sz="1600" dirty="0">
                <a:latin typeface="Arial" pitchFamily="34" charset="0"/>
                <a:cs typeface="Arial" pitchFamily="34" charset="0"/>
              </a:rPr>
              <a:t> </a:t>
            </a:r>
            <a:r>
              <a:rPr lang="tr-TR" sz="1600" b="1" dirty="0" err="1">
                <a:latin typeface="Arial" pitchFamily="34" charset="0"/>
                <a:cs typeface="Arial" pitchFamily="34" charset="0"/>
              </a:rPr>
              <a:t>Current</a:t>
            </a:r>
            <a:r>
              <a:rPr lang="tr-TR" sz="1600" b="1" dirty="0">
                <a:latin typeface="Arial" pitchFamily="34" charset="0"/>
                <a:cs typeface="Arial" pitchFamily="34" charset="0"/>
              </a:rPr>
              <a:t> Definition</a:t>
            </a:r>
            <a:r>
              <a:rPr lang="en-US" sz="1600" b="1" dirty="0">
                <a:latin typeface="Arial" pitchFamily="34" charset="0"/>
                <a:cs typeface="Arial" pitchFamily="34" charset="0"/>
              </a:rPr>
              <a:t>: </a:t>
            </a:r>
          </a:p>
          <a:p>
            <a:endParaRPr lang="tr-TR" sz="1600" dirty="0">
              <a:latin typeface="Arial" panose="020B0604020202020204" pitchFamily="34" charset="0"/>
              <a:cs typeface="Arial" panose="020B0604020202020204" pitchFamily="34" charset="0"/>
            </a:endParaRPr>
          </a:p>
          <a:p>
            <a:r>
              <a:rPr lang="tr-TR" sz="1600" dirty="0">
                <a:latin typeface="Arial" panose="020B0604020202020204" pitchFamily="34" charset="0"/>
                <a:cs typeface="Arial" panose="020B0604020202020204" pitchFamily="34" charset="0"/>
              </a:rPr>
              <a:t>1.3 ROAD-RAIL TRANSPORT: </a:t>
            </a:r>
          </a:p>
          <a:p>
            <a:endParaRPr lang="tr-T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Combined transport by rail and road </a:t>
            </a:r>
            <a:endParaRPr lang="tr-TR" sz="1600" dirty="0">
              <a:latin typeface="Arial" panose="020B0604020202020204" pitchFamily="34" charset="0"/>
              <a:cs typeface="Arial" panose="020B0604020202020204" pitchFamily="34" charset="0"/>
            </a:endParaRPr>
          </a:p>
          <a:p>
            <a:endParaRPr lang="tr-TR" sz="1600" dirty="0">
              <a:latin typeface="Arial" panose="020B0604020202020204" pitchFamily="34" charset="0"/>
              <a:cs typeface="Arial" panose="020B0604020202020204" pitchFamily="34" charset="0"/>
            </a:endParaRPr>
          </a:p>
          <a:p>
            <a:endParaRPr lang="tr-TR" sz="1600" dirty="0">
              <a:latin typeface="Arial" panose="020B0604020202020204" pitchFamily="34" charset="0"/>
              <a:cs typeface="Arial" panose="020B0604020202020204" pitchFamily="34" charset="0"/>
            </a:endParaRPr>
          </a:p>
          <a:p>
            <a:pPr algn="just">
              <a:buBlip>
                <a:blip r:embed="rId2"/>
              </a:buBlip>
            </a:pPr>
            <a:r>
              <a:rPr lang="tr-TR" sz="1600" dirty="0">
                <a:latin typeface="Arial" panose="020B0604020202020204" pitchFamily="34" charset="0"/>
                <a:cs typeface="Arial" panose="020B0604020202020204" pitchFamily="34" charset="0"/>
              </a:rPr>
              <a:t> </a:t>
            </a:r>
            <a:r>
              <a:rPr lang="tr-TR" sz="1600" b="1" dirty="0" err="1">
                <a:latin typeface="Arial" pitchFamily="34" charset="0"/>
                <a:cs typeface="Arial" pitchFamily="34" charset="0"/>
              </a:rPr>
              <a:t>Our</a:t>
            </a:r>
            <a:r>
              <a:rPr lang="tr-TR" sz="1600" b="1" dirty="0">
                <a:latin typeface="Arial" pitchFamily="34" charset="0"/>
                <a:cs typeface="Arial" pitchFamily="34" charset="0"/>
              </a:rPr>
              <a:t> </a:t>
            </a:r>
            <a:r>
              <a:rPr lang="tr-TR" sz="1600" b="1" dirty="0" err="1">
                <a:latin typeface="Arial" pitchFamily="34" charset="0"/>
                <a:cs typeface="Arial" pitchFamily="34" charset="0"/>
              </a:rPr>
              <a:t>Proposal</a:t>
            </a:r>
            <a:r>
              <a:rPr lang="tr-TR" sz="1600" b="1" dirty="0">
                <a:latin typeface="Arial" pitchFamily="34" charset="0"/>
                <a:cs typeface="Arial" pitchFamily="34" charset="0"/>
              </a:rPr>
              <a:t>: </a:t>
            </a:r>
          </a:p>
          <a:p>
            <a:pPr algn="just">
              <a:buBlip>
                <a:blip r:embed="rId2"/>
              </a:buBlip>
            </a:pPr>
            <a:endParaRPr lang="tr-TR" sz="1600" b="1" dirty="0">
              <a:latin typeface="Arial" pitchFamily="34" charset="0"/>
              <a:cs typeface="Arial" pitchFamily="34" charset="0"/>
            </a:endParaRPr>
          </a:p>
          <a:p>
            <a:pPr algn="just"/>
            <a:r>
              <a:rPr lang="tr-TR" sz="1600" i="1" dirty="0" err="1">
                <a:latin typeface="Arial" pitchFamily="34" charset="0"/>
                <a:cs typeface="Arial" pitchFamily="34" charset="0"/>
              </a:rPr>
              <a:t>Removal</a:t>
            </a:r>
            <a:r>
              <a:rPr lang="tr-TR" sz="1600" i="1" dirty="0">
                <a:latin typeface="Arial" pitchFamily="34" charset="0"/>
                <a:cs typeface="Arial" pitchFamily="34" charset="0"/>
              </a:rPr>
              <a:t> of the </a:t>
            </a:r>
            <a:r>
              <a:rPr lang="tr-TR" sz="1600" i="1" dirty="0" err="1">
                <a:latin typeface="Arial" pitchFamily="34" charset="0"/>
                <a:cs typeface="Arial" pitchFamily="34" charset="0"/>
              </a:rPr>
              <a:t>term</a:t>
            </a:r>
            <a:endParaRPr lang="tr-TR" sz="1600" i="1" dirty="0">
              <a:latin typeface="Arial" pitchFamily="34" charset="0"/>
              <a:cs typeface="Arial" pitchFamily="34" charset="0"/>
            </a:endParaRPr>
          </a:p>
          <a:p>
            <a:pPr algn="just">
              <a:buBlip>
                <a:blip r:embed="rId2"/>
              </a:buBlip>
            </a:pPr>
            <a:endParaRPr lang="tr-TR" sz="1600" b="1" dirty="0">
              <a:latin typeface="Arial" pitchFamily="34" charset="0"/>
              <a:cs typeface="Arial" pitchFamily="34" charset="0"/>
            </a:endParaRPr>
          </a:p>
          <a:p>
            <a:r>
              <a:rPr lang="tr-TR" sz="1600" strike="sngStrike" dirty="0">
                <a:latin typeface="Arial" panose="020B0604020202020204" pitchFamily="34" charset="0"/>
                <a:cs typeface="Arial" panose="020B0604020202020204" pitchFamily="34" charset="0"/>
              </a:rPr>
              <a:t>1.3 ROAD-RAIL TRANSPORT: </a:t>
            </a:r>
          </a:p>
          <a:p>
            <a:endParaRPr lang="tr-TR" sz="1600" strike="sngStrike" dirty="0">
              <a:latin typeface="Arial" panose="020B0604020202020204" pitchFamily="34" charset="0"/>
              <a:cs typeface="Arial" panose="020B0604020202020204" pitchFamily="34" charset="0"/>
            </a:endParaRPr>
          </a:p>
          <a:p>
            <a:r>
              <a:rPr lang="en-US" sz="1600" strike="sngStrike" dirty="0">
                <a:latin typeface="Arial" panose="020B0604020202020204" pitchFamily="34" charset="0"/>
                <a:cs typeface="Arial" panose="020B0604020202020204" pitchFamily="34" charset="0"/>
              </a:rPr>
              <a:t>Combined transport by rail and road</a:t>
            </a:r>
            <a:endParaRPr lang="tr-TR" sz="1600" strike="sngStrike" dirty="0">
              <a:latin typeface="Arial" panose="020B0604020202020204" pitchFamily="34" charset="0"/>
              <a:cs typeface="Arial" panose="020B0604020202020204" pitchFamily="34" charset="0"/>
            </a:endParaRPr>
          </a:p>
          <a:p>
            <a:r>
              <a:rPr lang="tr-TR" sz="1600" dirty="0">
                <a:latin typeface="Arial" panose="020B0604020202020204" pitchFamily="34" charset="0"/>
                <a:cs typeface="Arial" panose="020B0604020202020204" pitchFamily="34" charset="0"/>
              </a:rPr>
              <a:t> </a:t>
            </a:r>
          </a:p>
        </p:txBody>
      </p:sp>
      <p:pic>
        <p:nvPicPr>
          <p:cNvPr id="1026" name="Picture 2" descr="http://glsshipping.in/images/road-rail-transportation-serv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7500"/>
            <a:ext cx="219075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Dikdörtgen 1"/>
          <p:cNvSpPr/>
          <p:nvPr/>
        </p:nvSpPr>
        <p:spPr>
          <a:xfrm>
            <a:off x="833600" y="5116874"/>
            <a:ext cx="6043193" cy="369332"/>
          </a:xfrm>
          <a:prstGeom prst="rect">
            <a:avLst/>
          </a:prstGeom>
        </p:spPr>
        <p:txBody>
          <a:bodyPr wrap="none">
            <a:spAutoFit/>
          </a:bodyPr>
          <a:lstStyle/>
          <a:p>
            <a:pPr algn="ctr"/>
            <a:r>
              <a:rPr lang="tr-TR" b="1" u="sng" dirty="0">
                <a:solidFill>
                  <a:srgbClr val="00B050"/>
                </a:solidFill>
                <a:latin typeface="Arial" pitchFamily="34" charset="0"/>
                <a:cs typeface="Arial" pitchFamily="34" charset="0"/>
              </a:rPr>
              <a:t>THEN WHY NOT ANOTHER TOPIC AS «SEA + RAIL»</a:t>
            </a:r>
            <a:endParaRPr lang="tr-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50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8662" y="500042"/>
            <a:ext cx="6643734" cy="400110"/>
          </a:xfrm>
          <a:prstGeom prst="rect">
            <a:avLst/>
          </a:prstGeom>
          <a:noFill/>
        </p:spPr>
        <p:txBody>
          <a:bodyPr wrap="square" rtlCol="0">
            <a:spAutoFit/>
          </a:bodyPr>
          <a:lstStyle/>
          <a:p>
            <a:r>
              <a:rPr lang="tr-TR" sz="2000" dirty="0">
                <a:latin typeface="Arial" pitchFamily="34" charset="0"/>
                <a:cs typeface="Arial" pitchFamily="34" charset="0"/>
              </a:rPr>
              <a:t>UNECE TERMINOLOGY ON COMBINED TRANSPORT</a:t>
            </a:r>
          </a:p>
        </p:txBody>
      </p:sp>
      <p:pic>
        <p:nvPicPr>
          <p:cNvPr id="2050" name="Picture 2"/>
          <p:cNvPicPr>
            <a:picLocks noChangeAspect="1" noChangeArrowheads="1"/>
          </p:cNvPicPr>
          <p:nvPr/>
        </p:nvPicPr>
        <p:blipFill>
          <a:blip r:embed="rId2"/>
          <a:srcRect/>
          <a:stretch>
            <a:fillRect/>
          </a:stretch>
        </p:blipFill>
        <p:spPr bwMode="auto">
          <a:xfrm>
            <a:off x="642910" y="1266825"/>
            <a:ext cx="7286676" cy="4324350"/>
          </a:xfrm>
          <a:prstGeom prst="rect">
            <a:avLst/>
          </a:prstGeom>
          <a:noFill/>
          <a:ln w="9525">
            <a:noFill/>
            <a:miter lim="800000"/>
            <a:headEnd/>
            <a:tailEnd/>
          </a:ln>
          <a:effectLst/>
        </p:spPr>
      </p:pic>
    </p:spTree>
    <p:extLst>
      <p:ext uri="{BB962C8B-B14F-4D97-AF65-F5344CB8AC3E}">
        <p14:creationId xmlns:p14="http://schemas.microsoft.com/office/powerpoint/2010/main" val="297253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8662" y="500042"/>
            <a:ext cx="6643734" cy="400110"/>
          </a:xfrm>
          <a:prstGeom prst="rect">
            <a:avLst/>
          </a:prstGeom>
          <a:noFill/>
        </p:spPr>
        <p:txBody>
          <a:bodyPr wrap="square" rtlCol="0">
            <a:spAutoFit/>
          </a:bodyPr>
          <a:lstStyle/>
          <a:p>
            <a:r>
              <a:rPr lang="tr-TR" sz="2000" dirty="0">
                <a:latin typeface="Arial" pitchFamily="34" charset="0"/>
                <a:cs typeface="Arial" pitchFamily="34" charset="0"/>
              </a:rPr>
              <a:t>UNECE TERMINOLOGY ON COMBINED TRANSPORT</a:t>
            </a:r>
          </a:p>
        </p:txBody>
      </p:sp>
      <p:sp>
        <p:nvSpPr>
          <p:cNvPr id="4" name="Rectangle 7"/>
          <p:cNvSpPr/>
          <p:nvPr/>
        </p:nvSpPr>
        <p:spPr>
          <a:xfrm>
            <a:off x="428596" y="1066800"/>
            <a:ext cx="8001056" cy="1969770"/>
          </a:xfrm>
          <a:prstGeom prst="rect">
            <a:avLst/>
          </a:prstGeom>
        </p:spPr>
        <p:txBody>
          <a:bodyPr wrap="square">
            <a:spAutoFit/>
          </a:bodyPr>
          <a:lstStyle/>
          <a:p>
            <a:pPr algn="just"/>
            <a:endParaRPr lang="tr-TR" dirty="0">
              <a:latin typeface="Arial" pitchFamily="34" charset="0"/>
              <a:cs typeface="Arial" pitchFamily="34" charset="0"/>
            </a:endParaRPr>
          </a:p>
          <a:p>
            <a:pPr algn="ctr"/>
            <a:r>
              <a:rPr lang="tr-TR" sz="2800" b="1" u="sng" dirty="0">
                <a:solidFill>
                  <a:srgbClr val="00B050"/>
                </a:solidFill>
                <a:latin typeface="Arial" pitchFamily="34" charset="0"/>
                <a:cs typeface="Arial" pitchFamily="34" charset="0"/>
              </a:rPr>
              <a:t>BECAUSE MAIN DISTINGUISHING ITEM </a:t>
            </a:r>
          </a:p>
          <a:p>
            <a:pPr algn="ctr"/>
            <a:endParaRPr lang="tr-TR" sz="1600" b="1" dirty="0">
              <a:latin typeface="Arial" pitchFamily="34" charset="0"/>
              <a:cs typeface="Arial" pitchFamily="34" charset="0"/>
            </a:endParaRPr>
          </a:p>
          <a:p>
            <a:pPr algn="just"/>
            <a:r>
              <a:rPr lang="tr-TR" sz="1600" b="1" dirty="0">
                <a:latin typeface="Arial" pitchFamily="34" charset="0"/>
                <a:cs typeface="Arial" pitchFamily="34" charset="0"/>
              </a:rPr>
              <a:t>PHYSICAL HANDLING OF THE GOODS </a:t>
            </a:r>
            <a:r>
              <a:rPr lang="tr-TR" sz="2800" b="1" dirty="0">
                <a:solidFill>
                  <a:srgbClr val="FF0000"/>
                </a:solidFill>
                <a:latin typeface="Arial" pitchFamily="34" charset="0"/>
                <a:cs typeface="Arial" pitchFamily="34" charset="0"/>
              </a:rPr>
              <a:t>OR</a:t>
            </a:r>
            <a:r>
              <a:rPr lang="tr-TR" sz="1600" b="1" dirty="0">
                <a:latin typeface="Arial" pitchFamily="34" charset="0"/>
                <a:cs typeface="Arial" pitchFamily="34" charset="0"/>
              </a:rPr>
              <a:t> WITHOUT HANDLING THE GOODS</a:t>
            </a:r>
          </a:p>
          <a:p>
            <a:pPr algn="ctr"/>
            <a:r>
              <a:rPr lang="tr-TR" sz="1600" b="1" dirty="0">
                <a:latin typeface="Arial" pitchFamily="34" charset="0"/>
                <a:cs typeface="Arial" pitchFamily="34" charset="0"/>
              </a:rPr>
              <a:t>BY CHANGING MODES</a:t>
            </a:r>
          </a:p>
          <a:p>
            <a:r>
              <a:rPr lang="tr-TR" sz="1600" dirty="0">
                <a:latin typeface="Arial" panose="020B0604020202020204" pitchFamily="34" charset="0"/>
                <a:cs typeface="Arial" panose="020B0604020202020204" pitchFamily="34" charset="0"/>
              </a:rPr>
              <a:t> </a:t>
            </a:r>
          </a:p>
        </p:txBody>
      </p:sp>
      <p:pic>
        <p:nvPicPr>
          <p:cNvPr id="3074" name="Picture 2"/>
          <p:cNvPicPr>
            <a:picLocks noChangeAspect="1" noChangeArrowheads="1"/>
          </p:cNvPicPr>
          <p:nvPr/>
        </p:nvPicPr>
        <p:blipFill>
          <a:blip r:embed="rId2"/>
          <a:srcRect/>
          <a:stretch>
            <a:fillRect/>
          </a:stretch>
        </p:blipFill>
        <p:spPr bwMode="auto">
          <a:xfrm>
            <a:off x="285720" y="2857496"/>
            <a:ext cx="3686177" cy="1218400"/>
          </a:xfrm>
          <a:prstGeom prst="rect">
            <a:avLst/>
          </a:prstGeom>
          <a:noFill/>
          <a:ln w="9525">
            <a:noFill/>
            <a:miter lim="800000"/>
            <a:headEnd/>
            <a:tailEnd/>
          </a:ln>
          <a:effectLst/>
        </p:spPr>
      </p:pic>
      <p:pic>
        <p:nvPicPr>
          <p:cNvPr id="6" name="Picture 14" descr="C:\Yedek\D\Keyline 2009\Resimlerim\Balo\IMG_9523.JPG"/>
          <p:cNvPicPr>
            <a:picLocks noChangeAspect="1" noChangeArrowheads="1"/>
          </p:cNvPicPr>
          <p:nvPr/>
        </p:nvPicPr>
        <p:blipFill>
          <a:blip r:embed="rId3" cstate="print"/>
          <a:srcRect/>
          <a:stretch>
            <a:fillRect/>
          </a:stretch>
        </p:blipFill>
        <p:spPr bwMode="auto">
          <a:xfrm>
            <a:off x="6572264" y="2500306"/>
            <a:ext cx="1928826" cy="1286706"/>
          </a:xfrm>
          <a:prstGeom prst="rect">
            <a:avLst/>
          </a:prstGeom>
          <a:noFill/>
          <a:ln w="9525">
            <a:noFill/>
            <a:miter lim="800000"/>
            <a:headEnd/>
            <a:tailEnd/>
          </a:ln>
        </p:spPr>
      </p:pic>
      <p:pic>
        <p:nvPicPr>
          <p:cNvPr id="7" name="Picture 13" descr="DSC00072"/>
          <p:cNvPicPr>
            <a:picLocks noChangeAspect="1" noChangeArrowheads="1"/>
          </p:cNvPicPr>
          <p:nvPr/>
        </p:nvPicPr>
        <p:blipFill>
          <a:blip r:embed="rId4" cstate="print"/>
          <a:srcRect/>
          <a:stretch>
            <a:fillRect/>
          </a:stretch>
        </p:blipFill>
        <p:spPr bwMode="auto">
          <a:xfrm>
            <a:off x="285720" y="4286256"/>
            <a:ext cx="1716140" cy="1287462"/>
          </a:xfrm>
          <a:prstGeom prst="rect">
            <a:avLst/>
          </a:prstGeom>
          <a:noFill/>
          <a:ln w="9525">
            <a:noFill/>
            <a:miter lim="800000"/>
            <a:headEnd/>
            <a:tailEnd/>
          </a:ln>
        </p:spPr>
      </p:pic>
      <p:pic>
        <p:nvPicPr>
          <p:cNvPr id="8" name="Picture 15" descr="DSC00391"/>
          <p:cNvPicPr>
            <a:picLocks noChangeAspect="1" noChangeArrowheads="1"/>
          </p:cNvPicPr>
          <p:nvPr/>
        </p:nvPicPr>
        <p:blipFill>
          <a:blip r:embed="rId5" cstate="print"/>
          <a:srcRect/>
          <a:stretch>
            <a:fillRect/>
          </a:stretch>
        </p:blipFill>
        <p:spPr bwMode="auto">
          <a:xfrm>
            <a:off x="2214546" y="4286256"/>
            <a:ext cx="1715975" cy="1286689"/>
          </a:xfrm>
          <a:prstGeom prst="rect">
            <a:avLst/>
          </a:prstGeom>
          <a:noFill/>
          <a:ln w="9525">
            <a:noFill/>
            <a:miter lim="800000"/>
            <a:headEnd/>
            <a:tailEnd/>
          </a:ln>
        </p:spPr>
      </p:pic>
      <p:pic>
        <p:nvPicPr>
          <p:cNvPr id="3075" name="Picture 3"/>
          <p:cNvPicPr>
            <a:picLocks noChangeAspect="1" noChangeArrowheads="1"/>
          </p:cNvPicPr>
          <p:nvPr/>
        </p:nvPicPr>
        <p:blipFill>
          <a:blip r:embed="rId6"/>
          <a:srcRect/>
          <a:stretch>
            <a:fillRect/>
          </a:stretch>
        </p:blipFill>
        <p:spPr bwMode="auto">
          <a:xfrm>
            <a:off x="5072066" y="3643314"/>
            <a:ext cx="2464283" cy="1143008"/>
          </a:xfrm>
          <a:prstGeom prst="rect">
            <a:avLst/>
          </a:prstGeom>
          <a:noFill/>
          <a:ln w="9525">
            <a:noFill/>
            <a:miter lim="800000"/>
            <a:headEnd/>
            <a:tailEnd/>
          </a:ln>
          <a:effectLst/>
        </p:spPr>
      </p:pic>
      <p:sp>
        <p:nvSpPr>
          <p:cNvPr id="11" name="10 Metin kutusu"/>
          <p:cNvSpPr txBox="1"/>
          <p:nvPr/>
        </p:nvSpPr>
        <p:spPr>
          <a:xfrm>
            <a:off x="4286248" y="4071942"/>
            <a:ext cx="857256" cy="646331"/>
          </a:xfrm>
          <a:prstGeom prst="rect">
            <a:avLst/>
          </a:prstGeom>
          <a:noFill/>
        </p:spPr>
        <p:txBody>
          <a:bodyPr wrap="square" rtlCol="0">
            <a:spAutoFit/>
          </a:bodyPr>
          <a:lstStyle/>
          <a:p>
            <a:r>
              <a:rPr lang="tr-TR" sz="3600" b="1" dirty="0">
                <a:solidFill>
                  <a:srgbClr val="FF0000"/>
                </a:solidFill>
              </a:rPr>
              <a:t>OR</a:t>
            </a:r>
          </a:p>
        </p:txBody>
      </p:sp>
      <p:pic>
        <p:nvPicPr>
          <p:cNvPr id="3077" name="Picture 5" descr="Image result for RAIL FERRY"/>
          <p:cNvPicPr>
            <a:picLocks noChangeAspect="1" noChangeArrowheads="1"/>
          </p:cNvPicPr>
          <p:nvPr/>
        </p:nvPicPr>
        <p:blipFill>
          <a:blip r:embed="rId7"/>
          <a:srcRect/>
          <a:stretch>
            <a:fillRect/>
          </a:stretch>
        </p:blipFill>
        <p:spPr bwMode="auto">
          <a:xfrm>
            <a:off x="5143504" y="4929198"/>
            <a:ext cx="2571768" cy="1177437"/>
          </a:xfrm>
          <a:prstGeom prst="rect">
            <a:avLst/>
          </a:prstGeom>
          <a:noFill/>
        </p:spPr>
      </p:pic>
      <p:pic>
        <p:nvPicPr>
          <p:cNvPr id="3079" name="Picture 7" descr="Image result for RAIL FERRY"/>
          <p:cNvPicPr>
            <a:picLocks noChangeAspect="1" noChangeArrowheads="1"/>
          </p:cNvPicPr>
          <p:nvPr/>
        </p:nvPicPr>
        <p:blipFill>
          <a:blip r:embed="rId8"/>
          <a:srcRect/>
          <a:stretch>
            <a:fillRect/>
          </a:stretch>
        </p:blipFill>
        <p:spPr bwMode="auto">
          <a:xfrm>
            <a:off x="7358082" y="4286256"/>
            <a:ext cx="1571668" cy="1021584"/>
          </a:xfrm>
          <a:prstGeom prst="rect">
            <a:avLst/>
          </a:prstGeom>
          <a:noFill/>
        </p:spPr>
      </p:pic>
    </p:spTree>
    <p:extLst>
      <p:ext uri="{BB962C8B-B14F-4D97-AF65-F5344CB8AC3E}">
        <p14:creationId xmlns:p14="http://schemas.microsoft.com/office/powerpoint/2010/main" val="356606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8662" y="500042"/>
            <a:ext cx="6643734" cy="400110"/>
          </a:xfrm>
          <a:prstGeom prst="rect">
            <a:avLst/>
          </a:prstGeom>
          <a:noFill/>
        </p:spPr>
        <p:txBody>
          <a:bodyPr wrap="square" rtlCol="0">
            <a:spAutoFit/>
          </a:bodyPr>
          <a:lstStyle/>
          <a:p>
            <a:r>
              <a:rPr lang="tr-TR" sz="2000" dirty="0">
                <a:latin typeface="Arial" pitchFamily="34" charset="0"/>
                <a:cs typeface="Arial" pitchFamily="34" charset="0"/>
              </a:rPr>
              <a:t>UNECE TERMINOLOGY ON COMBINED TRANSPORT</a:t>
            </a:r>
          </a:p>
        </p:txBody>
      </p:sp>
      <p:sp>
        <p:nvSpPr>
          <p:cNvPr id="4" name="Rectangle 7"/>
          <p:cNvSpPr/>
          <p:nvPr/>
        </p:nvSpPr>
        <p:spPr>
          <a:xfrm>
            <a:off x="467544" y="1340768"/>
            <a:ext cx="8001056" cy="4431983"/>
          </a:xfrm>
          <a:prstGeom prst="rect">
            <a:avLst/>
          </a:prstGeom>
        </p:spPr>
        <p:txBody>
          <a:bodyPr wrap="square">
            <a:spAutoFit/>
          </a:bodyPr>
          <a:lstStyle/>
          <a:p>
            <a:pPr algn="just"/>
            <a:endParaRPr lang="tr-TR" dirty="0">
              <a:latin typeface="Arial" pitchFamily="34" charset="0"/>
              <a:cs typeface="Arial" pitchFamily="34" charset="0"/>
            </a:endParaRPr>
          </a:p>
          <a:p>
            <a:pPr algn="ctr"/>
            <a:r>
              <a:rPr lang="tr-TR" sz="2400" b="1" u="sng" dirty="0">
                <a:solidFill>
                  <a:srgbClr val="00B050"/>
                </a:solidFill>
                <a:latin typeface="Arial" pitchFamily="34" charset="0"/>
                <a:cs typeface="Arial" pitchFamily="34" charset="0"/>
              </a:rPr>
              <a:t>A FULLY AGREED DEFINITION IN TERMINOLOGY IS A </a:t>
            </a:r>
            <a:r>
              <a:rPr lang="tr-TR" sz="2400" b="1" u="sng" dirty="0">
                <a:solidFill>
                  <a:srgbClr val="FF0000"/>
                </a:solidFill>
                <a:latin typeface="Arial" pitchFamily="34" charset="0"/>
                <a:cs typeface="Arial" pitchFamily="34" charset="0"/>
              </a:rPr>
              <a:t>MUST</a:t>
            </a:r>
            <a:r>
              <a:rPr lang="tr-TR" sz="2400" b="1" u="sng" dirty="0">
                <a:solidFill>
                  <a:srgbClr val="00B050"/>
                </a:solidFill>
                <a:latin typeface="Arial" pitchFamily="34" charset="0"/>
                <a:cs typeface="Arial" pitchFamily="34" charset="0"/>
              </a:rPr>
              <a:t> </a:t>
            </a:r>
          </a:p>
          <a:p>
            <a:pPr algn="ctr"/>
            <a:endParaRPr lang="tr-TR" sz="2400" b="1" u="sng" dirty="0">
              <a:solidFill>
                <a:srgbClr val="00B050"/>
              </a:solidFill>
              <a:latin typeface="Arial" pitchFamily="34" charset="0"/>
              <a:cs typeface="Arial" pitchFamily="34" charset="0"/>
            </a:endParaRPr>
          </a:p>
          <a:p>
            <a:pPr algn="ctr"/>
            <a:r>
              <a:rPr lang="tr-TR" sz="2400" b="1" u="sng" dirty="0">
                <a:solidFill>
                  <a:srgbClr val="00B050"/>
                </a:solidFill>
                <a:latin typeface="Arial" pitchFamily="34" charset="0"/>
                <a:cs typeface="Arial" pitchFamily="34" charset="0"/>
              </a:rPr>
              <a:t>TO BETTER MEASURE THE TYPE OF BUSINESS PERFORMED IN THE MARKET,</a:t>
            </a:r>
          </a:p>
          <a:p>
            <a:pPr algn="ctr"/>
            <a:endParaRPr lang="tr-TR" sz="2400" b="1" u="sng" dirty="0">
              <a:solidFill>
                <a:srgbClr val="00B050"/>
              </a:solidFill>
              <a:latin typeface="Arial" pitchFamily="34" charset="0"/>
              <a:cs typeface="Arial" pitchFamily="34" charset="0"/>
            </a:endParaRPr>
          </a:p>
          <a:p>
            <a:pPr algn="ctr"/>
            <a:r>
              <a:rPr lang="tr-TR" sz="2400" b="1" u="sng" dirty="0">
                <a:solidFill>
                  <a:srgbClr val="00B050"/>
                </a:solidFill>
                <a:latin typeface="Arial" pitchFamily="34" charset="0"/>
                <a:cs typeface="Arial" pitchFamily="34" charset="0"/>
              </a:rPr>
              <a:t>TO EVALUATE AND PREPARE STATISTICAL REPORT</a:t>
            </a:r>
          </a:p>
          <a:p>
            <a:pPr algn="ctr"/>
            <a:endParaRPr lang="tr-TR" sz="2400" b="1" u="sng" dirty="0">
              <a:solidFill>
                <a:srgbClr val="00B050"/>
              </a:solidFill>
              <a:latin typeface="Arial" pitchFamily="34" charset="0"/>
              <a:cs typeface="Arial" pitchFamily="34" charset="0"/>
            </a:endParaRPr>
          </a:p>
          <a:p>
            <a:pPr algn="ctr"/>
            <a:r>
              <a:rPr lang="tr-TR" sz="2400" b="1" u="sng" dirty="0">
                <a:solidFill>
                  <a:srgbClr val="00B050"/>
                </a:solidFill>
                <a:latin typeface="Arial" pitchFamily="34" charset="0"/>
                <a:cs typeface="Arial" pitchFamily="34" charset="0"/>
              </a:rPr>
              <a:t>WHICH IN RETURN WILL HELP US</a:t>
            </a:r>
          </a:p>
          <a:p>
            <a:pPr algn="ctr"/>
            <a:endParaRPr lang="tr-TR" sz="2400" b="1" u="sng" dirty="0">
              <a:solidFill>
                <a:srgbClr val="00B050"/>
              </a:solidFill>
              <a:latin typeface="Arial" pitchFamily="34" charset="0"/>
              <a:cs typeface="Arial" pitchFamily="34" charset="0"/>
            </a:endParaRPr>
          </a:p>
          <a:p>
            <a:pPr algn="ctr"/>
            <a:r>
              <a:rPr lang="tr-TR" sz="2400" b="1" u="sng" dirty="0">
                <a:solidFill>
                  <a:srgbClr val="00B050"/>
                </a:solidFill>
                <a:latin typeface="Arial" pitchFamily="34" charset="0"/>
                <a:cs typeface="Arial" pitchFamily="34" charset="0"/>
              </a:rPr>
              <a:t>TO SHAPE THE FUTURE TRANSPORT POLICIES</a:t>
            </a:r>
          </a:p>
        </p:txBody>
      </p:sp>
    </p:spTree>
    <p:extLst>
      <p:ext uri="{BB962C8B-B14F-4D97-AF65-F5344CB8AC3E}">
        <p14:creationId xmlns:p14="http://schemas.microsoft.com/office/powerpoint/2010/main" val="2926821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268760"/>
            <a:ext cx="4135437" cy="1201737"/>
          </a:xfrm>
          <a:prstGeom prst="rect">
            <a:avLst/>
          </a:prstGeom>
          <a:noFill/>
        </p:spPr>
        <p:txBody>
          <a:bodyPr wrap="none">
            <a:spAutoFit/>
          </a:bodyPr>
          <a:lstStyle/>
          <a:p>
            <a:pPr>
              <a:defRPr/>
            </a:pPr>
            <a:r>
              <a:rPr lang="tr-TR" sz="7200" b="1" dirty="0">
                <a:solidFill>
                  <a:srgbClr val="C00000"/>
                </a:solidFill>
                <a:effectLst>
                  <a:outerShdw blurRad="38100" dist="38100" dir="2700000" algn="tl">
                    <a:srgbClr val="000000">
                      <a:alpha val="43137"/>
                    </a:srgbClr>
                  </a:outerShdw>
                </a:effectLst>
              </a:rPr>
              <a:t>Thank You</a:t>
            </a:r>
            <a:endParaRPr lang="en-US" sz="7200" b="1" dirty="0">
              <a:solidFill>
                <a:srgbClr val="C00000"/>
              </a:solidFill>
              <a:effectLst>
                <a:outerShdw blurRad="38100" dist="38100" dir="2700000" algn="tl">
                  <a:srgbClr val="000000">
                    <a:alpha val="43137"/>
                  </a:srgbClr>
                </a:outerShdw>
              </a:effectLst>
            </a:endParaRPr>
          </a:p>
        </p:txBody>
      </p:sp>
      <p:pic>
        <p:nvPicPr>
          <p:cNvPr id="5" name="Picture 2" descr="http://www.pro-teknik.com/rsm/misyon.jpg"/>
          <p:cNvPicPr>
            <a:picLocks noChangeAspect="1" noChangeArrowheads="1"/>
          </p:cNvPicPr>
          <p:nvPr/>
        </p:nvPicPr>
        <p:blipFill>
          <a:blip r:embed="rId3" cstate="print"/>
          <a:srcRect/>
          <a:stretch>
            <a:fillRect/>
          </a:stretch>
        </p:blipFill>
        <p:spPr bwMode="auto">
          <a:xfrm rot="21363865">
            <a:off x="2328862" y="3436157"/>
            <a:ext cx="4486275" cy="2362200"/>
          </a:xfrm>
          <a:prstGeom prst="rect">
            <a:avLst/>
          </a:prstGeom>
          <a:noFill/>
          <a:ln w="9525">
            <a:noFill/>
            <a:miter lim="800000"/>
            <a:headEnd/>
            <a:tailEnd/>
          </a:ln>
        </p:spPr>
      </p:pic>
      <p:sp>
        <p:nvSpPr>
          <p:cNvPr id="6" name="5 Dikdörtgen"/>
          <p:cNvSpPr/>
          <p:nvPr/>
        </p:nvSpPr>
        <p:spPr>
          <a:xfrm>
            <a:off x="2253087" y="2638653"/>
            <a:ext cx="4572000" cy="646331"/>
          </a:xfrm>
          <a:prstGeom prst="rect">
            <a:avLst/>
          </a:prstGeom>
        </p:spPr>
        <p:txBody>
          <a:bodyPr>
            <a:spAutoFit/>
          </a:bodyPr>
          <a:lstStyle/>
          <a:p>
            <a:pPr algn="ctr">
              <a:defRPr/>
            </a:pPr>
            <a:r>
              <a:rPr lang="tr-TR" b="1" dirty="0">
                <a:latin typeface="Arial" pitchFamily="34" charset="0"/>
                <a:cs typeface="Arial" pitchFamily="34" charset="0"/>
              </a:rPr>
              <a:t>Kayıhan Ö. Turan</a:t>
            </a:r>
          </a:p>
          <a:p>
            <a:pPr algn="ctr">
              <a:defRPr/>
            </a:pPr>
            <a:r>
              <a:rPr lang="tr-TR" b="1" dirty="0">
                <a:latin typeface="Arial" pitchFamily="34" charset="0"/>
                <a:cs typeface="Arial" pitchFamily="34" charset="0"/>
              </a:rPr>
              <a:t>UTIKAD</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80721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41054" t="36795" r="41361" b="28782"/>
          <a:stretch/>
        </p:blipFill>
        <p:spPr>
          <a:xfrm>
            <a:off x="3405339" y="2751134"/>
            <a:ext cx="2141305" cy="2356637"/>
          </a:xfrm>
          <a:prstGeom prst="rect">
            <a:avLst/>
          </a:prstGeom>
        </p:spPr>
      </p:pic>
      <p:sp>
        <p:nvSpPr>
          <p:cNvPr id="5" name="Dikdörtgen 4"/>
          <p:cNvSpPr/>
          <p:nvPr/>
        </p:nvSpPr>
        <p:spPr>
          <a:xfrm>
            <a:off x="3126997" y="2210475"/>
            <a:ext cx="2329484" cy="300082"/>
          </a:xfrm>
          <a:prstGeom prst="rect">
            <a:avLst/>
          </a:prstGeom>
        </p:spPr>
        <p:txBody>
          <a:bodyPr wrap="none">
            <a:spAutoFit/>
          </a:bodyPr>
          <a:lstStyle/>
          <a:p>
            <a:r>
              <a:rPr lang="tr-TR" sz="1350" b="1" dirty="0">
                <a:latin typeface="Arial" panose="020B0604020202020204" pitchFamily="34" charset="0"/>
                <a:cs typeface="Arial" panose="020B0604020202020204" pitchFamily="34" charset="0"/>
              </a:rPr>
              <a:t>Presence &amp; </a:t>
            </a:r>
            <a:r>
              <a:rPr lang="tr-TR" sz="1350" b="1" dirty="0" err="1">
                <a:latin typeface="Arial" panose="020B0604020202020204" pitchFamily="34" charset="0"/>
                <a:cs typeface="Arial" panose="020B0604020202020204" pitchFamily="34" charset="0"/>
              </a:rPr>
              <a:t>Organizations</a:t>
            </a:r>
            <a:endParaRPr lang="tr-TR" sz="1350" b="1" dirty="0">
              <a:latin typeface="Arial" panose="020B0604020202020204" pitchFamily="34" charset="0"/>
              <a:cs typeface="Arial" panose="020B0604020202020204" pitchFamily="34" charset="0"/>
            </a:endParaRPr>
          </a:p>
        </p:txBody>
      </p:sp>
      <p:sp>
        <p:nvSpPr>
          <p:cNvPr id="6" name="Dikdörtgen 5"/>
          <p:cNvSpPr/>
          <p:nvPr/>
        </p:nvSpPr>
        <p:spPr>
          <a:xfrm>
            <a:off x="5817134" y="3489233"/>
            <a:ext cx="2108334" cy="300082"/>
          </a:xfrm>
          <a:prstGeom prst="rect">
            <a:avLst/>
          </a:prstGeom>
        </p:spPr>
        <p:txBody>
          <a:bodyPr wrap="none">
            <a:spAutoFit/>
          </a:bodyPr>
          <a:lstStyle/>
          <a:p>
            <a:r>
              <a:rPr lang="tr-TR" sz="1350" b="1" dirty="0">
                <a:latin typeface="Arial" panose="020B0604020202020204" pitchFamily="34" charset="0"/>
                <a:cs typeface="Arial" panose="020B0604020202020204" pitchFamily="34" charset="0"/>
              </a:rPr>
              <a:t>Training &amp; Publications</a:t>
            </a:r>
          </a:p>
        </p:txBody>
      </p:sp>
      <p:sp>
        <p:nvSpPr>
          <p:cNvPr id="7" name="Dikdörtgen 6"/>
          <p:cNvSpPr/>
          <p:nvPr/>
        </p:nvSpPr>
        <p:spPr>
          <a:xfrm>
            <a:off x="3315176" y="4957730"/>
            <a:ext cx="2117887" cy="300082"/>
          </a:xfrm>
          <a:prstGeom prst="rect">
            <a:avLst/>
          </a:prstGeom>
        </p:spPr>
        <p:txBody>
          <a:bodyPr wrap="none">
            <a:spAutoFit/>
          </a:bodyPr>
          <a:lstStyle/>
          <a:p>
            <a:r>
              <a:rPr lang="tr-TR" sz="1350" b="1" dirty="0" err="1">
                <a:latin typeface="Arial" panose="020B0604020202020204" pitchFamily="34" charset="0"/>
                <a:cs typeface="Arial" panose="020B0604020202020204" pitchFamily="34" charset="0"/>
              </a:rPr>
              <a:t>Social</a:t>
            </a:r>
            <a:r>
              <a:rPr lang="tr-TR" sz="1350" b="1" dirty="0">
                <a:latin typeface="Arial" panose="020B0604020202020204" pitchFamily="34" charset="0"/>
                <a:cs typeface="Arial" panose="020B0604020202020204" pitchFamily="34" charset="0"/>
              </a:rPr>
              <a:t> </a:t>
            </a:r>
            <a:r>
              <a:rPr lang="tr-TR" sz="1350" b="1" dirty="0" err="1">
                <a:latin typeface="Arial" panose="020B0604020202020204" pitchFamily="34" charset="0"/>
                <a:cs typeface="Arial" panose="020B0604020202020204" pitchFamily="34" charset="0"/>
              </a:rPr>
              <a:t>Responsibilities</a:t>
            </a:r>
            <a:r>
              <a:rPr lang="tr-TR" sz="1350" b="1" dirty="0">
                <a:latin typeface="Arial" panose="020B0604020202020204" pitchFamily="34" charset="0"/>
                <a:cs typeface="Arial" panose="020B0604020202020204" pitchFamily="34" charset="0"/>
              </a:rPr>
              <a:t> </a:t>
            </a:r>
          </a:p>
        </p:txBody>
      </p:sp>
      <p:sp>
        <p:nvSpPr>
          <p:cNvPr id="8" name="Dikdörtgen 7"/>
          <p:cNvSpPr/>
          <p:nvPr/>
        </p:nvSpPr>
        <p:spPr>
          <a:xfrm>
            <a:off x="930400" y="3487598"/>
            <a:ext cx="2204450" cy="300082"/>
          </a:xfrm>
          <a:prstGeom prst="rect">
            <a:avLst/>
          </a:prstGeom>
        </p:spPr>
        <p:txBody>
          <a:bodyPr wrap="none">
            <a:spAutoFit/>
          </a:bodyPr>
          <a:lstStyle/>
          <a:p>
            <a:r>
              <a:rPr lang="tr-TR" sz="1350" b="1" dirty="0" err="1">
                <a:latin typeface="Arial" panose="020B0604020202020204" pitchFamily="34" charset="0"/>
                <a:cs typeface="Arial" panose="020B0604020202020204" pitchFamily="34" charset="0"/>
              </a:rPr>
              <a:t>Projects</a:t>
            </a:r>
            <a:r>
              <a:rPr lang="tr-TR" sz="1350" b="1" dirty="0">
                <a:latin typeface="Arial" panose="020B0604020202020204" pitchFamily="34" charset="0"/>
                <a:cs typeface="Arial" panose="020B0604020202020204" pitchFamily="34" charset="0"/>
              </a:rPr>
              <a:t> &amp; </a:t>
            </a:r>
            <a:r>
              <a:rPr lang="tr-TR" sz="1350" b="1" dirty="0" err="1">
                <a:latin typeface="Arial" panose="020B0604020202020204" pitchFamily="34" charset="0"/>
                <a:cs typeface="Arial" panose="020B0604020202020204" pitchFamily="34" charset="0"/>
              </a:rPr>
              <a:t>Cooperations</a:t>
            </a:r>
            <a:endParaRPr lang="tr-TR" sz="1350" b="1" dirty="0">
              <a:latin typeface="Arial" panose="020B0604020202020204" pitchFamily="34" charset="0"/>
              <a:cs typeface="Arial" panose="020B0604020202020204" pitchFamily="34" charset="0"/>
            </a:endParaRPr>
          </a:p>
        </p:txBody>
      </p:sp>
      <p:sp>
        <p:nvSpPr>
          <p:cNvPr id="9" name="Dikdörtgen 8"/>
          <p:cNvSpPr/>
          <p:nvPr/>
        </p:nvSpPr>
        <p:spPr>
          <a:xfrm>
            <a:off x="1" y="1457443"/>
            <a:ext cx="9143999" cy="369332"/>
          </a:xfrm>
          <a:prstGeom prst="rect">
            <a:avLst/>
          </a:prstGeom>
        </p:spPr>
        <p:txBody>
          <a:bodyPr wrap="square">
            <a:spAutoFit/>
          </a:bodyPr>
          <a:lstStyle/>
          <a:p>
            <a:pPr lvl="1" algn="just"/>
            <a:r>
              <a:rPr lang="tr-TR" dirty="0">
                <a:solidFill>
                  <a:srgbClr val="C00000"/>
                </a:solidFill>
                <a:latin typeface="Arial" panose="020B0604020202020204" pitchFamily="34" charset="0"/>
                <a:cs typeface="Arial" panose="020B0604020202020204" pitchFamily="34" charset="0"/>
              </a:rPr>
              <a:t>‘’</a:t>
            </a:r>
            <a:r>
              <a:rPr lang="en-US" dirty="0">
                <a:solidFill>
                  <a:srgbClr val="C00000"/>
                </a:solidFill>
                <a:latin typeface="Arial" panose="020B0604020202020204" pitchFamily="34" charset="0"/>
                <a:cs typeface="Arial" panose="020B0604020202020204" pitchFamily="34" charset="0"/>
              </a:rPr>
              <a:t>The Umbrella Organization </a:t>
            </a:r>
            <a:r>
              <a:rPr lang="tr-TR" dirty="0">
                <a:solidFill>
                  <a:srgbClr val="C00000"/>
                </a:solidFill>
                <a:latin typeface="Arial" panose="020B0604020202020204" pitchFamily="34" charset="0"/>
                <a:cs typeface="Arial" panose="020B0604020202020204" pitchFamily="34" charset="0"/>
              </a:rPr>
              <a:t>f</a:t>
            </a:r>
            <a:r>
              <a:rPr lang="en-US" dirty="0">
                <a:solidFill>
                  <a:srgbClr val="C00000"/>
                </a:solidFill>
                <a:latin typeface="Arial" panose="020B0604020202020204" pitchFamily="34" charset="0"/>
                <a:cs typeface="Arial" panose="020B0604020202020204" pitchFamily="34" charset="0"/>
              </a:rPr>
              <a:t>or </a:t>
            </a:r>
            <a:r>
              <a:rPr lang="tr-TR" dirty="0">
                <a:solidFill>
                  <a:srgbClr val="C00000"/>
                </a:solidFill>
                <a:latin typeface="Arial" panose="020B0604020202020204" pitchFamily="34" charset="0"/>
                <a:cs typeface="Arial" panose="020B0604020202020204" pitchFamily="34" charset="0"/>
              </a:rPr>
              <a:t>t</a:t>
            </a:r>
            <a:r>
              <a:rPr lang="en-US" dirty="0">
                <a:solidFill>
                  <a:srgbClr val="C00000"/>
                </a:solidFill>
                <a:latin typeface="Arial" panose="020B0604020202020204" pitchFamily="34" charset="0"/>
                <a:cs typeface="Arial" panose="020B0604020202020204" pitchFamily="34" charset="0"/>
              </a:rPr>
              <a:t>he Transportation </a:t>
            </a:r>
            <a:r>
              <a:rPr lang="tr-TR" dirty="0">
                <a:solidFill>
                  <a:srgbClr val="C00000"/>
                </a:solidFill>
                <a:latin typeface="Arial" panose="020B0604020202020204" pitchFamily="34" charset="0"/>
                <a:cs typeface="Arial" panose="020B0604020202020204" pitchFamily="34" charset="0"/>
              </a:rPr>
              <a:t>a</a:t>
            </a:r>
            <a:r>
              <a:rPr lang="en-US" dirty="0" err="1">
                <a:solidFill>
                  <a:srgbClr val="C00000"/>
                </a:solidFill>
                <a:latin typeface="Arial" panose="020B0604020202020204" pitchFamily="34" charset="0"/>
                <a:cs typeface="Arial" panose="020B0604020202020204" pitchFamily="34" charset="0"/>
              </a:rPr>
              <a:t>nd</a:t>
            </a:r>
            <a:r>
              <a:rPr lang="en-US" dirty="0">
                <a:solidFill>
                  <a:srgbClr val="C00000"/>
                </a:solidFill>
                <a:latin typeface="Arial" panose="020B0604020202020204" pitchFamily="34" charset="0"/>
                <a:cs typeface="Arial" panose="020B0604020202020204" pitchFamily="34" charset="0"/>
              </a:rPr>
              <a:t> Logistics Industry</a:t>
            </a:r>
            <a:r>
              <a:rPr lang="tr-TR" dirty="0">
                <a:solidFill>
                  <a:srgbClr val="C00000"/>
                </a:solidFill>
                <a:latin typeface="Arial" panose="020B0604020202020204" pitchFamily="34" charset="0"/>
                <a:cs typeface="Arial" panose="020B0604020202020204" pitchFamily="34" charset="0"/>
              </a:rPr>
              <a:t>’’</a:t>
            </a:r>
          </a:p>
        </p:txBody>
      </p:sp>
      <p:sp>
        <p:nvSpPr>
          <p:cNvPr id="10" name="Başlık 1"/>
          <p:cNvSpPr txBox="1">
            <a:spLocks/>
          </p:cNvSpPr>
          <p:nvPr/>
        </p:nvSpPr>
        <p:spPr>
          <a:xfrm>
            <a:off x="899592" y="404664"/>
            <a:ext cx="7772400" cy="519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000" dirty="0">
                <a:latin typeface="Arial" panose="020B0604020202020204" pitchFamily="34" charset="0"/>
                <a:ea typeface="+mj-ea"/>
                <a:cs typeface="Arial" pitchFamily="34" charset="0"/>
              </a:rPr>
              <a:t>UTIKAD </a:t>
            </a:r>
            <a:endParaRPr kumimoji="0" lang="tr-TR" sz="200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825107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26278" t="35156" r="28001" b="23501"/>
          <a:stretch>
            <a:fillRect/>
          </a:stretch>
        </p:blipFill>
        <p:spPr bwMode="auto">
          <a:xfrm>
            <a:off x="323527" y="1916832"/>
            <a:ext cx="3682997" cy="2664296"/>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l="41044" t="34418" r="14069" b="50078"/>
          <a:stretch>
            <a:fillRect/>
          </a:stretch>
        </p:blipFill>
        <p:spPr bwMode="auto">
          <a:xfrm>
            <a:off x="251520" y="4581128"/>
            <a:ext cx="3909008" cy="1080120"/>
          </a:xfrm>
          <a:prstGeom prst="rect">
            <a:avLst/>
          </a:prstGeom>
          <a:noFill/>
          <a:ln w="9525">
            <a:noFill/>
            <a:miter lim="800000"/>
            <a:headEnd/>
            <a:tailEnd/>
          </a:ln>
        </p:spPr>
      </p:pic>
      <p:sp>
        <p:nvSpPr>
          <p:cNvPr id="4" name="2 İçerik Yer Tutucusu"/>
          <p:cNvSpPr txBox="1">
            <a:spLocks/>
          </p:cNvSpPr>
          <p:nvPr/>
        </p:nvSpPr>
        <p:spPr bwMode="auto">
          <a:xfrm>
            <a:off x="216024" y="1285860"/>
            <a:ext cx="3995936" cy="432048"/>
          </a:xfrm>
          <a:prstGeom prst="rect">
            <a:avLst/>
          </a:prstGeom>
          <a:noFill/>
          <a:ln w="9525">
            <a:noFill/>
            <a:miter lim="800000"/>
            <a:headEnd/>
            <a:tailEnd/>
          </a:ln>
        </p:spPr>
        <p:txBody>
          <a:bodyPr/>
          <a:lstStyle/>
          <a:p>
            <a:pPr algn="ctr"/>
            <a:r>
              <a:rPr lang="tr-TR" dirty="0">
                <a:latin typeface="Arial" pitchFamily="34" charset="0"/>
                <a:cs typeface="Arial" pitchFamily="34" charset="0"/>
              </a:rPr>
              <a:t>VOICE OF INDUSTRY IN TURKEY</a:t>
            </a:r>
          </a:p>
        </p:txBody>
      </p:sp>
      <p:sp>
        <p:nvSpPr>
          <p:cNvPr id="5" name="2 İçerik Yer Tutucusu"/>
          <p:cNvSpPr txBox="1">
            <a:spLocks/>
          </p:cNvSpPr>
          <p:nvPr/>
        </p:nvSpPr>
        <p:spPr bwMode="auto">
          <a:xfrm>
            <a:off x="4716016" y="1285860"/>
            <a:ext cx="3888432" cy="575245"/>
          </a:xfrm>
          <a:prstGeom prst="rect">
            <a:avLst/>
          </a:prstGeom>
          <a:noFill/>
          <a:ln w="9525">
            <a:noFill/>
            <a:miter lim="800000"/>
            <a:headEnd/>
            <a:tailEnd/>
          </a:ln>
        </p:spPr>
        <p:txBody>
          <a:bodyPr/>
          <a:lstStyle/>
          <a:p>
            <a:pPr lvl="0" algn="ctr">
              <a:spcBef>
                <a:spcPct val="0"/>
              </a:spcBef>
              <a:defRPr/>
            </a:pPr>
            <a:r>
              <a:rPr lang="tr-TR" dirty="0">
                <a:latin typeface="Arial" pitchFamily="34" charset="0"/>
                <a:cs typeface="Arial" pitchFamily="34" charset="0"/>
              </a:rPr>
              <a:t>VOICE OF INDUSTRY IN THE WORLD</a:t>
            </a:r>
          </a:p>
        </p:txBody>
      </p:sp>
      <p:sp>
        <p:nvSpPr>
          <p:cNvPr id="8" name="Başlık 1"/>
          <p:cNvSpPr txBox="1">
            <a:spLocks/>
          </p:cNvSpPr>
          <p:nvPr/>
        </p:nvSpPr>
        <p:spPr>
          <a:xfrm>
            <a:off x="899592" y="404664"/>
            <a:ext cx="6408712" cy="519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200" dirty="0">
                <a:latin typeface="Arial" pitchFamily="34" charset="0"/>
                <a:ea typeface="+mj-ea"/>
                <a:cs typeface="Arial" pitchFamily="34" charset="0"/>
              </a:rPr>
              <a:t>NATIONAL &amp; INTERNATIONAL PLATFORMS</a:t>
            </a:r>
            <a:endParaRPr kumimoji="0" lang="tr-TR"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9" name="Picture 2" descr="http://www.utikad.org.tr/db/images/fiatalogo.gif"/>
          <p:cNvPicPr preferRelativeResize="0">
            <a:picLocks noChangeArrowheads="1"/>
          </p:cNvPicPr>
          <p:nvPr/>
        </p:nvPicPr>
        <p:blipFill>
          <a:blip r:embed="rId4" cstate="print"/>
          <a:srcRect/>
          <a:stretch>
            <a:fillRect/>
          </a:stretch>
        </p:blipFill>
        <p:spPr bwMode="auto">
          <a:xfrm>
            <a:off x="5357818" y="2000240"/>
            <a:ext cx="1071570" cy="1071570"/>
          </a:xfrm>
          <a:prstGeom prst="rect">
            <a:avLst/>
          </a:prstGeom>
          <a:noFill/>
        </p:spPr>
      </p:pic>
      <p:grpSp>
        <p:nvGrpSpPr>
          <p:cNvPr id="2" name="Group 11"/>
          <p:cNvGrpSpPr>
            <a:grpSpLocks/>
          </p:cNvGrpSpPr>
          <p:nvPr/>
        </p:nvGrpSpPr>
        <p:grpSpPr bwMode="auto">
          <a:xfrm>
            <a:off x="5143504" y="3357562"/>
            <a:ext cx="1440000" cy="720000"/>
            <a:chOff x="5857884" y="5214950"/>
            <a:chExt cx="2571768" cy="1285875"/>
          </a:xfrm>
        </p:grpSpPr>
        <p:pic>
          <p:nvPicPr>
            <p:cNvPr id="11" name="Picture 2"/>
            <p:cNvPicPr>
              <a:picLocks noChangeAspect="1" noChangeArrowheads="1"/>
            </p:cNvPicPr>
            <p:nvPr/>
          </p:nvPicPr>
          <p:blipFill>
            <a:blip r:embed="rId5" cstate="print"/>
            <a:srcRect/>
            <a:stretch>
              <a:fillRect/>
            </a:stretch>
          </p:blipFill>
          <p:spPr bwMode="auto">
            <a:xfrm>
              <a:off x="6929454" y="5357826"/>
              <a:ext cx="1500198" cy="1083476"/>
            </a:xfrm>
            <a:prstGeom prst="rect">
              <a:avLst/>
            </a:prstGeom>
            <a:noFill/>
            <a:ln w="9525">
              <a:noFill/>
              <a:miter lim="800000"/>
              <a:headEnd/>
              <a:tailEnd/>
            </a:ln>
          </p:spPr>
        </p:pic>
        <p:pic>
          <p:nvPicPr>
            <p:cNvPr id="12" name="Picture 6"/>
            <p:cNvPicPr>
              <a:picLocks noChangeAspect="1" noChangeArrowheads="1"/>
            </p:cNvPicPr>
            <p:nvPr/>
          </p:nvPicPr>
          <p:blipFill>
            <a:blip r:embed="rId6" cstate="print"/>
            <a:srcRect/>
            <a:stretch>
              <a:fillRect/>
            </a:stretch>
          </p:blipFill>
          <p:spPr bwMode="auto">
            <a:xfrm>
              <a:off x="5857884" y="5214950"/>
              <a:ext cx="1133475" cy="1285875"/>
            </a:xfrm>
            <a:prstGeom prst="rect">
              <a:avLst/>
            </a:prstGeom>
            <a:noFill/>
            <a:ln w="9525">
              <a:noFill/>
              <a:miter lim="800000"/>
              <a:headEnd/>
              <a:tailEnd/>
            </a:ln>
          </p:spPr>
        </p:pic>
      </p:grpSp>
      <p:pic>
        <p:nvPicPr>
          <p:cNvPr id="13" name="Picture 2" descr="http://www.i2live.net/wp-content/uploads/2013/04/lg-Clecat_noBaseline_1200pxTransp.png">
            <a:hlinkClick r:id="rId7"/>
          </p:cNvPr>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9454" y="2143116"/>
            <a:ext cx="144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www.apfm.info/community/sbp/unece.jpg"/>
          <p:cNvPicPr>
            <a:picLocks noChangeAspect="1" noChangeArrowheads="1"/>
          </p:cNvPicPr>
          <p:nvPr/>
        </p:nvPicPr>
        <p:blipFill>
          <a:blip r:embed="rId9" cstate="print"/>
          <a:srcRect/>
          <a:stretch>
            <a:fillRect/>
          </a:stretch>
        </p:blipFill>
        <p:spPr bwMode="auto">
          <a:xfrm>
            <a:off x="6786578" y="3500438"/>
            <a:ext cx="1712726" cy="500066"/>
          </a:xfrm>
          <a:prstGeom prst="rect">
            <a:avLst/>
          </a:prstGeom>
          <a:noFill/>
        </p:spPr>
      </p:pic>
      <p:pic>
        <p:nvPicPr>
          <p:cNvPr id="24" name="Picture 2" descr="http://ec.europa.eu/europeaid/where/asia/images/traceca_logo_en.jpg"/>
          <p:cNvPicPr preferRelativeResize="0">
            <a:picLocks noChangeArrowheads="1"/>
          </p:cNvPicPr>
          <p:nvPr/>
        </p:nvPicPr>
        <p:blipFill>
          <a:blip r:embed="rId10" cstate="print"/>
          <a:srcRect/>
          <a:stretch>
            <a:fillRect/>
          </a:stretch>
        </p:blipFill>
        <p:spPr bwMode="auto">
          <a:xfrm>
            <a:off x="5143504" y="4581167"/>
            <a:ext cx="1440000" cy="720000"/>
          </a:xfrm>
          <a:prstGeom prst="rect">
            <a:avLst/>
          </a:prstGeom>
          <a:noFill/>
        </p:spPr>
      </p:pic>
      <p:pic>
        <p:nvPicPr>
          <p:cNvPr id="3" name="Resim 2"/>
          <p:cNvPicPr>
            <a:picLocks noChangeAspect="1"/>
          </p:cNvPicPr>
          <p:nvPr/>
        </p:nvPicPr>
        <p:blipFill>
          <a:blip r:embed="rId11"/>
          <a:stretch>
            <a:fillRect/>
          </a:stretch>
        </p:blipFill>
        <p:spPr>
          <a:xfrm>
            <a:off x="6753651" y="4581128"/>
            <a:ext cx="2205950" cy="759977"/>
          </a:xfrm>
          <a:prstGeom prst="rect">
            <a:avLst/>
          </a:prstGeom>
        </p:spPr>
      </p:pic>
    </p:spTree>
    <p:extLst>
      <p:ext uri="{BB962C8B-B14F-4D97-AF65-F5344CB8AC3E}">
        <p14:creationId xmlns:p14="http://schemas.microsoft.com/office/powerpoint/2010/main" val="245561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899592" y="436603"/>
            <a:ext cx="4017638"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PRESENCE &amp; ORGANIZATIONS</a:t>
            </a:r>
          </a:p>
        </p:txBody>
      </p:sp>
      <p:sp>
        <p:nvSpPr>
          <p:cNvPr id="30" name="2 İçerik Yer Tutucusu"/>
          <p:cNvSpPr txBox="1">
            <a:spLocks/>
          </p:cNvSpPr>
          <p:nvPr/>
        </p:nvSpPr>
        <p:spPr bwMode="auto">
          <a:xfrm>
            <a:off x="1189619" y="3672735"/>
            <a:ext cx="3693817" cy="302297"/>
          </a:xfrm>
          <a:prstGeom prst="rect">
            <a:avLst/>
          </a:prstGeom>
          <a:solidFill>
            <a:schemeClr val="accent6">
              <a:lumMod val="20000"/>
              <a:lumOff val="80000"/>
            </a:schemeClr>
          </a:solidFill>
          <a:ln w="9525">
            <a:noFill/>
            <a:miter lim="800000"/>
            <a:headEnd/>
            <a:tailEnd/>
          </a:ln>
          <a:effectLst/>
        </p:spPr>
        <p:txBody>
          <a:bodyPr/>
          <a:lstStyle/>
          <a:p>
            <a:pPr algn="ctr"/>
            <a:r>
              <a:rPr lang="tr-TR" sz="1400" b="1" dirty="0">
                <a:solidFill>
                  <a:srgbClr val="C00000"/>
                </a:solidFill>
                <a:latin typeface="Arial" pitchFamily="34" charset="0"/>
                <a:cs typeface="Arial" pitchFamily="34" charset="0"/>
              </a:rPr>
              <a:t>International </a:t>
            </a:r>
            <a:r>
              <a:rPr lang="tr-TR" sz="1400" b="1" dirty="0" err="1">
                <a:solidFill>
                  <a:srgbClr val="C00000"/>
                </a:solidFill>
                <a:latin typeface="Arial" pitchFamily="34" charset="0"/>
                <a:cs typeface="Arial" pitchFamily="34" charset="0"/>
              </a:rPr>
              <a:t>Organizations</a:t>
            </a:r>
            <a:r>
              <a:rPr lang="tr-TR" sz="1400" b="1" dirty="0">
                <a:solidFill>
                  <a:srgbClr val="C00000"/>
                </a:solidFill>
                <a:latin typeface="Arial" pitchFamily="34" charset="0"/>
                <a:cs typeface="Arial" pitchFamily="34" charset="0"/>
              </a:rPr>
              <a:t> </a:t>
            </a:r>
            <a:r>
              <a:rPr lang="tr-TR" sz="1400" b="1" dirty="0" err="1">
                <a:solidFill>
                  <a:srgbClr val="C00000"/>
                </a:solidFill>
                <a:latin typeface="Arial" pitchFamily="34" charset="0"/>
                <a:cs typeface="Arial" pitchFamily="34" charset="0"/>
              </a:rPr>
              <a:t>By</a:t>
            </a:r>
            <a:r>
              <a:rPr lang="tr-TR" sz="1400" b="1" dirty="0">
                <a:solidFill>
                  <a:srgbClr val="C00000"/>
                </a:solidFill>
                <a:latin typeface="Arial" pitchFamily="34" charset="0"/>
                <a:cs typeface="Arial" pitchFamily="34" charset="0"/>
              </a:rPr>
              <a:t> UTIKAD</a:t>
            </a:r>
          </a:p>
        </p:txBody>
      </p:sp>
      <p:sp>
        <p:nvSpPr>
          <p:cNvPr id="26" name="2 İçerik Yer Tutucusu"/>
          <p:cNvSpPr txBox="1">
            <a:spLocks/>
          </p:cNvSpPr>
          <p:nvPr/>
        </p:nvSpPr>
        <p:spPr bwMode="auto">
          <a:xfrm>
            <a:off x="214282" y="1142984"/>
            <a:ext cx="6812535" cy="3571900"/>
          </a:xfrm>
          <a:prstGeom prst="rect">
            <a:avLst/>
          </a:prstGeom>
          <a:noFill/>
          <a:ln w="9525">
            <a:noFill/>
            <a:miter lim="800000"/>
            <a:headEnd/>
            <a:tailEnd/>
          </a:ln>
        </p:spPr>
        <p:txBody>
          <a:bodyPr/>
          <a:lstStyle/>
          <a:p>
            <a:pPr marL="214308" indent="-214308" algn="just">
              <a:buClr>
                <a:schemeClr val="accent6">
                  <a:lumMod val="75000"/>
                </a:schemeClr>
              </a:buClr>
              <a:buFont typeface="Courier New" panose="02070309020205020404" pitchFamily="49" charset="0"/>
              <a:buChar char="o"/>
            </a:pPr>
            <a:endParaRPr lang="tr-TR" dirty="0">
              <a:latin typeface="Arial" pitchFamily="34" charset="0"/>
              <a:cs typeface="Arial" pitchFamily="34" charset="0"/>
            </a:endParaRPr>
          </a:p>
          <a:p>
            <a:pPr marL="214308" indent="-214308" algn="just">
              <a:buClr>
                <a:schemeClr val="accent6">
                  <a:lumMod val="75000"/>
                </a:schemeClr>
              </a:buClr>
              <a:buFont typeface="Courier New" panose="02070309020205020404" pitchFamily="49" charset="0"/>
              <a:buChar char="o"/>
            </a:pPr>
            <a:r>
              <a:rPr lang="tr-TR" dirty="0">
                <a:latin typeface="Arial" pitchFamily="34" charset="0"/>
                <a:cs typeface="Arial" pitchFamily="34" charset="0"/>
              </a:rPr>
              <a:t>Voice of </a:t>
            </a:r>
            <a:r>
              <a:rPr lang="tr-TR" dirty="0" err="1">
                <a:latin typeface="Arial" pitchFamily="34" charset="0"/>
                <a:cs typeface="Arial" pitchFamily="34" charset="0"/>
              </a:rPr>
              <a:t>Industry</a:t>
            </a:r>
            <a:r>
              <a:rPr lang="tr-TR" dirty="0">
                <a:latin typeface="Arial" pitchFamily="34" charset="0"/>
                <a:cs typeface="Arial" pitchFamily="34" charset="0"/>
              </a:rPr>
              <a:t> </a:t>
            </a:r>
            <a:r>
              <a:rPr lang="tr-TR" dirty="0" err="1">
                <a:latin typeface="Arial" pitchFamily="34" charset="0"/>
                <a:cs typeface="Arial" pitchFamily="34" charset="0"/>
              </a:rPr>
              <a:t>Abroad</a:t>
            </a:r>
            <a:r>
              <a:rPr lang="tr-TR" dirty="0">
                <a:latin typeface="Arial" pitchFamily="34" charset="0"/>
                <a:cs typeface="Arial" pitchFamily="34" charset="0"/>
              </a:rPr>
              <a:t> </a:t>
            </a:r>
            <a:r>
              <a:rPr lang="tr-TR" dirty="0" err="1">
                <a:latin typeface="Arial" pitchFamily="34" charset="0"/>
                <a:cs typeface="Arial" pitchFamily="34" charset="0"/>
              </a:rPr>
              <a:t>with</a:t>
            </a:r>
            <a:r>
              <a:rPr lang="tr-TR" dirty="0">
                <a:latin typeface="Arial" pitchFamily="34" charset="0"/>
                <a:cs typeface="Arial" pitchFamily="34" charset="0"/>
              </a:rPr>
              <a:t> 6 </a:t>
            </a:r>
            <a:r>
              <a:rPr lang="tr-TR" dirty="0" err="1">
                <a:latin typeface="Arial" pitchFamily="34" charset="0"/>
                <a:cs typeface="Arial" pitchFamily="34" charset="0"/>
              </a:rPr>
              <a:t>Institutions</a:t>
            </a:r>
            <a:endParaRPr lang="tr-TR" dirty="0">
              <a:latin typeface="Arial" pitchFamily="34" charset="0"/>
              <a:cs typeface="Arial" pitchFamily="34" charset="0"/>
            </a:endParaRPr>
          </a:p>
          <a:p>
            <a:pPr algn="just">
              <a:buClr>
                <a:schemeClr val="accent6">
                  <a:lumMod val="75000"/>
                </a:schemeClr>
              </a:buClr>
            </a:pPr>
            <a:r>
              <a:rPr lang="tr-TR" dirty="0">
                <a:latin typeface="Arial" pitchFamily="34" charset="0"/>
                <a:cs typeface="Arial" pitchFamily="34" charset="0"/>
              </a:rPr>
              <a:t>     FIATA, CLECAT, UNECE, ECOLPAF, TRACECA, SEESARI</a:t>
            </a:r>
          </a:p>
          <a:p>
            <a:pPr marL="214308" indent="-214308" algn="just">
              <a:buClr>
                <a:schemeClr val="accent6">
                  <a:lumMod val="75000"/>
                </a:schemeClr>
              </a:buClr>
              <a:buFont typeface="Courier New" panose="02070309020205020404" pitchFamily="49" charset="0"/>
              <a:buChar char="o"/>
            </a:pPr>
            <a:endParaRPr lang="tr-TR" dirty="0">
              <a:latin typeface="Arial" pitchFamily="34" charset="0"/>
              <a:cs typeface="Arial" pitchFamily="34" charset="0"/>
            </a:endParaRPr>
          </a:p>
          <a:p>
            <a:pPr marL="214308" indent="-214308" algn="just">
              <a:buClr>
                <a:schemeClr val="accent6">
                  <a:lumMod val="75000"/>
                </a:schemeClr>
              </a:buClr>
              <a:buFont typeface="Courier New" panose="02070309020205020404" pitchFamily="49" charset="0"/>
              <a:buChar char="o"/>
            </a:pPr>
            <a:r>
              <a:rPr lang="tr-TR" dirty="0" err="1">
                <a:latin typeface="Arial" pitchFamily="34" charset="0"/>
                <a:cs typeface="Arial" pitchFamily="34" charset="0"/>
              </a:rPr>
              <a:t>Founding</a:t>
            </a:r>
            <a:r>
              <a:rPr lang="tr-TR" dirty="0">
                <a:latin typeface="Arial" pitchFamily="34" charset="0"/>
                <a:cs typeface="Arial" pitchFamily="34" charset="0"/>
              </a:rPr>
              <a:t> </a:t>
            </a:r>
            <a:r>
              <a:rPr lang="tr-TR" dirty="0" err="1">
                <a:latin typeface="Arial" pitchFamily="34" charset="0"/>
                <a:cs typeface="Arial" pitchFamily="34" charset="0"/>
              </a:rPr>
              <a:t>Member</a:t>
            </a:r>
            <a:r>
              <a:rPr lang="tr-TR" dirty="0">
                <a:latin typeface="Arial" pitchFamily="34" charset="0"/>
                <a:cs typeface="Arial" pitchFamily="34" charset="0"/>
              </a:rPr>
              <a:t> of ECOLPAF &amp; SEESARI</a:t>
            </a:r>
          </a:p>
          <a:p>
            <a:pPr algn="just">
              <a:buClr>
                <a:schemeClr val="accent6">
                  <a:lumMod val="75000"/>
                </a:schemeClr>
              </a:buClr>
            </a:pPr>
            <a:endParaRPr lang="tr-TR" dirty="0">
              <a:latin typeface="Arial" pitchFamily="34" charset="0"/>
              <a:cs typeface="Arial" pitchFamily="34" charset="0"/>
            </a:endParaRPr>
          </a:p>
          <a:p>
            <a:pPr marL="214308" indent="-214308" algn="just">
              <a:buClr>
                <a:schemeClr val="accent6">
                  <a:lumMod val="75000"/>
                </a:schemeClr>
              </a:buClr>
              <a:buFont typeface="Courier New" panose="02070309020205020404" pitchFamily="49" charset="0"/>
              <a:buChar char="o"/>
            </a:pPr>
            <a:r>
              <a:rPr lang="tr-TR" dirty="0" err="1">
                <a:latin typeface="Arial" pitchFamily="34" charset="0"/>
                <a:cs typeface="Arial" pitchFamily="34" charset="0"/>
              </a:rPr>
              <a:t>Working</a:t>
            </a:r>
            <a:r>
              <a:rPr lang="tr-TR" dirty="0">
                <a:latin typeface="Arial" pitchFamily="34" charset="0"/>
                <a:cs typeface="Arial" pitchFamily="34" charset="0"/>
              </a:rPr>
              <a:t> </a:t>
            </a:r>
            <a:r>
              <a:rPr lang="tr-TR" dirty="0" err="1">
                <a:latin typeface="Arial" pitchFamily="34" charset="0"/>
                <a:cs typeface="Arial" pitchFamily="34" charset="0"/>
              </a:rPr>
              <a:t>Groups</a:t>
            </a:r>
            <a:r>
              <a:rPr lang="tr-TR" dirty="0">
                <a:latin typeface="Arial" pitchFamily="34" charset="0"/>
                <a:cs typeface="Arial" pitchFamily="34" charset="0"/>
              </a:rPr>
              <a:t> of 7 </a:t>
            </a:r>
            <a:r>
              <a:rPr lang="tr-TR" dirty="0" err="1">
                <a:latin typeface="Arial" pitchFamily="34" charset="0"/>
                <a:cs typeface="Arial" pitchFamily="34" charset="0"/>
              </a:rPr>
              <a:t>Sectoral</a:t>
            </a:r>
            <a:r>
              <a:rPr lang="tr-TR" dirty="0">
                <a:latin typeface="Arial" pitchFamily="34" charset="0"/>
                <a:cs typeface="Arial" pitchFamily="34" charset="0"/>
              </a:rPr>
              <a:t> </a:t>
            </a:r>
            <a:r>
              <a:rPr lang="tr-TR" dirty="0" err="1">
                <a:latin typeface="Arial" pitchFamily="34" charset="0"/>
                <a:cs typeface="Arial" pitchFamily="34" charset="0"/>
              </a:rPr>
              <a:t>Divisions</a:t>
            </a:r>
            <a:endParaRPr lang="tr-TR" dirty="0">
              <a:latin typeface="Arial" pitchFamily="34" charset="0"/>
              <a:cs typeface="Arial" pitchFamily="34" charset="0"/>
            </a:endParaRPr>
          </a:p>
          <a:p>
            <a:pPr marL="214308" indent="-214308" algn="just">
              <a:buClr>
                <a:schemeClr val="accent6">
                  <a:lumMod val="75000"/>
                </a:schemeClr>
              </a:buClr>
              <a:buFont typeface="Courier New" panose="02070309020205020404" pitchFamily="49" charset="0"/>
              <a:buChar char="o"/>
            </a:pPr>
            <a:endParaRPr lang="tr-TR" dirty="0">
              <a:latin typeface="Arial" pitchFamily="34" charset="0"/>
              <a:cs typeface="Arial" pitchFamily="34" charset="0"/>
            </a:endParaRPr>
          </a:p>
          <a:p>
            <a:pPr marL="214308" indent="-214308" algn="just">
              <a:buClr>
                <a:schemeClr val="accent6">
                  <a:lumMod val="75000"/>
                </a:schemeClr>
              </a:buClr>
              <a:buFont typeface="Courier New" panose="02070309020205020404" pitchFamily="49" charset="0"/>
              <a:buChar char="o"/>
            </a:pPr>
            <a:r>
              <a:rPr lang="tr-TR" dirty="0" err="1">
                <a:latin typeface="Arial" pitchFamily="34" charset="0"/>
                <a:cs typeface="Arial" pitchFamily="34" charset="0"/>
              </a:rPr>
              <a:t>Hosted</a:t>
            </a:r>
            <a:r>
              <a:rPr lang="tr-TR" dirty="0">
                <a:latin typeface="Arial" pitchFamily="34" charset="0"/>
                <a:cs typeface="Arial" pitchFamily="34" charset="0"/>
              </a:rPr>
              <a:t> 4 International </a:t>
            </a:r>
            <a:r>
              <a:rPr lang="tr-TR" dirty="0" err="1">
                <a:latin typeface="Arial" pitchFamily="34" charset="0"/>
                <a:cs typeface="Arial" pitchFamily="34" charset="0"/>
              </a:rPr>
              <a:t>Organizations</a:t>
            </a:r>
            <a:endParaRPr lang="tr-TR" sz="1200" dirty="0">
              <a:solidFill>
                <a:schemeClr val="tx2">
                  <a:lumMod val="75000"/>
                </a:schemeClr>
              </a:solidFill>
              <a:latin typeface="Arial" pitchFamily="34" charset="0"/>
              <a:cs typeface="Arial" pitchFamily="34" charset="0"/>
            </a:endParaRPr>
          </a:p>
        </p:txBody>
      </p:sp>
      <p:sp>
        <p:nvSpPr>
          <p:cNvPr id="3" name="Dikdörtgen 2"/>
          <p:cNvSpPr/>
          <p:nvPr/>
        </p:nvSpPr>
        <p:spPr>
          <a:xfrm>
            <a:off x="1212107" y="4999904"/>
            <a:ext cx="1260281" cy="261610"/>
          </a:xfrm>
          <a:prstGeom prst="rect">
            <a:avLst/>
          </a:prstGeom>
        </p:spPr>
        <p:txBody>
          <a:bodyPr wrap="none">
            <a:spAutoFit/>
          </a:bodyPr>
          <a:lstStyle/>
          <a:p>
            <a:pPr algn="just">
              <a:buClr>
                <a:schemeClr val="accent6">
                  <a:lumMod val="75000"/>
                </a:schemeClr>
              </a:buClr>
            </a:pPr>
            <a:r>
              <a:rPr lang="tr-TR" sz="1100" dirty="0">
                <a:latin typeface="Arial" pitchFamily="34" charset="0"/>
                <a:cs typeface="Arial" pitchFamily="34" charset="0"/>
              </a:rPr>
              <a:t>Balkan </a:t>
            </a:r>
            <a:r>
              <a:rPr lang="tr-TR" sz="1100" dirty="0" err="1">
                <a:latin typeface="Arial" pitchFamily="34" charset="0"/>
                <a:cs typeface="Arial" pitchFamily="34" charset="0"/>
              </a:rPr>
              <a:t>Congress</a:t>
            </a:r>
            <a:endParaRPr lang="tr-TR" sz="1100" dirty="0">
              <a:latin typeface="Arial" pitchFamily="34" charset="0"/>
              <a:cs typeface="Arial" pitchFamily="34" charset="0"/>
            </a:endParaRPr>
          </a:p>
        </p:txBody>
      </p:sp>
      <p:sp>
        <p:nvSpPr>
          <p:cNvPr id="4" name="Dikdörtgen 3"/>
          <p:cNvSpPr/>
          <p:nvPr/>
        </p:nvSpPr>
        <p:spPr>
          <a:xfrm>
            <a:off x="1416864" y="4449188"/>
            <a:ext cx="582211" cy="307777"/>
          </a:xfrm>
          <a:prstGeom prst="rect">
            <a:avLst/>
          </a:prstGeom>
        </p:spPr>
        <p:txBody>
          <a:bodyPr wrap="none">
            <a:spAutoFit/>
          </a:bodyPr>
          <a:lstStyle/>
          <a:p>
            <a:pPr algn="ctr"/>
            <a:r>
              <a:rPr lang="tr-TR" sz="1400" b="1" u="sng" dirty="0">
                <a:solidFill>
                  <a:schemeClr val="accent6">
                    <a:lumMod val="75000"/>
                  </a:schemeClr>
                </a:solidFill>
                <a:latin typeface="Arial" panose="020B0604020202020204" pitchFamily="34" charset="0"/>
                <a:cs typeface="Arial" panose="020B0604020202020204" pitchFamily="34" charset="0"/>
              </a:rPr>
              <a:t>1999</a:t>
            </a:r>
            <a:endParaRPr lang="tr-TR" sz="1400" u="sng" dirty="0">
              <a:solidFill>
                <a:schemeClr val="accent6">
                  <a:lumMod val="75000"/>
                </a:schemeClr>
              </a:solidFill>
            </a:endParaRPr>
          </a:p>
        </p:txBody>
      </p:sp>
      <p:sp>
        <p:nvSpPr>
          <p:cNvPr id="16" name="Dikdörtgen 15"/>
          <p:cNvSpPr/>
          <p:nvPr/>
        </p:nvSpPr>
        <p:spPr>
          <a:xfrm>
            <a:off x="3461746" y="4985838"/>
            <a:ext cx="992579" cy="430887"/>
          </a:xfrm>
          <a:prstGeom prst="rect">
            <a:avLst/>
          </a:prstGeom>
        </p:spPr>
        <p:txBody>
          <a:bodyPr wrap="none">
            <a:spAutoFit/>
          </a:bodyPr>
          <a:lstStyle/>
          <a:p>
            <a:pPr algn="ctr">
              <a:buClr>
                <a:schemeClr val="accent6">
                  <a:lumMod val="75000"/>
                </a:schemeClr>
              </a:buClr>
            </a:pPr>
            <a:r>
              <a:rPr lang="tr-TR" sz="1100" dirty="0">
                <a:latin typeface="Arial" pitchFamily="34" charset="0"/>
                <a:cs typeface="Arial" pitchFamily="34" charset="0"/>
              </a:rPr>
              <a:t>FIATA World</a:t>
            </a:r>
          </a:p>
          <a:p>
            <a:pPr algn="ctr">
              <a:buClr>
                <a:schemeClr val="accent6">
                  <a:lumMod val="75000"/>
                </a:schemeClr>
              </a:buClr>
            </a:pPr>
            <a:r>
              <a:rPr lang="tr-TR" sz="1100" dirty="0" err="1">
                <a:latin typeface="Arial" pitchFamily="34" charset="0"/>
                <a:cs typeface="Arial" pitchFamily="34" charset="0"/>
              </a:rPr>
              <a:t>Congress</a:t>
            </a:r>
            <a:endParaRPr lang="tr-TR" sz="1100" dirty="0">
              <a:latin typeface="Arial" pitchFamily="34" charset="0"/>
              <a:cs typeface="Arial" pitchFamily="34" charset="0"/>
            </a:endParaRPr>
          </a:p>
        </p:txBody>
      </p:sp>
      <p:sp>
        <p:nvSpPr>
          <p:cNvPr id="17" name="Dikdörtgen 16"/>
          <p:cNvSpPr/>
          <p:nvPr/>
        </p:nvSpPr>
        <p:spPr>
          <a:xfrm>
            <a:off x="3533932" y="4466174"/>
            <a:ext cx="582211" cy="307777"/>
          </a:xfrm>
          <a:prstGeom prst="rect">
            <a:avLst/>
          </a:prstGeom>
        </p:spPr>
        <p:txBody>
          <a:bodyPr wrap="none">
            <a:spAutoFit/>
          </a:bodyPr>
          <a:lstStyle/>
          <a:p>
            <a:pPr algn="ctr"/>
            <a:r>
              <a:rPr lang="tr-TR" sz="1400" b="1" u="sng" dirty="0">
                <a:solidFill>
                  <a:schemeClr val="accent6">
                    <a:lumMod val="75000"/>
                  </a:schemeClr>
                </a:solidFill>
                <a:latin typeface="Arial" panose="020B0604020202020204" pitchFamily="34" charset="0"/>
                <a:cs typeface="Arial" panose="020B0604020202020204" pitchFamily="34" charset="0"/>
              </a:rPr>
              <a:t>2002</a:t>
            </a:r>
            <a:endParaRPr lang="tr-TR" sz="1400" dirty="0">
              <a:solidFill>
                <a:schemeClr val="accent6">
                  <a:lumMod val="75000"/>
                </a:schemeClr>
              </a:solidFill>
            </a:endParaRPr>
          </a:p>
        </p:txBody>
      </p:sp>
      <p:sp>
        <p:nvSpPr>
          <p:cNvPr id="18" name="Dikdörtgen 17"/>
          <p:cNvSpPr/>
          <p:nvPr/>
        </p:nvSpPr>
        <p:spPr>
          <a:xfrm>
            <a:off x="5795983" y="4508831"/>
            <a:ext cx="572336" cy="307777"/>
          </a:xfrm>
          <a:prstGeom prst="rect">
            <a:avLst/>
          </a:prstGeom>
        </p:spPr>
        <p:txBody>
          <a:bodyPr wrap="none">
            <a:spAutoFit/>
          </a:bodyPr>
          <a:lstStyle/>
          <a:p>
            <a:pPr algn="ctr"/>
            <a:r>
              <a:rPr lang="tr-TR" sz="1400" b="1" u="sng" dirty="0">
                <a:solidFill>
                  <a:schemeClr val="accent6">
                    <a:lumMod val="75000"/>
                  </a:schemeClr>
                </a:solidFill>
                <a:latin typeface="Arial" panose="020B0604020202020204" pitchFamily="34" charset="0"/>
                <a:cs typeface="Arial" panose="020B0604020202020204" pitchFamily="34" charset="0"/>
              </a:rPr>
              <a:t>2011</a:t>
            </a:r>
            <a:endParaRPr lang="tr-TR" sz="1400" dirty="0">
              <a:solidFill>
                <a:schemeClr val="accent6">
                  <a:lumMod val="75000"/>
                </a:schemeClr>
              </a:solidFill>
            </a:endParaRPr>
          </a:p>
        </p:txBody>
      </p:sp>
      <p:sp>
        <p:nvSpPr>
          <p:cNvPr id="19" name="Dikdörtgen 18"/>
          <p:cNvSpPr/>
          <p:nvPr/>
        </p:nvSpPr>
        <p:spPr>
          <a:xfrm>
            <a:off x="7608837" y="4526036"/>
            <a:ext cx="582211" cy="307777"/>
          </a:xfrm>
          <a:prstGeom prst="rect">
            <a:avLst/>
          </a:prstGeom>
        </p:spPr>
        <p:txBody>
          <a:bodyPr wrap="none">
            <a:spAutoFit/>
          </a:bodyPr>
          <a:lstStyle/>
          <a:p>
            <a:pPr algn="ctr"/>
            <a:r>
              <a:rPr lang="tr-TR" sz="1400" b="1" u="sng" dirty="0">
                <a:solidFill>
                  <a:schemeClr val="accent6">
                    <a:lumMod val="75000"/>
                  </a:schemeClr>
                </a:solidFill>
                <a:latin typeface="Arial" panose="020B0604020202020204" pitchFamily="34" charset="0"/>
                <a:cs typeface="Arial" panose="020B0604020202020204" pitchFamily="34" charset="0"/>
              </a:rPr>
              <a:t>2014</a:t>
            </a:r>
            <a:endParaRPr lang="tr-TR" sz="1400" dirty="0">
              <a:solidFill>
                <a:schemeClr val="accent6">
                  <a:lumMod val="75000"/>
                </a:schemeClr>
              </a:solidFill>
            </a:endParaRPr>
          </a:p>
        </p:txBody>
      </p:sp>
      <p:sp>
        <p:nvSpPr>
          <p:cNvPr id="20" name="Dikdörtgen 19"/>
          <p:cNvSpPr/>
          <p:nvPr/>
        </p:nvSpPr>
        <p:spPr>
          <a:xfrm>
            <a:off x="7426637" y="5046070"/>
            <a:ext cx="992579" cy="430887"/>
          </a:xfrm>
          <a:prstGeom prst="rect">
            <a:avLst/>
          </a:prstGeom>
        </p:spPr>
        <p:txBody>
          <a:bodyPr wrap="none">
            <a:spAutoFit/>
          </a:bodyPr>
          <a:lstStyle/>
          <a:p>
            <a:pPr algn="ctr">
              <a:buClr>
                <a:schemeClr val="accent6">
                  <a:lumMod val="75000"/>
                </a:schemeClr>
              </a:buClr>
            </a:pPr>
            <a:r>
              <a:rPr lang="tr-TR" sz="1100" dirty="0">
                <a:latin typeface="Arial" pitchFamily="34" charset="0"/>
                <a:cs typeface="Arial" pitchFamily="34" charset="0"/>
              </a:rPr>
              <a:t>FIATA World</a:t>
            </a:r>
          </a:p>
          <a:p>
            <a:pPr algn="ctr">
              <a:buClr>
                <a:schemeClr val="accent6">
                  <a:lumMod val="75000"/>
                </a:schemeClr>
              </a:buClr>
            </a:pPr>
            <a:r>
              <a:rPr lang="tr-TR" sz="1100" dirty="0" err="1">
                <a:latin typeface="Arial" pitchFamily="34" charset="0"/>
                <a:cs typeface="Arial" pitchFamily="34" charset="0"/>
              </a:rPr>
              <a:t>Congress</a:t>
            </a:r>
            <a:endParaRPr lang="tr-TR" sz="1100" dirty="0">
              <a:latin typeface="Arial" pitchFamily="34" charset="0"/>
              <a:cs typeface="Arial" pitchFamily="34" charset="0"/>
            </a:endParaRPr>
          </a:p>
        </p:txBody>
      </p:sp>
      <p:sp>
        <p:nvSpPr>
          <p:cNvPr id="21" name="Dikdörtgen 20"/>
          <p:cNvSpPr/>
          <p:nvPr/>
        </p:nvSpPr>
        <p:spPr>
          <a:xfrm>
            <a:off x="5210759" y="5016208"/>
            <a:ext cx="1742785" cy="769441"/>
          </a:xfrm>
          <a:prstGeom prst="rect">
            <a:avLst/>
          </a:prstGeom>
        </p:spPr>
        <p:txBody>
          <a:bodyPr wrap="none">
            <a:spAutoFit/>
          </a:bodyPr>
          <a:lstStyle/>
          <a:p>
            <a:pPr algn="ctr">
              <a:buClr>
                <a:schemeClr val="accent6">
                  <a:lumMod val="75000"/>
                </a:schemeClr>
              </a:buClr>
            </a:pPr>
            <a:r>
              <a:rPr lang="en-US" sz="1100" dirty="0">
                <a:latin typeface="Arial" pitchFamily="34" charset="0"/>
                <a:cs typeface="Arial" pitchFamily="34" charset="0"/>
              </a:rPr>
              <a:t>10. Southeast European </a:t>
            </a:r>
            <a:endParaRPr lang="tr-TR" sz="1100" dirty="0">
              <a:latin typeface="Arial" pitchFamily="34" charset="0"/>
              <a:cs typeface="Arial" pitchFamily="34" charset="0"/>
            </a:endParaRPr>
          </a:p>
          <a:p>
            <a:pPr algn="ctr">
              <a:buClr>
                <a:schemeClr val="accent6">
                  <a:lumMod val="75000"/>
                </a:schemeClr>
              </a:buClr>
            </a:pPr>
            <a:r>
              <a:rPr lang="en-US" sz="1100" dirty="0">
                <a:latin typeface="Arial" pitchFamily="34" charset="0"/>
                <a:cs typeface="Arial" pitchFamily="34" charset="0"/>
              </a:rPr>
              <a:t>Freight Forwarders</a:t>
            </a:r>
            <a:endParaRPr lang="tr-TR" sz="1100" dirty="0">
              <a:latin typeface="Arial" pitchFamily="34" charset="0"/>
              <a:cs typeface="Arial" pitchFamily="34" charset="0"/>
            </a:endParaRPr>
          </a:p>
          <a:p>
            <a:pPr algn="ctr">
              <a:buClr>
                <a:schemeClr val="accent6">
                  <a:lumMod val="75000"/>
                </a:schemeClr>
              </a:buClr>
            </a:pPr>
            <a:r>
              <a:rPr lang="en-US" sz="1100" dirty="0">
                <a:latin typeface="Arial" pitchFamily="34" charset="0"/>
                <a:cs typeface="Arial" pitchFamily="34" charset="0"/>
              </a:rPr>
              <a:t>&amp; Logistics Operators</a:t>
            </a:r>
            <a:endParaRPr lang="tr-TR" sz="1100" dirty="0">
              <a:latin typeface="Arial" pitchFamily="34" charset="0"/>
              <a:cs typeface="Arial" pitchFamily="34" charset="0"/>
            </a:endParaRPr>
          </a:p>
          <a:p>
            <a:pPr algn="ctr">
              <a:buClr>
                <a:schemeClr val="accent6">
                  <a:lumMod val="75000"/>
                </a:schemeClr>
              </a:buClr>
            </a:pPr>
            <a:r>
              <a:rPr lang="en-US" sz="1100" dirty="0">
                <a:latin typeface="Arial" pitchFamily="34" charset="0"/>
                <a:cs typeface="Arial" pitchFamily="34" charset="0"/>
              </a:rPr>
              <a:t> Congress</a:t>
            </a:r>
            <a:endParaRPr lang="tr-TR" sz="1100" dirty="0">
              <a:latin typeface="Arial" pitchFamily="34" charset="0"/>
              <a:cs typeface="Arial" pitchFamily="34" charset="0"/>
            </a:endParaRPr>
          </a:p>
        </p:txBody>
      </p:sp>
      <p:pic>
        <p:nvPicPr>
          <p:cNvPr id="22" name="Picture 4"/>
          <p:cNvPicPr>
            <a:picLocks noChangeAspect="1" noChangeArrowheads="1"/>
          </p:cNvPicPr>
          <p:nvPr/>
        </p:nvPicPr>
        <p:blipFill>
          <a:blip r:embed="rId2" cstate="print"/>
          <a:srcRect/>
          <a:stretch>
            <a:fillRect/>
          </a:stretch>
        </p:blipFill>
        <p:spPr bwMode="auto">
          <a:xfrm rot="21430600">
            <a:off x="5431340" y="1956195"/>
            <a:ext cx="3335302" cy="2328179"/>
          </a:xfrm>
          <a:prstGeom prst="rect">
            <a:avLst/>
          </a:prstGeom>
          <a:ln>
            <a:noFill/>
          </a:ln>
          <a:effectLst>
            <a:softEdge rad="112500"/>
          </a:effectLst>
        </p:spPr>
      </p:pic>
    </p:spTree>
    <p:extLst>
      <p:ext uri="{BB962C8B-B14F-4D97-AF65-F5344CB8AC3E}">
        <p14:creationId xmlns:p14="http://schemas.microsoft.com/office/powerpoint/2010/main" val="22377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1"/>
          <p:cNvSpPr>
            <a:spLocks noChangeArrowheads="1"/>
          </p:cNvSpPr>
          <p:nvPr/>
        </p:nvSpPr>
        <p:spPr bwMode="auto">
          <a:xfrm>
            <a:off x="579858" y="1457474"/>
            <a:ext cx="7618040" cy="461665"/>
          </a:xfrm>
          <a:prstGeom prst="rect">
            <a:avLst/>
          </a:prstGeom>
          <a:noFill/>
          <a:ln w="9525">
            <a:noFill/>
            <a:miter lim="800000"/>
            <a:headEnd/>
            <a:tailEnd/>
          </a:ln>
        </p:spPr>
        <p:txBody>
          <a:bodyPr wrap="square">
            <a:spAutoFit/>
          </a:bodyPr>
          <a:lstStyle/>
          <a:p>
            <a:pPr algn="ctr">
              <a:lnSpc>
                <a:spcPct val="150000"/>
              </a:lnSpc>
            </a:pPr>
            <a:r>
              <a:rPr lang="en-US" altLang="en-US" sz="1600" b="1" dirty="0">
                <a:solidFill>
                  <a:srgbClr val="C00000"/>
                </a:solidFill>
                <a:latin typeface="Arial" pitchFamily="34" charset="0"/>
                <a:cs typeface="Arial" pitchFamily="34" charset="0"/>
              </a:rPr>
              <a:t>From 95 Countries, 10</a:t>
            </a:r>
            <a:r>
              <a:rPr lang="tr-TR" altLang="en-US" sz="1600" b="1" dirty="0">
                <a:solidFill>
                  <a:srgbClr val="C00000"/>
                </a:solidFill>
                <a:latin typeface="Arial" pitchFamily="34" charset="0"/>
                <a:cs typeface="Arial" pitchFamily="34" charset="0"/>
              </a:rPr>
              <a:t>39</a:t>
            </a:r>
            <a:r>
              <a:rPr lang="en-US" altLang="en-US" sz="1600" b="1" dirty="0">
                <a:solidFill>
                  <a:srgbClr val="C00000"/>
                </a:solidFill>
                <a:latin typeface="Arial" pitchFamily="34" charset="0"/>
                <a:cs typeface="Arial" pitchFamily="34" charset="0"/>
              </a:rPr>
              <a:t> Participants came together </a:t>
            </a:r>
          </a:p>
        </p:txBody>
      </p:sp>
      <p:pic>
        <p:nvPicPr>
          <p:cNvPr id="9" name="Resim 3"/>
          <p:cNvPicPr>
            <a:picLocks noChangeAspect="1"/>
          </p:cNvPicPr>
          <p:nvPr/>
        </p:nvPicPr>
        <p:blipFill>
          <a:blip r:embed="rId3" cstate="print"/>
          <a:srcRect/>
          <a:stretch>
            <a:fillRect/>
          </a:stretch>
        </p:blipFill>
        <p:spPr bwMode="auto">
          <a:xfrm>
            <a:off x="2161202" y="5357719"/>
            <a:ext cx="828675" cy="263525"/>
          </a:xfrm>
          <a:prstGeom prst="rect">
            <a:avLst/>
          </a:prstGeom>
          <a:noFill/>
          <a:ln w="9525">
            <a:noFill/>
            <a:miter lim="800000"/>
            <a:headEnd/>
            <a:tailEnd/>
          </a:ln>
        </p:spPr>
      </p:pic>
      <p:sp>
        <p:nvSpPr>
          <p:cNvPr id="10" name="Metin kutusu 4"/>
          <p:cNvSpPr txBox="1">
            <a:spLocks noChangeArrowheads="1"/>
          </p:cNvSpPr>
          <p:nvPr/>
        </p:nvSpPr>
        <p:spPr bwMode="auto">
          <a:xfrm>
            <a:off x="2135630" y="5168623"/>
            <a:ext cx="1009651" cy="184666"/>
          </a:xfrm>
          <a:prstGeom prst="rect">
            <a:avLst/>
          </a:prstGeom>
          <a:noFill/>
          <a:ln w="9525">
            <a:noFill/>
            <a:miter lim="800000"/>
            <a:headEnd/>
            <a:tailEnd/>
          </a:ln>
        </p:spPr>
        <p:txBody>
          <a:bodyPr>
            <a:spAutoFit/>
          </a:bodyPr>
          <a:lstStyle/>
          <a:p>
            <a:r>
              <a:rPr lang="tr-TR" altLang="tr-TR" sz="600" b="1" dirty="0">
                <a:latin typeface="Book Antiqua" pitchFamily="18" charset="0"/>
              </a:rPr>
              <a:t>YIFFYA SPONSOR</a:t>
            </a:r>
          </a:p>
        </p:txBody>
      </p:sp>
      <p:sp>
        <p:nvSpPr>
          <p:cNvPr id="12" name="Metin kutusu 13"/>
          <p:cNvSpPr txBox="1">
            <a:spLocks noChangeArrowheads="1"/>
          </p:cNvSpPr>
          <p:nvPr/>
        </p:nvSpPr>
        <p:spPr bwMode="auto">
          <a:xfrm>
            <a:off x="243317" y="4565378"/>
            <a:ext cx="1065212" cy="184666"/>
          </a:xfrm>
          <a:prstGeom prst="rect">
            <a:avLst/>
          </a:prstGeom>
          <a:noFill/>
          <a:ln w="9525">
            <a:noFill/>
            <a:miter lim="800000"/>
            <a:headEnd/>
            <a:tailEnd/>
          </a:ln>
        </p:spPr>
        <p:txBody>
          <a:bodyPr>
            <a:spAutoFit/>
          </a:bodyPr>
          <a:lstStyle/>
          <a:p>
            <a:pPr algn="ctr"/>
            <a:r>
              <a:rPr lang="tr-TR" altLang="tr-TR" sz="600" b="1" dirty="0">
                <a:latin typeface="Book Antiqua" pitchFamily="18" charset="0"/>
              </a:rPr>
              <a:t>MAIN SPONSOR</a:t>
            </a:r>
          </a:p>
        </p:txBody>
      </p:sp>
      <p:sp>
        <p:nvSpPr>
          <p:cNvPr id="13" name="Metin kutusu 14"/>
          <p:cNvSpPr txBox="1">
            <a:spLocks noChangeArrowheads="1"/>
          </p:cNvSpPr>
          <p:nvPr/>
        </p:nvSpPr>
        <p:spPr bwMode="auto">
          <a:xfrm>
            <a:off x="1308531" y="4558947"/>
            <a:ext cx="1033463" cy="184666"/>
          </a:xfrm>
          <a:prstGeom prst="rect">
            <a:avLst/>
          </a:prstGeom>
          <a:noFill/>
          <a:ln w="9525">
            <a:noFill/>
            <a:miter lim="800000"/>
            <a:headEnd/>
            <a:tailEnd/>
          </a:ln>
        </p:spPr>
        <p:txBody>
          <a:bodyPr>
            <a:spAutoFit/>
          </a:bodyPr>
          <a:lstStyle/>
          <a:p>
            <a:r>
              <a:rPr lang="tr-TR" altLang="tr-TR" sz="600" b="1" dirty="0">
                <a:latin typeface="Book Antiqua" pitchFamily="18" charset="0"/>
              </a:rPr>
              <a:t>PLATIN SPONSOR</a:t>
            </a:r>
          </a:p>
        </p:txBody>
      </p:sp>
      <p:pic>
        <p:nvPicPr>
          <p:cNvPr id="14" name="Picture 4" descr="http://fiata2014.org/images/logo/arkas_tr.png"/>
          <p:cNvPicPr>
            <a:picLocks noChangeAspect="1" noChangeArrowheads="1"/>
          </p:cNvPicPr>
          <p:nvPr/>
        </p:nvPicPr>
        <p:blipFill>
          <a:blip r:embed="rId4" cstate="print"/>
          <a:srcRect/>
          <a:stretch>
            <a:fillRect/>
          </a:stretch>
        </p:blipFill>
        <p:spPr bwMode="auto">
          <a:xfrm>
            <a:off x="1388700" y="4767161"/>
            <a:ext cx="731837" cy="263525"/>
          </a:xfrm>
          <a:prstGeom prst="rect">
            <a:avLst/>
          </a:prstGeom>
          <a:noFill/>
          <a:ln w="9525">
            <a:noFill/>
            <a:miter lim="800000"/>
            <a:headEnd/>
            <a:tailEnd/>
          </a:ln>
        </p:spPr>
      </p:pic>
      <p:pic>
        <p:nvPicPr>
          <p:cNvPr id="15" name="Picture 6" descr="http://fiata2014.org/images/logo/KAEC.jpg"/>
          <p:cNvPicPr>
            <a:picLocks noChangeAspect="1" noChangeArrowheads="1"/>
          </p:cNvPicPr>
          <p:nvPr/>
        </p:nvPicPr>
        <p:blipFill>
          <a:blip r:embed="rId5" cstate="print"/>
          <a:srcRect/>
          <a:stretch>
            <a:fillRect/>
          </a:stretch>
        </p:blipFill>
        <p:spPr bwMode="auto">
          <a:xfrm>
            <a:off x="2315764" y="4746521"/>
            <a:ext cx="715963" cy="304800"/>
          </a:xfrm>
          <a:prstGeom prst="rect">
            <a:avLst/>
          </a:prstGeom>
          <a:noFill/>
          <a:ln w="9525">
            <a:noFill/>
            <a:miter lim="800000"/>
            <a:headEnd/>
            <a:tailEnd/>
          </a:ln>
        </p:spPr>
      </p:pic>
      <p:sp>
        <p:nvSpPr>
          <p:cNvPr id="16" name="Metin kutusu 16"/>
          <p:cNvSpPr txBox="1">
            <a:spLocks noChangeArrowheads="1"/>
          </p:cNvSpPr>
          <p:nvPr/>
        </p:nvSpPr>
        <p:spPr bwMode="auto">
          <a:xfrm>
            <a:off x="2174891" y="4541775"/>
            <a:ext cx="1033463" cy="184666"/>
          </a:xfrm>
          <a:prstGeom prst="rect">
            <a:avLst/>
          </a:prstGeom>
          <a:noFill/>
          <a:ln w="9525">
            <a:noFill/>
            <a:miter lim="800000"/>
            <a:headEnd/>
            <a:tailEnd/>
          </a:ln>
        </p:spPr>
        <p:txBody>
          <a:bodyPr>
            <a:spAutoFit/>
          </a:bodyPr>
          <a:lstStyle/>
          <a:p>
            <a:r>
              <a:rPr lang="tr-TR" altLang="tr-TR" sz="600" b="1" dirty="0">
                <a:latin typeface="Book Antiqua" pitchFamily="18" charset="0"/>
              </a:rPr>
              <a:t>PLATIN SPONSOR</a:t>
            </a:r>
          </a:p>
        </p:txBody>
      </p:sp>
      <p:pic>
        <p:nvPicPr>
          <p:cNvPr id="17" name="Picture 8" descr="http://fiata2014.org/images/logo/WCA.png"/>
          <p:cNvPicPr>
            <a:picLocks noChangeAspect="1" noChangeArrowheads="1"/>
          </p:cNvPicPr>
          <p:nvPr/>
        </p:nvPicPr>
        <p:blipFill>
          <a:blip r:embed="rId6" cstate="print"/>
          <a:srcRect/>
          <a:stretch>
            <a:fillRect/>
          </a:stretch>
        </p:blipFill>
        <p:spPr bwMode="auto">
          <a:xfrm>
            <a:off x="1322715" y="5335494"/>
            <a:ext cx="630237" cy="307975"/>
          </a:xfrm>
          <a:prstGeom prst="rect">
            <a:avLst/>
          </a:prstGeom>
          <a:noFill/>
          <a:ln w="9525">
            <a:noFill/>
            <a:miter lim="800000"/>
            <a:headEnd/>
            <a:tailEnd/>
          </a:ln>
        </p:spPr>
      </p:pic>
      <p:pic>
        <p:nvPicPr>
          <p:cNvPr id="18" name="Picture 10" descr="http://fiata2014.org/images/logo/turkish_cargo.jpg"/>
          <p:cNvPicPr>
            <a:picLocks noChangeAspect="1" noChangeArrowheads="1"/>
          </p:cNvPicPr>
          <p:nvPr/>
        </p:nvPicPr>
        <p:blipFill>
          <a:blip r:embed="rId7" cstate="print"/>
          <a:srcRect/>
          <a:stretch>
            <a:fillRect/>
          </a:stretch>
        </p:blipFill>
        <p:spPr bwMode="auto">
          <a:xfrm>
            <a:off x="471682" y="5390139"/>
            <a:ext cx="552451" cy="242888"/>
          </a:xfrm>
          <a:prstGeom prst="rect">
            <a:avLst/>
          </a:prstGeom>
          <a:noFill/>
          <a:ln w="9525">
            <a:noFill/>
            <a:miter lim="800000"/>
            <a:headEnd/>
            <a:tailEnd/>
          </a:ln>
        </p:spPr>
      </p:pic>
      <p:sp>
        <p:nvSpPr>
          <p:cNvPr id="19" name="Metin kutusu 19"/>
          <p:cNvSpPr txBox="1">
            <a:spLocks noChangeArrowheads="1"/>
          </p:cNvSpPr>
          <p:nvPr/>
        </p:nvSpPr>
        <p:spPr bwMode="auto">
          <a:xfrm>
            <a:off x="1228709" y="5175054"/>
            <a:ext cx="1039812" cy="184666"/>
          </a:xfrm>
          <a:prstGeom prst="rect">
            <a:avLst/>
          </a:prstGeom>
          <a:noFill/>
          <a:ln w="9525">
            <a:noFill/>
            <a:miter lim="800000"/>
            <a:headEnd/>
            <a:tailEnd/>
          </a:ln>
        </p:spPr>
        <p:txBody>
          <a:bodyPr>
            <a:spAutoFit/>
          </a:bodyPr>
          <a:lstStyle/>
          <a:p>
            <a:r>
              <a:rPr lang="tr-TR" altLang="tr-TR" sz="600" b="1" dirty="0">
                <a:latin typeface="Book Antiqua" pitchFamily="18" charset="0"/>
              </a:rPr>
              <a:t>SILVER SPONSOR</a:t>
            </a:r>
          </a:p>
        </p:txBody>
      </p:sp>
      <p:sp>
        <p:nvSpPr>
          <p:cNvPr id="20" name="Metin kutusu 20"/>
          <p:cNvSpPr txBox="1">
            <a:spLocks noChangeArrowheads="1"/>
          </p:cNvSpPr>
          <p:nvPr/>
        </p:nvSpPr>
        <p:spPr bwMode="auto">
          <a:xfrm>
            <a:off x="311275" y="5168107"/>
            <a:ext cx="955461" cy="184666"/>
          </a:xfrm>
          <a:prstGeom prst="rect">
            <a:avLst/>
          </a:prstGeom>
          <a:noFill/>
          <a:ln w="9525">
            <a:noFill/>
            <a:miter lim="800000"/>
            <a:headEnd/>
            <a:tailEnd/>
          </a:ln>
        </p:spPr>
        <p:txBody>
          <a:bodyPr wrap="square">
            <a:spAutoFit/>
          </a:bodyPr>
          <a:lstStyle/>
          <a:p>
            <a:r>
              <a:rPr lang="tr-TR" altLang="tr-TR" sz="600" b="1" dirty="0">
                <a:latin typeface="Book Antiqua" pitchFamily="18" charset="0"/>
              </a:rPr>
              <a:t>BRONZE SPONSOR</a:t>
            </a:r>
          </a:p>
        </p:txBody>
      </p:sp>
      <p:pic>
        <p:nvPicPr>
          <p:cNvPr id="21" name="Picture 12" descr="http://fiata2014.org/images/logo/haberturk.jpg"/>
          <p:cNvPicPr>
            <a:picLocks noChangeAspect="1" noChangeArrowheads="1"/>
          </p:cNvPicPr>
          <p:nvPr/>
        </p:nvPicPr>
        <p:blipFill>
          <a:blip r:embed="rId8" cstate="print"/>
          <a:srcRect/>
          <a:stretch>
            <a:fillRect/>
          </a:stretch>
        </p:blipFill>
        <p:spPr bwMode="auto">
          <a:xfrm>
            <a:off x="3249211" y="4755553"/>
            <a:ext cx="431800" cy="263525"/>
          </a:xfrm>
          <a:prstGeom prst="rect">
            <a:avLst/>
          </a:prstGeom>
          <a:noFill/>
          <a:ln w="9525">
            <a:noFill/>
            <a:miter lim="800000"/>
            <a:headEnd/>
            <a:tailEnd/>
          </a:ln>
        </p:spPr>
      </p:pic>
      <p:sp>
        <p:nvSpPr>
          <p:cNvPr id="22" name="Metin kutusu 22"/>
          <p:cNvSpPr txBox="1">
            <a:spLocks noChangeArrowheads="1"/>
          </p:cNvSpPr>
          <p:nvPr/>
        </p:nvSpPr>
        <p:spPr bwMode="auto">
          <a:xfrm>
            <a:off x="3124592" y="4509123"/>
            <a:ext cx="727328" cy="276999"/>
          </a:xfrm>
          <a:prstGeom prst="rect">
            <a:avLst/>
          </a:prstGeom>
          <a:noFill/>
          <a:ln w="9525">
            <a:noFill/>
            <a:miter lim="800000"/>
            <a:headEnd/>
            <a:tailEnd/>
          </a:ln>
        </p:spPr>
        <p:txBody>
          <a:bodyPr wrap="square">
            <a:spAutoFit/>
          </a:bodyPr>
          <a:lstStyle/>
          <a:p>
            <a:pPr algn="ctr"/>
            <a:r>
              <a:rPr lang="tr-TR" altLang="tr-TR" sz="600" b="1" dirty="0">
                <a:latin typeface="Book Antiqua" pitchFamily="18" charset="0"/>
              </a:rPr>
              <a:t>MAIN MEDIA SPONSOR</a:t>
            </a:r>
          </a:p>
        </p:txBody>
      </p:sp>
      <p:pic>
        <p:nvPicPr>
          <p:cNvPr id="23" name="Picture 14" descr="http://www.rebaship.com/images/uta_lojistik.jpg"/>
          <p:cNvPicPr>
            <a:picLocks noChangeAspect="1" noChangeArrowheads="1"/>
          </p:cNvPicPr>
          <p:nvPr/>
        </p:nvPicPr>
        <p:blipFill>
          <a:blip r:embed="rId9" cstate="print"/>
          <a:srcRect/>
          <a:stretch>
            <a:fillRect/>
          </a:stretch>
        </p:blipFill>
        <p:spPr bwMode="auto">
          <a:xfrm>
            <a:off x="3123359" y="5404551"/>
            <a:ext cx="488951" cy="169863"/>
          </a:xfrm>
          <a:prstGeom prst="rect">
            <a:avLst/>
          </a:prstGeom>
          <a:noFill/>
          <a:ln w="9525">
            <a:noFill/>
            <a:miter lim="800000"/>
            <a:headEnd/>
            <a:tailEnd/>
          </a:ln>
        </p:spPr>
      </p:pic>
      <p:pic>
        <p:nvPicPr>
          <p:cNvPr id="24" name="Picture 16" descr="http://www.fiata2014.org/images/logo/ITJ.jpg"/>
          <p:cNvPicPr>
            <a:picLocks noChangeAspect="1" noChangeArrowheads="1"/>
          </p:cNvPicPr>
          <p:nvPr/>
        </p:nvPicPr>
        <p:blipFill>
          <a:blip r:embed="rId10" cstate="print"/>
          <a:srcRect/>
          <a:stretch>
            <a:fillRect/>
          </a:stretch>
        </p:blipFill>
        <p:spPr bwMode="auto">
          <a:xfrm>
            <a:off x="3681015" y="5371479"/>
            <a:ext cx="500063" cy="180975"/>
          </a:xfrm>
          <a:prstGeom prst="rect">
            <a:avLst/>
          </a:prstGeom>
          <a:noFill/>
          <a:ln w="9525">
            <a:noFill/>
            <a:miter lim="800000"/>
            <a:headEnd/>
            <a:tailEnd/>
          </a:ln>
        </p:spPr>
      </p:pic>
      <p:sp>
        <p:nvSpPr>
          <p:cNvPr id="25" name="Metin kutusu 25"/>
          <p:cNvSpPr txBox="1">
            <a:spLocks noChangeArrowheads="1"/>
          </p:cNvSpPr>
          <p:nvPr/>
        </p:nvSpPr>
        <p:spPr bwMode="auto">
          <a:xfrm>
            <a:off x="3182330" y="5183226"/>
            <a:ext cx="1133075" cy="184666"/>
          </a:xfrm>
          <a:prstGeom prst="rect">
            <a:avLst/>
          </a:prstGeom>
          <a:noFill/>
          <a:ln w="9525">
            <a:noFill/>
            <a:miter lim="800000"/>
            <a:headEnd/>
            <a:tailEnd/>
          </a:ln>
        </p:spPr>
        <p:txBody>
          <a:bodyPr wrap="square">
            <a:spAutoFit/>
          </a:bodyPr>
          <a:lstStyle/>
          <a:p>
            <a:r>
              <a:rPr lang="tr-TR" altLang="tr-TR" sz="600" b="1" dirty="0">
                <a:latin typeface="Book Antiqua" pitchFamily="18" charset="0"/>
              </a:rPr>
              <a:t>MEDIA SPONSORS</a:t>
            </a:r>
          </a:p>
        </p:txBody>
      </p:sp>
      <p:pic>
        <p:nvPicPr>
          <p:cNvPr id="28" name="Picture 2" descr="http://fiata2014.org/images/logo/ekol.jpg"/>
          <p:cNvPicPr>
            <a:picLocks noChangeAspect="1" noChangeArrowheads="1"/>
          </p:cNvPicPr>
          <p:nvPr/>
        </p:nvPicPr>
        <p:blipFill>
          <a:blip r:embed="rId11" cstate="print"/>
          <a:srcRect/>
          <a:stretch>
            <a:fillRect/>
          </a:stretch>
        </p:blipFill>
        <p:spPr bwMode="auto">
          <a:xfrm>
            <a:off x="376220" y="4798910"/>
            <a:ext cx="852488" cy="222251"/>
          </a:xfrm>
          <a:prstGeom prst="rect">
            <a:avLst/>
          </a:prstGeom>
          <a:noFill/>
          <a:ln w="9525">
            <a:noFill/>
            <a:miter lim="800000"/>
            <a:headEnd/>
            <a:tailEnd/>
          </a:ln>
        </p:spPr>
      </p:pic>
      <p:sp>
        <p:nvSpPr>
          <p:cNvPr id="29" name="Başlık 1"/>
          <p:cNvSpPr txBox="1">
            <a:spLocks/>
          </p:cNvSpPr>
          <p:nvPr/>
        </p:nvSpPr>
        <p:spPr>
          <a:xfrm>
            <a:off x="899592" y="332656"/>
            <a:ext cx="7772400" cy="648072"/>
          </a:xfrm>
          <a:prstGeom prst="rect">
            <a:avLst/>
          </a:prstGeom>
        </p:spPr>
        <p:txBody>
          <a:bodyPr vert="horz" lIns="91440" tIns="45720" rIns="91440" bIns="45720" rtlCol="0" anchor="ctr">
            <a:normAutofit/>
          </a:bodyPr>
          <a:lstStyle/>
          <a:p>
            <a:pPr lvl="0">
              <a:spcBef>
                <a:spcPct val="0"/>
              </a:spcBef>
              <a:defRPr/>
            </a:pPr>
            <a:r>
              <a:rPr lang="tr-TR" sz="2000" dirty="0">
                <a:latin typeface="Arial" pitchFamily="34" charset="0"/>
                <a:cs typeface="Arial" pitchFamily="34" charset="0"/>
              </a:rPr>
              <a:t>FIATA WORLD CONGRESS 2014 ISTANBUL</a:t>
            </a:r>
          </a:p>
        </p:txBody>
      </p:sp>
      <p:sp>
        <p:nvSpPr>
          <p:cNvPr id="2" name="Dikdörtgen 1"/>
          <p:cNvSpPr/>
          <p:nvPr/>
        </p:nvSpPr>
        <p:spPr>
          <a:xfrm>
            <a:off x="471681" y="2227760"/>
            <a:ext cx="4572000" cy="1846659"/>
          </a:xfrm>
          <a:prstGeom prst="rect">
            <a:avLst/>
          </a:prstGeom>
        </p:spPr>
        <p:txBody>
          <a:bodyPr>
            <a:spAutoFit/>
          </a:bodyPr>
          <a:lstStyle/>
          <a:p>
            <a:pPr marL="285744" indent="-285744">
              <a:buClr>
                <a:schemeClr val="accent6">
                  <a:lumMod val="75000"/>
                </a:schemeClr>
              </a:buClr>
              <a:buFont typeface="Courier New" panose="02070309020205020404" pitchFamily="49" charset="0"/>
              <a:buChar char="o"/>
            </a:pPr>
            <a:r>
              <a:rPr lang="tr-TR" dirty="0">
                <a:latin typeface="Arial" pitchFamily="34" charset="0"/>
                <a:cs typeface="Arial" pitchFamily="34" charset="0"/>
              </a:rPr>
              <a:t> </a:t>
            </a:r>
            <a:r>
              <a:rPr lang="tr-TR" sz="1600" dirty="0">
                <a:latin typeface="Arial" pitchFamily="34" charset="0"/>
                <a:cs typeface="Arial" pitchFamily="34" charset="0"/>
              </a:rPr>
              <a:t>15 </a:t>
            </a:r>
            <a:r>
              <a:rPr lang="tr-TR" sz="1600" dirty="0" err="1">
                <a:latin typeface="Arial" pitchFamily="34" charset="0"/>
                <a:cs typeface="Arial" pitchFamily="34" charset="0"/>
              </a:rPr>
              <a:t>Meetings</a:t>
            </a: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 35 </a:t>
            </a:r>
            <a:r>
              <a:rPr lang="tr-TR" sz="1600" dirty="0" err="1">
                <a:latin typeface="Arial" pitchFamily="34" charset="0"/>
                <a:cs typeface="Arial" pitchFamily="34" charset="0"/>
              </a:rPr>
              <a:t>Speakers</a:t>
            </a: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1055 Networking </a:t>
            </a:r>
            <a:r>
              <a:rPr lang="tr-TR" sz="1600" dirty="0" err="1">
                <a:latin typeface="Arial" pitchFamily="34" charset="0"/>
                <a:cs typeface="Arial" pitchFamily="34" charset="0"/>
              </a:rPr>
              <a:t>Meetings</a:t>
            </a: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 43 </a:t>
            </a:r>
            <a:r>
              <a:rPr lang="tr-TR" sz="1600" dirty="0" err="1">
                <a:latin typeface="Arial" pitchFamily="34" charset="0"/>
                <a:cs typeface="Arial" pitchFamily="34" charset="0"/>
              </a:rPr>
              <a:t>Exhibitors</a:t>
            </a:r>
            <a:endParaRPr lang="tr-TR" sz="1600" dirty="0">
              <a:latin typeface="Arial" pitchFamily="34" charset="0"/>
              <a:cs typeface="Arial" pitchFamily="34" charset="0"/>
            </a:endParaRPr>
          </a:p>
        </p:txBody>
      </p:sp>
      <p:graphicFrame>
        <p:nvGraphicFramePr>
          <p:cNvPr id="26" name="3 Grafik"/>
          <p:cNvGraphicFramePr>
            <a:graphicFrameLocks/>
          </p:cNvGraphicFramePr>
          <p:nvPr/>
        </p:nvGraphicFramePr>
        <p:xfrm>
          <a:off x="4388878" y="2207108"/>
          <a:ext cx="4098203" cy="2736304"/>
        </p:xfrm>
        <a:graphic>
          <a:graphicData uri="http://schemas.openxmlformats.org/drawingml/2006/chart">
            <c:chart xmlns:c="http://schemas.openxmlformats.org/drawingml/2006/chart" xmlns:r="http://schemas.openxmlformats.org/officeDocument/2006/relationships" r:id="rId12"/>
          </a:graphicData>
        </a:graphic>
      </p:graphicFrame>
      <p:sp>
        <p:nvSpPr>
          <p:cNvPr id="3" name="Dikdörtgen 2"/>
          <p:cNvSpPr/>
          <p:nvPr/>
        </p:nvSpPr>
        <p:spPr>
          <a:xfrm>
            <a:off x="4412749" y="4278602"/>
            <a:ext cx="4248472" cy="590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rot="19302540">
            <a:off x="3901541" y="3210053"/>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Malaysia</a:t>
            </a:r>
            <a:r>
              <a:rPr lang="tr-TR" sz="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0" name="Metin kutusu 29"/>
          <p:cNvSpPr txBox="1"/>
          <p:nvPr/>
        </p:nvSpPr>
        <p:spPr>
          <a:xfrm rot="19302540">
            <a:off x="4493154" y="3065586"/>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Italy</a:t>
            </a:r>
            <a:r>
              <a:rPr lang="tr-TR" sz="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1" name="Metin kutusu 30"/>
          <p:cNvSpPr txBox="1"/>
          <p:nvPr/>
        </p:nvSpPr>
        <p:spPr>
          <a:xfrm rot="19302540">
            <a:off x="4707836" y="3180719"/>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Taiwan</a:t>
            </a:r>
            <a:r>
              <a:rPr lang="tr-TR" sz="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2" name="Metin kutusu 31"/>
          <p:cNvSpPr txBox="1"/>
          <p:nvPr/>
        </p:nvSpPr>
        <p:spPr>
          <a:xfrm rot="19302540">
            <a:off x="5107373" y="3167398"/>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Nigeria</a:t>
            </a:r>
            <a:r>
              <a:rPr lang="tr-TR" sz="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3" name="Metin kutusu 32"/>
          <p:cNvSpPr txBox="1"/>
          <p:nvPr/>
        </p:nvSpPr>
        <p:spPr>
          <a:xfrm rot="19302540">
            <a:off x="5443169" y="3180721"/>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Ukraine</a:t>
            </a:r>
            <a:r>
              <a:rPr lang="tr-TR" sz="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4" name="Metin kutusu 33"/>
          <p:cNvSpPr txBox="1"/>
          <p:nvPr/>
        </p:nvSpPr>
        <p:spPr>
          <a:xfrm rot="19302540">
            <a:off x="5921692" y="3078584"/>
            <a:ext cx="4359591" cy="276999"/>
          </a:xfrm>
          <a:prstGeom prst="rect">
            <a:avLst/>
          </a:prstGeom>
          <a:noFill/>
        </p:spPr>
        <p:txBody>
          <a:bodyPr wrap="square" rtlCol="0">
            <a:spAutoFit/>
          </a:bodyPr>
          <a:lstStyle/>
          <a:p>
            <a:r>
              <a:rPr lang="tr-TR" sz="1200" dirty="0">
                <a:solidFill>
                  <a:schemeClr val="tx1">
                    <a:lumMod val="85000"/>
                    <a:lumOff val="15000"/>
                  </a:schemeClr>
                </a:solidFill>
                <a:latin typeface="Arial" panose="020B0604020202020204" pitchFamily="34" charset="0"/>
                <a:cs typeface="Arial" panose="020B0604020202020204" pitchFamily="34" charset="0"/>
              </a:rPr>
              <a:t>Gana </a:t>
            </a:r>
          </a:p>
        </p:txBody>
      </p:sp>
      <p:sp>
        <p:nvSpPr>
          <p:cNvPr id="35" name="Metin kutusu 34"/>
          <p:cNvSpPr txBox="1"/>
          <p:nvPr/>
        </p:nvSpPr>
        <p:spPr>
          <a:xfrm rot="19302540">
            <a:off x="6263477" y="3137584"/>
            <a:ext cx="4359591" cy="276999"/>
          </a:xfrm>
          <a:prstGeom prst="rect">
            <a:avLst/>
          </a:prstGeom>
          <a:noFill/>
        </p:spPr>
        <p:txBody>
          <a:bodyPr wrap="square" rtlCol="0">
            <a:spAutoFit/>
          </a:bodyPr>
          <a:lstStyle/>
          <a:p>
            <a:r>
              <a:rPr lang="tr-TR" sz="1200" dirty="0">
                <a:solidFill>
                  <a:schemeClr val="tx1">
                    <a:lumMod val="85000"/>
                    <a:lumOff val="15000"/>
                  </a:schemeClr>
                </a:solidFill>
                <a:latin typeface="Arial" panose="020B0604020202020204" pitchFamily="34" charset="0"/>
                <a:cs typeface="Arial" panose="020B0604020202020204" pitchFamily="34" charset="0"/>
              </a:rPr>
              <a:t>U.S.A</a:t>
            </a:r>
          </a:p>
        </p:txBody>
      </p:sp>
      <p:sp>
        <p:nvSpPr>
          <p:cNvPr id="36" name="Metin kutusu 35"/>
          <p:cNvSpPr txBox="1"/>
          <p:nvPr/>
        </p:nvSpPr>
        <p:spPr>
          <a:xfrm rot="19302540">
            <a:off x="6589362" y="3169235"/>
            <a:ext cx="4359591" cy="276999"/>
          </a:xfrm>
          <a:prstGeom prst="rect">
            <a:avLst/>
          </a:prstGeom>
          <a:noFill/>
        </p:spPr>
        <p:txBody>
          <a:bodyPr wrap="square" rtlCol="0">
            <a:spAutoFit/>
          </a:bodyPr>
          <a:lstStyle/>
          <a:p>
            <a:r>
              <a:rPr lang="tr-TR" sz="1200" dirty="0">
                <a:solidFill>
                  <a:schemeClr val="tx1">
                    <a:lumMod val="85000"/>
                    <a:lumOff val="15000"/>
                  </a:schemeClr>
                </a:solidFill>
                <a:latin typeface="Arial" panose="020B0604020202020204" pitchFamily="34" charset="0"/>
                <a:cs typeface="Arial" panose="020B0604020202020204" pitchFamily="34" charset="0"/>
              </a:rPr>
              <a:t>U.A.E.</a:t>
            </a:r>
          </a:p>
        </p:txBody>
      </p:sp>
      <p:sp>
        <p:nvSpPr>
          <p:cNvPr id="37" name="Metin kutusu 36"/>
          <p:cNvSpPr txBox="1"/>
          <p:nvPr/>
        </p:nvSpPr>
        <p:spPr>
          <a:xfrm rot="19302540">
            <a:off x="6877387" y="3253189"/>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Belgium</a:t>
            </a:r>
            <a:endParaRPr lang="tr-TR"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8" name="Metin kutusu 37"/>
          <p:cNvSpPr txBox="1"/>
          <p:nvPr/>
        </p:nvSpPr>
        <p:spPr>
          <a:xfrm rot="19302540">
            <a:off x="7421243" y="3124586"/>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India</a:t>
            </a:r>
            <a:endParaRPr lang="tr-TR" sz="12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92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899592" y="459209"/>
            <a:ext cx="3588034"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TRAINING &amp; PUBLICATIONS</a:t>
            </a:r>
          </a:p>
        </p:txBody>
      </p:sp>
      <p:sp>
        <p:nvSpPr>
          <p:cNvPr id="26" name="2 İçerik Yer Tutucusu"/>
          <p:cNvSpPr txBox="1">
            <a:spLocks/>
          </p:cNvSpPr>
          <p:nvPr/>
        </p:nvSpPr>
        <p:spPr bwMode="auto">
          <a:xfrm>
            <a:off x="377890" y="1124744"/>
            <a:ext cx="8226558" cy="3232989"/>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en-US" sz="1600" dirty="0">
                <a:latin typeface="Arial" pitchFamily="34" charset="0"/>
                <a:cs typeface="Arial" pitchFamily="34" charset="0"/>
              </a:rPr>
              <a:t>FIATA Diploma in Freight Forwarding</a:t>
            </a:r>
            <a:r>
              <a:rPr lang="tr-TR" sz="1600" dirty="0">
                <a:latin typeface="Arial" pitchFamily="34" charset="0"/>
                <a:cs typeface="Arial" pitchFamily="34" charset="0"/>
              </a:rPr>
              <a:t> / </a:t>
            </a:r>
            <a:r>
              <a:rPr lang="tr-TR" sz="1600" dirty="0" err="1">
                <a:latin typeface="Arial" pitchFamily="34" charset="0"/>
                <a:cs typeface="Arial" pitchFamily="34" charset="0"/>
              </a:rPr>
              <a:t>with</a:t>
            </a:r>
            <a:r>
              <a:rPr lang="tr-TR" sz="1600" dirty="0">
                <a:latin typeface="Arial" pitchFamily="34" charset="0"/>
                <a:cs typeface="Arial" pitchFamily="34" charset="0"/>
              </a:rPr>
              <a:t> 25 </a:t>
            </a:r>
            <a:r>
              <a:rPr lang="tr-TR" sz="1600" dirty="0" err="1">
                <a:latin typeface="Arial" pitchFamily="34" charset="0"/>
                <a:cs typeface="Arial" pitchFamily="34" charset="0"/>
              </a:rPr>
              <a:t>graduate</a:t>
            </a:r>
            <a:r>
              <a:rPr lang="tr-TR" sz="1600" dirty="0">
                <a:latin typeface="Arial" pitchFamily="34" charset="0"/>
                <a:cs typeface="Arial" pitchFamily="34" charset="0"/>
              </a:rPr>
              <a:t> </a:t>
            </a:r>
            <a:r>
              <a:rPr lang="tr-TR" sz="1600" dirty="0" err="1">
                <a:latin typeface="Arial" pitchFamily="34" charset="0"/>
                <a:cs typeface="Arial" pitchFamily="34" charset="0"/>
              </a:rPr>
              <a:t>end</a:t>
            </a:r>
            <a:r>
              <a:rPr lang="tr-TR" sz="1600" dirty="0">
                <a:latin typeface="Arial" pitchFamily="34" charset="0"/>
                <a:cs typeface="Arial" pitchFamily="34" charset="0"/>
              </a:rPr>
              <a:t> of 1st </a:t>
            </a:r>
            <a:r>
              <a:rPr lang="tr-TR" sz="1600" dirty="0" err="1">
                <a:latin typeface="Arial" pitchFamily="34" charset="0"/>
                <a:cs typeface="Arial" pitchFamily="34" charset="0"/>
              </a:rPr>
              <a:t>year</a:t>
            </a:r>
            <a:r>
              <a:rPr lang="tr-TR" sz="1600" dirty="0">
                <a:latin typeface="Arial" pitchFamily="34" charset="0"/>
                <a:cs typeface="Arial" pitchFamily="34" charset="0"/>
              </a:rPr>
              <a:t> June - 2016</a:t>
            </a:r>
            <a:endParaRPr lang="en-US" sz="1600" dirty="0">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r>
              <a:rPr lang="en-US" sz="1600" dirty="0">
                <a:latin typeface="Arial" pitchFamily="34" charset="0"/>
                <a:cs typeface="Arial" pitchFamily="34" charset="0"/>
              </a:rPr>
              <a:t>Self Improvement and Vocational Trainings</a:t>
            </a:r>
          </a:p>
          <a:p>
            <a:pPr marL="214313" indent="-214313" algn="just">
              <a:lnSpc>
                <a:spcPct val="200000"/>
              </a:lnSpc>
              <a:buClr>
                <a:schemeClr val="accent6">
                  <a:lumMod val="75000"/>
                </a:schemeClr>
              </a:buClr>
              <a:buFont typeface="Courier New" panose="02070309020205020404" pitchFamily="49" charset="0"/>
              <a:buChar char="o"/>
            </a:pPr>
            <a:r>
              <a:rPr lang="en-US" sz="1600" dirty="0">
                <a:latin typeface="Arial" pitchFamily="34" charset="0"/>
                <a:cs typeface="Arial" pitchFamily="34" charset="0"/>
              </a:rPr>
              <a:t> Ahmet </a:t>
            </a:r>
            <a:r>
              <a:rPr lang="en-US" sz="1600" dirty="0" err="1">
                <a:latin typeface="Arial" pitchFamily="34" charset="0"/>
                <a:cs typeface="Arial" pitchFamily="34" charset="0"/>
              </a:rPr>
              <a:t>Kartal</a:t>
            </a:r>
            <a:r>
              <a:rPr lang="en-US" sz="1600" dirty="0">
                <a:latin typeface="Arial" pitchFamily="34" charset="0"/>
                <a:cs typeface="Arial" pitchFamily="34" charset="0"/>
              </a:rPr>
              <a:t> </a:t>
            </a:r>
            <a:r>
              <a:rPr lang="tr-TR" sz="1600" dirty="0" err="1">
                <a:latin typeface="Arial" pitchFamily="34" charset="0"/>
                <a:cs typeface="Arial" pitchFamily="34" charset="0"/>
              </a:rPr>
              <a:t>Annual</a:t>
            </a:r>
            <a:r>
              <a:rPr lang="en-US" sz="1600" dirty="0">
                <a:latin typeface="Arial" pitchFamily="34" charset="0"/>
                <a:cs typeface="Arial" pitchFamily="34" charset="0"/>
              </a:rPr>
              <a:t> Achievement Award</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9</a:t>
            </a:r>
            <a:r>
              <a:rPr lang="en-US" sz="1600" dirty="0">
                <a:latin typeface="Arial" pitchFamily="34" charset="0"/>
                <a:cs typeface="Arial" pitchFamily="34" charset="0"/>
              </a:rPr>
              <a:t> Educational Books</a:t>
            </a:r>
            <a:r>
              <a:rPr lang="tr-TR" sz="1600" dirty="0">
                <a:latin typeface="Arial" pitchFamily="34" charset="0"/>
                <a:cs typeface="Arial" pitchFamily="34" charset="0"/>
              </a:rPr>
              <a:t> &amp; 2 Special Report</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UTIKAD Library of 368 </a:t>
            </a:r>
            <a:r>
              <a:rPr lang="tr-TR" sz="1600" dirty="0" err="1">
                <a:latin typeface="Arial" pitchFamily="34" charset="0"/>
                <a:cs typeface="Arial" pitchFamily="34" charset="0"/>
              </a:rPr>
              <a:t>Books</a:t>
            </a:r>
            <a:endParaRPr lang="en-US" sz="1600" dirty="0">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b="1"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b="1"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p:txBody>
      </p:sp>
      <p:pic>
        <p:nvPicPr>
          <p:cNvPr id="3" name="Resim 2"/>
          <p:cNvPicPr>
            <a:picLocks noChangeAspect="1"/>
          </p:cNvPicPr>
          <p:nvPr/>
        </p:nvPicPr>
        <p:blipFill rotWithShape="1">
          <a:blip r:embed="rId2"/>
          <a:srcRect l="27862" t="39172" r="17901" b="14563"/>
          <a:stretch/>
        </p:blipFill>
        <p:spPr>
          <a:xfrm>
            <a:off x="3516994" y="3366320"/>
            <a:ext cx="5241277" cy="2513673"/>
          </a:xfrm>
          <a:prstGeom prst="rect">
            <a:avLst/>
          </a:prstGeom>
        </p:spPr>
      </p:pic>
      <p:sp>
        <p:nvSpPr>
          <p:cNvPr id="4" name="Dikdörtgen 3"/>
          <p:cNvSpPr/>
          <p:nvPr/>
        </p:nvSpPr>
        <p:spPr>
          <a:xfrm>
            <a:off x="20760" y="4469269"/>
            <a:ext cx="3456384" cy="307777"/>
          </a:xfrm>
          <a:prstGeom prst="rect">
            <a:avLst/>
          </a:prstGeom>
          <a:solidFill>
            <a:schemeClr val="accent6">
              <a:lumMod val="20000"/>
              <a:lumOff val="80000"/>
            </a:schemeClr>
          </a:solidFill>
        </p:spPr>
        <p:txBody>
          <a:bodyPr wrap="square">
            <a:spAutoFit/>
          </a:bodyPr>
          <a:lstStyle/>
          <a:p>
            <a:pPr algn="ctr"/>
            <a:r>
              <a:rPr lang="tr-TR" sz="1400" b="1" dirty="0">
                <a:solidFill>
                  <a:srgbClr val="C00000"/>
                </a:solidFill>
                <a:latin typeface="Arial" panose="020B0604020202020204" pitchFamily="34" charset="0"/>
                <a:cs typeface="Arial" panose="020B0604020202020204" pitchFamily="34" charset="0"/>
              </a:rPr>
              <a:t>Publications </a:t>
            </a:r>
            <a:r>
              <a:rPr lang="tr-TR" sz="1400" b="1" dirty="0" err="1">
                <a:solidFill>
                  <a:srgbClr val="C00000"/>
                </a:solidFill>
                <a:latin typeface="Arial" panose="020B0604020202020204" pitchFamily="34" charset="0"/>
                <a:cs typeface="Arial" panose="020B0604020202020204" pitchFamily="34" charset="0"/>
              </a:rPr>
              <a:t>By</a:t>
            </a:r>
            <a:r>
              <a:rPr lang="tr-TR" sz="1400" b="1" dirty="0">
                <a:solidFill>
                  <a:srgbClr val="C00000"/>
                </a:solidFill>
                <a:latin typeface="Arial" panose="020B0604020202020204" pitchFamily="34" charset="0"/>
                <a:cs typeface="Arial" panose="020B0604020202020204" pitchFamily="34" charset="0"/>
              </a:rPr>
              <a:t> UTIKAD</a:t>
            </a:r>
          </a:p>
        </p:txBody>
      </p:sp>
    </p:spTree>
    <p:extLst>
      <p:ext uri="{BB962C8B-B14F-4D97-AF65-F5344CB8AC3E}">
        <p14:creationId xmlns:p14="http://schemas.microsoft.com/office/powerpoint/2010/main" val="416986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59830" y="473131"/>
            <a:ext cx="4844417" cy="400110"/>
          </a:xfrm>
          <a:prstGeom prst="rect">
            <a:avLst/>
          </a:prstGeom>
          <a:noFill/>
        </p:spPr>
        <p:txBody>
          <a:bodyPr wrap="square" rtlCol="0">
            <a:spAutoFit/>
          </a:bodyPr>
          <a:lstStyle/>
          <a:p>
            <a:r>
              <a:rPr lang="tr-TR" sz="2000" dirty="0">
                <a:latin typeface="Arial" pitchFamily="34" charset="0"/>
                <a:cs typeface="Arial" pitchFamily="34" charset="0"/>
              </a:rPr>
              <a:t>WHAT IS INTERMODAL TRANSPORT ?</a:t>
            </a:r>
          </a:p>
        </p:txBody>
      </p:sp>
      <p:sp>
        <p:nvSpPr>
          <p:cNvPr id="4" name="Rectangle 7"/>
          <p:cNvSpPr/>
          <p:nvPr/>
        </p:nvSpPr>
        <p:spPr>
          <a:xfrm>
            <a:off x="428596" y="1393450"/>
            <a:ext cx="8175852" cy="2831544"/>
          </a:xfrm>
          <a:prstGeom prst="rect">
            <a:avLst/>
          </a:prstGeom>
        </p:spPr>
        <p:txBody>
          <a:bodyPr wrap="square">
            <a:spAutoFit/>
          </a:bodyPr>
          <a:lstStyle/>
          <a:p>
            <a:pPr algn="just"/>
            <a:endParaRPr lang="tr-TR" dirty="0">
              <a:latin typeface="Arial" pitchFamily="34" charset="0"/>
              <a:cs typeface="Arial" pitchFamily="34" charset="0"/>
            </a:endParaRPr>
          </a:p>
          <a:p>
            <a:pPr algn="ctr"/>
            <a:r>
              <a:rPr lang="tr-TR" sz="2000" b="1" u="sng" dirty="0">
                <a:solidFill>
                  <a:srgbClr val="00B050"/>
                </a:solidFill>
                <a:latin typeface="Arial" pitchFamily="34" charset="0"/>
                <a:cs typeface="Arial" pitchFamily="34" charset="0"/>
              </a:rPr>
              <a:t>AS FREIGHT FORWARDERS </a:t>
            </a:r>
          </a:p>
          <a:p>
            <a:pPr algn="ctr"/>
            <a:r>
              <a:rPr lang="tr-TR" sz="2000" b="1" u="sng" dirty="0">
                <a:solidFill>
                  <a:srgbClr val="00B050"/>
                </a:solidFill>
                <a:latin typeface="Arial" pitchFamily="34" charset="0"/>
                <a:cs typeface="Arial" pitchFamily="34" charset="0"/>
              </a:rPr>
              <a:t>WE ORGANIZE «DOOR TO DOOR» OPERATIONS </a:t>
            </a:r>
          </a:p>
          <a:p>
            <a:pPr algn="ctr"/>
            <a:r>
              <a:rPr lang="tr-TR" sz="2000" b="1" u="sng" dirty="0">
                <a:solidFill>
                  <a:srgbClr val="00B050"/>
                </a:solidFill>
                <a:latin typeface="Arial" pitchFamily="34" charset="0"/>
                <a:cs typeface="Arial" pitchFamily="34" charset="0"/>
              </a:rPr>
              <a:t>BY COMBINING DIFFERENT TYPE OF </a:t>
            </a:r>
          </a:p>
          <a:p>
            <a:pPr algn="ctr"/>
            <a:r>
              <a:rPr lang="tr-TR" sz="2000" b="1" u="sng" dirty="0">
                <a:solidFill>
                  <a:srgbClr val="00B050"/>
                </a:solidFill>
                <a:latin typeface="Arial" pitchFamily="34" charset="0"/>
                <a:cs typeface="Arial" pitchFamily="34" charset="0"/>
              </a:rPr>
              <a:t>TRANSPORTATION MODES &amp; SERVICES    </a:t>
            </a:r>
          </a:p>
          <a:p>
            <a:pPr algn="ctr"/>
            <a:endParaRPr lang="tr-TR" sz="2000" b="1" dirty="0">
              <a:latin typeface="Arial" pitchFamily="34" charset="0"/>
              <a:cs typeface="Arial" pitchFamily="34" charset="0"/>
            </a:endParaRPr>
          </a:p>
          <a:p>
            <a:pPr algn="ctr"/>
            <a:r>
              <a:rPr lang="tr-TR" sz="2000" b="1" dirty="0">
                <a:solidFill>
                  <a:srgbClr val="FF0000"/>
                </a:solidFill>
                <a:latin typeface="Arial" pitchFamily="34" charset="0"/>
                <a:cs typeface="Arial" pitchFamily="34" charset="0"/>
              </a:rPr>
              <a:t>BY PHYSICAL HANDLING THE GOODS AT TERMINAL                                        WHERE WE CHANGE TRANSPORT MODE</a:t>
            </a:r>
          </a:p>
          <a:p>
            <a:pPr algn="ctr"/>
            <a:r>
              <a:rPr lang="tr-TR" sz="2000" dirty="0">
                <a:latin typeface="Arial" panose="020B0604020202020204" pitchFamily="34" charset="0"/>
                <a:cs typeface="Arial" panose="020B0604020202020204" pitchFamily="34" charset="0"/>
              </a:rPr>
              <a:t> </a:t>
            </a:r>
          </a:p>
        </p:txBody>
      </p:sp>
      <p:pic>
        <p:nvPicPr>
          <p:cNvPr id="3074" name="Picture 2"/>
          <p:cNvPicPr>
            <a:picLocks noChangeAspect="1" noChangeArrowheads="1"/>
          </p:cNvPicPr>
          <p:nvPr/>
        </p:nvPicPr>
        <p:blipFill>
          <a:blip r:embed="rId2"/>
          <a:srcRect/>
          <a:stretch>
            <a:fillRect/>
          </a:stretch>
        </p:blipFill>
        <p:spPr bwMode="auto">
          <a:xfrm>
            <a:off x="428596" y="4102739"/>
            <a:ext cx="3686177" cy="1218400"/>
          </a:xfrm>
          <a:prstGeom prst="rect">
            <a:avLst/>
          </a:prstGeom>
          <a:noFill/>
          <a:ln w="9525">
            <a:noFill/>
            <a:miter lim="800000"/>
            <a:headEnd/>
            <a:tailEnd/>
          </a:ln>
          <a:effectLst/>
        </p:spPr>
      </p:pic>
      <p:pic>
        <p:nvPicPr>
          <p:cNvPr id="7" name="Picture 13" descr="DSC00072"/>
          <p:cNvPicPr>
            <a:picLocks noChangeAspect="1" noChangeArrowheads="1"/>
          </p:cNvPicPr>
          <p:nvPr/>
        </p:nvPicPr>
        <p:blipFill>
          <a:blip r:embed="rId3" cstate="print"/>
          <a:srcRect/>
          <a:stretch>
            <a:fillRect/>
          </a:stretch>
        </p:blipFill>
        <p:spPr bwMode="auto">
          <a:xfrm>
            <a:off x="6683289" y="4021777"/>
            <a:ext cx="1716140" cy="1287462"/>
          </a:xfrm>
          <a:prstGeom prst="rect">
            <a:avLst/>
          </a:prstGeom>
          <a:noFill/>
          <a:ln w="9525">
            <a:noFill/>
            <a:miter lim="800000"/>
            <a:headEnd/>
            <a:tailEnd/>
          </a:ln>
        </p:spPr>
      </p:pic>
      <p:pic>
        <p:nvPicPr>
          <p:cNvPr id="8" name="Picture 15" descr="DSC00391"/>
          <p:cNvPicPr>
            <a:picLocks noChangeAspect="1" noChangeArrowheads="1"/>
          </p:cNvPicPr>
          <p:nvPr/>
        </p:nvPicPr>
        <p:blipFill>
          <a:blip r:embed="rId4" cstate="print"/>
          <a:srcRect/>
          <a:stretch>
            <a:fillRect/>
          </a:stretch>
        </p:blipFill>
        <p:spPr bwMode="auto">
          <a:xfrm>
            <a:off x="4528366" y="4029379"/>
            <a:ext cx="1715975" cy="1286689"/>
          </a:xfrm>
          <a:prstGeom prst="rect">
            <a:avLst/>
          </a:prstGeom>
          <a:noFill/>
          <a:ln w="9525">
            <a:noFill/>
            <a:miter lim="800000"/>
            <a:headEnd/>
            <a:tailEnd/>
          </a:ln>
        </p:spPr>
      </p:pic>
    </p:spTree>
    <p:extLst>
      <p:ext uri="{BB962C8B-B14F-4D97-AF65-F5344CB8AC3E}">
        <p14:creationId xmlns:p14="http://schemas.microsoft.com/office/powerpoint/2010/main" val="297253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p:nvPr/>
        </p:nvSpPr>
        <p:spPr>
          <a:xfrm>
            <a:off x="505584" y="1357645"/>
            <a:ext cx="8159980" cy="2616101"/>
          </a:xfrm>
          <a:prstGeom prst="rect">
            <a:avLst/>
          </a:prstGeom>
        </p:spPr>
        <p:txBody>
          <a:bodyPr wrap="square">
            <a:spAutoFit/>
          </a:bodyPr>
          <a:lstStyle/>
          <a:p>
            <a:pPr algn="just"/>
            <a:endParaRPr lang="tr-TR" dirty="0">
              <a:latin typeface="Arial" pitchFamily="34" charset="0"/>
              <a:cs typeface="Arial" pitchFamily="34" charset="0"/>
            </a:endParaRPr>
          </a:p>
          <a:p>
            <a:pPr algn="ctr"/>
            <a:r>
              <a:rPr lang="tr-TR" sz="2000" b="1" u="sng" dirty="0">
                <a:solidFill>
                  <a:srgbClr val="00B050"/>
                </a:solidFill>
                <a:latin typeface="Arial" pitchFamily="34" charset="0"/>
                <a:cs typeface="Arial" pitchFamily="34" charset="0"/>
              </a:rPr>
              <a:t>AS FREIGHT FORWARDERS </a:t>
            </a:r>
          </a:p>
          <a:p>
            <a:pPr algn="ctr"/>
            <a:r>
              <a:rPr lang="tr-TR" sz="2000" b="1" u="sng" dirty="0">
                <a:solidFill>
                  <a:srgbClr val="00B050"/>
                </a:solidFill>
                <a:latin typeface="Arial" pitchFamily="34" charset="0"/>
                <a:cs typeface="Arial" pitchFamily="34" charset="0"/>
              </a:rPr>
              <a:t>WE ORGANIZE «DOOR TO DOOR» OPERATIONS </a:t>
            </a:r>
          </a:p>
          <a:p>
            <a:pPr algn="ctr"/>
            <a:r>
              <a:rPr lang="tr-TR" sz="2000" b="1" u="sng" dirty="0">
                <a:solidFill>
                  <a:srgbClr val="00B050"/>
                </a:solidFill>
                <a:latin typeface="Arial" pitchFamily="34" charset="0"/>
                <a:cs typeface="Arial" pitchFamily="34" charset="0"/>
              </a:rPr>
              <a:t>BY COMBINING DIFFERENT TYPE OF </a:t>
            </a:r>
          </a:p>
          <a:p>
            <a:pPr algn="ctr"/>
            <a:r>
              <a:rPr lang="tr-TR" sz="2000" b="1" u="sng" dirty="0">
                <a:solidFill>
                  <a:srgbClr val="00B050"/>
                </a:solidFill>
                <a:latin typeface="Arial" pitchFamily="34" charset="0"/>
                <a:cs typeface="Arial" pitchFamily="34" charset="0"/>
              </a:rPr>
              <a:t>TRANSPORTATION MODES &amp; SERVICES   </a:t>
            </a:r>
          </a:p>
          <a:p>
            <a:pPr algn="ctr"/>
            <a:r>
              <a:rPr lang="tr-TR" sz="1000" b="1" u="sng" dirty="0">
                <a:solidFill>
                  <a:srgbClr val="00B050"/>
                </a:solidFill>
                <a:latin typeface="Arial" pitchFamily="34" charset="0"/>
                <a:cs typeface="Arial" pitchFamily="34" charset="0"/>
              </a:rPr>
              <a:t> </a:t>
            </a:r>
          </a:p>
          <a:p>
            <a:pPr algn="ctr"/>
            <a:r>
              <a:rPr lang="tr-TR" sz="2000" b="1" dirty="0">
                <a:solidFill>
                  <a:srgbClr val="FF0000"/>
                </a:solidFill>
                <a:latin typeface="Arial" pitchFamily="34" charset="0"/>
                <a:cs typeface="Arial" pitchFamily="34" charset="0"/>
              </a:rPr>
              <a:t>WITHOUT PHYSICAL HANDLING THE GOODS AT TERMINAL                                        WHERE WE CHANGE TRANSPORT MODE</a:t>
            </a:r>
          </a:p>
          <a:p>
            <a:pPr algn="ctr"/>
            <a:r>
              <a:rPr lang="tr-TR" sz="1600" dirty="0">
                <a:latin typeface="Arial" panose="020B0604020202020204" pitchFamily="34" charset="0"/>
                <a:cs typeface="Arial" panose="020B0604020202020204" pitchFamily="34" charset="0"/>
              </a:rPr>
              <a:t> </a:t>
            </a:r>
          </a:p>
        </p:txBody>
      </p:sp>
      <p:sp>
        <p:nvSpPr>
          <p:cNvPr id="9" name="10 Metin kutusu"/>
          <p:cNvSpPr txBox="1"/>
          <p:nvPr/>
        </p:nvSpPr>
        <p:spPr>
          <a:xfrm>
            <a:off x="4156946" y="1034480"/>
            <a:ext cx="857256" cy="646331"/>
          </a:xfrm>
          <a:prstGeom prst="rect">
            <a:avLst/>
          </a:prstGeom>
          <a:noFill/>
        </p:spPr>
        <p:txBody>
          <a:bodyPr wrap="square" rtlCol="0">
            <a:spAutoFit/>
          </a:bodyPr>
          <a:lstStyle/>
          <a:p>
            <a:r>
              <a:rPr lang="tr-TR" sz="3600" b="1" dirty="0">
                <a:solidFill>
                  <a:srgbClr val="FF0000"/>
                </a:solidFill>
              </a:rPr>
              <a:t>OR</a:t>
            </a:r>
          </a:p>
        </p:txBody>
      </p:sp>
      <p:pic>
        <p:nvPicPr>
          <p:cNvPr id="11" name="Picture 3"/>
          <p:cNvPicPr>
            <a:picLocks noChangeAspect="1" noChangeArrowheads="1"/>
          </p:cNvPicPr>
          <p:nvPr/>
        </p:nvPicPr>
        <p:blipFill>
          <a:blip r:embed="rId2"/>
          <a:srcRect/>
          <a:stretch>
            <a:fillRect/>
          </a:stretch>
        </p:blipFill>
        <p:spPr bwMode="auto">
          <a:xfrm>
            <a:off x="807806" y="4725144"/>
            <a:ext cx="2464283" cy="1143008"/>
          </a:xfrm>
          <a:prstGeom prst="rect">
            <a:avLst/>
          </a:prstGeom>
          <a:noFill/>
          <a:ln w="9525">
            <a:noFill/>
            <a:miter lim="800000"/>
            <a:headEnd/>
            <a:tailEnd/>
          </a:ln>
          <a:effectLst/>
        </p:spPr>
      </p:pic>
      <p:pic>
        <p:nvPicPr>
          <p:cNvPr id="12" name="Picture 14" descr="C:\Yedek\D\Keyline 2009\Resimlerim\Balo\IMG_9523.JPG"/>
          <p:cNvPicPr>
            <a:picLocks noChangeAspect="1" noChangeArrowheads="1"/>
          </p:cNvPicPr>
          <p:nvPr/>
        </p:nvPicPr>
        <p:blipFill>
          <a:blip r:embed="rId3" cstate="print"/>
          <a:srcRect/>
          <a:stretch>
            <a:fillRect/>
          </a:stretch>
        </p:blipFill>
        <p:spPr bwMode="auto">
          <a:xfrm>
            <a:off x="2656748" y="3717032"/>
            <a:ext cx="1928826" cy="1286706"/>
          </a:xfrm>
          <a:prstGeom prst="rect">
            <a:avLst/>
          </a:prstGeom>
          <a:noFill/>
          <a:ln w="9525">
            <a:noFill/>
            <a:miter lim="800000"/>
            <a:headEnd/>
            <a:tailEnd/>
          </a:ln>
        </p:spPr>
      </p:pic>
      <p:pic>
        <p:nvPicPr>
          <p:cNvPr id="13" name="Picture 7" descr="Image result for RAIL FERRY"/>
          <p:cNvPicPr>
            <a:picLocks noChangeAspect="1" noChangeArrowheads="1"/>
          </p:cNvPicPr>
          <p:nvPr/>
        </p:nvPicPr>
        <p:blipFill>
          <a:blip r:embed="rId4"/>
          <a:srcRect/>
          <a:stretch>
            <a:fillRect/>
          </a:stretch>
        </p:blipFill>
        <p:spPr bwMode="auto">
          <a:xfrm>
            <a:off x="4756477" y="3726470"/>
            <a:ext cx="1979548" cy="1286706"/>
          </a:xfrm>
          <a:prstGeom prst="rect">
            <a:avLst/>
          </a:prstGeom>
          <a:noFill/>
        </p:spPr>
      </p:pic>
      <p:pic>
        <p:nvPicPr>
          <p:cNvPr id="14" name="Picture 5" descr="Image result for RAIL FERRY"/>
          <p:cNvPicPr>
            <a:picLocks noChangeAspect="1" noChangeArrowheads="1"/>
          </p:cNvPicPr>
          <p:nvPr/>
        </p:nvPicPr>
        <p:blipFill>
          <a:blip r:embed="rId5"/>
          <a:srcRect/>
          <a:stretch>
            <a:fillRect/>
          </a:stretch>
        </p:blipFill>
        <p:spPr bwMode="auto">
          <a:xfrm>
            <a:off x="5983749" y="4670567"/>
            <a:ext cx="2571768" cy="1177437"/>
          </a:xfrm>
          <a:prstGeom prst="rect">
            <a:avLst/>
          </a:prstGeom>
          <a:noFill/>
        </p:spPr>
      </p:pic>
      <p:sp>
        <p:nvSpPr>
          <p:cNvPr id="15" name="TextBox 9"/>
          <p:cNvSpPr txBox="1"/>
          <p:nvPr/>
        </p:nvSpPr>
        <p:spPr>
          <a:xfrm>
            <a:off x="1959830" y="473131"/>
            <a:ext cx="4844417" cy="400110"/>
          </a:xfrm>
          <a:prstGeom prst="rect">
            <a:avLst/>
          </a:prstGeom>
          <a:noFill/>
        </p:spPr>
        <p:txBody>
          <a:bodyPr wrap="square" rtlCol="0">
            <a:spAutoFit/>
          </a:bodyPr>
          <a:lstStyle/>
          <a:p>
            <a:r>
              <a:rPr lang="tr-TR" sz="2000" dirty="0">
                <a:latin typeface="Arial" pitchFamily="34" charset="0"/>
                <a:cs typeface="Arial" pitchFamily="34" charset="0"/>
              </a:rPr>
              <a:t>WHAT IS INTERMODAL TRANSPORT ?</a:t>
            </a:r>
          </a:p>
        </p:txBody>
      </p:sp>
    </p:spTree>
    <p:extLst>
      <p:ext uri="{BB962C8B-B14F-4D97-AF65-F5344CB8AC3E}">
        <p14:creationId xmlns:p14="http://schemas.microsoft.com/office/powerpoint/2010/main" val="2033461687"/>
      </p:ext>
    </p:extLst>
  </p:cSld>
  <p:clrMapOvr>
    <a:masterClrMapping/>
  </p:clrMapOvr>
</p:sld>
</file>

<file path=ppt/theme/theme1.xml><?xml version="1.0" encoding="utf-8"?>
<a:theme xmlns:a="http://schemas.openxmlformats.org/drawingml/2006/main" name="UTIKAD Şablon_tr">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TIKAD Şablon_tr" id="{A8B51B9B-125E-49B3-86F5-7BF9792A7D92}" vid="{92558081-0FAC-4501-B70E-6E81BDC5DB6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UTIKAD Şablon_tr</Template>
  <TotalTime>3424</TotalTime>
  <Words>1263</Words>
  <Application>Microsoft Office PowerPoint</Application>
  <PresentationFormat>Ekran Gösterisi (4:3)</PresentationFormat>
  <Paragraphs>296</Paragraphs>
  <Slides>24</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Arial</vt:lpstr>
      <vt:lpstr>Book Antiqua</vt:lpstr>
      <vt:lpstr>Calibri</vt:lpstr>
      <vt:lpstr>Courier New</vt:lpstr>
      <vt:lpstr>Times New Roman</vt:lpstr>
      <vt:lpstr>Wingdings</vt:lpstr>
      <vt:lpstr>UTIKAD Şablon_tr</vt:lpstr>
      <vt:lpstr> WHAT IS INTERMODAL TRANSPORT?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226</cp:revision>
  <dcterms:created xsi:type="dcterms:W3CDTF">2006-08-16T00:00:00Z</dcterms:created>
  <dcterms:modified xsi:type="dcterms:W3CDTF">2016-10-30T19:16:04Z</dcterms:modified>
</cp:coreProperties>
</file>