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9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82" r:id="rId12"/>
    <p:sldId id="257" r:id="rId13"/>
    <p:sldId id="258" r:id="rId14"/>
    <p:sldId id="271" r:id="rId15"/>
    <p:sldId id="260" r:id="rId16"/>
    <p:sldId id="261" r:id="rId17"/>
    <p:sldId id="273" r:id="rId18"/>
    <p:sldId id="272" r:id="rId19"/>
    <p:sldId id="274" r:id="rId20"/>
    <p:sldId id="275" r:id="rId21"/>
    <p:sldId id="263" r:id="rId22"/>
    <p:sldId id="264" r:id="rId23"/>
    <p:sldId id="265" r:id="rId24"/>
    <p:sldId id="266" r:id="rId25"/>
    <p:sldId id="268" r:id="rId26"/>
    <p:sldId id="269" r:id="rId27"/>
    <p:sldId id="270" r:id="rId2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12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AF3F1-BF06-4CDA-921D-0D06B2C9333E}" type="datetimeFigureOut">
              <a:rPr lang="it-IT" smtClean="0"/>
              <a:pPr/>
              <a:t>9/17/15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10FD0-D13D-4636-A704-52E9BC4DCA75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7586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E3FC-063C-417F-980F-EAA59819D055}" type="datetime1">
              <a:rPr lang="it-IT" smtClean="0"/>
              <a:pPr/>
              <a:t>9/17/15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F950-001D-46CE-809B-6807F71FBC02}" type="datetime1">
              <a:rPr lang="it-IT" smtClean="0"/>
              <a:pPr/>
              <a:t>9/17/15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27AF-1AAD-4108-ACFB-8500B22BB8A1}" type="datetime1">
              <a:rPr lang="it-IT" smtClean="0"/>
              <a:pPr/>
              <a:t>9/17/15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DEE6-E2AF-4515-9A52-2CF8DD29B01D}" type="datetime1">
              <a:rPr lang="it-IT" smtClean="0"/>
              <a:pPr/>
              <a:t>9/17/15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5870-89A2-43CB-B264-8A8E9E0612C7}" type="datetime1">
              <a:rPr lang="it-IT" smtClean="0"/>
              <a:pPr/>
              <a:t>9/17/15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396F-E6E6-4C4E-B48A-FF242B9186F8}" type="datetime1">
              <a:rPr lang="it-IT" smtClean="0"/>
              <a:pPr/>
              <a:t>9/17/15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6A08-2CA8-4D1A-8129-732A857EA72E}" type="datetime1">
              <a:rPr lang="it-IT" smtClean="0"/>
              <a:pPr/>
              <a:t>9/17/15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7605-CF1D-4C94-9506-28EE010A69C7}" type="datetime1">
              <a:rPr lang="it-IT" smtClean="0"/>
              <a:pPr/>
              <a:t>9/17/15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1AE3-775A-4BE3-B370-6198CE981EAA}" type="datetime1">
              <a:rPr lang="it-IT" smtClean="0"/>
              <a:pPr/>
              <a:t>9/17/15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97C2-C80C-4BD5-8DA7-EF118881E042}" type="datetime1">
              <a:rPr lang="it-IT" smtClean="0"/>
              <a:pPr/>
              <a:t>9/17/15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97AC-9ADB-4B51-B4E3-70B970C9439F}" type="datetime1">
              <a:rPr lang="it-IT" smtClean="0"/>
              <a:pPr/>
              <a:t>9/17/15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F1014-2012-4786-80B4-BD012BDD3A10}" type="datetime1">
              <a:rPr lang="it-IT" smtClean="0"/>
              <a:pPr/>
              <a:t>9/17/15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arrotondato 5"/>
          <p:cNvSpPr/>
          <p:nvPr/>
        </p:nvSpPr>
        <p:spPr>
          <a:xfrm>
            <a:off x="899592" y="1554059"/>
            <a:ext cx="705678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016141" y="1809084"/>
            <a:ext cx="6584751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 err="1" smtClean="0"/>
              <a:t>Proposal</a:t>
            </a:r>
            <a:r>
              <a:rPr lang="it-IT" sz="2400" b="1" dirty="0" smtClean="0"/>
              <a:t> </a:t>
            </a:r>
          </a:p>
          <a:p>
            <a:pPr algn="ctr"/>
            <a:r>
              <a:rPr lang="it-IT" sz="2400" b="1" dirty="0" smtClean="0"/>
              <a:t>to introduce </a:t>
            </a:r>
            <a:r>
              <a:rPr lang="en-US" sz="2400" b="1" dirty="0" smtClean="0"/>
              <a:t>requirements </a:t>
            </a:r>
            <a:r>
              <a:rPr lang="en-US" sz="2400" b="1" dirty="0"/>
              <a:t>for the approval 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of </a:t>
            </a:r>
            <a:r>
              <a:rPr lang="en-US" sz="2400" b="1" dirty="0"/>
              <a:t>replacement brake discs for L-category vehicles 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in </a:t>
            </a:r>
            <a:r>
              <a:rPr lang="en-US" sz="2400" b="1" dirty="0"/>
              <a:t>UN Regulation No. 90</a:t>
            </a:r>
            <a:r>
              <a:rPr lang="it-IT" sz="2400" b="1" dirty="0" smtClean="0"/>
              <a:t> </a:t>
            </a:r>
          </a:p>
          <a:p>
            <a:pPr algn="ctr"/>
            <a:endParaRPr lang="it-IT" sz="2000" b="1" dirty="0" smtClean="0"/>
          </a:p>
          <a:p>
            <a:pPr algn="ctr"/>
            <a:endParaRPr lang="it-IT" sz="2000" b="1" dirty="0" smtClean="0"/>
          </a:p>
          <a:p>
            <a:pPr algn="ctr"/>
            <a:r>
              <a:rPr lang="it-IT" sz="2000" b="1" dirty="0" err="1"/>
              <a:t>S</a:t>
            </a:r>
            <a:r>
              <a:rPr lang="it-IT" sz="2000" b="1" dirty="0" err="1" smtClean="0"/>
              <a:t>ubmitted</a:t>
            </a:r>
            <a:r>
              <a:rPr lang="it-IT" sz="2000" b="1" dirty="0" smtClean="0"/>
              <a:t> </a:t>
            </a:r>
            <a:r>
              <a:rPr lang="it-IT" sz="2000" b="1" dirty="0" smtClean="0"/>
              <a:t>by ITALY</a:t>
            </a:r>
          </a:p>
          <a:p>
            <a:pPr algn="ctr"/>
            <a:endParaRPr lang="it-IT" sz="2000" b="1" dirty="0" smtClean="0"/>
          </a:p>
          <a:p>
            <a:pPr algn="ctr"/>
            <a:r>
              <a:rPr lang="it-IT" sz="2000" b="1" dirty="0" smtClean="0"/>
              <a:t>(</a:t>
            </a:r>
            <a:r>
              <a:rPr lang="it-IT" sz="2000" b="1" u="sng" dirty="0" err="1" smtClean="0"/>
              <a:t>Revision</a:t>
            </a:r>
            <a:r>
              <a:rPr lang="it-IT" sz="2000" b="1" u="sng" dirty="0" smtClean="0"/>
              <a:t> 2</a:t>
            </a:r>
            <a:r>
              <a:rPr lang="it-IT" sz="2000" b="1" dirty="0" smtClean="0"/>
              <a:t>)</a:t>
            </a:r>
            <a:endParaRPr lang="it-IT" sz="2000" b="1" dirty="0"/>
          </a:p>
          <a:p>
            <a:pPr algn="ctr"/>
            <a:endParaRPr lang="it-IT" sz="2000" b="1" dirty="0" smtClean="0"/>
          </a:p>
          <a:p>
            <a:pPr algn="ctr"/>
            <a:endParaRPr lang="it-IT" sz="2000" b="1" dirty="0" smtClean="0"/>
          </a:p>
          <a:p>
            <a:pPr algn="ctr"/>
            <a:r>
              <a:rPr lang="it-IT" dirty="0" smtClean="0"/>
              <a:t>80° GRRF</a:t>
            </a:r>
          </a:p>
          <a:p>
            <a:pPr algn="ctr"/>
            <a:r>
              <a:rPr lang="it-IT" dirty="0" smtClean="0"/>
              <a:t>15-18 </a:t>
            </a:r>
            <a:r>
              <a:rPr lang="it-IT" dirty="0" err="1" smtClean="0"/>
              <a:t>September</a:t>
            </a:r>
            <a:r>
              <a:rPr lang="it-IT" dirty="0" smtClean="0"/>
              <a:t> 2015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300112" y="262431"/>
            <a:ext cx="3390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Submitted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the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expert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Italy</a:t>
            </a:r>
            <a:endParaRPr lang="fr-B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64187" y="0"/>
            <a:ext cx="34798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Informal document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GRRF-</a:t>
            </a:r>
            <a:r>
              <a:rPr lang="en-US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80</a:t>
            </a:r>
            <a:r>
              <a:rPr lang="en-US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</a:t>
            </a:r>
            <a:endParaRPr lang="fr-BE" sz="1400" b="1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80</a:t>
            </a:r>
            <a:r>
              <a:rPr lang="en-US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GRRF, 15-18 September 2015,</a:t>
            </a:r>
            <a:endParaRPr lang="fr-B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Agenda item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fr-B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197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522636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ECE/TRANS/WP.29/GRRF/2014/23/</a:t>
            </a:r>
            <a:r>
              <a:rPr lang="it-IT" sz="2400" dirty="0" err="1" smtClean="0"/>
              <a:t>Rev</a:t>
            </a:r>
            <a:r>
              <a:rPr lang="it-IT" sz="2400" dirty="0" smtClean="0"/>
              <a:t> 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80864" y="1124744"/>
            <a:ext cx="3303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 smtClean="0">
                <a:solidFill>
                  <a:srgbClr val="C00000"/>
                </a:solidFill>
              </a:rPr>
              <a:t>Additional</a:t>
            </a:r>
            <a:r>
              <a:rPr lang="it-IT" sz="1600" b="1" dirty="0" smtClean="0">
                <a:solidFill>
                  <a:srgbClr val="C00000"/>
                </a:solidFill>
              </a:rPr>
              <a:t> (</a:t>
            </a:r>
            <a:r>
              <a:rPr lang="it-IT" sz="1600" b="1" dirty="0" err="1" smtClean="0">
                <a:solidFill>
                  <a:srgbClr val="C00000"/>
                </a:solidFill>
              </a:rPr>
              <a:t>editorial</a:t>
            </a:r>
            <a:r>
              <a:rPr lang="it-IT" sz="1600" b="1" dirty="0" smtClean="0">
                <a:solidFill>
                  <a:srgbClr val="C00000"/>
                </a:solidFill>
              </a:rPr>
              <a:t>) </a:t>
            </a:r>
            <a:r>
              <a:rPr lang="it-IT" sz="1600" b="1" dirty="0" err="1" smtClean="0">
                <a:solidFill>
                  <a:srgbClr val="C00000"/>
                </a:solidFill>
              </a:rPr>
              <a:t>improvements</a:t>
            </a:r>
            <a:r>
              <a:rPr lang="it-IT" sz="1600" b="1" dirty="0" smtClean="0">
                <a:solidFill>
                  <a:srgbClr val="C00000"/>
                </a:solidFill>
              </a:rPr>
              <a:t>:</a:t>
            </a:r>
            <a:endParaRPr lang="it-IT" sz="16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22346"/>
            <a:ext cx="5704255" cy="4847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ttore 2 8"/>
          <p:cNvCxnSpPr/>
          <p:nvPr/>
        </p:nvCxnSpPr>
        <p:spPr>
          <a:xfrm flipH="1">
            <a:off x="4727891" y="4341354"/>
            <a:ext cx="1728192" cy="50405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H="1">
            <a:off x="4092452" y="2636912"/>
            <a:ext cx="2363631" cy="72008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6516216" y="2420888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«MAX» </a:t>
            </a:r>
          </a:p>
          <a:p>
            <a:r>
              <a:rPr lang="it-IT" sz="12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has</a:t>
            </a:r>
            <a:r>
              <a:rPr lang="it-IT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it-IT" sz="12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been</a:t>
            </a:r>
            <a:r>
              <a:rPr lang="it-IT" sz="1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it-IT" sz="12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included</a:t>
            </a:r>
            <a:endParaRPr lang="it-IT" sz="12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516216" y="4149080"/>
            <a:ext cx="1141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solidFill>
                  <a:srgbClr val="FF0000"/>
                </a:solidFill>
              </a:rPr>
              <a:t>«consecutive» </a:t>
            </a:r>
          </a:p>
          <a:p>
            <a:r>
              <a:rPr lang="it-IT" sz="1200" b="1" dirty="0" err="1" smtClean="0">
                <a:solidFill>
                  <a:srgbClr val="FF0000"/>
                </a:solidFill>
              </a:rPr>
              <a:t>instead</a:t>
            </a:r>
            <a:r>
              <a:rPr lang="it-IT" sz="1200" b="1" dirty="0" smtClean="0">
                <a:solidFill>
                  <a:srgbClr val="FF0000"/>
                </a:solidFill>
              </a:rPr>
              <a:t> of</a:t>
            </a:r>
          </a:p>
          <a:p>
            <a:r>
              <a:rPr lang="it-IT" sz="1200" b="1" dirty="0" smtClean="0">
                <a:solidFill>
                  <a:srgbClr val="FF0000"/>
                </a:solidFill>
              </a:rPr>
              <a:t>«</a:t>
            </a:r>
            <a:r>
              <a:rPr lang="it-IT" sz="1200" b="1" dirty="0" err="1" smtClean="0">
                <a:solidFill>
                  <a:srgbClr val="FF0000"/>
                </a:solidFill>
              </a:rPr>
              <a:t>following</a:t>
            </a:r>
            <a:r>
              <a:rPr lang="it-IT" sz="1200" b="1" dirty="0" smtClean="0">
                <a:solidFill>
                  <a:srgbClr val="FF0000"/>
                </a:solidFill>
              </a:rPr>
              <a:t>»</a:t>
            </a:r>
            <a:endParaRPr lang="it-IT" sz="1200" b="1" dirty="0">
              <a:solidFill>
                <a:srgbClr val="FF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156176" y="1268760"/>
            <a:ext cx="181928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/>
              <a:t>In </a:t>
            </a:r>
            <a:r>
              <a:rPr lang="it-IT" sz="1400" dirty="0" err="1" smtClean="0"/>
              <a:t>Tables</a:t>
            </a:r>
            <a:r>
              <a:rPr lang="it-IT" sz="1400" dirty="0" smtClean="0"/>
              <a:t> of </a:t>
            </a:r>
            <a:r>
              <a:rPr lang="it-IT" sz="1400" dirty="0" err="1" smtClean="0"/>
              <a:t>both</a:t>
            </a:r>
            <a:r>
              <a:rPr lang="it-IT" sz="1400" dirty="0" smtClean="0"/>
              <a:t> </a:t>
            </a:r>
          </a:p>
          <a:p>
            <a:pPr algn="ctr"/>
            <a:r>
              <a:rPr lang="it-IT" sz="1400" dirty="0" smtClean="0"/>
              <a:t>FRONT and REAR </a:t>
            </a:r>
            <a:r>
              <a:rPr lang="it-IT" sz="1400" dirty="0" err="1" smtClean="0"/>
              <a:t>discs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5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275856" y="2762023"/>
            <a:ext cx="21098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/>
              <a:t>79° GRRF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31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1219974"/>
            <a:ext cx="820891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At the 78° session of GRRF </a:t>
            </a:r>
            <a:r>
              <a:rPr lang="it-IT" sz="1600" dirty="0" err="1" smtClean="0"/>
              <a:t>held</a:t>
            </a:r>
            <a:r>
              <a:rPr lang="it-IT" sz="1600" dirty="0" smtClean="0"/>
              <a:t> on 16 </a:t>
            </a:r>
            <a:r>
              <a:rPr lang="it-IT" sz="1600" dirty="0" err="1" smtClean="0"/>
              <a:t>Sept</a:t>
            </a:r>
            <a:r>
              <a:rPr lang="it-IT" sz="1600" dirty="0" smtClean="0"/>
              <a:t> 2014, ITALY </a:t>
            </a:r>
            <a:r>
              <a:rPr lang="it-IT" sz="1600" dirty="0" err="1" smtClean="0"/>
              <a:t>had</a:t>
            </a:r>
            <a:r>
              <a:rPr lang="it-IT" sz="1600" dirty="0" smtClean="0"/>
              <a:t> </a:t>
            </a:r>
            <a:r>
              <a:rPr lang="it-IT" sz="1600" dirty="0" err="1" smtClean="0"/>
              <a:t>tabled</a:t>
            </a:r>
            <a:r>
              <a:rPr lang="it-IT" sz="1600" dirty="0" smtClean="0"/>
              <a:t> a </a:t>
            </a:r>
            <a:r>
              <a:rPr lang="it-IT" sz="1600" dirty="0" err="1" smtClean="0"/>
              <a:t>proposal</a:t>
            </a:r>
            <a:r>
              <a:rPr lang="it-IT" sz="1600" dirty="0"/>
              <a:t> </a:t>
            </a:r>
            <a:endParaRPr lang="it-IT" sz="1600" dirty="0" smtClean="0"/>
          </a:p>
          <a:p>
            <a:r>
              <a:rPr lang="it-IT" sz="1600" dirty="0" smtClean="0"/>
              <a:t>(doc </a:t>
            </a: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ECE/TRANS/WP.29/GRRF/2014/23</a:t>
            </a:r>
            <a:r>
              <a:rPr lang="it-IT" sz="1600" dirty="0" smtClean="0"/>
              <a:t>)</a:t>
            </a:r>
          </a:p>
          <a:p>
            <a:endParaRPr lang="it-IT" sz="1600" dirty="0"/>
          </a:p>
          <a:p>
            <a:r>
              <a:rPr lang="it-IT" sz="1600" dirty="0" err="1" smtClean="0"/>
              <a:t>It</a:t>
            </a:r>
            <a:r>
              <a:rPr lang="it-IT" sz="1600" dirty="0" smtClean="0"/>
              <a:t> </a:t>
            </a:r>
            <a:r>
              <a:rPr lang="it-IT" sz="1600" dirty="0" err="1" smtClean="0"/>
              <a:t>was</a:t>
            </a:r>
            <a:r>
              <a:rPr lang="it-IT" sz="1600" dirty="0" smtClean="0"/>
              <a:t> </a:t>
            </a:r>
            <a:r>
              <a:rPr lang="it-IT" sz="1600" dirty="0" err="1" smtClean="0"/>
              <a:t>aimed</a:t>
            </a:r>
            <a:r>
              <a:rPr lang="it-IT" sz="1600" dirty="0" smtClean="0"/>
              <a:t> </a:t>
            </a:r>
            <a:r>
              <a:rPr lang="it-IT" sz="1600" dirty="0" err="1" smtClean="0"/>
              <a:t>at</a:t>
            </a:r>
            <a:r>
              <a:rPr lang="it-IT" sz="1600" dirty="0" smtClean="0"/>
              <a:t> </a:t>
            </a:r>
            <a:r>
              <a:rPr lang="it-IT" sz="1600" dirty="0" err="1" smtClean="0"/>
              <a:t>including</a:t>
            </a:r>
            <a:r>
              <a:rPr lang="it-IT" sz="1600" dirty="0" smtClean="0"/>
              <a:t> in UN-R 90 a set of new </a:t>
            </a:r>
            <a:r>
              <a:rPr lang="en-US" sz="1600" dirty="0" smtClean="0"/>
              <a:t>requirements </a:t>
            </a:r>
            <a:r>
              <a:rPr lang="en-US" sz="1600" dirty="0"/>
              <a:t>for the approval of </a:t>
            </a:r>
            <a:r>
              <a:rPr lang="en-US" sz="1600" dirty="0" smtClean="0"/>
              <a:t>replacement </a:t>
            </a:r>
            <a:r>
              <a:rPr lang="en-US" sz="1600" dirty="0"/>
              <a:t>brake discs for L-category vehicles, taking into consideration the latest technologies available in the market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/>
              <a:t>GRRF agreed to </a:t>
            </a:r>
            <a:r>
              <a:rPr lang="en-US" sz="1600" dirty="0" smtClean="0"/>
              <a:t>ask ITALY to revise the proposal and submit at 79° GRRF session, taking </a:t>
            </a:r>
            <a:r>
              <a:rPr lang="en-US" sz="1600" dirty="0"/>
              <a:t>into account all the comments </a:t>
            </a:r>
            <a:r>
              <a:rPr lang="en-US" sz="1600" dirty="0" smtClean="0"/>
              <a:t>received.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it-IT" sz="1600" dirty="0" smtClean="0"/>
              <a:t>To </a:t>
            </a:r>
            <a:r>
              <a:rPr lang="it-IT" sz="1600" dirty="0" err="1" smtClean="0"/>
              <a:t>this</a:t>
            </a:r>
            <a:r>
              <a:rPr lang="it-IT" sz="1600" dirty="0" smtClean="0"/>
              <a:t> </a:t>
            </a:r>
            <a:r>
              <a:rPr lang="it-IT" sz="1600" dirty="0" err="1" smtClean="0"/>
              <a:t>extent</a:t>
            </a:r>
            <a:r>
              <a:rPr lang="it-IT" sz="1600" dirty="0" smtClean="0"/>
              <a:t>, ITALY </a:t>
            </a:r>
            <a:r>
              <a:rPr lang="it-IT" sz="1600" dirty="0" err="1" smtClean="0"/>
              <a:t>has</a:t>
            </a:r>
            <a:r>
              <a:rPr lang="it-IT" sz="1600" dirty="0" smtClean="0"/>
              <a:t> </a:t>
            </a:r>
            <a:r>
              <a:rPr lang="it-IT" sz="1600" dirty="0" err="1" smtClean="0"/>
              <a:t>forwarded</a:t>
            </a:r>
            <a:r>
              <a:rPr lang="it-IT" sz="1600" dirty="0" smtClean="0"/>
              <a:t> the </a:t>
            </a:r>
            <a:r>
              <a:rPr lang="it-IT" sz="1600" dirty="0" err="1" smtClean="0"/>
              <a:t>following</a:t>
            </a:r>
            <a:r>
              <a:rPr lang="it-IT" sz="1600" dirty="0" smtClean="0"/>
              <a:t> </a:t>
            </a:r>
            <a:r>
              <a:rPr lang="it-IT" sz="1600" dirty="0" err="1" smtClean="0"/>
              <a:t>documents</a:t>
            </a:r>
            <a:r>
              <a:rPr lang="it-IT" sz="1600" dirty="0" smtClean="0"/>
              <a:t> for </a:t>
            </a:r>
            <a:r>
              <a:rPr lang="it-IT" sz="1600" dirty="0" err="1" smtClean="0"/>
              <a:t>today’s</a:t>
            </a:r>
            <a:r>
              <a:rPr lang="it-IT" sz="1600" dirty="0" smtClean="0"/>
              <a:t> </a:t>
            </a:r>
            <a:r>
              <a:rPr lang="it-IT" sz="1600" dirty="0" err="1" smtClean="0"/>
              <a:t>discussion</a:t>
            </a:r>
            <a:r>
              <a:rPr lang="it-IT" sz="1600" dirty="0" smtClean="0"/>
              <a:t>:</a:t>
            </a:r>
          </a:p>
          <a:p>
            <a:endParaRPr lang="it-IT" sz="1600" dirty="0"/>
          </a:p>
          <a:p>
            <a:pPr marL="285750" indent="-285750">
              <a:buFontTx/>
              <a:buChar char="-"/>
            </a:pPr>
            <a:r>
              <a:rPr lang="it-IT" sz="1600" dirty="0" err="1" smtClean="0"/>
              <a:t>Working</a:t>
            </a:r>
            <a:r>
              <a:rPr lang="it-IT" sz="1600" dirty="0" smtClean="0"/>
              <a:t> </a:t>
            </a:r>
            <a:r>
              <a:rPr lang="it-IT" sz="1600" dirty="0" err="1" smtClean="0"/>
              <a:t>document</a:t>
            </a:r>
            <a:r>
              <a:rPr lang="it-IT" sz="1600" dirty="0" smtClean="0"/>
              <a:t>  </a:t>
            </a: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ECE/TRANS/WP.29/GRRF/2014/23/Rev.1</a:t>
            </a:r>
          </a:p>
          <a:p>
            <a:pPr marL="285750" indent="-285750">
              <a:buFontTx/>
              <a:buChar char="-"/>
            </a:pPr>
            <a:r>
              <a:rPr lang="it-IT" sz="1600" dirty="0" err="1" smtClean="0"/>
              <a:t>Informal</a:t>
            </a:r>
            <a:r>
              <a:rPr lang="it-IT" sz="1600" dirty="0" smtClean="0"/>
              <a:t> </a:t>
            </a:r>
            <a:r>
              <a:rPr lang="it-IT" sz="1600" dirty="0" err="1" smtClean="0"/>
              <a:t>document</a:t>
            </a:r>
            <a:r>
              <a:rPr lang="it-IT" sz="1600" dirty="0" smtClean="0"/>
              <a:t>  </a:t>
            </a: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GRRF-79-11e</a:t>
            </a:r>
            <a:r>
              <a:rPr lang="it-IT" sz="1600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it-IT" sz="1600" dirty="0" err="1" smtClean="0"/>
              <a:t>Informal</a:t>
            </a:r>
            <a:r>
              <a:rPr lang="it-IT" sz="1600" dirty="0" smtClean="0"/>
              <a:t> </a:t>
            </a:r>
            <a:r>
              <a:rPr lang="it-IT" sz="1600" dirty="0" err="1" smtClean="0"/>
              <a:t>document</a:t>
            </a:r>
            <a:r>
              <a:rPr lang="it-IT" sz="1600" dirty="0" smtClean="0"/>
              <a:t>  </a:t>
            </a: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GRRF-79-13e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80864" y="384250"/>
            <a:ext cx="1407501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Preamble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261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522636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/>
              <a:t>ECE/TRANS/WP.29/GRRF/2014/23/Rev.1</a:t>
            </a:r>
            <a:endParaRPr lang="it-IT" sz="240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358957" y="1412776"/>
            <a:ext cx="689015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 smtClean="0"/>
              <a:t>Comment</a:t>
            </a:r>
            <a:r>
              <a:rPr lang="it-IT" sz="1600" b="1" dirty="0"/>
              <a:t> </a:t>
            </a:r>
            <a:r>
              <a:rPr lang="it-IT" sz="1600" b="1" dirty="0" err="1" smtClean="0"/>
              <a:t>raised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during</a:t>
            </a:r>
            <a:r>
              <a:rPr lang="it-IT" sz="1600" b="1" dirty="0" smtClean="0"/>
              <a:t> 78° GRRF:</a:t>
            </a:r>
            <a:endParaRPr lang="it-IT" sz="1600" dirty="0"/>
          </a:p>
          <a:p>
            <a:r>
              <a:rPr lang="it-IT" sz="1400" dirty="0" err="1" smtClean="0"/>
              <a:t>Need</a:t>
            </a:r>
            <a:r>
              <a:rPr lang="it-IT" sz="1400" dirty="0" smtClean="0"/>
              <a:t> to </a:t>
            </a:r>
            <a:r>
              <a:rPr lang="it-IT" sz="1400" dirty="0" err="1" smtClean="0"/>
              <a:t>exclude</a:t>
            </a:r>
            <a:r>
              <a:rPr lang="it-IT" sz="1400" dirty="0" smtClean="0"/>
              <a:t> L6 and L7 </a:t>
            </a:r>
            <a:r>
              <a:rPr lang="it-IT" sz="1400" dirty="0" err="1" smtClean="0"/>
              <a:t>categories</a:t>
            </a:r>
            <a:r>
              <a:rPr lang="it-IT" sz="1400" dirty="0" smtClean="0"/>
              <a:t>.</a:t>
            </a:r>
          </a:p>
          <a:p>
            <a:endParaRPr lang="it-IT" sz="1400" dirty="0" smtClean="0"/>
          </a:p>
          <a:p>
            <a:endParaRPr lang="it-IT" sz="1400" dirty="0"/>
          </a:p>
          <a:p>
            <a:r>
              <a:rPr lang="it-IT" sz="1600" b="1" dirty="0" err="1" smtClean="0"/>
              <a:t>Revision</a:t>
            </a:r>
            <a:r>
              <a:rPr lang="it-IT" sz="1600" b="1" dirty="0" smtClean="0"/>
              <a:t>:</a:t>
            </a:r>
          </a:p>
          <a:p>
            <a:r>
              <a:rPr lang="it-IT" sz="1400" dirty="0" err="1" smtClean="0"/>
              <a:t>We</a:t>
            </a:r>
            <a:r>
              <a:rPr lang="it-IT" sz="1400" dirty="0" smtClean="0"/>
              <a:t> </a:t>
            </a:r>
            <a:r>
              <a:rPr lang="it-IT" sz="1400" dirty="0" err="1" smtClean="0"/>
              <a:t>have</a:t>
            </a:r>
            <a:r>
              <a:rPr lang="it-IT" sz="1400" dirty="0" smtClean="0"/>
              <a:t> </a:t>
            </a:r>
            <a:r>
              <a:rPr lang="it-IT" sz="1400" dirty="0" err="1" smtClean="0"/>
              <a:t>included</a:t>
            </a:r>
            <a:r>
              <a:rPr lang="it-IT" sz="1400" dirty="0" smtClean="0"/>
              <a:t> </a:t>
            </a:r>
            <a:r>
              <a:rPr lang="it-IT" sz="1400" dirty="0" err="1" smtClean="0"/>
              <a:t>reference</a:t>
            </a:r>
            <a:r>
              <a:rPr lang="it-IT" sz="1400" dirty="0" smtClean="0"/>
              <a:t> </a:t>
            </a:r>
            <a:r>
              <a:rPr lang="it-IT" sz="1400" dirty="0"/>
              <a:t>to L</a:t>
            </a:r>
            <a:r>
              <a:rPr lang="it-IT" sz="1400" baseline="-25000" dirty="0"/>
              <a:t>1</a:t>
            </a:r>
            <a:r>
              <a:rPr lang="it-IT" sz="1400" dirty="0"/>
              <a:t>, L</a:t>
            </a:r>
            <a:r>
              <a:rPr lang="it-IT" sz="1400" baseline="-25000" dirty="0"/>
              <a:t>2</a:t>
            </a:r>
            <a:r>
              <a:rPr lang="it-IT" sz="1400" dirty="0"/>
              <a:t>, L</a:t>
            </a:r>
            <a:r>
              <a:rPr lang="it-IT" sz="1400" baseline="-25000" dirty="0"/>
              <a:t>3</a:t>
            </a:r>
            <a:r>
              <a:rPr lang="it-IT" sz="1400" dirty="0"/>
              <a:t>, L</a:t>
            </a:r>
            <a:r>
              <a:rPr lang="it-IT" sz="1400" baseline="-25000" dirty="0"/>
              <a:t>4</a:t>
            </a:r>
            <a:r>
              <a:rPr lang="it-IT" sz="1400" dirty="0"/>
              <a:t>, </a:t>
            </a:r>
            <a:r>
              <a:rPr lang="it-IT" sz="1400" dirty="0" smtClean="0"/>
              <a:t>L</a:t>
            </a:r>
            <a:r>
              <a:rPr lang="it-IT" sz="1400" baseline="-25000" dirty="0" smtClean="0"/>
              <a:t>5 </a:t>
            </a:r>
            <a:r>
              <a:rPr lang="it-IT" sz="1400" dirty="0"/>
              <a:t> </a:t>
            </a:r>
            <a:r>
              <a:rPr lang="it-IT" sz="1400" dirty="0" err="1" smtClean="0"/>
              <a:t>throughout</a:t>
            </a:r>
            <a:r>
              <a:rPr lang="it-IT" sz="1400" dirty="0" smtClean="0"/>
              <a:t> the </a:t>
            </a:r>
            <a:r>
              <a:rPr lang="it-IT" sz="1400" dirty="0" err="1" smtClean="0"/>
              <a:t>document</a:t>
            </a:r>
            <a:r>
              <a:rPr lang="it-IT" sz="1400" dirty="0" smtClean="0"/>
              <a:t>, </a:t>
            </a:r>
            <a:r>
              <a:rPr lang="it-IT" sz="1400" dirty="0" err="1" smtClean="0"/>
              <a:t>excluding</a:t>
            </a:r>
            <a:r>
              <a:rPr lang="it-IT" sz="1400" dirty="0" smtClean="0"/>
              <a:t> L</a:t>
            </a:r>
            <a:r>
              <a:rPr lang="it-IT" sz="1400" baseline="-25000" dirty="0" smtClean="0"/>
              <a:t>6</a:t>
            </a:r>
            <a:r>
              <a:rPr lang="it-IT" sz="1400" dirty="0" smtClean="0"/>
              <a:t> and L</a:t>
            </a:r>
            <a:r>
              <a:rPr lang="it-IT" sz="1400" baseline="-25000" dirty="0" smtClean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261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522636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/>
              <a:t>ECE/TRANS/WP.29/GRRF/2014/23/Rev.1</a:t>
            </a:r>
            <a:endParaRPr lang="it-IT" sz="240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380864" y="1465620"/>
            <a:ext cx="7716151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/>
              <a:t>Comment</a:t>
            </a:r>
            <a:r>
              <a:rPr lang="it-IT" sz="1600" b="1" dirty="0"/>
              <a:t> </a:t>
            </a:r>
            <a:r>
              <a:rPr lang="it-IT" sz="1600" b="1" dirty="0" err="1"/>
              <a:t>raised</a:t>
            </a:r>
            <a:r>
              <a:rPr lang="it-IT" sz="1600" b="1" dirty="0"/>
              <a:t> </a:t>
            </a:r>
            <a:r>
              <a:rPr lang="it-IT" sz="1600" b="1" dirty="0" err="1"/>
              <a:t>during</a:t>
            </a:r>
            <a:r>
              <a:rPr lang="it-IT" sz="1600" b="1" dirty="0"/>
              <a:t> 78° GRRF:</a:t>
            </a:r>
            <a:endParaRPr lang="it-IT" sz="1600" dirty="0"/>
          </a:p>
          <a:p>
            <a:r>
              <a:rPr lang="it-IT" sz="1400" dirty="0" err="1" smtClean="0"/>
              <a:t>Need</a:t>
            </a:r>
            <a:r>
              <a:rPr lang="it-IT" sz="1400" dirty="0" smtClean="0"/>
              <a:t> to </a:t>
            </a:r>
            <a:r>
              <a:rPr lang="it-IT" sz="1400" dirty="0" err="1" smtClean="0"/>
              <a:t>modify</a:t>
            </a:r>
            <a:r>
              <a:rPr lang="it-IT" sz="1400" dirty="0" smtClean="0"/>
              <a:t> the </a:t>
            </a:r>
            <a:r>
              <a:rPr lang="it-IT" sz="1400" dirty="0" err="1" smtClean="0"/>
              <a:t>definition</a:t>
            </a:r>
            <a:r>
              <a:rPr lang="it-IT" sz="1400" dirty="0" smtClean="0"/>
              <a:t> of </a:t>
            </a:r>
            <a:r>
              <a:rPr lang="it-IT" sz="1400" dirty="0" err="1" smtClean="0"/>
              <a:t>both</a:t>
            </a:r>
            <a:r>
              <a:rPr lang="it-IT" sz="1400" dirty="0" smtClean="0"/>
              <a:t> </a:t>
            </a:r>
            <a:r>
              <a:rPr lang="it-IT" sz="1400" dirty="0" smtClean="0">
                <a:latin typeface="Times New Roman"/>
                <a:cs typeface="Times New Roman"/>
              </a:rPr>
              <a:t>″</a:t>
            </a:r>
            <a:r>
              <a:rPr lang="it-IT" sz="1400" dirty="0" err="1" smtClean="0">
                <a:cs typeface="Times New Roman"/>
              </a:rPr>
              <a:t>Original</a:t>
            </a:r>
            <a:r>
              <a:rPr lang="it-IT" sz="1400" dirty="0" smtClean="0">
                <a:cs typeface="Times New Roman"/>
              </a:rPr>
              <a:t> </a:t>
            </a:r>
            <a:r>
              <a:rPr lang="it-IT" sz="1400" dirty="0" err="1" smtClean="0">
                <a:cs typeface="Times New Roman"/>
              </a:rPr>
              <a:t>replacement</a:t>
            </a:r>
            <a:r>
              <a:rPr lang="it-IT" sz="1400" dirty="0" smtClean="0">
                <a:cs typeface="Times New Roman"/>
              </a:rPr>
              <a:t> </a:t>
            </a:r>
            <a:r>
              <a:rPr lang="it-IT" sz="1400" dirty="0" err="1" smtClean="0"/>
              <a:t>brake</a:t>
            </a:r>
            <a:r>
              <a:rPr lang="it-IT" sz="1400" dirty="0" smtClean="0"/>
              <a:t> </a:t>
            </a:r>
            <a:r>
              <a:rPr lang="it-IT" sz="1400" dirty="0" err="1"/>
              <a:t>discs</a:t>
            </a:r>
            <a:r>
              <a:rPr lang="it-IT" sz="1400" dirty="0"/>
              <a:t> for </a:t>
            </a:r>
            <a:r>
              <a:rPr lang="it-IT" sz="1400" dirty="0" err="1"/>
              <a:t>category</a:t>
            </a:r>
            <a:r>
              <a:rPr lang="it-IT" sz="1400" dirty="0"/>
              <a:t> L</a:t>
            </a:r>
            <a:r>
              <a:rPr lang="it-IT" sz="1400" dirty="0">
                <a:latin typeface="Times New Roman"/>
                <a:cs typeface="Times New Roman"/>
              </a:rPr>
              <a:t> </a:t>
            </a:r>
            <a:r>
              <a:rPr lang="it-IT" sz="1400" dirty="0" smtClean="0">
                <a:latin typeface="Times New Roman"/>
                <a:cs typeface="Times New Roman"/>
              </a:rPr>
              <a:t>″ </a:t>
            </a:r>
            <a:r>
              <a:rPr lang="it-IT" sz="1400" dirty="0" smtClean="0">
                <a:cs typeface="Times New Roman"/>
              </a:rPr>
              <a:t>(2.3.3.1.2) and</a:t>
            </a:r>
            <a:r>
              <a:rPr lang="it-IT" sz="1400" dirty="0" smtClean="0"/>
              <a:t> </a:t>
            </a:r>
          </a:p>
          <a:p>
            <a:r>
              <a:rPr lang="it-IT" sz="1400" dirty="0" smtClean="0">
                <a:latin typeface="Times New Roman"/>
                <a:cs typeface="Times New Roman"/>
              </a:rPr>
              <a:t>″</a:t>
            </a:r>
            <a:r>
              <a:rPr lang="it-IT" sz="1400" dirty="0" err="1" smtClean="0"/>
              <a:t>Identical</a:t>
            </a:r>
            <a:r>
              <a:rPr lang="it-IT" sz="1400" dirty="0" smtClean="0"/>
              <a:t> </a:t>
            </a:r>
            <a:r>
              <a:rPr lang="it-IT" sz="1400" dirty="0" err="1" smtClean="0"/>
              <a:t>brake</a:t>
            </a:r>
            <a:r>
              <a:rPr lang="it-IT" sz="1400" dirty="0" smtClean="0"/>
              <a:t> </a:t>
            </a:r>
            <a:r>
              <a:rPr lang="it-IT" sz="1400" dirty="0" err="1" smtClean="0"/>
              <a:t>discs</a:t>
            </a:r>
            <a:r>
              <a:rPr lang="it-IT" sz="1400" dirty="0" smtClean="0"/>
              <a:t> for </a:t>
            </a:r>
            <a:r>
              <a:rPr lang="it-IT" sz="1400" dirty="0" err="1" smtClean="0"/>
              <a:t>category</a:t>
            </a:r>
            <a:r>
              <a:rPr lang="it-IT" sz="1400" dirty="0" smtClean="0"/>
              <a:t> L</a:t>
            </a:r>
            <a:r>
              <a:rPr lang="it-IT" sz="1400" dirty="0">
                <a:latin typeface="Times New Roman"/>
                <a:cs typeface="Times New Roman"/>
              </a:rPr>
              <a:t> ″</a:t>
            </a:r>
            <a:r>
              <a:rPr lang="it-IT" sz="1400" dirty="0" smtClean="0"/>
              <a:t> (2.3.3.2.2), for competitive </a:t>
            </a:r>
            <a:r>
              <a:rPr lang="it-IT" sz="1400" dirty="0" err="1" smtClean="0"/>
              <a:t>reasons</a:t>
            </a:r>
            <a:r>
              <a:rPr lang="it-IT" sz="1400" dirty="0" smtClean="0"/>
              <a:t>.</a:t>
            </a:r>
          </a:p>
          <a:p>
            <a:endParaRPr lang="it-IT" sz="1400" dirty="0" smtClean="0"/>
          </a:p>
          <a:p>
            <a:endParaRPr lang="it-IT" sz="1400" dirty="0"/>
          </a:p>
          <a:p>
            <a:r>
              <a:rPr lang="it-IT" sz="1600" b="1" dirty="0" err="1" smtClean="0"/>
              <a:t>Revision</a:t>
            </a:r>
            <a:r>
              <a:rPr lang="it-IT" sz="1600" b="1" dirty="0" smtClean="0"/>
              <a:t>:</a:t>
            </a:r>
          </a:p>
          <a:p>
            <a:r>
              <a:rPr lang="it-IT" sz="1400" dirty="0" smtClean="0"/>
              <a:t>The </a:t>
            </a:r>
            <a:r>
              <a:rPr lang="it-IT" sz="1400" dirty="0" err="1" smtClean="0"/>
              <a:t>original</a:t>
            </a:r>
            <a:r>
              <a:rPr lang="it-IT" sz="1400" dirty="0" smtClean="0"/>
              <a:t> </a:t>
            </a:r>
            <a:r>
              <a:rPr lang="it-IT" sz="1400" dirty="0" err="1" smtClean="0"/>
              <a:t>definitions</a:t>
            </a:r>
            <a:r>
              <a:rPr lang="it-IT" sz="1400" dirty="0" smtClean="0"/>
              <a:t> are </a:t>
            </a:r>
            <a:r>
              <a:rPr lang="it-IT" sz="1400" dirty="0" err="1" smtClean="0"/>
              <a:t>restored</a:t>
            </a:r>
            <a:r>
              <a:rPr lang="it-IT" sz="1400" dirty="0" smtClean="0"/>
              <a:t>, </a:t>
            </a:r>
            <a:r>
              <a:rPr lang="it-IT" sz="1400" dirty="0" err="1" smtClean="0"/>
              <a:t>same</a:t>
            </a:r>
            <a:r>
              <a:rPr lang="it-IT" sz="1400" dirty="0" smtClean="0"/>
              <a:t> </a:t>
            </a:r>
            <a:r>
              <a:rPr lang="it-IT" sz="1400" dirty="0" err="1" smtClean="0"/>
              <a:t>as</a:t>
            </a:r>
            <a:r>
              <a:rPr lang="it-IT" sz="1400" dirty="0" smtClean="0"/>
              <a:t> for M, N and O </a:t>
            </a:r>
            <a:r>
              <a:rPr lang="it-IT" sz="1400" dirty="0" err="1" smtClean="0"/>
              <a:t>categories</a:t>
            </a:r>
            <a:r>
              <a:rPr lang="it-IT" sz="1400" dirty="0" smtClean="0"/>
              <a:t>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648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553200" y="6664275"/>
            <a:ext cx="2133600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522636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/>
              <a:t>ECE/TRANS/WP.29/GRRF/2014/23/Rev.1</a:t>
            </a:r>
            <a:endParaRPr lang="it-IT" sz="240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1290246"/>
            <a:ext cx="3085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/>
              <a:t>Comment</a:t>
            </a:r>
            <a:r>
              <a:rPr lang="it-IT" sz="1600" b="1" dirty="0"/>
              <a:t> </a:t>
            </a:r>
            <a:r>
              <a:rPr lang="it-IT" sz="1600" b="1" dirty="0" err="1"/>
              <a:t>raised</a:t>
            </a:r>
            <a:r>
              <a:rPr lang="it-IT" sz="1600" b="1" dirty="0"/>
              <a:t> </a:t>
            </a:r>
            <a:r>
              <a:rPr lang="it-IT" sz="1600" b="1" dirty="0" err="1"/>
              <a:t>during</a:t>
            </a:r>
            <a:r>
              <a:rPr lang="it-IT" sz="1600" b="1" dirty="0"/>
              <a:t> 78° GRRF:</a:t>
            </a:r>
            <a:endParaRPr lang="it-IT" sz="16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08733"/>
            <a:ext cx="5976664" cy="3939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51048" y="3462967"/>
            <a:ext cx="758541" cy="6001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1100" dirty="0" err="1" smtClean="0"/>
              <a:t>Why</a:t>
            </a:r>
            <a:r>
              <a:rPr lang="it-IT" sz="1100" dirty="0" smtClean="0"/>
              <a:t> </a:t>
            </a:r>
          </a:p>
          <a:p>
            <a:r>
              <a:rPr lang="it-IT" sz="1100" dirty="0" smtClean="0"/>
              <a:t>no </a:t>
            </a:r>
            <a:r>
              <a:rPr lang="it-IT" sz="1100" dirty="0" err="1" smtClean="0"/>
              <a:t>values</a:t>
            </a:r>
            <a:r>
              <a:rPr lang="it-IT" sz="1100" dirty="0" smtClean="0"/>
              <a:t> </a:t>
            </a:r>
          </a:p>
          <a:p>
            <a:r>
              <a:rPr lang="it-IT" sz="1100" dirty="0" smtClean="0"/>
              <a:t>for L ??</a:t>
            </a:r>
            <a:endParaRPr lang="it-IT" sz="1100" dirty="0"/>
          </a:p>
        </p:txBody>
      </p:sp>
      <p:cxnSp>
        <p:nvCxnSpPr>
          <p:cNvPr id="7" name="Connettore 2 6"/>
          <p:cNvCxnSpPr/>
          <p:nvPr/>
        </p:nvCxnSpPr>
        <p:spPr>
          <a:xfrm flipV="1">
            <a:off x="918303" y="3232869"/>
            <a:ext cx="485345" cy="520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918303" y="3753474"/>
            <a:ext cx="485345" cy="127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918303" y="3753474"/>
            <a:ext cx="485345" cy="415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7164288" y="2920737"/>
            <a:ext cx="1584176" cy="6001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100" dirty="0" err="1" smtClean="0"/>
              <a:t>Not</a:t>
            </a:r>
            <a:r>
              <a:rPr lang="it-IT" sz="1100" dirty="0" smtClean="0"/>
              <a:t> </a:t>
            </a:r>
            <a:r>
              <a:rPr lang="it-IT" sz="1100" dirty="0" err="1" smtClean="0"/>
              <a:t>applicable</a:t>
            </a:r>
            <a:r>
              <a:rPr lang="it-IT" sz="1100" dirty="0" smtClean="0"/>
              <a:t> to L, </a:t>
            </a:r>
            <a:r>
              <a:rPr lang="it-IT" sz="1100" dirty="0" err="1" smtClean="0"/>
              <a:t>since</a:t>
            </a:r>
            <a:r>
              <a:rPr lang="it-IT" sz="1100" dirty="0" smtClean="0"/>
              <a:t> no </a:t>
            </a:r>
            <a:r>
              <a:rPr lang="it-IT" sz="1100" dirty="0" err="1" smtClean="0"/>
              <a:t>application</a:t>
            </a:r>
            <a:r>
              <a:rPr lang="it-IT" sz="1100" dirty="0" smtClean="0"/>
              <a:t> with </a:t>
            </a:r>
            <a:r>
              <a:rPr lang="it-IT" sz="1100" dirty="0" err="1" smtClean="0"/>
              <a:t>vent</a:t>
            </a:r>
            <a:r>
              <a:rPr lang="it-IT" sz="1100" dirty="0" smtClean="0"/>
              <a:t> </a:t>
            </a:r>
            <a:r>
              <a:rPr lang="it-IT" sz="1100" dirty="0" err="1" smtClean="0"/>
              <a:t>discs</a:t>
            </a:r>
            <a:r>
              <a:rPr lang="it-IT" sz="1100" dirty="0" smtClean="0"/>
              <a:t> </a:t>
            </a:r>
            <a:r>
              <a:rPr lang="it-IT" sz="1100" dirty="0" err="1" smtClean="0"/>
              <a:t>exist</a:t>
            </a:r>
            <a:endParaRPr lang="it-IT" sz="1100" dirty="0" smtClean="0"/>
          </a:p>
        </p:txBody>
      </p:sp>
      <p:cxnSp>
        <p:nvCxnSpPr>
          <p:cNvPr id="16" name="Connettore 2 15"/>
          <p:cNvCxnSpPr>
            <a:stCxn id="18" idx="1"/>
          </p:cNvCxnSpPr>
          <p:nvPr/>
        </p:nvCxnSpPr>
        <p:spPr>
          <a:xfrm flipH="1">
            <a:off x="5868144" y="3220819"/>
            <a:ext cx="129614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7236296" y="3808933"/>
            <a:ext cx="1584176" cy="9387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100" dirty="0" err="1" smtClean="0"/>
              <a:t>Both</a:t>
            </a:r>
            <a:r>
              <a:rPr lang="it-IT" sz="1100" dirty="0" smtClean="0"/>
              <a:t> D10 and H11 </a:t>
            </a:r>
            <a:r>
              <a:rPr lang="it-IT" sz="1100" dirty="0" err="1" smtClean="0"/>
              <a:t>tolerances</a:t>
            </a:r>
            <a:r>
              <a:rPr lang="it-IT" sz="1100" dirty="0" smtClean="0"/>
              <a:t> are </a:t>
            </a:r>
            <a:r>
              <a:rPr lang="it-IT" sz="1100" dirty="0" err="1" smtClean="0"/>
              <a:t>widely</a:t>
            </a:r>
            <a:endParaRPr lang="it-IT" sz="1100" dirty="0" smtClean="0"/>
          </a:p>
          <a:p>
            <a:r>
              <a:rPr lang="it-IT" sz="1100" dirty="0" err="1"/>
              <a:t>a</a:t>
            </a:r>
            <a:r>
              <a:rPr lang="it-IT" sz="1100" dirty="0" err="1" smtClean="0"/>
              <a:t>dopted</a:t>
            </a:r>
            <a:r>
              <a:rPr lang="it-IT" sz="1100" dirty="0" smtClean="0"/>
              <a:t> in OEM, </a:t>
            </a:r>
            <a:r>
              <a:rPr lang="it-IT" sz="1100" dirty="0" err="1" smtClean="0"/>
              <a:t>depending</a:t>
            </a:r>
            <a:r>
              <a:rPr lang="it-IT" sz="1100" dirty="0" smtClean="0"/>
              <a:t> from production </a:t>
            </a:r>
            <a:r>
              <a:rPr lang="it-IT" sz="1100" dirty="0" err="1" smtClean="0"/>
              <a:t>process</a:t>
            </a:r>
            <a:endParaRPr lang="it-IT" sz="1100" dirty="0" smtClean="0"/>
          </a:p>
        </p:txBody>
      </p:sp>
      <p:cxnSp>
        <p:nvCxnSpPr>
          <p:cNvPr id="22" name="Connettore 2 21"/>
          <p:cNvCxnSpPr>
            <a:endCxn id="8196" idx="3"/>
          </p:cNvCxnSpPr>
          <p:nvPr/>
        </p:nvCxnSpPr>
        <p:spPr>
          <a:xfrm flipH="1">
            <a:off x="6660232" y="3940899"/>
            <a:ext cx="576064" cy="377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7236296" y="5152985"/>
            <a:ext cx="1584176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100" dirty="0" err="1" smtClean="0"/>
              <a:t>Not</a:t>
            </a:r>
            <a:r>
              <a:rPr lang="it-IT" sz="1100" dirty="0" smtClean="0"/>
              <a:t> </a:t>
            </a:r>
            <a:r>
              <a:rPr lang="it-IT" sz="1100" dirty="0" err="1" smtClean="0"/>
              <a:t>applicable</a:t>
            </a:r>
            <a:r>
              <a:rPr lang="it-IT" sz="1100" dirty="0" smtClean="0"/>
              <a:t> to L, </a:t>
            </a:r>
            <a:r>
              <a:rPr lang="it-IT" sz="1100" dirty="0" err="1" smtClean="0"/>
              <a:t>since</a:t>
            </a:r>
            <a:r>
              <a:rPr lang="it-IT" sz="1100" dirty="0" smtClean="0"/>
              <a:t> the disk </a:t>
            </a:r>
            <a:r>
              <a:rPr lang="it-IT" sz="1100" dirty="0" err="1" smtClean="0"/>
              <a:t>is</a:t>
            </a:r>
            <a:r>
              <a:rPr lang="it-IT" sz="1100" dirty="0" smtClean="0"/>
              <a:t> </a:t>
            </a:r>
            <a:r>
              <a:rPr lang="it-IT" sz="1100" dirty="0" err="1" smtClean="0"/>
              <a:t>always</a:t>
            </a:r>
            <a:r>
              <a:rPr lang="it-IT" sz="1100" dirty="0" smtClean="0"/>
              <a:t> </a:t>
            </a:r>
            <a:r>
              <a:rPr lang="it-IT" sz="1100" dirty="0" err="1" smtClean="0"/>
              <a:t>mounted</a:t>
            </a:r>
            <a:r>
              <a:rPr lang="it-IT" sz="1100" dirty="0" smtClean="0"/>
              <a:t> </a:t>
            </a:r>
            <a:r>
              <a:rPr lang="it-IT" sz="1100" dirty="0" err="1" smtClean="0"/>
              <a:t>externally</a:t>
            </a:r>
            <a:r>
              <a:rPr lang="it-IT" sz="1100" dirty="0" smtClean="0"/>
              <a:t> on the </a:t>
            </a:r>
            <a:r>
              <a:rPr lang="it-IT" sz="1100" dirty="0" err="1" smtClean="0"/>
              <a:t>wheel</a:t>
            </a:r>
            <a:r>
              <a:rPr lang="it-IT" sz="1100" dirty="0" smtClean="0"/>
              <a:t> </a:t>
            </a:r>
            <a:r>
              <a:rPr lang="it-IT" sz="1100" dirty="0" err="1" smtClean="0"/>
              <a:t>rim</a:t>
            </a:r>
            <a:r>
              <a:rPr lang="it-IT" sz="1100" dirty="0" smtClean="0"/>
              <a:t>, and </a:t>
            </a:r>
            <a:r>
              <a:rPr lang="it-IT" sz="1100" dirty="0" err="1" smtClean="0"/>
              <a:t>not</a:t>
            </a:r>
            <a:r>
              <a:rPr lang="it-IT" sz="1100" dirty="0" smtClean="0"/>
              <a:t> </a:t>
            </a:r>
            <a:r>
              <a:rPr lang="it-IT" sz="1100" dirty="0" err="1" smtClean="0"/>
              <a:t>interposed</a:t>
            </a:r>
            <a:r>
              <a:rPr lang="it-IT" sz="1100" dirty="0" smtClean="0"/>
              <a:t> </a:t>
            </a:r>
            <a:r>
              <a:rPr lang="it-IT" sz="1100" dirty="0" err="1" smtClean="0"/>
              <a:t>between</a:t>
            </a:r>
            <a:r>
              <a:rPr lang="it-IT" sz="1100" dirty="0" smtClean="0"/>
              <a:t> the </a:t>
            </a:r>
            <a:r>
              <a:rPr lang="it-IT" sz="1100" dirty="0" err="1" smtClean="0"/>
              <a:t>wheel</a:t>
            </a:r>
            <a:r>
              <a:rPr lang="it-IT" sz="1100" dirty="0" smtClean="0"/>
              <a:t> </a:t>
            </a:r>
            <a:r>
              <a:rPr lang="it-IT" sz="1100" dirty="0" err="1" smtClean="0"/>
              <a:t>hub</a:t>
            </a:r>
            <a:r>
              <a:rPr lang="it-IT" sz="1100" dirty="0" smtClean="0"/>
              <a:t> and the </a:t>
            </a:r>
            <a:r>
              <a:rPr lang="it-IT" sz="1100" dirty="0" err="1" smtClean="0"/>
              <a:t>rim</a:t>
            </a:r>
            <a:endParaRPr lang="it-IT" sz="1100" dirty="0" smtClean="0"/>
          </a:p>
        </p:txBody>
      </p:sp>
      <p:cxnSp>
        <p:nvCxnSpPr>
          <p:cNvPr id="25" name="Connettore 2 24"/>
          <p:cNvCxnSpPr/>
          <p:nvPr/>
        </p:nvCxnSpPr>
        <p:spPr>
          <a:xfrm flipH="1" flipV="1">
            <a:off x="5724128" y="4168973"/>
            <a:ext cx="1512168" cy="12241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6976493" y="1360661"/>
            <a:ext cx="2060003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200" b="1" u="sng" dirty="0" err="1" smtClean="0"/>
              <a:t>Italy</a:t>
            </a:r>
            <a:r>
              <a:rPr lang="it-IT" sz="1200" b="1" u="sng" dirty="0" smtClean="0"/>
              <a:t> </a:t>
            </a:r>
            <a:r>
              <a:rPr lang="it-IT" sz="1200" b="1" u="sng" dirty="0" err="1" smtClean="0"/>
              <a:t>proposal</a:t>
            </a:r>
            <a:r>
              <a:rPr lang="it-IT" sz="1200" b="1" u="sng" dirty="0" smtClean="0"/>
              <a:t> (1</a:t>
            </a:r>
            <a:r>
              <a:rPr lang="it-IT" sz="1200" b="1" dirty="0" smtClean="0"/>
              <a:t>): </a:t>
            </a:r>
            <a:r>
              <a:rPr lang="it-IT" sz="1100" dirty="0" smtClean="0"/>
              <a:t>the DTV </a:t>
            </a:r>
            <a:r>
              <a:rPr lang="it-IT" sz="1100" dirty="0" err="1" smtClean="0"/>
              <a:t>is</a:t>
            </a:r>
            <a:r>
              <a:rPr lang="it-IT" sz="1100" dirty="0" smtClean="0"/>
              <a:t> </a:t>
            </a:r>
            <a:r>
              <a:rPr lang="it-IT" sz="1100" dirty="0" err="1" smtClean="0"/>
              <a:t>modified</a:t>
            </a:r>
            <a:r>
              <a:rPr lang="it-IT" sz="1100" dirty="0" smtClean="0"/>
              <a:t> from 0,015 to 0,020 mm in </a:t>
            </a:r>
            <a:r>
              <a:rPr lang="it-IT" sz="1100" dirty="0" err="1" smtClean="0"/>
              <a:t>order</a:t>
            </a:r>
            <a:r>
              <a:rPr lang="it-IT" sz="1100" dirty="0" smtClean="0"/>
              <a:t> to </a:t>
            </a:r>
            <a:r>
              <a:rPr lang="it-IT" sz="1100" dirty="0" err="1" smtClean="0"/>
              <a:t>consider</a:t>
            </a:r>
            <a:r>
              <a:rPr lang="it-IT" sz="1100" dirty="0" smtClean="0"/>
              <a:t> the standard of production </a:t>
            </a:r>
            <a:r>
              <a:rPr lang="it-IT" sz="1100" dirty="0" err="1" smtClean="0"/>
              <a:t>adopted</a:t>
            </a:r>
            <a:r>
              <a:rPr lang="it-IT" sz="1100" dirty="0" smtClean="0"/>
              <a:t> </a:t>
            </a:r>
            <a:r>
              <a:rPr lang="it-IT" sz="1100" dirty="0" err="1" smtClean="0"/>
              <a:t>at</a:t>
            </a:r>
            <a:r>
              <a:rPr lang="it-IT" sz="1100" dirty="0" smtClean="0"/>
              <a:t> </a:t>
            </a:r>
            <a:r>
              <a:rPr lang="it-IT" sz="1100" dirty="0" err="1" smtClean="0"/>
              <a:t>international</a:t>
            </a:r>
            <a:r>
              <a:rPr lang="it-IT" sz="1100" dirty="0" smtClean="0"/>
              <a:t> </a:t>
            </a:r>
            <a:r>
              <a:rPr lang="it-IT" sz="1100" dirty="0" err="1" smtClean="0"/>
              <a:t>level</a:t>
            </a:r>
            <a:r>
              <a:rPr lang="it-IT" sz="1100" dirty="0" smtClean="0"/>
              <a:t>  </a:t>
            </a:r>
          </a:p>
        </p:txBody>
      </p:sp>
      <p:cxnSp>
        <p:nvCxnSpPr>
          <p:cNvPr id="29" name="Connettore 2 28"/>
          <p:cNvCxnSpPr/>
          <p:nvPr/>
        </p:nvCxnSpPr>
        <p:spPr>
          <a:xfrm flipH="1">
            <a:off x="6067688" y="1996683"/>
            <a:ext cx="936104" cy="8041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17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522636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/>
              <a:t>ECE/TRANS/WP.29/GRRF/2014/23/Rev.1</a:t>
            </a:r>
            <a:endParaRPr lang="it-IT" sz="240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1196752"/>
            <a:ext cx="67311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/>
              <a:t>Comment</a:t>
            </a:r>
            <a:r>
              <a:rPr lang="it-IT" sz="1600" b="1" dirty="0"/>
              <a:t> </a:t>
            </a:r>
            <a:r>
              <a:rPr lang="it-IT" sz="1600" b="1" dirty="0" err="1"/>
              <a:t>raised</a:t>
            </a:r>
            <a:r>
              <a:rPr lang="it-IT" sz="1600" b="1" dirty="0"/>
              <a:t> </a:t>
            </a:r>
            <a:r>
              <a:rPr lang="it-IT" sz="1600" b="1" dirty="0" err="1"/>
              <a:t>during</a:t>
            </a:r>
            <a:r>
              <a:rPr lang="it-IT" sz="1600" b="1" dirty="0"/>
              <a:t> 78° GRRF:</a:t>
            </a:r>
            <a:endParaRPr lang="it-IT" sz="1600" dirty="0"/>
          </a:p>
          <a:p>
            <a:r>
              <a:rPr lang="it-IT" sz="1400" dirty="0" err="1" smtClean="0"/>
              <a:t>May</a:t>
            </a:r>
            <a:r>
              <a:rPr lang="it-IT" sz="1400" dirty="0" smtClean="0"/>
              <a:t> the </a:t>
            </a:r>
            <a:r>
              <a:rPr lang="it-IT" sz="1400" dirty="0" err="1" smtClean="0"/>
              <a:t>definition</a:t>
            </a:r>
            <a:r>
              <a:rPr lang="it-IT" sz="1400" dirty="0" smtClean="0"/>
              <a:t> of a list of </a:t>
            </a:r>
            <a:r>
              <a:rPr lang="it-IT" sz="1400" dirty="0" err="1" smtClean="0"/>
              <a:t>stainless</a:t>
            </a:r>
            <a:r>
              <a:rPr lang="it-IT" sz="1400" dirty="0" smtClean="0"/>
              <a:t> </a:t>
            </a:r>
            <a:r>
              <a:rPr lang="it-IT" sz="1400" dirty="0" err="1" smtClean="0"/>
              <a:t>steel</a:t>
            </a:r>
            <a:r>
              <a:rPr lang="it-IT" sz="1400" dirty="0" smtClean="0"/>
              <a:t> </a:t>
            </a:r>
            <a:r>
              <a:rPr lang="it-IT" sz="1400" dirty="0" err="1" smtClean="0"/>
              <a:t>materials</a:t>
            </a:r>
            <a:r>
              <a:rPr lang="it-IT" sz="1400" dirty="0" smtClean="0"/>
              <a:t> pose </a:t>
            </a:r>
            <a:r>
              <a:rPr lang="it-IT" sz="1400" dirty="0" err="1" smtClean="0"/>
              <a:t>problem</a:t>
            </a:r>
            <a:r>
              <a:rPr lang="it-IT" sz="1400" dirty="0" smtClean="0"/>
              <a:t> of design </a:t>
            </a:r>
            <a:r>
              <a:rPr lang="it-IT" sz="1400" dirty="0" err="1"/>
              <a:t>restriction</a:t>
            </a:r>
            <a:r>
              <a:rPr lang="it-IT" sz="1400" dirty="0"/>
              <a:t>?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76872"/>
            <a:ext cx="6384861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7380312" y="1844824"/>
            <a:ext cx="1584176" cy="12772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100" dirty="0" err="1" smtClean="0"/>
              <a:t>We</a:t>
            </a:r>
            <a:r>
              <a:rPr lang="it-IT" sz="1100" dirty="0" smtClean="0"/>
              <a:t> </a:t>
            </a:r>
            <a:r>
              <a:rPr lang="it-IT" sz="1100" dirty="0" err="1" smtClean="0"/>
              <a:t>confirm</a:t>
            </a:r>
            <a:r>
              <a:rPr lang="it-IT" sz="1100" dirty="0" smtClean="0"/>
              <a:t> </a:t>
            </a:r>
            <a:r>
              <a:rPr lang="it-IT" sz="1100" dirty="0" err="1" smtClean="0"/>
              <a:t>that</a:t>
            </a:r>
            <a:r>
              <a:rPr lang="it-IT" sz="1100" dirty="0" smtClean="0"/>
              <a:t> the list can be </a:t>
            </a:r>
            <a:r>
              <a:rPr lang="it-IT" sz="1100" dirty="0" err="1" smtClean="0"/>
              <a:t>regarded</a:t>
            </a:r>
            <a:r>
              <a:rPr lang="it-IT" sz="1100" dirty="0" smtClean="0"/>
              <a:t> </a:t>
            </a:r>
            <a:r>
              <a:rPr lang="it-IT" sz="1100" dirty="0" err="1" smtClean="0"/>
              <a:t>as</a:t>
            </a:r>
            <a:r>
              <a:rPr lang="it-IT" sz="1100" dirty="0" smtClean="0"/>
              <a:t> </a:t>
            </a:r>
            <a:r>
              <a:rPr lang="it-IT" sz="1100" dirty="0" err="1" smtClean="0"/>
              <a:t>exhaustive</a:t>
            </a:r>
            <a:r>
              <a:rPr lang="it-IT" sz="1100" dirty="0" smtClean="0"/>
              <a:t> of the </a:t>
            </a:r>
            <a:r>
              <a:rPr lang="it-IT" sz="1100" dirty="0" err="1" smtClean="0"/>
              <a:t>materials</a:t>
            </a:r>
            <a:r>
              <a:rPr lang="it-IT" sz="1100" dirty="0" smtClean="0"/>
              <a:t> </a:t>
            </a:r>
            <a:r>
              <a:rPr lang="it-IT" sz="1100" dirty="0" err="1" smtClean="0"/>
              <a:t>used</a:t>
            </a:r>
            <a:r>
              <a:rPr lang="it-IT" sz="1100" dirty="0" smtClean="0"/>
              <a:t> in production</a:t>
            </a:r>
          </a:p>
          <a:p>
            <a:r>
              <a:rPr lang="it-IT" sz="1100" dirty="0" smtClean="0"/>
              <a:t>(</a:t>
            </a:r>
            <a:r>
              <a:rPr lang="it-IT" sz="1100" dirty="0" err="1" smtClean="0"/>
              <a:t>Example</a:t>
            </a:r>
            <a:r>
              <a:rPr lang="it-IT" sz="1100" dirty="0" smtClean="0"/>
              <a:t>: </a:t>
            </a:r>
            <a:r>
              <a:rPr lang="es-ES" sz="1100" dirty="0"/>
              <a:t>JIS SUS </a:t>
            </a:r>
            <a:r>
              <a:rPr lang="es-ES" sz="1100" b="1" dirty="0"/>
              <a:t>420</a:t>
            </a:r>
            <a:r>
              <a:rPr lang="es-ES" sz="1100" dirty="0"/>
              <a:t> </a:t>
            </a:r>
            <a:r>
              <a:rPr lang="es-ES" sz="1100" dirty="0" smtClean="0"/>
              <a:t>is included in X20Cr13)</a:t>
            </a:r>
            <a:endParaRPr lang="it-IT" sz="1100" dirty="0" smtClean="0"/>
          </a:p>
        </p:txBody>
      </p:sp>
      <p:cxnSp>
        <p:nvCxnSpPr>
          <p:cNvPr id="7" name="Connettore 2 6"/>
          <p:cNvCxnSpPr/>
          <p:nvPr/>
        </p:nvCxnSpPr>
        <p:spPr>
          <a:xfrm flipH="1">
            <a:off x="6012160" y="2317959"/>
            <a:ext cx="1366327" cy="9670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7020272" y="5715253"/>
            <a:ext cx="2060003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200" b="1" u="sng" dirty="0" err="1" smtClean="0"/>
              <a:t>Italy</a:t>
            </a:r>
            <a:r>
              <a:rPr lang="it-IT" sz="1200" b="1" u="sng" dirty="0" smtClean="0"/>
              <a:t> </a:t>
            </a:r>
            <a:r>
              <a:rPr lang="it-IT" sz="1200" b="1" u="sng" dirty="0" err="1" smtClean="0"/>
              <a:t>proposal</a:t>
            </a:r>
            <a:r>
              <a:rPr lang="it-IT" sz="1200" b="1" u="sng" dirty="0" smtClean="0"/>
              <a:t> (2</a:t>
            </a:r>
            <a:r>
              <a:rPr lang="it-IT" sz="1200" b="1" dirty="0" smtClean="0"/>
              <a:t>): </a:t>
            </a:r>
            <a:r>
              <a:rPr lang="it-IT" sz="1100" dirty="0" smtClean="0"/>
              <a:t>HRC </a:t>
            </a:r>
            <a:r>
              <a:rPr lang="it-IT" sz="1100" dirty="0" err="1" smtClean="0"/>
              <a:t>is</a:t>
            </a:r>
            <a:r>
              <a:rPr lang="it-IT" sz="1100" dirty="0" smtClean="0"/>
              <a:t> </a:t>
            </a:r>
            <a:r>
              <a:rPr lang="it-IT" sz="1100" dirty="0" err="1" smtClean="0"/>
              <a:t>changed</a:t>
            </a:r>
            <a:r>
              <a:rPr lang="it-IT" sz="1100" dirty="0" smtClean="0"/>
              <a:t> from (32-38) to (30-40) in </a:t>
            </a:r>
            <a:r>
              <a:rPr lang="it-IT" sz="1100" dirty="0" err="1" smtClean="0"/>
              <a:t>order</a:t>
            </a:r>
            <a:r>
              <a:rPr lang="it-IT" sz="1100" dirty="0" smtClean="0"/>
              <a:t> to be </a:t>
            </a:r>
            <a:r>
              <a:rPr lang="it-IT" sz="1100" dirty="0" err="1" smtClean="0"/>
              <a:t>adapted</a:t>
            </a:r>
            <a:r>
              <a:rPr lang="it-IT" sz="1100" dirty="0" smtClean="0"/>
              <a:t> with the OEM standard and production </a:t>
            </a:r>
            <a:r>
              <a:rPr lang="it-IT" sz="1100" dirty="0" err="1" smtClean="0"/>
              <a:t>process</a:t>
            </a:r>
            <a:endParaRPr lang="it-IT" sz="1100" dirty="0" smtClean="0"/>
          </a:p>
        </p:txBody>
      </p:sp>
      <p:cxnSp>
        <p:nvCxnSpPr>
          <p:cNvPr id="10" name="Connettore 2 9"/>
          <p:cNvCxnSpPr/>
          <p:nvPr/>
        </p:nvCxnSpPr>
        <p:spPr>
          <a:xfrm flipH="1">
            <a:off x="6516216" y="5733256"/>
            <a:ext cx="50982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395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522636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/>
              <a:t>ECE/TRANS/WP.29/GRRF/2014/23/Rev.1</a:t>
            </a:r>
            <a:endParaRPr lang="it-IT" sz="240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1196752"/>
            <a:ext cx="3038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/>
              <a:t>Comment</a:t>
            </a:r>
            <a:r>
              <a:rPr lang="it-IT" sz="1600" b="1" dirty="0"/>
              <a:t> </a:t>
            </a:r>
            <a:r>
              <a:rPr lang="it-IT" sz="1600" b="1" dirty="0" err="1"/>
              <a:t>raised</a:t>
            </a:r>
            <a:r>
              <a:rPr lang="it-IT" sz="1600" b="1" dirty="0"/>
              <a:t> </a:t>
            </a:r>
            <a:r>
              <a:rPr lang="it-IT" sz="1600" b="1" dirty="0" err="1"/>
              <a:t>during</a:t>
            </a:r>
            <a:r>
              <a:rPr lang="it-IT" sz="1600" b="1" dirty="0"/>
              <a:t> 78° GRRF:</a:t>
            </a:r>
            <a:endParaRPr lang="it-IT" sz="16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72816"/>
            <a:ext cx="5809119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9025" y="3789041"/>
            <a:ext cx="6427511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560684" y="2494057"/>
            <a:ext cx="2355132" cy="43088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1100" dirty="0" err="1" smtClean="0"/>
              <a:t>Need</a:t>
            </a:r>
            <a:r>
              <a:rPr lang="it-IT" sz="1100" dirty="0" smtClean="0"/>
              <a:t> to </a:t>
            </a:r>
            <a:r>
              <a:rPr lang="it-IT" sz="1100" dirty="0" err="1" smtClean="0"/>
              <a:t>define</a:t>
            </a:r>
            <a:r>
              <a:rPr lang="it-IT" sz="1100" dirty="0" smtClean="0"/>
              <a:t> a </a:t>
            </a:r>
            <a:r>
              <a:rPr lang="it-IT" sz="1100" dirty="0" err="1" smtClean="0"/>
              <a:t>better</a:t>
            </a:r>
            <a:r>
              <a:rPr lang="it-IT" sz="1100" dirty="0" smtClean="0"/>
              <a:t> </a:t>
            </a:r>
            <a:r>
              <a:rPr lang="it-IT" sz="1100" dirty="0" err="1" smtClean="0"/>
              <a:t>classification</a:t>
            </a:r>
            <a:r>
              <a:rPr lang="it-IT" sz="1100" dirty="0" smtClean="0"/>
              <a:t>, </a:t>
            </a:r>
          </a:p>
          <a:p>
            <a:r>
              <a:rPr lang="it-IT" sz="1100" dirty="0" err="1"/>
              <a:t>n</a:t>
            </a:r>
            <a:r>
              <a:rPr lang="it-IT" sz="1100" dirty="0" err="1" smtClean="0"/>
              <a:t>ot</a:t>
            </a:r>
            <a:r>
              <a:rPr lang="it-IT" sz="1100" dirty="0" smtClean="0"/>
              <a:t> </a:t>
            </a:r>
            <a:r>
              <a:rPr lang="it-IT" sz="1100" dirty="0" err="1" smtClean="0"/>
              <a:t>based</a:t>
            </a:r>
            <a:r>
              <a:rPr lang="it-IT" sz="1100" dirty="0" smtClean="0"/>
              <a:t> on commercial </a:t>
            </a:r>
            <a:r>
              <a:rPr lang="it-IT" sz="1100" dirty="0" err="1" smtClean="0"/>
              <a:t>definition</a:t>
            </a:r>
            <a:endParaRPr lang="it-IT" sz="1100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2915816" y="278092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560684" y="4459759"/>
            <a:ext cx="1584176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A new </a:t>
            </a:r>
            <a:r>
              <a:rPr lang="it-IT" sz="1100" dirty="0" err="1" smtClean="0"/>
              <a:t>classification</a:t>
            </a:r>
            <a:r>
              <a:rPr lang="it-IT" sz="1100" dirty="0" smtClean="0"/>
              <a:t> </a:t>
            </a:r>
            <a:r>
              <a:rPr lang="it-IT" sz="1100" dirty="0" err="1" smtClean="0"/>
              <a:t>is</a:t>
            </a:r>
            <a:r>
              <a:rPr lang="it-IT" sz="1100" dirty="0" smtClean="0"/>
              <a:t> </a:t>
            </a:r>
            <a:r>
              <a:rPr lang="it-IT" sz="1100" dirty="0" err="1" smtClean="0"/>
              <a:t>proposed</a:t>
            </a:r>
            <a:r>
              <a:rPr lang="it-IT" sz="1100" dirty="0" smtClean="0"/>
              <a:t>, </a:t>
            </a:r>
            <a:r>
              <a:rPr lang="it-IT" sz="1100" dirty="0" err="1" smtClean="0"/>
              <a:t>based</a:t>
            </a:r>
            <a:r>
              <a:rPr lang="it-IT" sz="1100" dirty="0" smtClean="0"/>
              <a:t> on disc DIAMETER and THICKNESS</a:t>
            </a:r>
          </a:p>
        </p:txBody>
      </p:sp>
      <p:cxnSp>
        <p:nvCxnSpPr>
          <p:cNvPr id="14" name="Connettore 2 13"/>
          <p:cNvCxnSpPr>
            <a:stCxn id="13" idx="3"/>
          </p:cNvCxnSpPr>
          <p:nvPr/>
        </p:nvCxnSpPr>
        <p:spPr>
          <a:xfrm flipV="1">
            <a:off x="2144860" y="4844479"/>
            <a:ext cx="1995092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560682" y="5395863"/>
            <a:ext cx="3003206" cy="8617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Notes:</a:t>
            </a:r>
          </a:p>
          <a:p>
            <a:pPr marL="171450" indent="-171450">
              <a:buFontTx/>
              <a:buChar char="-"/>
            </a:pPr>
            <a:r>
              <a:rPr lang="it-IT" sz="1000" dirty="0" smtClean="0"/>
              <a:t>No </a:t>
            </a:r>
            <a:r>
              <a:rPr lang="it-IT" sz="1000" dirty="0" err="1" smtClean="0"/>
              <a:t>groups</a:t>
            </a:r>
            <a:r>
              <a:rPr lang="it-IT" sz="1000" dirty="0" smtClean="0"/>
              <a:t> </a:t>
            </a:r>
            <a:r>
              <a:rPr lang="it-IT" sz="1000" dirty="0" err="1" smtClean="0"/>
              <a:t>defined</a:t>
            </a:r>
            <a:r>
              <a:rPr lang="it-IT" sz="1000" dirty="0" smtClean="0"/>
              <a:t> for </a:t>
            </a:r>
            <a:r>
              <a:rPr lang="it-IT" sz="1000" dirty="0" err="1" smtClean="0"/>
              <a:t>peripherical</a:t>
            </a:r>
            <a:r>
              <a:rPr lang="it-IT" sz="1000" dirty="0" smtClean="0"/>
              <a:t> </a:t>
            </a:r>
            <a:r>
              <a:rPr lang="it-IT" sz="1000" dirty="0" err="1" smtClean="0"/>
              <a:t>discs</a:t>
            </a:r>
            <a:r>
              <a:rPr lang="it-IT" sz="1000" dirty="0" smtClean="0"/>
              <a:t> (&gt; 350)</a:t>
            </a:r>
          </a:p>
          <a:p>
            <a:pPr marL="171450" indent="-171450">
              <a:buFontTx/>
              <a:buChar char="-"/>
            </a:pPr>
            <a:r>
              <a:rPr lang="it-IT" sz="1000" dirty="0" err="1" smtClean="0"/>
              <a:t>Fixed</a:t>
            </a:r>
            <a:r>
              <a:rPr lang="it-IT" sz="1000" dirty="0" smtClean="0"/>
              <a:t>, </a:t>
            </a:r>
            <a:r>
              <a:rPr lang="it-IT" sz="1000" dirty="0" err="1" smtClean="0"/>
              <a:t>floating</a:t>
            </a:r>
            <a:r>
              <a:rPr lang="it-IT" sz="1000" dirty="0" smtClean="0"/>
              <a:t> and </a:t>
            </a:r>
            <a:r>
              <a:rPr lang="it-IT" sz="1000" dirty="0" err="1" smtClean="0"/>
              <a:t>composed</a:t>
            </a:r>
            <a:r>
              <a:rPr lang="it-IT" sz="1000" dirty="0" smtClean="0"/>
              <a:t> </a:t>
            </a:r>
            <a:r>
              <a:rPr lang="it-IT" sz="1000" dirty="0" err="1" smtClean="0"/>
              <a:t>discs</a:t>
            </a:r>
            <a:r>
              <a:rPr lang="it-IT" sz="1000" dirty="0" smtClean="0"/>
              <a:t> </a:t>
            </a:r>
            <a:r>
              <a:rPr lang="it-IT" sz="1000" dirty="0" err="1" smtClean="0"/>
              <a:t>have</a:t>
            </a:r>
            <a:r>
              <a:rPr lang="it-IT" sz="1000" dirty="0" smtClean="0"/>
              <a:t> </a:t>
            </a:r>
            <a:r>
              <a:rPr lang="it-IT" sz="1000" dirty="0" err="1" smtClean="0"/>
              <a:t>all</a:t>
            </a:r>
            <a:r>
              <a:rPr lang="it-IT" sz="1000" dirty="0" smtClean="0"/>
              <a:t> a </a:t>
            </a:r>
            <a:r>
              <a:rPr lang="it-IT" sz="1000" dirty="0" err="1" smtClean="0"/>
              <a:t>diameter</a:t>
            </a:r>
            <a:r>
              <a:rPr lang="it-IT" sz="1000" dirty="0" smtClean="0"/>
              <a:t> &lt; 3 50 mm</a:t>
            </a:r>
          </a:p>
          <a:p>
            <a:pPr marL="171450" indent="-171450">
              <a:buFontTx/>
              <a:buChar char="-"/>
            </a:pPr>
            <a:r>
              <a:rPr lang="it-IT" sz="1000" dirty="0" smtClean="0"/>
              <a:t>In </a:t>
            </a:r>
            <a:r>
              <a:rPr lang="it-IT" sz="1000" dirty="0" err="1" smtClean="0"/>
              <a:t>current</a:t>
            </a:r>
            <a:r>
              <a:rPr lang="it-IT" sz="1000" dirty="0" smtClean="0"/>
              <a:t> production , </a:t>
            </a:r>
            <a:r>
              <a:rPr lang="it-IT" sz="1000" dirty="0" err="1" smtClean="0"/>
              <a:t>max</a:t>
            </a:r>
            <a:r>
              <a:rPr lang="it-IT" sz="1000" dirty="0" smtClean="0"/>
              <a:t> of 330 mm </a:t>
            </a:r>
            <a:r>
              <a:rPr lang="it-IT" sz="1000" dirty="0" err="1" smtClean="0"/>
              <a:t>is</a:t>
            </a:r>
            <a:r>
              <a:rPr lang="it-IT" sz="1000" dirty="0" smtClean="0"/>
              <a:t> </a:t>
            </a:r>
            <a:r>
              <a:rPr lang="it-IT" sz="1000" dirty="0" err="1" smtClean="0"/>
              <a:t>reached</a:t>
            </a:r>
            <a:endParaRPr lang="it-IT" sz="10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648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260648"/>
            <a:ext cx="522636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/>
              <a:t>ECE/TRANS/WP.29/GRRF/2014/23/Rev.1</a:t>
            </a:r>
            <a:endParaRPr lang="it-IT" sz="240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836712"/>
            <a:ext cx="69486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 smtClean="0"/>
              <a:t>Italy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proposal</a:t>
            </a:r>
            <a:r>
              <a:rPr lang="it-IT" sz="1600" b="1" dirty="0" smtClean="0"/>
              <a:t> (3): </a:t>
            </a:r>
            <a:endParaRPr lang="it-IT" sz="1600" dirty="0"/>
          </a:p>
          <a:p>
            <a:r>
              <a:rPr lang="it-IT" sz="1400" dirty="0" smtClean="0"/>
              <a:t>In </a:t>
            </a:r>
            <a:r>
              <a:rPr lang="it-IT" sz="1400" dirty="0" err="1" smtClean="0"/>
              <a:t>Annex</a:t>
            </a:r>
            <a:r>
              <a:rPr lang="it-IT" sz="1400" dirty="0" smtClean="0"/>
              <a:t> 14 (new), the </a:t>
            </a:r>
            <a:r>
              <a:rPr lang="it-IT" sz="1400" b="1" u="sng" dirty="0" err="1" smtClean="0"/>
              <a:t>thermal</a:t>
            </a:r>
            <a:r>
              <a:rPr lang="it-IT" sz="1400" b="1" u="sng" dirty="0" smtClean="0"/>
              <a:t> FATIGUE test </a:t>
            </a:r>
            <a:r>
              <a:rPr lang="it-IT" sz="1400" dirty="0" err="1" smtClean="0"/>
              <a:t>has</a:t>
            </a:r>
            <a:r>
              <a:rPr lang="it-IT" sz="1400" dirty="0" smtClean="0"/>
              <a:t> </a:t>
            </a:r>
            <a:r>
              <a:rPr lang="it-IT" sz="1400" dirty="0" err="1" smtClean="0"/>
              <a:t>been</a:t>
            </a:r>
            <a:r>
              <a:rPr lang="it-IT" sz="1400" dirty="0" smtClean="0"/>
              <a:t> </a:t>
            </a:r>
            <a:r>
              <a:rPr lang="it-IT" sz="1400" dirty="0" err="1" smtClean="0"/>
              <a:t>modified</a:t>
            </a:r>
            <a:r>
              <a:rPr lang="it-IT" sz="1400" dirty="0" smtClean="0"/>
              <a:t> for </a:t>
            </a:r>
            <a:r>
              <a:rPr lang="it-IT" sz="1400" dirty="0" err="1" smtClean="0"/>
              <a:t>both</a:t>
            </a:r>
            <a:r>
              <a:rPr lang="it-IT" sz="1400" dirty="0" smtClean="0"/>
              <a:t> front and </a:t>
            </a:r>
            <a:r>
              <a:rPr lang="it-IT" sz="1400" dirty="0" err="1" smtClean="0"/>
              <a:t>rear</a:t>
            </a:r>
            <a:r>
              <a:rPr lang="it-IT" sz="1400" dirty="0" smtClean="0"/>
              <a:t> </a:t>
            </a:r>
            <a:r>
              <a:rPr lang="it-IT" sz="1400" dirty="0" err="1" smtClean="0"/>
              <a:t>discs</a:t>
            </a:r>
            <a:r>
              <a:rPr lang="it-IT" sz="1400" dirty="0" smtClean="0"/>
              <a:t>.</a:t>
            </a:r>
            <a:endParaRPr lang="it-IT" sz="1400" dirty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13248"/>
            <a:ext cx="2751981" cy="1787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4984"/>
            <a:ext cx="2823989" cy="357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1881" y="1628800"/>
            <a:ext cx="4518591" cy="4258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ccia a destra 10"/>
          <p:cNvSpPr/>
          <p:nvPr/>
        </p:nvSpPr>
        <p:spPr>
          <a:xfrm>
            <a:off x="3488190" y="3666796"/>
            <a:ext cx="575057" cy="122413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258278" y="1556792"/>
            <a:ext cx="888385" cy="2616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1100" b="1" dirty="0" smtClean="0"/>
              <a:t>FRONT DISC</a:t>
            </a:r>
            <a:endParaRPr lang="it-IT" sz="11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091731" y="2103380"/>
            <a:ext cx="9124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1" dirty="0" smtClean="0">
                <a:solidFill>
                  <a:srgbClr val="FF0000"/>
                </a:solidFill>
              </a:rPr>
              <a:t>TUV Directive</a:t>
            </a:r>
            <a:endParaRPr lang="it-IT" sz="1000" b="1" dirty="0">
              <a:solidFill>
                <a:srgbClr val="FF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930083" y="2060848"/>
            <a:ext cx="1962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1" dirty="0" smtClean="0">
                <a:solidFill>
                  <a:srgbClr val="FF0000"/>
                </a:solidFill>
              </a:rPr>
              <a:t>OEM procedure: </a:t>
            </a:r>
            <a:r>
              <a:rPr lang="it-IT" sz="1000" dirty="0" err="1" smtClean="0">
                <a:solidFill>
                  <a:srgbClr val="FF0000"/>
                </a:solidFill>
              </a:rPr>
              <a:t>longer</a:t>
            </a:r>
            <a:r>
              <a:rPr lang="it-IT" sz="1000" dirty="0" smtClean="0">
                <a:solidFill>
                  <a:srgbClr val="FF0000"/>
                </a:solidFill>
              </a:rPr>
              <a:t> test for a </a:t>
            </a:r>
          </a:p>
          <a:p>
            <a:r>
              <a:rPr lang="it-IT" sz="1000" dirty="0" err="1">
                <a:solidFill>
                  <a:srgbClr val="FF0000"/>
                </a:solidFill>
              </a:rPr>
              <a:t>b</a:t>
            </a:r>
            <a:r>
              <a:rPr lang="it-IT" sz="1000" dirty="0" err="1" smtClean="0">
                <a:solidFill>
                  <a:srgbClr val="FF0000"/>
                </a:solidFill>
              </a:rPr>
              <a:t>etter</a:t>
            </a:r>
            <a:r>
              <a:rPr lang="it-IT" sz="1000" dirty="0" smtClean="0">
                <a:solidFill>
                  <a:srgbClr val="FF0000"/>
                </a:solidFill>
              </a:rPr>
              <a:t> /</a:t>
            </a:r>
            <a:r>
              <a:rPr lang="it-IT" sz="1000" dirty="0" err="1" smtClean="0">
                <a:solidFill>
                  <a:srgbClr val="FF0000"/>
                </a:solidFill>
              </a:rPr>
              <a:t>pad</a:t>
            </a:r>
            <a:r>
              <a:rPr lang="it-IT" sz="1000" dirty="0" smtClean="0">
                <a:solidFill>
                  <a:srgbClr val="FF0000"/>
                </a:solidFill>
              </a:rPr>
              <a:t>/disc </a:t>
            </a:r>
            <a:r>
              <a:rPr lang="it-IT" sz="1000" dirty="0" err="1" smtClean="0">
                <a:solidFill>
                  <a:srgbClr val="FF0000"/>
                </a:solidFill>
              </a:rPr>
              <a:t>alignment</a:t>
            </a:r>
            <a:endParaRPr lang="it-IT" sz="1000" dirty="0">
              <a:solidFill>
                <a:srgbClr val="FF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301881" y="5906748"/>
            <a:ext cx="3881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it-IT" sz="1000" b="1" dirty="0" smtClean="0">
                <a:solidFill>
                  <a:srgbClr val="FF0000"/>
                </a:solidFill>
              </a:rPr>
              <a:t>Emergency stop </a:t>
            </a:r>
            <a:r>
              <a:rPr lang="it-IT" sz="1000" b="1" dirty="0" err="1" smtClean="0">
                <a:solidFill>
                  <a:srgbClr val="FF0000"/>
                </a:solidFill>
              </a:rPr>
              <a:t>has</a:t>
            </a:r>
            <a:r>
              <a:rPr lang="it-IT" sz="1000" b="1" dirty="0" smtClean="0">
                <a:solidFill>
                  <a:srgbClr val="FF0000"/>
                </a:solidFill>
              </a:rPr>
              <a:t> </a:t>
            </a:r>
            <a:r>
              <a:rPr lang="it-IT" sz="1000" b="1" dirty="0" err="1" smtClean="0">
                <a:solidFill>
                  <a:srgbClr val="FF0000"/>
                </a:solidFill>
              </a:rPr>
              <a:t>been</a:t>
            </a:r>
            <a:r>
              <a:rPr lang="it-IT" sz="1000" b="1" dirty="0" smtClean="0">
                <a:solidFill>
                  <a:srgbClr val="FF0000"/>
                </a:solidFill>
              </a:rPr>
              <a:t> </a:t>
            </a:r>
            <a:r>
              <a:rPr lang="it-IT" sz="1000" b="1" dirty="0" err="1" smtClean="0">
                <a:solidFill>
                  <a:srgbClr val="FF0000"/>
                </a:solidFill>
              </a:rPr>
              <a:t>included</a:t>
            </a:r>
            <a:r>
              <a:rPr lang="it-IT" sz="1000" b="1" dirty="0" smtClean="0">
                <a:solidFill>
                  <a:srgbClr val="FF0000"/>
                </a:solidFill>
              </a:rPr>
              <a:t> </a:t>
            </a:r>
            <a:r>
              <a:rPr lang="it-IT" sz="1000" b="1" dirty="0" err="1" smtClean="0">
                <a:solidFill>
                  <a:srgbClr val="FF0000"/>
                </a:solidFill>
              </a:rPr>
              <a:t>into</a:t>
            </a:r>
            <a:r>
              <a:rPr lang="it-IT" sz="1000" b="1" dirty="0" smtClean="0">
                <a:solidFill>
                  <a:srgbClr val="FF0000"/>
                </a:solidFill>
              </a:rPr>
              <a:t> </a:t>
            </a:r>
            <a:r>
              <a:rPr lang="it-IT" sz="1000" b="1" dirty="0" err="1" smtClean="0">
                <a:solidFill>
                  <a:srgbClr val="FF0000"/>
                </a:solidFill>
              </a:rPr>
              <a:t>fatigue</a:t>
            </a:r>
            <a:r>
              <a:rPr lang="it-IT" sz="1000" b="1" dirty="0" smtClean="0">
                <a:solidFill>
                  <a:srgbClr val="FF0000"/>
                </a:solidFill>
              </a:rPr>
              <a:t> test and </a:t>
            </a:r>
            <a:r>
              <a:rPr lang="it-IT" sz="1000" b="1" dirty="0" err="1" smtClean="0">
                <a:solidFill>
                  <a:srgbClr val="FF0000"/>
                </a:solidFill>
              </a:rPr>
              <a:t>improved</a:t>
            </a:r>
            <a:r>
              <a:rPr lang="it-IT" sz="1000" b="1" dirty="0" smtClean="0">
                <a:solidFill>
                  <a:srgbClr val="FF0000"/>
                </a:solidFill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it-IT" sz="1000" b="1" dirty="0" smtClean="0">
                <a:solidFill>
                  <a:srgbClr val="FF0000"/>
                </a:solidFill>
              </a:rPr>
              <a:t>TUV </a:t>
            </a:r>
            <a:r>
              <a:rPr lang="it-IT" sz="1000" b="1" dirty="0" err="1" smtClean="0">
                <a:solidFill>
                  <a:srgbClr val="FF0000"/>
                </a:solidFill>
              </a:rPr>
              <a:t>fatigue</a:t>
            </a:r>
            <a:r>
              <a:rPr lang="it-IT" sz="1000" b="1" dirty="0" smtClean="0">
                <a:solidFill>
                  <a:srgbClr val="FF0000"/>
                </a:solidFill>
              </a:rPr>
              <a:t> test </a:t>
            </a:r>
            <a:r>
              <a:rPr lang="it-IT" sz="1000" b="1" dirty="0" err="1" smtClean="0">
                <a:solidFill>
                  <a:srgbClr val="FF0000"/>
                </a:solidFill>
              </a:rPr>
              <a:t>is</a:t>
            </a:r>
            <a:r>
              <a:rPr lang="it-IT" sz="1000" b="1" dirty="0" smtClean="0">
                <a:solidFill>
                  <a:srgbClr val="FF0000"/>
                </a:solidFill>
              </a:rPr>
              <a:t> </a:t>
            </a:r>
            <a:r>
              <a:rPr lang="it-IT" sz="1000" b="1" dirty="0" err="1" smtClean="0">
                <a:solidFill>
                  <a:srgbClr val="FF0000"/>
                </a:solidFill>
              </a:rPr>
              <a:t>too</a:t>
            </a:r>
            <a:r>
              <a:rPr lang="it-IT" sz="1000" b="1" dirty="0" smtClean="0">
                <a:solidFill>
                  <a:srgbClr val="FF0000"/>
                </a:solidFill>
              </a:rPr>
              <a:t> severe (</a:t>
            </a:r>
            <a:r>
              <a:rPr lang="it-IT" sz="1000" b="1" dirty="0" err="1" smtClean="0">
                <a:solidFill>
                  <a:srgbClr val="FF0000"/>
                </a:solidFill>
              </a:rPr>
              <a:t>at</a:t>
            </a:r>
            <a:r>
              <a:rPr lang="it-IT" sz="1000" b="1" dirty="0" smtClean="0">
                <a:solidFill>
                  <a:srgbClr val="FF0000"/>
                </a:solidFill>
              </a:rPr>
              <a:t> first </a:t>
            </a:r>
            <a:r>
              <a:rPr lang="it-IT" sz="1000" b="1" dirty="0" err="1" smtClean="0">
                <a:solidFill>
                  <a:srgbClr val="FF0000"/>
                </a:solidFill>
              </a:rPr>
              <a:t>cycle</a:t>
            </a:r>
            <a:r>
              <a:rPr lang="it-IT" sz="1000" b="1" dirty="0" smtClean="0">
                <a:solidFill>
                  <a:srgbClr val="FF0000"/>
                </a:solidFill>
              </a:rPr>
              <a:t>, T </a:t>
            </a:r>
            <a:r>
              <a:rPr lang="it-IT" sz="1000" b="1" dirty="0" err="1" smtClean="0">
                <a:solidFill>
                  <a:srgbClr val="FF0000"/>
                </a:solidFill>
              </a:rPr>
              <a:t>was</a:t>
            </a:r>
            <a:r>
              <a:rPr lang="it-IT" sz="1000" b="1" dirty="0" smtClean="0">
                <a:solidFill>
                  <a:srgbClr val="FF0000"/>
                </a:solidFill>
              </a:rPr>
              <a:t> &gt; 800 °C !!)</a:t>
            </a:r>
            <a:endParaRPr lang="it-IT" sz="1000" b="1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411760" y="4829051"/>
            <a:ext cx="9124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1" dirty="0" smtClean="0">
                <a:solidFill>
                  <a:srgbClr val="FF0000"/>
                </a:solidFill>
              </a:rPr>
              <a:t>TUV Directive</a:t>
            </a:r>
            <a:endParaRPr lang="it-IT" sz="1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648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260648"/>
            <a:ext cx="522636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/>
              <a:t>ECE/TRANS/WP.29/GRRF/2014/23/Rev.1</a:t>
            </a:r>
            <a:endParaRPr lang="it-IT" sz="240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854290"/>
            <a:ext cx="69486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 smtClean="0"/>
              <a:t>Italy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proposal</a:t>
            </a:r>
            <a:r>
              <a:rPr lang="it-IT" sz="1600" b="1" dirty="0" smtClean="0"/>
              <a:t> (3): </a:t>
            </a:r>
            <a:endParaRPr lang="it-IT" sz="1600" dirty="0"/>
          </a:p>
          <a:p>
            <a:r>
              <a:rPr lang="it-IT" sz="1400" dirty="0" smtClean="0"/>
              <a:t>In </a:t>
            </a:r>
            <a:r>
              <a:rPr lang="it-IT" sz="1400" dirty="0" err="1" smtClean="0"/>
              <a:t>Annex</a:t>
            </a:r>
            <a:r>
              <a:rPr lang="it-IT" sz="1400" dirty="0" smtClean="0"/>
              <a:t> 14 (new), the </a:t>
            </a:r>
            <a:r>
              <a:rPr lang="it-IT" sz="1400" b="1" u="sng" dirty="0" err="1" smtClean="0"/>
              <a:t>thermal</a:t>
            </a:r>
            <a:r>
              <a:rPr lang="it-IT" sz="1400" b="1" u="sng" dirty="0" smtClean="0"/>
              <a:t> FATIGUE test </a:t>
            </a:r>
            <a:r>
              <a:rPr lang="it-IT" sz="1400" dirty="0" err="1" smtClean="0"/>
              <a:t>has</a:t>
            </a:r>
            <a:r>
              <a:rPr lang="it-IT" sz="1400" dirty="0" smtClean="0"/>
              <a:t> </a:t>
            </a:r>
            <a:r>
              <a:rPr lang="it-IT" sz="1400" dirty="0" err="1" smtClean="0"/>
              <a:t>been</a:t>
            </a:r>
            <a:r>
              <a:rPr lang="it-IT" sz="1400" dirty="0" smtClean="0"/>
              <a:t> </a:t>
            </a:r>
            <a:r>
              <a:rPr lang="it-IT" sz="1400" dirty="0" err="1" smtClean="0"/>
              <a:t>modified</a:t>
            </a:r>
            <a:r>
              <a:rPr lang="it-IT" sz="1400" dirty="0" smtClean="0"/>
              <a:t> for </a:t>
            </a:r>
            <a:r>
              <a:rPr lang="it-IT" sz="1400" dirty="0" err="1" smtClean="0"/>
              <a:t>both</a:t>
            </a:r>
            <a:r>
              <a:rPr lang="it-IT" sz="1400" dirty="0" smtClean="0"/>
              <a:t> front and </a:t>
            </a:r>
            <a:r>
              <a:rPr lang="it-IT" sz="1400" dirty="0" err="1" smtClean="0"/>
              <a:t>rear</a:t>
            </a:r>
            <a:r>
              <a:rPr lang="it-IT" sz="1400" dirty="0" smtClean="0"/>
              <a:t> </a:t>
            </a:r>
            <a:r>
              <a:rPr lang="it-IT" sz="1400" dirty="0" err="1" smtClean="0"/>
              <a:t>discs</a:t>
            </a:r>
            <a:r>
              <a:rPr lang="it-IT" sz="1400" dirty="0" smtClean="0"/>
              <a:t>.</a:t>
            </a:r>
            <a:endParaRPr lang="it-IT" sz="1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5" y="1634505"/>
            <a:ext cx="1728192" cy="591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836" y="2244214"/>
            <a:ext cx="2931430" cy="458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7639" y="1531099"/>
            <a:ext cx="4564732" cy="182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1616" y="3365917"/>
            <a:ext cx="4406859" cy="3455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ccia a destra 4"/>
          <p:cNvSpPr/>
          <p:nvPr/>
        </p:nvSpPr>
        <p:spPr>
          <a:xfrm>
            <a:off x="3488190" y="3666796"/>
            <a:ext cx="575057" cy="122413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3258278" y="1556792"/>
            <a:ext cx="798617" cy="2616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1100" b="1" dirty="0" smtClean="0"/>
              <a:t>REAR DISC</a:t>
            </a:r>
            <a:endParaRPr lang="it-IT" sz="11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625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1219974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At the </a:t>
            </a:r>
            <a:r>
              <a:rPr lang="it-IT" sz="1600" b="1" dirty="0" smtClean="0"/>
              <a:t>78°</a:t>
            </a:r>
            <a:r>
              <a:rPr lang="it-IT" sz="1600" dirty="0" smtClean="0"/>
              <a:t> session of GRRF (16 </a:t>
            </a:r>
            <a:r>
              <a:rPr lang="it-IT" sz="1600" dirty="0" err="1" smtClean="0"/>
              <a:t>Sept</a:t>
            </a:r>
            <a:r>
              <a:rPr lang="it-IT" sz="1600" dirty="0" smtClean="0"/>
              <a:t> 2014), ITALY </a:t>
            </a:r>
            <a:r>
              <a:rPr lang="it-IT" sz="1600" dirty="0" err="1" smtClean="0"/>
              <a:t>had</a:t>
            </a:r>
            <a:r>
              <a:rPr lang="it-IT" sz="1600" dirty="0" smtClean="0"/>
              <a:t> </a:t>
            </a:r>
            <a:r>
              <a:rPr lang="it-IT" sz="1600" dirty="0" err="1" smtClean="0"/>
              <a:t>tabled</a:t>
            </a:r>
            <a:r>
              <a:rPr lang="it-IT" sz="1600" dirty="0" smtClean="0"/>
              <a:t> a </a:t>
            </a:r>
            <a:r>
              <a:rPr lang="it-IT" sz="1600" dirty="0" err="1" smtClean="0"/>
              <a:t>proposal</a:t>
            </a:r>
            <a:r>
              <a:rPr lang="it-IT" sz="1600" dirty="0"/>
              <a:t> </a:t>
            </a:r>
            <a:endParaRPr lang="it-IT" sz="1600" dirty="0" smtClean="0"/>
          </a:p>
          <a:p>
            <a:pPr algn="just"/>
            <a:r>
              <a:rPr lang="it-IT" sz="1600" dirty="0" smtClean="0"/>
              <a:t>(doc </a:t>
            </a: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ECE/TRANS/WP.29/GRRF/2014/23</a:t>
            </a:r>
            <a:r>
              <a:rPr lang="it-IT" sz="1600" dirty="0" smtClean="0"/>
              <a:t>), to include in UN-R 90 a set of new </a:t>
            </a:r>
            <a:r>
              <a:rPr lang="en-US" sz="1600" dirty="0" smtClean="0"/>
              <a:t>requirements </a:t>
            </a:r>
            <a:r>
              <a:rPr lang="en-US" sz="1600" dirty="0"/>
              <a:t>for the approval of </a:t>
            </a:r>
            <a:r>
              <a:rPr lang="en-US" sz="1600" dirty="0" smtClean="0"/>
              <a:t>replacement </a:t>
            </a:r>
            <a:r>
              <a:rPr lang="en-US" sz="1600" dirty="0"/>
              <a:t>brake discs for L-category vehicles, taking into consideration the latest technologies available in the market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pPr algn="just"/>
            <a:r>
              <a:rPr lang="en-US" sz="1600" dirty="0" smtClean="0"/>
              <a:t>At the </a:t>
            </a:r>
            <a:r>
              <a:rPr lang="en-US" sz="1600" b="1" dirty="0" smtClean="0"/>
              <a:t>79°</a:t>
            </a:r>
            <a:r>
              <a:rPr lang="en-US" sz="1600" dirty="0" smtClean="0"/>
              <a:t> GRRF session (16 Feb 2015), ITALY forwarded a </a:t>
            </a:r>
            <a:r>
              <a:rPr lang="en-US" sz="1600" b="1" dirty="0" smtClean="0"/>
              <a:t>Revision 1</a:t>
            </a:r>
            <a:r>
              <a:rPr lang="en-US" sz="1600" dirty="0" smtClean="0"/>
              <a:t> of the proposal (</a:t>
            </a: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ECE/TRANS/WP.29/GRRF/2014/23/Rev.1</a:t>
            </a:r>
            <a:r>
              <a:rPr lang="it-IT" sz="1600" dirty="0" smtClean="0"/>
              <a:t>)</a:t>
            </a:r>
            <a:r>
              <a:rPr lang="en-US" sz="1600" dirty="0" smtClean="0"/>
              <a:t>, containing some amendments based on comments raised by CPs, as well as some additional improvements through informal documents (</a:t>
            </a: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GRRF-79-11e</a:t>
            </a:r>
            <a:r>
              <a:rPr lang="it-IT" sz="1600" dirty="0" smtClean="0"/>
              <a:t> ,  </a:t>
            </a: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GRRF-79-13e </a:t>
            </a:r>
            <a:r>
              <a:rPr lang="it-IT" sz="1600" dirty="0" smtClean="0"/>
              <a:t>).</a:t>
            </a:r>
          </a:p>
          <a:p>
            <a:pPr algn="just"/>
            <a:r>
              <a:rPr lang="it-IT" sz="1600" dirty="0" err="1" smtClean="0"/>
              <a:t>During</a:t>
            </a:r>
            <a:r>
              <a:rPr lang="it-IT" sz="1600" dirty="0" smtClean="0"/>
              <a:t> the 79° session, GRRF </a:t>
            </a:r>
            <a:r>
              <a:rPr lang="it-IT" sz="1600" dirty="0" err="1" smtClean="0"/>
              <a:t>agreed</a:t>
            </a:r>
            <a:r>
              <a:rPr lang="it-IT" sz="1600" dirty="0" smtClean="0"/>
              <a:t> with the </a:t>
            </a:r>
            <a:r>
              <a:rPr lang="it-IT" sz="1600" dirty="0" err="1" smtClean="0"/>
              <a:t>above</a:t>
            </a:r>
            <a:r>
              <a:rPr lang="it-IT" sz="1600" dirty="0" smtClean="0"/>
              <a:t> </a:t>
            </a:r>
            <a:r>
              <a:rPr lang="it-IT" sz="1600" dirty="0" err="1" smtClean="0"/>
              <a:t>mentioned</a:t>
            </a:r>
            <a:r>
              <a:rPr lang="it-IT" sz="1600" dirty="0" smtClean="0"/>
              <a:t> </a:t>
            </a:r>
            <a:r>
              <a:rPr lang="it-IT" sz="1600" dirty="0" err="1" smtClean="0"/>
              <a:t>improvements</a:t>
            </a:r>
            <a:r>
              <a:rPr lang="it-IT" sz="1600" dirty="0" smtClean="0"/>
              <a:t>, </a:t>
            </a:r>
            <a:r>
              <a:rPr lang="it-IT" sz="1600" dirty="0" err="1" smtClean="0"/>
              <a:t>but</a:t>
            </a:r>
            <a:r>
              <a:rPr lang="it-IT" sz="1600" dirty="0" smtClean="0"/>
              <a:t> </a:t>
            </a:r>
            <a:r>
              <a:rPr lang="it-IT" sz="1600" dirty="0" err="1" smtClean="0"/>
              <a:t>raised</a:t>
            </a:r>
            <a:r>
              <a:rPr lang="it-IT" sz="1600" dirty="0" smtClean="0"/>
              <a:t> </a:t>
            </a:r>
            <a:r>
              <a:rPr lang="it-IT" sz="1600" dirty="0" err="1" smtClean="0"/>
              <a:t>also</a:t>
            </a:r>
            <a:r>
              <a:rPr lang="it-IT" sz="1600" dirty="0" smtClean="0"/>
              <a:t> </a:t>
            </a:r>
            <a:r>
              <a:rPr lang="it-IT" sz="1600" dirty="0" err="1" smtClean="0"/>
              <a:t>further</a:t>
            </a:r>
            <a:r>
              <a:rPr lang="it-IT" sz="1600" dirty="0" smtClean="0"/>
              <a:t> </a:t>
            </a:r>
            <a:r>
              <a:rPr lang="it-IT" sz="1600" dirty="0" err="1" smtClean="0"/>
              <a:t>comments</a:t>
            </a:r>
            <a:r>
              <a:rPr lang="it-IT" sz="1600" dirty="0" smtClean="0"/>
              <a:t> and </a:t>
            </a:r>
            <a:r>
              <a:rPr lang="it-IT" sz="1600" dirty="0" err="1" smtClean="0"/>
              <a:t>request</a:t>
            </a:r>
            <a:r>
              <a:rPr lang="it-IT" sz="1600" dirty="0" smtClean="0"/>
              <a:t> of </a:t>
            </a:r>
            <a:r>
              <a:rPr lang="it-IT" sz="1600" dirty="0" err="1" smtClean="0"/>
              <a:t>amendments</a:t>
            </a:r>
            <a:r>
              <a:rPr lang="it-IT" sz="1600" dirty="0" smtClean="0"/>
              <a:t>.</a:t>
            </a:r>
          </a:p>
          <a:p>
            <a:endParaRPr lang="it-IT" sz="1600" dirty="0" smtClean="0"/>
          </a:p>
          <a:p>
            <a:endParaRPr lang="it-IT" sz="1600" dirty="0"/>
          </a:p>
          <a:p>
            <a:pPr algn="just"/>
            <a:r>
              <a:rPr lang="it-IT" sz="1600" dirty="0" err="1" smtClean="0"/>
              <a:t>Today</a:t>
            </a:r>
            <a:r>
              <a:rPr lang="it-IT" sz="1600" dirty="0" smtClean="0"/>
              <a:t> (80° GRRF session), ITALY </a:t>
            </a:r>
            <a:r>
              <a:rPr lang="it-IT" sz="1600" dirty="0" err="1" smtClean="0"/>
              <a:t>is</a:t>
            </a:r>
            <a:r>
              <a:rPr lang="it-IT" sz="1600" dirty="0" smtClean="0"/>
              <a:t> </a:t>
            </a:r>
            <a:r>
              <a:rPr lang="it-IT" sz="1600" dirty="0" err="1" smtClean="0"/>
              <a:t>thus</a:t>
            </a:r>
            <a:r>
              <a:rPr lang="it-IT" sz="1600" dirty="0" smtClean="0"/>
              <a:t> </a:t>
            </a:r>
            <a:r>
              <a:rPr lang="it-IT" sz="1600" dirty="0" err="1" smtClean="0"/>
              <a:t>willing</a:t>
            </a:r>
            <a:r>
              <a:rPr lang="it-IT" sz="1600" dirty="0" smtClean="0"/>
              <a:t> to propose a </a:t>
            </a:r>
            <a:r>
              <a:rPr lang="it-IT" sz="1600" b="1" dirty="0" err="1" smtClean="0"/>
              <a:t>Revision</a:t>
            </a:r>
            <a:r>
              <a:rPr lang="it-IT" sz="1600" b="1" dirty="0" smtClean="0"/>
              <a:t> 2</a:t>
            </a:r>
            <a:r>
              <a:rPr lang="it-IT" sz="1600" dirty="0" smtClean="0"/>
              <a:t> of the </a:t>
            </a:r>
            <a:r>
              <a:rPr lang="it-IT" sz="1600" dirty="0" err="1" smtClean="0"/>
              <a:t>proposal</a:t>
            </a:r>
            <a:r>
              <a:rPr lang="it-IT" sz="1600" dirty="0" smtClean="0"/>
              <a:t>: </a:t>
            </a: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ECE/TRANS/WP.29/GRRF/2014/23/Rev.2</a:t>
            </a:r>
          </a:p>
          <a:p>
            <a:endParaRPr lang="it-IT" sz="16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it-IT" sz="1600" dirty="0" err="1" smtClean="0"/>
              <a:t>It</a:t>
            </a:r>
            <a:r>
              <a:rPr lang="it-IT" sz="1600" dirty="0" smtClean="0"/>
              <a:t> </a:t>
            </a:r>
            <a:r>
              <a:rPr lang="it-IT" sz="1600" dirty="0" err="1" smtClean="0"/>
              <a:t>includes</a:t>
            </a:r>
            <a:r>
              <a:rPr lang="it-IT" sz="1600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it-IT" sz="1600" dirty="0"/>
              <a:t>t</a:t>
            </a:r>
            <a:r>
              <a:rPr lang="it-IT" sz="1600" dirty="0" smtClean="0"/>
              <a:t>he </a:t>
            </a:r>
            <a:r>
              <a:rPr lang="it-IT" sz="1600" dirty="0" err="1" smtClean="0"/>
              <a:t>improvements</a:t>
            </a:r>
            <a:r>
              <a:rPr lang="it-IT" sz="1600" dirty="0" smtClean="0"/>
              <a:t> </a:t>
            </a:r>
            <a:r>
              <a:rPr lang="it-IT" sz="1600" dirty="0" err="1" smtClean="0"/>
              <a:t>previously</a:t>
            </a:r>
            <a:r>
              <a:rPr lang="it-IT" sz="1600" dirty="0" smtClean="0"/>
              <a:t> </a:t>
            </a:r>
            <a:r>
              <a:rPr lang="it-IT" sz="1600" dirty="0" err="1" smtClean="0"/>
              <a:t>presented</a:t>
            </a:r>
            <a:r>
              <a:rPr lang="it-IT" sz="1600" dirty="0" smtClean="0"/>
              <a:t> with the 2 </a:t>
            </a:r>
            <a:r>
              <a:rPr lang="it-IT" sz="1600" dirty="0" err="1" smtClean="0"/>
              <a:t>informal</a:t>
            </a:r>
            <a:r>
              <a:rPr lang="it-IT" sz="1600" dirty="0" smtClean="0"/>
              <a:t> </a:t>
            </a:r>
            <a:r>
              <a:rPr lang="it-IT" sz="1600" dirty="0" err="1" smtClean="0"/>
              <a:t>documents</a:t>
            </a:r>
            <a:endParaRPr lang="it-IT" sz="1600" dirty="0" smtClean="0"/>
          </a:p>
          <a:p>
            <a:pPr marL="285750" indent="-285750">
              <a:buFontTx/>
              <a:buChar char="-"/>
            </a:pPr>
            <a:r>
              <a:rPr lang="it-IT" sz="1600" dirty="0" err="1" smtClean="0"/>
              <a:t>modifications</a:t>
            </a:r>
            <a:r>
              <a:rPr lang="it-IT" sz="1600" dirty="0" smtClean="0"/>
              <a:t> </a:t>
            </a:r>
            <a:r>
              <a:rPr lang="it-IT" sz="1600" dirty="0" err="1" smtClean="0"/>
              <a:t>addressing</a:t>
            </a:r>
            <a:r>
              <a:rPr lang="it-IT" sz="1600" dirty="0" smtClean="0"/>
              <a:t> the </a:t>
            </a:r>
            <a:r>
              <a:rPr lang="it-IT" sz="1600" dirty="0" err="1" smtClean="0"/>
              <a:t>comments</a:t>
            </a:r>
            <a:r>
              <a:rPr lang="it-IT" sz="1600" dirty="0" smtClean="0"/>
              <a:t> </a:t>
            </a:r>
            <a:r>
              <a:rPr lang="it-IT" sz="1600" dirty="0" err="1" smtClean="0"/>
              <a:t>raised</a:t>
            </a:r>
            <a:r>
              <a:rPr lang="it-IT" sz="1600" dirty="0" smtClean="0"/>
              <a:t> </a:t>
            </a:r>
            <a:r>
              <a:rPr lang="it-IT" sz="1600" dirty="0" err="1" smtClean="0"/>
              <a:t>at</a:t>
            </a:r>
            <a:r>
              <a:rPr lang="it-IT" sz="1600" dirty="0" smtClean="0"/>
              <a:t> 79° GRRF</a:t>
            </a:r>
          </a:p>
          <a:p>
            <a:pPr marL="285750" indent="-285750">
              <a:buFontTx/>
              <a:buChar char="-"/>
            </a:pPr>
            <a:r>
              <a:rPr lang="it-IT" sz="1600" dirty="0"/>
              <a:t>s</a:t>
            </a:r>
            <a:r>
              <a:rPr lang="it-IT" sz="1600" dirty="0" smtClean="0"/>
              <a:t>ome minor </a:t>
            </a:r>
            <a:r>
              <a:rPr lang="it-IT" sz="1600" dirty="0" err="1" smtClean="0"/>
              <a:t>additional</a:t>
            </a:r>
            <a:r>
              <a:rPr lang="it-IT" sz="1600" dirty="0" smtClean="0"/>
              <a:t> </a:t>
            </a:r>
            <a:r>
              <a:rPr lang="it-IT" sz="1600" dirty="0" err="1" smtClean="0"/>
              <a:t>editorial</a:t>
            </a:r>
            <a:r>
              <a:rPr lang="it-IT" sz="1600" dirty="0" smtClean="0"/>
              <a:t> </a:t>
            </a:r>
            <a:r>
              <a:rPr lang="it-IT" sz="1600" dirty="0" err="1" smtClean="0"/>
              <a:t>improvements</a:t>
            </a:r>
            <a:endParaRPr lang="it-IT" sz="1600" dirty="0"/>
          </a:p>
          <a:p>
            <a:endParaRPr lang="it-IT" sz="1600" dirty="0" smtClean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80864" y="384250"/>
            <a:ext cx="1407501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Preamble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31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260648"/>
            <a:ext cx="522636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/>
              <a:t>ECE/TRANS/WP.29/GRRF/2014/23/Rev.1</a:t>
            </a:r>
            <a:endParaRPr lang="it-IT" sz="240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908720"/>
            <a:ext cx="69486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 smtClean="0"/>
              <a:t>Italy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proposal</a:t>
            </a:r>
            <a:r>
              <a:rPr lang="it-IT" sz="1600" b="1" dirty="0" smtClean="0"/>
              <a:t> (3): </a:t>
            </a:r>
            <a:endParaRPr lang="it-IT" sz="1600" dirty="0"/>
          </a:p>
          <a:p>
            <a:r>
              <a:rPr lang="it-IT" sz="1400" dirty="0" smtClean="0"/>
              <a:t>In </a:t>
            </a:r>
            <a:r>
              <a:rPr lang="it-IT" sz="1400" dirty="0" err="1" smtClean="0"/>
              <a:t>Annex</a:t>
            </a:r>
            <a:r>
              <a:rPr lang="it-IT" sz="1400" dirty="0" smtClean="0"/>
              <a:t> 14 (new), the </a:t>
            </a:r>
            <a:r>
              <a:rPr lang="it-IT" sz="1400" b="1" u="sng" dirty="0" err="1" smtClean="0"/>
              <a:t>thermal</a:t>
            </a:r>
            <a:r>
              <a:rPr lang="it-IT" sz="1400" b="1" u="sng" dirty="0" smtClean="0"/>
              <a:t> FATIGUE test </a:t>
            </a:r>
            <a:r>
              <a:rPr lang="it-IT" sz="1400" dirty="0" err="1" smtClean="0"/>
              <a:t>has</a:t>
            </a:r>
            <a:r>
              <a:rPr lang="it-IT" sz="1400" dirty="0" smtClean="0"/>
              <a:t> </a:t>
            </a:r>
            <a:r>
              <a:rPr lang="it-IT" sz="1400" dirty="0" err="1" smtClean="0"/>
              <a:t>been</a:t>
            </a:r>
            <a:r>
              <a:rPr lang="it-IT" sz="1400" dirty="0" smtClean="0"/>
              <a:t> </a:t>
            </a:r>
            <a:r>
              <a:rPr lang="it-IT" sz="1400" dirty="0" err="1" smtClean="0"/>
              <a:t>modified</a:t>
            </a:r>
            <a:r>
              <a:rPr lang="it-IT" sz="1400" dirty="0" smtClean="0"/>
              <a:t> for </a:t>
            </a:r>
            <a:r>
              <a:rPr lang="it-IT" sz="1400" dirty="0" err="1" smtClean="0"/>
              <a:t>both</a:t>
            </a:r>
            <a:r>
              <a:rPr lang="it-IT" sz="1400" dirty="0" smtClean="0"/>
              <a:t> front and </a:t>
            </a:r>
            <a:r>
              <a:rPr lang="it-IT" sz="1400" dirty="0" err="1" smtClean="0"/>
              <a:t>rear</a:t>
            </a:r>
            <a:r>
              <a:rPr lang="it-IT" sz="1400" dirty="0" smtClean="0"/>
              <a:t> </a:t>
            </a:r>
            <a:r>
              <a:rPr lang="it-IT" sz="1400" dirty="0" err="1" smtClean="0"/>
              <a:t>discs</a:t>
            </a:r>
            <a:r>
              <a:rPr lang="it-IT" sz="1400" dirty="0" smtClean="0"/>
              <a:t>.</a:t>
            </a:r>
            <a:endParaRPr lang="it-IT" sz="1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0529" y="2060848"/>
            <a:ext cx="5473679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e 4"/>
          <p:cNvSpPr/>
          <p:nvPr/>
        </p:nvSpPr>
        <p:spPr>
          <a:xfrm>
            <a:off x="2543820" y="3335220"/>
            <a:ext cx="216024" cy="216024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2522048" y="4520006"/>
            <a:ext cx="216024" cy="216024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5208116" y="3498506"/>
            <a:ext cx="216024" cy="216024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5694594" y="4098844"/>
            <a:ext cx="216024" cy="216024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3319100"/>
            <a:ext cx="899605" cy="2539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1050" dirty="0" err="1" smtClean="0"/>
              <a:t>Instead</a:t>
            </a:r>
            <a:r>
              <a:rPr lang="it-IT" sz="1050" dirty="0" smtClean="0"/>
              <a:t> of 30</a:t>
            </a:r>
            <a:endParaRPr lang="it-IT" sz="105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6952105" y="3284984"/>
            <a:ext cx="899605" cy="2539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1050" dirty="0" err="1" smtClean="0"/>
              <a:t>Instead</a:t>
            </a:r>
            <a:r>
              <a:rPr lang="it-IT" sz="1050" dirty="0" smtClean="0"/>
              <a:t> of 20</a:t>
            </a:r>
            <a:endParaRPr lang="it-IT" sz="1050" dirty="0"/>
          </a:p>
        </p:txBody>
      </p:sp>
      <p:cxnSp>
        <p:nvCxnSpPr>
          <p:cNvPr id="16" name="Connettore 2 15"/>
          <p:cNvCxnSpPr/>
          <p:nvPr/>
        </p:nvCxnSpPr>
        <p:spPr>
          <a:xfrm>
            <a:off x="1150772" y="3346444"/>
            <a:ext cx="137127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H="1">
            <a:off x="5424140" y="3477072"/>
            <a:ext cx="1521000" cy="741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51520" y="5949280"/>
            <a:ext cx="5884944" cy="2539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1050" dirty="0" smtClean="0"/>
              <a:t>The </a:t>
            </a:r>
            <a:r>
              <a:rPr lang="it-IT" sz="1050" dirty="0" err="1" smtClean="0"/>
              <a:t>number</a:t>
            </a:r>
            <a:r>
              <a:rPr lang="it-IT" sz="1050" dirty="0" smtClean="0"/>
              <a:t> of </a:t>
            </a:r>
            <a:r>
              <a:rPr lang="it-IT" sz="1050" dirty="0" err="1" smtClean="0"/>
              <a:t>cycles</a:t>
            </a:r>
            <a:r>
              <a:rPr lang="it-IT" sz="1050" dirty="0" smtClean="0"/>
              <a:t> </a:t>
            </a:r>
            <a:r>
              <a:rPr lang="it-IT" sz="1050" dirty="0" err="1" smtClean="0"/>
              <a:t>have</a:t>
            </a:r>
            <a:r>
              <a:rPr lang="it-IT" sz="1050" dirty="0" smtClean="0"/>
              <a:t> </a:t>
            </a:r>
            <a:r>
              <a:rPr lang="it-IT" sz="1050" dirty="0" err="1" smtClean="0"/>
              <a:t>been</a:t>
            </a:r>
            <a:r>
              <a:rPr lang="it-IT" sz="1050" dirty="0" smtClean="0"/>
              <a:t> </a:t>
            </a:r>
            <a:r>
              <a:rPr lang="it-IT" sz="1050" dirty="0" err="1" smtClean="0"/>
              <a:t>slightly</a:t>
            </a:r>
            <a:r>
              <a:rPr lang="it-IT" sz="1050" dirty="0" smtClean="0"/>
              <a:t> </a:t>
            </a:r>
            <a:r>
              <a:rPr lang="it-IT" sz="1050" dirty="0" err="1" smtClean="0"/>
              <a:t>reduced</a:t>
            </a:r>
            <a:r>
              <a:rPr lang="it-IT" sz="1050" dirty="0" smtClean="0"/>
              <a:t>, BUT the </a:t>
            </a:r>
            <a:r>
              <a:rPr lang="it-IT" sz="1050" dirty="0" err="1" smtClean="0"/>
              <a:t>severity</a:t>
            </a:r>
            <a:r>
              <a:rPr lang="it-IT" sz="1050" dirty="0" smtClean="0"/>
              <a:t> of </a:t>
            </a:r>
            <a:r>
              <a:rPr lang="it-IT" sz="1050" dirty="0" err="1" smtClean="0"/>
              <a:t>brakings</a:t>
            </a:r>
            <a:r>
              <a:rPr lang="it-IT" sz="1050" dirty="0" smtClean="0"/>
              <a:t> </a:t>
            </a:r>
            <a:r>
              <a:rPr lang="it-IT" sz="1050" dirty="0" err="1" smtClean="0"/>
              <a:t>have</a:t>
            </a:r>
            <a:r>
              <a:rPr lang="it-IT" sz="1050" dirty="0" smtClean="0"/>
              <a:t> </a:t>
            </a:r>
            <a:r>
              <a:rPr lang="it-IT" sz="1050" dirty="0" err="1" smtClean="0"/>
              <a:t>been</a:t>
            </a:r>
            <a:r>
              <a:rPr lang="it-IT" sz="1050" dirty="0" smtClean="0"/>
              <a:t> </a:t>
            </a:r>
            <a:r>
              <a:rPr lang="it-IT" sz="1050" dirty="0" err="1" smtClean="0"/>
              <a:t>also</a:t>
            </a:r>
            <a:r>
              <a:rPr lang="it-IT" sz="1050" dirty="0" smtClean="0"/>
              <a:t> </a:t>
            </a:r>
            <a:r>
              <a:rPr lang="it-IT" sz="1050" dirty="0" err="1" smtClean="0"/>
              <a:t>increased</a:t>
            </a:r>
            <a:r>
              <a:rPr lang="it-IT" sz="1050" dirty="0" smtClean="0"/>
              <a:t>.</a:t>
            </a:r>
            <a:endParaRPr lang="it-IT" sz="105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689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3646896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GRRF-79-11e (</a:t>
            </a:r>
            <a:r>
              <a:rPr lang="it-IT" sz="2400" dirty="0" err="1" smtClean="0"/>
              <a:t>informal</a:t>
            </a:r>
            <a:r>
              <a:rPr lang="it-IT" sz="2400" dirty="0" smtClean="0"/>
              <a:t> doc)</a:t>
            </a:r>
          </a:p>
        </p:txBody>
      </p:sp>
      <p:sp>
        <p:nvSpPr>
          <p:cNvPr id="4" name="Rettangolo 3"/>
          <p:cNvSpPr/>
          <p:nvPr/>
        </p:nvSpPr>
        <p:spPr>
          <a:xfrm>
            <a:off x="323528" y="1480716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In </a:t>
            </a:r>
            <a:r>
              <a:rPr lang="en-US" sz="1400" dirty="0"/>
              <a:t>Annex 14, "Requirements for replacement brake discs for vehicles of categories L1, L2, L3, L4 and </a:t>
            </a:r>
            <a:r>
              <a:rPr lang="en-US" sz="1400" dirty="0" smtClean="0"/>
              <a:t>L5“</a:t>
            </a:r>
          </a:p>
          <a:p>
            <a:endParaRPr lang="en-US" sz="1400" dirty="0"/>
          </a:p>
          <a:p>
            <a:r>
              <a:rPr lang="en-US" sz="1400" dirty="0"/>
              <a:t>Paragraph 2.2.4. , correct to read</a:t>
            </a:r>
            <a:r>
              <a:rPr lang="en-US" sz="1400" dirty="0" smtClean="0"/>
              <a:t>:</a:t>
            </a:r>
          </a:p>
          <a:p>
            <a:endParaRPr lang="en-US" sz="1400" dirty="0"/>
          </a:p>
          <a:p>
            <a:r>
              <a:rPr lang="en-US" sz="1400" dirty="0"/>
              <a:t>"2.2.4. Apply the force F, specified in Table </a:t>
            </a:r>
            <a:r>
              <a:rPr lang="en-US" sz="1400" strike="sngStrike" dirty="0"/>
              <a:t>2.1.2.5.</a:t>
            </a:r>
            <a:r>
              <a:rPr lang="en-US" sz="1400" dirty="0"/>
              <a:t> </a:t>
            </a:r>
            <a:r>
              <a:rPr lang="en-US" sz="1400" b="1" dirty="0"/>
              <a:t>A14/2.2.5</a:t>
            </a:r>
            <a:r>
              <a:rPr lang="en-US" sz="1400" dirty="0"/>
              <a:t>., as shown in </a:t>
            </a:r>
            <a:r>
              <a:rPr lang="en-US" sz="1400" dirty="0" smtClean="0"/>
              <a:t>Fig.1“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b="1" i="1" u="sng" dirty="0" smtClean="0">
                <a:solidFill>
                  <a:srgbClr val="C00000"/>
                </a:solidFill>
              </a:rPr>
              <a:t>Justification</a:t>
            </a:r>
            <a:r>
              <a:rPr lang="en-US" sz="1400" i="1" dirty="0" smtClean="0">
                <a:solidFill>
                  <a:srgbClr val="C00000"/>
                </a:solidFill>
              </a:rPr>
              <a:t>: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i="1" dirty="0" smtClean="0">
                <a:solidFill>
                  <a:srgbClr val="C00000"/>
                </a:solidFill>
              </a:rPr>
              <a:t>editorial</a:t>
            </a:r>
            <a:endParaRPr lang="it-IT" sz="1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395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361515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GRRF-79-13e (</a:t>
            </a:r>
            <a:r>
              <a:rPr lang="it-IT" sz="2400" dirty="0" err="1" smtClean="0"/>
              <a:t>informal</a:t>
            </a:r>
            <a:r>
              <a:rPr lang="it-IT" sz="2400" dirty="0" smtClean="0"/>
              <a:t> doc)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5714092"/>
            <a:ext cx="8316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u="sng" dirty="0" err="1" smtClean="0">
                <a:solidFill>
                  <a:srgbClr val="C00000"/>
                </a:solidFill>
              </a:rPr>
              <a:t>Justification</a:t>
            </a:r>
            <a:r>
              <a:rPr lang="it-IT" sz="1400" i="1" dirty="0" smtClean="0">
                <a:solidFill>
                  <a:srgbClr val="C00000"/>
                </a:solidFill>
              </a:rPr>
              <a:t>: </a:t>
            </a:r>
            <a:r>
              <a:rPr lang="en-US" sz="1400" i="1" dirty="0" smtClean="0">
                <a:solidFill>
                  <a:srgbClr val="C00000"/>
                </a:solidFill>
              </a:rPr>
              <a:t>The </a:t>
            </a:r>
            <a:r>
              <a:rPr lang="en-US" sz="1400" i="1" dirty="0">
                <a:solidFill>
                  <a:srgbClr val="C00000"/>
                </a:solidFill>
              </a:rPr>
              <a:t>note has been introduced in order to allow the operator to </a:t>
            </a:r>
            <a:r>
              <a:rPr lang="en-US" sz="1400" i="1" dirty="0" smtClean="0">
                <a:solidFill>
                  <a:srgbClr val="C00000"/>
                </a:solidFill>
              </a:rPr>
              <a:t>carry out and conclude </a:t>
            </a:r>
            <a:r>
              <a:rPr lang="en-US" sz="1400" i="1" dirty="0">
                <a:solidFill>
                  <a:srgbClr val="C00000"/>
                </a:solidFill>
              </a:rPr>
              <a:t>the </a:t>
            </a:r>
            <a:r>
              <a:rPr lang="en-US" sz="1400" i="1" dirty="0" smtClean="0">
                <a:solidFill>
                  <a:srgbClr val="C00000"/>
                </a:solidFill>
              </a:rPr>
              <a:t>test </a:t>
            </a:r>
          </a:p>
          <a:p>
            <a:r>
              <a:rPr lang="en-US" sz="1400" i="1" dirty="0" smtClean="0">
                <a:solidFill>
                  <a:srgbClr val="C00000"/>
                </a:solidFill>
              </a:rPr>
              <a:t>                        in case of premature </a:t>
            </a:r>
            <a:r>
              <a:rPr lang="en-US" sz="1400" i="1" dirty="0">
                <a:solidFill>
                  <a:srgbClr val="C00000"/>
                </a:solidFill>
              </a:rPr>
              <a:t>wear of the friction material of the pads.</a:t>
            </a:r>
            <a:r>
              <a:rPr lang="it-IT" sz="1400" i="1" dirty="0" smtClean="0">
                <a:solidFill>
                  <a:srgbClr val="C00000"/>
                </a:solidFill>
              </a:rPr>
              <a:t> </a:t>
            </a:r>
            <a:endParaRPr lang="it-IT" sz="1400" i="1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998" y="1196752"/>
            <a:ext cx="7412362" cy="3975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571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361515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GRRF-79-13e (</a:t>
            </a:r>
            <a:r>
              <a:rPr lang="it-IT" sz="2400" dirty="0" err="1" smtClean="0"/>
              <a:t>informal</a:t>
            </a:r>
            <a:r>
              <a:rPr lang="it-IT" sz="2400" dirty="0" smtClean="0"/>
              <a:t> doc)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5085184"/>
            <a:ext cx="7714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u="sng" dirty="0" err="1" smtClean="0">
                <a:solidFill>
                  <a:srgbClr val="C00000"/>
                </a:solidFill>
              </a:rPr>
              <a:t>Justification</a:t>
            </a:r>
            <a:r>
              <a:rPr lang="it-IT" sz="1400" i="1" dirty="0" smtClean="0">
                <a:solidFill>
                  <a:srgbClr val="C00000"/>
                </a:solidFill>
              </a:rPr>
              <a:t>: </a:t>
            </a:r>
            <a:r>
              <a:rPr lang="en-US" sz="1400" i="1" dirty="0" smtClean="0">
                <a:solidFill>
                  <a:srgbClr val="C00000"/>
                </a:solidFill>
              </a:rPr>
              <a:t>the </a:t>
            </a:r>
            <a:r>
              <a:rPr lang="en-US" sz="1400" i="1" dirty="0">
                <a:solidFill>
                  <a:srgbClr val="C00000"/>
                </a:solidFill>
              </a:rPr>
              <a:t>% of the “vehicle gross weight” has been reduced from 55% to 50% in conformity with </a:t>
            </a:r>
            <a:endParaRPr lang="en-US" sz="1400" i="1" dirty="0" smtClean="0">
              <a:solidFill>
                <a:srgbClr val="C00000"/>
              </a:solidFill>
            </a:endParaRPr>
          </a:p>
          <a:p>
            <a:r>
              <a:rPr lang="en-US" sz="1400" i="1" dirty="0">
                <a:solidFill>
                  <a:srgbClr val="C00000"/>
                </a:solidFill>
              </a:rPr>
              <a:t> </a:t>
            </a:r>
            <a:r>
              <a:rPr lang="en-US" sz="1400" i="1" dirty="0" smtClean="0">
                <a:solidFill>
                  <a:srgbClr val="C00000"/>
                </a:solidFill>
              </a:rPr>
              <a:t>                       what </a:t>
            </a:r>
            <a:r>
              <a:rPr lang="en-US" sz="1400" i="1" dirty="0">
                <a:solidFill>
                  <a:srgbClr val="C00000"/>
                </a:solidFill>
              </a:rPr>
              <a:t>is foreseen in par 5.1.4.1.3.</a:t>
            </a:r>
            <a:r>
              <a:rPr lang="it-IT" sz="1400" i="1" dirty="0" smtClean="0">
                <a:solidFill>
                  <a:srgbClr val="C00000"/>
                </a:solidFill>
              </a:rPr>
              <a:t> </a:t>
            </a:r>
            <a:endParaRPr lang="it-IT" sz="1400" i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701" y="1268760"/>
            <a:ext cx="8259619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13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361515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GRRF-79-13e (</a:t>
            </a:r>
            <a:r>
              <a:rPr lang="it-IT" sz="2400" dirty="0" err="1" smtClean="0"/>
              <a:t>informal</a:t>
            </a:r>
            <a:r>
              <a:rPr lang="it-IT" sz="2400" dirty="0" smtClean="0"/>
              <a:t> doc)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4849415"/>
            <a:ext cx="813594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u="sng" dirty="0" err="1" smtClean="0">
                <a:solidFill>
                  <a:srgbClr val="C00000"/>
                </a:solidFill>
              </a:rPr>
              <a:t>Justification</a:t>
            </a:r>
            <a:r>
              <a:rPr lang="it-IT" sz="1400" i="1" dirty="0" smtClean="0">
                <a:solidFill>
                  <a:srgbClr val="C00000"/>
                </a:solidFill>
              </a:rPr>
              <a:t>: </a:t>
            </a:r>
            <a:r>
              <a:rPr lang="en-US" sz="1400" i="1" dirty="0" smtClean="0">
                <a:solidFill>
                  <a:srgbClr val="C00000"/>
                </a:solidFill>
              </a:rPr>
              <a:t>the </a:t>
            </a:r>
            <a:r>
              <a:rPr lang="en-US" sz="1400" i="1" dirty="0">
                <a:solidFill>
                  <a:srgbClr val="C00000"/>
                </a:solidFill>
              </a:rPr>
              <a:t>proposed “Fade” test has the aim of </a:t>
            </a:r>
            <a:r>
              <a:rPr lang="en-US" sz="1400" i="1" dirty="0" err="1" smtClean="0">
                <a:solidFill>
                  <a:srgbClr val="C00000"/>
                </a:solidFill>
              </a:rPr>
              <a:t>stabilising</a:t>
            </a:r>
            <a:r>
              <a:rPr lang="en-US" sz="1400" i="1" dirty="0" smtClean="0">
                <a:solidFill>
                  <a:srgbClr val="C00000"/>
                </a:solidFill>
              </a:rPr>
              <a:t> the friction </a:t>
            </a:r>
            <a:r>
              <a:rPr lang="en-US" sz="1400" i="1" dirty="0">
                <a:solidFill>
                  <a:srgbClr val="C00000"/>
                </a:solidFill>
              </a:rPr>
              <a:t>coefficient of pads.</a:t>
            </a:r>
          </a:p>
          <a:p>
            <a:r>
              <a:rPr lang="en-US" sz="1400" i="1" dirty="0" smtClean="0">
                <a:solidFill>
                  <a:srgbClr val="C00000"/>
                </a:solidFill>
              </a:rPr>
              <a:t>                       The </a:t>
            </a:r>
            <a:r>
              <a:rPr lang="en-US" sz="1400" i="1" dirty="0">
                <a:solidFill>
                  <a:srgbClr val="C00000"/>
                </a:solidFill>
              </a:rPr>
              <a:t>Fade test has the target of spilling the gas out from friction material, otherwise these </a:t>
            </a:r>
            <a:r>
              <a:rPr lang="en-US" sz="1400" i="1" dirty="0" smtClean="0">
                <a:solidFill>
                  <a:srgbClr val="C00000"/>
                </a:solidFill>
              </a:rPr>
              <a:t>gases</a:t>
            </a:r>
          </a:p>
          <a:p>
            <a:r>
              <a:rPr lang="en-US" sz="1400" i="1" dirty="0" smtClean="0">
                <a:solidFill>
                  <a:srgbClr val="C00000"/>
                </a:solidFill>
              </a:rPr>
              <a:t>                       leak </a:t>
            </a:r>
            <a:r>
              <a:rPr lang="en-US" sz="1400" i="1" dirty="0">
                <a:solidFill>
                  <a:srgbClr val="C00000"/>
                </a:solidFill>
              </a:rPr>
              <a:t>during the “Fatigue” test causing a reduction of the friction coefficient.</a:t>
            </a:r>
          </a:p>
          <a:p>
            <a:r>
              <a:rPr lang="en-US" sz="1400" i="1" dirty="0" smtClean="0">
                <a:solidFill>
                  <a:srgbClr val="C00000"/>
                </a:solidFill>
              </a:rPr>
              <a:t>                      This </a:t>
            </a:r>
            <a:r>
              <a:rPr lang="en-US" sz="1400" i="1" dirty="0">
                <a:solidFill>
                  <a:srgbClr val="C00000"/>
                </a:solidFill>
              </a:rPr>
              <a:t>could bring to the need of an increase of braking pressure up to excessive </a:t>
            </a:r>
            <a:r>
              <a:rPr lang="en-US" sz="1400" i="1" dirty="0" smtClean="0">
                <a:solidFill>
                  <a:srgbClr val="C00000"/>
                </a:solidFill>
              </a:rPr>
              <a:t>values, </a:t>
            </a:r>
            <a:r>
              <a:rPr lang="en-US" sz="1400" i="1" dirty="0">
                <a:solidFill>
                  <a:srgbClr val="C00000"/>
                </a:solidFill>
              </a:rPr>
              <a:t>so that </a:t>
            </a:r>
            <a:endParaRPr lang="en-US" sz="1400" i="1" dirty="0" smtClean="0">
              <a:solidFill>
                <a:srgbClr val="C00000"/>
              </a:solidFill>
            </a:endParaRPr>
          </a:p>
          <a:p>
            <a:r>
              <a:rPr lang="en-US" sz="1400" i="1" dirty="0">
                <a:solidFill>
                  <a:srgbClr val="C00000"/>
                </a:solidFill>
              </a:rPr>
              <a:t> </a:t>
            </a:r>
            <a:r>
              <a:rPr lang="en-US" sz="1400" i="1" dirty="0" smtClean="0">
                <a:solidFill>
                  <a:srgbClr val="C00000"/>
                </a:solidFill>
              </a:rPr>
              <a:t>                      a </a:t>
            </a:r>
            <a:r>
              <a:rPr lang="en-US" sz="1400" i="1" dirty="0">
                <a:solidFill>
                  <a:srgbClr val="C00000"/>
                </a:solidFill>
              </a:rPr>
              <a:t>sudden consumption of the friction material may happen.</a:t>
            </a:r>
          </a:p>
          <a:p>
            <a:r>
              <a:rPr lang="en-US" sz="1400" i="1" dirty="0" smtClean="0">
                <a:solidFill>
                  <a:srgbClr val="C00000"/>
                </a:solidFill>
              </a:rPr>
              <a:t>                      This </a:t>
            </a:r>
            <a:r>
              <a:rPr lang="en-US" sz="1400" i="1" dirty="0">
                <a:solidFill>
                  <a:srgbClr val="C00000"/>
                </a:solidFill>
              </a:rPr>
              <a:t>phenomenon is typical for organic friction material, while pads with </a:t>
            </a:r>
            <a:r>
              <a:rPr lang="en-US" sz="1400" i="1" dirty="0" smtClean="0">
                <a:solidFill>
                  <a:srgbClr val="C00000"/>
                </a:solidFill>
              </a:rPr>
              <a:t>sintered </a:t>
            </a:r>
            <a:r>
              <a:rPr lang="en-US" sz="1400" i="1" dirty="0">
                <a:solidFill>
                  <a:srgbClr val="C00000"/>
                </a:solidFill>
              </a:rPr>
              <a:t>friction material </a:t>
            </a:r>
            <a:endParaRPr lang="en-US" sz="1400" i="1" dirty="0" smtClean="0">
              <a:solidFill>
                <a:srgbClr val="C00000"/>
              </a:solidFill>
            </a:endParaRPr>
          </a:p>
          <a:p>
            <a:r>
              <a:rPr lang="en-US" sz="1400" i="1" dirty="0" smtClean="0">
                <a:solidFill>
                  <a:srgbClr val="C00000"/>
                </a:solidFill>
              </a:rPr>
              <a:t>                      are less </a:t>
            </a:r>
            <a:r>
              <a:rPr lang="en-US" sz="1400" i="1" dirty="0">
                <a:solidFill>
                  <a:srgbClr val="C00000"/>
                </a:solidFill>
              </a:rPr>
              <a:t>subject to it.</a:t>
            </a:r>
          </a:p>
          <a:p>
            <a:r>
              <a:rPr lang="it-IT" sz="1400" i="1" dirty="0" smtClean="0">
                <a:solidFill>
                  <a:srgbClr val="C00000"/>
                </a:solidFill>
              </a:rPr>
              <a:t> </a:t>
            </a:r>
            <a:endParaRPr lang="it-IT" sz="1400" i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240" y="1268760"/>
            <a:ext cx="8504514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13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361515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GRRF-79-13e (</a:t>
            </a:r>
            <a:r>
              <a:rPr lang="it-IT" sz="2400" dirty="0" err="1" smtClean="0"/>
              <a:t>informal</a:t>
            </a:r>
            <a:r>
              <a:rPr lang="it-IT" sz="2400" dirty="0" smtClean="0"/>
              <a:t> doc)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44008" y="797803"/>
            <a:ext cx="4136069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it-IT" sz="1100" b="1" i="1" u="sng" dirty="0" err="1" smtClean="0">
                <a:solidFill>
                  <a:srgbClr val="C00000"/>
                </a:solidFill>
              </a:rPr>
              <a:t>Justification</a:t>
            </a:r>
            <a:r>
              <a:rPr lang="it-IT" sz="1100" b="1" i="1" u="sng" dirty="0" smtClean="0">
                <a:solidFill>
                  <a:srgbClr val="C00000"/>
                </a:solidFill>
              </a:rPr>
              <a:t> 1</a:t>
            </a:r>
            <a:r>
              <a:rPr lang="it-IT" sz="1100" i="1" dirty="0" smtClean="0">
                <a:solidFill>
                  <a:srgbClr val="C00000"/>
                </a:solidFill>
              </a:rPr>
              <a:t>: </a:t>
            </a:r>
            <a:r>
              <a:rPr lang="en-US" sz="1100" i="1" dirty="0" smtClean="0">
                <a:solidFill>
                  <a:srgbClr val="C00000"/>
                </a:solidFill>
              </a:rPr>
              <a:t>the </a:t>
            </a:r>
            <a:r>
              <a:rPr lang="en-US" sz="1100" i="1" dirty="0">
                <a:solidFill>
                  <a:srgbClr val="C00000"/>
                </a:solidFill>
              </a:rPr>
              <a:t>% of “vehicle gross weight” has been reduced </a:t>
            </a:r>
            <a:endParaRPr lang="en-US" sz="1100" i="1" dirty="0" smtClean="0">
              <a:solidFill>
                <a:srgbClr val="C00000"/>
              </a:solidFill>
            </a:endParaRPr>
          </a:p>
          <a:p>
            <a:r>
              <a:rPr lang="en-US" sz="1100" i="1" dirty="0" smtClean="0">
                <a:solidFill>
                  <a:srgbClr val="C00000"/>
                </a:solidFill>
              </a:rPr>
              <a:t>from </a:t>
            </a:r>
            <a:r>
              <a:rPr lang="en-US" sz="1100" i="1" dirty="0">
                <a:solidFill>
                  <a:srgbClr val="C00000"/>
                </a:solidFill>
              </a:rPr>
              <a:t>55% to 50% (for step 1 and 2) and from 100 to 90% (for step 3), </a:t>
            </a:r>
            <a:endParaRPr lang="en-US" sz="1100" i="1" dirty="0" smtClean="0">
              <a:solidFill>
                <a:srgbClr val="C00000"/>
              </a:solidFill>
            </a:endParaRPr>
          </a:p>
          <a:p>
            <a:r>
              <a:rPr lang="en-US" sz="1100" i="1" dirty="0" smtClean="0">
                <a:solidFill>
                  <a:srgbClr val="C00000"/>
                </a:solidFill>
              </a:rPr>
              <a:t>in </a:t>
            </a:r>
            <a:r>
              <a:rPr lang="en-US" sz="1100" i="1" dirty="0">
                <a:solidFill>
                  <a:srgbClr val="C00000"/>
                </a:solidFill>
              </a:rPr>
              <a:t>order to optimize the mechanical stress on the brake disc, </a:t>
            </a:r>
            <a:endParaRPr lang="en-US" sz="1100" i="1" dirty="0" smtClean="0">
              <a:solidFill>
                <a:srgbClr val="C00000"/>
              </a:solidFill>
            </a:endParaRPr>
          </a:p>
          <a:p>
            <a:r>
              <a:rPr lang="en-US" sz="1100" i="1" dirty="0" smtClean="0">
                <a:solidFill>
                  <a:srgbClr val="C00000"/>
                </a:solidFill>
              </a:rPr>
              <a:t>so </a:t>
            </a:r>
            <a:r>
              <a:rPr lang="en-US" sz="1100" i="1" dirty="0">
                <a:solidFill>
                  <a:srgbClr val="C00000"/>
                </a:solidFill>
              </a:rPr>
              <a:t>as to reach a </a:t>
            </a:r>
            <a:r>
              <a:rPr lang="en-US" sz="1100" i="1" dirty="0" err="1">
                <a:solidFill>
                  <a:srgbClr val="C00000"/>
                </a:solidFill>
              </a:rPr>
              <a:t>Tmax</a:t>
            </a:r>
            <a:r>
              <a:rPr lang="en-US" sz="1100" i="1" dirty="0">
                <a:solidFill>
                  <a:srgbClr val="C00000"/>
                </a:solidFill>
              </a:rPr>
              <a:t> </a:t>
            </a:r>
            <a:r>
              <a:rPr lang="en-US" sz="1100" i="1" dirty="0" smtClean="0">
                <a:solidFill>
                  <a:srgbClr val="C00000"/>
                </a:solidFill>
              </a:rPr>
              <a:t>of around </a:t>
            </a:r>
            <a:r>
              <a:rPr lang="en-US" sz="1100" i="1" dirty="0">
                <a:solidFill>
                  <a:srgbClr val="C00000"/>
                </a:solidFill>
              </a:rPr>
              <a:t>500 °C</a:t>
            </a:r>
            <a:r>
              <a:rPr lang="it-IT" sz="1100" i="1" dirty="0" smtClean="0">
                <a:solidFill>
                  <a:srgbClr val="C00000"/>
                </a:solidFill>
              </a:rPr>
              <a:t> , </a:t>
            </a:r>
            <a:r>
              <a:rPr lang="it-IT" sz="1100" i="1" dirty="0" err="1" smtClean="0">
                <a:solidFill>
                  <a:srgbClr val="C00000"/>
                </a:solidFill>
              </a:rPr>
              <a:t>instead</a:t>
            </a:r>
            <a:r>
              <a:rPr lang="it-IT" sz="1100" i="1" dirty="0" smtClean="0">
                <a:solidFill>
                  <a:srgbClr val="C00000"/>
                </a:solidFill>
              </a:rPr>
              <a:t> of 660 °C</a:t>
            </a:r>
            <a:endParaRPr lang="it-IT" sz="1100" i="1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95" y="1052737"/>
            <a:ext cx="6057081" cy="502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6012160" y="4819799"/>
            <a:ext cx="3086101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it-IT" sz="1100" b="1" i="1" u="sng" dirty="0" err="1" smtClean="0">
                <a:solidFill>
                  <a:srgbClr val="C00000"/>
                </a:solidFill>
              </a:rPr>
              <a:t>Justification</a:t>
            </a:r>
            <a:r>
              <a:rPr lang="it-IT" sz="1100" b="1" i="1" u="sng" dirty="0" smtClean="0">
                <a:solidFill>
                  <a:srgbClr val="C00000"/>
                </a:solidFill>
              </a:rPr>
              <a:t> 2</a:t>
            </a:r>
            <a:r>
              <a:rPr lang="it-IT" sz="1100" i="1" dirty="0" smtClean="0">
                <a:solidFill>
                  <a:srgbClr val="C00000"/>
                </a:solidFill>
              </a:rPr>
              <a:t>: </a:t>
            </a:r>
            <a:r>
              <a:rPr lang="en-US" sz="1100" i="1" dirty="0" smtClean="0">
                <a:solidFill>
                  <a:srgbClr val="C00000"/>
                </a:solidFill>
              </a:rPr>
              <a:t>the </a:t>
            </a:r>
            <a:r>
              <a:rPr lang="en-US" sz="1100" i="1" dirty="0">
                <a:solidFill>
                  <a:srgbClr val="C00000"/>
                </a:solidFill>
              </a:rPr>
              <a:t>threshold for the diameter </a:t>
            </a:r>
            <a:endParaRPr lang="en-US" sz="1100" i="1" dirty="0" smtClean="0">
              <a:solidFill>
                <a:srgbClr val="C00000"/>
              </a:solidFill>
            </a:endParaRPr>
          </a:p>
          <a:p>
            <a:r>
              <a:rPr lang="en-US" sz="1100" i="1" dirty="0" smtClean="0">
                <a:solidFill>
                  <a:srgbClr val="C00000"/>
                </a:solidFill>
              </a:rPr>
              <a:t>of </a:t>
            </a:r>
            <a:r>
              <a:rPr lang="en-US" sz="1100" i="1" dirty="0">
                <a:solidFill>
                  <a:srgbClr val="C00000"/>
                </a:solidFill>
              </a:rPr>
              <a:t>the rear discs has been modified from 240mm </a:t>
            </a:r>
            <a:endParaRPr lang="en-US" sz="1100" i="1" dirty="0" smtClean="0">
              <a:solidFill>
                <a:srgbClr val="C00000"/>
              </a:solidFill>
            </a:endParaRPr>
          </a:p>
          <a:p>
            <a:r>
              <a:rPr lang="en-US" sz="1100" i="1" dirty="0" smtClean="0">
                <a:solidFill>
                  <a:srgbClr val="C00000"/>
                </a:solidFill>
              </a:rPr>
              <a:t>to </a:t>
            </a:r>
            <a:r>
              <a:rPr lang="en-US" sz="1100" i="1" dirty="0">
                <a:solidFill>
                  <a:srgbClr val="C00000"/>
                </a:solidFill>
              </a:rPr>
              <a:t>245mm in order to take into account a typology </a:t>
            </a:r>
            <a:endParaRPr lang="en-US" sz="1100" i="1" dirty="0" smtClean="0">
              <a:solidFill>
                <a:srgbClr val="C00000"/>
              </a:solidFill>
            </a:endParaRPr>
          </a:p>
          <a:p>
            <a:r>
              <a:rPr lang="en-US" sz="1100" i="1" dirty="0" smtClean="0">
                <a:solidFill>
                  <a:srgbClr val="C00000"/>
                </a:solidFill>
              </a:rPr>
              <a:t>of </a:t>
            </a:r>
            <a:r>
              <a:rPr lang="en-US" sz="1100" i="1" dirty="0">
                <a:solidFill>
                  <a:srgbClr val="C00000"/>
                </a:solidFill>
              </a:rPr>
              <a:t>rear discs typically used on sport motorcycles</a:t>
            </a:r>
            <a:endParaRPr lang="it-IT" sz="1100" i="1" dirty="0">
              <a:solidFill>
                <a:srgbClr val="C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652120" y="6069196"/>
            <a:ext cx="3336170" cy="6001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it-IT" sz="1100" b="1" i="1" u="sng" dirty="0" err="1" smtClean="0">
                <a:solidFill>
                  <a:srgbClr val="C00000"/>
                </a:solidFill>
              </a:rPr>
              <a:t>Justification</a:t>
            </a:r>
            <a:r>
              <a:rPr lang="it-IT" sz="1100" b="1" i="1" u="sng" dirty="0" smtClean="0">
                <a:solidFill>
                  <a:srgbClr val="C00000"/>
                </a:solidFill>
              </a:rPr>
              <a:t> 3</a:t>
            </a:r>
            <a:r>
              <a:rPr lang="it-IT" sz="1100" i="1" dirty="0" smtClean="0">
                <a:solidFill>
                  <a:srgbClr val="C00000"/>
                </a:solidFill>
              </a:rPr>
              <a:t>:</a:t>
            </a:r>
            <a:r>
              <a:rPr lang="en-US" sz="1100" i="1" dirty="0">
                <a:solidFill>
                  <a:srgbClr val="C00000"/>
                </a:solidFill>
              </a:rPr>
              <a:t> </a:t>
            </a:r>
            <a:r>
              <a:rPr lang="en-US" sz="1100" i="1" dirty="0" smtClean="0">
                <a:solidFill>
                  <a:srgbClr val="C00000"/>
                </a:solidFill>
              </a:rPr>
              <a:t>This note is added to </a:t>
            </a:r>
            <a:r>
              <a:rPr lang="en-US" sz="1100" i="1" dirty="0">
                <a:solidFill>
                  <a:srgbClr val="C00000"/>
                </a:solidFill>
              </a:rPr>
              <a:t>allow the operator </a:t>
            </a:r>
            <a:endParaRPr lang="en-US" sz="1100" i="1" dirty="0" smtClean="0">
              <a:solidFill>
                <a:srgbClr val="C00000"/>
              </a:solidFill>
            </a:endParaRPr>
          </a:p>
          <a:p>
            <a:r>
              <a:rPr lang="en-US" sz="1100" i="1" dirty="0" smtClean="0">
                <a:solidFill>
                  <a:srgbClr val="C00000"/>
                </a:solidFill>
              </a:rPr>
              <a:t>to </a:t>
            </a:r>
            <a:r>
              <a:rPr lang="en-US" sz="1100" i="1" dirty="0">
                <a:solidFill>
                  <a:srgbClr val="C00000"/>
                </a:solidFill>
              </a:rPr>
              <a:t>finalize the test in case of premature wear of the </a:t>
            </a:r>
            <a:endParaRPr lang="en-US" sz="1100" i="1" dirty="0" smtClean="0">
              <a:solidFill>
                <a:srgbClr val="C00000"/>
              </a:solidFill>
            </a:endParaRPr>
          </a:p>
          <a:p>
            <a:r>
              <a:rPr lang="en-US" sz="1100" i="1" dirty="0" smtClean="0">
                <a:solidFill>
                  <a:srgbClr val="C00000"/>
                </a:solidFill>
              </a:rPr>
              <a:t>friction </a:t>
            </a:r>
            <a:r>
              <a:rPr lang="en-US" sz="1100" i="1" dirty="0">
                <a:solidFill>
                  <a:srgbClr val="C00000"/>
                </a:solidFill>
              </a:rPr>
              <a:t>material of the pads</a:t>
            </a:r>
            <a:r>
              <a:rPr lang="it-IT" sz="1100" i="1" dirty="0" smtClean="0">
                <a:solidFill>
                  <a:srgbClr val="C00000"/>
                </a:solidFill>
              </a:rPr>
              <a:t> </a:t>
            </a:r>
            <a:endParaRPr lang="it-IT" sz="1100" i="1" dirty="0">
              <a:solidFill>
                <a:srgbClr val="C00000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 flipH="1">
            <a:off x="1187624" y="1340768"/>
            <a:ext cx="3456384" cy="201622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>
            <a:stCxn id="6" idx="1"/>
          </p:cNvCxnSpPr>
          <p:nvPr/>
        </p:nvCxnSpPr>
        <p:spPr>
          <a:xfrm flipH="1">
            <a:off x="2267829" y="5204520"/>
            <a:ext cx="3744331" cy="16869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 flipV="1">
            <a:off x="3996021" y="6081009"/>
            <a:ext cx="1656100" cy="28826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e 14"/>
          <p:cNvSpPr/>
          <p:nvPr/>
        </p:nvSpPr>
        <p:spPr>
          <a:xfrm>
            <a:off x="733804" y="2953408"/>
            <a:ext cx="504056" cy="17281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1331640" y="5050396"/>
            <a:ext cx="496282" cy="6456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079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361515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GRRF-79-13e (</a:t>
            </a:r>
            <a:r>
              <a:rPr lang="it-IT" sz="2400" dirty="0" err="1" smtClean="0"/>
              <a:t>informal</a:t>
            </a:r>
            <a:r>
              <a:rPr lang="it-IT" sz="2400" dirty="0" smtClean="0"/>
              <a:t> doc)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3861048"/>
            <a:ext cx="66526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u="sng" dirty="0" err="1" smtClean="0">
                <a:solidFill>
                  <a:srgbClr val="C00000"/>
                </a:solidFill>
              </a:rPr>
              <a:t>Justification</a:t>
            </a:r>
            <a:r>
              <a:rPr lang="it-IT" sz="1400" i="1" dirty="0" smtClean="0">
                <a:solidFill>
                  <a:srgbClr val="C00000"/>
                </a:solidFill>
              </a:rPr>
              <a:t>: </a:t>
            </a:r>
            <a:r>
              <a:rPr lang="en-US" sz="1400" i="1" dirty="0" smtClean="0">
                <a:solidFill>
                  <a:srgbClr val="C00000"/>
                </a:solidFill>
              </a:rPr>
              <a:t>a </a:t>
            </a:r>
            <a:r>
              <a:rPr lang="en-US" sz="1400" i="1" dirty="0">
                <a:solidFill>
                  <a:srgbClr val="C00000"/>
                </a:solidFill>
              </a:rPr>
              <a:t>reference to UN-R78 is needed for braking system of vehicles of category L</a:t>
            </a:r>
            <a:endParaRPr lang="it-IT" sz="1400" i="1" dirty="0">
              <a:solidFill>
                <a:srgbClr val="C0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865" y="1484784"/>
            <a:ext cx="8367599" cy="739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079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361515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GRRF-79-13e (</a:t>
            </a:r>
            <a:r>
              <a:rPr lang="it-IT" sz="2400" dirty="0" err="1" smtClean="0"/>
              <a:t>informal</a:t>
            </a:r>
            <a:r>
              <a:rPr lang="it-IT" sz="2400" dirty="0" smtClean="0"/>
              <a:t> doc)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23528" y="4509120"/>
            <a:ext cx="2030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i="1" u="sng" dirty="0" err="1" smtClean="0">
                <a:solidFill>
                  <a:srgbClr val="C00000"/>
                </a:solidFill>
              </a:rPr>
              <a:t>Justification</a:t>
            </a:r>
            <a:r>
              <a:rPr lang="it-IT" sz="1400" i="1" dirty="0" smtClean="0">
                <a:solidFill>
                  <a:srgbClr val="C00000"/>
                </a:solidFill>
              </a:rPr>
              <a:t>: </a:t>
            </a:r>
            <a:r>
              <a:rPr lang="it-IT" sz="1400" i="1" dirty="0" err="1" smtClean="0">
                <a:solidFill>
                  <a:srgbClr val="C00000"/>
                </a:solidFill>
              </a:rPr>
              <a:t>all</a:t>
            </a:r>
            <a:r>
              <a:rPr lang="it-IT" sz="1400" i="1" dirty="0" smtClean="0">
                <a:solidFill>
                  <a:srgbClr val="C00000"/>
                </a:solidFill>
              </a:rPr>
              <a:t> </a:t>
            </a:r>
            <a:r>
              <a:rPr lang="it-IT" sz="1400" i="1" dirty="0" err="1" smtClean="0">
                <a:solidFill>
                  <a:srgbClr val="C00000"/>
                </a:solidFill>
              </a:rPr>
              <a:t>editorial</a:t>
            </a:r>
            <a:r>
              <a:rPr lang="it-IT" sz="1400" i="1" dirty="0" smtClean="0">
                <a:solidFill>
                  <a:srgbClr val="C00000"/>
                </a:solidFill>
              </a:rPr>
              <a:t> </a:t>
            </a:r>
            <a:endParaRPr lang="it-IT" sz="1400" i="1" dirty="0">
              <a:solidFill>
                <a:srgbClr val="C0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23528" y="1541691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[AMENDMENT 6 editorial]: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consistency with R.E.3, modify L1, L2, L3, L4, L5 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</a:t>
            </a:r>
            <a:r>
              <a:rPr 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</a:t>
            </a:r>
            <a:r>
              <a:rPr 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</a:t>
            </a:r>
            <a:r>
              <a:rPr 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throughout the document.</a:t>
            </a: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[AMENDMENT 7 editorial]: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Table A14/2.2.5, change the heading “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spessore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disco” with: “disk thickness”.</a:t>
            </a: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[AMENDMENT 8 editorial]: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paragraph 3.4.2.1, change “part C” with capital “Part C”.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079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522636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ECE/TRANS/WP.29/GRRF/2014/23/</a:t>
            </a:r>
            <a:r>
              <a:rPr lang="it-IT" sz="2400" dirty="0" err="1" smtClean="0"/>
              <a:t>Rev</a:t>
            </a:r>
            <a:r>
              <a:rPr lang="it-IT" sz="2400" dirty="0" smtClean="0"/>
              <a:t> 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80864" y="1465620"/>
            <a:ext cx="8396273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>
                <a:solidFill>
                  <a:srgbClr val="C00000"/>
                </a:solidFill>
              </a:rPr>
              <a:t>Comment</a:t>
            </a:r>
            <a:r>
              <a:rPr lang="it-IT" sz="1600" b="1" dirty="0">
                <a:solidFill>
                  <a:srgbClr val="C00000"/>
                </a:solidFill>
              </a:rPr>
              <a:t> </a:t>
            </a:r>
            <a:r>
              <a:rPr lang="it-IT" sz="1600" b="1" dirty="0" err="1">
                <a:solidFill>
                  <a:srgbClr val="C00000"/>
                </a:solidFill>
              </a:rPr>
              <a:t>raised</a:t>
            </a:r>
            <a:r>
              <a:rPr lang="it-IT" sz="1600" b="1" dirty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at</a:t>
            </a:r>
            <a:r>
              <a:rPr lang="it-IT" sz="1600" b="1" dirty="0" smtClean="0">
                <a:solidFill>
                  <a:srgbClr val="C00000"/>
                </a:solidFill>
              </a:rPr>
              <a:t> 79° GRRF</a:t>
            </a:r>
            <a:r>
              <a:rPr lang="it-IT" sz="1600" b="1" dirty="0" smtClean="0"/>
              <a:t>:</a:t>
            </a:r>
            <a:endParaRPr lang="it-IT" sz="1600" dirty="0"/>
          </a:p>
          <a:p>
            <a:r>
              <a:rPr lang="it-IT" sz="1400" dirty="0" err="1" smtClean="0"/>
              <a:t>Paragraph</a:t>
            </a:r>
            <a:r>
              <a:rPr lang="it-IT" sz="1400" dirty="0" smtClean="0"/>
              <a:t> 5.3.3.2.1, </a:t>
            </a:r>
            <a:r>
              <a:rPr lang="it-IT" sz="1400" dirty="0" err="1" smtClean="0"/>
              <a:t>where</a:t>
            </a:r>
            <a:r>
              <a:rPr lang="it-IT" sz="1400" dirty="0" smtClean="0"/>
              <a:t> the </a:t>
            </a:r>
            <a:r>
              <a:rPr lang="it-IT" sz="1400" dirty="0" err="1" smtClean="0"/>
              <a:t>reference</a:t>
            </a:r>
            <a:r>
              <a:rPr lang="it-IT" sz="1400" dirty="0" smtClean="0"/>
              <a:t> to the «</a:t>
            </a:r>
            <a:r>
              <a:rPr lang="it-IT" sz="1400" dirty="0" err="1" smtClean="0"/>
              <a:t>lamellar</a:t>
            </a:r>
            <a:r>
              <a:rPr lang="it-IT" sz="1400" dirty="0" smtClean="0"/>
              <a:t> cast </a:t>
            </a:r>
            <a:r>
              <a:rPr lang="it-IT" sz="1400" dirty="0" err="1" smtClean="0"/>
              <a:t>iron</a:t>
            </a:r>
            <a:r>
              <a:rPr lang="it-IT" sz="1400" dirty="0" smtClean="0"/>
              <a:t>» </a:t>
            </a:r>
            <a:r>
              <a:rPr lang="it-IT" sz="1400" dirty="0" err="1" smtClean="0"/>
              <a:t>would</a:t>
            </a:r>
            <a:r>
              <a:rPr lang="it-IT" sz="1400" dirty="0" smtClean="0"/>
              <a:t> </a:t>
            </a:r>
            <a:r>
              <a:rPr lang="it-IT" sz="1400" dirty="0" err="1" smtClean="0"/>
              <a:t>imply</a:t>
            </a:r>
            <a:r>
              <a:rPr lang="it-IT" sz="1400" dirty="0" smtClean="0"/>
              <a:t> the </a:t>
            </a:r>
            <a:r>
              <a:rPr lang="it-IT" sz="1400" dirty="0" err="1" smtClean="0"/>
              <a:t>need</a:t>
            </a:r>
            <a:r>
              <a:rPr lang="it-IT" sz="1400" dirty="0" smtClean="0"/>
              <a:t> to include a </a:t>
            </a:r>
            <a:r>
              <a:rPr lang="it-IT" sz="1400" dirty="0" err="1" smtClean="0"/>
              <a:t>definition</a:t>
            </a:r>
            <a:endParaRPr lang="it-IT" sz="1400" dirty="0" smtClean="0"/>
          </a:p>
          <a:p>
            <a:endParaRPr lang="it-IT" sz="1400" dirty="0" smtClean="0"/>
          </a:p>
          <a:p>
            <a:endParaRPr lang="it-IT" sz="1400" dirty="0"/>
          </a:p>
          <a:p>
            <a:r>
              <a:rPr lang="it-IT" sz="1600" b="1" dirty="0" err="1" smtClean="0">
                <a:solidFill>
                  <a:srgbClr val="C00000"/>
                </a:solidFill>
              </a:rPr>
              <a:t>Revision</a:t>
            </a:r>
            <a:r>
              <a:rPr lang="it-IT" sz="16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it-IT" sz="1400" dirty="0" smtClean="0"/>
              <a:t>The </a:t>
            </a:r>
            <a:r>
              <a:rPr lang="it-IT" sz="1400" dirty="0" err="1" smtClean="0"/>
              <a:t>proposed</a:t>
            </a:r>
            <a:r>
              <a:rPr lang="it-IT" sz="1400" dirty="0" smtClean="0"/>
              <a:t> new </a:t>
            </a:r>
            <a:r>
              <a:rPr lang="it-IT" sz="1400" dirty="0" err="1" smtClean="0"/>
              <a:t>paragraph</a:t>
            </a:r>
            <a:r>
              <a:rPr lang="it-IT" sz="1400" dirty="0" smtClean="0"/>
              <a:t> to be </a:t>
            </a:r>
            <a:r>
              <a:rPr lang="it-IT" sz="1400" dirty="0" err="1" smtClean="0"/>
              <a:t>inserted</a:t>
            </a:r>
            <a:r>
              <a:rPr lang="it-IT" sz="1400" dirty="0" smtClean="0"/>
              <a:t>, </a:t>
            </a:r>
            <a:r>
              <a:rPr lang="it-IT" sz="1400" dirty="0" err="1" smtClean="0"/>
              <a:t>has</a:t>
            </a:r>
            <a:r>
              <a:rPr lang="it-IT" sz="1400" dirty="0" smtClean="0"/>
              <a:t> </a:t>
            </a:r>
            <a:r>
              <a:rPr lang="it-IT" sz="1400" dirty="0" err="1" smtClean="0"/>
              <a:t>been</a:t>
            </a:r>
            <a:r>
              <a:rPr lang="it-IT" sz="1400" dirty="0" smtClean="0"/>
              <a:t> </a:t>
            </a:r>
            <a:r>
              <a:rPr lang="it-IT" sz="1400" dirty="0" err="1" smtClean="0"/>
              <a:t>modify</a:t>
            </a:r>
            <a:r>
              <a:rPr lang="it-IT" sz="1400" dirty="0" smtClean="0"/>
              <a:t> </a:t>
            </a:r>
            <a:r>
              <a:rPr lang="it-IT" sz="1400" dirty="0" err="1" smtClean="0"/>
              <a:t>as</a:t>
            </a:r>
            <a:r>
              <a:rPr lang="it-IT" sz="1400" dirty="0" smtClean="0"/>
              <a:t> </a:t>
            </a:r>
            <a:r>
              <a:rPr lang="it-IT" sz="1400" dirty="0" err="1" smtClean="0"/>
              <a:t>follows</a:t>
            </a:r>
            <a:r>
              <a:rPr lang="it-IT" sz="1400" dirty="0" smtClean="0"/>
              <a:t>:</a:t>
            </a:r>
          </a:p>
          <a:p>
            <a:endParaRPr lang="it-IT" sz="1400" dirty="0" smtClean="0"/>
          </a:p>
          <a:p>
            <a:endParaRPr lang="it-IT" sz="1400" dirty="0"/>
          </a:p>
          <a:p>
            <a:endParaRPr lang="it-IT" sz="1400" dirty="0"/>
          </a:p>
          <a:p>
            <a:r>
              <a:rPr lang="it-IT" sz="1400" dirty="0" smtClean="0"/>
              <a:t>From: </a:t>
            </a:r>
          </a:p>
          <a:p>
            <a:endParaRPr lang="it-IT" sz="1400" dirty="0" smtClean="0"/>
          </a:p>
          <a:p>
            <a:r>
              <a:rPr lang="it-IT" sz="1400" dirty="0" smtClean="0"/>
              <a:t>5.3.3.2.1	</a:t>
            </a:r>
            <a:r>
              <a:rPr lang="en-GB" sz="1400" b="1" dirty="0"/>
              <a:t>Lamellar cast iron for brake disc and brake drum of categories M, N and O. </a:t>
            </a:r>
            <a:endParaRPr lang="en-GB" sz="1400" b="1" dirty="0" smtClean="0"/>
          </a:p>
          <a:p>
            <a:r>
              <a:rPr lang="en-GB" sz="1400" b="1" dirty="0"/>
              <a:t>	</a:t>
            </a:r>
            <a:r>
              <a:rPr lang="en-US" sz="1400" dirty="0" smtClean="0"/>
              <a:t>In </a:t>
            </a:r>
            <a:r>
              <a:rPr lang="en-US" sz="1400" dirty="0"/>
              <a:t>order to be considered "Equivalent" the replacement brake disc or drum shall be from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the </a:t>
            </a:r>
            <a:r>
              <a:rPr lang="en-US" sz="1400" dirty="0"/>
              <a:t>same material subgroup as the original brake disc or drum.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Four </a:t>
            </a:r>
            <a:r>
              <a:rPr lang="en-US" sz="1400" dirty="0"/>
              <a:t>original part material subgroups are defined."</a:t>
            </a:r>
            <a:endParaRPr lang="it-IT" sz="1400" dirty="0" smtClean="0"/>
          </a:p>
          <a:p>
            <a:endParaRPr lang="it-IT" sz="1400" dirty="0"/>
          </a:p>
          <a:p>
            <a:r>
              <a:rPr lang="it-IT" sz="1400" dirty="0" smtClean="0"/>
              <a:t>To:</a:t>
            </a:r>
          </a:p>
          <a:p>
            <a:endParaRPr lang="it-IT" sz="1400" dirty="0" smtClean="0"/>
          </a:p>
          <a:p>
            <a:r>
              <a:rPr lang="en-US" sz="1400" dirty="0" smtClean="0"/>
              <a:t>5.3.3.2.1</a:t>
            </a:r>
            <a:r>
              <a:rPr lang="en-US" sz="1400" dirty="0"/>
              <a:t>.	</a:t>
            </a:r>
            <a:r>
              <a:rPr lang="en-US" sz="1400" b="1" dirty="0"/>
              <a:t>For  vehicles of category M,N,O</a:t>
            </a:r>
            <a:r>
              <a:rPr lang="en-US" sz="1400" dirty="0"/>
              <a:t>, in order to be considered "Equivalent" the replacement brake </a:t>
            </a:r>
            <a:r>
              <a:rPr lang="en-US" sz="1400" dirty="0" smtClean="0"/>
              <a:t>disc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or </a:t>
            </a:r>
            <a:r>
              <a:rPr lang="en-US" sz="1400" dirty="0"/>
              <a:t>drum shall be from the same material sub-group as the original brake disc or drum.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Four </a:t>
            </a:r>
            <a:r>
              <a:rPr lang="en-US" sz="1400" dirty="0"/>
              <a:t>original part material sub-groups are defined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148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522636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ECE/TRANS/WP.29/GRRF/2014/23/</a:t>
            </a:r>
            <a:r>
              <a:rPr lang="it-IT" sz="2400" dirty="0" err="1" smtClean="0"/>
              <a:t>Rev</a:t>
            </a:r>
            <a:r>
              <a:rPr lang="it-IT" sz="2400" dirty="0" smtClean="0"/>
              <a:t> 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80864" y="1344245"/>
            <a:ext cx="8418971" cy="5109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>
                <a:solidFill>
                  <a:srgbClr val="C00000"/>
                </a:solidFill>
              </a:rPr>
              <a:t>Comment</a:t>
            </a:r>
            <a:r>
              <a:rPr lang="it-IT" sz="1600" b="1" dirty="0">
                <a:solidFill>
                  <a:srgbClr val="C00000"/>
                </a:solidFill>
              </a:rPr>
              <a:t> </a:t>
            </a:r>
            <a:r>
              <a:rPr lang="it-IT" sz="1600" b="1" dirty="0" err="1">
                <a:solidFill>
                  <a:srgbClr val="C00000"/>
                </a:solidFill>
              </a:rPr>
              <a:t>raised</a:t>
            </a:r>
            <a:r>
              <a:rPr lang="it-IT" sz="1600" b="1" dirty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at</a:t>
            </a:r>
            <a:r>
              <a:rPr lang="it-IT" sz="1600" b="1" dirty="0" smtClean="0">
                <a:solidFill>
                  <a:srgbClr val="C00000"/>
                </a:solidFill>
              </a:rPr>
              <a:t> 79° GRRF</a:t>
            </a:r>
            <a:r>
              <a:rPr lang="it-IT" sz="1600" b="1" dirty="0" smtClean="0"/>
              <a:t>:</a:t>
            </a:r>
            <a:endParaRPr lang="it-IT" sz="1600" dirty="0"/>
          </a:p>
          <a:p>
            <a:r>
              <a:rPr lang="en-GB" sz="1400" dirty="0" smtClean="0"/>
              <a:t>Packaging and marking requirements.</a:t>
            </a:r>
          </a:p>
          <a:p>
            <a:r>
              <a:rPr lang="en-GB" sz="1400" dirty="0" smtClean="0"/>
              <a:t>NL objected the possibility to allow the use of the official brake disc manufacturer’s website where to include </a:t>
            </a:r>
          </a:p>
          <a:p>
            <a:r>
              <a:rPr lang="en-GB" sz="1400" dirty="0"/>
              <a:t>i</a:t>
            </a:r>
            <a:r>
              <a:rPr lang="en-GB" sz="1400" dirty="0" smtClean="0"/>
              <a:t>nfo concerning the replacement brake disc for vehicles of L cat, as an alternative to writing them on the package</a:t>
            </a:r>
          </a:p>
          <a:p>
            <a:r>
              <a:rPr lang="en-US" sz="1400" dirty="0" smtClean="0"/>
              <a:t>The </a:t>
            </a:r>
            <a:r>
              <a:rPr lang="en-US" sz="1400" dirty="0"/>
              <a:t>proposal </a:t>
            </a:r>
            <a:r>
              <a:rPr lang="en-US" sz="1400" dirty="0" smtClean="0"/>
              <a:t>was </a:t>
            </a:r>
            <a:r>
              <a:rPr lang="en-US" sz="1400" dirty="0"/>
              <a:t>due to the impossibility to include the vast number of codes in a single and space-limited label:</a:t>
            </a:r>
          </a:p>
          <a:p>
            <a:r>
              <a:rPr lang="en-US" sz="1400" dirty="0" smtClean="0"/>
              <a:t>	- </a:t>
            </a:r>
            <a:r>
              <a:rPr lang="en-US" sz="1400" dirty="0"/>
              <a:t>in case of motorcycles, a same brake disc may be fitted on a very high number of applications</a:t>
            </a:r>
          </a:p>
          <a:p>
            <a:r>
              <a:rPr lang="en-US" sz="1400" dirty="0" smtClean="0"/>
              <a:t>	- </a:t>
            </a:r>
            <a:r>
              <a:rPr lang="en-US" sz="1400" dirty="0"/>
              <a:t>this huge list is very often subject to updating</a:t>
            </a:r>
            <a:endParaRPr lang="en-GB" sz="1400" dirty="0" smtClean="0"/>
          </a:p>
          <a:p>
            <a:r>
              <a:rPr lang="en-GB" sz="1400" dirty="0" smtClean="0"/>
              <a:t>ITALY was also ready to investigate other solutions: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use </a:t>
            </a:r>
            <a:r>
              <a:rPr lang="en-US" sz="1400" dirty="0"/>
              <a:t>a QR code linked to a closed pdf file including the official updated list of applications, </a:t>
            </a:r>
            <a:endParaRPr lang="en-US" sz="1400" dirty="0" smtClean="0"/>
          </a:p>
          <a:p>
            <a:r>
              <a:rPr lang="en-US" sz="1400" dirty="0" smtClean="0"/>
              <a:t>to </a:t>
            </a:r>
            <a:r>
              <a:rPr lang="en-US" sz="1400" dirty="0"/>
              <a:t>whom the dealer may have access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include </a:t>
            </a:r>
            <a:r>
              <a:rPr lang="en-US" sz="1400" dirty="0"/>
              <a:t>in the label on the package, only the codes of the most significant models, referring to the website </a:t>
            </a:r>
            <a:endParaRPr lang="en-US" sz="1400" dirty="0" smtClean="0"/>
          </a:p>
          <a:p>
            <a:r>
              <a:rPr lang="en-US" sz="1400" dirty="0" smtClean="0"/>
              <a:t>for </a:t>
            </a:r>
            <a:r>
              <a:rPr lang="en-US" sz="1400" dirty="0"/>
              <a:t>the complete updated list.</a:t>
            </a:r>
            <a:endParaRPr lang="en-GB" sz="1400" dirty="0" smtClean="0"/>
          </a:p>
          <a:p>
            <a:endParaRPr lang="en-GB" sz="1400" dirty="0"/>
          </a:p>
          <a:p>
            <a:r>
              <a:rPr lang="en-GB" sz="1200" dirty="0" smtClean="0"/>
              <a:t>"</a:t>
            </a:r>
            <a:r>
              <a:rPr lang="en-US" sz="1200" b="1" dirty="0"/>
              <a:t>6.2.1.4.	</a:t>
            </a:r>
            <a:r>
              <a:rPr lang="en-GB" sz="1200" b="1" dirty="0"/>
              <a:t>In the case of motor vehicles of </a:t>
            </a:r>
            <a:r>
              <a:rPr lang="en-US" sz="1200" b="1" dirty="0"/>
              <a:t>categories L</a:t>
            </a:r>
            <a:r>
              <a:rPr lang="en-US" sz="1200" b="1" baseline="-25000" dirty="0"/>
              <a:t>1</a:t>
            </a:r>
            <a:r>
              <a:rPr lang="en-US" sz="1200" b="1" dirty="0"/>
              <a:t>, L</a:t>
            </a:r>
            <a:r>
              <a:rPr lang="en-US" sz="1200" b="1" baseline="-25000" dirty="0"/>
              <a:t>2</a:t>
            </a:r>
            <a:r>
              <a:rPr lang="en-US" sz="1200" b="1" dirty="0"/>
              <a:t>, L</a:t>
            </a:r>
            <a:r>
              <a:rPr lang="en-US" sz="1200" b="1" baseline="-25000" dirty="0"/>
              <a:t>3</a:t>
            </a:r>
            <a:r>
              <a:rPr lang="en-US" sz="1200" b="1" dirty="0"/>
              <a:t>, L</a:t>
            </a:r>
            <a:r>
              <a:rPr lang="en-US" sz="1200" b="1" baseline="-25000" dirty="0"/>
              <a:t>4</a:t>
            </a:r>
            <a:r>
              <a:rPr lang="en-US" sz="1200" b="1" dirty="0"/>
              <a:t> and L</a:t>
            </a:r>
            <a:r>
              <a:rPr lang="en-US" sz="1200" b="1" baseline="-25000" dirty="0"/>
              <a:t>5</a:t>
            </a:r>
            <a:r>
              <a:rPr lang="en-GB" sz="1200" b="1" dirty="0"/>
              <a:t>:</a:t>
            </a:r>
            <a:endParaRPr lang="it-IT" sz="1200" dirty="0"/>
          </a:p>
          <a:p>
            <a:r>
              <a:rPr lang="it-IT" sz="1200" b="1" dirty="0" smtClean="0"/>
              <a:t>……..</a:t>
            </a:r>
            <a:endParaRPr lang="it-IT" sz="1200" dirty="0"/>
          </a:p>
          <a:p>
            <a:r>
              <a:rPr lang="en-GB" sz="1200" b="1" dirty="0"/>
              <a:t>6.2.1.4.2.	Website address of the brake disc manufacturer, where following </a:t>
            </a:r>
            <a:r>
              <a:rPr lang="it-IT" sz="1200" dirty="0"/>
              <a:t> </a:t>
            </a:r>
            <a:r>
              <a:rPr lang="en-GB" sz="1200" b="1" dirty="0" smtClean="0"/>
              <a:t>information </a:t>
            </a:r>
            <a:r>
              <a:rPr lang="en-GB" sz="1200" b="1" dirty="0"/>
              <a:t>can be found:</a:t>
            </a:r>
            <a:endParaRPr lang="it-IT" sz="1200" dirty="0"/>
          </a:p>
          <a:p>
            <a:pPr lvl="0"/>
            <a:r>
              <a:rPr lang="en-GB" sz="1200" b="1" dirty="0" smtClean="0"/>
              <a:t>		-  Applications;</a:t>
            </a:r>
            <a:endParaRPr lang="it-IT" sz="1200" dirty="0"/>
          </a:p>
          <a:p>
            <a:pPr lvl="0"/>
            <a:r>
              <a:rPr lang="it-IT" sz="1200" b="1" dirty="0"/>
              <a:t>	</a:t>
            </a:r>
            <a:r>
              <a:rPr lang="it-IT" sz="1200" b="1" dirty="0" smtClean="0"/>
              <a:t>	-  </a:t>
            </a:r>
            <a:r>
              <a:rPr lang="en-GB" sz="1200" b="1" dirty="0" smtClean="0"/>
              <a:t>Date </a:t>
            </a:r>
            <a:r>
              <a:rPr lang="en-GB" sz="1200" b="1" dirty="0"/>
              <a:t>of time period for single application;</a:t>
            </a:r>
            <a:endParaRPr lang="it-IT" sz="1200" dirty="0"/>
          </a:p>
          <a:p>
            <a:pPr lvl="0"/>
            <a:r>
              <a:rPr lang="en-GB" sz="1200" b="1" dirty="0" smtClean="0"/>
              <a:t>		-  Original </a:t>
            </a:r>
            <a:r>
              <a:rPr lang="en-GB" sz="1200" b="1" dirty="0"/>
              <a:t>part number of the brake disc, if any.</a:t>
            </a:r>
            <a:r>
              <a:rPr lang="en-GB" sz="1200" dirty="0"/>
              <a:t>"</a:t>
            </a:r>
            <a:endParaRPr lang="it-IT" sz="1200" dirty="0"/>
          </a:p>
          <a:p>
            <a:endParaRPr lang="it-IT" sz="1400" dirty="0" smtClean="0"/>
          </a:p>
          <a:p>
            <a:r>
              <a:rPr lang="it-IT" sz="1600" b="1" dirty="0" err="1" smtClean="0">
                <a:solidFill>
                  <a:srgbClr val="C00000"/>
                </a:solidFill>
              </a:rPr>
              <a:t>Revision</a:t>
            </a:r>
            <a:r>
              <a:rPr lang="it-IT" sz="16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it-IT" sz="1400" dirty="0" smtClean="0"/>
              <a:t>The </a:t>
            </a:r>
            <a:r>
              <a:rPr lang="it-IT" sz="1400" dirty="0" err="1" smtClean="0"/>
              <a:t>proposal</a:t>
            </a:r>
            <a:r>
              <a:rPr lang="it-IT" sz="1400" dirty="0" smtClean="0"/>
              <a:t> to use the website </a:t>
            </a:r>
            <a:r>
              <a:rPr lang="it-IT" sz="1400" dirty="0" err="1" smtClean="0"/>
              <a:t>is</a:t>
            </a:r>
            <a:r>
              <a:rPr lang="it-IT" sz="1400" dirty="0" smtClean="0"/>
              <a:t> </a:t>
            </a:r>
            <a:r>
              <a:rPr lang="it-IT" sz="1400" dirty="0" err="1" smtClean="0"/>
              <a:t>withdrawn</a:t>
            </a:r>
            <a:r>
              <a:rPr lang="it-IT" sz="1400" dirty="0" smtClean="0"/>
              <a:t>. </a:t>
            </a:r>
          </a:p>
          <a:p>
            <a:r>
              <a:rPr lang="it-IT" sz="1400" dirty="0" err="1" smtClean="0"/>
              <a:t>Current</a:t>
            </a:r>
            <a:r>
              <a:rPr lang="it-IT" sz="1400" dirty="0" smtClean="0"/>
              <a:t> </a:t>
            </a:r>
            <a:r>
              <a:rPr lang="it-IT" sz="1400" dirty="0" err="1" smtClean="0"/>
              <a:t>prescriptions</a:t>
            </a:r>
            <a:r>
              <a:rPr lang="it-IT" sz="1400" dirty="0" smtClean="0"/>
              <a:t> for packaging </a:t>
            </a:r>
            <a:r>
              <a:rPr lang="it-IT" sz="1400" dirty="0" err="1" smtClean="0"/>
              <a:t>as</a:t>
            </a:r>
            <a:r>
              <a:rPr lang="it-IT" sz="1400" dirty="0" smtClean="0"/>
              <a:t> from M,N </a:t>
            </a:r>
            <a:r>
              <a:rPr lang="it-IT" sz="1400" dirty="0" err="1" smtClean="0"/>
              <a:t>will</a:t>
            </a:r>
            <a:r>
              <a:rPr lang="it-IT" sz="1400" dirty="0" smtClean="0"/>
              <a:t> </a:t>
            </a:r>
            <a:r>
              <a:rPr lang="it-IT" sz="1400" dirty="0" err="1" smtClean="0"/>
              <a:t>apply</a:t>
            </a:r>
            <a:r>
              <a:rPr lang="it-IT" sz="1400" dirty="0" smtClean="0"/>
              <a:t> for </a:t>
            </a:r>
            <a:r>
              <a:rPr lang="it-IT" sz="1400" dirty="0" err="1" smtClean="0"/>
              <a:t>vehicles</a:t>
            </a:r>
            <a:r>
              <a:rPr lang="it-IT" sz="1400" dirty="0" smtClean="0"/>
              <a:t> of L </a:t>
            </a:r>
            <a:r>
              <a:rPr lang="it-IT" sz="1400" dirty="0" err="1" smtClean="0"/>
              <a:t>cat</a:t>
            </a:r>
            <a:r>
              <a:rPr lang="it-IT" sz="1400" dirty="0" smtClean="0"/>
              <a:t>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197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522636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ECE/TRANS/WP.29/GRRF/2014/23/</a:t>
            </a:r>
            <a:r>
              <a:rPr lang="it-IT" sz="2400" dirty="0" err="1" smtClean="0"/>
              <a:t>Rev</a:t>
            </a:r>
            <a:r>
              <a:rPr lang="it-IT" sz="2400" dirty="0" smtClean="0"/>
              <a:t> 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80864" y="1465620"/>
            <a:ext cx="865692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>
                <a:solidFill>
                  <a:srgbClr val="C00000"/>
                </a:solidFill>
              </a:rPr>
              <a:t>Comment</a:t>
            </a:r>
            <a:r>
              <a:rPr lang="it-IT" sz="1600" b="1" dirty="0">
                <a:solidFill>
                  <a:srgbClr val="C00000"/>
                </a:solidFill>
              </a:rPr>
              <a:t> </a:t>
            </a:r>
            <a:r>
              <a:rPr lang="it-IT" sz="1600" b="1" dirty="0" err="1">
                <a:solidFill>
                  <a:srgbClr val="C00000"/>
                </a:solidFill>
              </a:rPr>
              <a:t>raised</a:t>
            </a:r>
            <a:r>
              <a:rPr lang="it-IT" sz="1600" b="1" dirty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at</a:t>
            </a:r>
            <a:r>
              <a:rPr lang="it-IT" sz="1600" b="1" dirty="0" smtClean="0">
                <a:solidFill>
                  <a:srgbClr val="C00000"/>
                </a:solidFill>
              </a:rPr>
              <a:t> 79° GRRF:</a:t>
            </a:r>
            <a:endParaRPr lang="it-IT" sz="1600" dirty="0">
              <a:solidFill>
                <a:srgbClr val="C00000"/>
              </a:solidFill>
            </a:endParaRPr>
          </a:p>
          <a:p>
            <a:r>
              <a:rPr lang="it-IT" sz="1400" dirty="0" smtClean="0"/>
              <a:t>In </a:t>
            </a:r>
            <a:r>
              <a:rPr lang="it-IT" sz="1400" dirty="0" err="1" smtClean="0"/>
              <a:t>annex</a:t>
            </a:r>
            <a:r>
              <a:rPr lang="it-IT" sz="1400" dirty="0" smtClean="0"/>
              <a:t> XV (</a:t>
            </a:r>
            <a:r>
              <a:rPr lang="it-IT" sz="1400" dirty="0" err="1" smtClean="0"/>
              <a:t>Criteria</a:t>
            </a:r>
            <a:r>
              <a:rPr lang="it-IT" sz="1400" dirty="0" smtClean="0"/>
              <a:t> for </a:t>
            </a:r>
            <a:r>
              <a:rPr lang="it-IT" sz="1400" dirty="0" err="1" smtClean="0"/>
              <a:t>groups</a:t>
            </a:r>
            <a:r>
              <a:rPr lang="it-IT" sz="1400" dirty="0" smtClean="0"/>
              <a:t> of </a:t>
            </a:r>
            <a:r>
              <a:rPr lang="it-IT" sz="1400" dirty="0" err="1" smtClean="0"/>
              <a:t>discs</a:t>
            </a:r>
            <a:r>
              <a:rPr lang="it-IT" sz="1400" dirty="0" smtClean="0"/>
              <a:t> for </a:t>
            </a:r>
            <a:r>
              <a:rPr lang="it-IT" sz="1400" dirty="0" err="1" smtClean="0"/>
              <a:t>vehicle</a:t>
            </a:r>
            <a:r>
              <a:rPr lang="it-IT" sz="1400" dirty="0" smtClean="0"/>
              <a:t>), a </a:t>
            </a:r>
            <a:r>
              <a:rPr lang="it-IT" sz="1400" dirty="0" err="1" smtClean="0"/>
              <a:t>reference</a:t>
            </a:r>
            <a:r>
              <a:rPr lang="it-IT" sz="1400" dirty="0" smtClean="0"/>
              <a:t> to the </a:t>
            </a:r>
            <a:r>
              <a:rPr lang="it-IT" sz="1400" dirty="0" err="1" smtClean="0"/>
              <a:t>possibility</a:t>
            </a:r>
            <a:r>
              <a:rPr lang="it-IT" sz="1400" dirty="0" smtClean="0"/>
              <a:t> to </a:t>
            </a:r>
            <a:r>
              <a:rPr lang="it-IT" sz="1400" dirty="0" err="1" smtClean="0"/>
              <a:t>retreive</a:t>
            </a:r>
            <a:r>
              <a:rPr lang="it-IT" sz="1400" dirty="0" smtClean="0"/>
              <a:t> from «</a:t>
            </a:r>
            <a:r>
              <a:rPr lang="it-IT" sz="1400" dirty="0" err="1" smtClean="0"/>
              <a:t>trade</a:t>
            </a:r>
            <a:r>
              <a:rPr lang="it-IT" sz="1400" dirty="0" smtClean="0"/>
              <a:t> </a:t>
            </a:r>
            <a:r>
              <a:rPr lang="it-IT" sz="1400" dirty="0" err="1" smtClean="0"/>
              <a:t>magazines</a:t>
            </a:r>
            <a:r>
              <a:rPr lang="it-IT" sz="1400" dirty="0" smtClean="0"/>
              <a:t>»</a:t>
            </a:r>
          </a:p>
          <a:p>
            <a:r>
              <a:rPr lang="it-IT" sz="1400" dirty="0" smtClean="0"/>
              <a:t>data </a:t>
            </a:r>
            <a:r>
              <a:rPr lang="it-IT" sz="1400" dirty="0" err="1" smtClean="0"/>
              <a:t>otherwise</a:t>
            </a:r>
            <a:r>
              <a:rPr lang="it-IT" sz="1400" dirty="0" smtClean="0"/>
              <a:t> </a:t>
            </a:r>
            <a:r>
              <a:rPr lang="it-IT" sz="1400" dirty="0" err="1" smtClean="0"/>
              <a:t>not</a:t>
            </a:r>
            <a:r>
              <a:rPr lang="it-IT" sz="1400" dirty="0" smtClean="0"/>
              <a:t> </a:t>
            </a:r>
            <a:r>
              <a:rPr lang="it-IT" sz="1400" dirty="0" err="1" smtClean="0"/>
              <a:t>available</a:t>
            </a:r>
            <a:r>
              <a:rPr lang="it-IT" sz="1400" dirty="0" smtClean="0"/>
              <a:t> from the </a:t>
            </a:r>
            <a:r>
              <a:rPr lang="it-IT" sz="1400" dirty="0" err="1" smtClean="0"/>
              <a:t>product</a:t>
            </a:r>
            <a:r>
              <a:rPr lang="it-IT" sz="1400" dirty="0" smtClean="0"/>
              <a:t> </a:t>
            </a:r>
            <a:r>
              <a:rPr lang="it-IT" sz="1400" dirty="0" err="1" smtClean="0"/>
              <a:t>sheet</a:t>
            </a:r>
            <a:r>
              <a:rPr lang="it-IT" sz="1400" dirty="0" smtClean="0"/>
              <a:t>.</a:t>
            </a:r>
          </a:p>
          <a:p>
            <a:r>
              <a:rPr lang="it-IT" sz="1400" dirty="0" smtClean="0"/>
              <a:t>The </a:t>
            </a:r>
            <a:r>
              <a:rPr lang="it-IT" sz="1400" dirty="0" err="1" smtClean="0"/>
              <a:t>proposal</a:t>
            </a:r>
            <a:r>
              <a:rPr lang="it-IT" sz="1400" dirty="0" smtClean="0"/>
              <a:t> </a:t>
            </a:r>
            <a:r>
              <a:rPr lang="it-IT" sz="1400" dirty="0" err="1" smtClean="0"/>
              <a:t>had</a:t>
            </a:r>
            <a:r>
              <a:rPr lang="it-IT" sz="1400" dirty="0" smtClean="0"/>
              <a:t> </a:t>
            </a:r>
            <a:r>
              <a:rPr lang="it-IT" sz="1400" dirty="0" err="1" smtClean="0"/>
              <a:t>been</a:t>
            </a:r>
            <a:r>
              <a:rPr lang="it-IT" sz="1400" dirty="0" smtClean="0"/>
              <a:t> </a:t>
            </a:r>
            <a:r>
              <a:rPr lang="it-IT" sz="1400" dirty="0" err="1" smtClean="0"/>
              <a:t>objected</a:t>
            </a:r>
            <a:r>
              <a:rPr lang="it-IT" sz="1400" dirty="0" smtClean="0"/>
              <a:t> by UK.</a:t>
            </a:r>
          </a:p>
          <a:p>
            <a:endParaRPr lang="it-IT" sz="1400" dirty="0" smtClean="0"/>
          </a:p>
          <a:p>
            <a:r>
              <a:rPr lang="en-US" sz="1400" dirty="0" smtClean="0"/>
              <a:t>“Data </a:t>
            </a:r>
            <a:r>
              <a:rPr lang="en-US" sz="1400" dirty="0"/>
              <a:t>for the new calculation of kinetic energy must be traced from the product data sheet issued </a:t>
            </a:r>
            <a:endParaRPr lang="en-US" sz="1400" dirty="0" smtClean="0"/>
          </a:p>
          <a:p>
            <a:r>
              <a:rPr lang="en-US" sz="1400" dirty="0" smtClean="0"/>
              <a:t>by </a:t>
            </a:r>
            <a:r>
              <a:rPr lang="en-US" sz="1400" dirty="0"/>
              <a:t>the vehicle manufacturer; if such data is missing in the product data sheet, </a:t>
            </a:r>
            <a:r>
              <a:rPr lang="en-US" sz="1400" u="sng" dirty="0"/>
              <a:t>it can be traced in trade </a:t>
            </a:r>
            <a:r>
              <a:rPr lang="en-US" sz="1400" u="sng" dirty="0" smtClean="0"/>
              <a:t>magazines</a:t>
            </a:r>
            <a:r>
              <a:rPr lang="en-US" sz="1400" dirty="0" smtClean="0"/>
              <a:t>”.</a:t>
            </a:r>
            <a:endParaRPr lang="it-IT" sz="1400" dirty="0" smtClean="0"/>
          </a:p>
          <a:p>
            <a:endParaRPr lang="it-IT" sz="1400" dirty="0" smtClean="0"/>
          </a:p>
          <a:p>
            <a:endParaRPr lang="it-IT" sz="1400" dirty="0"/>
          </a:p>
          <a:p>
            <a:endParaRPr lang="it-IT" sz="1400" dirty="0"/>
          </a:p>
          <a:p>
            <a:r>
              <a:rPr lang="it-IT" sz="1600" b="1" dirty="0" err="1" smtClean="0">
                <a:solidFill>
                  <a:srgbClr val="C00000"/>
                </a:solidFill>
              </a:rPr>
              <a:t>Revision</a:t>
            </a:r>
            <a:r>
              <a:rPr lang="it-IT" sz="16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it-IT" sz="1400" dirty="0" smtClean="0"/>
              <a:t>The </a:t>
            </a:r>
            <a:r>
              <a:rPr lang="it-IT" sz="1400" dirty="0" err="1" smtClean="0"/>
              <a:t>reference</a:t>
            </a:r>
            <a:r>
              <a:rPr lang="it-IT" sz="1400" dirty="0" smtClean="0"/>
              <a:t> to «</a:t>
            </a:r>
            <a:r>
              <a:rPr lang="it-IT" sz="1400" dirty="0" err="1"/>
              <a:t>t</a:t>
            </a:r>
            <a:r>
              <a:rPr lang="it-IT" sz="1400" dirty="0" err="1" smtClean="0"/>
              <a:t>rade</a:t>
            </a:r>
            <a:r>
              <a:rPr lang="it-IT" sz="1400" dirty="0" smtClean="0"/>
              <a:t> </a:t>
            </a:r>
            <a:r>
              <a:rPr lang="it-IT" sz="1400" dirty="0" err="1" smtClean="0"/>
              <a:t>magazines</a:t>
            </a:r>
            <a:r>
              <a:rPr lang="it-IT" sz="1400" dirty="0" smtClean="0"/>
              <a:t>» </a:t>
            </a:r>
            <a:r>
              <a:rPr lang="it-IT" sz="1400" dirty="0" err="1" smtClean="0"/>
              <a:t>has</a:t>
            </a:r>
            <a:r>
              <a:rPr lang="it-IT" sz="1400" dirty="0" smtClean="0"/>
              <a:t> </a:t>
            </a:r>
            <a:r>
              <a:rPr lang="it-IT" sz="1400" dirty="0" err="1" smtClean="0"/>
              <a:t>been</a:t>
            </a:r>
            <a:r>
              <a:rPr lang="it-IT" sz="1400" dirty="0" smtClean="0"/>
              <a:t> </a:t>
            </a:r>
            <a:r>
              <a:rPr lang="it-IT" sz="1400" dirty="0" err="1" smtClean="0"/>
              <a:t>deleted</a:t>
            </a:r>
            <a:r>
              <a:rPr lang="it-IT" sz="1400" dirty="0" smtClean="0"/>
              <a:t>.</a:t>
            </a: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94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522636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ECE/TRANS/WP.29/GRRF/2014/23/</a:t>
            </a:r>
            <a:r>
              <a:rPr lang="it-IT" sz="2400" dirty="0" err="1" smtClean="0"/>
              <a:t>Rev</a:t>
            </a:r>
            <a:r>
              <a:rPr lang="it-IT" sz="2400" dirty="0" smtClean="0"/>
              <a:t> 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80864" y="1340768"/>
            <a:ext cx="5251630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>
                <a:solidFill>
                  <a:srgbClr val="C00000"/>
                </a:solidFill>
              </a:rPr>
              <a:t>Comment</a:t>
            </a:r>
            <a:r>
              <a:rPr lang="it-IT" sz="1600" b="1" dirty="0">
                <a:solidFill>
                  <a:srgbClr val="C00000"/>
                </a:solidFill>
              </a:rPr>
              <a:t> </a:t>
            </a:r>
            <a:r>
              <a:rPr lang="it-IT" sz="1600" b="1" dirty="0" err="1">
                <a:solidFill>
                  <a:srgbClr val="C00000"/>
                </a:solidFill>
              </a:rPr>
              <a:t>raised</a:t>
            </a:r>
            <a:r>
              <a:rPr lang="it-IT" sz="1600" b="1" dirty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at</a:t>
            </a:r>
            <a:r>
              <a:rPr lang="it-IT" sz="1600" b="1" dirty="0" smtClean="0">
                <a:solidFill>
                  <a:srgbClr val="C00000"/>
                </a:solidFill>
              </a:rPr>
              <a:t> 79° GRRF</a:t>
            </a:r>
            <a:r>
              <a:rPr lang="it-IT" sz="1600" b="1" dirty="0" smtClean="0"/>
              <a:t>:</a:t>
            </a:r>
            <a:endParaRPr lang="it-IT" sz="1600" dirty="0"/>
          </a:p>
          <a:p>
            <a:r>
              <a:rPr lang="it-IT" sz="1400" dirty="0" smtClean="0"/>
              <a:t>GRRF </a:t>
            </a:r>
            <a:r>
              <a:rPr lang="it-IT" sz="1400" dirty="0" err="1" smtClean="0"/>
              <a:t>Chairmanship</a:t>
            </a:r>
            <a:r>
              <a:rPr lang="it-IT" sz="1400" dirty="0" smtClean="0"/>
              <a:t> </a:t>
            </a:r>
            <a:r>
              <a:rPr lang="it-IT" sz="1400" dirty="0" err="1" smtClean="0"/>
              <a:t>suggested</a:t>
            </a:r>
            <a:r>
              <a:rPr lang="it-IT" sz="1400" dirty="0" smtClean="0"/>
              <a:t> to </a:t>
            </a:r>
            <a:r>
              <a:rPr lang="it-IT" sz="1400" dirty="0" err="1" smtClean="0"/>
              <a:t>review</a:t>
            </a:r>
            <a:r>
              <a:rPr lang="it-IT" sz="1400" dirty="0" smtClean="0"/>
              <a:t> the </a:t>
            </a:r>
            <a:r>
              <a:rPr lang="it-IT" sz="1400" u="sng" dirty="0" err="1"/>
              <a:t>T</a:t>
            </a:r>
            <a:r>
              <a:rPr lang="it-IT" sz="1400" u="sng" dirty="0" err="1" smtClean="0"/>
              <a:t>ransitional</a:t>
            </a:r>
            <a:r>
              <a:rPr lang="it-IT" sz="1400" u="sng" dirty="0" smtClean="0"/>
              <a:t> </a:t>
            </a:r>
            <a:r>
              <a:rPr lang="it-IT" sz="1400" u="sng" dirty="0" err="1" smtClean="0"/>
              <a:t>Provisions</a:t>
            </a:r>
            <a:r>
              <a:rPr lang="it-IT" sz="1400" dirty="0" smtClean="0"/>
              <a:t>.</a:t>
            </a:r>
          </a:p>
          <a:p>
            <a:endParaRPr lang="it-IT" sz="1400" dirty="0" smtClean="0"/>
          </a:p>
          <a:p>
            <a:endParaRPr lang="it-IT" sz="1400" dirty="0"/>
          </a:p>
          <a:p>
            <a:r>
              <a:rPr lang="it-IT" sz="1600" b="1" dirty="0" err="1" smtClean="0">
                <a:solidFill>
                  <a:srgbClr val="C00000"/>
                </a:solidFill>
              </a:rPr>
              <a:t>Revision</a:t>
            </a:r>
            <a:r>
              <a:rPr lang="it-IT" sz="16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it-IT" sz="1400" dirty="0" err="1" smtClean="0"/>
              <a:t>Paragraph</a:t>
            </a:r>
            <a:r>
              <a:rPr lang="it-IT" sz="1400" dirty="0" smtClean="0"/>
              <a:t> 12 </a:t>
            </a:r>
            <a:r>
              <a:rPr lang="it-IT" sz="1400" dirty="0" err="1" smtClean="0"/>
              <a:t>related</a:t>
            </a:r>
            <a:r>
              <a:rPr lang="it-IT" sz="1400" dirty="0" smtClean="0"/>
              <a:t> to </a:t>
            </a:r>
            <a:r>
              <a:rPr lang="it-IT" sz="1400" dirty="0" err="1" smtClean="0"/>
              <a:t>Transitional</a:t>
            </a:r>
            <a:r>
              <a:rPr lang="it-IT" sz="1400" dirty="0" smtClean="0"/>
              <a:t> </a:t>
            </a:r>
            <a:r>
              <a:rPr lang="it-IT" sz="1400" dirty="0" err="1" smtClean="0"/>
              <a:t>provisions</a:t>
            </a:r>
            <a:r>
              <a:rPr lang="it-IT" sz="1400" dirty="0" smtClean="0"/>
              <a:t> </a:t>
            </a:r>
            <a:r>
              <a:rPr lang="it-IT" sz="1400" dirty="0" err="1" smtClean="0"/>
              <a:t>has</a:t>
            </a:r>
            <a:r>
              <a:rPr lang="it-IT" sz="1400" dirty="0" smtClean="0"/>
              <a:t> </a:t>
            </a:r>
            <a:r>
              <a:rPr lang="it-IT" sz="1400" dirty="0" err="1" smtClean="0"/>
              <a:t>been</a:t>
            </a:r>
            <a:r>
              <a:rPr lang="it-IT" sz="1400" dirty="0" smtClean="0"/>
              <a:t> </a:t>
            </a:r>
            <a:r>
              <a:rPr lang="it-IT" sz="1400" dirty="0" err="1" smtClean="0"/>
              <a:t>amended</a:t>
            </a:r>
            <a:r>
              <a:rPr lang="it-IT" sz="1400" dirty="0" smtClean="0"/>
              <a:t>, </a:t>
            </a:r>
          </a:p>
          <a:p>
            <a:r>
              <a:rPr lang="it-IT" sz="1400" dirty="0" err="1" smtClean="0"/>
              <a:t>taking</a:t>
            </a:r>
            <a:r>
              <a:rPr lang="it-IT" sz="1400" dirty="0" smtClean="0"/>
              <a:t> </a:t>
            </a:r>
            <a:r>
              <a:rPr lang="it-IT" sz="1400" dirty="0" err="1" smtClean="0"/>
              <a:t>inspiration</a:t>
            </a:r>
            <a:r>
              <a:rPr lang="it-IT" sz="1400" dirty="0" smtClean="0"/>
              <a:t> from the General </a:t>
            </a:r>
            <a:r>
              <a:rPr lang="it-IT" sz="1400" dirty="0" err="1" smtClean="0"/>
              <a:t>Guidelines</a:t>
            </a:r>
            <a:r>
              <a:rPr lang="it-IT" sz="1400" dirty="0" smtClean="0"/>
              <a:t> </a:t>
            </a:r>
          </a:p>
          <a:p>
            <a:r>
              <a:rPr lang="it-IT" sz="1400" dirty="0" smtClean="0"/>
              <a:t>for UNECE </a:t>
            </a:r>
            <a:r>
              <a:rPr lang="it-IT" sz="1400" dirty="0" err="1" smtClean="0"/>
              <a:t>Regulatory</a:t>
            </a:r>
            <a:r>
              <a:rPr lang="it-IT" sz="1400" dirty="0" smtClean="0"/>
              <a:t> </a:t>
            </a:r>
            <a:r>
              <a:rPr lang="it-IT" sz="1400" dirty="0" err="1" smtClean="0"/>
              <a:t>Procedures</a:t>
            </a:r>
            <a:r>
              <a:rPr lang="it-IT" sz="1400" dirty="0" smtClean="0"/>
              <a:t> </a:t>
            </a:r>
          </a:p>
          <a:p>
            <a:r>
              <a:rPr lang="it-IT" sz="1400" dirty="0" smtClean="0"/>
              <a:t>and </a:t>
            </a:r>
            <a:r>
              <a:rPr lang="it-IT" sz="1400" dirty="0" err="1" smtClean="0"/>
              <a:t>Transitional</a:t>
            </a:r>
            <a:r>
              <a:rPr lang="it-IT" sz="1400" dirty="0" smtClean="0"/>
              <a:t> </a:t>
            </a:r>
            <a:r>
              <a:rPr lang="it-IT" sz="1400" dirty="0" err="1" smtClean="0"/>
              <a:t>Provisions</a:t>
            </a:r>
            <a:r>
              <a:rPr lang="it-IT" sz="1400" dirty="0" smtClean="0"/>
              <a:t> in UNECE </a:t>
            </a:r>
            <a:r>
              <a:rPr lang="it-IT" sz="1400" dirty="0" err="1" smtClean="0"/>
              <a:t>Regulations</a:t>
            </a:r>
            <a:endParaRPr lang="it-IT" sz="1400" dirty="0" smtClean="0"/>
          </a:p>
          <a:p>
            <a:r>
              <a:rPr lang="it-IT" sz="1400" dirty="0" smtClean="0"/>
              <a:t>(TRANS/WP.29/1044/Rev.1)</a:t>
            </a:r>
          </a:p>
          <a:p>
            <a:endParaRPr lang="it-IT" sz="1400" dirty="0"/>
          </a:p>
          <a:p>
            <a:endParaRPr lang="it-IT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921" y="2780928"/>
            <a:ext cx="3333551" cy="3898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94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522636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ECE/TRANS/WP.29/GRRF/2014/23/</a:t>
            </a:r>
            <a:r>
              <a:rPr lang="it-IT" sz="2400" dirty="0" err="1" smtClean="0"/>
              <a:t>Rev</a:t>
            </a:r>
            <a:r>
              <a:rPr lang="it-IT" sz="2400" dirty="0" smtClean="0"/>
              <a:t> 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80864" y="1465620"/>
            <a:ext cx="780316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>
                <a:solidFill>
                  <a:srgbClr val="C00000"/>
                </a:solidFill>
              </a:rPr>
              <a:t>Comment</a:t>
            </a:r>
            <a:r>
              <a:rPr lang="it-IT" sz="1600" b="1" dirty="0">
                <a:solidFill>
                  <a:srgbClr val="C00000"/>
                </a:solidFill>
              </a:rPr>
              <a:t> </a:t>
            </a:r>
            <a:r>
              <a:rPr lang="it-IT" sz="1600" b="1" dirty="0" err="1">
                <a:solidFill>
                  <a:srgbClr val="C00000"/>
                </a:solidFill>
              </a:rPr>
              <a:t>raised</a:t>
            </a:r>
            <a:r>
              <a:rPr lang="it-IT" sz="1600" b="1" dirty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at</a:t>
            </a:r>
            <a:r>
              <a:rPr lang="it-IT" sz="1600" b="1" dirty="0" smtClean="0">
                <a:solidFill>
                  <a:srgbClr val="C00000"/>
                </a:solidFill>
              </a:rPr>
              <a:t> 79° GRRF:</a:t>
            </a:r>
            <a:endParaRPr lang="it-IT" sz="1600" dirty="0">
              <a:solidFill>
                <a:srgbClr val="C00000"/>
              </a:solidFill>
            </a:endParaRPr>
          </a:p>
          <a:p>
            <a:r>
              <a:rPr lang="it-IT" sz="1400" dirty="0" err="1" smtClean="0"/>
              <a:t>Need</a:t>
            </a:r>
            <a:r>
              <a:rPr lang="it-IT" sz="1400" dirty="0" smtClean="0"/>
              <a:t> to include </a:t>
            </a:r>
            <a:r>
              <a:rPr lang="it-IT" sz="1400" u="sng" dirty="0" err="1" smtClean="0"/>
              <a:t>tolerance</a:t>
            </a:r>
            <a:r>
              <a:rPr lang="it-IT" sz="1400" dirty="0" smtClean="0"/>
              <a:t> for Temperature in the </a:t>
            </a:r>
            <a:r>
              <a:rPr lang="it-IT" sz="1400" dirty="0" err="1" smtClean="0"/>
              <a:t>Tables</a:t>
            </a:r>
            <a:r>
              <a:rPr lang="it-IT" sz="1400" dirty="0" smtClean="0"/>
              <a:t> </a:t>
            </a:r>
            <a:r>
              <a:rPr lang="it-IT" sz="1400" dirty="0" err="1" smtClean="0"/>
              <a:t>concerning</a:t>
            </a:r>
            <a:r>
              <a:rPr lang="it-IT" sz="1400" dirty="0" smtClean="0"/>
              <a:t> the Thermal </a:t>
            </a:r>
            <a:r>
              <a:rPr lang="it-IT" sz="1400" dirty="0" err="1" smtClean="0"/>
              <a:t>Fatigue</a:t>
            </a:r>
            <a:r>
              <a:rPr lang="it-IT" sz="1400" dirty="0" smtClean="0"/>
              <a:t> Test.</a:t>
            </a:r>
          </a:p>
          <a:p>
            <a:endParaRPr lang="it-IT" sz="1400" dirty="0" smtClean="0"/>
          </a:p>
          <a:p>
            <a:endParaRPr lang="it-IT" sz="1400" dirty="0"/>
          </a:p>
          <a:p>
            <a:r>
              <a:rPr lang="it-IT" sz="1600" b="1" dirty="0" err="1" smtClean="0">
                <a:solidFill>
                  <a:srgbClr val="C00000"/>
                </a:solidFill>
              </a:rPr>
              <a:t>Revision</a:t>
            </a:r>
            <a:r>
              <a:rPr lang="it-IT" sz="16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it-IT" sz="1400" dirty="0" smtClean="0"/>
              <a:t>A </a:t>
            </a:r>
            <a:r>
              <a:rPr lang="it-IT" sz="1400" dirty="0" err="1" smtClean="0"/>
              <a:t>tolerance</a:t>
            </a:r>
            <a:r>
              <a:rPr lang="it-IT" sz="1400" dirty="0" smtClean="0"/>
              <a:t> of [+/- 10%] </a:t>
            </a:r>
            <a:r>
              <a:rPr lang="it-IT" sz="1400" dirty="0" err="1" smtClean="0"/>
              <a:t>is</a:t>
            </a:r>
            <a:r>
              <a:rPr lang="it-IT" sz="1400" dirty="0" smtClean="0"/>
              <a:t> </a:t>
            </a:r>
            <a:r>
              <a:rPr lang="it-IT" sz="1400" dirty="0" err="1" smtClean="0"/>
              <a:t>included</a:t>
            </a:r>
            <a:r>
              <a:rPr lang="it-IT" sz="1400" dirty="0" smtClean="0"/>
              <a:t> for «</a:t>
            </a:r>
            <a:r>
              <a:rPr lang="it-IT" sz="1400" dirty="0" err="1" smtClean="0"/>
              <a:t>Starting</a:t>
            </a:r>
            <a:r>
              <a:rPr lang="it-IT" sz="1400" dirty="0" smtClean="0"/>
              <a:t> temperature </a:t>
            </a:r>
            <a:r>
              <a:rPr lang="it-IT" sz="1400" dirty="0" err="1" smtClean="0"/>
              <a:t>before</a:t>
            </a:r>
            <a:r>
              <a:rPr lang="it-IT" sz="1400" dirty="0" smtClean="0"/>
              <a:t> the </a:t>
            </a:r>
            <a:r>
              <a:rPr lang="it-IT" sz="1400" dirty="0" err="1" smtClean="0"/>
              <a:t>brakings</a:t>
            </a:r>
            <a:r>
              <a:rPr lang="it-IT" sz="1400" dirty="0" smtClean="0"/>
              <a:t>» in </a:t>
            </a:r>
            <a:r>
              <a:rPr lang="it-IT" sz="1400" dirty="0" err="1" smtClean="0"/>
              <a:t>following</a:t>
            </a:r>
            <a:r>
              <a:rPr lang="it-IT" sz="1400" dirty="0" smtClean="0"/>
              <a:t> </a:t>
            </a:r>
            <a:r>
              <a:rPr lang="it-IT" sz="1400" dirty="0" err="1" smtClean="0"/>
              <a:t>tables</a:t>
            </a:r>
            <a:r>
              <a:rPr lang="it-IT" sz="1400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it-IT" sz="1400" dirty="0" err="1" smtClean="0"/>
              <a:t>Table</a:t>
            </a:r>
            <a:r>
              <a:rPr lang="it-IT" sz="1400" dirty="0" smtClean="0"/>
              <a:t> A14 / 5.1.3.1.2</a:t>
            </a:r>
            <a:r>
              <a:rPr lang="it-IT" sz="1400" dirty="0"/>
              <a:t> </a:t>
            </a:r>
            <a:r>
              <a:rPr lang="it-IT" sz="1400" dirty="0" smtClean="0"/>
              <a:t>(front disc)</a:t>
            </a:r>
          </a:p>
          <a:p>
            <a:pPr marL="285750" indent="-285750">
              <a:buFontTx/>
              <a:buChar char="-"/>
            </a:pPr>
            <a:r>
              <a:rPr lang="it-IT" sz="1400" dirty="0" err="1" smtClean="0"/>
              <a:t>Table</a:t>
            </a:r>
            <a:r>
              <a:rPr lang="it-IT" sz="1400" dirty="0" smtClean="0"/>
              <a:t> A14 / 5.1.4.1.3 (</a:t>
            </a:r>
            <a:r>
              <a:rPr lang="it-IT" sz="1400" dirty="0" err="1" smtClean="0"/>
              <a:t>rear</a:t>
            </a:r>
            <a:r>
              <a:rPr lang="it-IT" sz="1400" dirty="0" smtClean="0"/>
              <a:t> disc)</a:t>
            </a:r>
          </a:p>
          <a:p>
            <a:pPr marL="285750" indent="-285750">
              <a:buFontTx/>
              <a:buChar char="-"/>
            </a:pPr>
            <a:endParaRPr lang="it-IT" sz="1400" dirty="0"/>
          </a:p>
          <a:p>
            <a:endParaRPr lang="it-IT" sz="1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517" y="4069398"/>
            <a:ext cx="6152781" cy="2527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ttore 2 5"/>
          <p:cNvCxnSpPr/>
          <p:nvPr/>
        </p:nvCxnSpPr>
        <p:spPr>
          <a:xfrm>
            <a:off x="4067944" y="3861048"/>
            <a:ext cx="0" cy="12241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900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522636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ECE/TRANS/WP.29/GRRF/2014/23/</a:t>
            </a:r>
            <a:r>
              <a:rPr lang="it-IT" sz="2400" dirty="0" err="1" smtClean="0"/>
              <a:t>Rev</a:t>
            </a:r>
            <a:r>
              <a:rPr lang="it-IT" sz="2400" dirty="0" smtClean="0"/>
              <a:t> 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196752"/>
            <a:ext cx="7401963" cy="5109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>
                <a:solidFill>
                  <a:srgbClr val="C00000"/>
                </a:solidFill>
              </a:rPr>
              <a:t>Comment</a:t>
            </a:r>
            <a:r>
              <a:rPr lang="it-IT" sz="1600" b="1" dirty="0">
                <a:solidFill>
                  <a:srgbClr val="C00000"/>
                </a:solidFill>
              </a:rPr>
              <a:t> </a:t>
            </a:r>
            <a:r>
              <a:rPr lang="it-IT" sz="1600" b="1" dirty="0" err="1">
                <a:solidFill>
                  <a:srgbClr val="C00000"/>
                </a:solidFill>
              </a:rPr>
              <a:t>raised</a:t>
            </a:r>
            <a:r>
              <a:rPr lang="it-IT" sz="1600" b="1" dirty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at</a:t>
            </a:r>
            <a:r>
              <a:rPr lang="it-IT" sz="1600" b="1" dirty="0" smtClean="0">
                <a:solidFill>
                  <a:srgbClr val="C00000"/>
                </a:solidFill>
              </a:rPr>
              <a:t> 79° GRRF:</a:t>
            </a:r>
            <a:endParaRPr lang="it-IT" sz="1600" dirty="0">
              <a:solidFill>
                <a:srgbClr val="C00000"/>
              </a:solidFill>
            </a:endParaRPr>
          </a:p>
          <a:p>
            <a:r>
              <a:rPr lang="en-US" sz="1400" dirty="0" smtClean="0"/>
              <a:t>§ 5.1.4.1.2 concerning Fade </a:t>
            </a:r>
            <a:r>
              <a:rPr lang="en-US" sz="1400" dirty="0"/>
              <a:t>test. </a:t>
            </a:r>
            <a:endParaRPr lang="en-US" sz="1400" dirty="0" smtClean="0"/>
          </a:p>
          <a:p>
            <a:r>
              <a:rPr lang="en-US" sz="1400" dirty="0" smtClean="0"/>
              <a:t>The use of “rotation </a:t>
            </a:r>
            <a:r>
              <a:rPr lang="en-US" sz="1400" dirty="0"/>
              <a:t>speed of the cooling </a:t>
            </a:r>
            <a:r>
              <a:rPr lang="en-US" sz="1400" dirty="0" smtClean="0"/>
              <a:t>fan” has been questioned.</a:t>
            </a:r>
          </a:p>
          <a:p>
            <a:r>
              <a:rPr lang="en-US" sz="1400" dirty="0" smtClean="0"/>
              <a:t>Suggestion to adopt other parameters such as airflow or temperature has been proposed by NL.</a:t>
            </a:r>
            <a:endParaRPr lang="it-IT" sz="1400" dirty="0" smtClean="0"/>
          </a:p>
          <a:p>
            <a:endParaRPr lang="it-IT" sz="1400" dirty="0" smtClean="0"/>
          </a:p>
          <a:p>
            <a:endParaRPr lang="it-IT" sz="1400" dirty="0"/>
          </a:p>
          <a:p>
            <a:r>
              <a:rPr lang="it-IT" sz="1600" b="1" dirty="0" err="1" smtClean="0">
                <a:solidFill>
                  <a:srgbClr val="C00000"/>
                </a:solidFill>
              </a:rPr>
              <a:t>Revision</a:t>
            </a:r>
            <a:r>
              <a:rPr lang="it-IT" sz="16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1400" dirty="0" smtClean="0"/>
              <a:t>The "rotation </a:t>
            </a:r>
            <a:r>
              <a:rPr lang="en-US" sz="1400" dirty="0"/>
              <a:t>speed of the cooling fan" </a:t>
            </a:r>
            <a:r>
              <a:rPr lang="en-US" sz="1400" dirty="0" smtClean="0"/>
              <a:t>has been replaced with </a:t>
            </a:r>
            <a:r>
              <a:rPr lang="en-US" sz="1400" dirty="0"/>
              <a:t>the "</a:t>
            </a:r>
            <a:r>
              <a:rPr lang="en-US" sz="1400" u="sng" dirty="0"/>
              <a:t>airflow max speed</a:t>
            </a:r>
            <a:r>
              <a:rPr lang="en-US" sz="1400" dirty="0"/>
              <a:t>" parameter.</a:t>
            </a:r>
          </a:p>
          <a:p>
            <a:r>
              <a:rPr lang="en-US" sz="1400" dirty="0"/>
              <a:t>This is based on testing data </a:t>
            </a:r>
            <a:r>
              <a:rPr lang="en-US" sz="1400" dirty="0" smtClean="0"/>
              <a:t>elaborated </a:t>
            </a:r>
            <a:r>
              <a:rPr lang="en-US" sz="1400" dirty="0"/>
              <a:t>during </a:t>
            </a:r>
            <a:r>
              <a:rPr lang="en-US" sz="1400" dirty="0" smtClean="0"/>
              <a:t>recent weeks, new values have been included in :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Table A14 /5.1.3.1.1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Table A14 / 5.1.3.1.2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Table A14 / 5.1.4.1.1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Table A14 / 5.1.4.1.2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Table A14 / 5.1.4.1.3</a:t>
            </a:r>
            <a:endParaRPr lang="en-US" sz="1400" dirty="0"/>
          </a:p>
          <a:p>
            <a:endParaRPr lang="it-IT" sz="1400" dirty="0" smtClean="0"/>
          </a:p>
          <a:p>
            <a:r>
              <a:rPr lang="it-IT" sz="1400" dirty="0" smtClean="0"/>
              <a:t>From: </a:t>
            </a:r>
          </a:p>
          <a:p>
            <a:r>
              <a:rPr lang="it-IT" sz="1400" dirty="0" smtClean="0"/>
              <a:t>« </a:t>
            </a:r>
            <a:r>
              <a:rPr lang="it-IT" sz="1400" dirty="0" err="1" smtClean="0"/>
              <a:t>Rotation</a:t>
            </a:r>
            <a:r>
              <a:rPr lang="it-IT" sz="1400" dirty="0" smtClean="0"/>
              <a:t> </a:t>
            </a:r>
            <a:r>
              <a:rPr lang="it-IT" sz="1400" dirty="0" err="1" smtClean="0"/>
              <a:t>speed</a:t>
            </a:r>
            <a:r>
              <a:rPr lang="it-IT" sz="1400" dirty="0" smtClean="0"/>
              <a:t> of the </a:t>
            </a:r>
            <a:r>
              <a:rPr lang="it-IT" sz="1400" dirty="0" err="1" smtClean="0"/>
              <a:t>cooling</a:t>
            </a:r>
            <a:r>
              <a:rPr lang="it-IT" sz="1400" dirty="0" smtClean="0"/>
              <a:t> fan, [min</a:t>
            </a:r>
            <a:r>
              <a:rPr lang="it-IT" sz="1400" baseline="30000" dirty="0" smtClean="0"/>
              <a:t>-1</a:t>
            </a:r>
            <a:r>
              <a:rPr lang="it-IT" sz="1400" dirty="0" smtClean="0"/>
              <a:t>]»</a:t>
            </a:r>
          </a:p>
          <a:p>
            <a:endParaRPr lang="it-IT" sz="1400" dirty="0"/>
          </a:p>
          <a:p>
            <a:r>
              <a:rPr lang="it-IT" sz="1400" dirty="0" smtClean="0"/>
              <a:t>To:</a:t>
            </a:r>
          </a:p>
          <a:p>
            <a:r>
              <a:rPr lang="it-IT" sz="1400" dirty="0" smtClean="0"/>
              <a:t>« </a:t>
            </a:r>
            <a:r>
              <a:rPr lang="it-IT" sz="1400" dirty="0" err="1" smtClean="0"/>
              <a:t>Max</a:t>
            </a:r>
            <a:r>
              <a:rPr lang="it-IT" sz="1400" dirty="0" smtClean="0"/>
              <a:t> </a:t>
            </a:r>
            <a:r>
              <a:rPr lang="it-IT" sz="1400" dirty="0" err="1" smtClean="0"/>
              <a:t>speed</a:t>
            </a:r>
            <a:r>
              <a:rPr lang="it-IT" sz="1400" dirty="0" smtClean="0"/>
              <a:t> of the </a:t>
            </a:r>
            <a:r>
              <a:rPr lang="it-IT" sz="1400" dirty="0" err="1" smtClean="0"/>
              <a:t>permitted</a:t>
            </a:r>
            <a:r>
              <a:rPr lang="it-IT" sz="1400" dirty="0" smtClean="0"/>
              <a:t> </a:t>
            </a:r>
            <a:r>
              <a:rPr lang="it-IT" sz="1400" dirty="0" err="1" smtClean="0"/>
              <a:t>airflow</a:t>
            </a:r>
            <a:endParaRPr lang="it-IT" sz="1400" dirty="0" smtClean="0"/>
          </a:p>
          <a:p>
            <a:r>
              <a:rPr lang="it-IT" sz="1400" dirty="0" err="1"/>
              <a:t>d</a:t>
            </a:r>
            <a:r>
              <a:rPr lang="it-IT" sz="1400" dirty="0" err="1" smtClean="0"/>
              <a:t>uring</a:t>
            </a:r>
            <a:r>
              <a:rPr lang="it-IT" sz="1400" dirty="0" smtClean="0"/>
              <a:t> the </a:t>
            </a:r>
            <a:r>
              <a:rPr lang="it-IT" sz="1400" dirty="0" err="1" smtClean="0"/>
              <a:t>brake</a:t>
            </a:r>
            <a:r>
              <a:rPr lang="it-IT" sz="1400" dirty="0" smtClean="0"/>
              <a:t> </a:t>
            </a:r>
            <a:r>
              <a:rPr lang="it-IT" sz="1400" dirty="0" err="1" smtClean="0"/>
              <a:t>application</a:t>
            </a:r>
            <a:r>
              <a:rPr lang="it-IT" sz="1400" dirty="0" smtClean="0"/>
              <a:t>, [m/s]»</a:t>
            </a:r>
          </a:p>
          <a:p>
            <a:endParaRPr lang="it-IT" sz="1400" dirty="0"/>
          </a:p>
          <a:p>
            <a:endParaRPr lang="it-IT" sz="1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5713" y="3895313"/>
            <a:ext cx="5469607" cy="241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ttore 2 5"/>
          <p:cNvCxnSpPr/>
          <p:nvPr/>
        </p:nvCxnSpPr>
        <p:spPr>
          <a:xfrm>
            <a:off x="8676456" y="3356992"/>
            <a:ext cx="0" cy="8640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293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0864" y="384250"/>
            <a:ext cx="522636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ECE/TRANS/WP.29/GRRF/2014/23/</a:t>
            </a:r>
            <a:r>
              <a:rPr lang="it-IT" sz="2400" dirty="0" err="1" smtClean="0"/>
              <a:t>Rev</a:t>
            </a:r>
            <a:r>
              <a:rPr lang="it-IT" sz="2400" dirty="0" smtClean="0"/>
              <a:t> 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80864" y="1196752"/>
            <a:ext cx="7250767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err="1">
                <a:solidFill>
                  <a:srgbClr val="C00000"/>
                </a:solidFill>
              </a:rPr>
              <a:t>Comment</a:t>
            </a:r>
            <a:r>
              <a:rPr lang="it-IT" sz="1600" b="1" dirty="0">
                <a:solidFill>
                  <a:srgbClr val="C00000"/>
                </a:solidFill>
              </a:rPr>
              <a:t> </a:t>
            </a:r>
            <a:r>
              <a:rPr lang="it-IT" sz="1600" b="1" dirty="0" err="1">
                <a:solidFill>
                  <a:srgbClr val="C00000"/>
                </a:solidFill>
              </a:rPr>
              <a:t>raised</a:t>
            </a:r>
            <a:r>
              <a:rPr lang="it-IT" sz="1600" b="1" dirty="0">
                <a:solidFill>
                  <a:srgbClr val="C00000"/>
                </a:solidFill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</a:rPr>
              <a:t>at</a:t>
            </a:r>
            <a:r>
              <a:rPr lang="it-IT" sz="1600" b="1" dirty="0" smtClean="0">
                <a:solidFill>
                  <a:srgbClr val="C00000"/>
                </a:solidFill>
              </a:rPr>
              <a:t> 79° GRRF:</a:t>
            </a:r>
            <a:endParaRPr lang="it-IT" sz="1600" dirty="0">
              <a:solidFill>
                <a:srgbClr val="C00000"/>
              </a:solidFill>
            </a:endParaRPr>
          </a:p>
          <a:p>
            <a:r>
              <a:rPr lang="it-IT" sz="1400" dirty="0" err="1" smtClean="0"/>
              <a:t>During</a:t>
            </a:r>
            <a:r>
              <a:rPr lang="it-IT" sz="1400" dirty="0" smtClean="0"/>
              <a:t> the 79° GRRF, an </a:t>
            </a:r>
            <a:r>
              <a:rPr lang="it-IT" sz="1400" dirty="0" err="1" smtClean="0"/>
              <a:t>amendment</a:t>
            </a:r>
            <a:r>
              <a:rPr lang="it-IT" sz="1400" dirty="0" smtClean="0"/>
              <a:t> to the </a:t>
            </a:r>
            <a:r>
              <a:rPr lang="it-IT" sz="1400" dirty="0" err="1" smtClean="0"/>
              <a:t>definition</a:t>
            </a:r>
            <a:r>
              <a:rPr lang="it-IT" sz="1400" dirty="0" smtClean="0"/>
              <a:t> of «</a:t>
            </a:r>
            <a:r>
              <a:rPr lang="it-IT" sz="1400" dirty="0" err="1" smtClean="0"/>
              <a:t>identification</a:t>
            </a:r>
            <a:r>
              <a:rPr lang="it-IT" sz="1400" dirty="0" smtClean="0"/>
              <a:t> code» </a:t>
            </a:r>
            <a:r>
              <a:rPr lang="it-IT" sz="1400" dirty="0" err="1" smtClean="0"/>
              <a:t>was</a:t>
            </a:r>
            <a:r>
              <a:rPr lang="it-IT" sz="1400" dirty="0" smtClean="0"/>
              <a:t> made in </a:t>
            </a:r>
            <a:r>
              <a:rPr lang="it-IT" sz="1400" dirty="0" err="1" smtClean="0"/>
              <a:t>order</a:t>
            </a:r>
            <a:endParaRPr lang="it-IT" sz="1400" dirty="0" smtClean="0"/>
          </a:p>
          <a:p>
            <a:r>
              <a:rPr lang="it-IT" sz="1400" dirty="0" smtClean="0"/>
              <a:t>to </a:t>
            </a:r>
            <a:r>
              <a:rPr lang="it-IT" sz="1400" dirty="0" err="1" smtClean="0"/>
              <a:t>make</a:t>
            </a:r>
            <a:r>
              <a:rPr lang="it-IT" sz="1400" dirty="0" smtClean="0"/>
              <a:t> </a:t>
            </a:r>
            <a:r>
              <a:rPr lang="it-IT" sz="1400" dirty="0" err="1" smtClean="0"/>
              <a:t>reference</a:t>
            </a:r>
            <a:r>
              <a:rPr lang="it-IT" sz="1400" dirty="0" smtClean="0"/>
              <a:t> to R 78 </a:t>
            </a:r>
            <a:r>
              <a:rPr lang="it-IT" sz="1400" dirty="0" err="1" smtClean="0"/>
              <a:t>as</a:t>
            </a:r>
            <a:r>
              <a:rPr lang="it-IT" sz="1400" dirty="0" smtClean="0"/>
              <a:t> far </a:t>
            </a:r>
            <a:r>
              <a:rPr lang="it-IT" sz="1400" dirty="0" err="1" smtClean="0"/>
              <a:t>as</a:t>
            </a:r>
            <a:r>
              <a:rPr lang="it-IT" sz="1400" dirty="0" smtClean="0"/>
              <a:t> </a:t>
            </a:r>
            <a:r>
              <a:rPr lang="it-IT" sz="1400" dirty="0" err="1" smtClean="0"/>
              <a:t>braking</a:t>
            </a:r>
            <a:r>
              <a:rPr lang="it-IT" sz="1400" dirty="0" smtClean="0"/>
              <a:t> </a:t>
            </a:r>
            <a:r>
              <a:rPr lang="it-IT" sz="1400" dirty="0" err="1" smtClean="0"/>
              <a:t>system</a:t>
            </a:r>
            <a:r>
              <a:rPr lang="it-IT" sz="1400" dirty="0" smtClean="0"/>
              <a:t> for L </a:t>
            </a:r>
            <a:r>
              <a:rPr lang="it-IT" sz="1400" dirty="0" err="1" smtClean="0"/>
              <a:t>vehicles</a:t>
            </a:r>
            <a:r>
              <a:rPr lang="it-IT" sz="1400" dirty="0"/>
              <a:t> </a:t>
            </a:r>
            <a:r>
              <a:rPr lang="it-IT" sz="1400" dirty="0" smtClean="0"/>
              <a:t>are </a:t>
            </a:r>
            <a:r>
              <a:rPr lang="it-IT" sz="1400" dirty="0" err="1" smtClean="0"/>
              <a:t>concerned</a:t>
            </a:r>
            <a:r>
              <a:rPr lang="it-IT" sz="1400" dirty="0" smtClean="0"/>
              <a:t>.</a:t>
            </a:r>
          </a:p>
          <a:p>
            <a:endParaRPr lang="it-IT" sz="1400" dirty="0" smtClean="0"/>
          </a:p>
          <a:p>
            <a:r>
              <a:rPr lang="it-IT" sz="1400" dirty="0" err="1" smtClean="0"/>
              <a:t>This</a:t>
            </a:r>
            <a:r>
              <a:rPr lang="it-IT" sz="1400" dirty="0" smtClean="0"/>
              <a:t> </a:t>
            </a:r>
            <a:r>
              <a:rPr lang="it-IT" sz="1400" dirty="0" err="1" smtClean="0"/>
              <a:t>would</a:t>
            </a:r>
            <a:r>
              <a:rPr lang="it-IT" sz="1400" dirty="0"/>
              <a:t> </a:t>
            </a:r>
            <a:r>
              <a:rPr lang="it-IT" sz="1400" dirty="0" err="1" smtClean="0"/>
              <a:t>imply</a:t>
            </a:r>
            <a:r>
              <a:rPr lang="it-IT" sz="1400" dirty="0" smtClean="0"/>
              <a:t> the </a:t>
            </a:r>
            <a:r>
              <a:rPr lang="it-IT" sz="1400" dirty="0" err="1" smtClean="0"/>
              <a:t>necessity</a:t>
            </a:r>
            <a:r>
              <a:rPr lang="it-IT" sz="1400" dirty="0" smtClean="0"/>
              <a:t> to </a:t>
            </a:r>
            <a:r>
              <a:rPr lang="it-IT" sz="1400" dirty="0" err="1" smtClean="0"/>
              <a:t>also</a:t>
            </a:r>
            <a:r>
              <a:rPr lang="it-IT" sz="1400" dirty="0" smtClean="0"/>
              <a:t> </a:t>
            </a:r>
            <a:r>
              <a:rPr lang="it-IT" sz="1400" dirty="0" err="1" smtClean="0"/>
              <a:t>modify</a:t>
            </a:r>
            <a:r>
              <a:rPr lang="it-IT" sz="1400" dirty="0" smtClean="0"/>
              <a:t> UN R 78.</a:t>
            </a:r>
          </a:p>
          <a:p>
            <a:endParaRPr lang="it-IT" sz="1400" dirty="0" smtClean="0"/>
          </a:p>
          <a:p>
            <a:endParaRPr lang="it-IT" sz="1400" dirty="0"/>
          </a:p>
          <a:p>
            <a:r>
              <a:rPr lang="it-IT" sz="1600" b="1" dirty="0" err="1" smtClean="0">
                <a:solidFill>
                  <a:srgbClr val="C00000"/>
                </a:solidFill>
              </a:rPr>
              <a:t>Revision</a:t>
            </a:r>
            <a:r>
              <a:rPr lang="it-IT" sz="16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it-IT" sz="1400" dirty="0" smtClean="0"/>
              <a:t>The </a:t>
            </a:r>
            <a:r>
              <a:rPr lang="it-IT" sz="1400" dirty="0" err="1" smtClean="0"/>
              <a:t>amendment</a:t>
            </a:r>
            <a:r>
              <a:rPr lang="it-IT" sz="1400" dirty="0" smtClean="0"/>
              <a:t> </a:t>
            </a:r>
            <a:r>
              <a:rPr lang="it-IT" sz="1400" dirty="0" err="1" smtClean="0"/>
              <a:t>is</a:t>
            </a:r>
            <a:r>
              <a:rPr lang="it-IT" sz="1400" dirty="0" smtClean="0"/>
              <a:t> </a:t>
            </a:r>
            <a:r>
              <a:rPr lang="it-IT" sz="1400" dirty="0" err="1" smtClean="0"/>
              <a:t>withdrawn</a:t>
            </a:r>
            <a:r>
              <a:rPr lang="it-IT" sz="1400" dirty="0" smtClean="0"/>
              <a:t>.</a:t>
            </a:r>
          </a:p>
          <a:p>
            <a:endParaRPr lang="it-IT" sz="1400" dirty="0"/>
          </a:p>
          <a:p>
            <a:r>
              <a:rPr lang="it-IT" sz="1400" dirty="0" err="1" smtClean="0"/>
              <a:t>As</a:t>
            </a:r>
            <a:r>
              <a:rPr lang="it-IT" sz="1400" dirty="0" smtClean="0"/>
              <a:t> a </a:t>
            </a:r>
            <a:r>
              <a:rPr lang="it-IT" sz="1400" dirty="0" err="1" smtClean="0"/>
              <a:t>consequence</a:t>
            </a:r>
            <a:r>
              <a:rPr lang="it-IT" sz="1400" dirty="0" smtClean="0"/>
              <a:t>, </a:t>
            </a:r>
            <a:r>
              <a:rPr lang="it-IT" sz="1400" dirty="0" err="1" smtClean="0"/>
              <a:t>amendments</a:t>
            </a:r>
            <a:r>
              <a:rPr lang="it-IT" sz="1400" dirty="0" smtClean="0"/>
              <a:t> to the </a:t>
            </a:r>
          </a:p>
          <a:p>
            <a:r>
              <a:rPr lang="it-IT" sz="1400" dirty="0" err="1" smtClean="0"/>
              <a:t>Definitions</a:t>
            </a:r>
            <a:r>
              <a:rPr lang="it-IT" sz="1400" dirty="0" smtClean="0"/>
              <a:t> are </a:t>
            </a:r>
            <a:r>
              <a:rPr lang="it-IT" sz="1400" dirty="0" err="1" smtClean="0"/>
              <a:t>now</a:t>
            </a:r>
            <a:r>
              <a:rPr lang="it-IT" sz="1400" dirty="0" smtClean="0"/>
              <a:t> </a:t>
            </a:r>
            <a:r>
              <a:rPr lang="it-IT" sz="1400" dirty="0" err="1" smtClean="0"/>
              <a:t>proposed</a:t>
            </a:r>
            <a:r>
              <a:rPr lang="it-IT" sz="1400" dirty="0" smtClean="0"/>
              <a:t>:</a:t>
            </a:r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7040" y="2921868"/>
            <a:ext cx="5117448" cy="374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ttore 2 6"/>
          <p:cNvCxnSpPr/>
          <p:nvPr/>
        </p:nvCxnSpPr>
        <p:spPr>
          <a:xfrm>
            <a:off x="2771800" y="3789040"/>
            <a:ext cx="79208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56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2677</Words>
  <Application>Microsoft Macintosh PowerPoint</Application>
  <PresentationFormat>On-screen Show (4:3)</PresentationFormat>
  <Paragraphs>308</Paragraphs>
  <Slides>27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Tema di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Federico Vitale</dc:creator>
  <cp:lastModifiedBy>F G</cp:lastModifiedBy>
  <cp:revision>216</cp:revision>
  <cp:lastPrinted>2015-09-17T20:35:03Z</cp:lastPrinted>
  <dcterms:created xsi:type="dcterms:W3CDTF">2015-09-17T20:33:09Z</dcterms:created>
  <dcterms:modified xsi:type="dcterms:W3CDTF">2015-09-17T20:35:15Z</dcterms:modified>
</cp:coreProperties>
</file>