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72" r:id="rId3"/>
    <p:sldId id="278" r:id="rId4"/>
    <p:sldId id="288" r:id="rId5"/>
    <p:sldId id="316" r:id="rId6"/>
    <p:sldId id="318" r:id="rId7"/>
    <p:sldId id="296" r:id="rId8"/>
    <p:sldId id="307" r:id="rId9"/>
    <p:sldId id="311" r:id="rId10"/>
    <p:sldId id="325" r:id="rId11"/>
    <p:sldId id="319" r:id="rId12"/>
    <p:sldId id="320" r:id="rId13"/>
    <p:sldId id="326" r:id="rId14"/>
    <p:sldId id="321" r:id="rId15"/>
    <p:sldId id="322" r:id="rId16"/>
    <p:sldId id="323" r:id="rId17"/>
    <p:sldId id="324" r:id="rId18"/>
    <p:sldId id="286" r:id="rId19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2D5EC1"/>
    <a:srgbClr val="0F5494"/>
    <a:srgbClr val="FFD624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B799C4-0729-4ED9-BFC5-69C631DB55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B15622-C3C2-4FA1-BE05-489769E5E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C8C9D0-C3EF-4C74-BA85-D6BECB2DA95D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gardner@trl.co.uk" TargetMode="External"/><Relationship Id="rId2" Type="http://schemas.openxmlformats.org/officeDocument/2006/relationships/hyperlink" Target="mailto:Nikolaus.Steininger@ec.europ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55650" y="1773238"/>
            <a:ext cx="7632700" cy="460809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GB" sz="2400" dirty="0"/>
              <a:t>Transposition </a:t>
            </a:r>
            <a:r>
              <a:rPr lang="en-GB" sz="2400" dirty="0" smtClean="0"/>
              <a:t>of GTR15 (WLTP) </a:t>
            </a:r>
            <a:br>
              <a:rPr lang="en-GB" sz="2400" dirty="0" smtClean="0"/>
            </a:br>
            <a:r>
              <a:rPr lang="en-GB" sz="2400" dirty="0" smtClean="0"/>
              <a:t>into</a:t>
            </a:r>
            <a:br>
              <a:rPr lang="en-GB" sz="2400" dirty="0" smtClean="0"/>
            </a:br>
            <a:r>
              <a:rPr lang="en-GB" sz="2400" dirty="0" smtClean="0"/>
              <a:t>EU Legislation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and </a:t>
            </a:r>
            <a:br>
              <a:rPr lang="en-GB" sz="2400" dirty="0" smtClean="0"/>
            </a:br>
            <a:r>
              <a:rPr lang="en-GB" sz="2400" dirty="0" smtClean="0"/>
              <a:t>UN Regulations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72</a:t>
            </a:r>
            <a:r>
              <a:rPr lang="en-GB" sz="2400" baseline="30000" dirty="0"/>
              <a:t>nd</a:t>
            </a:r>
            <a:r>
              <a:rPr lang="en-GB" sz="2400" dirty="0"/>
              <a:t> </a:t>
            </a:r>
            <a:r>
              <a:rPr lang="en-GB" sz="2400" dirty="0" smtClean="0"/>
              <a:t>GRPE </a:t>
            </a:r>
            <a:r>
              <a:rPr lang="en-GB" sz="2400" dirty="0"/>
              <a:t>January 2016</a:t>
            </a:r>
            <a:br>
              <a:rPr lang="en-GB" sz="24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2000" dirty="0" smtClean="0"/>
              <a:t>Submitted </a:t>
            </a:r>
            <a:r>
              <a:rPr lang="en-GB" sz="2000" dirty="0"/>
              <a:t>by the expert of the European </a:t>
            </a:r>
            <a:r>
              <a:rPr lang="en-GB" sz="2000" dirty="0" smtClean="0"/>
              <a:t>Commission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0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0" u="sng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Informal document No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. </a:t>
            </a:r>
            <a:r>
              <a:rPr lang="en-GB" sz="1600" b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GRPE-72-18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(72</a:t>
            </a:r>
            <a:r>
              <a:rPr lang="en-GB" sz="1600" b="0" baseline="30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nd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GRPE, 11-15 January 2016,</a:t>
            </a:r>
          </a:p>
          <a:p>
            <a:pPr algn="r"/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agenda item 3(b))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728192"/>
          </a:xfrm>
        </p:spPr>
        <p:txBody>
          <a:bodyPr/>
          <a:lstStyle/>
          <a:p>
            <a:pPr algn="ctr"/>
            <a:r>
              <a:rPr lang="en-GB" sz="2800" dirty="0" smtClean="0"/>
              <a:t>Discussion on Scope and Structure of Regulation WLTP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44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Regulation WLTP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388843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0F5494"/>
                </a:solidFill>
              </a:rPr>
              <a:t>Regulation WLTP </a:t>
            </a:r>
            <a:endParaRPr lang="en-US" sz="1200" dirty="0" smtClean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Table </a:t>
            </a:r>
            <a:r>
              <a:rPr lang="en-US" sz="1200" dirty="0">
                <a:solidFill>
                  <a:srgbClr val="0F5494"/>
                </a:solidFill>
              </a:rPr>
              <a:t>of Contents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1. Scope</a:t>
            </a:r>
            <a:r>
              <a:rPr lang="en-US" sz="1200" b="0" dirty="0">
                <a:solidFill>
                  <a:srgbClr val="0F5494"/>
                </a:solidFill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2. Definitions</a:t>
            </a:r>
            <a:r>
              <a:rPr lang="en-US" sz="1200" b="0" dirty="0">
                <a:solidFill>
                  <a:srgbClr val="0F5494"/>
                </a:solidFill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3. Application </a:t>
            </a:r>
            <a:r>
              <a:rPr lang="en-US" sz="1200" b="0" dirty="0">
                <a:solidFill>
                  <a:srgbClr val="0F5494"/>
                </a:solidFill>
              </a:rPr>
              <a:t>for approval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4. Approval</a:t>
            </a: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5. Specifications </a:t>
            </a:r>
            <a:r>
              <a:rPr lang="en-US" sz="1200" b="0" dirty="0">
                <a:solidFill>
                  <a:srgbClr val="0F5494"/>
                </a:solidFill>
              </a:rPr>
              <a:t>and </a:t>
            </a:r>
            <a:r>
              <a:rPr lang="en-US" sz="1200" b="0" dirty="0" smtClean="0">
                <a:solidFill>
                  <a:srgbClr val="0F5494"/>
                </a:solidFill>
              </a:rPr>
              <a:t>tests</a:t>
            </a:r>
          </a:p>
          <a:p>
            <a:pPr lvl="1">
              <a:spcAft>
                <a:spcPts val="300"/>
              </a:spcAft>
            </a:pPr>
            <a:r>
              <a:rPr lang="en-US" sz="1200" b="0" dirty="0" smtClean="0">
                <a:solidFill>
                  <a:srgbClr val="FF0000"/>
                </a:solidFill>
              </a:rPr>
              <a:t>Different limits tables for each region</a:t>
            </a:r>
            <a:endParaRPr lang="en-US" sz="1200" b="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6. Modifications </a:t>
            </a:r>
            <a:r>
              <a:rPr lang="en-US" sz="1200" b="0" dirty="0">
                <a:solidFill>
                  <a:srgbClr val="0F5494"/>
                </a:solidFill>
              </a:rPr>
              <a:t>of the vehicle type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7. Extensions </a:t>
            </a:r>
            <a:r>
              <a:rPr lang="en-US" sz="1200" b="0" dirty="0">
                <a:solidFill>
                  <a:srgbClr val="0F5494"/>
                </a:solidFill>
              </a:rPr>
              <a:t>to type approvals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8. Conformity </a:t>
            </a:r>
            <a:r>
              <a:rPr lang="en-US" sz="1200" b="0" dirty="0">
                <a:solidFill>
                  <a:srgbClr val="0F5494"/>
                </a:solidFill>
              </a:rPr>
              <a:t>of production (COP)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9. In-service </a:t>
            </a:r>
            <a:r>
              <a:rPr lang="en-US" sz="1200" b="0" dirty="0">
                <a:solidFill>
                  <a:srgbClr val="0F5494"/>
                </a:solidFill>
              </a:rPr>
              <a:t>conformity	</a:t>
            </a:r>
          </a:p>
          <a:p>
            <a:pPr marL="893763" indent="-893763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10. Penalties </a:t>
            </a:r>
            <a:r>
              <a:rPr lang="en-US" sz="1200" b="0" dirty="0">
                <a:solidFill>
                  <a:srgbClr val="0F5494"/>
                </a:solidFill>
              </a:rPr>
              <a:t>for non-conformity of production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11. Production </a:t>
            </a:r>
            <a:r>
              <a:rPr lang="en-US" sz="1200" b="0" dirty="0">
                <a:solidFill>
                  <a:srgbClr val="0F5494"/>
                </a:solidFill>
              </a:rPr>
              <a:t>definitively discontinued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12. Transitional </a:t>
            </a:r>
            <a:r>
              <a:rPr lang="en-US" sz="1200" b="0" dirty="0">
                <a:solidFill>
                  <a:srgbClr val="0F5494"/>
                </a:solidFill>
              </a:rPr>
              <a:t>provisions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13. Names </a:t>
            </a:r>
            <a:r>
              <a:rPr lang="en-US" sz="1200" b="0" dirty="0">
                <a:solidFill>
                  <a:srgbClr val="0F5494"/>
                </a:solidFill>
              </a:rPr>
              <a:t>and addresses of Technical Services responsible for conducting approval tests, and of Type Approval Authorities</a:t>
            </a:r>
          </a:p>
          <a:p>
            <a:endParaRPr lang="en-GB" sz="1200" b="0" dirty="0" err="1" smtClean="0">
              <a:solidFill>
                <a:srgbClr val="0F549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654987"/>
            <a:ext cx="388843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1 – Procedure for verifying the conformity of production </a:t>
            </a:r>
            <a:r>
              <a:rPr lang="en-US" sz="1200" b="0" dirty="0" smtClean="0">
                <a:solidFill>
                  <a:srgbClr val="0F5494"/>
                </a:solidFill>
              </a:rPr>
              <a:t>requirements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2 - </a:t>
            </a:r>
            <a:r>
              <a:rPr lang="en-US" sz="1200" b="0" dirty="0">
                <a:solidFill>
                  <a:srgbClr val="FF0000"/>
                </a:solidFill>
              </a:rPr>
              <a:t>Empty </a:t>
            </a:r>
            <a:r>
              <a:rPr lang="en-US" sz="1200" b="0" dirty="0" smtClean="0">
                <a:solidFill>
                  <a:srgbClr val="FF0000"/>
                </a:solidFill>
              </a:rPr>
              <a:t>Appendix?</a:t>
            </a:r>
            <a:endParaRPr lang="en-US" sz="1200" b="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3 - In-service conformity check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4 - Statistical procedure for tailpipe emissions in-service conformity testing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5 - Responsibilities for in-service conformity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6 - Requirements for vehicles that use a reagent for the exhaust after-treatment system</a:t>
            </a:r>
          </a:p>
          <a:p>
            <a:endParaRPr lang="en-GB" sz="1200" b="0" dirty="0" err="1" smtClean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519414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>
                <a:solidFill>
                  <a:srgbClr val="00B050"/>
                </a:solidFill>
              </a:rPr>
              <a:t>Throughout the sections we will need to identify where there are regional variations.</a:t>
            </a:r>
          </a:p>
          <a:p>
            <a:endParaRPr lang="en-GB" sz="1100" b="0" dirty="0">
              <a:solidFill>
                <a:srgbClr val="00B050"/>
              </a:solidFill>
            </a:endParaRPr>
          </a:p>
          <a:p>
            <a:r>
              <a:rPr lang="en-GB" sz="1100" b="0" dirty="0" smtClean="0">
                <a:solidFill>
                  <a:srgbClr val="00B050"/>
                </a:solidFill>
              </a:rPr>
              <a:t>Will need to agree from the start the terminology to use for each region so that it can be used in the tables, approval marks etc.</a:t>
            </a:r>
          </a:p>
        </p:txBody>
      </p:sp>
    </p:spTree>
    <p:extLst>
      <p:ext uri="{BB962C8B-B14F-4D97-AF65-F5344CB8AC3E}">
        <p14:creationId xmlns:p14="http://schemas.microsoft.com/office/powerpoint/2010/main" val="27600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Regulation WLTP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38884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0F5494"/>
                </a:solidFill>
              </a:rPr>
              <a:t>Regulation WLTP </a:t>
            </a:r>
            <a:endParaRPr lang="en-US" sz="1200" dirty="0" smtClean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Table </a:t>
            </a:r>
            <a:r>
              <a:rPr lang="en-US" sz="1200" dirty="0">
                <a:solidFill>
                  <a:srgbClr val="0F5494"/>
                </a:solidFill>
              </a:rPr>
              <a:t>of </a:t>
            </a:r>
            <a:r>
              <a:rPr lang="en-US" sz="1200" dirty="0" smtClean="0">
                <a:solidFill>
                  <a:srgbClr val="0F5494"/>
                </a:solidFill>
              </a:rPr>
              <a:t>Contents (continued)</a:t>
            </a:r>
            <a:endParaRPr lang="en-US" sz="120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1: Engine </a:t>
            </a:r>
            <a:r>
              <a:rPr lang="en-US" sz="1200" b="0" dirty="0">
                <a:solidFill>
                  <a:srgbClr val="0F5494"/>
                </a:solidFill>
              </a:rPr>
              <a:t>and vehicle characteristics and information concerning the conduct of tests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1 - Information on test conditions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2: Communication</a:t>
            </a:r>
            <a:endParaRPr lang="en-US" sz="1200" b="0" dirty="0">
              <a:solidFill>
                <a:srgbClr val="0F5494"/>
              </a:solidFill>
            </a:endParaRPr>
          </a:p>
          <a:p>
            <a:pPr marL="180975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Addendum </a:t>
            </a:r>
            <a:r>
              <a:rPr lang="en-US" sz="1200" b="0" dirty="0">
                <a:solidFill>
                  <a:srgbClr val="0F5494"/>
                </a:solidFill>
              </a:rPr>
              <a:t>to type approval communication No … concerning the type approval of a vehicle with regard to exhaust emissions pursuant to Regulation </a:t>
            </a:r>
            <a:r>
              <a:rPr lang="en-US" sz="1200" b="0" dirty="0" smtClean="0">
                <a:solidFill>
                  <a:srgbClr val="0F5494"/>
                </a:solidFill>
              </a:rPr>
              <a:t>WLTP, xx </a:t>
            </a:r>
            <a:r>
              <a:rPr lang="en-US" sz="1200" b="0" dirty="0">
                <a:solidFill>
                  <a:srgbClr val="0F5494"/>
                </a:solidFill>
              </a:rPr>
              <a:t>series of </a:t>
            </a:r>
            <a:r>
              <a:rPr lang="en-US" sz="1200" b="0" dirty="0" smtClean="0">
                <a:solidFill>
                  <a:srgbClr val="0F5494"/>
                </a:solidFill>
              </a:rPr>
              <a:t>amendments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>
                <a:solidFill>
                  <a:srgbClr val="FF0000"/>
                </a:solidFill>
              </a:rPr>
              <a:t>Will enable distinction between the different levels of the </a:t>
            </a:r>
            <a:r>
              <a:rPr lang="en-US" sz="1200" b="0" dirty="0" smtClean="0">
                <a:solidFill>
                  <a:srgbClr val="FF0000"/>
                </a:solidFill>
              </a:rPr>
              <a:t>regulation</a:t>
            </a: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3: Arrangements </a:t>
            </a:r>
            <a:r>
              <a:rPr lang="en-US" sz="1200" b="0" dirty="0">
                <a:solidFill>
                  <a:srgbClr val="0F5494"/>
                </a:solidFill>
              </a:rPr>
              <a:t>of the approval </a:t>
            </a:r>
            <a:r>
              <a:rPr lang="en-US" sz="1200" b="0" dirty="0" smtClean="0">
                <a:solidFill>
                  <a:srgbClr val="0F5494"/>
                </a:solidFill>
              </a:rPr>
              <a:t>mark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 smtClean="0">
                <a:solidFill>
                  <a:srgbClr val="FF0000"/>
                </a:solidFill>
              </a:rPr>
              <a:t>Will enable distinction between the different levels of the regulation</a:t>
            </a:r>
            <a:endParaRPr lang="en-US" sz="1200" b="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4: Type 1 </a:t>
            </a:r>
            <a:r>
              <a:rPr lang="en-US" sz="1200" b="0" dirty="0">
                <a:solidFill>
                  <a:srgbClr val="0F5494"/>
                </a:solidFill>
              </a:rPr>
              <a:t>test - WLTP </a:t>
            </a:r>
            <a:r>
              <a:rPr lang="en-US" sz="1200" b="0" dirty="0" smtClean="0">
                <a:solidFill>
                  <a:srgbClr val="0F5494"/>
                </a:solidFill>
              </a:rPr>
              <a:t>gtr</a:t>
            </a:r>
          </a:p>
          <a:p>
            <a:endParaRPr lang="en-GB" sz="1200" b="0" dirty="0" err="1" smtClean="0">
              <a:solidFill>
                <a:srgbClr val="0F549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654987"/>
            <a:ext cx="38884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5: Granting of an </a:t>
            </a:r>
            <a:r>
              <a:rPr lang="en-US" sz="1200" b="0" dirty="0" err="1">
                <a:solidFill>
                  <a:srgbClr val="0F5494"/>
                </a:solidFill>
              </a:rPr>
              <a:t>ECE</a:t>
            </a:r>
            <a:r>
              <a:rPr lang="en-US" sz="1200" b="0" dirty="0">
                <a:solidFill>
                  <a:srgbClr val="0F5494"/>
                </a:solidFill>
              </a:rPr>
              <a:t> type approval for a vehicle fuelled by LPG or NG/biomethane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1 - Bi-fuel gas vehicle - Calculation of LPG energy ratio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2 - Bi-fuel vehicle - Calculation of NG/biomethane energy ratio</a:t>
            </a:r>
          </a:p>
          <a:p>
            <a:pPr>
              <a:spcAft>
                <a:spcPts val="300"/>
              </a:spcAft>
            </a:pPr>
            <a:endParaRPr lang="en-US" sz="12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728192"/>
          </a:xfrm>
        </p:spPr>
        <p:txBody>
          <a:bodyPr/>
          <a:lstStyle/>
          <a:p>
            <a:pPr algn="ctr"/>
            <a:r>
              <a:rPr lang="en-GB" sz="2800" dirty="0" smtClean="0"/>
              <a:t>Discussion on Scope and Structure of Regulation 999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962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Regulation 999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3888432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0F5494"/>
                </a:solidFill>
              </a:rPr>
              <a:t>Regulation </a:t>
            </a:r>
            <a:r>
              <a:rPr lang="en-US" sz="1200" dirty="0" smtClean="0">
                <a:solidFill>
                  <a:srgbClr val="0F5494"/>
                </a:solidFill>
              </a:rPr>
              <a:t>999 </a:t>
            </a:r>
            <a:r>
              <a:rPr lang="en-US" sz="1200" dirty="0">
                <a:solidFill>
                  <a:srgbClr val="0F5494"/>
                </a:solidFill>
              </a:rPr>
              <a:t>Table of Contents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1. Scope</a:t>
            </a:r>
            <a:r>
              <a:rPr lang="en-US" sz="1200" b="0" dirty="0">
                <a:solidFill>
                  <a:srgbClr val="0F5494"/>
                </a:solidFill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2. Definitions</a:t>
            </a:r>
            <a:r>
              <a:rPr lang="en-US" sz="1200" b="0" dirty="0">
                <a:solidFill>
                  <a:srgbClr val="0F5494"/>
                </a:solidFill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3. Application </a:t>
            </a:r>
            <a:r>
              <a:rPr lang="en-US" sz="1200" b="0" dirty="0">
                <a:solidFill>
                  <a:srgbClr val="0F5494"/>
                </a:solidFill>
              </a:rPr>
              <a:t>for approval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4. Approval</a:t>
            </a: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5. Specifications </a:t>
            </a:r>
            <a:r>
              <a:rPr lang="en-US" sz="1200" b="0" dirty="0">
                <a:solidFill>
                  <a:srgbClr val="0F5494"/>
                </a:solidFill>
              </a:rPr>
              <a:t>and tests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6. Modifications </a:t>
            </a:r>
            <a:r>
              <a:rPr lang="en-US" sz="1200" b="0" dirty="0">
                <a:solidFill>
                  <a:srgbClr val="0F5494"/>
                </a:solidFill>
              </a:rPr>
              <a:t>of the vehicle type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7. Extensions </a:t>
            </a:r>
            <a:r>
              <a:rPr lang="en-US" sz="1200" b="0" dirty="0">
                <a:solidFill>
                  <a:srgbClr val="0F5494"/>
                </a:solidFill>
              </a:rPr>
              <a:t>to type approvals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8. Conformity </a:t>
            </a:r>
            <a:r>
              <a:rPr lang="en-US" sz="1200" b="0" dirty="0">
                <a:solidFill>
                  <a:srgbClr val="0F5494"/>
                </a:solidFill>
              </a:rPr>
              <a:t>of production (COP)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9. In-service </a:t>
            </a:r>
            <a:r>
              <a:rPr lang="en-US" sz="1200" b="0" dirty="0">
                <a:solidFill>
                  <a:srgbClr val="0F5494"/>
                </a:solidFill>
              </a:rPr>
              <a:t>conformity	</a:t>
            </a:r>
          </a:p>
          <a:p>
            <a:pPr marL="893763" indent="-893763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10. Penalties </a:t>
            </a:r>
            <a:r>
              <a:rPr lang="en-US" sz="1200" b="0" dirty="0">
                <a:solidFill>
                  <a:srgbClr val="0F5494"/>
                </a:solidFill>
              </a:rPr>
              <a:t>for non-conformity of production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11. Production </a:t>
            </a:r>
            <a:r>
              <a:rPr lang="en-US" sz="1200" b="0" dirty="0">
                <a:solidFill>
                  <a:srgbClr val="0F5494"/>
                </a:solidFill>
              </a:rPr>
              <a:t>definitively discontinued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12. Transitional provisions </a:t>
            </a:r>
            <a:r>
              <a:rPr lang="en-US" sz="1200" b="0" dirty="0" smtClean="0">
                <a:solidFill>
                  <a:srgbClr val="FF0000"/>
                </a:solidFill>
              </a:rPr>
              <a:t>– to include transitional provisions for the switch from </a:t>
            </a:r>
            <a:r>
              <a:rPr lang="en-US" sz="1200" b="0" dirty="0" err="1" smtClean="0">
                <a:solidFill>
                  <a:srgbClr val="FF0000"/>
                </a:solidFill>
              </a:rPr>
              <a:t>NEDC</a:t>
            </a:r>
            <a:r>
              <a:rPr lang="en-US" sz="1200" b="0" dirty="0" smtClean="0">
                <a:solidFill>
                  <a:srgbClr val="FF0000"/>
                </a:solidFill>
              </a:rPr>
              <a:t> to WLTP in relation to the Type IV test (</a:t>
            </a:r>
            <a:r>
              <a:rPr lang="en-US" sz="1200" b="0" dirty="0" err="1" smtClean="0">
                <a:solidFill>
                  <a:srgbClr val="FF0000"/>
                </a:solidFill>
              </a:rPr>
              <a:t>Evap</a:t>
            </a:r>
            <a:r>
              <a:rPr lang="en-US" sz="1200" b="0" dirty="0" smtClean="0">
                <a:solidFill>
                  <a:srgbClr val="FF0000"/>
                </a:solidFill>
              </a:rPr>
              <a:t>), Type V text (Durability), [Type VI test (-7</a:t>
            </a:r>
            <a:r>
              <a:rPr lang="en-US" sz="1200" b="0" baseline="30000" dirty="0" smtClean="0">
                <a:solidFill>
                  <a:srgbClr val="FF0000"/>
                </a:solidFill>
              </a:rPr>
              <a:t>o</a:t>
            </a:r>
            <a:r>
              <a:rPr lang="en-US" sz="1200" b="0" dirty="0" smtClean="0">
                <a:solidFill>
                  <a:srgbClr val="FF0000"/>
                </a:solidFill>
              </a:rPr>
              <a:t>C)], Ki factors (for vehicles with periodically regenerating systems), and OBD.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13. Names </a:t>
            </a:r>
            <a:r>
              <a:rPr lang="en-US" sz="1200" b="0" dirty="0">
                <a:solidFill>
                  <a:srgbClr val="0F5494"/>
                </a:solidFill>
              </a:rPr>
              <a:t>and addresses of Technical Services responsible for conducting approval tests, and of Type Approval Authorities</a:t>
            </a:r>
          </a:p>
          <a:p>
            <a:endParaRPr lang="en-GB" sz="1200" b="0" dirty="0" err="1" smtClean="0">
              <a:solidFill>
                <a:srgbClr val="0F549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654987"/>
            <a:ext cx="388843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1 – Procedure for verifying the conformity of production </a:t>
            </a:r>
            <a:r>
              <a:rPr lang="en-US" sz="1200" b="0" dirty="0" smtClean="0">
                <a:solidFill>
                  <a:srgbClr val="0F5494"/>
                </a:solidFill>
              </a:rPr>
              <a:t>requirements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2 - </a:t>
            </a:r>
            <a:r>
              <a:rPr lang="en-US" sz="1200" b="0" dirty="0">
                <a:solidFill>
                  <a:srgbClr val="FF0000"/>
                </a:solidFill>
              </a:rPr>
              <a:t>Empty </a:t>
            </a:r>
            <a:r>
              <a:rPr lang="en-US" sz="1200" b="0" dirty="0" smtClean="0">
                <a:solidFill>
                  <a:srgbClr val="FF0000"/>
                </a:solidFill>
              </a:rPr>
              <a:t>Appendix?</a:t>
            </a:r>
            <a:endParaRPr lang="en-US" sz="1200" b="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3 - In-service conformity check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4 - Statistical procedure for tailpipe emissions in-service conformity testing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5 - Responsibilities for in-service conformity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6 - Requirements for vehicles that use a reagent for the exhaust after-treatment system</a:t>
            </a:r>
          </a:p>
          <a:p>
            <a:endParaRPr lang="en-GB" sz="1200" b="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Regulation 999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580" y="2076581"/>
            <a:ext cx="3888432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0F5494"/>
                </a:solidFill>
              </a:rPr>
              <a:t>Regulation </a:t>
            </a:r>
            <a:r>
              <a:rPr lang="en-US" sz="1200" dirty="0" smtClean="0">
                <a:solidFill>
                  <a:srgbClr val="0F5494"/>
                </a:solidFill>
              </a:rPr>
              <a:t>999 </a:t>
            </a:r>
            <a:r>
              <a:rPr lang="en-US" sz="1200" dirty="0">
                <a:solidFill>
                  <a:srgbClr val="0F5494"/>
                </a:solidFill>
              </a:rPr>
              <a:t>Table of </a:t>
            </a:r>
            <a:r>
              <a:rPr lang="en-US" sz="1200" dirty="0" smtClean="0">
                <a:solidFill>
                  <a:srgbClr val="0F5494"/>
                </a:solidFill>
              </a:rPr>
              <a:t>Contents continued</a:t>
            </a:r>
            <a:endParaRPr lang="en-US" sz="120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1: Engine </a:t>
            </a:r>
            <a:r>
              <a:rPr lang="en-US" sz="1200" b="0" dirty="0">
                <a:solidFill>
                  <a:srgbClr val="0F5494"/>
                </a:solidFill>
              </a:rPr>
              <a:t>and vehicle characteristics and information concerning the conduct of tests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1 - Information on test conditions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2: Communication</a:t>
            </a:r>
            <a:endParaRPr lang="en-US" sz="1200" b="0" dirty="0">
              <a:solidFill>
                <a:srgbClr val="0F5494"/>
              </a:solidFill>
            </a:endParaRPr>
          </a:p>
          <a:p>
            <a:pPr marL="180975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Addendum </a:t>
            </a:r>
            <a:r>
              <a:rPr lang="en-US" sz="1200" b="0" dirty="0">
                <a:solidFill>
                  <a:srgbClr val="0F5494"/>
                </a:solidFill>
              </a:rPr>
              <a:t>to type approval communication No … concerning the type approval of a vehicle with regard to exhaust emissions pursuant to Regulation 999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1 - OBD – Related information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2 - Manufacturer's certificate of compliance with the OBD in-use performance requirements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3: Arrangements </a:t>
            </a:r>
            <a:r>
              <a:rPr lang="en-US" sz="1200" b="0" dirty="0">
                <a:solidFill>
                  <a:srgbClr val="0F5494"/>
                </a:solidFill>
              </a:rPr>
              <a:t>of the approval mark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0B050"/>
                </a:solidFill>
              </a:rPr>
              <a:t>Annex 4: Empty </a:t>
            </a:r>
            <a:r>
              <a:rPr lang="en-US" sz="1200" b="0" dirty="0">
                <a:solidFill>
                  <a:srgbClr val="00B050"/>
                </a:solidFill>
              </a:rPr>
              <a:t>Annex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5: Type </a:t>
            </a:r>
            <a:r>
              <a:rPr lang="en-US" sz="1200" b="0" dirty="0">
                <a:solidFill>
                  <a:srgbClr val="0F5494"/>
                </a:solidFill>
              </a:rPr>
              <a:t>2 test </a:t>
            </a:r>
            <a:r>
              <a:rPr lang="en-US" sz="1200" b="0" dirty="0" smtClean="0">
                <a:solidFill>
                  <a:srgbClr val="FF0000"/>
                </a:solidFill>
              </a:rPr>
              <a:t>- Cross-reference </a:t>
            </a:r>
            <a:r>
              <a:rPr lang="en-US" sz="1200" b="0" dirty="0">
                <a:solidFill>
                  <a:srgbClr val="FF0000"/>
                </a:solidFill>
              </a:rPr>
              <a:t>to Regulation </a:t>
            </a:r>
            <a:r>
              <a:rPr lang="en-US" sz="1200" b="0" dirty="0" smtClean="0">
                <a:solidFill>
                  <a:srgbClr val="FF0000"/>
                </a:solidFill>
              </a:rPr>
              <a:t>83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6: Type </a:t>
            </a:r>
            <a:r>
              <a:rPr lang="en-US" sz="1200" b="0" dirty="0">
                <a:solidFill>
                  <a:srgbClr val="0F5494"/>
                </a:solidFill>
              </a:rPr>
              <a:t>3 test </a:t>
            </a:r>
            <a:r>
              <a:rPr lang="en-US" sz="1200" b="0" dirty="0">
                <a:solidFill>
                  <a:srgbClr val="FF0000"/>
                </a:solidFill>
              </a:rPr>
              <a:t>- Cross-reference to Regulation </a:t>
            </a:r>
            <a:r>
              <a:rPr lang="en-US" sz="1200" b="0" dirty="0" smtClean="0">
                <a:solidFill>
                  <a:srgbClr val="FF0000"/>
                </a:solidFill>
              </a:rPr>
              <a:t>83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076581"/>
            <a:ext cx="3888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7: Type </a:t>
            </a:r>
            <a:r>
              <a:rPr lang="en-US" sz="1200" b="0" dirty="0">
                <a:solidFill>
                  <a:srgbClr val="0F5494"/>
                </a:solidFill>
              </a:rPr>
              <a:t>4 test </a:t>
            </a:r>
            <a:r>
              <a:rPr lang="en-US" sz="1200" b="0" dirty="0">
                <a:solidFill>
                  <a:srgbClr val="FF0000"/>
                </a:solidFill>
              </a:rPr>
              <a:t>- Cross-reference to Regulation </a:t>
            </a:r>
            <a:r>
              <a:rPr lang="en-US" sz="1200" b="0" dirty="0" smtClean="0">
                <a:solidFill>
                  <a:srgbClr val="FF0000"/>
                </a:solidFill>
              </a:rPr>
              <a:t>83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8: Type </a:t>
            </a:r>
            <a:r>
              <a:rPr lang="en-US" sz="1200" b="0" dirty="0">
                <a:solidFill>
                  <a:srgbClr val="0F5494"/>
                </a:solidFill>
              </a:rPr>
              <a:t>5 test </a:t>
            </a:r>
            <a:r>
              <a:rPr lang="en-US" sz="1200" b="0" dirty="0">
                <a:solidFill>
                  <a:srgbClr val="FF0000"/>
                </a:solidFill>
              </a:rPr>
              <a:t>- Cross-reference to Regulation </a:t>
            </a:r>
            <a:r>
              <a:rPr lang="en-US" sz="1200" b="0" dirty="0" smtClean="0">
                <a:solidFill>
                  <a:srgbClr val="FF0000"/>
                </a:solidFill>
              </a:rPr>
              <a:t>83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9: Type </a:t>
            </a:r>
            <a:r>
              <a:rPr lang="en-US" sz="1200" b="0" dirty="0">
                <a:solidFill>
                  <a:srgbClr val="0F5494"/>
                </a:solidFill>
              </a:rPr>
              <a:t>6 test </a:t>
            </a:r>
            <a:r>
              <a:rPr lang="en-US" sz="1200" b="0" dirty="0">
                <a:solidFill>
                  <a:srgbClr val="FF0000"/>
                </a:solidFill>
              </a:rPr>
              <a:t>- Cross-reference to Regulation </a:t>
            </a:r>
            <a:r>
              <a:rPr lang="en-US" sz="1200" b="0" dirty="0" smtClean="0">
                <a:solidFill>
                  <a:srgbClr val="FF0000"/>
                </a:solidFill>
              </a:rPr>
              <a:t>83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0B050"/>
                </a:solidFill>
              </a:rPr>
              <a:t>Annex 10: Empty </a:t>
            </a:r>
            <a:r>
              <a:rPr lang="en-US" sz="1200" b="0" dirty="0">
                <a:solidFill>
                  <a:srgbClr val="00B050"/>
                </a:solidFill>
              </a:rPr>
              <a:t>Annex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11: On-Board </a:t>
            </a:r>
            <a:r>
              <a:rPr lang="en-US" sz="1200" b="0" dirty="0">
                <a:solidFill>
                  <a:srgbClr val="0F5494"/>
                </a:solidFill>
              </a:rPr>
              <a:t>Diagnostics (OBD) for motor vehicles </a:t>
            </a:r>
            <a:r>
              <a:rPr lang="en-US" sz="1200" b="0" dirty="0">
                <a:solidFill>
                  <a:srgbClr val="FF0000"/>
                </a:solidFill>
              </a:rPr>
              <a:t>- Cross-reference to Regulation </a:t>
            </a:r>
            <a:r>
              <a:rPr lang="en-US" sz="1200" b="0" dirty="0" smtClean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24035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Regulation 999 – principle for annexes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580" y="2076581"/>
            <a:ext cx="803387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Annexes are ‘empty’ of technical content.</a:t>
            </a:r>
          </a:p>
          <a:p>
            <a:pPr>
              <a:spcAft>
                <a:spcPts val="300"/>
              </a:spcAft>
            </a:pPr>
            <a:endParaRPr lang="en-US" sz="120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Examples</a:t>
            </a:r>
          </a:p>
          <a:p>
            <a:pPr>
              <a:spcAft>
                <a:spcPts val="300"/>
              </a:spcAft>
            </a:pPr>
            <a:endParaRPr lang="en-US" sz="1200" b="0" u="sng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u="sng" dirty="0" smtClean="0">
                <a:solidFill>
                  <a:srgbClr val="0F5494"/>
                </a:solidFill>
              </a:rPr>
              <a:t>Annex </a:t>
            </a:r>
            <a:r>
              <a:rPr lang="en-US" sz="1200" b="0" u="sng" dirty="0">
                <a:solidFill>
                  <a:srgbClr val="0F5494"/>
                </a:solidFill>
              </a:rPr>
              <a:t>4: Type II [or 2] test (Carbon monoxide emission test at idling speed)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1. The </a:t>
            </a:r>
            <a:r>
              <a:rPr lang="en-US" sz="1200" b="0" dirty="0">
                <a:solidFill>
                  <a:srgbClr val="0F5494"/>
                </a:solidFill>
              </a:rPr>
              <a:t>general requirements for the Type II [or 2] test shall be those specified in Annex 5 to Regulation No. 83 in force at the time of the approval of the vehicle, with the exception set out in paragraph 2.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2. Reference </a:t>
            </a:r>
            <a:r>
              <a:rPr lang="en-US" sz="1200" b="0" dirty="0">
                <a:solidFill>
                  <a:srgbClr val="0F5494"/>
                </a:solidFill>
              </a:rPr>
              <a:t>to the Type I test in paragraph 2.2.1. of Annex 5 to Regulation No. 83  shall be understood as referring to the Type 1 test in Regulation No. WLTP.</a:t>
            </a:r>
          </a:p>
          <a:p>
            <a:pPr>
              <a:spcAft>
                <a:spcPts val="300"/>
              </a:spcAft>
            </a:pP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u="sng" dirty="0">
                <a:solidFill>
                  <a:srgbClr val="0F5494"/>
                </a:solidFill>
              </a:rPr>
              <a:t>Annex 5: Type III [or 3] test: (Verifying emissions of crankcase gases)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1. </a:t>
            </a:r>
            <a:r>
              <a:rPr lang="en-US" sz="1200" b="0" dirty="0" smtClean="0">
                <a:solidFill>
                  <a:srgbClr val="0F5494"/>
                </a:solidFill>
              </a:rPr>
              <a:t> The </a:t>
            </a:r>
            <a:r>
              <a:rPr lang="en-US" sz="1200" b="0" dirty="0">
                <a:solidFill>
                  <a:srgbClr val="0F5494"/>
                </a:solidFill>
              </a:rPr>
              <a:t>general provisions for the Type III [or 3] test shall be those specified in Annex 6 to Regulation No. 83 in force at the time of the approval of the vehicle, with the exception set out in paragraph 2.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2. </a:t>
            </a:r>
            <a:r>
              <a:rPr lang="en-US" sz="1200" b="0" dirty="0" smtClean="0">
                <a:solidFill>
                  <a:srgbClr val="0F5494"/>
                </a:solidFill>
              </a:rPr>
              <a:t> Reference </a:t>
            </a:r>
            <a:r>
              <a:rPr lang="en-US" sz="1200" b="0" dirty="0">
                <a:solidFill>
                  <a:srgbClr val="0F5494"/>
                </a:solidFill>
              </a:rPr>
              <a:t>to the Type I test in paragraph 2.1. of Annex 6 to Regulation No. 83 shall be understood as referring to the Type 1 test in Regulation No. WLTP.</a:t>
            </a:r>
          </a:p>
        </p:txBody>
      </p:sp>
    </p:spTree>
    <p:extLst>
      <p:ext uri="{BB962C8B-B14F-4D97-AF65-F5344CB8AC3E}">
        <p14:creationId xmlns:p14="http://schemas.microsoft.com/office/powerpoint/2010/main" val="34534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Way forward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580" y="2258603"/>
            <a:ext cx="80338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F5494"/>
                </a:solidFill>
              </a:rPr>
              <a:t>Aim to agree scope and structure at 72</a:t>
            </a:r>
            <a:r>
              <a:rPr lang="en-US" sz="2000" baseline="30000" dirty="0" smtClean="0">
                <a:solidFill>
                  <a:srgbClr val="0F5494"/>
                </a:solidFill>
              </a:rPr>
              <a:t>nd</a:t>
            </a:r>
            <a:r>
              <a:rPr lang="en-US" sz="2000" dirty="0" smtClean="0">
                <a:solidFill>
                  <a:srgbClr val="0F5494"/>
                </a:solidFill>
              </a:rPr>
              <a:t> GRPE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F5494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F5494"/>
                </a:solidFill>
              </a:rPr>
              <a:t>A complex task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F5494"/>
                </a:solidFill>
              </a:rPr>
              <a:t>GRPE to provide mandate to WLTP Informal Working Group to develop detail?</a:t>
            </a:r>
          </a:p>
        </p:txBody>
      </p:sp>
    </p:spTree>
    <p:extLst>
      <p:ext uri="{BB962C8B-B14F-4D97-AF65-F5344CB8AC3E}">
        <p14:creationId xmlns:p14="http://schemas.microsoft.com/office/powerpoint/2010/main" val="8607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u="sng" dirty="0"/>
              <a:t>Contact information</a:t>
            </a:r>
          </a:p>
          <a:p>
            <a:pPr algn="ctr" eaLnBrk="1" hangingPunct="1">
              <a:buFontTx/>
              <a:buNone/>
            </a:pPr>
            <a:r>
              <a:rPr lang="sv-SE" dirty="0" smtClean="0"/>
              <a:t>Klaus Steininger, </a:t>
            </a:r>
            <a:r>
              <a:rPr lang="sv-SE" dirty="0"/>
              <a:t>European Commission</a:t>
            </a:r>
          </a:p>
          <a:p>
            <a:pPr algn="ctr" eaLnBrk="1" hangingPunct="1">
              <a:buFontTx/>
              <a:buNone/>
            </a:pPr>
            <a:r>
              <a:rPr lang="sv-SE" dirty="0" smtClean="0">
                <a:hlinkClick r:id="rId2"/>
              </a:rPr>
              <a:t>Nikolaus.Steininger@ec.europa.eu</a:t>
            </a:r>
            <a:endParaRPr lang="sv-SE" dirty="0" smtClean="0"/>
          </a:p>
          <a:p>
            <a:pPr algn="ctr" eaLnBrk="1" hangingPunct="1">
              <a:buFontTx/>
              <a:buNone/>
            </a:pPr>
            <a:endParaRPr lang="sv-SE" sz="1600" dirty="0"/>
          </a:p>
          <a:p>
            <a:pPr algn="ctr" eaLnBrk="1" hangingPunct="1">
              <a:buFontTx/>
              <a:buNone/>
            </a:pPr>
            <a:r>
              <a:rPr lang="sv-SE" dirty="0"/>
              <a:t>Robert Gardner, TRL</a:t>
            </a:r>
          </a:p>
          <a:p>
            <a:pPr algn="ctr" eaLnBrk="1" hangingPunct="1">
              <a:buFontTx/>
              <a:buNone/>
            </a:pPr>
            <a:r>
              <a:rPr lang="sv-SE" dirty="0">
                <a:hlinkClick r:id="rId3"/>
              </a:rPr>
              <a:t>rgardner@trl.co.uk</a:t>
            </a: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pPr algn="ctr"/>
            <a:r>
              <a:rPr lang="fr-BE" sz="2800" dirty="0" smtClean="0"/>
              <a:t>Background</a:t>
            </a:r>
            <a:endParaRPr lang="en-US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7848872" cy="4464496"/>
          </a:xfrm>
        </p:spPr>
        <p:txBody>
          <a:bodyPr/>
          <a:lstStyle/>
          <a:p>
            <a:pPr algn="just">
              <a:spcAft>
                <a:spcPts val="1800"/>
              </a:spcAft>
              <a:buFontTx/>
              <a:buChar char="•"/>
            </a:pPr>
            <a:r>
              <a:rPr lang="en-US" sz="1800" dirty="0" smtClean="0"/>
              <a:t>New regulations are required in order to transpose GTR No. 15 (WLTP) into </a:t>
            </a:r>
            <a:r>
              <a:rPr lang="en-US" sz="1800" dirty="0"/>
              <a:t>EU </a:t>
            </a:r>
            <a:r>
              <a:rPr lang="en-US" sz="1800" dirty="0" smtClean="0"/>
              <a:t>legislation and UN Regulations</a:t>
            </a:r>
          </a:p>
          <a:p>
            <a:pPr algn="just">
              <a:spcAft>
                <a:spcPts val="1800"/>
              </a:spcAft>
              <a:buFontTx/>
              <a:buChar char="•"/>
            </a:pPr>
            <a:r>
              <a:rPr lang="en-GB" sz="1800" dirty="0" smtClean="0"/>
              <a:t>In the EU, ‘Regulation xxx/2016’ </a:t>
            </a:r>
            <a:r>
              <a:rPr lang="en-GB" sz="1800" dirty="0"/>
              <a:t>is being prepared as a new implementing and amending regulation of </a:t>
            </a:r>
            <a:r>
              <a:rPr lang="en-GB" sz="1800" dirty="0" smtClean="0"/>
              <a:t>EC </a:t>
            </a:r>
            <a:r>
              <a:rPr lang="en-GB" sz="1800" dirty="0"/>
              <a:t>No. </a:t>
            </a:r>
            <a:r>
              <a:rPr lang="en-GB" sz="1800" dirty="0" smtClean="0"/>
              <a:t>715/2007, </a:t>
            </a:r>
            <a:r>
              <a:rPr lang="en-GB" sz="1800" dirty="0"/>
              <a:t>that will eventually replace </a:t>
            </a:r>
            <a:r>
              <a:rPr lang="en-GB" sz="1800" dirty="0" smtClean="0"/>
              <a:t>EC Regulation No</a:t>
            </a:r>
            <a:r>
              <a:rPr lang="en-GB" sz="1800" dirty="0"/>
              <a:t>. 692/2008 (</a:t>
            </a:r>
            <a:r>
              <a:rPr lang="en-GB" sz="1800" dirty="0" err="1"/>
              <a:t>NEDC</a:t>
            </a:r>
            <a:r>
              <a:rPr lang="en-GB" sz="1800" dirty="0" smtClean="0"/>
              <a:t>)</a:t>
            </a:r>
          </a:p>
          <a:p>
            <a:pPr algn="just" eaLnBrk="1" hangingPunct="1">
              <a:spcAft>
                <a:spcPts val="1800"/>
              </a:spcAft>
            </a:pPr>
            <a:r>
              <a:rPr lang="en-GB" sz="1800" dirty="0"/>
              <a:t>Options for transposition </a:t>
            </a:r>
            <a:r>
              <a:rPr lang="en-GB" sz="1800" dirty="0" smtClean="0"/>
              <a:t>into UN </a:t>
            </a:r>
            <a:r>
              <a:rPr lang="en-US" sz="1800" dirty="0" smtClean="0"/>
              <a:t>Regulation</a:t>
            </a:r>
            <a:r>
              <a:rPr lang="en-GB" sz="1800" dirty="0" smtClean="0"/>
              <a:t> discussed </a:t>
            </a:r>
            <a:r>
              <a:rPr lang="en-GB" sz="1800" dirty="0"/>
              <a:t>at 69</a:t>
            </a:r>
            <a:r>
              <a:rPr lang="en-GB" sz="1800" baseline="30000" dirty="0"/>
              <a:t>th</a:t>
            </a:r>
            <a:r>
              <a:rPr lang="en-GB" sz="1800" dirty="0"/>
              <a:t>, 70</a:t>
            </a:r>
            <a:r>
              <a:rPr lang="en-GB" sz="1800" baseline="30000" dirty="0"/>
              <a:t>th</a:t>
            </a:r>
            <a:r>
              <a:rPr lang="en-GB" sz="1800" dirty="0"/>
              <a:t> and 71</a:t>
            </a:r>
            <a:r>
              <a:rPr lang="en-GB" sz="1800" baseline="30000" dirty="0"/>
              <a:t>st</a:t>
            </a:r>
            <a:r>
              <a:rPr lang="en-GB" sz="1800" dirty="0"/>
              <a:t> GRPE</a:t>
            </a:r>
            <a:r>
              <a:rPr lang="en-GB" sz="1800" dirty="0" smtClean="0"/>
              <a:t>. Routes for implementation considered at WP.29 in November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EU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2" cy="4392488"/>
          </a:xfrm>
        </p:spPr>
        <p:txBody>
          <a:bodyPr/>
          <a:lstStyle/>
          <a:p>
            <a:pPr algn="just" eaLnBrk="1" hangingPunct="1">
              <a:spcAft>
                <a:spcPts val="1800"/>
              </a:spcAft>
            </a:pPr>
            <a:r>
              <a:rPr lang="en-GB" sz="1800" dirty="0" smtClean="0"/>
              <a:t>Regulation xxx/2016 is currently being prepared</a:t>
            </a:r>
          </a:p>
          <a:p>
            <a:pPr algn="just" eaLnBrk="1" hangingPunct="1">
              <a:spcAft>
                <a:spcPts val="600"/>
              </a:spcAft>
            </a:pPr>
            <a:r>
              <a:rPr lang="en-GB" sz="1800" dirty="0" smtClean="0"/>
              <a:t>Annex XXI of the new regulation is based on GTR15. Amendments to the GTR include: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sz="1600" b="0" dirty="0" smtClean="0"/>
              <a:t>Supplemental Ambient Temperature Correction Test (14</a:t>
            </a:r>
            <a:r>
              <a:rPr lang="en-GB" sz="1600" b="0" baseline="30000" dirty="0" smtClean="0"/>
              <a:t>o</a:t>
            </a:r>
            <a:r>
              <a:rPr lang="en-GB" sz="1600" b="0" dirty="0" smtClean="0"/>
              <a:t> C test)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sz="1600" b="0" dirty="0" smtClean="0"/>
              <a:t>Deletion of GTR options/elements not applicable in Europe (e.g. option to exclude extra-high phase; tests for additional pollutants)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sz="1600" b="0" dirty="0" smtClean="0"/>
              <a:t>European Utility Factors for OVC-HEVs</a:t>
            </a:r>
          </a:p>
          <a:p>
            <a:pPr algn="just" eaLnBrk="1" hangingPunct="1">
              <a:spcAft>
                <a:spcPts val="1200"/>
              </a:spcAft>
            </a:pPr>
            <a:r>
              <a:rPr lang="en-US" sz="1800" dirty="0" smtClean="0"/>
              <a:t>How </a:t>
            </a:r>
            <a:r>
              <a:rPr lang="en-US" sz="1800" dirty="0"/>
              <a:t>to report WLTP </a:t>
            </a:r>
            <a:r>
              <a:rPr lang="en-US" sz="1800" dirty="0" smtClean="0"/>
              <a:t>results </a:t>
            </a:r>
            <a:r>
              <a:rPr lang="en-US" sz="1800" dirty="0"/>
              <a:t>in the </a:t>
            </a:r>
            <a:r>
              <a:rPr lang="en-US" sz="1800" dirty="0" smtClean="0"/>
              <a:t>European Type </a:t>
            </a:r>
            <a:r>
              <a:rPr lang="en-US" sz="1800" dirty="0"/>
              <a:t>Approval Process </a:t>
            </a:r>
            <a:r>
              <a:rPr lang="en-US" sz="1800" dirty="0" smtClean="0"/>
              <a:t>to be </a:t>
            </a:r>
            <a:r>
              <a:rPr lang="en-GB" sz="1800" dirty="0" smtClean="0"/>
              <a:t>finalised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b="0" dirty="0" smtClean="0"/>
              <a:t>Which </a:t>
            </a:r>
            <a:r>
              <a:rPr lang="en-US" sz="1600" b="0" dirty="0"/>
              <a:t>values</a:t>
            </a:r>
            <a:r>
              <a:rPr lang="en-US" sz="1600" b="0" dirty="0" smtClean="0"/>
              <a:t>?; Where </a:t>
            </a:r>
            <a:r>
              <a:rPr lang="en-US" sz="1600" b="0" dirty="0"/>
              <a:t>reported</a:t>
            </a:r>
            <a:r>
              <a:rPr lang="en-US" sz="1600" b="0" dirty="0" smtClean="0"/>
              <a:t>?; Where </a:t>
            </a:r>
            <a:r>
              <a:rPr lang="en-US" sz="1600" b="0" dirty="0"/>
              <a:t>used?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sz="1800" dirty="0" smtClean="0"/>
              <a:t>Aim to submit to Technical </a:t>
            </a:r>
            <a:r>
              <a:rPr lang="en-GB" sz="1800" smtClean="0"/>
              <a:t>Committee - Motor </a:t>
            </a:r>
            <a:r>
              <a:rPr lang="en-GB" sz="1800" dirty="0" smtClean="0"/>
              <a:t>Vehicles (</a:t>
            </a:r>
            <a:r>
              <a:rPr lang="en-GB" sz="1800" dirty="0" err="1" smtClean="0"/>
              <a:t>TCMV</a:t>
            </a:r>
            <a:r>
              <a:rPr lang="en-GB" sz="1800" dirty="0" smtClean="0"/>
              <a:t>) in March 2016.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endParaRPr lang="en-GB" sz="2000" dirty="0" smtClean="0"/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68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</a:t>
            </a:r>
            <a:r>
              <a:rPr lang="en-GB" sz="2800" dirty="0" smtClean="0"/>
              <a:t>UN Regulations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439248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sz="2000" dirty="0" smtClean="0"/>
              <a:t>European Commission put forward two routes for consideration at WP.29 in November 2015</a:t>
            </a:r>
            <a:endParaRPr lang="en-GB" sz="1000" b="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1800" b="0" dirty="0"/>
              <a:t>Route 1: UN Regulation on WLTP would fully reflect EU legislation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1800" b="0" dirty="0" smtClean="0"/>
              <a:t>Route </a:t>
            </a:r>
            <a:r>
              <a:rPr lang="en-US" sz="1800" b="0" dirty="0"/>
              <a:t>2: UN Regulation on WLTP would be developed in a hierarchical </a:t>
            </a:r>
            <a:r>
              <a:rPr lang="en-US" sz="1800" b="0" dirty="0" smtClean="0"/>
              <a:t>manner</a:t>
            </a:r>
            <a:endParaRPr lang="en-GB" b="0" dirty="0"/>
          </a:p>
          <a:p>
            <a:pPr marL="0" lvl="1" indent="0" algn="just" eaLnBrk="1" hangingPunct="1">
              <a:spcAft>
                <a:spcPts val="1200"/>
              </a:spcAft>
              <a:buNone/>
            </a:pPr>
            <a:r>
              <a:rPr lang="en-GB" sz="1400" b="0" dirty="0" smtClean="0"/>
              <a:t>See </a:t>
            </a:r>
            <a:r>
              <a:rPr lang="en-GB" sz="1400" b="0" dirty="0"/>
              <a:t>Informal Document WP.29-167-20 and also the report for </a:t>
            </a:r>
            <a:r>
              <a:rPr lang="en-GB" sz="1400" b="0" dirty="0" smtClean="0"/>
              <a:t>the WP.29 November 2015 session: ECE-TRANS-WP.29-1118, </a:t>
            </a:r>
            <a:r>
              <a:rPr lang="en-GB" sz="1400" b="0" dirty="0"/>
              <a:t>paragraphs 44-50</a:t>
            </a:r>
          </a:p>
          <a:p>
            <a:pPr algn="just" eaLnBrk="1" hangingPunct="1">
              <a:spcAft>
                <a:spcPts val="600"/>
              </a:spcAft>
            </a:pPr>
            <a:r>
              <a:rPr lang="en-GB" sz="1800" dirty="0"/>
              <a:t>71</a:t>
            </a:r>
            <a:r>
              <a:rPr lang="en-GB" sz="1800" baseline="30000" dirty="0"/>
              <a:t>st</a:t>
            </a:r>
            <a:r>
              <a:rPr lang="en-GB" sz="1800" dirty="0"/>
              <a:t> GRPE documents of relevance: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sz="1400" b="0" dirty="0"/>
              <a:t>GRPE-71-02 - position of Japan on transposition into UN </a:t>
            </a:r>
            <a:r>
              <a:rPr lang="en-GB" sz="1400" b="0" dirty="0" smtClean="0"/>
              <a:t>Regulation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sz="1400" b="0" dirty="0" smtClean="0"/>
              <a:t>GRPE-71-15 </a:t>
            </a:r>
            <a:r>
              <a:rPr lang="en-GB" sz="1400" b="0" dirty="0"/>
              <a:t>– position of Japan on transposition into Japanese legislation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sz="1400" b="0" dirty="0"/>
              <a:t>GRPE-71-19 - European Commission ideas/proposals for transposition</a:t>
            </a:r>
          </a:p>
          <a:p>
            <a:pPr marL="0" lvl="1" indent="0" eaLnBrk="1" hangingPunct="1">
              <a:spcAft>
                <a:spcPts val="0"/>
              </a:spcAft>
              <a:buNone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704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9"/>
            <a:ext cx="8229600" cy="576064"/>
          </a:xfrm>
        </p:spPr>
        <p:txBody>
          <a:bodyPr/>
          <a:lstStyle/>
          <a:p>
            <a:pPr algn="ctr"/>
            <a:r>
              <a:rPr lang="fr-FR" sz="2800" dirty="0"/>
              <a:t>Transposition </a:t>
            </a:r>
            <a:r>
              <a:rPr lang="en-GB" sz="2800" dirty="0"/>
              <a:t>into</a:t>
            </a:r>
            <a:r>
              <a:rPr lang="fr-FR" sz="2800" dirty="0"/>
              <a:t> </a:t>
            </a:r>
            <a:r>
              <a:rPr lang="en-GB" sz="2800" dirty="0"/>
              <a:t>UN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60851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sz="1800" b="0" u="sng" dirty="0" smtClean="0"/>
              <a:t>Route 1: UN Regulation on WLTP would fully reflect EU legislation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1600" b="0" dirty="0" smtClean="0"/>
              <a:t>Non-EU contracting parties do not sign the WLTP Regulation but instead draft their own legislation, referring to parts of Regulation WLTP if/where appropriate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1600" b="0" dirty="0" smtClean="0"/>
              <a:t>UN Regulation would be drafted so that individual parts could be easily referred to in national legislation</a:t>
            </a:r>
          </a:p>
          <a:p>
            <a:pPr eaLnBrk="1" hangingPunct="1">
              <a:spcAft>
                <a:spcPts val="600"/>
              </a:spcAft>
            </a:pPr>
            <a:r>
              <a:rPr lang="en-GB" sz="1800" b="0" u="sng" dirty="0" smtClean="0"/>
              <a:t>Route 2: </a:t>
            </a:r>
            <a:r>
              <a:rPr lang="en-GB" sz="1800" u="sng" dirty="0"/>
              <a:t>UN Regulation on WLTP </a:t>
            </a:r>
            <a:r>
              <a:rPr lang="en-GB" sz="1800" u="sng" dirty="0" smtClean="0"/>
              <a:t>would be developed in a hierarchical manner</a:t>
            </a:r>
            <a:endParaRPr lang="en-GB" sz="1800" b="0" u="sng" dirty="0" smtClean="0"/>
          </a:p>
          <a:p>
            <a:pPr lvl="1" eaLnBrk="1" hangingPunct="1">
              <a:spcAft>
                <a:spcPts val="600"/>
              </a:spcAft>
            </a:pPr>
            <a:r>
              <a:rPr lang="en-GB" sz="1600" b="0" dirty="0" smtClean="0"/>
              <a:t>Different levels of stringency</a:t>
            </a:r>
          </a:p>
          <a:p>
            <a:pPr lvl="2" eaLnBrk="1" hangingPunct="1">
              <a:spcAft>
                <a:spcPts val="600"/>
              </a:spcAft>
            </a:pPr>
            <a:r>
              <a:rPr lang="en-US" b="0" dirty="0"/>
              <a:t>Top level – the most stringent requirements from across the regions</a:t>
            </a:r>
          </a:p>
          <a:p>
            <a:pPr lvl="2" eaLnBrk="1" hangingPunct="1">
              <a:spcAft>
                <a:spcPts val="600"/>
              </a:spcAft>
            </a:pPr>
            <a:r>
              <a:rPr lang="en-US" b="0" dirty="0"/>
              <a:t>Regional </a:t>
            </a:r>
            <a:r>
              <a:rPr lang="en-US" b="0" dirty="0" smtClean="0"/>
              <a:t>levels with the region’s emission limits and region-specific technical and administrative requirements</a:t>
            </a:r>
            <a:endParaRPr lang="en-US" b="0" dirty="0"/>
          </a:p>
          <a:p>
            <a:pPr lvl="1" eaLnBrk="1" hangingPunct="1">
              <a:spcAft>
                <a:spcPts val="600"/>
              </a:spcAft>
            </a:pPr>
            <a:r>
              <a:rPr lang="en-GB" sz="1600" b="0" dirty="0" smtClean="0"/>
              <a:t>Each Contracting party applying Regulation WLTP would have to accept the ‘top’ level and its own ‘regional’ level certificates and could issue certificates for all levels</a:t>
            </a:r>
          </a:p>
          <a:p>
            <a:pPr eaLnBrk="1" hangingPunct="1">
              <a:spcAft>
                <a:spcPts val="0"/>
              </a:spcAft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223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9"/>
            <a:ext cx="8229600" cy="576064"/>
          </a:xfrm>
        </p:spPr>
        <p:txBody>
          <a:bodyPr/>
          <a:lstStyle/>
          <a:p>
            <a:pPr algn="ctr"/>
            <a:r>
              <a:rPr lang="fr-FR" sz="2800" dirty="0"/>
              <a:t>Transposition </a:t>
            </a:r>
            <a:r>
              <a:rPr lang="en-GB" sz="2800" dirty="0"/>
              <a:t>into</a:t>
            </a:r>
            <a:r>
              <a:rPr lang="fr-FR" sz="2800" dirty="0"/>
              <a:t> </a:t>
            </a:r>
            <a:r>
              <a:rPr lang="en-GB" sz="2800" dirty="0"/>
              <a:t>UN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453650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sz="1800" b="0" dirty="0" smtClean="0"/>
              <a:t>EC representative identified three advantages of Route 2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1600" b="0" dirty="0" smtClean="0"/>
              <a:t>Would foster global harmonisation in the mid and long term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1600" b="0" dirty="0" smtClean="0"/>
              <a:t>Certificates corresponding to regional levels could be issued by any contracting party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1600" b="0" dirty="0" smtClean="0"/>
              <a:t>Would probably allow the inclusion of Regulation WLTP into International Whole Vehicle Type Approval (</a:t>
            </a:r>
            <a:r>
              <a:rPr lang="en-GB" sz="1600" b="0" dirty="0" err="1" smtClean="0"/>
              <a:t>IWVTA</a:t>
            </a:r>
            <a:r>
              <a:rPr lang="en-GB" sz="1600" b="0" dirty="0" smtClean="0"/>
              <a:t>), unlike Route 1.</a:t>
            </a:r>
          </a:p>
          <a:p>
            <a:pPr eaLnBrk="1" hangingPunct="1">
              <a:spcAft>
                <a:spcPts val="600"/>
              </a:spcAft>
            </a:pPr>
            <a:r>
              <a:rPr lang="en-GB" sz="1800" dirty="0" smtClean="0"/>
              <a:t>To counter this, it is more complex than Route 1 and also introduces a novel approach for GRPE. This needs to be taken into consideration when deciding on the way forward.</a:t>
            </a:r>
          </a:p>
          <a:p>
            <a:pPr eaLnBrk="1" hangingPunct="1">
              <a:spcAft>
                <a:spcPts val="600"/>
              </a:spcAft>
            </a:pPr>
            <a:r>
              <a:rPr lang="en-GB" sz="1800" dirty="0" smtClean="0"/>
              <a:t>The representatives from Japan and Switzerland expressed their support for Route 2.</a:t>
            </a:r>
          </a:p>
          <a:p>
            <a:pPr eaLnBrk="1" hangingPunct="1">
              <a:spcAft>
                <a:spcPts val="600"/>
              </a:spcAft>
            </a:pPr>
            <a:r>
              <a:rPr lang="en-GB" sz="1800" dirty="0" smtClean="0"/>
              <a:t>The representative from </a:t>
            </a:r>
            <a:r>
              <a:rPr lang="en-GB" sz="1800" dirty="0" err="1" smtClean="0"/>
              <a:t>OICA</a:t>
            </a:r>
            <a:r>
              <a:rPr lang="en-GB" sz="1800" dirty="0" smtClean="0"/>
              <a:t> also agreed in principle, taking into account the apparent compatibility of Route 2 with </a:t>
            </a:r>
            <a:r>
              <a:rPr lang="en-GB" sz="1800" dirty="0" err="1" smtClean="0"/>
              <a:t>IWVTA</a:t>
            </a:r>
            <a:endParaRPr lang="en-GB" sz="1800" dirty="0" smtClean="0"/>
          </a:p>
          <a:p>
            <a:pPr eaLnBrk="1" hangingPunct="1">
              <a:spcAft>
                <a:spcPts val="600"/>
              </a:spcAft>
            </a:pPr>
            <a:endParaRPr lang="en-GB" sz="1600" b="0" dirty="0" smtClean="0"/>
          </a:p>
          <a:p>
            <a:pPr eaLnBrk="1" hangingPunct="1">
              <a:spcAft>
                <a:spcPts val="0"/>
              </a:spcAft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2030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/>
              <a:t>Transposition </a:t>
            </a:r>
            <a:r>
              <a:rPr lang="en-GB" sz="2800" dirty="0"/>
              <a:t>into</a:t>
            </a:r>
            <a:r>
              <a:rPr lang="fr-FR" sz="2800" dirty="0"/>
              <a:t> </a:t>
            </a:r>
            <a:r>
              <a:rPr lang="en-GB" sz="2800" dirty="0"/>
              <a:t>UN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248472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WP.29 agreed to transpose the WLTP UN GTR into a UN Regulation according to Route 2.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sz="2000" b="0" dirty="0" smtClean="0"/>
              <a:t>The chair of GRPE confirmed that GRPE would start work according to Route 2 at its January 2016 session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sz="1800" b="0" dirty="0" smtClean="0"/>
              <a:t>The complexity of following Route 2 was discussed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sz="1800" b="0" dirty="0" smtClean="0"/>
              <a:t>GRPE needs to start with the consideration for the scope and structure of Regulation WLTP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sz="1800" b="0" dirty="0" smtClean="0"/>
              <a:t>Once Regulation WLTP is included in Annex 4 to Regulation 0, only the highest level of stringency would be applicable for </a:t>
            </a:r>
            <a:r>
              <a:rPr lang="en-GB" sz="1800" b="0" dirty="0" err="1" smtClean="0"/>
              <a:t>IWVTA</a:t>
            </a:r>
            <a:r>
              <a:rPr lang="en-GB" sz="1800" b="0" dirty="0" smtClean="0"/>
              <a:t> – this needs careful consideration</a:t>
            </a:r>
          </a:p>
          <a:p>
            <a:pPr lvl="1" algn="just" eaLnBrk="1" hangingPunct="1">
              <a:spcAft>
                <a:spcPts val="1200"/>
              </a:spcAft>
            </a:pPr>
            <a:endParaRPr lang="en-GB" sz="1800" b="0" dirty="0"/>
          </a:p>
          <a:p>
            <a:pPr marL="0" indent="0" eaLnBrk="1" hangingPunct="1">
              <a:spcAft>
                <a:spcPts val="1200"/>
              </a:spcAft>
              <a:buNone/>
            </a:pPr>
            <a:endParaRPr lang="en-GB" sz="2000" dirty="0" smtClean="0"/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90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132856"/>
            <a:ext cx="8712968" cy="324036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200" fontAlgn="auto">
              <a:spcBef>
                <a:spcPts val="12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B050"/>
                </a:solidFill>
              </a:rPr>
              <a:t>New UN/</a:t>
            </a:r>
            <a:r>
              <a:rPr lang="en-GB" sz="2000" dirty="0" err="1" smtClean="0">
                <a:solidFill>
                  <a:srgbClr val="00B050"/>
                </a:solidFill>
              </a:rPr>
              <a:t>ECE</a:t>
            </a:r>
            <a:r>
              <a:rPr lang="en-GB" sz="2000" dirty="0" smtClean="0">
                <a:solidFill>
                  <a:srgbClr val="00B050"/>
                </a:solidFill>
              </a:rPr>
              <a:t> ‘Regulation WLTP’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84976" cy="648072"/>
          </a:xfrm>
        </p:spPr>
        <p:txBody>
          <a:bodyPr/>
          <a:lstStyle/>
          <a:p>
            <a:r>
              <a:rPr lang="en-GB" sz="2400" dirty="0" smtClean="0"/>
              <a:t>Route 2 - to enable harmonisation</a:t>
            </a:r>
            <a:endParaRPr lang="en-GB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395536" y="3789040"/>
            <a:ext cx="3706089" cy="1440160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</a:rPr>
              <a:t>Regulation WLTP </a:t>
            </a:r>
            <a:r>
              <a:rPr lang="en-GB" sz="1400" dirty="0" smtClean="0">
                <a:solidFill>
                  <a:srgbClr val="FF0000"/>
                </a:solidFill>
              </a:rPr>
              <a:t>– Level 1a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</a:rPr>
              <a:t>Contains</a:t>
            </a:r>
            <a:r>
              <a:rPr lang="en-GB" sz="1400" dirty="0" smtClean="0">
                <a:solidFill>
                  <a:srgbClr val="FF0000"/>
                </a:solidFill>
              </a:rPr>
              <a:t> current R.83 limits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Optional acceptance by other </a:t>
            </a:r>
            <a:r>
              <a:rPr lang="en-GB" sz="1400" dirty="0" err="1" smtClean="0">
                <a:solidFill>
                  <a:srgbClr val="FF0000"/>
                </a:solidFill>
              </a:rPr>
              <a:t>CPs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11960" y="3789040"/>
            <a:ext cx="3744416" cy="1440160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</a:rPr>
              <a:t>Regulation WLTP –</a:t>
            </a:r>
            <a:r>
              <a:rPr lang="en-GB" sz="1400" dirty="0" smtClean="0">
                <a:solidFill>
                  <a:srgbClr val="FF0000"/>
                </a:solidFill>
              </a:rPr>
              <a:t> Level 1b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</a:rPr>
              <a:t>Contains</a:t>
            </a:r>
            <a:r>
              <a:rPr lang="en-GB" sz="1400" dirty="0" smtClean="0">
                <a:solidFill>
                  <a:srgbClr val="FF0000"/>
                </a:solidFill>
              </a:rPr>
              <a:t> “other” </a:t>
            </a:r>
            <a:r>
              <a:rPr lang="en-GB" sz="1400" dirty="0">
                <a:solidFill>
                  <a:srgbClr val="FF0000"/>
                </a:solidFill>
              </a:rPr>
              <a:t>limits (e.g. </a:t>
            </a:r>
            <a:r>
              <a:rPr lang="en-GB" sz="1400" dirty="0" err="1" smtClean="0">
                <a:solidFill>
                  <a:srgbClr val="FF0000"/>
                </a:solidFill>
              </a:rPr>
              <a:t>Jpn</a:t>
            </a:r>
            <a:r>
              <a:rPr lang="en-GB" sz="1400" dirty="0" smtClean="0">
                <a:solidFill>
                  <a:srgbClr val="FF0000"/>
                </a:solidFill>
              </a:rPr>
              <a:t>)</a:t>
            </a:r>
            <a:endParaRPr lang="en-GB" sz="1400" dirty="0">
              <a:solidFill>
                <a:srgbClr val="FF0000"/>
              </a:solidFill>
            </a:endParaRP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Optional acceptance by other </a:t>
            </a:r>
            <a:r>
              <a:rPr lang="en-GB" sz="1400" dirty="0" err="1" smtClean="0">
                <a:solidFill>
                  <a:srgbClr val="FF0000"/>
                </a:solidFill>
              </a:rPr>
              <a:t>CPs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00392" y="3933056"/>
            <a:ext cx="720080" cy="1085478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rgbClr val="FF0000"/>
                </a:solidFill>
              </a:rPr>
              <a:t>Etc.</a:t>
            </a:r>
            <a:endParaRPr lang="en-GB" sz="1400" dirty="0">
              <a:solidFill>
                <a:srgbClr val="FF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22" name="Rounded Rectangle 21"/>
          <p:cNvSpPr/>
          <p:nvPr/>
        </p:nvSpPr>
        <p:spPr>
          <a:xfrm>
            <a:off x="632735" y="2564904"/>
            <a:ext cx="7950538" cy="1085478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2D5EC1"/>
                </a:solidFill>
              </a:rPr>
              <a:t>Regulation WLTP – top </a:t>
            </a:r>
            <a:r>
              <a:rPr lang="en-US" sz="1400" dirty="0" smtClean="0">
                <a:solidFill>
                  <a:srgbClr val="2D5EC1"/>
                </a:solidFill>
              </a:rPr>
              <a:t>level (Level 2)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2D5EC1"/>
                </a:solidFill>
              </a:rPr>
              <a:t>Contains </a:t>
            </a:r>
            <a:r>
              <a:rPr lang="en-US" sz="1400" dirty="0">
                <a:solidFill>
                  <a:srgbClr val="2D5EC1"/>
                </a:solidFill>
              </a:rPr>
              <a:t>most stringent limits from across all </a:t>
            </a:r>
            <a:r>
              <a:rPr lang="en-US" sz="1400" dirty="0" smtClean="0">
                <a:solidFill>
                  <a:srgbClr val="2D5EC1"/>
                </a:solidFill>
              </a:rPr>
              <a:t>regions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2D5EC1"/>
                </a:solidFill>
              </a:rPr>
              <a:t>Subject to full mutual recognition: TA shall </a:t>
            </a:r>
            <a:r>
              <a:rPr lang="en-US" sz="1400" dirty="0">
                <a:solidFill>
                  <a:srgbClr val="2D5EC1"/>
                </a:solidFill>
              </a:rPr>
              <a:t>be accepted by all </a:t>
            </a:r>
            <a:r>
              <a:rPr lang="en-US" sz="1400" dirty="0" err="1">
                <a:solidFill>
                  <a:srgbClr val="2D5EC1"/>
                </a:solidFill>
              </a:rPr>
              <a:t>CPs</a:t>
            </a:r>
            <a:endParaRPr lang="en-US" sz="1400" dirty="0">
              <a:solidFill>
                <a:srgbClr val="2D5EC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517232"/>
            <a:ext cx="87129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b="0" dirty="0" smtClean="0">
                <a:solidFill>
                  <a:schemeClr val="tx1"/>
                </a:solidFill>
              </a:rPr>
              <a:t>Use different Approval Marks and Numbering to distinguish approval level</a:t>
            </a:r>
          </a:p>
          <a:p>
            <a:pPr>
              <a:spcAft>
                <a:spcPts val="1200"/>
              </a:spcAft>
            </a:pPr>
            <a:r>
              <a:rPr lang="en-GB" sz="1400" b="0" dirty="0" smtClean="0">
                <a:solidFill>
                  <a:schemeClr val="tx1"/>
                </a:solidFill>
              </a:rPr>
              <a:t>Regulation 83 and Regulation 101 remain unchanged and ‘available’ for approvals</a:t>
            </a:r>
          </a:p>
          <a:p>
            <a:pPr>
              <a:spcAft>
                <a:spcPts val="1200"/>
              </a:spcAft>
            </a:pPr>
            <a:r>
              <a:rPr lang="en-GB" sz="1400" b="0" dirty="0" smtClean="0">
                <a:solidFill>
                  <a:schemeClr val="tx1"/>
                </a:solidFill>
              </a:rPr>
              <a:t>But pragmatic solution addressing testing options of the GTR 15 for level 2 needed</a:t>
            </a:r>
          </a:p>
        </p:txBody>
      </p:sp>
    </p:spTree>
    <p:extLst>
      <p:ext uri="{BB962C8B-B14F-4D97-AF65-F5344CB8AC3E}">
        <p14:creationId xmlns:p14="http://schemas.microsoft.com/office/powerpoint/2010/main" val="12587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53" y="1340768"/>
            <a:ext cx="8784976" cy="720080"/>
          </a:xfrm>
        </p:spPr>
        <p:txBody>
          <a:bodyPr/>
          <a:lstStyle/>
          <a:p>
            <a:pPr marL="0" indent="0"/>
            <a:r>
              <a:rPr lang="en-GB" sz="1800" u="sng" dirty="0" smtClean="0">
                <a:solidFill>
                  <a:srgbClr val="FFC000"/>
                </a:solidFill>
              </a:rPr>
              <a:t>Potential</a:t>
            </a:r>
            <a:r>
              <a:rPr lang="en-GB" sz="1800" dirty="0" smtClean="0"/>
              <a:t> solution to enable Europe &amp; non-EU </a:t>
            </a:r>
            <a:r>
              <a:rPr lang="en-GB" sz="1800" dirty="0"/>
              <a:t>contracting parties</a:t>
            </a:r>
            <a:r>
              <a:rPr lang="en-GB" sz="1800" dirty="0" smtClean="0"/>
              <a:t> to issue approvals against the 1958 Agreement</a:t>
            </a:r>
            <a:endParaRPr lang="en-GB" sz="1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4238" y="2085740"/>
            <a:ext cx="4333786" cy="2927436"/>
            <a:chOff x="228053" y="2415188"/>
            <a:chExt cx="2880320" cy="4038148"/>
          </a:xfrm>
        </p:grpSpPr>
        <p:sp>
          <p:nvSpPr>
            <p:cNvPr id="18" name="Rounded Rectangle 17"/>
            <p:cNvSpPr/>
            <p:nvPr/>
          </p:nvSpPr>
          <p:spPr>
            <a:xfrm>
              <a:off x="228053" y="2415188"/>
              <a:ext cx="2880320" cy="4038148"/>
            </a:xfrm>
            <a:prstGeom prst="roundRect">
              <a:avLst/>
            </a:prstGeom>
            <a:pattFill prst="pct5">
              <a:fgClr>
                <a:srgbClr val="133176"/>
              </a:fgClr>
              <a:bgClr>
                <a:schemeClr val="bg1"/>
              </a:bgClr>
            </a:patt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1903" y="2993815"/>
              <a:ext cx="1263219" cy="6806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3166CF"/>
                  </a:solidFill>
                </a:rPr>
                <a:t>Regulation WLTP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3166CF"/>
                  </a:solidFill>
                </a:rPr>
                <a:t>Level 2</a:t>
              </a:r>
              <a:endParaRPr lang="en-GB" sz="1400" b="0" dirty="0">
                <a:solidFill>
                  <a:srgbClr val="3166C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8683" y="4825301"/>
              <a:ext cx="1263219" cy="6806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>
                  <a:solidFill>
                    <a:srgbClr val="FF0000"/>
                  </a:solidFill>
                </a:rPr>
                <a:t>Regulation WLTP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FF0000"/>
                  </a:solidFill>
                </a:rPr>
                <a:t>Regional Level 1b</a:t>
              </a:r>
              <a:endParaRPr lang="en-GB" sz="1400" b="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722" y="2425747"/>
              <a:ext cx="2415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B050"/>
                  </a:solidFill>
                </a:rPr>
                <a:t>New ‘Regulation WLTP’</a:t>
              </a:r>
              <a:endParaRPr lang="en-GB" sz="1600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951710" y="3114217"/>
            <a:ext cx="1900664" cy="583153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>
                <a:solidFill>
                  <a:srgbClr val="FF0000"/>
                </a:solidFill>
              </a:rPr>
              <a:t>Regulation WLTP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FF0000"/>
                </a:solidFill>
              </a:rPr>
              <a:t>Regional Level 1a</a:t>
            </a:r>
            <a:endParaRPr lang="en-GB" sz="1400" b="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1601" y="4454970"/>
            <a:ext cx="1900664" cy="425276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FF0000"/>
                </a:solidFill>
              </a:rPr>
              <a:t>Etc.</a:t>
            </a:r>
            <a:endParaRPr lang="en-GB" sz="1400" b="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07712" y="2597587"/>
            <a:ext cx="504056" cy="2199566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7030A0"/>
                </a:solidFill>
              </a:rPr>
              <a:t>Type 1 test only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6540" y="5157192"/>
            <a:ext cx="4601483" cy="648072"/>
          </a:xfrm>
          <a:prstGeom prst="roundRect">
            <a:avLst/>
          </a:prstGeom>
          <a:solidFill>
            <a:srgbClr val="92D050">
              <a:alpha val="26000"/>
            </a:srgbClr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EU would sign-up to both </a:t>
            </a:r>
            <a:r>
              <a:rPr lang="en-GB" sz="1200" dirty="0" smtClean="0">
                <a:solidFill>
                  <a:schemeClr val="tx1"/>
                </a:solidFill>
              </a:rPr>
              <a:t>new regulations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Non-EU </a:t>
            </a:r>
            <a:r>
              <a:rPr lang="en-GB" sz="1200" dirty="0">
                <a:solidFill>
                  <a:schemeClr val="tx1"/>
                </a:solidFill>
              </a:rPr>
              <a:t>contracting parties only need to sign-up to Reg. WLTP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76056" y="2091961"/>
            <a:ext cx="3816424" cy="3497279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00B050"/>
                </a:solidFill>
              </a:rPr>
              <a:t>New ‘Regulation 999’</a:t>
            </a:r>
          </a:p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b="0" dirty="0" smtClean="0">
                <a:solidFill>
                  <a:srgbClr val="7030A0"/>
                </a:solidFill>
              </a:rPr>
              <a:t>‘Empty’ regulation with x-refs to equivalent parts of R.83</a:t>
            </a:r>
            <a:r>
              <a:rPr lang="en-US" sz="1400" dirty="0" smtClean="0">
                <a:solidFill>
                  <a:srgbClr val="FF0000"/>
                </a:solidFill>
              </a:rPr>
              <a:t>*</a:t>
            </a:r>
          </a:p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Type II </a:t>
            </a:r>
            <a:r>
              <a:rPr lang="en-US" sz="1200" dirty="0">
                <a:solidFill>
                  <a:schemeClr val="tx1"/>
                </a:solidFill>
              </a:rPr>
              <a:t>test 	(Carbon monoxide emission test at idling speed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Type III </a:t>
            </a:r>
            <a:r>
              <a:rPr lang="en-US" sz="1200" dirty="0">
                <a:solidFill>
                  <a:schemeClr val="tx1"/>
                </a:solidFill>
              </a:rPr>
              <a:t>test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</a:rPr>
              <a:t>Verifying emissions of crankcase gases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Type IV </a:t>
            </a:r>
            <a:r>
              <a:rPr lang="en-US" sz="1200" dirty="0">
                <a:solidFill>
                  <a:schemeClr val="tx1"/>
                </a:solidFill>
              </a:rPr>
              <a:t>test 	</a:t>
            </a:r>
            <a:r>
              <a:rPr lang="en-US" sz="1200" dirty="0" smtClean="0">
                <a:solidFill>
                  <a:schemeClr val="tx1"/>
                </a:solidFill>
              </a:rPr>
              <a:t>(Evaporative emissions)</a:t>
            </a:r>
          </a:p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Type V </a:t>
            </a:r>
            <a:r>
              <a:rPr lang="en-US" sz="1200" dirty="0">
                <a:solidFill>
                  <a:schemeClr val="tx1"/>
                </a:solidFill>
              </a:rPr>
              <a:t>test </a:t>
            </a:r>
            <a:r>
              <a:rPr lang="en-US" sz="1200" dirty="0" smtClean="0">
                <a:solidFill>
                  <a:schemeClr val="tx1"/>
                </a:solidFill>
              </a:rPr>
              <a:t>(Durability </a:t>
            </a:r>
            <a:r>
              <a:rPr lang="en-US" sz="1200" dirty="0">
                <a:solidFill>
                  <a:schemeClr val="tx1"/>
                </a:solidFill>
              </a:rPr>
              <a:t>of pollution control devices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Type VI </a:t>
            </a:r>
            <a:r>
              <a:rPr lang="en-US" sz="1200" dirty="0">
                <a:solidFill>
                  <a:schemeClr val="tx1"/>
                </a:solidFill>
              </a:rPr>
              <a:t>test 	</a:t>
            </a:r>
            <a:r>
              <a:rPr lang="en-US" sz="1200" dirty="0" smtClean="0">
                <a:solidFill>
                  <a:schemeClr val="tx1"/>
                </a:solidFill>
              </a:rPr>
              <a:t>(Cold </a:t>
            </a:r>
            <a:r>
              <a:rPr lang="en-US" sz="1200" dirty="0">
                <a:solidFill>
                  <a:schemeClr val="tx1"/>
                </a:solidFill>
              </a:rPr>
              <a:t>start at </a:t>
            </a:r>
            <a:r>
              <a:rPr lang="en-US" sz="1200" dirty="0" smtClean="0">
                <a:solidFill>
                  <a:schemeClr val="tx1"/>
                </a:solidFill>
              </a:rPr>
              <a:t>low </a:t>
            </a:r>
            <a:r>
              <a:rPr lang="en-US" sz="1200" dirty="0">
                <a:solidFill>
                  <a:schemeClr val="tx1"/>
                </a:solidFill>
              </a:rPr>
              <a:t>ambient </a:t>
            </a:r>
            <a:r>
              <a:rPr lang="en-US" sz="1200" dirty="0" smtClean="0">
                <a:solidFill>
                  <a:schemeClr val="tx1"/>
                </a:solidFill>
              </a:rPr>
              <a:t>temperature)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Annex XI - OBD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1957" y="5733256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*</a:t>
            </a:r>
            <a:r>
              <a:rPr lang="en-GB" sz="1200" b="0" dirty="0" smtClean="0">
                <a:solidFill>
                  <a:srgbClr val="FF0000"/>
                </a:solidFill>
              </a:rPr>
              <a:t> Where other tests refer to the Type I test (</a:t>
            </a:r>
            <a:r>
              <a:rPr lang="en-GB" sz="1200" b="0" dirty="0" err="1" smtClean="0">
                <a:solidFill>
                  <a:srgbClr val="FF0000"/>
                </a:solidFill>
              </a:rPr>
              <a:t>NEDC</a:t>
            </a:r>
            <a:r>
              <a:rPr lang="en-GB" sz="1200" b="0" dirty="0" smtClean="0">
                <a:solidFill>
                  <a:srgbClr val="FF0000"/>
                </a:solidFill>
              </a:rPr>
              <a:t>) it will be necessary to say (where appropriate) that this should be seen to be the WLTP Type 1 test  (over a certain transition period in some cases)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334" y="5928855"/>
            <a:ext cx="4785706" cy="624463"/>
          </a:xfrm>
          <a:prstGeom prst="roundRect">
            <a:avLst/>
          </a:prstGeom>
          <a:solidFill>
            <a:schemeClr val="accent5">
              <a:lumMod val="90000"/>
              <a:alpha val="26000"/>
            </a:schemeClr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When the GTR15 adds new tests (e.g. Evaporative emissions) ‘Reg. 999’ will ‘shrink’ as ‘Reg. WLTP’ ‘grows’</a:t>
            </a:r>
          </a:p>
        </p:txBody>
      </p:sp>
    </p:spTree>
    <p:extLst>
      <p:ext uri="{BB962C8B-B14F-4D97-AF65-F5344CB8AC3E}">
        <p14:creationId xmlns:p14="http://schemas.microsoft.com/office/powerpoint/2010/main" val="17563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9706</TotalTime>
  <Words>1672</Words>
  <Application>Microsoft Office PowerPoint</Application>
  <PresentationFormat>On-screen Show (4:3)</PresentationFormat>
  <Paragraphs>210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Transposition of GTR15 (WLTP)  into EU Legislation and  UN Regulations  72nd GRPE January 2016    Submitted by the expert of the European Commission</vt:lpstr>
      <vt:lpstr>Background</vt:lpstr>
      <vt:lpstr>Transposition into EU legislation</vt:lpstr>
      <vt:lpstr>Transposition into UN Regulations</vt:lpstr>
      <vt:lpstr>Transposition into UN Regulations</vt:lpstr>
      <vt:lpstr>Transposition into UN Regulations</vt:lpstr>
      <vt:lpstr>Transposition into UN Regulations</vt:lpstr>
      <vt:lpstr>Route 2 - to enable harmonisation</vt:lpstr>
      <vt:lpstr>Potential solution to enable Europe &amp; non-EU contracting parties to issue approvals against the 1958 Agreement</vt:lpstr>
      <vt:lpstr>Discussion on Scope and Structure of Regulation WLTP</vt:lpstr>
      <vt:lpstr>Regulation WLTP</vt:lpstr>
      <vt:lpstr>Regulation WLTP</vt:lpstr>
      <vt:lpstr>Discussion on Scope and Structure of Regulation 999</vt:lpstr>
      <vt:lpstr>Regulation 999</vt:lpstr>
      <vt:lpstr>Regulation 999</vt:lpstr>
      <vt:lpstr>Regulation 999 – principle for annexes</vt:lpstr>
      <vt:lpstr>Way forward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Gardner</dc:creator>
  <cp:lastModifiedBy>United Nations</cp:lastModifiedBy>
  <cp:revision>428</cp:revision>
  <cp:lastPrinted>2013-05-23T07:55:34Z</cp:lastPrinted>
  <dcterms:created xsi:type="dcterms:W3CDTF">2015-06-10T19:00:54Z</dcterms:created>
  <dcterms:modified xsi:type="dcterms:W3CDTF">2016-01-13T11:48:25Z</dcterms:modified>
</cp:coreProperties>
</file>