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0" r:id="rId3"/>
    <p:sldId id="273" r:id="rId4"/>
    <p:sldId id="271" r:id="rId5"/>
    <p:sldId id="275" r:id="rId6"/>
    <p:sldId id="277" r:id="rId7"/>
    <p:sldId id="278" r:id="rId8"/>
    <p:sldId id="279" r:id="rId9"/>
    <p:sldId id="276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0" autoAdjust="0"/>
    <p:restoredTop sz="88960" autoAdjust="0"/>
  </p:normalViewPr>
  <p:slideViewPr>
    <p:cSldViewPr>
      <p:cViewPr>
        <p:scale>
          <a:sx n="75" d="100"/>
          <a:sy n="75" d="100"/>
        </p:scale>
        <p:origin x="-2904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E7CB-09AF-43F2-ADA4-B2B423205EE4}" type="datetimeFigureOut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0532F-1526-46CA-8FD1-CC19224FD0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683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8D883-694A-41C9-ACD9-6257BE9C1E94}" type="datetimeFigureOut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2BFAC-DA74-4C24-AAF2-8D09F2FE0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4809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GRPE-65-nn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265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11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11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11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11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11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11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1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5506-71AD-4702-B852-37BFA4148757}" type="datetime1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FCD68-1FF2-4B80-A104-54D675CB397A}" type="datetime1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271F-990C-43C7-8781-D304754763A4}" type="datetime1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A50C-D222-436D-A117-AA388BAFFE5E}" type="datetime1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A52D-BE50-4F08-AD58-8265CD255240}" type="datetime1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AA8F1C0-37A7-44DD-93BE-0E3F2F961832}" type="datetime1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6DAD-3BDC-419E-AE3F-D8FC6E36B033}" type="datetime1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DF2A-444D-4333-891F-660515AA55A0}" type="datetime1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AE2A-32A9-4F0C-933E-D0FDAE8BA04F}" type="datetime1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63CA-B077-4590-B190-CE7E3D6602DD}" type="datetime1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94D68C-FAA0-4FCE-902D-8BB0274CF2EB}" type="datetime1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03112B-5E2C-4A90-A818-D325F3E5456A}" type="datetime1">
              <a:rPr lang="en-US" smtClean="0"/>
              <a:pPr/>
              <a:t>6/11/2015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Report to GRPE 71</a:t>
            </a:r>
            <a:r>
              <a:rPr lang="en-US" sz="2000" baseline="30000" dirty="0" smtClean="0">
                <a:solidFill>
                  <a:schemeClr val="tx1"/>
                </a:solidFill>
              </a:rPr>
              <a:t>st</a:t>
            </a:r>
            <a:r>
              <a:rPr lang="en-US" sz="2000" dirty="0" smtClean="0">
                <a:solidFill>
                  <a:schemeClr val="tx1"/>
                </a:solidFill>
              </a:rPr>
              <a:t> Session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Electric Vehicles and the Environment</a:t>
            </a:r>
            <a:br>
              <a:rPr lang="en-US" sz="3200" b="1" dirty="0" smtClean="0"/>
            </a:br>
            <a:r>
              <a:rPr lang="en-US" sz="3200" b="1" dirty="0" smtClean="0"/>
              <a:t> (EVE IWG)</a:t>
            </a:r>
            <a:endParaRPr lang="en-US" sz="3200" b="1" dirty="0"/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5626968" y="152400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GRPE-71-29</a:t>
            </a:r>
            <a:endParaRPr lang="de-DE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71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GRPE,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-12 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June 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2015,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genda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39"/>
          <p:cNvSpPr txBox="1">
            <a:spLocks noChangeArrowheads="1"/>
          </p:cNvSpPr>
          <p:nvPr/>
        </p:nvSpPr>
        <p:spPr bwMode="auto">
          <a:xfrm>
            <a:off x="152400" y="1524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Submitted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the EVE informal working group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Upcoming Meetings and Next Steps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October 19-20, 2015: EVE-16 meeting (Ottawa, Canada)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Update on the status of work from 3 subgroups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Preliminary discussions about potential GTR/Regulation development, draft workplan (Part B of EVE mandate)</a:t>
            </a:r>
          </a:p>
          <a:p>
            <a:r>
              <a:rPr lang="en-US" dirty="0" smtClean="0"/>
              <a:t>January, 2016: EVE-17 meeting and GRPE session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Status report from each subgroup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Continued </a:t>
            </a:r>
            <a:r>
              <a:rPr lang="en-US" dirty="0">
                <a:solidFill>
                  <a:schemeClr val="tx1"/>
                </a:solidFill>
              </a:rPr>
              <a:t>discussions about potential GTR/Regulation development, draft workplan (Part B of EVE mandate)</a:t>
            </a:r>
          </a:p>
          <a:p>
            <a:r>
              <a:rPr lang="en-US" dirty="0" smtClean="0"/>
              <a:t>Spring, 2016: EVE-18 meeting (TBD)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Decision on GTR/Regulation development and workplan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Initiate drafting of GTR/Regulation requests </a:t>
            </a:r>
          </a:p>
          <a:p>
            <a:r>
              <a:rPr lang="en-US" dirty="0" smtClean="0"/>
              <a:t>June, 2016: EVE-19 meeting and GRPE session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Informal GRPE discussion and agreement on GTR/Regulation requests and workplan (formal approval by WP.29 in November 2016, Part B of EVE mandate initiates)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EVE Mandate Review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 IWG is currently operating under a mandate approved in November, 2014</a:t>
            </a:r>
          </a:p>
          <a:p>
            <a:pPr lvl="1"/>
            <a:r>
              <a:rPr lang="en-US" dirty="0" smtClean="0"/>
              <a:t>Work has been divided into two parts:</a:t>
            </a:r>
          </a:p>
          <a:p>
            <a:pPr lvl="2"/>
            <a:r>
              <a:rPr lang="en-US" dirty="0" smtClean="0"/>
              <a:t>Part A – Information gathering and recommendations for follow-up work</a:t>
            </a:r>
          </a:p>
          <a:p>
            <a:pPr lvl="3"/>
            <a:r>
              <a:rPr lang="en-US" dirty="0" smtClean="0"/>
              <a:t>Calculation of upstream emissions</a:t>
            </a:r>
          </a:p>
          <a:p>
            <a:pPr lvl="3"/>
            <a:r>
              <a:rPr lang="en-US" dirty="0" smtClean="0"/>
              <a:t>Electrified vehicle durability</a:t>
            </a:r>
          </a:p>
          <a:p>
            <a:pPr lvl="3"/>
            <a:r>
              <a:rPr lang="en-US" dirty="0" smtClean="0"/>
              <a:t>Determination of electrified vehicle power</a:t>
            </a:r>
          </a:p>
          <a:p>
            <a:pPr lvl="3"/>
            <a:r>
              <a:rPr lang="en-US" dirty="0" smtClean="0"/>
              <a:t>Recyclability</a:t>
            </a:r>
          </a:p>
          <a:p>
            <a:pPr lvl="2"/>
            <a:r>
              <a:rPr lang="en-US" dirty="0" smtClean="0"/>
              <a:t>Part B – Potential development of GTR’s related to durability and power determination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76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EVE Roadmap, Part A: Jan 2015-Jan 2016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(EVE-13-06-Rev1e)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Jan 2105-Jan 2016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" t="15873" b="2191"/>
          <a:stretch/>
        </p:blipFill>
        <p:spPr bwMode="auto">
          <a:xfrm>
            <a:off x="-12699" y="945932"/>
            <a:ext cx="11307378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own Arrow 6"/>
          <p:cNvSpPr/>
          <p:nvPr/>
        </p:nvSpPr>
        <p:spPr>
          <a:xfrm>
            <a:off x="7162800" y="685800"/>
            <a:ext cx="304800" cy="304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" name="Down Arrow 8"/>
          <p:cNvSpPr/>
          <p:nvPr/>
        </p:nvSpPr>
        <p:spPr>
          <a:xfrm>
            <a:off x="6781800" y="685800"/>
            <a:ext cx="304800" cy="304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622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EVE-14 meeting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(April 20, 2015, Teleconference)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029200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Purpose</a:t>
            </a:r>
            <a:r>
              <a:rPr lang="en-US" dirty="0" smtClean="0"/>
              <a:t>: To continue work on Part A of the EVE mandate, with updates on initial work in sub-groups:</a:t>
            </a:r>
          </a:p>
          <a:p>
            <a:r>
              <a:rPr lang="en-US" u="sng" dirty="0" smtClean="0"/>
              <a:t>EVE-14 discussion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Method of Stating Energy Consumption (China) </a:t>
            </a:r>
          </a:p>
          <a:p>
            <a:pPr lvl="2"/>
            <a:r>
              <a:rPr lang="en-US" dirty="0" smtClean="0"/>
              <a:t>Task 1: Literature review to investigate EV energy consumption evaluation methods by various countries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Electrified Vehicle Durability (USA and Canada) </a:t>
            </a:r>
          </a:p>
          <a:p>
            <a:pPr lvl="2"/>
            <a:r>
              <a:rPr lang="en-US" dirty="0" smtClean="0"/>
              <a:t>Timeline and structure of EV durability literature review, preliminary list of factors affecting durability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Determination of Powertrain Performance of </a:t>
            </a:r>
            <a:r>
              <a:rPr lang="en-US" dirty="0" smtClean="0">
                <a:solidFill>
                  <a:schemeClr val="tx1"/>
                </a:solidFill>
              </a:rPr>
              <a:t>HEVs (Germany and Korea)</a:t>
            </a:r>
          </a:p>
          <a:p>
            <a:pPr lvl="2"/>
            <a:r>
              <a:rPr lang="en-US" dirty="0" smtClean="0"/>
              <a:t>Structure and content of a questionnaire containing technical and political questions to be distributed to the group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Updates from other IWGs: WLTP, EPPR, EVS</a:t>
            </a:r>
          </a:p>
          <a:p>
            <a:pPr marL="868680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645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EVE-15 meeting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(June 8, 2015, Geneva)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Purpose</a:t>
            </a:r>
            <a:r>
              <a:rPr lang="en-US" dirty="0" smtClean="0"/>
              <a:t>: To continue work on Part A of the EVE mandate, with updates from lead parties on substantial work in 3 sub-groups</a:t>
            </a:r>
          </a:p>
          <a:p>
            <a:r>
              <a:rPr lang="en-US" u="sng" dirty="0" smtClean="0"/>
              <a:t>EVE-15 discussion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Updates from sub-groups (see slides 5-7)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Review of the EVE Roadmap, Part A </a:t>
            </a:r>
            <a:r>
              <a:rPr lang="en-US" sz="1500" dirty="0" smtClean="0">
                <a:solidFill>
                  <a:schemeClr val="tx1"/>
                </a:solidFill>
              </a:rPr>
              <a:t>(EVE-13-06-Rev1e)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Discussion of EVE-16 meeting agenda:</a:t>
            </a:r>
          </a:p>
          <a:p>
            <a:pPr lvl="2"/>
            <a:r>
              <a:rPr lang="en-US" dirty="0" smtClean="0"/>
              <a:t>Oct.19-20, 2015 Ottawa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Updates from other IWGs: WLTP, EPPR, EVS</a:t>
            </a:r>
          </a:p>
          <a:p>
            <a:pPr lvl="2"/>
            <a:r>
              <a:rPr lang="en-US" dirty="0" smtClean="0"/>
              <a:t>Linkages between EVE and IWG work: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WLTP: end of PEV range criteria, PEV shorten test procedure, battery durability (Phase 2)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EPPR: power determination (future EPPR work)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EVS: Task forces making good progress, but an extension of the mandate timeline was proposed</a:t>
            </a:r>
          </a:p>
        </p:txBody>
      </p:sp>
    </p:spTree>
    <p:extLst>
      <p:ext uri="{BB962C8B-B14F-4D97-AF65-F5344CB8AC3E}">
        <p14:creationId xmlns:p14="http://schemas.microsoft.com/office/powerpoint/2010/main" val="396204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Method of Stating Energy Consumption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200" b="1" dirty="0" smtClean="0">
                <a:solidFill>
                  <a:schemeClr val="tx1"/>
                </a:solidFill>
              </a:rPr>
              <a:t>Current Issues (EVE-15-03e)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Lead: China</a:t>
            </a:r>
          </a:p>
          <a:p>
            <a:r>
              <a:rPr lang="en-US" u="sng" dirty="0" smtClean="0"/>
              <a:t>Current status: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Completed </a:t>
            </a:r>
            <a:r>
              <a:rPr lang="en-US" dirty="0">
                <a:solidFill>
                  <a:schemeClr val="tx1"/>
                </a:solidFill>
              </a:rPr>
              <a:t>literature </a:t>
            </a:r>
            <a:r>
              <a:rPr lang="en-US" dirty="0" smtClean="0">
                <a:solidFill>
                  <a:schemeClr val="tx1"/>
                </a:solidFill>
              </a:rPr>
              <a:t>review: </a:t>
            </a:r>
          </a:p>
          <a:p>
            <a:pPr lvl="2"/>
            <a:r>
              <a:rPr lang="en-US" dirty="0" smtClean="0"/>
              <a:t>a</a:t>
            </a:r>
            <a:r>
              <a:rPr lang="en-US" dirty="0"/>
              <a:t>) many papers were related to the assessment of energy </a:t>
            </a:r>
            <a:r>
              <a:rPr lang="en-US" dirty="0" smtClean="0"/>
              <a:t>savings </a:t>
            </a:r>
            <a:r>
              <a:rPr lang="en-US" dirty="0"/>
              <a:t>and GHG emission reductions of EVs in different countries/districts; </a:t>
            </a:r>
            <a:endParaRPr lang="en-US" dirty="0" smtClean="0"/>
          </a:p>
          <a:p>
            <a:pPr lvl="2"/>
            <a:r>
              <a:rPr lang="en-US" dirty="0" smtClean="0"/>
              <a:t>b</a:t>
            </a:r>
            <a:r>
              <a:rPr lang="en-US" dirty="0"/>
              <a:t>) the upstream stage of power supply should be covered in the assessment of EV energy consumption; </a:t>
            </a:r>
            <a:endParaRPr lang="en-US" dirty="0" smtClean="0"/>
          </a:p>
          <a:p>
            <a:pPr lvl="2"/>
            <a:r>
              <a:rPr lang="en-US" dirty="0" smtClean="0"/>
              <a:t>c</a:t>
            </a:r>
            <a:r>
              <a:rPr lang="en-US" dirty="0"/>
              <a:t>) data about the electricity mix and upstream emissions factors of different power supplies can be collected from most </a:t>
            </a:r>
            <a:r>
              <a:rPr lang="en-US" dirty="0" smtClean="0"/>
              <a:t>countries;</a:t>
            </a:r>
          </a:p>
          <a:p>
            <a:pPr lvl="2"/>
            <a:r>
              <a:rPr lang="en-US" dirty="0" smtClean="0"/>
              <a:t>d) standardized method </a:t>
            </a:r>
            <a:r>
              <a:rPr lang="en-US" dirty="0"/>
              <a:t>for calculating and stating energy consumption and the associated GHG emissions for EVs is </a:t>
            </a:r>
            <a:r>
              <a:rPr lang="en-US" dirty="0" smtClean="0"/>
              <a:t>recommended.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Request for data from parties: see slide 25, document EVE-14-11e</a:t>
            </a:r>
          </a:p>
          <a:p>
            <a:r>
              <a:rPr lang="en-US" u="sng" dirty="0"/>
              <a:t>Discussion</a:t>
            </a:r>
            <a:r>
              <a:rPr lang="en-US" u="sng" dirty="0" smtClean="0"/>
              <a:t>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Need </a:t>
            </a:r>
            <a:r>
              <a:rPr lang="en-US" dirty="0">
                <a:solidFill>
                  <a:schemeClr val="tx1"/>
                </a:solidFill>
              </a:rPr>
              <a:t>for methodology to consider not only country-level, but regional-level differences in energy </a:t>
            </a:r>
            <a:r>
              <a:rPr lang="en-US" dirty="0" smtClean="0">
                <a:solidFill>
                  <a:schemeClr val="tx1"/>
                </a:solidFill>
              </a:rPr>
              <a:t>supply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Consideration of electrical grid factors continues to re-enforce the limited ability of the GRPE to address this topic.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53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Electrified </a:t>
            </a:r>
            <a:r>
              <a:rPr lang="en-US" dirty="0" err="1" smtClean="0">
                <a:solidFill>
                  <a:schemeClr val="tx1"/>
                </a:solidFill>
              </a:rPr>
              <a:t>Vechicle</a:t>
            </a:r>
            <a:r>
              <a:rPr lang="en-US" dirty="0" smtClean="0">
                <a:solidFill>
                  <a:schemeClr val="tx1"/>
                </a:solidFill>
              </a:rPr>
              <a:t> Durability 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200" b="1" dirty="0" smtClean="0">
                <a:solidFill>
                  <a:schemeClr val="tx1"/>
                </a:solidFill>
              </a:rPr>
              <a:t>Current Issues (EVE-15-04e)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Lead: USA and Canada</a:t>
            </a:r>
          </a:p>
          <a:p>
            <a:r>
              <a:rPr lang="en-US" u="sng" dirty="0" smtClean="0"/>
              <a:t>Current status: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Literature review ongoing (anticipated completion: July 2015)</a:t>
            </a:r>
          </a:p>
          <a:p>
            <a:pPr lvl="2"/>
            <a:r>
              <a:rPr lang="en-CA" dirty="0" smtClean="0"/>
              <a:t>Factors </a:t>
            </a:r>
            <a:r>
              <a:rPr lang="en-CA" dirty="0"/>
              <a:t>effecting EV </a:t>
            </a:r>
            <a:r>
              <a:rPr lang="en-CA" dirty="0" smtClean="0"/>
              <a:t>durability</a:t>
            </a:r>
          </a:p>
          <a:p>
            <a:pPr lvl="2"/>
            <a:r>
              <a:rPr lang="en-CA" dirty="0"/>
              <a:t>E</a:t>
            </a:r>
            <a:r>
              <a:rPr lang="en-CA" dirty="0" smtClean="0"/>
              <a:t>xamples </a:t>
            </a:r>
            <a:r>
              <a:rPr lang="en-CA" dirty="0"/>
              <a:t>of </a:t>
            </a:r>
            <a:r>
              <a:rPr lang="en-CA" dirty="0" smtClean="0"/>
              <a:t>electrified vehicle testing methodologies</a:t>
            </a:r>
          </a:p>
          <a:p>
            <a:pPr lvl="2"/>
            <a:r>
              <a:rPr lang="en-CA" dirty="0"/>
              <a:t>T</a:t>
            </a:r>
            <a:r>
              <a:rPr lang="en-CA" dirty="0" smtClean="0"/>
              <a:t>est </a:t>
            </a:r>
            <a:r>
              <a:rPr lang="en-CA" dirty="0"/>
              <a:t>laboratory examples (Idaho National Laboratory </a:t>
            </a:r>
            <a:r>
              <a:rPr lang="en-CA" dirty="0" smtClean="0"/>
              <a:t>studies, etc.)</a:t>
            </a:r>
            <a:endParaRPr lang="en-US" dirty="0" smtClean="0"/>
          </a:p>
          <a:p>
            <a:r>
              <a:rPr lang="en-US" u="sng" dirty="0" smtClean="0"/>
              <a:t>Discussion:</a:t>
            </a:r>
            <a:endParaRPr lang="en-US" dirty="0" smtClean="0"/>
          </a:p>
          <a:p>
            <a:pPr lvl="1"/>
            <a:r>
              <a:rPr lang="en-CA" dirty="0">
                <a:solidFill>
                  <a:schemeClr val="tx1"/>
                </a:solidFill>
              </a:rPr>
              <a:t>N</a:t>
            </a:r>
            <a:r>
              <a:rPr lang="en-CA" dirty="0" smtClean="0">
                <a:solidFill>
                  <a:schemeClr val="tx1"/>
                </a:solidFill>
              </a:rPr>
              <a:t>atural </a:t>
            </a:r>
            <a:r>
              <a:rPr lang="en-CA" dirty="0">
                <a:solidFill>
                  <a:schemeClr val="tx1"/>
                </a:solidFill>
              </a:rPr>
              <a:t>grouping of the factors into three </a:t>
            </a:r>
            <a:r>
              <a:rPr lang="en-CA" dirty="0" smtClean="0">
                <a:solidFill>
                  <a:schemeClr val="tx1"/>
                </a:solidFill>
              </a:rPr>
              <a:t>areas: drive cycle, charging profiles and environmental exposure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Goal of work: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To increase knowledge on EV durability </a:t>
            </a:r>
            <a:r>
              <a:rPr lang="en-US" dirty="0">
                <a:solidFill>
                  <a:schemeClr val="tx1"/>
                </a:solidFill>
              </a:rPr>
              <a:t>(definition, parameters involved, existing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test methodologies, etc</a:t>
            </a:r>
            <a:r>
              <a:rPr lang="en-US" dirty="0" smtClean="0">
                <a:solidFill>
                  <a:schemeClr val="tx1"/>
                </a:solidFill>
              </a:rPr>
              <a:t>.)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Make recommendations on how to proceed (</a:t>
            </a:r>
            <a:r>
              <a:rPr lang="en-US" dirty="0">
                <a:solidFill>
                  <a:schemeClr val="tx1"/>
                </a:solidFill>
              </a:rPr>
              <a:t>i.e. test </a:t>
            </a:r>
            <a:r>
              <a:rPr lang="en-US" dirty="0" smtClean="0">
                <a:solidFill>
                  <a:schemeClr val="tx1"/>
                </a:solidFill>
              </a:rPr>
              <a:t>procedure)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CA" dirty="0" smtClean="0">
                <a:solidFill>
                  <a:schemeClr val="tx1"/>
                </a:solidFill>
              </a:rPr>
              <a:t>The recommendations </a:t>
            </a:r>
            <a:r>
              <a:rPr lang="en-CA" dirty="0">
                <a:solidFill>
                  <a:schemeClr val="tx1"/>
                </a:solidFill>
              </a:rPr>
              <a:t>that will be presented by FEV in the finalized literature review will be the opinion of FEV and </a:t>
            </a:r>
            <a:r>
              <a:rPr lang="en-CA" dirty="0" smtClean="0">
                <a:solidFill>
                  <a:schemeClr val="tx1"/>
                </a:solidFill>
              </a:rPr>
              <a:t>will be considered by EVE group but may not be the final position.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51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42248" cy="7589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Determination of Powertrain Performance of HEVs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200" b="1" dirty="0" smtClean="0">
                <a:solidFill>
                  <a:schemeClr val="tx1"/>
                </a:solidFill>
              </a:rPr>
              <a:t>Current Issues (EVE-15-05e, EVE-15-07e)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Lead: Germany and Korea</a:t>
            </a:r>
          </a:p>
          <a:p>
            <a:r>
              <a:rPr lang="en-US" u="sng" dirty="0" smtClean="0"/>
              <a:t>Current status: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ISO HEV System Power working group updates: </a:t>
            </a:r>
          </a:p>
          <a:p>
            <a:pPr lvl="2"/>
            <a:r>
              <a:rPr lang="en-US" dirty="0" smtClean="0"/>
              <a:t>Information shared by Japan; updates to continue at future meetings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Discussion of information gathered by questionnaire (EVE-14-07-Rev1e): </a:t>
            </a:r>
          </a:p>
          <a:p>
            <a:pPr lvl="2"/>
            <a:r>
              <a:rPr lang="en-US" dirty="0" smtClean="0"/>
              <a:t>Question 1 - Regulatory Approach </a:t>
            </a:r>
          </a:p>
          <a:p>
            <a:pPr lvl="2"/>
            <a:r>
              <a:rPr lang="en-US" dirty="0" smtClean="0"/>
              <a:t>Question 2 and 3 – Current requirements (i.e. UN-R85 and/or other), test procedure </a:t>
            </a:r>
          </a:p>
          <a:p>
            <a:r>
              <a:rPr lang="en-US" u="sng" dirty="0" smtClean="0"/>
              <a:t>Discussion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WLTP group strongly supports work of this group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Application of the procedure beyond hybrids under consideration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Preferred regulatory approach: to be further discussed and defined during EVE-16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351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EVE Roadmap, Part A: Jan - Nov 2016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(EVE-13-06-Rev1e)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Jan 2105-Jan 2016</a:t>
            </a:r>
            <a:endParaRPr lang="en-US" dirty="0"/>
          </a:p>
          <a:p>
            <a:endParaRPr lang="en-US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304800" y="945932"/>
            <a:ext cx="8077200" cy="5486400"/>
            <a:chOff x="457200" y="914400"/>
            <a:chExt cx="8077200" cy="548640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241" t="15873" b="2191"/>
            <a:stretch/>
          </p:blipFill>
          <p:spPr bwMode="auto">
            <a:xfrm>
              <a:off x="5813974" y="914400"/>
              <a:ext cx="2720426" cy="548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48" t="15873" r="50451" b="2191"/>
            <a:stretch/>
          </p:blipFill>
          <p:spPr bwMode="auto">
            <a:xfrm>
              <a:off x="457200" y="914400"/>
              <a:ext cx="5530630" cy="548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4696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1409</TotalTime>
  <Words>887</Words>
  <Application>Microsoft Office PowerPoint</Application>
  <PresentationFormat>On-screen Show (4:3)</PresentationFormat>
  <Paragraphs>126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Electric Vehicles and the Environment  (EVE IWG)</vt:lpstr>
      <vt:lpstr>Current EVE Mandate Review</vt:lpstr>
      <vt:lpstr>EVE Roadmap, Part A: Jan 2015-Jan 2016 (EVE-13-06-Rev1e)</vt:lpstr>
      <vt:lpstr>EVE-14 meeting (April 20, 2015, Teleconference)</vt:lpstr>
      <vt:lpstr>EVE-15 meeting (June 8, 2015, Geneva)</vt:lpstr>
      <vt:lpstr>Method of Stating Energy Consumption Current Issues (EVE-15-03e)</vt:lpstr>
      <vt:lpstr>Electrified Vechicle Durability  Current Issues (EVE-15-04e)</vt:lpstr>
      <vt:lpstr>Determination of Powertrain Performance of HEVs Current Issues (EVE-15-05e, EVE-15-07e)</vt:lpstr>
      <vt:lpstr>EVE Roadmap, Part A: Jan - Nov 2016 (EVE-13-06-Rev1e)</vt:lpstr>
      <vt:lpstr>Upcoming Meetings and Next Steps</vt:lpstr>
    </vt:vector>
  </TitlesOfParts>
  <Company>US-EPA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Vehicles and the Environment (EVE IWG)</dc:title>
  <dc:creator>Michael Olechiw</dc:creator>
  <cp:lastModifiedBy>Miquel Gangonells</cp:lastModifiedBy>
  <cp:revision>224</cp:revision>
  <dcterms:created xsi:type="dcterms:W3CDTF">2014-06-05T20:11:34Z</dcterms:created>
  <dcterms:modified xsi:type="dcterms:W3CDTF">2015-06-11T12:15:50Z</dcterms:modified>
</cp:coreProperties>
</file>