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0" r:id="rId4"/>
    <p:sldId id="272" r:id="rId5"/>
    <p:sldId id="271" r:id="rId6"/>
    <p:sldId id="273" r:id="rId7"/>
    <p:sldId id="27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0" autoAdjust="0"/>
    <p:restoredTop sz="87261" autoAdjust="0"/>
  </p:normalViewPr>
  <p:slideViewPr>
    <p:cSldViewPr>
      <p:cViewPr>
        <p:scale>
          <a:sx n="100" d="100"/>
          <a:sy n="100" d="100"/>
        </p:scale>
        <p:origin x="-4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Activities to date -</a:t>
            </a:r>
            <a:r>
              <a:rPr lang="en-CA" baseline="0" dirty="0" smtClean="0"/>
              <a:t> since the 69</a:t>
            </a:r>
            <a:r>
              <a:rPr lang="en-CA" baseline="30000" dirty="0" smtClean="0"/>
              <a:t>th</a:t>
            </a:r>
            <a:r>
              <a:rPr lang="en-CA" baseline="0" dirty="0" smtClean="0"/>
              <a:t> GRPE session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Activities to date -</a:t>
            </a:r>
            <a:r>
              <a:rPr lang="en-CA" baseline="0" dirty="0" smtClean="0"/>
              <a:t> since the 69</a:t>
            </a:r>
            <a:r>
              <a:rPr lang="en-CA" baseline="30000" dirty="0" smtClean="0"/>
              <a:t>th</a:t>
            </a:r>
            <a:r>
              <a:rPr lang="en-CA" baseline="0" dirty="0" smtClean="0"/>
              <a:t> GRPE session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Activities to date -</a:t>
            </a:r>
            <a:r>
              <a:rPr lang="en-CA" baseline="0" dirty="0" smtClean="0"/>
              <a:t> since the 69</a:t>
            </a:r>
            <a:r>
              <a:rPr lang="en-CA" baseline="30000" dirty="0" smtClean="0"/>
              <a:t>th</a:t>
            </a:r>
            <a:r>
              <a:rPr lang="en-CA" baseline="0" dirty="0" smtClean="0"/>
              <a:t> GRPE session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Activities to date -</a:t>
            </a:r>
            <a:r>
              <a:rPr lang="en-CA" baseline="0" dirty="0" smtClean="0"/>
              <a:t> since the 69</a:t>
            </a:r>
            <a:r>
              <a:rPr lang="en-CA" baseline="30000" dirty="0" smtClean="0"/>
              <a:t>th</a:t>
            </a:r>
            <a:r>
              <a:rPr lang="en-CA" baseline="0" dirty="0" smtClean="0"/>
              <a:t> GRPE session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Activities to date -</a:t>
            </a:r>
            <a:r>
              <a:rPr lang="en-CA" baseline="0" dirty="0" smtClean="0"/>
              <a:t> since the 69</a:t>
            </a:r>
            <a:r>
              <a:rPr lang="en-CA" baseline="30000" dirty="0" smtClean="0"/>
              <a:t>th</a:t>
            </a:r>
            <a:r>
              <a:rPr lang="en-CA" baseline="0" dirty="0" smtClean="0"/>
              <a:t> GRPE session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5506-71AD-4702-B852-37BFA4148757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CD68-1FF2-4B80-A104-54D675CB397A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71F-990C-43C7-8781-D304754763A4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A50C-D222-436D-A117-AA388BAFFE5E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52D-BE50-4F08-AD58-8265CD255240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A8F1C0-37A7-44DD-93BE-0E3F2F961832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6DAD-3BDC-419E-AE3F-D8FC6E36B033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DF2A-444D-4333-891F-660515AA55A0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AE2A-32A9-4F0C-933E-D0FDAE8BA04F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63CA-B077-4590-B190-CE7E3D6602DD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4D68C-FAA0-4FCE-902D-8BB0274CF2EB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03112B-5E2C-4A90-A818-D325F3E5456A}" type="datetime1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Report to GRPE 70</a:t>
            </a:r>
            <a:r>
              <a:rPr lang="en-US" sz="2000" baseline="30000" dirty="0" smtClean="0">
                <a:solidFill>
                  <a:schemeClr val="tx1"/>
                </a:solidFill>
              </a:rPr>
              <a:t>th</a:t>
            </a:r>
            <a:r>
              <a:rPr lang="en-US" sz="2000" dirty="0" smtClean="0">
                <a:solidFill>
                  <a:schemeClr val="tx1"/>
                </a:solidFill>
              </a:rPr>
              <a:t> Session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Electric Vehicles and the Environment</a:t>
            </a:r>
            <a:br>
              <a:rPr lang="en-US" sz="3200" b="1" dirty="0" smtClean="0"/>
            </a:br>
            <a:r>
              <a:rPr lang="en-US" sz="3200" b="1" dirty="0" smtClean="0"/>
              <a:t> (EVE IWG)</a:t>
            </a:r>
            <a:endParaRPr lang="en-US" sz="3200" b="1" dirty="0"/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document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GRPE-70-23</a:t>
            </a: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GRPE, 15-16 January 2015 </a:t>
            </a: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Submitted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the EVE informal working group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Activities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Completion of the 1</a:t>
            </a:r>
            <a:r>
              <a:rPr lang="en-US" baseline="30000" dirty="0" smtClean="0"/>
              <a:t>st</a:t>
            </a:r>
            <a:r>
              <a:rPr lang="en-US" dirty="0" smtClean="0"/>
              <a:t> EVE mandate: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Approval of the EV Reference Guide</a:t>
            </a:r>
          </a:p>
          <a:p>
            <a:pPr lvl="2"/>
            <a:r>
              <a:rPr lang="en-US" dirty="0" smtClean="0"/>
              <a:t>Formal document approved during 69</a:t>
            </a:r>
            <a:r>
              <a:rPr lang="en-US" baseline="30000" dirty="0" smtClean="0"/>
              <a:t>th</a:t>
            </a:r>
            <a:r>
              <a:rPr lang="en-US" dirty="0" smtClean="0"/>
              <a:t> GRPE, June 2014 and transmitted to WP.29</a:t>
            </a:r>
          </a:p>
          <a:p>
            <a:pPr lvl="2"/>
            <a:r>
              <a:rPr lang="en-US" dirty="0" smtClean="0"/>
              <a:t>Formal document approved during the 164</a:t>
            </a:r>
            <a:r>
              <a:rPr lang="en-US" baseline="30000" dirty="0" smtClean="0"/>
              <a:t>th</a:t>
            </a:r>
            <a:r>
              <a:rPr lang="en-US" dirty="0" smtClean="0"/>
              <a:t> WP.29, Nov 2014: ECE/TRANS/WP.29/2014/81</a:t>
            </a:r>
          </a:p>
          <a:p>
            <a:pPr lvl="2"/>
            <a:r>
              <a:rPr lang="en-US" dirty="0" smtClean="0"/>
              <a:t>Filing of the EV Reference Guide on the WP.29 website under discussion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As proposed by the WP.29 Secretariat, the EV Guide number will be left as is and placed under ‘Reference material’ and on the WP.29 homepage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Recommendations in Chapter 5 of the Guide where future work could be completed: </a:t>
            </a:r>
          </a:p>
          <a:p>
            <a:pPr lvl="2"/>
            <a:r>
              <a:rPr lang="en-US" dirty="0" smtClean="0"/>
              <a:t>5.1 – Vehicle range and energy consumption</a:t>
            </a:r>
          </a:p>
          <a:p>
            <a:pPr lvl="2"/>
            <a:r>
              <a:rPr lang="en-US" dirty="0" smtClean="0"/>
              <a:t>5.2 – Method of stating energy consumption</a:t>
            </a:r>
          </a:p>
          <a:p>
            <a:pPr lvl="2"/>
            <a:r>
              <a:rPr lang="en-US" dirty="0" smtClean="0"/>
              <a:t>5.3 – Battery performance and durability</a:t>
            </a:r>
          </a:p>
          <a:p>
            <a:pPr lvl="2"/>
            <a:r>
              <a:rPr lang="en-US" dirty="0" smtClean="0"/>
              <a:t>5.4 – Battery recycling/recyclability 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Activities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Approval of the new EVE mandate: ECE/TRANS/WP.29/2014/88, amended by WP.29-164-15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S</a:t>
            </a:r>
            <a:r>
              <a:rPr lang="en-GB" sz="2400" dirty="0" smtClean="0">
                <a:solidFill>
                  <a:schemeClr val="tx1"/>
                </a:solidFill>
              </a:rPr>
              <a:t>ubmitted </a:t>
            </a:r>
            <a:r>
              <a:rPr lang="en-GB" sz="2400" dirty="0">
                <a:solidFill>
                  <a:schemeClr val="tx1"/>
                </a:solidFill>
              </a:rPr>
              <a:t>by Canada, China, Japan, USA and the European </a:t>
            </a:r>
            <a:r>
              <a:rPr lang="en-GB" sz="2400" dirty="0" smtClean="0">
                <a:solidFill>
                  <a:schemeClr val="tx1"/>
                </a:solidFill>
              </a:rPr>
              <a:t>Union</a:t>
            </a:r>
          </a:p>
          <a:p>
            <a:pPr lvl="1"/>
            <a:r>
              <a:rPr lang="en-GB" sz="2400" dirty="0" smtClean="0">
                <a:solidFill>
                  <a:schemeClr val="tx1"/>
                </a:solidFill>
              </a:rPr>
              <a:t>The </a:t>
            </a:r>
            <a:r>
              <a:rPr lang="en-GB" sz="2400" dirty="0">
                <a:solidFill>
                  <a:schemeClr val="tx1"/>
                </a:solidFill>
              </a:rPr>
              <a:t>mandate has two parts: Part A will involve additional research and information-sharing, and Part B will potentially involve GTR </a:t>
            </a:r>
            <a:r>
              <a:rPr lang="en-GB" sz="2400" dirty="0" smtClean="0">
                <a:solidFill>
                  <a:schemeClr val="tx1"/>
                </a:solidFill>
              </a:rPr>
              <a:t>development</a:t>
            </a:r>
            <a:r>
              <a:rPr lang="en-GB" sz="2400" dirty="0">
                <a:solidFill>
                  <a:schemeClr val="tx1"/>
                </a:solidFill>
              </a:rPr>
              <a:t>:</a:t>
            </a:r>
            <a:endParaRPr lang="en-GB" sz="2400" dirty="0" smtClean="0">
              <a:solidFill>
                <a:schemeClr val="tx1"/>
              </a:solidFill>
            </a:endParaRPr>
          </a:p>
          <a:p>
            <a:pPr lvl="2"/>
            <a:r>
              <a:rPr lang="en-US" dirty="0"/>
              <a:t>5.1 – Vehicle range and energy </a:t>
            </a:r>
            <a:r>
              <a:rPr lang="en-US" dirty="0" smtClean="0"/>
              <a:t>consumption</a:t>
            </a:r>
          </a:p>
          <a:p>
            <a:pPr lvl="3"/>
            <a:r>
              <a:rPr lang="en-GB" sz="1800" dirty="0" smtClean="0">
                <a:solidFill>
                  <a:schemeClr val="tx1"/>
                </a:solidFill>
              </a:rPr>
              <a:t>Removed </a:t>
            </a:r>
            <a:r>
              <a:rPr lang="en-GB" sz="1800" dirty="0">
                <a:solidFill>
                  <a:schemeClr val="tx1"/>
                </a:solidFill>
              </a:rPr>
              <a:t>from consideration in Part A or B of the new EVE mandate because it is understood that this issue will be addressed by the WLTP informal working group in future work </a:t>
            </a:r>
            <a:endParaRPr lang="en-US" sz="1800" dirty="0">
              <a:solidFill>
                <a:schemeClr val="tx1"/>
              </a:solidFill>
            </a:endParaRPr>
          </a:p>
          <a:p>
            <a:pPr lvl="2"/>
            <a:r>
              <a:rPr lang="en-US" dirty="0" smtClean="0"/>
              <a:t>5.2 </a:t>
            </a:r>
            <a:r>
              <a:rPr lang="en-US" dirty="0"/>
              <a:t>– Method of stating energy </a:t>
            </a:r>
            <a:r>
              <a:rPr lang="en-US" dirty="0" smtClean="0"/>
              <a:t>consumption and 5.4 – Battery recyclability </a:t>
            </a:r>
          </a:p>
          <a:p>
            <a:pPr lvl="3"/>
            <a:r>
              <a:rPr lang="en-GB" sz="1800" dirty="0" smtClean="0">
                <a:solidFill>
                  <a:schemeClr val="tx1"/>
                </a:solidFill>
              </a:rPr>
              <a:t>Will </a:t>
            </a:r>
            <a:r>
              <a:rPr lang="en-GB" sz="1800" dirty="0">
                <a:solidFill>
                  <a:schemeClr val="tx1"/>
                </a:solidFill>
              </a:rPr>
              <a:t>be addressed under Part A of the new EVE mandate, and thus be considered for further research and information-sharing only, and not considered for GTR development under Part </a:t>
            </a:r>
            <a:r>
              <a:rPr lang="en-GB" sz="1800" dirty="0" smtClean="0">
                <a:solidFill>
                  <a:schemeClr val="tx1"/>
                </a:solidFill>
              </a:rPr>
              <a:t>B</a:t>
            </a:r>
            <a:endParaRPr lang="en-US" sz="1800" dirty="0">
              <a:solidFill>
                <a:schemeClr val="tx1"/>
              </a:solidFill>
            </a:endParaRPr>
          </a:p>
          <a:p>
            <a:pPr lvl="2"/>
            <a:r>
              <a:rPr lang="en-US" dirty="0" smtClean="0"/>
              <a:t>5.3 </a:t>
            </a:r>
            <a:r>
              <a:rPr lang="en-US" dirty="0"/>
              <a:t>– Battery performance and </a:t>
            </a:r>
            <a:r>
              <a:rPr lang="en-US" dirty="0" smtClean="0"/>
              <a:t>durability and “Determining the powertrain performance of EVs”</a:t>
            </a:r>
            <a:endParaRPr lang="en-US" dirty="0"/>
          </a:p>
          <a:p>
            <a:pPr lvl="3"/>
            <a:r>
              <a:rPr lang="en-GB" sz="1800" dirty="0" smtClean="0">
                <a:solidFill>
                  <a:schemeClr val="tx1"/>
                </a:solidFill>
              </a:rPr>
              <a:t>Will be addressed </a:t>
            </a:r>
            <a:r>
              <a:rPr lang="en-GB" sz="1800" dirty="0">
                <a:solidFill>
                  <a:schemeClr val="tx1"/>
                </a:solidFill>
              </a:rPr>
              <a:t>in both Part A and Part B of the new EVE mandate</a:t>
            </a:r>
            <a:r>
              <a:rPr lang="en-GB" sz="1800" dirty="0" smtClean="0">
                <a:solidFill>
                  <a:schemeClr val="tx1"/>
                </a:solidFill>
              </a:rPr>
              <a:t>.</a:t>
            </a:r>
            <a:endParaRPr lang="en-CA" sz="1800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561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Activities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Approval of the new EVE mandate: ECE/TRANS/WP.29/2014/88</a:t>
            </a:r>
            <a:r>
              <a:rPr lang="en-US" dirty="0"/>
              <a:t>, amended by </a:t>
            </a:r>
            <a:r>
              <a:rPr lang="en-US" dirty="0" smtClean="0"/>
              <a:t>WP.29-164-15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69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GRPE meeting (June 5-6 2014, Geneva) </a:t>
            </a:r>
          </a:p>
          <a:p>
            <a:pPr lvl="2"/>
            <a:r>
              <a:rPr lang="en-US" dirty="0" smtClean="0"/>
              <a:t>Agreement in principle on the new EVE mandate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163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WP.29 meeting (June 24 -27 2014, Geneva)</a:t>
            </a:r>
          </a:p>
          <a:p>
            <a:pPr lvl="2"/>
            <a:r>
              <a:rPr lang="en-US" dirty="0" smtClean="0"/>
              <a:t>Informal consideration of the new EVE mandate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EVE-11 meeting (September 29 2014, teleconference)</a:t>
            </a:r>
          </a:p>
          <a:p>
            <a:pPr lvl="2"/>
            <a:r>
              <a:rPr lang="en-US" dirty="0" smtClean="0"/>
              <a:t>Continued discussion on which Guide recommendations should be explored in the new EVE mandate </a:t>
            </a:r>
          </a:p>
          <a:p>
            <a:pPr lvl="2"/>
            <a:r>
              <a:rPr lang="en-US" dirty="0" smtClean="0"/>
              <a:t>Identification of leads for the proposed topic areas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EVE-12 meeting (October 28-29 2014, Brussels)</a:t>
            </a:r>
          </a:p>
          <a:p>
            <a:pPr lvl="2"/>
            <a:r>
              <a:rPr lang="en-US" dirty="0" smtClean="0"/>
              <a:t>Presentations by leads on the proposed topic areas </a:t>
            </a:r>
          </a:p>
          <a:p>
            <a:pPr lvl="2"/>
            <a:r>
              <a:rPr lang="en-US" dirty="0" smtClean="0"/>
              <a:t>Finalization of topic areas and scope of the new EVE mandate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164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WP.29 meeting (November 11-14, 2014, Geneva) </a:t>
            </a:r>
          </a:p>
          <a:p>
            <a:pPr lvl="2"/>
            <a:r>
              <a:rPr lang="en-US" dirty="0" smtClean="0"/>
              <a:t>Approval of the new EVE mandate: ECE/TRANS/WP.29/2014/88, amended by WP.29-164-15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64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EVE-13 meeting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 smtClean="0"/>
              <a:t>(Jan 12, 2015, Geneva)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Purpose: To discuss detailed proposals for Part A work in each topic area of the new EVE mandate, as presented by leads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Request for participation</a:t>
            </a:r>
          </a:p>
          <a:p>
            <a:r>
              <a:rPr lang="en-US" dirty="0" smtClean="0"/>
              <a:t>Proposed work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Method of stating energy consumption- China (EVE-13-03e)</a:t>
            </a:r>
          </a:p>
          <a:p>
            <a:pPr lvl="2"/>
            <a:r>
              <a:rPr lang="en-US" dirty="0"/>
              <a:t>Step1: Literatures review: Study on the electric vehicle energy consumption evaluation method executed by main countries. </a:t>
            </a:r>
            <a:endParaRPr lang="en-US" dirty="0" smtClean="0"/>
          </a:p>
          <a:p>
            <a:pPr lvl="2"/>
            <a:r>
              <a:rPr lang="en-US" dirty="0" smtClean="0"/>
              <a:t>Step2</a:t>
            </a:r>
            <a:r>
              <a:rPr lang="en-US" dirty="0"/>
              <a:t>: Data collection: Build database and conduct comparative analysis on the energy structure for main countries in the world. </a:t>
            </a:r>
            <a:endParaRPr lang="en-US" dirty="0" smtClean="0"/>
          </a:p>
          <a:p>
            <a:pPr lvl="2"/>
            <a:r>
              <a:rPr lang="en-US" dirty="0" smtClean="0"/>
              <a:t>Step3</a:t>
            </a:r>
            <a:r>
              <a:rPr lang="en-US" dirty="0"/>
              <a:t>: Method Development: Discusses the necessity and possibility to standardize the energy consumption method.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Battery performance and durability- USA and Canada (EVE-13-04e)</a:t>
            </a:r>
          </a:p>
          <a:p>
            <a:pPr lvl="2"/>
            <a:r>
              <a:rPr lang="en-US" dirty="0" smtClean="0"/>
              <a:t>Literature review to inform the decision of GTR development in Part B:</a:t>
            </a:r>
          </a:p>
          <a:p>
            <a:pPr lvl="2"/>
            <a:r>
              <a:rPr lang="en-US" dirty="0" smtClean="0"/>
              <a:t>Establish definition of xEV battery durability, factors affecting xEV battery durability </a:t>
            </a:r>
          </a:p>
          <a:p>
            <a:pPr lvl="2"/>
            <a:r>
              <a:rPr lang="en-US" dirty="0" smtClean="0"/>
              <a:t>Review existing test programs or methodology for evaluating battery durability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Determining power of EVs- Germany </a:t>
            </a:r>
            <a:r>
              <a:rPr lang="en-US" smtClean="0">
                <a:solidFill>
                  <a:schemeClr val="tx1"/>
                </a:solidFill>
              </a:rPr>
              <a:t>and Korea (EVE-13-05e)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/>
              <a:t>Focus on light duty vehicles </a:t>
            </a:r>
          </a:p>
          <a:p>
            <a:pPr lvl="2"/>
            <a:r>
              <a:rPr lang="en-US" dirty="0" smtClean="0"/>
              <a:t>Clear demand from WLTP  EV sub-group, potential collaboration</a:t>
            </a:r>
          </a:p>
          <a:p>
            <a:pPr lvl="2"/>
            <a:r>
              <a:rPr lang="en-US" dirty="0" smtClean="0"/>
              <a:t>Part A will focus on answering open questions: Which concept to follow for LD HEVs (KATRI, JARI, SAE, new method?), resources, new GTR or UN R85 amendment?, organizational issues</a:t>
            </a:r>
          </a:p>
          <a:p>
            <a:r>
              <a:rPr lang="en-US" dirty="0" smtClean="0"/>
              <a:t>Updates from other IWGs: WLTP, EPPR, EVS, VPSD, HDH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64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EVE-13 meeting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 smtClean="0"/>
              <a:t>(Jan 12, 2015, Geneva)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Roadmap, Part A, Jan 2105-Jan 2016: EVE-13-06e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 t="12245" r="1819"/>
          <a:stretch/>
        </p:blipFill>
        <p:spPr bwMode="auto">
          <a:xfrm>
            <a:off x="0" y="1981200"/>
            <a:ext cx="11396328" cy="449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22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EVE-13 meeting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 smtClean="0"/>
              <a:t>(Jan 12, 2015, Geneva)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Roadmap, Part A, Jan 2016-Nov 2016: EVE-13-06e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532957" y="1905000"/>
            <a:ext cx="8077643" cy="4495800"/>
            <a:chOff x="0" y="1828800"/>
            <a:chExt cx="8077643" cy="44958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9" t="12245" r="1820"/>
            <a:stretch/>
          </p:blipFill>
          <p:spPr bwMode="auto">
            <a:xfrm>
              <a:off x="5539565" y="1828800"/>
              <a:ext cx="2538078" cy="4495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9" t="12245" r="51172"/>
            <a:stretch/>
          </p:blipFill>
          <p:spPr bwMode="auto">
            <a:xfrm>
              <a:off x="0" y="1828801"/>
              <a:ext cx="5562600" cy="4495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365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April, 2015: EVE-14 meeting (TBD)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Teleconference or face-to-face meeting (Ottawa, Canada)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Status report of Part A research </a:t>
            </a:r>
          </a:p>
          <a:p>
            <a:r>
              <a:rPr lang="en-US" dirty="0" smtClean="0"/>
              <a:t>June, 2015: EVE-15 meeting and GRPE session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Status </a:t>
            </a:r>
            <a:r>
              <a:rPr lang="en-US" dirty="0">
                <a:solidFill>
                  <a:schemeClr val="tx1"/>
                </a:solidFill>
              </a:rPr>
              <a:t>report of Part A research</a:t>
            </a:r>
          </a:p>
          <a:p>
            <a:r>
              <a:rPr lang="en-US" dirty="0" smtClean="0"/>
              <a:t>Fall, 2015: EVE-16 meeting (TBD)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Teleconference or face-to-face meeting </a:t>
            </a:r>
            <a:r>
              <a:rPr lang="en-US" dirty="0" smtClean="0">
                <a:solidFill>
                  <a:schemeClr val="tx1"/>
                </a:solidFill>
              </a:rPr>
              <a:t>(China)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Status report of Part A </a:t>
            </a:r>
            <a:r>
              <a:rPr lang="en-US" dirty="0" smtClean="0">
                <a:solidFill>
                  <a:schemeClr val="tx1"/>
                </a:solidFill>
              </a:rPr>
              <a:t>research, preparation for Jan GRPE discussion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1119</TotalTime>
  <Words>839</Words>
  <Application>Microsoft Office PowerPoint</Application>
  <PresentationFormat>On-screen Show (4:3)</PresentationFormat>
  <Paragraphs>108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Electric Vehicles and the Environment  (EVE IWG)</vt:lpstr>
      <vt:lpstr>Recent Activities</vt:lpstr>
      <vt:lpstr>Recent Activities</vt:lpstr>
      <vt:lpstr>Recent Activities</vt:lpstr>
      <vt:lpstr>EVE-13 meeting (Jan 12, 2015, Geneva)</vt:lpstr>
      <vt:lpstr>EVE-13 meeting (Jan 12, 2015, Geneva)</vt:lpstr>
      <vt:lpstr>EVE-13 meeting (Jan 12, 2015, Geneva)</vt:lpstr>
      <vt:lpstr>Next Steps</vt:lpstr>
    </vt:vector>
  </TitlesOfParts>
  <Company>US-EPA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onu</cp:lastModifiedBy>
  <cp:revision>175</cp:revision>
  <dcterms:created xsi:type="dcterms:W3CDTF">2014-06-05T20:11:34Z</dcterms:created>
  <dcterms:modified xsi:type="dcterms:W3CDTF">2015-01-15T13:06:26Z</dcterms:modified>
</cp:coreProperties>
</file>