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1" r:id="rId2"/>
    <p:sldId id="272" r:id="rId3"/>
    <p:sldId id="278" r:id="rId4"/>
    <p:sldId id="290" r:id="rId5"/>
    <p:sldId id="291" r:id="rId6"/>
    <p:sldId id="287" r:id="rId7"/>
    <p:sldId id="288" r:id="rId8"/>
    <p:sldId id="292" r:id="rId9"/>
    <p:sldId id="294" r:id="rId10"/>
    <p:sldId id="295" r:id="rId11"/>
    <p:sldId id="286" r:id="rId12"/>
  </p:sldIdLst>
  <p:sldSz cx="9144000" cy="6858000" type="screen4x3"/>
  <p:notesSz cx="6805613" cy="9944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6" autoAdjust="0"/>
  </p:normalViewPr>
  <p:slideViewPr>
    <p:cSldViewPr>
      <p:cViewPr>
        <p:scale>
          <a:sx n="83" d="100"/>
          <a:sy n="83" d="100"/>
        </p:scale>
        <p:origin x="-2340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6B799C4-0729-4ED9-BFC5-69C631DB55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01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2813"/>
            <a:ext cx="5445125" cy="447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4038"/>
            <a:ext cx="29495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5B15622-C3C2-4FA1-BE05-489769E5E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95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900" dirty="0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C9C8C9D0-C3EF-4C74-BA85-D6BECB2DA95D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1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13CCDDB9-2A43-4060-AFA9-0BF3B1A63FF2}" type="slidenum">
              <a:rPr lang="en-GB" sz="1200" b="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GB" sz="1200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B15622-C3C2-4FA1-BE05-489769E5E947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171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 b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309563"/>
            <a:ext cx="1584325" cy="11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30688" y="6669088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FAC8A5-1DCC-439D-B9E4-0340F48E6F2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297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7432B-7ABE-4BDE-ACC1-44BF0F0D7C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18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257C3-D719-4DA4-92F0-D9F5D07FEBA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235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3175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2438" y="6669088"/>
            <a:ext cx="596900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F5B49-934A-4A73-8F2F-AEB4B18A90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228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9B41B-33C1-4826-B280-9E999A2980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914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21B0F-7D15-4AE9-A2A7-BC2DB17D77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74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A2D2-1CF3-40F6-A3F9-1556802090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726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EBA80-10EE-46F0-A28C-DA37BD764D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574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9CA43-E6A3-4ABE-BCA0-8824F77BB5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1078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FE4D-036F-4E21-8D6D-3BE477C51D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622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9D35E-6B5B-403F-92C3-06FCBE691E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986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Et dolor fragum</a:t>
            </a:r>
            <a:endParaRPr lang="en-GB" smtClean="0"/>
          </a:p>
          <a:p>
            <a:pPr lvl="1"/>
            <a:r>
              <a:rPr lang="en-GB" smtClean="0"/>
              <a:t>Et dolor fragum</a:t>
            </a:r>
          </a:p>
          <a:p>
            <a:pPr lvl="2"/>
            <a:r>
              <a:rPr lang="en-GB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B3B7445-2F97-428C-B1DA-2FDFCF23382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gardner@trl.co.uk" TargetMode="External"/><Relationship Id="rId2" Type="http://schemas.openxmlformats.org/officeDocument/2006/relationships/hyperlink" Target="mailto:Nikolaus.Steininger@ec.europa.e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55650" y="1773238"/>
            <a:ext cx="7632700" cy="4680098"/>
          </a:xfrm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en-GB" sz="2400" dirty="0"/>
              <a:t>Transposition </a:t>
            </a:r>
            <a:r>
              <a:rPr lang="en-GB" sz="2400" dirty="0" smtClean="0"/>
              <a:t>of WLTP </a:t>
            </a:r>
            <a:br>
              <a:rPr lang="en-GB" sz="2400" dirty="0" smtClean="0"/>
            </a:br>
            <a:r>
              <a:rPr lang="en-GB" sz="2400" dirty="0" smtClean="0"/>
              <a:t>into </a:t>
            </a:r>
            <a:br>
              <a:rPr lang="en-GB" sz="2400" dirty="0" smtClean="0"/>
            </a:br>
            <a:r>
              <a:rPr lang="en-GB" sz="2400" dirty="0" smtClean="0"/>
              <a:t>European Union and UN Regulations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2400" dirty="0" smtClean="0"/>
              <a:t>70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</a:t>
            </a:r>
            <a:r>
              <a:rPr lang="en-GB" sz="2400" dirty="0"/>
              <a:t>GRPE </a:t>
            </a:r>
            <a:r>
              <a:rPr lang="en-GB" sz="2400" dirty="0" smtClean="0"/>
              <a:t>January 2015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1100" dirty="0"/>
              <a:t/>
            </a:r>
            <a:br>
              <a:rPr lang="en-GB" sz="1100" dirty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1100" dirty="0" smtClean="0"/>
              <a:t/>
            </a:r>
            <a:br>
              <a:rPr lang="en-GB" sz="1100" dirty="0" smtClean="0"/>
            </a:br>
            <a:r>
              <a:rPr lang="en-GB" sz="2400" dirty="0" smtClean="0"/>
              <a:t>Submitted </a:t>
            </a:r>
            <a:r>
              <a:rPr lang="en-GB" sz="2400" dirty="0"/>
              <a:t>by the expert of the European </a:t>
            </a:r>
            <a:r>
              <a:rPr lang="en-GB" sz="2400" dirty="0" smtClean="0"/>
              <a:t>Commission</a:t>
            </a:r>
            <a:br>
              <a:rPr lang="en-GB" sz="2400" dirty="0" smtClean="0"/>
            </a:br>
            <a:r>
              <a:rPr lang="en-GB" sz="2400" dirty="0"/>
              <a:t/>
            </a:r>
            <a:br>
              <a:rPr lang="en-GB" sz="2400" dirty="0"/>
            </a:br>
            <a:endParaRPr lang="en-US" sz="24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724128" y="0"/>
            <a:ext cx="3419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0" u="sng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Informal document No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.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GRPE-70-13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/>
            </a:r>
            <a:b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</a:b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(70</a:t>
            </a:r>
            <a:r>
              <a:rPr lang="en-GB" sz="1600" b="0" baseline="3000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th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GRPE,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13-16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January 2015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, </a:t>
            </a:r>
            <a:r>
              <a:rPr lang="en-GB" sz="1600" b="0" dirty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agenda item </a:t>
            </a:r>
            <a:r>
              <a:rPr lang="en-GB" sz="1600" b="0" dirty="0" smtClean="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rPr>
              <a:t>3(b))</a:t>
            </a:r>
            <a:endParaRPr lang="en-GB" sz="1600" b="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17632" cy="504056"/>
          </a:xfrm>
        </p:spPr>
        <p:txBody>
          <a:bodyPr/>
          <a:lstStyle/>
          <a:p>
            <a:pPr algn="ctr"/>
            <a:r>
              <a:rPr lang="en-GB" sz="2400" dirty="0" smtClean="0"/>
              <a:t>UN Timetable + EU Regulation Dates</a:t>
            </a:r>
            <a:endParaRPr lang="en-GB" sz="28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8" y="2060848"/>
            <a:ext cx="879705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33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sz="3200" b="0" dirty="0"/>
              <a:t>Thank you for your attention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spcAft>
                <a:spcPts val="2400"/>
              </a:spcAft>
              <a:buFontTx/>
              <a:buNone/>
            </a:pPr>
            <a:r>
              <a:rPr lang="sv-SE" u="sng" dirty="0"/>
              <a:t>Contact information</a:t>
            </a:r>
          </a:p>
          <a:p>
            <a:pPr algn="ctr" eaLnBrk="1" hangingPunct="1">
              <a:buFontTx/>
              <a:buNone/>
            </a:pPr>
            <a:r>
              <a:rPr lang="sv-SE" dirty="0" smtClean="0"/>
              <a:t>Klaus Steininger, </a:t>
            </a:r>
            <a:r>
              <a:rPr lang="sv-SE" dirty="0"/>
              <a:t>European Commission</a:t>
            </a:r>
          </a:p>
          <a:p>
            <a:pPr algn="ctr" eaLnBrk="1" hangingPunct="1">
              <a:buFontTx/>
              <a:buNone/>
            </a:pPr>
            <a:r>
              <a:rPr lang="sv-SE" dirty="0" smtClean="0">
                <a:hlinkClick r:id="rId2"/>
              </a:rPr>
              <a:t>Nikolaus.Steininger@ec.europa.eu</a:t>
            </a:r>
            <a:endParaRPr lang="sv-SE" dirty="0" smtClean="0"/>
          </a:p>
          <a:p>
            <a:pPr algn="ctr" eaLnBrk="1" hangingPunct="1">
              <a:buFontTx/>
              <a:buNone/>
            </a:pPr>
            <a:endParaRPr lang="sv-SE" sz="1600" dirty="0"/>
          </a:p>
          <a:p>
            <a:pPr algn="ctr" eaLnBrk="1" hangingPunct="1">
              <a:buFontTx/>
              <a:buNone/>
            </a:pPr>
            <a:r>
              <a:rPr lang="sv-SE" dirty="0"/>
              <a:t>Robert Gardner, TRL</a:t>
            </a:r>
          </a:p>
          <a:p>
            <a:pPr algn="ctr" eaLnBrk="1" hangingPunct="1">
              <a:buFontTx/>
              <a:buNone/>
            </a:pPr>
            <a:r>
              <a:rPr lang="sv-SE" dirty="0">
                <a:hlinkClick r:id="rId3"/>
              </a:rPr>
              <a:t>rgardner@trl.co.uk</a:t>
            </a:r>
            <a:endParaRPr lang="sv-SE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648072"/>
          </a:xfrm>
        </p:spPr>
        <p:txBody>
          <a:bodyPr/>
          <a:lstStyle/>
          <a:p>
            <a:pPr algn="ctr"/>
            <a:r>
              <a:rPr lang="fr-BE" sz="2800" dirty="0" smtClean="0"/>
              <a:t>Background</a:t>
            </a:r>
            <a:endParaRPr lang="en-US" sz="2800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136904" cy="4752528"/>
          </a:xfrm>
        </p:spPr>
        <p:txBody>
          <a:bodyPr/>
          <a:lstStyle/>
          <a:p>
            <a:pPr algn="just"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UN GTR No. </a:t>
            </a:r>
            <a:r>
              <a:rPr lang="en-US" sz="2000" dirty="0"/>
              <a:t>15 (</a:t>
            </a:r>
            <a:r>
              <a:rPr lang="en-US" sz="2000" dirty="0" smtClean="0"/>
              <a:t>WLTP) needs to be implemented into European Union legislation </a:t>
            </a:r>
            <a:r>
              <a:rPr lang="en-US" sz="2000" dirty="0"/>
              <a:t>and </a:t>
            </a:r>
            <a:r>
              <a:rPr lang="en-US" sz="2000" dirty="0" smtClean="0"/>
              <a:t>also transposed into UN Regulation</a:t>
            </a:r>
          </a:p>
          <a:p>
            <a:pPr algn="just">
              <a:spcAft>
                <a:spcPts val="1200"/>
              </a:spcAft>
              <a:buFontTx/>
              <a:buChar char="•"/>
            </a:pPr>
            <a:r>
              <a:rPr lang="en-US" sz="2000" dirty="0" smtClean="0"/>
              <a:t>New EU and UN regulatory texts are therefore needed to enable this implementation</a:t>
            </a:r>
          </a:p>
          <a:p>
            <a:pPr algn="just">
              <a:spcAft>
                <a:spcPts val="600"/>
              </a:spcAft>
              <a:buFontTx/>
              <a:buChar char="•"/>
            </a:pPr>
            <a:r>
              <a:rPr lang="en-US" sz="2000" dirty="0" smtClean="0"/>
              <a:t>At </a:t>
            </a:r>
            <a:r>
              <a:rPr lang="en-US" sz="2000" dirty="0"/>
              <a:t>a European level </a:t>
            </a:r>
            <a:r>
              <a:rPr lang="en-US" sz="2000" dirty="0" smtClean="0"/>
              <a:t>the GTR needs to be complemented by additional technical elements, including:</a:t>
            </a:r>
          </a:p>
          <a:p>
            <a:pPr lvl="1" algn="just"/>
            <a:r>
              <a:rPr lang="en-US" b="0" dirty="0" smtClean="0"/>
              <a:t>Additional Ambient Temperature Correction Test</a:t>
            </a:r>
          </a:p>
          <a:p>
            <a:pPr lvl="1" algn="just"/>
            <a:r>
              <a:rPr lang="en-US" b="0" dirty="0" smtClean="0"/>
              <a:t>Corrections for test cycle flexibilities</a:t>
            </a:r>
          </a:p>
          <a:p>
            <a:pPr lvl="1" algn="just">
              <a:spcAft>
                <a:spcPts val="1200"/>
              </a:spcAft>
            </a:pPr>
            <a:r>
              <a:rPr lang="en-US" b="0" dirty="0" smtClean="0"/>
              <a:t>Utility Factors </a:t>
            </a:r>
            <a:r>
              <a:rPr lang="en-US" b="0" dirty="0"/>
              <a:t>for </a:t>
            </a:r>
            <a:r>
              <a:rPr lang="en-US" b="0" dirty="0" smtClean="0"/>
              <a:t>OVC-HEVs</a:t>
            </a:r>
          </a:p>
          <a:p>
            <a:pPr algn="just"/>
            <a:r>
              <a:rPr lang="en-US" sz="2000" dirty="0"/>
              <a:t>Administrative Working Group (AdminWG) </a:t>
            </a:r>
            <a:r>
              <a:rPr lang="en-US" sz="2000" dirty="0" smtClean="0"/>
              <a:t>set up to coordinate the drafting of the regulatory text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EU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08912" cy="4248472"/>
          </a:xfrm>
        </p:spPr>
        <p:txBody>
          <a:bodyPr/>
          <a:lstStyle/>
          <a:p>
            <a:pPr algn="just" eaLnBrk="1" hangingPunct="1">
              <a:spcAft>
                <a:spcPts val="1800"/>
              </a:spcAft>
            </a:pPr>
            <a:r>
              <a:rPr lang="en-GB" sz="2000" dirty="0" smtClean="0"/>
              <a:t>EU WLTP is being prepared as a new implementing and amending regulation of co-decision EC No. 715/2007 that will eventually </a:t>
            </a:r>
            <a:r>
              <a:rPr lang="en-GB" sz="2000" dirty="0"/>
              <a:t>replace the current EC No. 692/2008 (</a:t>
            </a:r>
            <a:r>
              <a:rPr lang="en-GB" sz="2000" dirty="0" err="1"/>
              <a:t>NEDC</a:t>
            </a:r>
            <a:r>
              <a:rPr lang="en-GB" sz="2000" dirty="0" smtClean="0"/>
              <a:t>)</a:t>
            </a:r>
            <a:endParaRPr lang="en-GB" sz="2000" dirty="0"/>
          </a:p>
          <a:p>
            <a:pPr algn="just" eaLnBrk="1" hangingPunct="1">
              <a:spcAft>
                <a:spcPts val="1800"/>
              </a:spcAft>
            </a:pPr>
            <a:r>
              <a:rPr lang="en-GB" sz="2000" dirty="0"/>
              <a:t>EC No. </a:t>
            </a:r>
            <a:r>
              <a:rPr lang="en-GB" sz="2000" dirty="0" smtClean="0"/>
              <a:t>692/2008 </a:t>
            </a:r>
            <a:r>
              <a:rPr lang="en-GB" sz="2000" dirty="0"/>
              <a:t>uses separate </a:t>
            </a:r>
            <a:r>
              <a:rPr lang="en-GB" sz="2000" dirty="0" smtClean="0"/>
              <a:t>annexes for the criteria emissions test, 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emissions test , HEV test procedure etc.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Proposed that the new regulation will include all the equivalent WLTP GTR requirements in a single new annex (Annex XXI) with the </a:t>
            </a:r>
            <a:r>
              <a:rPr lang="en-GB" sz="2000" dirty="0" err="1" smtClean="0"/>
              <a:t>NEDC</a:t>
            </a:r>
            <a:r>
              <a:rPr lang="en-GB" sz="2000" dirty="0" smtClean="0"/>
              <a:t> elements being deleted from the other annexes</a:t>
            </a:r>
          </a:p>
          <a:p>
            <a:pPr marL="0" indent="0" eaLnBrk="1" hangingPunct="1">
              <a:spcAft>
                <a:spcPts val="1200"/>
              </a:spcAft>
              <a:buNone/>
            </a:pPr>
            <a:endParaRPr lang="en-GB" sz="2000" dirty="0" smtClean="0"/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8689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EU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136904" cy="4464496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How to report WLTP Fuel Consumption/CO</a:t>
            </a:r>
            <a:r>
              <a:rPr lang="en-GB" sz="2000" baseline="-25000" dirty="0" smtClean="0"/>
              <a:t>2</a:t>
            </a:r>
            <a:r>
              <a:rPr lang="en-GB" sz="2000" dirty="0" smtClean="0"/>
              <a:t> results in the Type Approval Process is a key outstanding issue</a:t>
            </a:r>
          </a:p>
          <a:p>
            <a:pPr marL="1071563" lvl="1" indent="-614363"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Which values?</a:t>
            </a:r>
          </a:p>
          <a:p>
            <a:pPr marL="1071563" lvl="1" indent="-614363" algn="just" eaLnBrk="1" hangingPunct="1">
              <a:spcBef>
                <a:spcPts val="0"/>
              </a:spcBef>
              <a:spcAft>
                <a:spcPts val="600"/>
              </a:spcAft>
            </a:pPr>
            <a:r>
              <a:rPr lang="en-GB" b="0" dirty="0"/>
              <a:t>Where reported?</a:t>
            </a:r>
          </a:p>
          <a:p>
            <a:pPr marL="1071563" lvl="1" indent="-614363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en-GB" b="0" dirty="0"/>
              <a:t>Where used</a:t>
            </a:r>
            <a:r>
              <a:rPr lang="en-GB" b="0" dirty="0" smtClean="0"/>
              <a:t>?</a:t>
            </a:r>
          </a:p>
          <a:p>
            <a:pPr marL="441325" indent="-330200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Task force set up to develop the way forward</a:t>
            </a:r>
          </a:p>
          <a:p>
            <a:pPr marL="441325" indent="-330200" algn="just" eaLnBrk="1" hangingPunct="1">
              <a:spcBef>
                <a:spcPts val="0"/>
              </a:spcBef>
              <a:spcAft>
                <a:spcPts val="1800"/>
              </a:spcAft>
            </a:pPr>
            <a:r>
              <a:rPr lang="en-GB" sz="2000" dirty="0" smtClean="0"/>
              <a:t>Some issues closely linked to discussions/decisions at the GTR level</a:t>
            </a:r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66010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EU Regulation WLTP Annex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147248" cy="4464496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n-GB" sz="2000" dirty="0" smtClean="0"/>
              <a:t>WLTP Annex uses GTR Phase 1a as the ‘baseline’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b="0" dirty="0" smtClean="0"/>
              <a:t>New European specific text developed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b="0" dirty="0" smtClean="0"/>
              <a:t>Text not applicable at a European level removed</a:t>
            </a:r>
          </a:p>
          <a:p>
            <a:pPr lvl="1" algn="just" eaLnBrk="1" hangingPunct="1">
              <a:spcAft>
                <a:spcPts val="1800"/>
              </a:spcAft>
            </a:pPr>
            <a:r>
              <a:rPr lang="en-GB" b="0" dirty="0" smtClean="0"/>
              <a:t>Updated to reflect Phase 1b changes to the GTR that have been agreed by the GRPE Informal Working Group for WLTP</a:t>
            </a:r>
          </a:p>
          <a:p>
            <a:pPr algn="just" eaLnBrk="1" hangingPunct="1">
              <a:spcAft>
                <a:spcPts val="600"/>
              </a:spcAft>
            </a:pPr>
            <a:r>
              <a:rPr lang="en-GB" sz="2000" dirty="0" smtClean="0"/>
              <a:t>Alignment with Phase 1b </a:t>
            </a:r>
            <a:r>
              <a:rPr lang="en-GB" sz="2000" dirty="0"/>
              <a:t>is a continuous process – e.g. GTR </a:t>
            </a:r>
            <a:r>
              <a:rPr lang="en-GB" sz="2000" dirty="0" err="1"/>
              <a:t>IWG</a:t>
            </a:r>
            <a:r>
              <a:rPr lang="en-GB" sz="2000" dirty="0"/>
              <a:t> currently discussing the number of </a:t>
            </a:r>
            <a:r>
              <a:rPr lang="en-GB" sz="2000" dirty="0" smtClean="0"/>
              <a:t>Type 1 tests and </a:t>
            </a:r>
            <a:r>
              <a:rPr lang="en-GB" sz="2000" dirty="0"/>
              <a:t>whether to use measured or declared values for CO</a:t>
            </a:r>
            <a:r>
              <a:rPr lang="en-GB" sz="2000" baseline="-25000" dirty="0"/>
              <a:t>2</a:t>
            </a:r>
            <a:r>
              <a:rPr lang="en-GB" sz="2000" dirty="0"/>
              <a:t> emissions </a:t>
            </a:r>
          </a:p>
          <a:p>
            <a:pPr marL="0" indent="0" eaLnBrk="1" hangingPunct="1">
              <a:spcAft>
                <a:spcPts val="0"/>
              </a:spcAft>
              <a:buNone/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8541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EU Regulation WLTP Annex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363272" cy="4392488"/>
          </a:xfrm>
        </p:spPr>
        <p:txBody>
          <a:bodyPr/>
          <a:lstStyle/>
          <a:p>
            <a:pPr algn="just" eaLnBrk="1" hangingPunct="1">
              <a:spcAft>
                <a:spcPts val="600"/>
              </a:spcAft>
            </a:pPr>
            <a:r>
              <a:rPr lang="en-GB" sz="2000" dirty="0" smtClean="0"/>
              <a:t>Progress since 69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GRPE (Informal document GRPE-69-16)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GB" b="0" dirty="0" smtClean="0"/>
              <a:t>Utility </a:t>
            </a:r>
            <a:r>
              <a:rPr lang="en-GB" b="0" dirty="0"/>
              <a:t>Factor curve for OVC-HEVs finalised – with supporting technical Report having been published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US" b="0" dirty="0" smtClean="0"/>
              <a:t>Further development of the Ambient </a:t>
            </a:r>
            <a:r>
              <a:rPr lang="en-US" b="0" dirty="0"/>
              <a:t>Temperature Correction Test (14</a:t>
            </a:r>
            <a:r>
              <a:rPr lang="en-US" b="0" baseline="30000" dirty="0"/>
              <a:t>o</a:t>
            </a:r>
            <a:r>
              <a:rPr lang="en-US" b="0" dirty="0"/>
              <a:t>C test</a:t>
            </a:r>
            <a:r>
              <a:rPr lang="en-US" b="0" dirty="0" smtClean="0"/>
              <a:t>) – some outstanding items linked to the GTR</a:t>
            </a:r>
          </a:p>
          <a:p>
            <a:pPr lvl="1" algn="just" eaLnBrk="1" hangingPunct="1">
              <a:spcAft>
                <a:spcPts val="600"/>
              </a:spcAft>
            </a:pPr>
            <a:r>
              <a:rPr lang="en-US" b="0" dirty="0" smtClean="0"/>
              <a:t>Ongoing discussions </a:t>
            </a:r>
            <a:r>
              <a:rPr lang="en-US" b="0" dirty="0"/>
              <a:t>on </a:t>
            </a:r>
            <a:r>
              <a:rPr lang="en-US" b="0" dirty="0" smtClean="0"/>
              <a:t>correction </a:t>
            </a:r>
            <a:r>
              <a:rPr lang="en-US" b="0" dirty="0"/>
              <a:t>algorithms for WLTP chassis dynamometer and coast-down testing </a:t>
            </a:r>
            <a:r>
              <a:rPr lang="en-US" b="0" dirty="0" smtClean="0"/>
              <a:t>– linked to GTR</a:t>
            </a:r>
            <a:endParaRPr lang="en-GB" sz="1600" b="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2445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</a:t>
            </a:r>
            <a:r>
              <a:rPr lang="fr-FR" sz="2800" dirty="0" err="1" smtClean="0"/>
              <a:t>UNECE</a:t>
            </a:r>
            <a:r>
              <a:rPr lang="fr-FR" sz="2800" dirty="0" smtClean="0"/>
              <a:t>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80920" cy="4464496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WLTP GTR: covers both criteria pollutant (R.83) and CO</a:t>
            </a:r>
            <a:r>
              <a:rPr lang="en-GB" sz="2000" baseline="-25000" dirty="0" smtClean="0"/>
              <a:t>2 </a:t>
            </a:r>
            <a:r>
              <a:rPr lang="en-GB" sz="2000" dirty="0" smtClean="0"/>
              <a:t>emissions (R.101)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69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GRPE – 2 transposition options discussed:</a:t>
            </a:r>
          </a:p>
          <a:p>
            <a:pPr marL="800100" lvl="1" indent="-342900" algn="just" eaLnBrk="1" hangingPunct="1">
              <a:spcAft>
                <a:spcPts val="1200"/>
              </a:spcAft>
              <a:buFont typeface="+mj-lt"/>
              <a:buAutoNum type="alphaLcParenR"/>
            </a:pPr>
            <a:r>
              <a:rPr lang="en-GB" b="0" dirty="0" smtClean="0"/>
              <a:t>Incorporate GTR 15 into R.83 and R.101; or</a:t>
            </a:r>
          </a:p>
          <a:p>
            <a:pPr marL="800100" lvl="1" indent="-342900" algn="just" eaLnBrk="1" hangingPunct="1">
              <a:spcAft>
                <a:spcPts val="1200"/>
              </a:spcAft>
              <a:buFont typeface="+mj-lt"/>
              <a:buAutoNum type="alphaLcParenR"/>
            </a:pPr>
            <a:r>
              <a:rPr lang="en-GB" b="0" dirty="0"/>
              <a:t>Introduce a new ‘Regulation WLTP</a:t>
            </a:r>
            <a:r>
              <a:rPr lang="en-GB" b="0" dirty="0" smtClean="0"/>
              <a:t>’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Preferred </a:t>
            </a:r>
            <a:r>
              <a:rPr lang="en-GB" sz="2000" dirty="0"/>
              <a:t>approach </a:t>
            </a:r>
            <a:r>
              <a:rPr lang="en-GB" sz="2000" dirty="0" smtClean="0"/>
              <a:t>(Option b): implement </a:t>
            </a:r>
            <a:r>
              <a:rPr lang="en-GB" sz="2000" dirty="0"/>
              <a:t>WLTP </a:t>
            </a:r>
            <a:r>
              <a:rPr lang="en-GB" sz="2000" dirty="0" smtClean="0"/>
              <a:t>via </a:t>
            </a:r>
            <a:r>
              <a:rPr lang="en-GB" sz="2000" dirty="0"/>
              <a:t>a new 1958 Agreement </a:t>
            </a:r>
            <a:r>
              <a:rPr lang="en-GB" sz="2000" dirty="0" smtClean="0"/>
              <a:t>Regulation, that will eventually </a:t>
            </a:r>
            <a:r>
              <a:rPr lang="en-GB" sz="2000" dirty="0"/>
              <a:t>replace </a:t>
            </a:r>
            <a:r>
              <a:rPr lang="en-GB" sz="2000" dirty="0" smtClean="0"/>
              <a:t>both R.83 &amp; R.101</a:t>
            </a: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7043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fr-FR" sz="2800" dirty="0" smtClean="0"/>
              <a:t>Transposition </a:t>
            </a:r>
            <a:r>
              <a:rPr lang="en-GB" sz="2800" dirty="0" smtClean="0"/>
              <a:t>into</a:t>
            </a:r>
            <a:r>
              <a:rPr lang="fr-FR" sz="2800" dirty="0" smtClean="0"/>
              <a:t> </a:t>
            </a:r>
            <a:r>
              <a:rPr lang="fr-FR" sz="2800" dirty="0" err="1" smtClean="0"/>
              <a:t>UNECE</a:t>
            </a:r>
            <a:r>
              <a:rPr lang="fr-FR" sz="2800" dirty="0" smtClean="0"/>
              <a:t> </a:t>
            </a:r>
            <a:r>
              <a:rPr lang="en-GB" sz="2800" dirty="0" smtClean="0"/>
              <a:t>legislation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2" cy="3600400"/>
          </a:xfrm>
        </p:spPr>
        <p:txBody>
          <a:bodyPr/>
          <a:lstStyle/>
          <a:p>
            <a:pPr algn="just" eaLnBrk="1" hangingPunct="1">
              <a:spcAft>
                <a:spcPts val="1200"/>
              </a:spcAft>
            </a:pPr>
            <a:r>
              <a:rPr lang="en-GB" sz="2000" dirty="0"/>
              <a:t>The scope of the new ‘Regulation WLTP’ needs to be agreed by GRPE</a:t>
            </a:r>
          </a:p>
          <a:p>
            <a:pPr algn="just" eaLnBrk="1" hangingPunct="1">
              <a:spcAft>
                <a:spcPts val="1200"/>
              </a:spcAft>
            </a:pPr>
            <a:r>
              <a:rPr lang="en-GB" sz="2000" dirty="0" smtClean="0"/>
              <a:t>The </a:t>
            </a:r>
            <a:r>
              <a:rPr lang="en-GB" sz="2000" dirty="0"/>
              <a:t>future of Regulations 83 and 101 also needs to be discussed and agreed at GRPE</a:t>
            </a:r>
          </a:p>
          <a:p>
            <a:pPr algn="just" eaLnBrk="1" hangingPunct="1">
              <a:spcAft>
                <a:spcPts val="1200"/>
              </a:spcAft>
            </a:pPr>
            <a:r>
              <a:rPr lang="en-US" sz="2000" dirty="0" smtClean="0"/>
              <a:t>Introduction </a:t>
            </a:r>
            <a:r>
              <a:rPr lang="en-US" sz="2000" dirty="0"/>
              <a:t>of </a:t>
            </a:r>
            <a:r>
              <a:rPr lang="en-GB" sz="2000" dirty="0"/>
              <a:t>‘Regulation WLTP’</a:t>
            </a:r>
            <a:r>
              <a:rPr lang="en-US" sz="2000" dirty="0"/>
              <a:t> into UN Regulation No. 0 (</a:t>
            </a:r>
            <a:r>
              <a:rPr lang="en-US" sz="2000" dirty="0" err="1"/>
              <a:t>IWVTA</a:t>
            </a:r>
            <a:r>
              <a:rPr lang="en-US" sz="2000" dirty="0" smtClean="0"/>
              <a:t>) also needs to be considered</a:t>
            </a:r>
            <a:endParaRPr lang="en-GB" sz="2000" dirty="0"/>
          </a:p>
          <a:p>
            <a:pPr marL="0" indent="0" eaLnBrk="1" hangingPunct="1">
              <a:spcAft>
                <a:spcPts val="1200"/>
              </a:spcAft>
              <a:buNone/>
            </a:pPr>
            <a:endParaRPr lang="en-GB" sz="2000" dirty="0" smtClean="0"/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8136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648073"/>
          </a:xfrm>
        </p:spPr>
        <p:txBody>
          <a:bodyPr/>
          <a:lstStyle/>
          <a:p>
            <a:pPr algn="ctr"/>
            <a:r>
              <a:rPr lang="en-GB" sz="2800" dirty="0" smtClean="0"/>
              <a:t>Proposed timetable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916832"/>
            <a:ext cx="8496944" cy="468052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GB" sz="2000" dirty="0" smtClean="0"/>
              <a:t>A potential timetable is proposed which aligns </a:t>
            </a:r>
            <a:r>
              <a:rPr lang="en-GB" sz="2000" dirty="0"/>
              <a:t>the progress </a:t>
            </a:r>
            <a:r>
              <a:rPr lang="en-GB" sz="2000" dirty="0" smtClean="0"/>
              <a:t>of ‘</a:t>
            </a:r>
            <a:r>
              <a:rPr lang="en-GB" sz="2000" dirty="0"/>
              <a:t>Regulation WLTP’ through the GRPE process with that of GTR Phase </a:t>
            </a:r>
            <a:r>
              <a:rPr lang="en-GB" sz="2000" dirty="0" smtClean="0"/>
              <a:t>1b</a:t>
            </a:r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eaLnBrk="1" hangingPunct="1">
              <a:spcAft>
                <a:spcPts val="1200"/>
              </a:spcAft>
            </a:pPr>
            <a:endParaRPr lang="en-GB" sz="2000" dirty="0"/>
          </a:p>
          <a:p>
            <a:pPr lvl="1" eaLnBrk="1" hangingPunct="1">
              <a:spcAft>
                <a:spcPts val="600"/>
              </a:spcAft>
            </a:pPr>
            <a:endParaRPr lang="en-GB" sz="1600" dirty="0"/>
          </a:p>
          <a:p>
            <a:pPr eaLnBrk="1" hangingPunct="1">
              <a:spcAft>
                <a:spcPts val="0"/>
              </a:spcAft>
            </a:pPr>
            <a:endParaRPr lang="en-GB" sz="2000" dirty="0" smtClean="0"/>
          </a:p>
          <a:p>
            <a:pPr eaLnBrk="1" hangingPunct="1">
              <a:spcAft>
                <a:spcPts val="0"/>
              </a:spcAft>
            </a:pPr>
            <a:endParaRPr lang="en-GB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3959916"/>
              </p:ext>
            </p:extLst>
          </p:nvPr>
        </p:nvGraphicFramePr>
        <p:xfrm>
          <a:off x="755576" y="2996952"/>
          <a:ext cx="7848872" cy="3386227"/>
        </p:xfrm>
        <a:graphic>
          <a:graphicData uri="http://schemas.openxmlformats.org/drawingml/2006/table">
            <a:tbl>
              <a:tblPr firstRow="1" firstCol="1" bandRow="1"/>
              <a:tblGrid>
                <a:gridCol w="1343049"/>
                <a:gridCol w="2617391"/>
                <a:gridCol w="3888432"/>
              </a:tblGrid>
              <a:tr h="3852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+mn-lt"/>
                          <a:ea typeface="Calibri"/>
                        </a:rPr>
                        <a:t> </a:t>
                      </a:r>
                      <a:r>
                        <a:rPr lang="en-US" sz="1100" b="1" dirty="0" smtClean="0">
                          <a:effectLst/>
                          <a:latin typeface="+mn-lt"/>
                          <a:ea typeface="Calibri"/>
                        </a:rPr>
                        <a:t>Date</a:t>
                      </a:r>
                      <a:endParaRPr lang="en-GB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1998 Agreement: GTR No. 15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1958 Agreement: </a:t>
                      </a:r>
                      <a:r>
                        <a:rPr lang="en-GB" sz="1200" b="1" noProof="0" dirty="0">
                          <a:solidFill>
                            <a:schemeClr val="tx1"/>
                          </a:solidFill>
                          <a:effectLst/>
                        </a:rPr>
                        <a:t>New </a:t>
                      </a:r>
                      <a:r>
                        <a:rPr lang="en-GB" sz="1200" b="1" noProof="0" dirty="0" smtClean="0">
                          <a:solidFill>
                            <a:schemeClr val="tx1"/>
                          </a:solidFill>
                          <a:effectLst/>
                        </a:rPr>
                        <a:t>‘Regulation WLTP’</a:t>
                      </a:r>
                      <a:endParaRPr lang="en-GB" sz="1200" b="1" noProof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6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+mn-lt"/>
                          <a:ea typeface="Calibri"/>
                        </a:rPr>
                        <a:t>GRPE 01/2015</a:t>
                      </a:r>
                      <a:endParaRPr lang="en-GB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noProof="0" dirty="0">
                          <a:effectLst/>
                        </a:rPr>
                        <a:t> </a:t>
                      </a:r>
                      <a:r>
                        <a:rPr lang="en-GB" sz="1200" noProof="0" dirty="0" smtClean="0">
                          <a:effectLst/>
                        </a:rPr>
                        <a:t>No new documents</a:t>
                      </a:r>
                      <a:endParaRPr lang="en-GB" sz="1200" noProof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EU-COM: provide</a:t>
                      </a:r>
                      <a:r>
                        <a:rPr lang="en-GB" sz="1200" baseline="0" noProof="0" dirty="0" smtClean="0">
                          <a:effectLst/>
                        </a:rPr>
                        <a:t>  initial proposal </a:t>
                      </a:r>
                      <a:r>
                        <a:rPr lang="en-GB" sz="1200" noProof="0" dirty="0" smtClean="0">
                          <a:effectLst/>
                        </a:rPr>
                        <a:t> for transposing WLTP into</a:t>
                      </a:r>
                      <a:r>
                        <a:rPr lang="en-GB" sz="1200" baseline="0" noProof="0" dirty="0" smtClean="0">
                          <a:effectLst/>
                        </a:rPr>
                        <a:t> UN Regulation</a:t>
                      </a:r>
                      <a:endParaRPr lang="en-GB" sz="1200" noProof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72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+mn-lt"/>
                          <a:ea typeface="Calibri"/>
                        </a:rPr>
                        <a:t>GRPE 06/2015</a:t>
                      </a:r>
                      <a:endParaRPr lang="en-GB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noProof="0" dirty="0" smtClean="0">
                          <a:solidFill>
                            <a:srgbClr val="0070C0"/>
                          </a:solidFill>
                          <a:effectLst/>
                        </a:rPr>
                        <a:t>Informal document</a:t>
                      </a:r>
                      <a:r>
                        <a:rPr lang="en-GB" sz="1200" noProof="0" dirty="0" smtClean="0">
                          <a:effectLst/>
                        </a:rPr>
                        <a:t> </a:t>
                      </a:r>
                      <a:br>
                        <a:rPr lang="en-GB" sz="1200" noProof="0" dirty="0" smtClean="0">
                          <a:effectLst/>
                        </a:rPr>
                      </a:br>
                      <a:r>
                        <a:rPr lang="en-GB" sz="1200" noProof="0" dirty="0" smtClean="0">
                          <a:effectLst/>
                        </a:rPr>
                        <a:t>(GTR draft, Phase 1B amendments)</a:t>
                      </a:r>
                      <a:endParaRPr lang="en-GB" sz="1200" noProof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kern="12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 document</a:t>
                      </a:r>
                      <a:r>
                        <a:rPr lang="en-GB" sz="1200" noProof="0" dirty="0" smtClean="0">
                          <a:effectLst/>
                        </a:rPr>
                        <a:t/>
                      </a:r>
                      <a:br>
                        <a:rPr lang="en-GB" sz="1200" noProof="0" dirty="0" smtClean="0">
                          <a:effectLst/>
                        </a:rPr>
                      </a:br>
                      <a:r>
                        <a:rPr lang="en-GB" sz="1200" noProof="0" dirty="0" smtClean="0">
                          <a:effectLst/>
                        </a:rPr>
                        <a:t>(new regulation = transposition from GTR 15 (Phase 1A) + some</a:t>
                      </a:r>
                      <a:r>
                        <a:rPr lang="en-GB" sz="1200" baseline="0" noProof="0" dirty="0" smtClean="0">
                          <a:effectLst/>
                        </a:rPr>
                        <a:t> </a:t>
                      </a:r>
                      <a:r>
                        <a:rPr lang="en-GB" sz="1200" noProof="0" dirty="0" smtClean="0">
                          <a:effectLst/>
                        </a:rPr>
                        <a:t>elements from Phase 1B that</a:t>
                      </a:r>
                      <a:r>
                        <a:rPr lang="en-GB" sz="1200" baseline="0" noProof="0" dirty="0" smtClean="0">
                          <a:effectLst/>
                        </a:rPr>
                        <a:t> have been </a:t>
                      </a:r>
                      <a:r>
                        <a:rPr lang="en-GB" sz="1200" noProof="0" dirty="0" smtClean="0">
                          <a:effectLst/>
                        </a:rPr>
                        <a:t>agreed by the WLTP</a:t>
                      </a:r>
                      <a:r>
                        <a:rPr lang="en-GB" sz="1200" baseline="0" noProof="0" dirty="0" smtClean="0">
                          <a:effectLst/>
                        </a:rPr>
                        <a:t> </a:t>
                      </a:r>
                      <a:r>
                        <a:rPr lang="en-GB" sz="1200" baseline="0" noProof="0" dirty="0" err="1" smtClean="0">
                          <a:effectLst/>
                        </a:rPr>
                        <a:t>IWG</a:t>
                      </a:r>
                      <a:r>
                        <a:rPr lang="en-GB" sz="1200" noProof="0" dirty="0" smtClean="0">
                          <a:effectLst/>
                        </a:rPr>
                        <a:t>)</a:t>
                      </a:r>
                      <a:endParaRPr lang="en-GB" sz="1200" noProof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9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10/2015</a:t>
                      </a:r>
                      <a:endParaRPr lang="en-GB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</a:t>
                      </a:r>
                      <a:r>
                        <a:rPr lang="en-GB" sz="1200" b="1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document</a:t>
                      </a:r>
                      <a:endParaRPr lang="en-GB" sz="1200" b="1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Submit </a:t>
                      </a:r>
                      <a:r>
                        <a:rPr lang="en-GB" sz="1200" b="1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document</a:t>
                      </a:r>
                      <a:endParaRPr lang="en-GB" sz="1200" b="1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Calibri"/>
                        </a:rPr>
                        <a:t>until 01/2016</a:t>
                      </a:r>
                      <a:endParaRPr lang="en-GB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Ideally no further amendments</a:t>
                      </a:r>
                      <a:endParaRPr lang="en-GB" sz="1200" noProof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Preparation of an </a:t>
                      </a:r>
                      <a:r>
                        <a:rPr lang="en-GB" sz="1200" b="1" kern="12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 document</a:t>
                      </a:r>
                      <a:r>
                        <a:rPr lang="en-GB" sz="1200" noProof="0" dirty="0" smtClean="0">
                          <a:effectLst/>
                        </a:rPr>
                        <a:t> to introduce all GTR 15 Phase 1B amendments (as included in the GTR Working document submitted to </a:t>
                      </a:r>
                      <a:r>
                        <a:rPr lang="en-GB" sz="1200" noProof="0" dirty="0" err="1" smtClean="0">
                          <a:effectLst/>
                        </a:rPr>
                        <a:t>UNECE</a:t>
                      </a:r>
                      <a:r>
                        <a:rPr lang="en-GB" sz="1200" noProof="0" dirty="0" smtClean="0">
                          <a:effectLst/>
                        </a:rPr>
                        <a:t> in October 2015)</a:t>
                      </a:r>
                      <a:endParaRPr lang="en-GB" sz="1200" noProof="0" dirty="0">
                        <a:effectLst/>
                        <a:latin typeface="Calibri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9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>
                          <a:effectLst/>
                          <a:latin typeface="+mn-lt"/>
                          <a:ea typeface="Calibri"/>
                        </a:rPr>
                        <a:t>GRPE 01/2016</a:t>
                      </a:r>
                      <a:endParaRPr lang="en-GB" sz="11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200" noProof="0" dirty="0" smtClean="0">
                          <a:effectLst/>
                        </a:rPr>
                        <a:t>Adoption of </a:t>
                      </a:r>
                      <a:r>
                        <a:rPr lang="en-GB" sz="1200" b="1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document</a:t>
                      </a:r>
                      <a:endParaRPr lang="en-GB" sz="1200" b="1" kern="1200" noProof="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noProof="0" dirty="0" smtClean="0">
                          <a:effectLst/>
                        </a:rPr>
                        <a:t>Adoption of </a:t>
                      </a:r>
                      <a:r>
                        <a:rPr lang="en-GB" sz="1200" b="1" kern="1200" noProof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Working document </a:t>
                      </a:r>
                      <a:r>
                        <a:rPr lang="en-GB" sz="12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amended by the Phase 1b elements</a:t>
                      </a:r>
                      <a:r>
                        <a:rPr lang="en-GB" sz="12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from the </a:t>
                      </a:r>
                      <a:r>
                        <a:rPr lang="en-GB" sz="1200" b="1" kern="1200" noProof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Informal document </a:t>
                      </a:r>
                      <a:r>
                        <a:rPr lang="en-GB" sz="1200" b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prepared between</a:t>
                      </a:r>
                      <a:r>
                        <a:rPr lang="en-GB" sz="1200" b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Oct 15 and Jan16</a:t>
                      </a:r>
                      <a:endParaRPr lang="en-GB" sz="1200" b="0" kern="1200" noProof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506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6357</TotalTime>
  <Words>656</Words>
  <Application>Microsoft Office PowerPoint</Application>
  <PresentationFormat>On-screen Show (4:3)</PresentationFormat>
  <Paragraphs>92</Paragraphs>
  <Slides>11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Transposition of WLTP  into  European Union and UN Regulations  70th GRPE January 2015    Submitted by the expert of the European Commission  </vt:lpstr>
      <vt:lpstr>Background</vt:lpstr>
      <vt:lpstr>Transposition into EU legislation</vt:lpstr>
      <vt:lpstr>Transposition into EU legislation</vt:lpstr>
      <vt:lpstr>EU Regulation WLTP Annex</vt:lpstr>
      <vt:lpstr>EU Regulation WLTP Annex</vt:lpstr>
      <vt:lpstr>Transposition into UNECE legislation</vt:lpstr>
      <vt:lpstr>Transposition into UNECE legislation</vt:lpstr>
      <vt:lpstr>Proposed timetable</vt:lpstr>
      <vt:lpstr>UN Timetable + EU Regulation Dates</vt:lpstr>
      <vt:lpstr>Thank you for your attention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Francois E. Guichard</cp:lastModifiedBy>
  <cp:revision>281</cp:revision>
  <cp:lastPrinted>2013-05-23T07:55:34Z</cp:lastPrinted>
  <dcterms:created xsi:type="dcterms:W3CDTF">2011-10-28T10:25:18Z</dcterms:created>
  <dcterms:modified xsi:type="dcterms:W3CDTF">2015-01-13T12:05:05Z</dcterms:modified>
</cp:coreProperties>
</file>