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1466-EA66-44A7-9C79-C8805CA9195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4CEC-005B-4FB3-8A2D-5B4E93B3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1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1466-EA66-44A7-9C79-C8805CA9195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4CEC-005B-4FB3-8A2D-5B4E93B3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8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1466-EA66-44A7-9C79-C8805CA9195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4CEC-005B-4FB3-8A2D-5B4E93B3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6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1466-EA66-44A7-9C79-C8805CA9195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4CEC-005B-4FB3-8A2D-5B4E93B3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1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1466-EA66-44A7-9C79-C8805CA9195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4CEC-005B-4FB3-8A2D-5B4E93B3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4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1466-EA66-44A7-9C79-C8805CA9195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4CEC-005B-4FB3-8A2D-5B4E93B3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1466-EA66-44A7-9C79-C8805CA9195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4CEC-005B-4FB3-8A2D-5B4E93B3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1466-EA66-44A7-9C79-C8805CA9195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4CEC-005B-4FB3-8A2D-5B4E93B3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9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1466-EA66-44A7-9C79-C8805CA9195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4CEC-005B-4FB3-8A2D-5B4E93B3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9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1466-EA66-44A7-9C79-C8805CA9195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4CEC-005B-4FB3-8A2D-5B4E93B3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4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1466-EA66-44A7-9C79-C8805CA9195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4CEC-005B-4FB3-8A2D-5B4E93B3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7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61466-EA66-44A7-9C79-C8805CA9195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24CEC-005B-4FB3-8A2D-5B4E93B3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0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fr-CH" dirty="0" smtClean="0"/>
              <a:t>International </a:t>
            </a:r>
            <a:r>
              <a:rPr lang="fr-CH" dirty="0" err="1" smtClean="0"/>
              <a:t>Whole</a:t>
            </a:r>
            <a:r>
              <a:rPr lang="fr-CH" dirty="0" smtClean="0"/>
              <a:t> </a:t>
            </a:r>
            <a:r>
              <a:rPr lang="fr-CH" dirty="0" err="1" smtClean="0"/>
              <a:t>Vehicle</a:t>
            </a:r>
            <a:r>
              <a:rPr lang="fr-CH" dirty="0" smtClean="0"/>
              <a:t> Type </a:t>
            </a:r>
            <a:r>
              <a:rPr lang="fr-CH" dirty="0" err="1" smtClean="0"/>
              <a:t>Approval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0624" y="3352800"/>
            <a:ext cx="7162800" cy="1752600"/>
          </a:xfrm>
        </p:spPr>
        <p:txBody>
          <a:bodyPr/>
          <a:lstStyle/>
          <a:p>
            <a:r>
              <a:rPr lang="fr-CH" dirty="0" err="1" smtClean="0"/>
              <a:t>Definition</a:t>
            </a:r>
            <a:r>
              <a:rPr lang="fr-CH" dirty="0" smtClean="0"/>
              <a:t> of </a:t>
            </a:r>
            <a:r>
              <a:rPr lang="fr-CH" dirty="0" err="1" smtClean="0"/>
              <a:t>vehicle</a:t>
            </a:r>
            <a:r>
              <a:rPr lang="fr-CH" dirty="0" smtClean="0"/>
              <a:t> type</a:t>
            </a:r>
          </a:p>
          <a:p>
            <a:r>
              <a:rPr lang="fr-CH" dirty="0" smtClean="0"/>
              <a:t>(</a:t>
            </a:r>
            <a:r>
              <a:rPr lang="fr-CH" dirty="0" err="1" smtClean="0"/>
              <a:t>outcome</a:t>
            </a:r>
            <a:r>
              <a:rPr lang="fr-CH" dirty="0" smtClean="0"/>
              <a:t> of IWG on IWVTA; </a:t>
            </a:r>
            <a:r>
              <a:rPr lang="fr-CH" dirty="0" err="1" smtClean="0"/>
              <a:t>June</a:t>
            </a:r>
            <a:r>
              <a:rPr lang="fr-CH" dirty="0" smtClean="0"/>
              <a:t> 2015)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156" y="4633546"/>
            <a:ext cx="2002536" cy="2085975"/>
          </a:xfrm>
          <a:prstGeom prst="rect">
            <a:avLst/>
          </a:prstGeom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09600" y="184664"/>
            <a:ext cx="41044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 smtClean="0"/>
              <a:t>Note by the secretariat </a:t>
            </a:r>
            <a:endParaRPr lang="en-US" altLang="zh-CN" sz="1200" dirty="0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156176" y="138497"/>
            <a:ext cx="22592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TT" sz="1200" u="sng" dirty="0"/>
              <a:t>Informal document</a:t>
            </a:r>
            <a:r>
              <a:rPr lang="en-TT" sz="1200" dirty="0"/>
              <a:t> </a:t>
            </a:r>
            <a:r>
              <a:rPr lang="en-TT" sz="1200" b="1" dirty="0" smtClean="0"/>
              <a:t>GRB-</a:t>
            </a:r>
            <a:r>
              <a:rPr lang="en-TT" altLang="zh-CN" sz="1200" b="1" dirty="0" smtClean="0"/>
              <a:t>62</a:t>
            </a:r>
            <a:r>
              <a:rPr lang="en-TT" sz="1200" b="1" dirty="0" smtClean="0"/>
              <a:t>-24</a:t>
            </a:r>
            <a:endParaRPr lang="en-US" altLang="zh-CN" sz="1200" b="1" dirty="0"/>
          </a:p>
          <a:p>
            <a:pPr eaLnBrk="1" hangingPunct="1"/>
            <a:r>
              <a:rPr lang="en-TT" altLang="zh-CN" sz="1200" dirty="0"/>
              <a:t>(</a:t>
            </a:r>
            <a:r>
              <a:rPr lang="en-TT" altLang="zh-CN" sz="1200" dirty="0" smtClean="0"/>
              <a:t>62nd </a:t>
            </a:r>
            <a:r>
              <a:rPr lang="en-TT" altLang="zh-CN" sz="1200" dirty="0"/>
              <a:t>GRB, </a:t>
            </a:r>
            <a:r>
              <a:rPr lang="en-TT" altLang="zh-CN" sz="1200" dirty="0" smtClean="0"/>
              <a:t> 1-3 September 2015,</a:t>
            </a:r>
            <a:endParaRPr lang="en-TT" altLang="zh-CN" sz="1200" dirty="0"/>
          </a:p>
          <a:p>
            <a:pPr eaLnBrk="1" hangingPunct="1"/>
            <a:r>
              <a:rPr lang="en-TT" altLang="zh-CN" sz="1200" dirty="0"/>
              <a:t> agenda item </a:t>
            </a:r>
            <a:r>
              <a:rPr lang="en-TT" altLang="zh-CN" sz="1200" dirty="0" smtClean="0"/>
              <a:t>14)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1969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テキスト ボックス 24"/>
          <p:cNvSpPr>
            <a:spLocks noChangeArrowheads="1"/>
          </p:cNvSpPr>
          <p:nvPr/>
        </p:nvSpPr>
        <p:spPr bwMode="auto">
          <a:xfrm>
            <a:off x="67408" y="44451"/>
            <a:ext cx="899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b="0">
                <a:solidFill>
                  <a:srgbClr val="000000"/>
                </a:solidFill>
                <a:ea typeface="ＭＳ Ｐゴシック" pitchFamily="50" charset="-128"/>
                <a:sym typeface="Arial" charset="0"/>
              </a:rPr>
              <a:t>2-10. Definition of a vehicle type for IWVTA</a:t>
            </a:r>
            <a:endParaRPr lang="en-US" altLang="ja-JP" sz="2400" b="0">
              <a:solidFill>
                <a:srgbClr val="000000"/>
              </a:solidFill>
              <a:ea typeface="ＭＳ Ｐゴシック" pitchFamily="50" charset="-128"/>
              <a:sym typeface="Calibri" pitchFamily="34" charset="0"/>
            </a:endParaRPr>
          </a:p>
        </p:txBody>
      </p:sp>
      <p:sp>
        <p:nvSpPr>
          <p:cNvPr id="96259" name="直線コネクタ 23"/>
          <p:cNvSpPr>
            <a:spLocks noChangeShapeType="1"/>
          </p:cNvSpPr>
          <p:nvPr/>
        </p:nvSpPr>
        <p:spPr bwMode="auto">
          <a:xfrm>
            <a:off x="0" y="582614"/>
            <a:ext cx="9144000" cy="15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0" name="テキスト ボックス 3"/>
          <p:cNvSpPr>
            <a:spLocks noChangeArrowheads="1"/>
          </p:cNvSpPr>
          <p:nvPr/>
        </p:nvSpPr>
        <p:spPr bwMode="auto">
          <a:xfrm>
            <a:off x="451339" y="1157288"/>
            <a:ext cx="817538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t">
              <a:spcAft>
                <a:spcPct val="40000"/>
              </a:spcAft>
            </a:pPr>
            <a:r>
              <a:rPr lang="en-US" altLang="ja-JP" sz="2000" b="0">
                <a:solidFill>
                  <a:srgbClr val="000000"/>
                </a:solidFill>
                <a:ea typeface="ＭＳ Ｐゴシック" pitchFamily="50" charset="-128"/>
                <a:sym typeface="Calibri" pitchFamily="34" charset="0"/>
              </a:rPr>
              <a:t> </a:t>
            </a:r>
            <a:endParaRPr lang="ja-JP" altLang="en-US" sz="2000" b="0">
              <a:solidFill>
                <a:srgbClr val="000000"/>
              </a:solidFill>
              <a:ea typeface="ＭＳ Ｐゴシック" pitchFamily="50" charset="-128"/>
              <a:sym typeface="Arial" charset="0"/>
            </a:endParaRPr>
          </a:p>
        </p:txBody>
      </p:sp>
      <p:sp>
        <p:nvSpPr>
          <p:cNvPr id="9626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627814"/>
            <a:ext cx="2133600" cy="365125"/>
          </a:xfrm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4E9E5175-8FD0-40D1-A8EF-30856553A57F}" type="slidenum">
              <a:rPr lang="ja-JP" altLang="en-US" sz="1200" b="0">
                <a:solidFill>
                  <a:srgbClr val="898989"/>
                </a:solidFill>
                <a:latin typeface="Calibri" pitchFamily="34" charset="0"/>
              </a:rPr>
              <a:pPr/>
              <a:t>2</a:t>
            </a:fld>
            <a:endParaRPr lang="en-US" altLang="ja-JP" sz="1800" b="0">
              <a:solidFill>
                <a:srgbClr val="000000"/>
              </a:solidFill>
            </a:endParaRPr>
          </a:p>
        </p:txBody>
      </p:sp>
      <p:sp>
        <p:nvSpPr>
          <p:cNvPr id="96262" name="Espace réservé du contenu 2"/>
          <p:cNvSpPr txBox="1">
            <a:spLocks/>
          </p:cNvSpPr>
          <p:nvPr/>
        </p:nvSpPr>
        <p:spPr bwMode="auto">
          <a:xfrm>
            <a:off x="457200" y="765175"/>
            <a:ext cx="8434754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A </a:t>
            </a:r>
            <a:r>
              <a:rPr lang="en-GB" altLang="ja-JP" sz="1800">
                <a:ea typeface="ＭＳ Ｐゴシック" pitchFamily="50" charset="-128"/>
                <a:cs typeface="Arial" charset="0"/>
                <a:sym typeface="Calibri" pitchFamily="34" charset="0"/>
              </a:rPr>
              <a:t>vehicle</a:t>
            </a: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 </a:t>
            </a:r>
            <a:r>
              <a:rPr lang="en-GB" altLang="ja-JP" sz="1800">
                <a:ea typeface="ＭＳ Ｐゴシック" pitchFamily="50" charset="-128"/>
                <a:cs typeface="Arial" charset="0"/>
                <a:sym typeface="Calibri" pitchFamily="34" charset="0"/>
              </a:rPr>
              <a:t>type </a:t>
            </a: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can contain all variants regardless of their level of conformity </a:t>
            </a:r>
            <a:r>
              <a:rPr lang="en-GB" altLang="ja-JP" sz="1800" b="0">
                <a:ea typeface="ＭＳ Ｐゴシック" pitchFamily="50" charset="-128"/>
                <a:cs typeface="Arial" charset="0"/>
                <a:sym typeface="Wingdings" pitchFamily="2" charset="2"/>
              </a:rPr>
              <a:t> it corresponds to what we are used to</a:t>
            </a:r>
            <a:endParaRPr lang="en-GB" altLang="ja-JP" sz="1800" b="0">
              <a:ea typeface="ＭＳ Ｐゴシック" pitchFamily="50" charset="-128"/>
              <a:cs typeface="Arial" charset="0"/>
              <a:sym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Within a vehicle type every single </a:t>
            </a:r>
            <a:r>
              <a:rPr lang="en-GB" altLang="ja-JP" sz="1800">
                <a:ea typeface="ＭＳ Ｐゴシック" pitchFamily="50" charset="-128"/>
                <a:cs typeface="Arial" charset="0"/>
                <a:sym typeface="Calibri" pitchFamily="34" charset="0"/>
              </a:rPr>
              <a:t>IWVTA type </a:t>
            </a: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defines one level of conformity</a:t>
            </a:r>
            <a:endParaRPr lang="en-GB" altLang="ja-JP" sz="1800" b="0">
              <a:ea typeface="ＭＳ Ｐゴシック" pitchFamily="50" charset="-128"/>
              <a:cs typeface="Arial" charset="0"/>
              <a:sym typeface="Wingdings" pitchFamily="2" charset="2"/>
            </a:endParaRPr>
          </a:p>
          <a:p>
            <a:pPr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Wingdings" pitchFamily="2" charset="2"/>
              </a:rPr>
              <a:t>1 IWVTA approval always covers 1 IWVTA type</a:t>
            </a:r>
          </a:p>
          <a:p>
            <a:pPr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Wingdings" pitchFamily="2" charset="2"/>
              </a:rPr>
              <a:t>Manufacturer identifies the IWVTA types within a vehicle type by a unique type designation</a:t>
            </a:r>
          </a:p>
          <a:p>
            <a:pPr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Wingdings" pitchFamily="2" charset="2"/>
              </a:rPr>
              <a:t>Vehicles within one vehicle type get approval numbers that are related (see next slide)</a:t>
            </a:r>
          </a:p>
          <a:p>
            <a:pPr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Wingdings" pitchFamily="2" charset="2"/>
              </a:rPr>
              <a:t>Approvals for all IWVTA types within 1 vehicle type shall be handled by the same approval authority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GB" altLang="ja-JP" sz="2000">
              <a:ea typeface="ＭＳ Ｐゴシック" pitchFamily="50" charset="-128"/>
              <a:cs typeface="Arial" charset="0"/>
              <a:sym typeface="Wingdings" pitchFamily="2" charset="2"/>
            </a:endParaRPr>
          </a:p>
        </p:txBody>
      </p:sp>
      <p:pic>
        <p:nvPicPr>
          <p:cNvPr id="96263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163" b="5247"/>
          <a:stretch>
            <a:fillRect/>
          </a:stretch>
        </p:blipFill>
        <p:spPr bwMode="auto">
          <a:xfrm>
            <a:off x="762001" y="3665539"/>
            <a:ext cx="2154115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16" y="4032251"/>
            <a:ext cx="2268415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5" name="Textfeld 8"/>
          <p:cNvSpPr txBox="1">
            <a:spLocks noChangeArrowheads="1"/>
          </p:cNvSpPr>
          <p:nvPr/>
        </p:nvSpPr>
        <p:spPr bwMode="auto">
          <a:xfrm>
            <a:off x="5219701" y="4206875"/>
            <a:ext cx="19527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n-US" altLang="de-DE" sz="1600">
                <a:sym typeface="Calibri" pitchFamily="34" charset="0"/>
              </a:rPr>
              <a:t>IWVTA type 1:</a:t>
            </a:r>
          </a:p>
          <a:p>
            <a:r>
              <a:rPr lang="en-US" altLang="de-DE" sz="1600">
                <a:sym typeface="Calibri" pitchFamily="34" charset="0"/>
              </a:rPr>
              <a:t>“Beetle with ESC”</a:t>
            </a:r>
          </a:p>
        </p:txBody>
      </p:sp>
      <p:pic>
        <p:nvPicPr>
          <p:cNvPr id="96266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163" b="5247"/>
          <a:stretch>
            <a:fillRect/>
          </a:stretch>
        </p:blipFill>
        <p:spPr bwMode="auto">
          <a:xfrm>
            <a:off x="775190" y="5191125"/>
            <a:ext cx="2154115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7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16" y="5473700"/>
            <a:ext cx="2268415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8" name="Textfeld 11"/>
          <p:cNvSpPr txBox="1">
            <a:spLocks noChangeArrowheads="1"/>
          </p:cNvSpPr>
          <p:nvPr/>
        </p:nvSpPr>
        <p:spPr bwMode="auto">
          <a:xfrm>
            <a:off x="5219700" y="5862639"/>
            <a:ext cx="22717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n-US" altLang="de-DE" sz="1600">
                <a:solidFill>
                  <a:srgbClr val="0070C0"/>
                </a:solidFill>
                <a:sym typeface="Calibri" pitchFamily="34" charset="0"/>
              </a:rPr>
              <a:t>IWVTA type 2:</a:t>
            </a:r>
          </a:p>
          <a:p>
            <a:r>
              <a:rPr lang="en-US" altLang="de-DE" sz="1600">
                <a:solidFill>
                  <a:srgbClr val="0070C0"/>
                </a:solidFill>
                <a:sym typeface="Calibri" pitchFamily="34" charset="0"/>
              </a:rPr>
              <a:t>“Beetle without ESC”</a:t>
            </a:r>
          </a:p>
        </p:txBody>
      </p:sp>
      <p:sp>
        <p:nvSpPr>
          <p:cNvPr id="13" name="Rechteck 12"/>
          <p:cNvSpPr/>
          <p:nvPr/>
        </p:nvSpPr>
        <p:spPr>
          <a:xfrm>
            <a:off x="775189" y="4032251"/>
            <a:ext cx="6893169" cy="12414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756139" y="5461001"/>
            <a:ext cx="6891704" cy="124142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17282" y="3681414"/>
            <a:ext cx="8209085" cy="306863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6272" name="Textfeld 15"/>
          <p:cNvSpPr txBox="1">
            <a:spLocks noChangeArrowheads="1"/>
          </p:cNvSpPr>
          <p:nvPr/>
        </p:nvSpPr>
        <p:spPr bwMode="auto">
          <a:xfrm>
            <a:off x="6339254" y="3733801"/>
            <a:ext cx="18050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n-US" altLang="de-DE">
                <a:solidFill>
                  <a:srgbClr val="C00000"/>
                </a:solidFill>
                <a:sym typeface="Calibri" pitchFamily="34" charset="0"/>
              </a:rPr>
              <a:t>Vehicle type Beetle</a:t>
            </a:r>
          </a:p>
        </p:txBody>
      </p:sp>
    </p:spTree>
    <p:extLst>
      <p:ext uri="{BB962C8B-B14F-4D97-AF65-F5344CB8AC3E}">
        <p14:creationId xmlns:p14="http://schemas.microsoft.com/office/powerpoint/2010/main" val="85972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テキスト ボックス 24"/>
          <p:cNvSpPr>
            <a:spLocks noChangeArrowheads="1"/>
          </p:cNvSpPr>
          <p:nvPr/>
        </p:nvSpPr>
        <p:spPr bwMode="auto">
          <a:xfrm>
            <a:off x="0" y="0"/>
            <a:ext cx="899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b="0">
                <a:solidFill>
                  <a:srgbClr val="000000"/>
                </a:solidFill>
                <a:ea typeface="ＭＳ Ｐゴシック" pitchFamily="50" charset="-128"/>
                <a:sym typeface="Arial" charset="0"/>
              </a:rPr>
              <a:t>2-11. </a:t>
            </a:r>
            <a:r>
              <a:rPr lang="en-US" altLang="ja-JP" sz="2400" b="0">
                <a:solidFill>
                  <a:srgbClr val="000000"/>
                </a:solidFill>
                <a:ea typeface="ＭＳ Ｐゴシック" pitchFamily="50" charset="-128"/>
                <a:cs typeface="Arial" charset="0"/>
                <a:sym typeface="Arial" charset="0"/>
              </a:rPr>
              <a:t>Modified </a:t>
            </a:r>
            <a:r>
              <a:rPr lang="en-US" altLang="de-DE" sz="2400" b="0">
                <a:ea typeface="ＭＳ Ｐゴシック" pitchFamily="50" charset="-128"/>
                <a:cs typeface="Arial" charset="0"/>
                <a:sym typeface="Calibri" pitchFamily="34" charset="0"/>
              </a:rPr>
              <a:t>Approval Number for IWVTA </a:t>
            </a:r>
            <a:endParaRPr lang="en-US" altLang="ja-JP" sz="2400" b="0">
              <a:solidFill>
                <a:srgbClr val="000000"/>
              </a:solidFill>
              <a:ea typeface="ＭＳ Ｐゴシック" pitchFamily="50" charset="-128"/>
              <a:cs typeface="Arial" charset="0"/>
              <a:sym typeface="Calibri" pitchFamily="34" charset="0"/>
            </a:endParaRPr>
          </a:p>
        </p:txBody>
      </p:sp>
      <p:sp>
        <p:nvSpPr>
          <p:cNvPr id="97283" name="直線コネクタ 23"/>
          <p:cNvSpPr>
            <a:spLocks noChangeShapeType="1"/>
          </p:cNvSpPr>
          <p:nvPr/>
        </p:nvSpPr>
        <p:spPr bwMode="auto">
          <a:xfrm>
            <a:off x="0" y="547689"/>
            <a:ext cx="9144000" cy="15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4" name="テキスト ボックス 3"/>
          <p:cNvSpPr>
            <a:spLocks noChangeArrowheads="1"/>
          </p:cNvSpPr>
          <p:nvPr/>
        </p:nvSpPr>
        <p:spPr bwMode="auto">
          <a:xfrm>
            <a:off x="451339" y="1157288"/>
            <a:ext cx="817538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t">
              <a:spcAft>
                <a:spcPct val="40000"/>
              </a:spcAft>
            </a:pPr>
            <a:r>
              <a:rPr lang="en-US" altLang="ja-JP" sz="2000" b="0">
                <a:solidFill>
                  <a:srgbClr val="000000"/>
                </a:solidFill>
                <a:ea typeface="ＭＳ Ｐゴシック" pitchFamily="50" charset="-128"/>
                <a:sym typeface="Calibri" pitchFamily="34" charset="0"/>
              </a:rPr>
              <a:t> </a:t>
            </a:r>
            <a:endParaRPr lang="ja-JP" altLang="en-US" sz="2000" b="0">
              <a:solidFill>
                <a:srgbClr val="000000"/>
              </a:solidFill>
              <a:ea typeface="ＭＳ Ｐゴシック" pitchFamily="50" charset="-128"/>
              <a:sym typeface="Arial" charset="0"/>
            </a:endParaRPr>
          </a:p>
        </p:txBody>
      </p:sp>
      <p:sp>
        <p:nvSpPr>
          <p:cNvPr id="97285" name="Espace réservé du contenu 2"/>
          <p:cNvSpPr txBox="1">
            <a:spLocks/>
          </p:cNvSpPr>
          <p:nvPr/>
        </p:nvSpPr>
        <p:spPr bwMode="auto">
          <a:xfrm>
            <a:off x="383931" y="873126"/>
            <a:ext cx="8534400" cy="558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altLang="ja-JP" sz="2000">
                <a:latin typeface="Calibri" pitchFamily="34" charset="0"/>
                <a:ea typeface="ＭＳ Ｐゴシック" pitchFamily="50" charset="-128"/>
                <a:sym typeface="Calibri" pitchFamily="34" charset="0"/>
              </a:rPr>
              <a:t>E4*0R00/U*0004/01*02</a:t>
            </a:r>
            <a:endParaRPr lang="de-DE" altLang="ja-JP" sz="2000" b="0">
              <a:latin typeface="Calibri" pitchFamily="34" charset="0"/>
              <a:ea typeface="ＭＳ Ｐゴシック" pitchFamily="50" charset="-128"/>
              <a:sym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altLang="ja-JP" sz="2000" b="0">
              <a:ea typeface="ＭＳ Ｐゴシック" pitchFamily="50" charset="-128"/>
              <a:cs typeface="Arial" charset="0"/>
              <a:sym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altLang="ja-JP" sz="2000" b="0">
              <a:ea typeface="ＭＳ Ｐゴシック" pitchFamily="50" charset="-128"/>
              <a:cs typeface="Arial" charset="0"/>
              <a:sym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altLang="ja-JP" sz="2000" b="0">
              <a:ea typeface="ＭＳ Ｐゴシック" pitchFamily="50" charset="-128"/>
              <a:cs typeface="Arial" charset="0"/>
              <a:sym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altLang="ja-JP" sz="2000" b="0">
              <a:ea typeface="ＭＳ Ｐゴシック" pitchFamily="50" charset="-128"/>
              <a:cs typeface="Arial" charset="0"/>
              <a:sym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altLang="ja-JP" sz="2000" b="0">
              <a:ea typeface="ＭＳ Ｐゴシック" pitchFamily="50" charset="-128"/>
              <a:cs typeface="Arial" charset="0"/>
              <a:sym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altLang="ja-JP" sz="2000" b="0">
              <a:ea typeface="ＭＳ Ｐゴシック" pitchFamily="50" charset="-128"/>
              <a:cs typeface="Arial" charset="0"/>
              <a:sym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altLang="ja-JP" sz="1800">
              <a:ea typeface="ＭＳ Ｐゴシック" pitchFamily="50" charset="-128"/>
              <a:cs typeface="Arial" charset="0"/>
              <a:sym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altLang="ja-JP" sz="1800">
                <a:ea typeface="ＭＳ Ｐゴシック" pitchFamily="50" charset="-128"/>
                <a:cs typeface="Arial" charset="0"/>
                <a:sym typeface="Calibri" pitchFamily="34" charset="0"/>
              </a:rPr>
              <a:t>Explanation of changes: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The letters U or L are included in section 2 after the number of the series of amendments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A 6-digit number for Section 3 is proposed which is construed as follows: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First 4 digits identify the vehicle type : a new sequential number is assigned by the approval authority once the manufacturer applies for the first approval of a new vehicle type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/</a:t>
            </a:r>
            <a:r>
              <a:rPr lang="en-GB" altLang="ja-JP" sz="1800" b="0">
                <a:solidFill>
                  <a:srgbClr val="0070C0"/>
                </a:solidFill>
                <a:ea typeface="ＭＳ Ｐゴシック" pitchFamily="50" charset="-128"/>
                <a:cs typeface="Arial" charset="0"/>
                <a:sym typeface="Calibri" pitchFamily="34" charset="0"/>
              </a:rPr>
              <a:t> </a:t>
            </a: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followed by 2 last digits which</a:t>
            </a:r>
            <a:r>
              <a:rPr lang="en-GB" altLang="ja-JP" sz="1800" b="0">
                <a:solidFill>
                  <a:srgbClr val="0070C0"/>
                </a:solidFill>
                <a:ea typeface="ＭＳ Ｐゴシック" pitchFamily="50" charset="-128"/>
                <a:cs typeface="Arial" charset="0"/>
                <a:sym typeface="Calibri" pitchFamily="34" charset="0"/>
              </a:rPr>
              <a:t> </a:t>
            </a: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sequentially number the different type approvals within a vehicle type starting with 01. They correspond to different IWVTA types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altLang="ja-JP" sz="2000" b="0">
              <a:ea typeface="ＭＳ Ｐゴシック" pitchFamily="50" charset="-128"/>
              <a:cs typeface="Arial" charset="0"/>
              <a:sym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altLang="ja-JP" sz="2000" b="0">
              <a:ea typeface="ＭＳ Ｐゴシック" pitchFamily="50" charset="-128"/>
              <a:cs typeface="Arial" charset="0"/>
              <a:sym typeface="Calibri" pitchFamily="34" charset="0"/>
            </a:endParaRPr>
          </a:p>
        </p:txBody>
      </p:sp>
      <p:sp>
        <p:nvSpPr>
          <p:cNvPr id="18" name="Pfeil nach unten 17"/>
          <p:cNvSpPr/>
          <p:nvPr/>
        </p:nvSpPr>
        <p:spPr>
          <a:xfrm>
            <a:off x="2960077" y="1484314"/>
            <a:ext cx="143608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7287" name="Textfeld 18"/>
          <p:cNvSpPr txBox="1">
            <a:spLocks noChangeArrowheads="1"/>
          </p:cNvSpPr>
          <p:nvPr/>
        </p:nvSpPr>
        <p:spPr bwMode="auto">
          <a:xfrm>
            <a:off x="2844312" y="1773239"/>
            <a:ext cx="35227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n-US" altLang="de-DE" sz="1600">
                <a:sym typeface="Calibri" pitchFamily="34" charset="0"/>
              </a:rPr>
              <a:t>Section 4: Number of the extension</a:t>
            </a:r>
          </a:p>
        </p:txBody>
      </p:sp>
      <p:sp>
        <p:nvSpPr>
          <p:cNvPr id="20" name="Pfeil nach unten 19"/>
          <p:cNvSpPr/>
          <p:nvPr/>
        </p:nvSpPr>
        <p:spPr>
          <a:xfrm>
            <a:off x="2239108" y="1484313"/>
            <a:ext cx="145074" cy="71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7289" name="Textfeld 20"/>
          <p:cNvSpPr txBox="1">
            <a:spLocks noChangeArrowheads="1"/>
          </p:cNvSpPr>
          <p:nvPr/>
        </p:nvSpPr>
        <p:spPr bwMode="auto">
          <a:xfrm>
            <a:off x="2123343" y="2201864"/>
            <a:ext cx="497498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n-US" altLang="de-DE" sz="1600">
                <a:sym typeface="Calibri" pitchFamily="34" charset="0"/>
              </a:rPr>
              <a:t>Section 3: sequential number of the approval</a:t>
            </a:r>
          </a:p>
        </p:txBody>
      </p:sp>
      <p:sp>
        <p:nvSpPr>
          <p:cNvPr id="22" name="Pfeil nach unten 21"/>
          <p:cNvSpPr/>
          <p:nvPr/>
        </p:nvSpPr>
        <p:spPr>
          <a:xfrm>
            <a:off x="1332035" y="1484313"/>
            <a:ext cx="143608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7291" name="Textfeld 22"/>
          <p:cNvSpPr txBox="1">
            <a:spLocks noChangeArrowheads="1"/>
          </p:cNvSpPr>
          <p:nvPr/>
        </p:nvSpPr>
        <p:spPr bwMode="auto">
          <a:xfrm>
            <a:off x="1049216" y="2630489"/>
            <a:ext cx="78427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n-US" altLang="de-DE" sz="1600">
                <a:sym typeface="Calibri" pitchFamily="34" charset="0"/>
              </a:rPr>
              <a:t>Section 2: Regulation #, # of series of amendments /letter U for universal, L for limited</a:t>
            </a:r>
          </a:p>
        </p:txBody>
      </p:sp>
      <p:sp>
        <p:nvSpPr>
          <p:cNvPr id="24" name="Geschweifte Klammer rechts 23"/>
          <p:cNvSpPr/>
          <p:nvPr/>
        </p:nvSpPr>
        <p:spPr>
          <a:xfrm rot="5400000">
            <a:off x="1332402" y="980588"/>
            <a:ext cx="142875" cy="864577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altLang="ja-JP"/>
          </a:p>
        </p:txBody>
      </p:sp>
      <p:sp>
        <p:nvSpPr>
          <p:cNvPr id="25" name="Pfeil nach unten 24"/>
          <p:cNvSpPr/>
          <p:nvPr/>
        </p:nvSpPr>
        <p:spPr>
          <a:xfrm>
            <a:off x="611066" y="1484313"/>
            <a:ext cx="145073" cy="157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7294" name="Textfeld 25"/>
          <p:cNvSpPr txBox="1">
            <a:spLocks noChangeArrowheads="1"/>
          </p:cNvSpPr>
          <p:nvPr/>
        </p:nvSpPr>
        <p:spPr bwMode="auto">
          <a:xfrm>
            <a:off x="517282" y="3059114"/>
            <a:ext cx="1866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n-US" altLang="de-DE" sz="1600">
                <a:sym typeface="Calibri" pitchFamily="34" charset="0"/>
              </a:rPr>
              <a:t>Section 1: # of CP</a:t>
            </a:r>
          </a:p>
        </p:txBody>
      </p:sp>
    </p:spTree>
    <p:extLst>
      <p:ext uri="{BB962C8B-B14F-4D97-AF65-F5344CB8AC3E}">
        <p14:creationId xmlns:p14="http://schemas.microsoft.com/office/powerpoint/2010/main" val="33043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テキスト ボックス 24"/>
          <p:cNvSpPr>
            <a:spLocks noChangeArrowheads="1"/>
          </p:cNvSpPr>
          <p:nvPr/>
        </p:nvSpPr>
        <p:spPr bwMode="auto">
          <a:xfrm>
            <a:off x="0" y="0"/>
            <a:ext cx="899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b="0">
                <a:solidFill>
                  <a:srgbClr val="000000"/>
                </a:solidFill>
                <a:ea typeface="ＭＳ Ｐゴシック" pitchFamily="50" charset="-128"/>
                <a:sym typeface="Arial" charset="0"/>
              </a:rPr>
              <a:t>2-12. </a:t>
            </a:r>
            <a:r>
              <a:rPr lang="en-US" altLang="ja-JP" sz="2400" b="0">
                <a:solidFill>
                  <a:srgbClr val="000000"/>
                </a:solidFill>
                <a:ea typeface="ＭＳ Ｐゴシック" pitchFamily="50" charset="-128"/>
                <a:cs typeface="Arial" charset="0"/>
                <a:sym typeface="Arial" charset="0"/>
              </a:rPr>
              <a:t>Example how to deal with extension of an </a:t>
            </a:r>
            <a:r>
              <a:rPr lang="en-US" altLang="de-DE" sz="2400" b="0">
                <a:ea typeface="ＭＳ Ｐゴシック" pitchFamily="50" charset="-128"/>
                <a:cs typeface="Arial" charset="0"/>
                <a:sym typeface="Calibri" pitchFamily="34" charset="0"/>
              </a:rPr>
              <a:t>IWVTA </a:t>
            </a:r>
            <a:endParaRPr lang="en-US" altLang="ja-JP" sz="2400" b="0">
              <a:solidFill>
                <a:srgbClr val="000000"/>
              </a:solidFill>
              <a:ea typeface="ＭＳ Ｐゴシック" pitchFamily="50" charset="-128"/>
              <a:cs typeface="Arial" charset="0"/>
              <a:sym typeface="Calibri" pitchFamily="34" charset="0"/>
            </a:endParaRPr>
          </a:p>
        </p:txBody>
      </p:sp>
      <p:sp>
        <p:nvSpPr>
          <p:cNvPr id="98307" name="直線コネクタ 23"/>
          <p:cNvSpPr>
            <a:spLocks noChangeShapeType="1"/>
          </p:cNvSpPr>
          <p:nvPr/>
        </p:nvSpPr>
        <p:spPr bwMode="auto">
          <a:xfrm>
            <a:off x="0" y="549275"/>
            <a:ext cx="91440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8" name="テキスト ボックス 3"/>
          <p:cNvSpPr>
            <a:spLocks noChangeArrowheads="1"/>
          </p:cNvSpPr>
          <p:nvPr/>
        </p:nvSpPr>
        <p:spPr bwMode="auto">
          <a:xfrm>
            <a:off x="451339" y="1157288"/>
            <a:ext cx="817538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t">
              <a:spcAft>
                <a:spcPct val="40000"/>
              </a:spcAft>
            </a:pPr>
            <a:r>
              <a:rPr lang="en-US" altLang="ja-JP" sz="2000" b="0">
                <a:solidFill>
                  <a:srgbClr val="000000"/>
                </a:solidFill>
                <a:ea typeface="ＭＳ Ｐゴシック" pitchFamily="50" charset="-128"/>
                <a:sym typeface="Calibri" pitchFamily="34" charset="0"/>
              </a:rPr>
              <a:t> </a:t>
            </a:r>
            <a:endParaRPr lang="ja-JP" altLang="en-US" sz="2000" b="0">
              <a:solidFill>
                <a:srgbClr val="000000"/>
              </a:solidFill>
              <a:ea typeface="ＭＳ Ｐゴシック" pitchFamily="50" charset="-128"/>
              <a:sym typeface="Arial" charset="0"/>
            </a:endParaRPr>
          </a:p>
        </p:txBody>
      </p:sp>
      <p:sp>
        <p:nvSpPr>
          <p:cNvPr id="98309" name="Espace réservé du contenu 2"/>
          <p:cNvSpPr txBox="1">
            <a:spLocks/>
          </p:cNvSpPr>
          <p:nvPr/>
        </p:nvSpPr>
        <p:spPr bwMode="auto">
          <a:xfrm>
            <a:off x="457200" y="728663"/>
            <a:ext cx="4258408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defTabSz="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lnSpc>
                <a:spcPct val="120000"/>
              </a:lnSpc>
              <a:buFont typeface="Arial" charset="0"/>
              <a:buNone/>
            </a:pPr>
            <a:r>
              <a:rPr lang="en-GB" altLang="ja-JP" sz="2000">
                <a:ea typeface="ＭＳ Ｐゴシック" pitchFamily="50" charset="-128"/>
                <a:cs typeface="Arial" charset="0"/>
                <a:sym typeface="Calibri" pitchFamily="34" charset="0"/>
              </a:rPr>
              <a:t>Before</a:t>
            </a: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 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vehicle type covered by U-IWVTA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What happens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New requirements enter into force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Calibri" pitchFamily="34" charset="0"/>
              </a:rPr>
              <a:t>Manufacturer performs technical changes in order to meet new requirements (involves no change in vehicle type characteristics) but only for part of the vehicles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GB" altLang="ja-JP" sz="800" b="0">
              <a:ea typeface="ＭＳ Ｐゴシック" pitchFamily="50" charset="-128"/>
              <a:cs typeface="Arial" charset="0"/>
              <a:sym typeface="Calibri" pitchFamily="34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GB" altLang="ja-JP" sz="2000">
                <a:ea typeface="ＭＳ Ｐゴシック" pitchFamily="50" charset="-128"/>
                <a:cs typeface="Arial" charset="0"/>
                <a:sym typeface="Calibri" pitchFamily="34" charset="0"/>
              </a:rPr>
              <a:t>What to do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Wingdings" pitchFamily="2" charset="2"/>
              </a:rPr>
              <a:t>Extend existing U-IWVTA, here Sections 1-3 of the approval number and marking remain unchanged 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en-GB" altLang="ja-JP" sz="1800" b="0">
                <a:ea typeface="ＭＳ Ｐゴシック" pitchFamily="50" charset="-128"/>
                <a:cs typeface="Arial" charset="0"/>
                <a:sym typeface="Wingdings" pitchFamily="2" charset="2"/>
              </a:rPr>
              <a:t>Create a new L-IWVTA under a new type designation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endParaRPr lang="en-GB" altLang="ja-JP" sz="1800" b="0">
              <a:ea typeface="ＭＳ Ｐゴシック" pitchFamily="50" charset="-128"/>
              <a:cs typeface="Arial" charset="0"/>
              <a:sym typeface="Wingdings" pitchFamily="2" charset="2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874727" y="1484313"/>
            <a:ext cx="2444262" cy="936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U-IWVTA 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E4*0R01/U*0021/01*01</a:t>
            </a:r>
          </a:p>
        </p:txBody>
      </p:sp>
      <p:sp>
        <p:nvSpPr>
          <p:cNvPr id="27" name="Pfeil nach rechts 26"/>
          <p:cNvSpPr/>
          <p:nvPr/>
        </p:nvSpPr>
        <p:spPr>
          <a:xfrm rot="6523816">
            <a:off x="5916735" y="2861775"/>
            <a:ext cx="1270000" cy="559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731728" y="3860801"/>
            <a:ext cx="2365131" cy="936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U-IWVTA 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E4*0R01/U*0021/01*02</a:t>
            </a:r>
          </a:p>
        </p:txBody>
      </p:sp>
      <p:sp>
        <p:nvSpPr>
          <p:cNvPr id="29" name="Rechteck 28"/>
          <p:cNvSpPr/>
          <p:nvPr/>
        </p:nvSpPr>
        <p:spPr>
          <a:xfrm>
            <a:off x="6551735" y="5157789"/>
            <a:ext cx="2492619" cy="935037"/>
          </a:xfrm>
          <a:prstGeom prst="rect">
            <a:avLst/>
          </a:prstGeom>
          <a:solidFill>
            <a:srgbClr val="B7C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L-IWVTA 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E4*0R01/L*0021/02*00</a:t>
            </a:r>
          </a:p>
        </p:txBody>
      </p:sp>
      <p:sp>
        <p:nvSpPr>
          <p:cNvPr id="30" name="Pfeil nach rechts 29"/>
          <p:cNvSpPr/>
          <p:nvPr/>
        </p:nvSpPr>
        <p:spPr>
          <a:xfrm rot="15076184" flipH="1">
            <a:off x="6321120" y="3530905"/>
            <a:ext cx="2624138" cy="559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8315" name="Textfeld 1"/>
          <p:cNvSpPr txBox="1">
            <a:spLocks noChangeArrowheads="1"/>
          </p:cNvSpPr>
          <p:nvPr/>
        </p:nvSpPr>
        <p:spPr bwMode="auto">
          <a:xfrm>
            <a:off x="5914293" y="2852739"/>
            <a:ext cx="274145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n-US" altLang="de-DE">
                <a:sym typeface="Calibri" pitchFamily="34" charset="0"/>
              </a:rPr>
              <a:t>New requirement: pole impact</a:t>
            </a:r>
          </a:p>
        </p:txBody>
      </p:sp>
      <p:sp>
        <p:nvSpPr>
          <p:cNvPr id="98316" name="Textfeld 30"/>
          <p:cNvSpPr txBox="1">
            <a:spLocks noChangeArrowheads="1"/>
          </p:cNvSpPr>
          <p:nvPr/>
        </p:nvSpPr>
        <p:spPr bwMode="auto">
          <a:xfrm>
            <a:off x="4132385" y="4841876"/>
            <a:ext cx="3752950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n-US" altLang="de-DE">
                <a:sym typeface="Calibri" pitchFamily="34" charset="0"/>
              </a:rPr>
              <a:t>Covers vehicles complying to pole impact</a:t>
            </a:r>
          </a:p>
        </p:txBody>
      </p:sp>
      <p:sp>
        <p:nvSpPr>
          <p:cNvPr id="98317" name="Textfeld 31"/>
          <p:cNvSpPr txBox="1">
            <a:spLocks noChangeArrowheads="1"/>
          </p:cNvSpPr>
          <p:nvPr/>
        </p:nvSpPr>
        <p:spPr bwMode="auto">
          <a:xfrm>
            <a:off x="6300986" y="6146800"/>
            <a:ext cx="2868094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/>
            <a:r>
              <a:rPr lang="en-US" altLang="de-DE">
                <a:sym typeface="Calibri" pitchFamily="34" charset="0"/>
              </a:rPr>
              <a:t>Covers vehicles not complying </a:t>
            </a:r>
          </a:p>
          <a:p>
            <a:pPr algn="ctr"/>
            <a:r>
              <a:rPr lang="en-US" altLang="de-DE">
                <a:sym typeface="Calibri" pitchFamily="34" charset="0"/>
              </a:rPr>
              <a:t>to pole impact</a:t>
            </a:r>
          </a:p>
        </p:txBody>
      </p:sp>
    </p:spTree>
    <p:extLst>
      <p:ext uri="{BB962C8B-B14F-4D97-AF65-F5344CB8AC3E}">
        <p14:creationId xmlns:p14="http://schemas.microsoft.com/office/powerpoint/2010/main" val="35346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24744"/>
            <a:ext cx="8372139" cy="452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57600" y="2514600"/>
            <a:ext cx="16002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845" y="2514600"/>
            <a:ext cx="1685925" cy="1756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09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406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International Whole Vehicle Type Approval</vt:lpstr>
      <vt:lpstr>PowerPoint Presentation</vt:lpstr>
      <vt:lpstr>PowerPoint Presentation</vt:lpstr>
      <vt:lpstr>PowerPoint Presentation</vt:lpstr>
      <vt:lpstr>PowerPoint Presentation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Whole Vehicle Type Approval</dc:title>
  <dc:creator>Nissler</dc:creator>
  <cp:lastModifiedBy>Konstantin Glukhenkiy</cp:lastModifiedBy>
  <cp:revision>3</cp:revision>
  <dcterms:created xsi:type="dcterms:W3CDTF">2015-09-01T15:45:43Z</dcterms:created>
  <dcterms:modified xsi:type="dcterms:W3CDTF">2015-09-03T15:24:37Z</dcterms:modified>
</cp:coreProperties>
</file>