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8" r:id="rId3"/>
    <p:sldId id="351" r:id="rId4"/>
    <p:sldId id="343" r:id="rId5"/>
    <p:sldId id="342" r:id="rId6"/>
    <p:sldId id="346" r:id="rId7"/>
    <p:sldId id="347" r:id="rId8"/>
    <p:sldId id="348" r:id="rId9"/>
    <p:sldId id="344" r:id="rId10"/>
    <p:sldId id="349" r:id="rId11"/>
    <p:sldId id="333" r:id="rId12"/>
    <p:sldId id="350" r:id="rId13"/>
    <p:sldId id="330" r:id="rId14"/>
    <p:sldId id="337" r:id="rId15"/>
    <p:sldId id="263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72" y="-9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1DD89-6604-44FB-B4EC-4ACD39562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336AF-1A46-4C42-911C-3D92F02AE3F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9C07B-161B-46FF-992F-1319D78052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28600"/>
            <a:ext cx="8458200" cy="6477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SEET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724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EUfla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768350" cy="5143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228600"/>
            <a:ext cx="8458200" cy="6477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8" descr="SEET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304800"/>
            <a:ext cx="26670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EUfl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304800"/>
            <a:ext cx="571500" cy="3825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107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7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7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7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7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107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107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07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07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07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etoin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q-TyT0JsXELVfx3K0Sh6_xAF_xtsztaCElZNYQMsJw,WaA5iCPHo-boX6aV8DLKLuI1MykAjjbQmf_pXTyemO8,RV7uVcY9_EKXj-A5OejYjHXFYF5FQ5vsMEZd4UElleQ,yowcympoX5fkDbNKfnYXakSDcXTh0Dan_EWscoF9aW4,nyETy9KDTzQWuPb5mqzgmN8UtvRSGqZ4h_ldGCDDcB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762000"/>
            <a:ext cx="7772400" cy="50292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6705600" cy="1981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Western Balkan Intermodal study</a:t>
            </a:r>
            <a:endParaRPr lang="en-US" b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562600"/>
            <a:ext cx="7391400" cy="609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en-GB" sz="2000" b="1" dirty="0" smtClean="0">
              <a:solidFill>
                <a:schemeClr val="accent2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en-GB" sz="2000" b="1" dirty="0" err="1" smtClean="0">
                <a:solidFill>
                  <a:schemeClr val="accent2"/>
                </a:solidFill>
              </a:rPr>
              <a:t>Nedim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Begovic</a:t>
            </a:r>
            <a:r>
              <a:rPr lang="en-GB" sz="2000" b="1" dirty="0" smtClean="0">
                <a:solidFill>
                  <a:schemeClr val="accent2"/>
                </a:solidFill>
              </a:rPr>
              <a:t>, Regional Railway Expert</a:t>
            </a:r>
            <a:endParaRPr lang="sr-Latn-CS" sz="2000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0600" y="38100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38200" y="4343400"/>
            <a:ext cx="7391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6"/>
                </a:solidFill>
              </a:rPr>
              <a:t>Working Party on Intermodal Transport and Logistics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bs-Latn-BA" sz="1600" dirty="0" smtClean="0">
                <a:solidFill>
                  <a:schemeClr val="accent2"/>
                </a:solidFill>
              </a:rPr>
              <a:t>30th November-1st </a:t>
            </a:r>
            <a:r>
              <a:rPr lang="en-GB" sz="1600" dirty="0" smtClean="0">
                <a:solidFill>
                  <a:schemeClr val="accent2"/>
                </a:solidFill>
              </a:rPr>
              <a:t>December</a:t>
            </a:r>
            <a:r>
              <a:rPr lang="en-US" sz="1600" dirty="0" smtClean="0">
                <a:solidFill>
                  <a:schemeClr val="accent2"/>
                </a:solidFill>
              </a:rPr>
              <a:t>, 2015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545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accent6"/>
                </a:solidFill>
              </a:rPr>
              <a:t>From 2008 to 2013, container traffic generally was constantly declining or </a:t>
            </a:r>
            <a:r>
              <a:rPr lang="en-US" sz="1800" dirty="0" smtClean="0">
                <a:solidFill>
                  <a:schemeClr val="accent6"/>
                </a:solidFill>
              </a:rPr>
              <a:t>stagnating</a:t>
            </a:r>
            <a:endParaRPr lang="bs-Latn-BA" sz="1800" dirty="0">
              <a:solidFill>
                <a:schemeClr val="accent6"/>
              </a:solidFill>
            </a:endParaRP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The largest container traffic in the period 2004-2013 was achieved in the Port of Durres</a:t>
            </a:r>
            <a:r>
              <a:rPr lang="bs-Latn-BA" sz="1800" dirty="0">
                <a:solidFill>
                  <a:schemeClr val="accent6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(2013 - 109,055 TEU). 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GB" sz="1800" dirty="0">
                <a:solidFill>
                  <a:schemeClr val="accent6"/>
                </a:solidFill>
              </a:rPr>
              <a:t>80-90% of the container traffic, Port of </a:t>
            </a:r>
            <a:r>
              <a:rPr lang="en-GB" sz="1800" dirty="0" err="1">
                <a:solidFill>
                  <a:schemeClr val="accent6"/>
                </a:solidFill>
              </a:rPr>
              <a:t>Ploče</a:t>
            </a:r>
            <a:r>
              <a:rPr lang="en-GB" sz="1800" dirty="0">
                <a:solidFill>
                  <a:schemeClr val="accent6"/>
                </a:solidFill>
              </a:rPr>
              <a:t> realizes with the Bosnia and Herzegovina, while about 40% of container traffic Port of Bar realizes with Serbia</a:t>
            </a:r>
            <a:endParaRPr lang="en-US" sz="1800" dirty="0" smtClean="0">
              <a:solidFill>
                <a:schemeClr val="accent6"/>
              </a:solidFill>
            </a:endParaRP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Port of Bar and Port of </a:t>
            </a:r>
            <a:r>
              <a:rPr lang="en-US" sz="1800" dirty="0" err="1" smtClean="0">
                <a:solidFill>
                  <a:schemeClr val="accent6"/>
                </a:solidFill>
              </a:rPr>
              <a:t>Ploče</a:t>
            </a:r>
            <a:r>
              <a:rPr lang="en-US" sz="1800" dirty="0" smtClean="0">
                <a:solidFill>
                  <a:schemeClr val="accent6"/>
                </a:solidFill>
              </a:rPr>
              <a:t> achieve</a:t>
            </a:r>
            <a:r>
              <a:rPr lang="bs-Latn-BA" sz="1800" dirty="0" smtClean="0">
                <a:solidFill>
                  <a:schemeClr val="accent6"/>
                </a:solidFill>
              </a:rPr>
              <a:t>d</a:t>
            </a:r>
            <a:r>
              <a:rPr lang="en-US" sz="1800" dirty="0" smtClean="0">
                <a:solidFill>
                  <a:schemeClr val="accent6"/>
                </a:solidFill>
              </a:rPr>
              <a:t> the largest container traffic in 2008 (43,708 TEU, 35,124 TEU, respectively). 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Currently, all three terminals have equipment and capacities that allow </a:t>
            </a:r>
            <a:r>
              <a:rPr lang="en-US" sz="1800" dirty="0" err="1" smtClean="0">
                <a:solidFill>
                  <a:schemeClr val="accent6"/>
                </a:solidFill>
              </a:rPr>
              <a:t>transhipment</a:t>
            </a:r>
            <a:r>
              <a:rPr lang="en-US" sz="1800" dirty="0" smtClean="0">
                <a:solidFill>
                  <a:schemeClr val="accent6"/>
                </a:solidFill>
              </a:rPr>
              <a:t> of containers with the values of utilization factors of about 50-60%.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Port of Belgrade and Port of Novi Sad have the equipment and capacities that are poorly developed, but they are sufficient for the current intermodal container traffic. 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An analogous situation is present in the three “rail-road” terminals but with higher values of utilization factors (similar to sea ports).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err="1" smtClean="0">
                <a:solidFill>
                  <a:schemeClr val="accent6"/>
                </a:solidFill>
              </a:rPr>
              <a:t>Key</a:t>
            </a:r>
            <a:r>
              <a:rPr lang="en-US" sz="3200" dirty="0" smtClean="0">
                <a:solidFill>
                  <a:schemeClr val="accent6"/>
                </a:solidFill>
              </a:rPr>
              <a:t> findings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Current status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600" dirty="0" smtClean="0">
                <a:solidFill>
                  <a:schemeClr val="accent6"/>
                </a:solidFill>
              </a:rPr>
              <a:t>Low purchasing power of the population in catchment area and unfavourable operating conditions of the rail corridor </a:t>
            </a:r>
            <a:r>
              <a:rPr lang="en-GB" sz="1600" dirty="0" err="1" smtClean="0">
                <a:solidFill>
                  <a:schemeClr val="accent6"/>
                </a:solidFill>
              </a:rPr>
              <a:t>Vc</a:t>
            </a:r>
            <a:r>
              <a:rPr lang="en-GB" sz="1600" dirty="0" smtClean="0">
                <a:solidFill>
                  <a:schemeClr val="accent6"/>
                </a:solidFill>
              </a:rPr>
              <a:t>, rail corridor VIII and rail route R4 threaten the competitiveness of ports in the segment of container traffic and represent a significant limiting factor.</a:t>
            </a:r>
          </a:p>
          <a:p>
            <a:pPr>
              <a:spcBef>
                <a:spcPts val="1200"/>
              </a:spcBef>
            </a:pPr>
            <a:r>
              <a:rPr lang="en-GB" sz="1600" dirty="0" smtClean="0">
                <a:solidFill>
                  <a:schemeClr val="accent6"/>
                </a:solidFill>
              </a:rPr>
              <a:t>Apart from the influence of insufficiently economically developed areas, the Port of </a:t>
            </a:r>
            <a:r>
              <a:rPr lang="en-GB" sz="1600" dirty="0" err="1" smtClean="0">
                <a:solidFill>
                  <a:schemeClr val="accent6"/>
                </a:solidFill>
              </a:rPr>
              <a:t>Ploče</a:t>
            </a:r>
            <a:r>
              <a:rPr lang="en-GB" sz="1600" dirty="0" smtClean="0">
                <a:solidFill>
                  <a:schemeClr val="accent6"/>
                </a:solidFill>
              </a:rPr>
              <a:t> and the port of Bar are mainly focused on working with a limited number of clients in the industrial and market catchment area that is subjected to unpredictable fluctuations and crises</a:t>
            </a:r>
          </a:p>
          <a:p>
            <a:pPr>
              <a:spcBef>
                <a:spcPts val="1200"/>
              </a:spcBef>
            </a:pPr>
            <a:r>
              <a:rPr lang="en-GB" sz="1600" dirty="0" smtClean="0">
                <a:solidFill>
                  <a:schemeClr val="accent6"/>
                </a:solidFill>
              </a:rPr>
              <a:t>From the standpoint of the performance of intermodal transport service (inland aspect), missing infrastructure facilities</a:t>
            </a:r>
            <a:r>
              <a:rPr lang="bs-Latn-BA" sz="1600" dirty="0" smtClean="0">
                <a:solidFill>
                  <a:schemeClr val="accent6"/>
                </a:solidFill>
              </a:rPr>
              <a:t> </a:t>
            </a:r>
            <a:r>
              <a:rPr lang="bs-Latn-BA" sz="1600" dirty="0" err="1" smtClean="0">
                <a:solidFill>
                  <a:schemeClr val="accent6"/>
                </a:solidFill>
              </a:rPr>
              <a:t>and</a:t>
            </a:r>
            <a:r>
              <a:rPr lang="bs-Latn-BA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 smtClean="0">
                <a:solidFill>
                  <a:schemeClr val="accent6"/>
                </a:solidFill>
              </a:rPr>
              <a:t>appropriate</a:t>
            </a:r>
            <a:r>
              <a:rPr lang="bs-Latn-BA" sz="1600" dirty="0" smtClean="0">
                <a:solidFill>
                  <a:schemeClr val="accent6"/>
                </a:solidFill>
              </a:rPr>
              <a:t> </a:t>
            </a:r>
            <a:r>
              <a:rPr lang="bs-Latn-BA" sz="1600" dirty="0" err="1" smtClean="0">
                <a:solidFill>
                  <a:schemeClr val="accent6"/>
                </a:solidFill>
              </a:rPr>
              <a:t>terminals</a:t>
            </a:r>
            <a:r>
              <a:rPr lang="bs-Latn-BA" sz="1600" dirty="0" smtClean="0">
                <a:solidFill>
                  <a:schemeClr val="accent6"/>
                </a:solidFill>
              </a:rPr>
              <a:t> hinder</a:t>
            </a:r>
            <a:r>
              <a:rPr lang="en-GB" sz="1600" dirty="0" smtClean="0">
                <a:solidFill>
                  <a:schemeClr val="accent6"/>
                </a:solidFill>
              </a:rPr>
              <a:t> successful development of intermodal transport</a:t>
            </a:r>
          </a:p>
          <a:p>
            <a:pPr>
              <a:spcBef>
                <a:spcPts val="1200"/>
              </a:spcBef>
            </a:pPr>
            <a:r>
              <a:rPr lang="bs-Latn-BA" sz="1600" dirty="0">
                <a:solidFill>
                  <a:schemeClr val="accent6"/>
                </a:solidFill>
              </a:rPr>
              <a:t>P</a:t>
            </a:r>
            <a:r>
              <a:rPr lang="en-GB" sz="1600" dirty="0" smtClean="0">
                <a:solidFill>
                  <a:schemeClr val="accent6"/>
                </a:solidFill>
              </a:rPr>
              <a:t>resence of other intermodal transport technologies, Huck-pack and Ro-Ro, in total intermodal flows is negligible. In Albania, Bosnia and Herzegovina, the</a:t>
            </a:r>
            <a:r>
              <a:rPr lang="bs-Latn-BA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 smtClean="0">
                <a:solidFill>
                  <a:schemeClr val="accent6"/>
                </a:solidFill>
              </a:rPr>
              <a:t>former Yugoslav Republic of Macedonia, Kosovo, Montenegro, and Serbia, there are no Ro-La terminals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600" dirty="0" smtClean="0">
                <a:solidFill>
                  <a:schemeClr val="accent6"/>
                </a:solidFill>
              </a:rPr>
              <a:t>In the whole course of the Danube River through Serbia and Save River through Bosnia and Herzegovina there are no ramps (terminals) for Ro-Ro transport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European container port system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C:\Users\ivan\Desktop\slika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787" y="1600200"/>
            <a:ext cx="68984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1090" y="6172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6"/>
                </a:solidFill>
              </a:rPr>
              <a:t>Source</a:t>
            </a:r>
            <a:r>
              <a:rPr lang="bs-Latn-BA" sz="1200" dirty="0" smtClean="0">
                <a:solidFill>
                  <a:schemeClr val="accent6"/>
                </a:solidFill>
              </a:rPr>
              <a:t>:</a:t>
            </a:r>
            <a:r>
              <a:rPr lang="en-GB" sz="1200" dirty="0" smtClean="0">
                <a:solidFill>
                  <a:schemeClr val="accent6"/>
                </a:solidFill>
              </a:rPr>
              <a:t> </a:t>
            </a:r>
            <a:r>
              <a:rPr lang="en-GB" sz="1200" dirty="0" err="1">
                <a:solidFill>
                  <a:schemeClr val="accent6"/>
                </a:solidFill>
              </a:rPr>
              <a:t>Notteboom</a:t>
            </a:r>
            <a:r>
              <a:rPr lang="en-GB" sz="1200" dirty="0">
                <a:solidFill>
                  <a:schemeClr val="accent6"/>
                </a:solidFill>
              </a:rPr>
              <a:t>, T.E. 2010. </a:t>
            </a:r>
            <a:r>
              <a:rPr lang="en-US" sz="1200" dirty="0" smtClean="0">
                <a:solidFill>
                  <a:schemeClr val="accent6"/>
                </a:solidFill>
              </a:rPr>
              <a:t>Concentration </a:t>
            </a:r>
            <a:r>
              <a:rPr lang="en-US" sz="1200" dirty="0">
                <a:solidFill>
                  <a:schemeClr val="accent6"/>
                </a:solidFill>
              </a:rPr>
              <a:t>and the formation of multi-port gateway regions in the European container port system: an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02163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6"/>
                </a:solidFill>
              </a:rPr>
              <a:t>Legislative, regulatory and administrative measures</a:t>
            </a: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accent6"/>
                </a:solidFill>
              </a:rPr>
              <a:t>Strategy and national </a:t>
            </a:r>
            <a:r>
              <a:rPr lang="en-US" sz="1600" dirty="0" err="1" smtClean="0">
                <a:solidFill>
                  <a:schemeClr val="accent6"/>
                </a:solidFill>
              </a:rPr>
              <a:t>programes</a:t>
            </a:r>
            <a:r>
              <a:rPr lang="en-US" sz="1600" dirty="0" smtClean="0">
                <a:solidFill>
                  <a:schemeClr val="accent6"/>
                </a:solidFill>
              </a:rPr>
              <a:t> for development of intermodal transport</a:t>
            </a: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accent6"/>
                </a:solidFill>
              </a:rPr>
              <a:t>Specific regulations and incentives for development of intermodal transport</a:t>
            </a:r>
            <a:endParaRPr lang="bs-Latn-BA" sz="1600" dirty="0" smtClean="0">
              <a:solidFill>
                <a:schemeClr val="accent6"/>
              </a:solidFill>
            </a:endParaRPr>
          </a:p>
          <a:p>
            <a:pPr marL="457200" lvl="0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6"/>
                </a:solidFill>
              </a:rPr>
              <a:t>The measures and activities for improvement of infrastructure for intermodal transport</a:t>
            </a:r>
          </a:p>
          <a:p>
            <a:pPr marL="1257300" lvl="2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chemeClr val="accent6"/>
                </a:solidFill>
              </a:rPr>
              <a:t>Terminals, logistics centers and industrial sidings</a:t>
            </a:r>
          </a:p>
          <a:p>
            <a:pPr marL="1257300" lvl="2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chemeClr val="accent6"/>
                </a:solidFill>
              </a:rPr>
              <a:t>Transport infrastructure investment projects</a:t>
            </a:r>
          </a:p>
          <a:p>
            <a:pPr marL="400050" lvl="1" indent="0">
              <a:buClr>
                <a:schemeClr val="accent6"/>
              </a:buClr>
              <a:buNone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457200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6"/>
                </a:solidFill>
              </a:rPr>
              <a:t>Organizational measures and activities for improving of intermodal transport</a:t>
            </a: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accent6"/>
                </a:solidFill>
              </a:rPr>
              <a:t>Improvement of planning and performance of intermodal transport</a:t>
            </a:r>
            <a:endParaRPr lang="bs-Latn-BA" sz="1600" dirty="0" smtClean="0">
              <a:solidFill>
                <a:schemeClr val="accent6"/>
              </a:solidFill>
            </a:endParaRP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bs-Latn-BA" sz="1600" dirty="0" smtClean="0">
                <a:solidFill>
                  <a:schemeClr val="accent6"/>
                </a:solidFill>
              </a:rPr>
              <a:t>IT </a:t>
            </a:r>
            <a:r>
              <a:rPr lang="bs-Latn-BA" sz="1600" dirty="0" err="1" smtClean="0">
                <a:solidFill>
                  <a:schemeClr val="accent6"/>
                </a:solidFill>
              </a:rPr>
              <a:t>systems</a:t>
            </a:r>
            <a:r>
              <a:rPr lang="bs-Latn-BA" sz="1600" dirty="0" smtClean="0">
                <a:solidFill>
                  <a:schemeClr val="accent6"/>
                </a:solidFill>
              </a:rPr>
              <a:t> (NCTS, SEED </a:t>
            </a:r>
            <a:r>
              <a:rPr lang="bs-Latn-BA" sz="1600" dirty="0" err="1" smtClean="0">
                <a:solidFill>
                  <a:schemeClr val="accent6"/>
                </a:solidFill>
              </a:rPr>
              <a:t>etc</a:t>
            </a:r>
            <a:r>
              <a:rPr lang="bs-Latn-BA" sz="1600" dirty="0" smtClean="0">
                <a:solidFill>
                  <a:schemeClr val="accent6"/>
                </a:solidFill>
              </a:rPr>
              <a:t>, ITS)</a:t>
            </a: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bs-Latn-BA" sz="1600" dirty="0" err="1" smtClean="0">
                <a:solidFill>
                  <a:schemeClr val="accent6"/>
                </a:solidFill>
              </a:rPr>
              <a:t>Border</a:t>
            </a:r>
            <a:r>
              <a:rPr lang="bs-Latn-BA" sz="1600" dirty="0" smtClean="0">
                <a:solidFill>
                  <a:schemeClr val="accent6"/>
                </a:solidFill>
              </a:rPr>
              <a:t> </a:t>
            </a:r>
            <a:r>
              <a:rPr lang="bs-Latn-BA" sz="1600" dirty="0" err="1" smtClean="0">
                <a:solidFill>
                  <a:schemeClr val="accent6"/>
                </a:solidFill>
              </a:rPr>
              <a:t>crossings</a:t>
            </a:r>
            <a:endParaRPr lang="bs-Latn-BA" sz="1600" dirty="0" smtClean="0">
              <a:solidFill>
                <a:schemeClr val="accent6"/>
              </a:solidFill>
            </a:endParaRP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endParaRPr lang="bs-Latn-BA" sz="1600" dirty="0">
              <a:solidFill>
                <a:schemeClr val="accent6"/>
              </a:solidFill>
            </a:endParaRP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endParaRPr lang="en-US" sz="1600" dirty="0" smtClean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Potential measures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z="3600" kern="1200" dirty="0" smtClean="0">
                <a:solidFill>
                  <a:schemeClr val="accent6"/>
                </a:solidFill>
                <a:latin typeface="Arial" charset="0"/>
                <a:ea typeface="+mn-ea"/>
                <a:cs typeface="Arial" charset="0"/>
              </a:rPr>
              <a:t>Potential measures</a:t>
            </a:r>
            <a:endParaRPr lang="en-US" sz="3600" kern="1200" dirty="0">
              <a:solidFill>
                <a:schemeClr val="accent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6"/>
                </a:solidFill>
              </a:rPr>
              <a:t>The measures and activities of technical and technological improvement of intermodal transport</a:t>
            </a: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bs-Latn-BA" sz="1600" dirty="0" err="1">
                <a:solidFill>
                  <a:schemeClr val="accent6"/>
                </a:solidFill>
              </a:rPr>
              <a:t>Intermodal</a:t>
            </a:r>
            <a:r>
              <a:rPr lang="bs-Latn-BA" sz="1600" dirty="0">
                <a:solidFill>
                  <a:schemeClr val="accent6"/>
                </a:solidFill>
              </a:rPr>
              <a:t> t</a:t>
            </a:r>
            <a:r>
              <a:rPr lang="en-US" sz="1600" dirty="0" err="1">
                <a:solidFill>
                  <a:schemeClr val="accent6"/>
                </a:solidFill>
              </a:rPr>
              <a:t>ransport</a:t>
            </a:r>
            <a:r>
              <a:rPr lang="bs-Latn-BA" sz="1600" dirty="0">
                <a:solidFill>
                  <a:schemeClr val="accent6"/>
                </a:solidFill>
              </a:rPr>
              <a:t> </a:t>
            </a:r>
            <a:r>
              <a:rPr lang="bs-Latn-BA" sz="1600" dirty="0" err="1">
                <a:solidFill>
                  <a:schemeClr val="accent6"/>
                </a:solidFill>
              </a:rPr>
              <a:t>techonologies</a:t>
            </a:r>
            <a:endParaRPr lang="en-US" sz="1600" dirty="0">
              <a:solidFill>
                <a:schemeClr val="accent6"/>
              </a:solidFill>
            </a:endParaRPr>
          </a:p>
          <a:p>
            <a:pPr marL="857250" lvl="1" indent="-457200"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chemeClr val="accent6"/>
                </a:solidFill>
              </a:rPr>
              <a:t>Reloading </a:t>
            </a:r>
            <a:r>
              <a:rPr lang="en-US" sz="1600" dirty="0" smtClean="0">
                <a:solidFill>
                  <a:schemeClr val="accent6"/>
                </a:solidFill>
              </a:rPr>
              <a:t>equipment</a:t>
            </a:r>
            <a:endParaRPr lang="bs-Latn-BA" sz="2000" dirty="0">
              <a:solidFill>
                <a:schemeClr val="accent6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6"/>
                </a:solidFill>
              </a:rPr>
              <a:t>Monitoring system, IT equipment and support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 !</a:t>
            </a:r>
          </a:p>
          <a:p>
            <a:pPr algn="ctr" eaLnBrk="1" hangingPunct="1">
              <a:buFontTx/>
              <a:buNone/>
              <a:defRPr/>
            </a:pPr>
            <a:endParaRPr 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33400" y="33528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4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Arial" pitchFamily="-107" charset="0"/>
              <a:cs typeface="+mn-cs"/>
              <a:hlinkClick r:id="rId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7" charset="0"/>
                <a:cs typeface="+mn-cs"/>
                <a:hlinkClick r:id="rId2"/>
              </a:rPr>
              <a:t>nbegovic@seetoint.org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pitchFamily="-107" charset="0"/>
                <a:cs typeface="+mn-cs"/>
                <a:hlinkClick r:id="rId2"/>
              </a:rPr>
              <a:t>www.seetoint.org</a:t>
            </a:r>
            <a:endParaRPr lang="en-US" sz="44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Arial" pitchFamily="-107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44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Arial" pitchFamily="-107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44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Arial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286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SEETO Regional Cooperation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 descr="international-coopera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428596" y="1142984"/>
            <a:ext cx="7920880" cy="482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57313" y="4786313"/>
            <a:ext cx="1687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ALBANIA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0" y="3857625"/>
            <a:ext cx="27606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BOSNIA AND HERZEGOVINA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550" y="3284538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sr-Latn-CS" sz="2000" b="1" dirty="0" err="1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YR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MACEDONIA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4857750"/>
            <a:ext cx="2530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EUROPEAN COMMISSION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4357688"/>
            <a:ext cx="1687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KOSOVO*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0" y="3786188"/>
            <a:ext cx="1687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SERBIA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9188" y="3143250"/>
            <a:ext cx="213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MONTENEGRO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850" y="6237288"/>
            <a:ext cx="7319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rgbClr val="2D2D8A"/>
                </a:solidFill>
              </a:rPr>
              <a:t>*This designation is without prejudice to positions on status, and is in line with  UNSCR 1244 and  ICJ Advisory opinion on the Kosovo declaration of independence.</a:t>
            </a:r>
          </a:p>
        </p:txBody>
      </p:sp>
      <p:sp>
        <p:nvSpPr>
          <p:cNvPr id="4108" name="AutoShape 3" descr="http://www.seetac.eu/media/5110/logo.jpg"/>
          <p:cNvSpPr>
            <a:spLocks noChangeAspect="1" noChangeArrowheads="1"/>
          </p:cNvSpPr>
          <p:nvPr/>
        </p:nvSpPr>
        <p:spPr bwMode="auto">
          <a:xfrm>
            <a:off x="155575" y="-700088"/>
            <a:ext cx="3933825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285875" y="1428750"/>
            <a:ext cx="5929313" cy="500063"/>
          </a:xfrm>
          <a:prstGeom prst="roundRect">
            <a:avLst/>
          </a:prstGeom>
          <a:solidFill>
            <a:srgbClr val="FFFF0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BA" sz="2000" b="1" dirty="0">
                <a:solidFill>
                  <a:schemeClr val="accent6"/>
                </a:solidFill>
              </a:rPr>
              <a:t>South East Europe Transport Observatory</a:t>
            </a:r>
          </a:p>
          <a:p>
            <a:pPr algn="ctr">
              <a:defRPr/>
            </a:pPr>
            <a:r>
              <a:rPr lang="hr-BA" sz="2000" b="1" dirty="0">
                <a:solidFill>
                  <a:schemeClr val="accent6"/>
                </a:solidFill>
              </a:rPr>
              <a:t> SEETO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143000" y="2071688"/>
            <a:ext cx="6000750" cy="785812"/>
          </a:xfrm>
          <a:prstGeom prst="roundRect">
            <a:avLst/>
          </a:prstGeom>
          <a:solidFill>
            <a:srgbClr val="FFFF00">
              <a:alpha val="4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>
              <a:tabLst>
                <a:tab pos="685800" algn="l"/>
              </a:tabLst>
              <a:defRPr/>
            </a:pPr>
            <a:r>
              <a:rPr lang="en-GB" b="1" dirty="0">
                <a:solidFill>
                  <a:schemeClr val="accent6"/>
                </a:solidFill>
              </a:rPr>
              <a:t>2004 - Memorandum of Understanding </a:t>
            </a:r>
          </a:p>
          <a:p>
            <a:pPr marL="342900" indent="-342900" algn="ctr">
              <a:tabLst>
                <a:tab pos="685800" algn="l"/>
              </a:tabLst>
              <a:defRPr/>
            </a:pPr>
            <a:r>
              <a:rPr lang="en-GB" b="1" dirty="0">
                <a:solidFill>
                  <a:schemeClr val="accent6"/>
                </a:solidFill>
              </a:rPr>
              <a:t>on the development of the South East    </a:t>
            </a:r>
          </a:p>
          <a:p>
            <a:pPr marL="511175" indent="-511175" algn="ctr">
              <a:defRPr/>
            </a:pPr>
            <a:r>
              <a:rPr lang="en-GB" b="1">
                <a:solidFill>
                  <a:schemeClr val="accent6"/>
                </a:solidFill>
              </a:rPr>
              <a:t>Europe </a:t>
            </a:r>
            <a:r>
              <a:rPr lang="en-GB" b="1" smtClean="0">
                <a:solidFill>
                  <a:schemeClr val="accent6"/>
                </a:solidFill>
              </a:rPr>
              <a:t>Regional </a:t>
            </a:r>
            <a:r>
              <a:rPr lang="en-GB" b="1" dirty="0">
                <a:solidFill>
                  <a:schemeClr val="accent6"/>
                </a:solidFill>
              </a:rPr>
              <a:t>Transport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9" grpId="0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SEETO ‘s role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6"/>
                </a:solidFill>
              </a:rPr>
              <a:t>Develop the  </a:t>
            </a:r>
            <a:r>
              <a:rPr lang="bs-Latn-BA" sz="2400" dirty="0" smtClean="0">
                <a:solidFill>
                  <a:schemeClr val="accent6"/>
                </a:solidFill>
              </a:rPr>
              <a:t>i</a:t>
            </a:r>
            <a:r>
              <a:rPr lang="en-US" sz="2400" dirty="0" err="1" smtClean="0">
                <a:solidFill>
                  <a:schemeClr val="accent6"/>
                </a:solidFill>
              </a:rPr>
              <a:t>ndicative</a:t>
            </a:r>
            <a:r>
              <a:rPr lang="en-US" sz="2400" dirty="0" smtClean="0">
                <a:solidFill>
                  <a:schemeClr val="accent6"/>
                </a:solidFill>
              </a:rPr>
              <a:t> TEN-T </a:t>
            </a:r>
            <a:r>
              <a:rPr lang="en-US" sz="2400" dirty="0">
                <a:solidFill>
                  <a:schemeClr val="accent6"/>
                </a:solidFill>
              </a:rPr>
              <a:t>Comprehensive </a:t>
            </a:r>
            <a:r>
              <a:rPr lang="bs-Latn-BA" sz="2400" dirty="0" err="1" smtClean="0">
                <a:solidFill>
                  <a:schemeClr val="accent6"/>
                </a:solidFill>
              </a:rPr>
              <a:t>and</a:t>
            </a:r>
            <a:r>
              <a:rPr lang="bs-Latn-BA" sz="2400" dirty="0" smtClean="0">
                <a:solidFill>
                  <a:schemeClr val="accent6"/>
                </a:solidFill>
              </a:rPr>
              <a:t> Core </a:t>
            </a:r>
            <a:r>
              <a:rPr lang="en-US" sz="2400" dirty="0" smtClean="0">
                <a:solidFill>
                  <a:schemeClr val="accent6"/>
                </a:solidFill>
              </a:rPr>
              <a:t>Network </a:t>
            </a:r>
            <a:r>
              <a:rPr lang="en-US" sz="2400" dirty="0">
                <a:solidFill>
                  <a:schemeClr val="accent6"/>
                </a:solidFill>
              </a:rPr>
              <a:t>to the Western Balkans</a:t>
            </a:r>
            <a:r>
              <a:rPr lang="en-US" sz="2400" dirty="0" smtClean="0">
                <a:solidFill>
                  <a:schemeClr val="accent6"/>
                </a:solidFill>
              </a:rPr>
              <a:t>;</a:t>
            </a:r>
            <a:endParaRPr lang="bs-Latn-BA" sz="2400" dirty="0" smtClean="0">
              <a:solidFill>
                <a:schemeClr val="accent6"/>
              </a:solidFill>
            </a:endParaRPr>
          </a:p>
          <a:p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Improve and </a:t>
            </a:r>
            <a:r>
              <a:rPr lang="en-US" sz="2400" dirty="0" err="1">
                <a:solidFill>
                  <a:schemeClr val="accent6"/>
                </a:solidFill>
              </a:rPr>
              <a:t>harmonise</a:t>
            </a:r>
            <a:r>
              <a:rPr lang="en-US" sz="2400" dirty="0">
                <a:solidFill>
                  <a:schemeClr val="accent6"/>
                </a:solidFill>
              </a:rPr>
              <a:t> regional transport policies and technical </a:t>
            </a:r>
            <a:r>
              <a:rPr lang="en-US" sz="2400" dirty="0" smtClean="0">
                <a:solidFill>
                  <a:schemeClr val="accent6"/>
                </a:solidFill>
              </a:rPr>
              <a:t>standards;</a:t>
            </a:r>
            <a:endParaRPr lang="bs-Latn-BA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Integrate </a:t>
            </a:r>
            <a:r>
              <a:rPr lang="en-US" sz="2400" dirty="0">
                <a:solidFill>
                  <a:schemeClr val="accent6"/>
                </a:solidFill>
              </a:rPr>
              <a:t>the </a:t>
            </a:r>
            <a:r>
              <a:rPr lang="bs-Latn-BA" sz="2400" dirty="0" smtClean="0">
                <a:solidFill>
                  <a:schemeClr val="accent6"/>
                </a:solidFill>
              </a:rPr>
              <a:t>i</a:t>
            </a:r>
            <a:r>
              <a:rPr lang="en-US" sz="2400" dirty="0" err="1" smtClean="0">
                <a:solidFill>
                  <a:schemeClr val="accent6"/>
                </a:solidFill>
              </a:rPr>
              <a:t>ndicative</a:t>
            </a:r>
            <a:r>
              <a:rPr lang="en-US" sz="2400" dirty="0" smtClean="0">
                <a:solidFill>
                  <a:schemeClr val="accent6"/>
                </a:solidFill>
              </a:rPr>
              <a:t> TEN-T Comprehensive</a:t>
            </a:r>
            <a:r>
              <a:rPr lang="bs-Latn-BA" sz="2400" dirty="0" smtClean="0">
                <a:solidFill>
                  <a:schemeClr val="accent6"/>
                </a:solidFill>
              </a:rPr>
              <a:t> </a:t>
            </a:r>
            <a:r>
              <a:rPr lang="bs-Latn-BA" sz="2400" dirty="0" err="1" smtClean="0">
                <a:solidFill>
                  <a:schemeClr val="accent6"/>
                </a:solidFill>
              </a:rPr>
              <a:t>and</a:t>
            </a:r>
            <a:r>
              <a:rPr lang="bs-Latn-BA" sz="2400" dirty="0" smtClean="0">
                <a:solidFill>
                  <a:schemeClr val="accent6"/>
                </a:solidFill>
              </a:rPr>
              <a:t> Core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Network to the Western Balkans in the framework of the wider Trans European Network.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81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Main transport novelties in 2015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Y:\SEETO Office\Meetings\Steering Committee\47 Tirana\maps\Core maps R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133387" cy="4739436"/>
          </a:xfrm>
          <a:prstGeom prst="rect">
            <a:avLst/>
          </a:prstGeom>
          <a:noFill/>
        </p:spPr>
      </p:pic>
      <p:pic>
        <p:nvPicPr>
          <p:cNvPr id="1027" name="Picture 3" descr="Y:\SEETO Office\Meetings\Steering Committee\47 Tirana\maps\Road Core m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6270097" cy="4536504"/>
          </a:xfrm>
          <a:prstGeom prst="rect">
            <a:avLst/>
          </a:prstGeom>
          <a:noFill/>
        </p:spPr>
      </p:pic>
      <p:pic>
        <p:nvPicPr>
          <p:cNvPr id="1028" name="Picture 4" descr="Y:\SEETO Office\Meetings\Steering Committee\47 Tirana\maps\IWW Core map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7632848" cy="5184576"/>
          </a:xfrm>
          <a:prstGeom prst="rect">
            <a:avLst/>
          </a:prstGeom>
          <a:noFill/>
        </p:spPr>
      </p:pic>
      <p:sp>
        <p:nvSpPr>
          <p:cNvPr id="7" name="Content Placeholder 24"/>
          <p:cNvSpPr txBox="1">
            <a:spLocks/>
          </p:cNvSpPr>
          <p:nvPr/>
        </p:nvSpPr>
        <p:spPr bwMode="auto">
          <a:xfrm>
            <a:off x="395536" y="1412776"/>
            <a:ext cx="8352928" cy="518457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Arial" pitchFamily="-107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Regional Core Transport Network 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established in WB (Brussels, April)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Core network corridors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(the Mediterranean, Orient/East-Med and Rhine/Danube corridors) extended to WB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Arial" pitchFamily="-107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Priority list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of Core Network infrastructure projects to be implemented by 2020 agreed (Vienna, August)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Arial" pitchFamily="-107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List of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Soft measures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to complement the infrastructure development (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Vienna, August)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Opening of the transport market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Establishment of competitive, reliable and safe transport system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Increasing the effectiveness of Border Crossing Procedures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Arial" pitchFamily="-107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Modification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 process of the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Comprehensive Network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Arial" pitchFamily="-107" charset="0"/>
                <a:cs typeface="+mn-cs"/>
              </a:rPr>
              <a:t> opened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Arial" pitchFamily="-107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Core Corridors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54927"/>
            <a:ext cx="4680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8104" y="1772816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GB" sz="2000" i="1" dirty="0" smtClean="0">
                <a:solidFill>
                  <a:schemeClr val="accent6"/>
                </a:solidFill>
              </a:rPr>
              <a:t>Western Balkans countries included in t</a:t>
            </a:r>
            <a:r>
              <a:rPr lang="bs-Latn-BA" sz="2000" i="1" dirty="0" err="1" smtClean="0">
                <a:solidFill>
                  <a:schemeClr val="accent6"/>
                </a:solidFill>
              </a:rPr>
              <a:t>hree</a:t>
            </a:r>
            <a:r>
              <a:rPr lang="en-GB" sz="2000" i="1" dirty="0" smtClean="0">
                <a:solidFill>
                  <a:schemeClr val="accent6"/>
                </a:solidFill>
              </a:rPr>
              <a:t> TEN-T Core Corridors: </a:t>
            </a:r>
            <a:r>
              <a:rPr lang="en-GB" sz="2000" b="1" i="1" dirty="0" smtClean="0">
                <a:solidFill>
                  <a:schemeClr val="accent6"/>
                </a:solidFill>
              </a:rPr>
              <a:t>Orient/East-Med </a:t>
            </a:r>
            <a:r>
              <a:rPr lang="bs-Latn-BA" sz="2000" b="1" i="1" dirty="0">
                <a:solidFill>
                  <a:schemeClr val="accent6"/>
                </a:solidFill>
              </a:rPr>
              <a:t>,</a:t>
            </a:r>
            <a:r>
              <a:rPr lang="en-GB" sz="2000" b="1" i="1" dirty="0" smtClean="0">
                <a:solidFill>
                  <a:schemeClr val="accent6"/>
                </a:solidFill>
              </a:rPr>
              <a:t>Mediterranean</a:t>
            </a:r>
            <a:r>
              <a:rPr lang="bs-Latn-BA" sz="2000" b="1" i="1" dirty="0" smtClean="0">
                <a:solidFill>
                  <a:schemeClr val="accent6"/>
                </a:solidFill>
              </a:rPr>
              <a:t> </a:t>
            </a:r>
            <a:r>
              <a:rPr lang="bs-Latn-BA" sz="2000" b="1" i="1" dirty="0" err="1" smtClean="0">
                <a:solidFill>
                  <a:schemeClr val="accent6"/>
                </a:solidFill>
              </a:rPr>
              <a:t>and</a:t>
            </a:r>
            <a:r>
              <a:rPr lang="bs-Latn-BA" sz="2000" b="1" i="1" dirty="0" smtClean="0">
                <a:solidFill>
                  <a:schemeClr val="accent6"/>
                </a:solidFill>
              </a:rPr>
              <a:t> </a:t>
            </a:r>
            <a:r>
              <a:rPr lang="bs-Latn-BA" sz="2000" b="1" i="1" dirty="0" err="1" smtClean="0">
                <a:solidFill>
                  <a:schemeClr val="accent6"/>
                </a:solidFill>
              </a:rPr>
              <a:t>Rhine</a:t>
            </a:r>
            <a:r>
              <a:rPr lang="bs-Latn-BA" sz="2000" b="1" i="1" dirty="0" smtClean="0">
                <a:solidFill>
                  <a:schemeClr val="accent6"/>
                </a:solidFill>
              </a:rPr>
              <a:t>-Danube</a:t>
            </a:r>
            <a:r>
              <a:rPr lang="en-GB" sz="2000" b="1" i="1" dirty="0" smtClean="0">
                <a:solidFill>
                  <a:schemeClr val="accent6"/>
                </a:solidFill>
              </a:rPr>
              <a:t> corridor</a:t>
            </a:r>
          </a:p>
          <a:p>
            <a:pPr lvl="1">
              <a:defRPr/>
            </a:pPr>
            <a:endParaRPr lang="en-GB" sz="2000" b="1" i="1" dirty="0" smtClean="0">
              <a:solidFill>
                <a:schemeClr val="accent6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for the first time TEN-T network united: no more grey area on the maps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724400"/>
            <a:ext cx="914400" cy="990600"/>
          </a:xfrm>
          <a:prstGeom prst="rect">
            <a:avLst/>
          </a:pr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038600" y="1981200"/>
            <a:ext cx="205740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62000" y="6351471"/>
            <a:ext cx="4528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6"/>
                </a:solidFill>
              </a:rPr>
              <a:t>Source: European Commission</a:t>
            </a:r>
            <a:endParaRPr lang="en-GB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838200"/>
          </a:xfrm>
        </p:spPr>
        <p:txBody>
          <a:bodyPr>
            <a:normAutofit/>
          </a:bodyPr>
          <a:lstStyle/>
          <a:p>
            <a:r>
              <a:rPr lang="bs-Latn-BA" sz="3600" b="1" dirty="0" smtClean="0">
                <a:solidFill>
                  <a:schemeClr val="accent6"/>
                </a:solidFill>
              </a:rPr>
              <a:t>WB </a:t>
            </a:r>
            <a:r>
              <a:rPr lang="en-US" sz="3600" b="1" dirty="0" smtClean="0">
                <a:solidFill>
                  <a:schemeClr val="accent6"/>
                </a:solidFill>
              </a:rPr>
              <a:t>Intermodal study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373563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accent6"/>
              </a:buClr>
              <a:buNone/>
            </a:pPr>
            <a:r>
              <a:rPr lang="en-US" sz="2000" b="1" i="1" dirty="0" smtClean="0">
                <a:solidFill>
                  <a:schemeClr val="accent6"/>
                </a:solidFill>
              </a:rPr>
              <a:t>Objective</a:t>
            </a:r>
            <a:endParaRPr lang="bs-Latn-BA" sz="20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000" dirty="0" smtClean="0">
                <a:solidFill>
                  <a:schemeClr val="accent6"/>
                </a:solidFill>
              </a:rPr>
              <a:t>Development of a transport demand and supply assessment model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000" dirty="0" smtClean="0">
                <a:solidFill>
                  <a:schemeClr val="accent6"/>
                </a:solidFill>
              </a:rPr>
              <a:t>Assessment of the main logistic corridors/routes on the SEETO Comprehensive Network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000" dirty="0" smtClean="0">
                <a:solidFill>
                  <a:schemeClr val="accent6"/>
                </a:solidFill>
              </a:rPr>
              <a:t>Gap assessment analysis of the main logistic corridors of the SEETO Comprehensive Network</a:t>
            </a:r>
          </a:p>
          <a:p>
            <a:pPr>
              <a:spcBef>
                <a:spcPts val="1200"/>
              </a:spcBef>
              <a:buClr>
                <a:schemeClr val="accent6"/>
              </a:buClr>
            </a:pPr>
            <a:r>
              <a:rPr lang="en-US" sz="2000" dirty="0" smtClean="0">
                <a:solidFill>
                  <a:schemeClr val="accent6"/>
                </a:solidFill>
              </a:rPr>
              <a:t>Identification of potential efficiency-enhancing measures as well as certain infrastructure measures (</a:t>
            </a:r>
            <a:r>
              <a:rPr lang="en-US" sz="2000" dirty="0" err="1" smtClean="0">
                <a:solidFill>
                  <a:schemeClr val="accent6"/>
                </a:solidFill>
              </a:rPr>
              <a:t>e.g</a:t>
            </a:r>
            <a:r>
              <a:rPr lang="en-US" sz="2000" dirty="0" smtClean="0">
                <a:solidFill>
                  <a:schemeClr val="accent6"/>
                </a:solidFill>
              </a:rPr>
              <a:t> terminals)</a:t>
            </a:r>
            <a:endParaRPr lang="bs-Latn-BA" sz="20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buClr>
                <a:schemeClr val="accent6"/>
              </a:buClr>
            </a:pPr>
            <a:endParaRPr lang="bs-Latn-BA" sz="2000" dirty="0" smtClean="0">
              <a:solidFill>
                <a:schemeClr val="accent6"/>
              </a:solidFill>
            </a:endParaRPr>
          </a:p>
          <a:p>
            <a:pPr algn="just">
              <a:spcBef>
                <a:spcPts val="1200"/>
              </a:spcBef>
              <a:buClr>
                <a:schemeClr val="accent6"/>
              </a:buClr>
            </a:pPr>
            <a:r>
              <a:rPr lang="en-GB" sz="2000" i="1" u="sng" dirty="0">
                <a:solidFill>
                  <a:schemeClr val="accent6"/>
                </a:solidFill>
              </a:rPr>
              <a:t>The ultimate aim </a:t>
            </a:r>
            <a:r>
              <a:rPr lang="en-GB" sz="2000" i="1" dirty="0">
                <a:solidFill>
                  <a:schemeClr val="accent6"/>
                </a:solidFill>
              </a:rPr>
              <a:t>is to achieve more integration and complementarity among the modes of transportation and thus more </a:t>
            </a:r>
            <a:r>
              <a:rPr lang="en-GB" sz="2000" i="1" dirty="0" smtClean="0">
                <a:solidFill>
                  <a:schemeClr val="accent6"/>
                </a:solidFill>
              </a:rPr>
              <a:t>efficient</a:t>
            </a:r>
            <a:r>
              <a:rPr lang="bs-Latn-BA" sz="2000" i="1" dirty="0">
                <a:solidFill>
                  <a:schemeClr val="accent6"/>
                </a:solidFill>
              </a:rPr>
              <a:t> </a:t>
            </a:r>
            <a:r>
              <a:rPr lang="bs-Latn-BA" sz="2000" i="1" dirty="0" err="1" smtClean="0">
                <a:solidFill>
                  <a:schemeClr val="accent6"/>
                </a:solidFill>
              </a:rPr>
              <a:t>supply</a:t>
            </a:r>
            <a:r>
              <a:rPr lang="en-GB" sz="2000" i="1" dirty="0" smtClean="0">
                <a:solidFill>
                  <a:schemeClr val="accent6"/>
                </a:solidFill>
              </a:rPr>
              <a:t> </a:t>
            </a:r>
            <a:r>
              <a:rPr lang="en-GB" sz="2000" i="1" dirty="0">
                <a:solidFill>
                  <a:schemeClr val="accent6"/>
                </a:solidFill>
              </a:rPr>
              <a:t>chains. </a:t>
            </a:r>
          </a:p>
          <a:p>
            <a:pPr algn="just">
              <a:spcBef>
                <a:spcPts val="600"/>
              </a:spcBef>
              <a:buClr>
                <a:schemeClr val="accent6"/>
              </a:buClr>
            </a:pPr>
            <a:endParaRPr lang="en-US" sz="2000" i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6096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Obstacles and opportunities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The </a:t>
            </a:r>
            <a:r>
              <a:rPr lang="en-US" sz="1800" i="1" u="sng" dirty="0" smtClean="0">
                <a:solidFill>
                  <a:schemeClr val="accent6"/>
                </a:solidFill>
              </a:rPr>
              <a:t>main problems </a:t>
            </a:r>
            <a:r>
              <a:rPr lang="en-US" sz="1800" dirty="0" smtClean="0">
                <a:solidFill>
                  <a:schemeClr val="accent6"/>
                </a:solidFill>
              </a:rPr>
              <a:t>that the development of the intermodal transport in SEE region: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Institutional issues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Planning process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Operational issues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Lack of infrastructure facilities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Economic constrains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Tariff policy issues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Awareness issues</a:t>
            </a: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Policy questionnaires and check-lists</a:t>
            </a:r>
          </a:p>
          <a:p>
            <a:pPr marL="0" indent="0">
              <a:buNone/>
            </a:pPr>
            <a:r>
              <a:rPr lang="en-GB" sz="1800" i="1" u="sng" dirty="0" smtClean="0">
                <a:solidFill>
                  <a:schemeClr val="accent6"/>
                </a:solidFill>
              </a:rPr>
              <a:t>Opportunities</a:t>
            </a:r>
            <a:endParaRPr lang="en-GB" sz="1800" i="1" u="sng" dirty="0">
              <a:solidFill>
                <a:schemeClr val="accent6"/>
              </a:solidFill>
            </a:endParaRP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GB" sz="1800" dirty="0" smtClean="0">
                <a:solidFill>
                  <a:schemeClr val="accent6"/>
                </a:solidFill>
              </a:rPr>
              <a:t>The </a:t>
            </a:r>
            <a:r>
              <a:rPr lang="en-GB" sz="1800" dirty="0">
                <a:solidFill>
                  <a:schemeClr val="accent6"/>
                </a:solidFill>
              </a:rPr>
              <a:t>favourable transit position of the region offer great potential for the development of intermodal </a:t>
            </a:r>
            <a:r>
              <a:rPr lang="en-GB" sz="1800" dirty="0" smtClean="0">
                <a:solidFill>
                  <a:schemeClr val="accent6"/>
                </a:solidFill>
              </a:rPr>
              <a:t>transport</a:t>
            </a:r>
            <a:endParaRPr lang="bs-Latn-BA" sz="1800" dirty="0" smtClean="0">
              <a:solidFill>
                <a:schemeClr val="accent6"/>
              </a:solidFill>
            </a:endParaRP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GB" sz="1800" dirty="0">
                <a:solidFill>
                  <a:schemeClr val="accent6"/>
                </a:solidFill>
              </a:rPr>
              <a:t>Intermodal operations can encourage economic development and job </a:t>
            </a:r>
            <a:r>
              <a:rPr lang="en-GB" sz="1800" dirty="0" smtClean="0">
                <a:solidFill>
                  <a:schemeClr val="accent6"/>
                </a:solidFill>
              </a:rPr>
              <a:t>creation</a:t>
            </a:r>
            <a:endParaRPr lang="en-GB" sz="1800" dirty="0">
              <a:solidFill>
                <a:schemeClr val="accent6"/>
              </a:solidFill>
            </a:endParaRPr>
          </a:p>
          <a:p>
            <a:pPr marL="742950" lvl="2" indent="-342900">
              <a:spcAft>
                <a:spcPts val="0"/>
              </a:spcAft>
              <a:buClr>
                <a:schemeClr val="accent6"/>
              </a:buClr>
            </a:pPr>
            <a:r>
              <a:rPr lang="en-GB" sz="1800" dirty="0">
                <a:solidFill>
                  <a:schemeClr val="accent6"/>
                </a:solidFill>
              </a:rPr>
              <a:t>Current EU policy favouring co modal solutions</a:t>
            </a:r>
            <a:endParaRPr lang="bs-Latn-BA" sz="1800" dirty="0">
              <a:solidFill>
                <a:schemeClr val="accent6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684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8096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Current state - infrastructure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768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SEETO region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 total of 42 locations </a:t>
            </a:r>
            <a:r>
              <a:rPr lang="bs-Latn-BA" sz="1800" dirty="0" err="1" smtClean="0">
                <a:solidFill>
                  <a:schemeClr val="accent6"/>
                </a:solidFill>
              </a:rPr>
              <a:t>with</a:t>
            </a:r>
            <a:r>
              <a:rPr lang="bs-Latn-BA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46 multimodal facilities identified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Fifteen facilities have attributes of intermodal terminals.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Using the discrete model, eleven intermodal terminals have been identified as the main holders of intermodal transport services: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Three terminals - type “SEA-RAIL-ROAD TERMINALS” (Port of Durres, Port of Bar, Port of </a:t>
            </a:r>
            <a:r>
              <a:rPr lang="en-US" sz="1800" dirty="0" err="1" smtClean="0">
                <a:solidFill>
                  <a:schemeClr val="accent6"/>
                </a:solidFill>
              </a:rPr>
              <a:t>Ploče</a:t>
            </a:r>
            <a:endParaRPr lang="en-US" sz="1800" dirty="0" smtClean="0">
              <a:solidFill>
                <a:schemeClr val="accent6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Two-terminals - type “RIVER-ROAD-RAIL TERMINALS” (Port of </a:t>
            </a:r>
            <a:r>
              <a:rPr lang="en-US" sz="1800" dirty="0" err="1" smtClean="0">
                <a:solidFill>
                  <a:schemeClr val="accent6"/>
                </a:solidFill>
              </a:rPr>
              <a:t>Belgrad</a:t>
            </a:r>
            <a:r>
              <a:rPr lang="bs-Latn-BA" sz="1800" dirty="0" smtClean="0">
                <a:solidFill>
                  <a:schemeClr val="accent6"/>
                </a:solidFill>
              </a:rPr>
              <a:t>e</a:t>
            </a:r>
            <a:r>
              <a:rPr lang="en-US" sz="1800" dirty="0" smtClean="0">
                <a:solidFill>
                  <a:schemeClr val="accent6"/>
                </a:solidFill>
              </a:rPr>
              <a:t>, Port of Novi Sad);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/>
                </a:solidFill>
              </a:rPr>
              <a:t>Six terminals - type “RAIL-ROAD TERMINALS” (“</a:t>
            </a:r>
            <a:r>
              <a:rPr lang="en-US" sz="1800" dirty="0" err="1" smtClean="0">
                <a:solidFill>
                  <a:schemeClr val="accent6"/>
                </a:solidFill>
              </a:rPr>
              <a:t>Intereuropa</a:t>
            </a:r>
            <a:r>
              <a:rPr lang="en-US" sz="1800" dirty="0" smtClean="0">
                <a:solidFill>
                  <a:schemeClr val="accent6"/>
                </a:solidFill>
              </a:rPr>
              <a:t> RTC” - </a:t>
            </a:r>
            <a:r>
              <a:rPr lang="en-US" sz="1800" dirty="0" err="1" smtClean="0">
                <a:solidFill>
                  <a:schemeClr val="accent6"/>
                </a:solidFill>
              </a:rPr>
              <a:t>Alipašin</a:t>
            </a:r>
            <a:r>
              <a:rPr lang="en-US" sz="1800" dirty="0" smtClean="0">
                <a:solidFill>
                  <a:schemeClr val="accent6"/>
                </a:solidFill>
              </a:rPr>
              <a:t>, Logistic Centre Tuzla, Logistic Centre Banja Luka, Container terminal </a:t>
            </a:r>
            <a:r>
              <a:rPr lang="en-US" sz="1800" dirty="0" err="1" smtClean="0">
                <a:solidFill>
                  <a:schemeClr val="accent6"/>
                </a:solidFill>
              </a:rPr>
              <a:t>Tovarna</a:t>
            </a:r>
            <a:r>
              <a:rPr lang="en-US" sz="1800" dirty="0" smtClean="0">
                <a:solidFill>
                  <a:schemeClr val="accent6"/>
                </a:solidFill>
              </a:rPr>
              <a:t>-Skopje, Container terminal </a:t>
            </a:r>
            <a:r>
              <a:rPr lang="en-US" sz="1800" dirty="0" err="1" smtClean="0">
                <a:solidFill>
                  <a:schemeClr val="accent6"/>
                </a:solidFill>
              </a:rPr>
              <a:t>Donje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</a:rPr>
              <a:t>Dobrevo</a:t>
            </a:r>
            <a:r>
              <a:rPr lang="en-US" sz="1800" dirty="0" smtClean="0">
                <a:solidFill>
                  <a:schemeClr val="accent6"/>
                </a:solidFill>
              </a:rPr>
              <a:t> (</a:t>
            </a:r>
            <a:r>
              <a:rPr lang="en-US" sz="1800" dirty="0" err="1" smtClean="0">
                <a:solidFill>
                  <a:schemeClr val="accent6"/>
                </a:solidFill>
              </a:rPr>
              <a:t>Miradi</a:t>
            </a:r>
            <a:r>
              <a:rPr lang="en-US" sz="1800" dirty="0" smtClean="0">
                <a:solidFill>
                  <a:schemeClr val="accent6"/>
                </a:solidFill>
              </a:rPr>
              <a:t>)</a:t>
            </a:r>
            <a:r>
              <a:rPr lang="bs-Latn-BA" sz="1800" dirty="0" smtClean="0">
                <a:solidFill>
                  <a:schemeClr val="accent6"/>
                </a:solidFill>
              </a:rPr>
              <a:t>,</a:t>
            </a:r>
            <a:r>
              <a:rPr lang="en-US" sz="1800" dirty="0" smtClean="0">
                <a:solidFill>
                  <a:schemeClr val="accent6"/>
                </a:solidFill>
              </a:rPr>
              <a:t>Logistics Centre Belgrade ŽIT</a:t>
            </a:r>
            <a:r>
              <a:rPr lang="bs-Latn-BA" sz="1800" dirty="0" smtClean="0">
                <a:solidFill>
                  <a:schemeClr val="accent6"/>
                </a:solidFill>
              </a:rPr>
              <a:t>)</a:t>
            </a:r>
            <a:r>
              <a:rPr lang="en-US" sz="1800" dirty="0" smtClean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9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867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For 2008~2011, "</a:t>
            </a:r>
            <a:r>
              <a:rPr lang="en-US" sz="1100" dirty="0" err="1"/>
              <a:t>Containerisation</a:t>
            </a:r>
            <a:r>
              <a:rPr lang="en-US" sz="1100" dirty="0"/>
              <a:t> International Yearbook" (2004~2012) data was used. </a:t>
            </a:r>
            <a:r>
              <a:rPr lang="en-US" sz="1100" dirty="0" smtClean="0"/>
              <a:t>For</a:t>
            </a:r>
            <a:r>
              <a:rPr lang="bs-Latn-BA" sz="1100" dirty="0" smtClean="0"/>
              <a:t> </a:t>
            </a:r>
            <a:r>
              <a:rPr lang="en-US" sz="1100" dirty="0" smtClean="0"/>
              <a:t>2012&amp;2013</a:t>
            </a:r>
            <a:r>
              <a:rPr lang="en-US" sz="1100" dirty="0"/>
              <a:t>,"Top 100 ports </a:t>
            </a:r>
            <a:r>
              <a:rPr lang="en-US" sz="1100" dirty="0" smtClean="0"/>
              <a:t>2014 of</a:t>
            </a:r>
            <a:r>
              <a:rPr lang="bs-Latn-BA" sz="1100" dirty="0" smtClean="0"/>
              <a:t> </a:t>
            </a:r>
            <a:r>
              <a:rPr lang="en-US" sz="1100" dirty="0" err="1" smtClean="0"/>
              <a:t>Containerisation</a:t>
            </a:r>
            <a:r>
              <a:rPr lang="en-US" sz="1100" dirty="0" smtClean="0"/>
              <a:t> </a:t>
            </a:r>
            <a:r>
              <a:rPr lang="en-US" sz="1100" dirty="0" err="1"/>
              <a:t>International"data</a:t>
            </a:r>
            <a:r>
              <a:rPr lang="en-US" sz="1100" dirty="0"/>
              <a:t> </a:t>
            </a:r>
            <a:r>
              <a:rPr lang="en-US" sz="1100" dirty="0" smtClean="0"/>
              <a:t>w</a:t>
            </a:r>
            <a:r>
              <a:rPr lang="bs-Latn-BA" sz="1100" dirty="0" smtClean="0"/>
              <a:t>ere</a:t>
            </a:r>
            <a:r>
              <a:rPr lang="en-US" sz="1100" dirty="0" smtClean="0"/>
              <a:t> </a:t>
            </a:r>
            <a:r>
              <a:rPr lang="en-US" sz="1100" dirty="0"/>
              <a:t>used.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Current status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1447800"/>
          <a:ext cx="5311750" cy="4269481"/>
        </p:xfrm>
        <a:graphic>
          <a:graphicData uri="http://schemas.openxmlformats.org/drawingml/2006/table">
            <a:tbl>
              <a:tblPr/>
              <a:tblGrid>
                <a:gridCol w="25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6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5233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Port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%2013/2009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Country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Region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Rotterdam</a:t>
                      </a:r>
                      <a:endParaRPr lang="en-US" sz="8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9,743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11,146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11,876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11,865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11,621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119%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Netherlands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Hamburg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7,008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7,900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9,014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8,891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9,302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133%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Antwerp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7,310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8,468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8,664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8,635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8,578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117%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Belgium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Bremerhaven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4,536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4,871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5,915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6,115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5,831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129%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Algeciras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3,043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2,810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3,602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4,114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4,501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148%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Valencia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3,654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4,207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4,327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4,469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4,328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118%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Felixstowe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3,100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3,400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3,400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3,700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3,740</a:t>
                      </a:r>
                      <a:endParaRPr lang="en-US" sz="8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UK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Piraeus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1,680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2,734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3,164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476%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Greece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Gioia Tauro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2,857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2,851</a:t>
                      </a:r>
                      <a:endParaRPr lang="en-US" sz="8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2,305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2,721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3,087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108%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Italy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Duisburg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1,181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2,500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2,600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3,000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321%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Marsaxlokk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2,260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2,371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2,360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2,540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2,750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122%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Malta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St Petersburg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1,342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1,931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2,365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2,524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2,515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187%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Russia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Le Havre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2,241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2,358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2,215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2,306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2,486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Zeebrugge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2,258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2,390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2,206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1,953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2,026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Belgium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Genoa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1,534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1,759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1,847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2,064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1,988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Italy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Barcelona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1,800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1,946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2,034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1,756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1,720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Southampton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1,400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1,540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1,563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1,475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1,491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107%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UK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N.Europe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La Spezia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1,046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1,285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1,307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1,247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1,298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124%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Italy</a:t>
                      </a:r>
                      <a:endParaRPr lang="en-US" sz="80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Med.Europe</a:t>
                      </a:r>
                      <a:endParaRPr lang="en-US" sz="80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934" marR="509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1"/>
            <a:ext cx="7342194" cy="50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ETO Template Office 2007">
  <a:themeElements>
    <a:clrScheme name="SEE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ET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SEETO Template Office 2007</Template>
  <TotalTime>838</TotalTime>
  <Words>1228</Words>
  <Application>Microsoft Office PowerPoint</Application>
  <PresentationFormat>On-screen Show (4:3)</PresentationFormat>
  <Paragraphs>300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Times New Roman</vt:lpstr>
      <vt:lpstr>Wingdings</vt:lpstr>
      <vt:lpstr>SEETO Template Office 2007</vt:lpstr>
      <vt:lpstr>Western Balkan Intermodal study</vt:lpstr>
      <vt:lpstr>SEETO Regional Cooperation</vt:lpstr>
      <vt:lpstr>SEETO ‘s role </vt:lpstr>
      <vt:lpstr>Main transport novelties in 2015</vt:lpstr>
      <vt:lpstr>Core Corridors</vt:lpstr>
      <vt:lpstr>WB Intermodal study</vt:lpstr>
      <vt:lpstr>Obstacles and opportunities</vt:lpstr>
      <vt:lpstr>Current state - infrastructure</vt:lpstr>
      <vt:lpstr>Current status</vt:lpstr>
      <vt:lpstr>PowerPoint Presentation</vt:lpstr>
      <vt:lpstr>Current status</vt:lpstr>
      <vt:lpstr>European container port system</vt:lpstr>
      <vt:lpstr>PowerPoint Presentation</vt:lpstr>
      <vt:lpstr>Potential measures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Flagship initative</dc:title>
  <dc:creator>nbegovic</dc:creator>
  <cp:lastModifiedBy>nbegovic</cp:lastModifiedBy>
  <cp:revision>227</cp:revision>
  <dcterms:created xsi:type="dcterms:W3CDTF">2013-11-29T10:41:22Z</dcterms:created>
  <dcterms:modified xsi:type="dcterms:W3CDTF">2015-12-03T07:13:13Z</dcterms:modified>
</cp:coreProperties>
</file>