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47D5D-FBB3-41B8-880B-8D456153F304}" type="datetimeFigureOut">
              <a:rPr lang="fr-BE" smtClean="0"/>
              <a:t>7/05/2014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F28B-D2ED-4611-9CC5-34E66B8911E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0159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F934-93CE-4630-8C42-068C2014FC24}" type="datetimeFigureOut">
              <a:rPr lang="fr-BE" smtClean="0"/>
              <a:t>7/05/2014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5D48F-0D4A-4539-A929-314788B6FC8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634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5D48F-0D4A-4539-A929-314788B6FC8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027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750A-3352-455C-BDB3-F45D44A0D290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898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823A-6201-4D1E-8D5C-7863534EA9FD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201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A2B8-DD38-4C7E-9C53-30C653F5BED6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47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A2A2-9C47-4984-B152-E557586546FC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226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5671-CBE6-44CE-9972-43CF27DE12DC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175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8D5A-4CC9-4349-A8C9-75CAA6F9BFB3}" type="datetime1">
              <a:rPr lang="fr-BE" smtClean="0"/>
              <a:t>7/05/2014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417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0B69-427B-476C-BD80-CC138CABF516}" type="datetime1">
              <a:rPr lang="fr-BE" smtClean="0"/>
              <a:t>7/05/2014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973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3D67-35FD-497C-A38F-A1ABA4388DC1}" type="datetime1">
              <a:rPr lang="fr-BE" smtClean="0"/>
              <a:t>7/05/2014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61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5EEF-64EE-4410-B362-D591A3DBB4C6}" type="datetime1">
              <a:rPr lang="fr-BE" smtClean="0"/>
              <a:t>7/05/2014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282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301F-8E61-42EF-AB99-4462D06A25D8}" type="datetime1">
              <a:rPr lang="fr-BE" smtClean="0"/>
              <a:t>7/05/2014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713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C9A9-BF76-4094-AE51-3AD42AA3CF0B}" type="datetime1">
              <a:rPr lang="fr-BE" smtClean="0"/>
              <a:t>7/05/2014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952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FF2EF-0691-4489-88F9-5DBB558B6BF3}" type="datetime1">
              <a:rPr lang="fr-BE" smtClean="0"/>
              <a:t>7/05/2014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EC7B-BA6C-46C6-98FD-CE7FC8A7790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55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source=images&amp;cd=&amp;cad=rja&amp;uact=8&amp;docid=WMpRgPLCyJMyGM&amp;tbnid=UKQaDY669UYwVM:&amp;ved=0CAUQjRw&amp;url=http://www.carfax.com/car_buying/odometer.cfx&amp;ei=KLZfU5LRHoKdO6ThgfAK&amp;bvm=bv.65397613,d.ZWU&amp;psig=AFQjCNEbdy86ciDLTEmxpqIWeV747crwGg&amp;ust=139886715243394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be/url?sa=i&amp;rct=j&amp;q=&amp;esrc=s&amp;source=images&amp;cd=&amp;cad=rja&amp;uact=8&amp;docid=CUUUODA2PMcQjM&amp;tbnid=_khsjqokCIoxaM:&amp;ved=0CAUQjRw&amp;url=http://www.pfadvice.com/2013/05/18/90000-mile-car-service-shock-day-135/&amp;ei=4LZfU6G3I4nSPMTMgPgJ&amp;bvm=bv.65397613,d.ZWU&amp;psig=AFQjCNEbdy86ciDLTEmxpqIWeV747crwGg&amp;ust=1398867152433949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be/url?sa=i&amp;rct=j&amp;q=&amp;esrc=s&amp;source=images&amp;cd=&amp;cad=rja&amp;uact=8&amp;docid=qoJ3kHRfwMdoiM&amp;tbnid=ZisTLOKrzIFaLM:&amp;ved=0CAUQjRw&amp;url=http://www.picknbuy24.com/column_83.html&amp;ei=krZfU-OzAsGnO8n2gegL&amp;bvm=bv.65397613,d.ZWU&amp;psig=AFQjCNEbdy86ciDLTEmxpqIWeV747crwGg&amp;ust=1398867152433949" TargetMode="Externa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be/url?sa=i&amp;rct=j&amp;q=&amp;esrc=s&amp;source=images&amp;cd=&amp;cad=rja&amp;uact=8&amp;docid=nGZi1_fOiMmAtM&amp;tbnid=oJ_sKqSdphdPPM:&amp;ved=0CAUQjRw&amp;url=http://www.lemento.com/en/portfolio/federal_public_service_mobility_and_transport.asp&amp;ei=Kq5fU9-JHYGfO43DgYgF&amp;bvm=bv.65397613,d.ZWU&amp;psig=AFQjCNFKKoZO7J_GKYOmYwKgu71TqcRm9A&amp;ust=13988657655409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56447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Proposal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draft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amendments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fr-BE" dirty="0" err="1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egulation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 No. 39 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Speedometer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5004630"/>
            <a:ext cx="8424936" cy="7920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BE" dirty="0" smtClean="0"/>
              <a:t>Informal document GRSG -106-06</a:t>
            </a:r>
          </a:p>
          <a:p>
            <a:pPr algn="l"/>
            <a:r>
              <a:rPr lang="fr-BE" dirty="0" smtClean="0"/>
              <a:t>(106th session, 5-9 May 2014)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2054" name="Picture 6" descr="http://www.carfax.com/img/car_buying/odomet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43" y="1143657"/>
            <a:ext cx="3101486" cy="22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icknbuy24.com/images/column/column_83_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657"/>
            <a:ext cx="3476831" cy="22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avingadvice.com/articles/wp-content/uploads/2013/05/odometer-500x375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8449"/>
          <a:stretch/>
        </p:blipFill>
        <p:spPr bwMode="auto">
          <a:xfrm>
            <a:off x="6586129" y="1143658"/>
            <a:ext cx="2557871" cy="229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lemento.com/portfolio/mobiliteit_en_vervoer_uk_logo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64038" y="104061"/>
            <a:ext cx="3600450" cy="105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tIns="36000" rIns="18000" bIns="36000">
            <a:spAutoFit/>
          </a:bodyPr>
          <a:lstStyle/>
          <a:p>
            <a:pPr algn="r" eaLnBrk="0" hangingPunct="0"/>
            <a:r>
              <a:rPr kumimoji="0" lang="en-GB" altLang="ja-JP" sz="1600" u="sng" dirty="0"/>
              <a:t>Informal document</a:t>
            </a:r>
            <a:r>
              <a:rPr kumimoji="0" lang="en-GB" altLang="ja-JP" sz="1600" dirty="0"/>
              <a:t> </a:t>
            </a:r>
            <a:r>
              <a:rPr kumimoji="0" lang="en-US" altLang="ja-JP" sz="1600" b="1" dirty="0" smtClean="0"/>
              <a:t>GRSG</a:t>
            </a:r>
            <a:r>
              <a:rPr kumimoji="0" lang="en-GB" altLang="ja-JP" sz="1600" b="1" dirty="0" smtClean="0"/>
              <a:t>-</a:t>
            </a:r>
            <a:r>
              <a:rPr kumimoji="0" lang="en-US" altLang="ja-JP" sz="1600" b="1" dirty="0" smtClean="0"/>
              <a:t>106</a:t>
            </a:r>
            <a:r>
              <a:rPr kumimoji="0" lang="en-GB" altLang="ja-JP" sz="1600" b="1" dirty="0" smtClean="0"/>
              <a:t>-36</a:t>
            </a:r>
            <a:endParaRPr kumimoji="0" lang="en-GB" altLang="ja-JP" sz="1600" b="1" dirty="0"/>
          </a:p>
          <a:p>
            <a:pPr algn="r" eaLnBrk="0" hangingPunct="0"/>
            <a:r>
              <a:rPr kumimoji="0" lang="en-GB" altLang="ja-JP" sz="1600" dirty="0" smtClean="0"/>
              <a:t>(</a:t>
            </a:r>
            <a:r>
              <a:rPr kumimoji="0" lang="en-US" altLang="ja-JP" sz="1600" dirty="0" smtClean="0"/>
              <a:t>106</a:t>
            </a:r>
            <a:r>
              <a:rPr kumimoji="0" lang="en-GB" altLang="ja-JP" sz="1600" dirty="0" err="1" smtClean="0"/>
              <a:t>th</a:t>
            </a:r>
            <a:r>
              <a:rPr kumimoji="0" lang="en-GB" altLang="ja-JP" sz="1600" dirty="0" smtClean="0"/>
              <a:t> GR</a:t>
            </a:r>
            <a:r>
              <a:rPr kumimoji="0" lang="en-US" altLang="ja-JP" sz="1600" dirty="0" smtClean="0"/>
              <a:t>SG</a:t>
            </a:r>
            <a:r>
              <a:rPr kumimoji="0" lang="en-GB" altLang="ja-JP" sz="1600" dirty="0" smtClean="0"/>
              <a:t>, 5</a:t>
            </a:r>
            <a:r>
              <a:rPr kumimoji="0" lang="en-US" altLang="ja-JP" sz="1600" dirty="0" smtClean="0"/>
              <a:t>-9</a:t>
            </a:r>
            <a:r>
              <a:rPr kumimoji="0" lang="en-GB" altLang="ja-JP" sz="1600" dirty="0" smtClean="0"/>
              <a:t> May 2014,</a:t>
            </a:r>
          </a:p>
          <a:p>
            <a:pPr algn="r" eaLnBrk="0" hangingPunct="0"/>
            <a:r>
              <a:rPr kumimoji="0" lang="en-GB" altLang="ja-JP" sz="1600" dirty="0" smtClean="0"/>
              <a:t> agenda item </a:t>
            </a:r>
            <a:r>
              <a:rPr kumimoji="0" lang="en-GB" altLang="ja-JP" sz="1600" dirty="0" smtClean="0"/>
              <a:t>13</a:t>
            </a:r>
            <a:r>
              <a:rPr kumimoji="0" lang="en-US" altLang="ja-JP" sz="1600" dirty="0" smtClean="0"/>
              <a:t>)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r" eaLnBrk="0" hangingPunct="0"/>
            <a:r>
              <a:rPr kumimoji="0" lang="en-US" altLang="ja-JP" sz="1600" dirty="0" smtClean="0"/>
              <a:t>Submitted by the expert from </a:t>
            </a:r>
            <a:r>
              <a:rPr kumimoji="0" lang="en-US" altLang="ja-JP" sz="1600" dirty="0" smtClean="0"/>
              <a:t>Belgium</a:t>
            </a:r>
            <a:r>
              <a:rPr kumimoji="0" lang="ja-JP" altLang="en-US" sz="1600" dirty="0" smtClean="0">
                <a:solidFill>
                  <a:schemeClr val="tx1"/>
                </a:solidFill>
              </a:rPr>
              <a:t>　</a:t>
            </a:r>
            <a:endParaRPr kumimoji="0" lang="en-GB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Background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err="1" smtClean="0"/>
              <a:t>Belgium</a:t>
            </a:r>
            <a:r>
              <a:rPr lang="fr-BE" dirty="0" smtClean="0"/>
              <a:t> made a </a:t>
            </a:r>
            <a:r>
              <a:rPr lang="fr-BE" dirty="0" err="1" smtClean="0"/>
              <a:t>proposal</a:t>
            </a:r>
            <a:r>
              <a:rPr lang="fr-BE" dirty="0" smtClean="0"/>
              <a:t> in 104/GRSG (GRSG-104-14) for </a:t>
            </a:r>
            <a:r>
              <a:rPr lang="fr-BE" dirty="0" err="1" smtClean="0"/>
              <a:t>establishing</a:t>
            </a:r>
            <a:r>
              <a:rPr lang="fr-BE" dirty="0" smtClean="0"/>
              <a:t> </a:t>
            </a:r>
            <a:r>
              <a:rPr lang="fr-BE" dirty="0" err="1" smtClean="0"/>
              <a:t>regulatory</a:t>
            </a:r>
            <a:r>
              <a:rPr lang="fr-BE" dirty="0" smtClean="0"/>
              <a:t> provisions on </a:t>
            </a:r>
            <a:r>
              <a:rPr lang="fr-BE" dirty="0" err="1" smtClean="0"/>
              <a:t>odometers</a:t>
            </a:r>
            <a:r>
              <a:rPr lang="fr-BE" dirty="0" smtClean="0"/>
              <a:t>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now</a:t>
            </a:r>
            <a:r>
              <a:rPr lang="fr-BE" dirty="0" smtClean="0"/>
              <a:t> in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regulations</a:t>
            </a:r>
            <a:r>
              <a:rPr lang="fr-BE" dirty="0" smtClean="0"/>
              <a:t> : R121, R10, R49 and R83 a </a:t>
            </a:r>
            <a:r>
              <a:rPr lang="fr-BE" dirty="0" err="1" smtClean="0"/>
              <a:t>reference</a:t>
            </a:r>
            <a:r>
              <a:rPr lang="fr-BE" dirty="0" smtClean="0"/>
              <a:t> to the </a:t>
            </a:r>
            <a:r>
              <a:rPr lang="fr-BE" dirty="0" err="1" smtClean="0"/>
              <a:t>odometer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made.</a:t>
            </a:r>
          </a:p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79512" y="5517232"/>
            <a:ext cx="8568952" cy="120243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7" name="Picture 4" descr="http://www.lemento.com/portfolio/mobiliteit_en_vervoer_uk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R121</a:t>
            </a:r>
            <a:r>
              <a:rPr lang="fr-BE" dirty="0" smtClean="0"/>
              <a:t> : Identification of </a:t>
            </a:r>
            <a:r>
              <a:rPr lang="fr-BE" dirty="0" err="1" smtClean="0"/>
              <a:t>controls</a:t>
            </a:r>
            <a:r>
              <a:rPr lang="fr-BE" dirty="0" smtClean="0"/>
              <a:t>, tell-tales and </a:t>
            </a:r>
            <a:r>
              <a:rPr lang="fr-BE" dirty="0" err="1" smtClean="0"/>
              <a:t>indicators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5671" r="63374" b="8316"/>
          <a:stretch/>
        </p:blipFill>
        <p:spPr bwMode="auto">
          <a:xfrm>
            <a:off x="1115616" y="1548671"/>
            <a:ext cx="6624736" cy="48458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à coins arrondis 2"/>
          <p:cNvSpPr/>
          <p:nvPr/>
        </p:nvSpPr>
        <p:spPr>
          <a:xfrm>
            <a:off x="741442" y="4077072"/>
            <a:ext cx="7848872" cy="82554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http://www.lemento.com/portfolio/mobiliteit_en_vervoer_uk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83568" y="1165703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Table 1</a:t>
            </a:r>
            <a:endParaRPr lang="fr-BE" sz="1100" b="1" dirty="0"/>
          </a:p>
          <a:p>
            <a:r>
              <a:rPr lang="en-GB" sz="1100" b="1" dirty="0"/>
              <a:t>Symbols, their illumination and colours.</a:t>
            </a:r>
            <a:endParaRPr lang="fr-BE" sz="1100" b="1" dirty="0"/>
          </a:p>
        </p:txBody>
      </p:sp>
    </p:spTree>
    <p:extLst>
      <p:ext uri="{BB962C8B-B14F-4D97-AF65-F5344CB8AC3E}">
        <p14:creationId xmlns:p14="http://schemas.microsoft.com/office/powerpoint/2010/main" val="36046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R10</a:t>
            </a:r>
            <a:r>
              <a:rPr lang="fr-BE" dirty="0" smtClean="0"/>
              <a:t> : </a:t>
            </a:r>
            <a:r>
              <a:rPr lang="fr-BE" dirty="0" err="1" smtClean="0"/>
              <a:t>Electromagnetic</a:t>
            </a:r>
            <a:r>
              <a:rPr lang="fr-BE" dirty="0" smtClean="0"/>
              <a:t> compatibility</a:t>
            </a:r>
            <a:endParaRPr lang="fr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24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755576" y="5157192"/>
            <a:ext cx="7920880" cy="28803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http://www.lemento.com/portfolio/mobiliteit_en_vervoer_uk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R49</a:t>
            </a:r>
            <a:r>
              <a:rPr lang="fr-BE" dirty="0" smtClean="0"/>
              <a:t> : Emissions of C.I. and P.I. (LPG an CNG) </a:t>
            </a:r>
            <a:r>
              <a:rPr lang="fr-BE" dirty="0" err="1" smtClean="0"/>
              <a:t>engines</a:t>
            </a:r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t="50998" r="69577" b="26524"/>
          <a:stretch/>
        </p:blipFill>
        <p:spPr bwMode="auto">
          <a:xfrm>
            <a:off x="467544" y="1916833"/>
            <a:ext cx="4326903" cy="154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40297" r="69438" b="23712"/>
          <a:stretch/>
        </p:blipFill>
        <p:spPr bwMode="auto">
          <a:xfrm>
            <a:off x="631979" y="3589838"/>
            <a:ext cx="4213781" cy="246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605860" y="3861048"/>
            <a:ext cx="2669996" cy="21602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605860" y="5589240"/>
            <a:ext cx="2669996" cy="21602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20206" r="69160" b="25224"/>
          <a:stretch/>
        </p:blipFill>
        <p:spPr bwMode="auto">
          <a:xfrm>
            <a:off x="4836548" y="1942284"/>
            <a:ext cx="4213782" cy="374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4845760" y="4715974"/>
            <a:ext cx="4046720" cy="36921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4" descr="http://www.lemento.com/portfolio/mobiliteit_en_vervoer_uk_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R49</a:t>
            </a:r>
            <a:r>
              <a:rPr lang="fr-BE" dirty="0" smtClean="0"/>
              <a:t> : Emissions of C.I. and P.I. (LPG an CNG) </a:t>
            </a:r>
            <a:r>
              <a:rPr lang="fr-BE" dirty="0" err="1" smtClean="0"/>
              <a:t>engines</a:t>
            </a:r>
            <a:endParaRPr lang="fr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21581" r="69289" b="31684"/>
          <a:stretch/>
        </p:blipFill>
        <p:spPr bwMode="auto">
          <a:xfrm>
            <a:off x="1344615" y="1484784"/>
            <a:ext cx="623525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123728" y="4437112"/>
            <a:ext cx="4968552" cy="64807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4" descr="http://www.lemento.com/portfolio/mobiliteit_en_vervoer_uk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fr-BE" sz="2800" dirty="0" smtClean="0">
                <a:solidFill>
                  <a:srgbClr val="0070C0"/>
                </a:solidFill>
              </a:rPr>
              <a:t>R83</a:t>
            </a:r>
            <a:r>
              <a:rPr lang="fr-BE" sz="2800" dirty="0" smtClean="0"/>
              <a:t> : </a:t>
            </a:r>
            <a:r>
              <a:rPr lang="en-US" sz="2800" dirty="0"/>
              <a:t>Uniform provisions concerning the approval of vehicles with regard to the emission of pollutants according to engine fuel requirements</a:t>
            </a:r>
            <a:endParaRPr lang="fr-BE" sz="2800" dirty="0"/>
          </a:p>
        </p:txBody>
      </p:sp>
      <p:sp>
        <p:nvSpPr>
          <p:cNvPr id="5" name="Rectangle 4"/>
          <p:cNvSpPr/>
          <p:nvPr/>
        </p:nvSpPr>
        <p:spPr>
          <a:xfrm>
            <a:off x="2123728" y="4725144"/>
            <a:ext cx="4968552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9612"/>
            <a:ext cx="8009524" cy="40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763688" y="5013176"/>
            <a:ext cx="4968552" cy="47643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4" descr="http://www.lemento.com/portfolio/mobiliteit_en_vervoer_uk_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9" name="Connecteur droit 8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txBody>
          <a:bodyPr>
            <a:noAutofit/>
          </a:bodyPr>
          <a:lstStyle/>
          <a:p>
            <a:r>
              <a:rPr lang="fr-BE" sz="2800" dirty="0" smtClean="0">
                <a:solidFill>
                  <a:schemeClr val="accent5">
                    <a:lumMod val="75000"/>
                  </a:schemeClr>
                </a:solidFill>
              </a:rPr>
              <a:t>R83</a:t>
            </a:r>
            <a:r>
              <a:rPr lang="fr-BE" sz="2800" dirty="0" smtClean="0"/>
              <a:t> : </a:t>
            </a:r>
            <a:r>
              <a:rPr lang="en-US" sz="2800" dirty="0"/>
              <a:t>Uniform provisions concerning the approval of vehicles with regard to the emission of pollutants according to engine fuel requirements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6" t="30193" r="12939" b="52617"/>
          <a:stretch/>
        </p:blipFill>
        <p:spPr bwMode="auto">
          <a:xfrm>
            <a:off x="1763688" y="1412776"/>
            <a:ext cx="5167770" cy="82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3" t="11901" r="11955" b="14703"/>
          <a:stretch/>
        </p:blipFill>
        <p:spPr bwMode="auto">
          <a:xfrm>
            <a:off x="1835696" y="2139842"/>
            <a:ext cx="52549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654866" y="4956704"/>
            <a:ext cx="5616624" cy="71153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4" descr="http://www.lemento.com/portfolio/mobiliteit_en_vervoer_uk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8" name="Connecteur droit 7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Conclusions</a:t>
            </a:r>
            <a:endParaRPr lang="fr-B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13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err="1" smtClean="0"/>
              <a:t>Several</a:t>
            </a:r>
            <a:r>
              <a:rPr lang="fr-BE" dirty="0" smtClean="0"/>
              <a:t> </a:t>
            </a:r>
            <a:r>
              <a:rPr lang="fr-BE" dirty="0" err="1" smtClean="0"/>
              <a:t>Regulations</a:t>
            </a:r>
            <a:r>
              <a:rPr lang="fr-BE" dirty="0" smtClean="0"/>
              <a:t> have </a:t>
            </a:r>
            <a:r>
              <a:rPr lang="fr-BE" b="1" u="sng" dirty="0" err="1" smtClean="0"/>
              <a:t>references</a:t>
            </a:r>
            <a:r>
              <a:rPr lang="fr-BE" b="1" u="sng" dirty="0" smtClean="0"/>
              <a:t> to </a:t>
            </a:r>
            <a:r>
              <a:rPr lang="fr-BE" b="1" u="sng" dirty="0" err="1" smtClean="0"/>
              <a:t>odometer</a:t>
            </a:r>
            <a:r>
              <a:rPr lang="fr-BE" b="1" u="sng" dirty="0" smtClean="0"/>
              <a:t> </a:t>
            </a:r>
            <a:r>
              <a:rPr lang="fr-BE" dirty="0" err="1" smtClean="0"/>
              <a:t>presence</a:t>
            </a:r>
            <a:r>
              <a:rPr lang="fr-BE" dirty="0" smtClean="0"/>
              <a:t> or </a:t>
            </a:r>
            <a:r>
              <a:rPr lang="fr-BE" dirty="0" err="1" smtClean="0"/>
              <a:t>readings</a:t>
            </a:r>
            <a:endParaRPr lang="fr-BE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err="1" smtClean="0"/>
              <a:t>Although</a:t>
            </a:r>
            <a:r>
              <a:rPr lang="fr-BE" dirty="0" smtClean="0"/>
              <a:t>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b="1" u="sng" dirty="0" smtClean="0"/>
              <a:t>no direct </a:t>
            </a:r>
            <a:r>
              <a:rPr lang="fr-BE" b="1" u="sng" dirty="0" err="1" smtClean="0"/>
              <a:t>requirement</a:t>
            </a:r>
            <a:r>
              <a:rPr lang="fr-BE" b="1" u="sng" dirty="0" smtClean="0"/>
              <a:t> </a:t>
            </a:r>
            <a:r>
              <a:rPr lang="fr-BE" dirty="0" smtClean="0"/>
              <a:t>in ECE </a:t>
            </a:r>
            <a:r>
              <a:rPr lang="fr-BE" dirty="0" err="1" smtClean="0"/>
              <a:t>regulations</a:t>
            </a:r>
            <a:r>
              <a:rPr lang="fr-BE" dirty="0" smtClean="0"/>
              <a:t>, </a:t>
            </a:r>
            <a:r>
              <a:rPr lang="fr-BE" dirty="0" err="1" smtClean="0"/>
              <a:t>there</a:t>
            </a:r>
            <a:r>
              <a:rPr lang="fr-BE" dirty="0" smtClean="0"/>
              <a:t> are </a:t>
            </a:r>
            <a:r>
              <a:rPr lang="fr-BE" dirty="0" err="1" smtClean="0"/>
              <a:t>enough</a:t>
            </a:r>
            <a:r>
              <a:rPr lang="fr-BE" dirty="0" smtClean="0"/>
              <a:t> </a:t>
            </a:r>
            <a:r>
              <a:rPr lang="fr-BE" dirty="0" err="1" smtClean="0"/>
              <a:t>references</a:t>
            </a:r>
            <a:r>
              <a:rPr lang="fr-BE" dirty="0" smtClean="0"/>
              <a:t> to </a:t>
            </a:r>
            <a:r>
              <a:rPr lang="fr-BE" dirty="0" err="1" smtClean="0"/>
              <a:t>odometer</a:t>
            </a:r>
            <a:r>
              <a:rPr lang="fr-BE" dirty="0" smtClean="0"/>
              <a:t> </a:t>
            </a:r>
            <a:r>
              <a:rPr lang="fr-BE" dirty="0" err="1" smtClean="0"/>
              <a:t>requirements</a:t>
            </a:r>
            <a:r>
              <a:rPr lang="fr-BE" dirty="0" smtClean="0"/>
              <a:t> to </a:t>
            </a:r>
            <a:r>
              <a:rPr lang="fr-BE" dirty="0" err="1" smtClean="0"/>
              <a:t>conclude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indirectly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required</a:t>
            </a:r>
            <a:r>
              <a:rPr lang="fr-BE" dirty="0" smtClean="0"/>
              <a:t> to have an </a:t>
            </a:r>
            <a:r>
              <a:rPr lang="fr-BE" dirty="0" err="1" smtClean="0"/>
              <a:t>odometer</a:t>
            </a:r>
            <a:r>
              <a:rPr lang="fr-BE" dirty="0" smtClean="0"/>
              <a:t> in </a:t>
            </a:r>
            <a:r>
              <a:rPr lang="fr-BE" dirty="0" err="1" smtClean="0"/>
              <a:t>every</a:t>
            </a:r>
            <a:r>
              <a:rPr lang="fr-BE" dirty="0" smtClean="0"/>
              <a:t> </a:t>
            </a:r>
            <a:r>
              <a:rPr lang="fr-BE" dirty="0" err="1" smtClean="0"/>
              <a:t>vehicle</a:t>
            </a:r>
            <a:r>
              <a:rPr lang="fr-BE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smtClean="0"/>
              <a:t>Proposition for </a:t>
            </a:r>
            <a:r>
              <a:rPr lang="fr-BE" dirty="0" err="1" smtClean="0"/>
              <a:t>amendments</a:t>
            </a:r>
            <a:r>
              <a:rPr lang="fr-BE" dirty="0" smtClean="0"/>
              <a:t> to </a:t>
            </a:r>
            <a:r>
              <a:rPr lang="fr-BE" b="1" u="sng" dirty="0" smtClean="0"/>
              <a:t>R39</a:t>
            </a:r>
            <a:r>
              <a:rPr lang="fr-BE" dirty="0" smtClean="0"/>
              <a:t> (Uniform provisions </a:t>
            </a:r>
            <a:r>
              <a:rPr lang="fr-BE" dirty="0" err="1" smtClean="0"/>
              <a:t>concerning</a:t>
            </a:r>
            <a:r>
              <a:rPr lang="fr-BE" dirty="0" smtClean="0"/>
              <a:t> the </a:t>
            </a:r>
            <a:r>
              <a:rPr lang="fr-BE" dirty="0" err="1" smtClean="0"/>
              <a:t>approval</a:t>
            </a:r>
            <a:r>
              <a:rPr lang="fr-BE" dirty="0" smtClean="0"/>
              <a:t> of </a:t>
            </a:r>
            <a:r>
              <a:rPr lang="fr-BE" dirty="0" err="1" smtClean="0"/>
              <a:t>vehicles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regard to the </a:t>
            </a:r>
            <a:r>
              <a:rPr lang="fr-BE" dirty="0" err="1" smtClean="0"/>
              <a:t>speedometer</a:t>
            </a:r>
            <a:r>
              <a:rPr lang="fr-BE" dirty="0" smtClean="0"/>
              <a:t> </a:t>
            </a:r>
            <a:r>
              <a:rPr lang="fr-BE" dirty="0" err="1" smtClean="0"/>
              <a:t>equipment</a:t>
            </a:r>
            <a:r>
              <a:rPr lang="fr-BE" dirty="0" smtClean="0"/>
              <a:t> </a:t>
            </a:r>
            <a:r>
              <a:rPr lang="fr-BE" dirty="0" err="1" smtClean="0"/>
              <a:t>including</a:t>
            </a:r>
            <a:r>
              <a:rPr lang="fr-BE" dirty="0" smtClean="0"/>
              <a:t> </a:t>
            </a:r>
            <a:r>
              <a:rPr lang="fr-BE" dirty="0" err="1" smtClean="0"/>
              <a:t>its</a:t>
            </a:r>
            <a:r>
              <a:rPr lang="fr-BE" dirty="0" smtClean="0"/>
              <a:t> installation</a:t>
            </a:r>
            <a:r>
              <a:rPr lang="fr-BE" dirty="0"/>
              <a:t>) - </a:t>
            </a:r>
            <a:r>
              <a:rPr lang="fr-BE" dirty="0">
                <a:solidFill>
                  <a:schemeClr val="bg1">
                    <a:lumMod val="50000"/>
                  </a:schemeClr>
                </a:solidFill>
              </a:rPr>
              <a:t>Informal document GRSG -</a:t>
            </a:r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106-06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fr-BE" dirty="0" smtClean="0"/>
              <a:t>+ : </a:t>
            </a:r>
            <a:r>
              <a:rPr lang="fr-BE" dirty="0" err="1" smtClean="0"/>
              <a:t>Reduces</a:t>
            </a:r>
            <a:r>
              <a:rPr lang="fr-BE" dirty="0" smtClean="0"/>
              <a:t> instances of </a:t>
            </a:r>
            <a:r>
              <a:rPr lang="fr-BE" b="1" u="sng" dirty="0" err="1" smtClean="0"/>
              <a:t>mileage</a:t>
            </a:r>
            <a:r>
              <a:rPr lang="fr-BE" b="1" u="sng" dirty="0" smtClean="0"/>
              <a:t> </a:t>
            </a:r>
            <a:r>
              <a:rPr lang="fr-BE" b="1" u="sng" dirty="0" err="1" smtClean="0"/>
              <a:t>fraud</a:t>
            </a:r>
            <a:endParaRPr lang="fr-BE" b="1" u="sng" dirty="0"/>
          </a:p>
        </p:txBody>
      </p:sp>
      <p:pic>
        <p:nvPicPr>
          <p:cNvPr id="4" name="Picture 4" descr="http://www.lemento.com/portfolio/mobiliteit_en_vervoer_uk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" y="6021288"/>
            <a:ext cx="935422" cy="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>
            <a:off x="323528" y="594928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386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264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Proposal for draft amendments to Regulation No. 39 (Speedometer)</vt:lpstr>
      <vt:lpstr>Background</vt:lpstr>
      <vt:lpstr>R121 : Identification of controls, tell-tales and indicators</vt:lpstr>
      <vt:lpstr>R10 : Electromagnetic compatibility</vt:lpstr>
      <vt:lpstr>R49 : Emissions of C.I. and P.I. (LPG an CNG) engines</vt:lpstr>
      <vt:lpstr>R49 : Emissions of C.I. and P.I. (LPG an CNG) engines</vt:lpstr>
      <vt:lpstr>R83 : Uniform provisions concerning the approval of vehicles with regard to the emission of pollutants according to engine fuel requirements</vt:lpstr>
      <vt:lpstr>R83 : Uniform provisions concerning the approval of vehicles with regard to the emission of pollutants according to engine fuel requirements</vt:lpstr>
      <vt:lpstr>Conclusions</vt:lpstr>
    </vt:vector>
  </TitlesOfParts>
  <Company>SPF Mobilité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Wayenbergh</dc:creator>
  <cp:lastModifiedBy>2013/100</cp:lastModifiedBy>
  <cp:revision>28</cp:revision>
  <dcterms:created xsi:type="dcterms:W3CDTF">2014-04-16T12:43:23Z</dcterms:created>
  <dcterms:modified xsi:type="dcterms:W3CDTF">2014-05-07T16:15:35Z</dcterms:modified>
</cp:coreProperties>
</file>