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0" r:id="rId1"/>
  </p:sldMasterIdLst>
  <p:notesMasterIdLst>
    <p:notesMasterId r:id="rId8"/>
  </p:notesMasterIdLst>
  <p:sldIdLst>
    <p:sldId id="256" r:id="rId2"/>
    <p:sldId id="289" r:id="rId3"/>
    <p:sldId id="294" r:id="rId4"/>
    <p:sldId id="295" r:id="rId5"/>
    <p:sldId id="290" r:id="rId6"/>
    <p:sldId id="292" r:id="rId7"/>
  </p:sldIdLst>
  <p:sldSz cx="9144000" cy="6858000" type="screen4x3"/>
  <p:notesSz cx="7315200" cy="96012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2B1E"/>
    <a:srgbClr val="007BC7"/>
    <a:srgbClr val="046F96"/>
    <a:srgbClr val="E70022"/>
    <a:srgbClr val="D50022"/>
    <a:srgbClr val="471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 autoAdjust="0"/>
    <p:restoredTop sz="90945" autoAdjust="0"/>
  </p:normalViewPr>
  <p:slideViewPr>
    <p:cSldViewPr>
      <p:cViewPr varScale="1">
        <p:scale>
          <a:sx n="102" d="100"/>
          <a:sy n="102" d="100"/>
        </p:scale>
        <p:origin x="-18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"/>
                <a:cs typeface="Arial" pitchFamily="34" charset="0"/>
              </a:defRPr>
            </a:lvl1pPr>
          </a:lstStyle>
          <a:p>
            <a:pPr>
              <a:defRPr/>
            </a:pPr>
            <a:fld id="{E31E5C19-BA3B-4DA3-A392-96789FC8319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6153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" pitchFamily="18" charset="0"/>
            </a:endParaRPr>
          </a:p>
        </p:txBody>
      </p:sp>
      <p:sp>
        <p:nvSpPr>
          <p:cNvPr id="16387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77394-CDD8-4808-AF83-D6B239A4C285}" type="slidenum">
              <a:rPr lang="nl-NL" smtClean="0">
                <a:latin typeface="Times" pitchFamily="18" charset="0"/>
                <a:cs typeface="Arial" charset="0"/>
              </a:rPr>
              <a:pPr/>
              <a:t>1</a:t>
            </a:fld>
            <a:endParaRPr lang="nl-NL" smtClean="0"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" pitchFamily="18" charset="0"/>
            </a:endParaRPr>
          </a:p>
        </p:txBody>
      </p:sp>
      <p:sp>
        <p:nvSpPr>
          <p:cNvPr id="21507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2D824E-871A-4259-ADF7-EC001C4462BD}" type="slidenum">
              <a:rPr lang="nl-NL" smtClean="0">
                <a:latin typeface="Times" pitchFamily="18" charset="0"/>
                <a:cs typeface="Arial" charset="0"/>
              </a:rPr>
              <a:pPr/>
              <a:t>5</a:t>
            </a:fld>
            <a:endParaRPr lang="nl-NL" smtClean="0"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" pitchFamily="18" charset="0"/>
            </a:endParaRPr>
          </a:p>
        </p:txBody>
      </p:sp>
      <p:sp>
        <p:nvSpPr>
          <p:cNvPr id="2355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BBF78-25D9-4066-AC8D-33E9B58EFF32}" type="slidenum">
              <a:rPr lang="nl-NL" smtClean="0">
                <a:latin typeface="Times" pitchFamily="18" charset="0"/>
                <a:cs typeface="Arial" charset="0"/>
              </a:rPr>
              <a:pPr/>
              <a:t>6</a:t>
            </a:fld>
            <a:endParaRPr lang="nl-NL" smtClean="0"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ige driehoe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lnSpc>
                <a:spcPts val="2200"/>
              </a:lnSpc>
              <a:spcBef>
                <a:spcPct val="20000"/>
              </a:spcBef>
              <a:defRPr/>
            </a:pPr>
            <a:endParaRPr lang="en-US"/>
          </a:p>
        </p:txBody>
      </p:sp>
      <p:grpSp>
        <p:nvGrpSpPr>
          <p:cNvPr id="5" name="Groe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rije v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lnSpc>
                  <a:spcPts val="2200"/>
                </a:lnSpc>
                <a:spcBef>
                  <a:spcPct val="2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Vrije v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lnSpc>
                  <a:spcPts val="2200"/>
                </a:lnSpc>
                <a:spcBef>
                  <a:spcPct val="2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lnSpc>
                  <a:spcPts val="2200"/>
                </a:lnSpc>
                <a:spcBef>
                  <a:spcPct val="20000"/>
                </a:spcBef>
                <a:defRPr/>
              </a:pPr>
              <a:endParaRPr lang="en-US"/>
            </a:p>
          </p:txBody>
        </p:sp>
        <p:cxnSp>
          <p:nvCxnSpPr>
            <p:cNvPr id="10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11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nl-NL"/>
              <a:t>22 March 2012</a:t>
            </a:r>
            <a:endParaRPr lang="en-US"/>
          </a:p>
        </p:txBody>
      </p:sp>
      <p:sp>
        <p:nvSpPr>
          <p:cNvPr id="12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F5D2901-82C8-4715-8571-8EF8AB6E8372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nl-NL"/>
              <a:t>22 March 2012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BE7319-28B3-490F-BBD2-6BAE47A15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nl-NL"/>
              <a:t>22 March 2012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2E45C6-158E-4E1F-BEC4-3C913E666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/>
              <a:t>22 March 2012</a:t>
            </a:r>
            <a:endParaRPr lang="nl-NL" dirty="0"/>
          </a:p>
        </p:txBody>
      </p:sp>
      <p:sp>
        <p:nvSpPr>
          <p:cNvPr id="5" name="shpKleurvlakBoven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nl-NL"/>
              <a:t>22 March 2012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81E5C0-0F2E-4879-BE1F-6ECBCED6F3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nthaak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lnSpc>
                <a:spcPts val="2200"/>
              </a:lnSpc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5" name="Punthaak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lnSpc>
                <a:spcPts val="2200"/>
              </a:lnSpc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nl-NL"/>
              <a:t>22 March 2012</a:t>
            </a:r>
            <a:endParaRPr lang="nl-NL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D4AFB6-757B-4D4A-8C91-8ABDC91F063D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nl-NL"/>
              <a:t>22 March 2012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BF22DA-DF4D-4D71-852E-D2C07A7A2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nl-NL"/>
              <a:t>22 March 2012</a:t>
            </a:r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46DE2C-D863-454A-BBFF-95E0843183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nl-NL"/>
              <a:t>22 March 2012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C0A89C-2BBF-46CF-95D3-14AC8735C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nl-NL"/>
              <a:t>22 March 2012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1A6A83-1F78-4844-A41D-D3EA944B1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nl-NL"/>
              <a:t>22 March 2012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56FFB1-5742-4162-ACB3-B9CBB6F1DA2F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lnSpc>
                <a:spcPts val="2200"/>
              </a:lnSpc>
              <a:spcBef>
                <a:spcPct val="2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6" name="Vrije v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lnSpc>
                <a:spcPts val="2200"/>
              </a:lnSpc>
              <a:spcBef>
                <a:spcPct val="2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7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lnSpc>
                <a:spcPts val="2200"/>
              </a:lnSpc>
              <a:spcBef>
                <a:spcPct val="20000"/>
              </a:spcBef>
              <a:defRPr/>
            </a:pPr>
            <a:endParaRPr lang="en-US"/>
          </a:p>
        </p:txBody>
      </p:sp>
      <p:cxnSp>
        <p:nvCxnSpPr>
          <p:cNvPr id="8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unthaak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lnSpc>
                <a:spcPts val="2200"/>
              </a:lnSpc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0" name="Punthaak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lnSpc>
                <a:spcPts val="2200"/>
              </a:lnSpc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1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nl-NL"/>
              <a:t>22 March 2012</a:t>
            </a:r>
            <a:endParaRPr lang="nl-NL" dirty="0"/>
          </a:p>
        </p:txBody>
      </p:sp>
      <p:sp>
        <p:nvSpPr>
          <p:cNvPr id="12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13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504C785-AEE4-4EB1-8709-D2E76011FC83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lnSpc>
                <a:spcPts val="2200"/>
              </a:lnSpc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lnSpc>
                <a:spcPts val="2200"/>
              </a:lnSpc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lnSpc>
                <a:spcPts val="2200"/>
              </a:lnSpc>
              <a:spcBef>
                <a:spcPct val="20000"/>
              </a:spcBef>
              <a:defRPr/>
            </a:pPr>
            <a:endParaRPr lang="en-US" dirty="0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033" name="Tijdelijke aanduiding voor teks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lnSpc>
                <a:spcPts val="2200"/>
              </a:lnSpc>
              <a:spcBef>
                <a:spcPct val="20000"/>
              </a:spcBef>
              <a:defRPr kumimoji="0" sz="1000" smtClean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r>
              <a:rPr lang="nl-NL"/>
              <a:t>22 March 2012</a:t>
            </a:r>
            <a:endParaRPr lang="nl-NL" dirty="0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lnSpc>
                <a:spcPts val="2200"/>
              </a:lnSpc>
              <a:spcBef>
                <a:spcPct val="20000"/>
              </a:spcBef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lnSpc>
                <a:spcPts val="2200"/>
              </a:lnSpc>
              <a:spcBef>
                <a:spcPct val="20000"/>
              </a:spcBef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A6EB16C2-7F06-4826-A538-7F16C76FD10E}" type="slidenum">
              <a:rPr lang="en-US"/>
              <a:pPr>
                <a:defRPr/>
              </a:pPr>
              <a:t>‹#›</a:t>
            </a:fld>
            <a:endParaRPr lang="en-US" sz="1600" b="1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Progress report of the informal group on REC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en-GB" smtClean="0"/>
          </a:p>
          <a:p>
            <a:pPr marR="0"/>
            <a:r>
              <a:rPr lang="en-GB" smtClean="0"/>
              <a:t>66</a:t>
            </a:r>
            <a:r>
              <a:rPr lang="en-GB" baseline="30000" smtClean="0"/>
              <a:t>th</a:t>
            </a:r>
            <a:r>
              <a:rPr lang="en-GB" smtClean="0"/>
              <a:t> GRPE, 6 June 2013</a:t>
            </a:r>
          </a:p>
          <a:p>
            <a:pPr marR="0"/>
            <a:endParaRPr lang="en-GB" smtClean="0"/>
          </a:p>
          <a:p>
            <a:pPr marR="0"/>
            <a:endParaRPr lang="en-GB" smtClean="0"/>
          </a:p>
          <a:p>
            <a:pPr marR="0"/>
            <a:endParaRPr lang="en-GB" smtClean="0"/>
          </a:p>
          <a:p>
            <a:pPr marR="0"/>
            <a:r>
              <a:rPr lang="en-GB" smtClean="0"/>
              <a:t>Henk Baarbé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D91AE-0DC1-45FA-869B-F1C6A07D0FE3}" type="slidenum">
              <a:rPr lang="en-US" smtClean="0"/>
              <a:pPr>
                <a:defRPr/>
              </a:pPr>
              <a:t>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128" y="0"/>
            <a:ext cx="3419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Informal document No. 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GRPE-66-42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/>
            </a:r>
            <a:b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</a:b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66</a:t>
            </a:r>
            <a:r>
              <a:rPr lang="en-GB" sz="1600" b="0" baseline="300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th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GB" sz="1600" b="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GRPE, 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3-7 June 2013</a:t>
            </a:r>
          </a:p>
          <a:p>
            <a:pPr algn="r"/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agenda </a:t>
            </a:r>
            <a:r>
              <a:rPr lang="en-GB" sz="1600" b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item </a:t>
            </a:r>
            <a:r>
              <a:rPr lang="en-GB" sz="1600" b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4(b)</a:t>
            </a:r>
            <a:endParaRPr lang="en-GB" sz="1600" b="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-1"/>
            <a:ext cx="341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Transmitted by 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REC</a:t>
            </a:r>
            <a:endParaRPr lang="en-GB" sz="16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Verdana" pitchFamily="34" charset="0"/>
              <a:buNone/>
            </a:pPr>
            <a:r>
              <a:rPr lang="en-GB" sz="2800" smtClean="0"/>
              <a:t>Draft Regulation is ready (ECE/TRANS/WP.29/GRPE/2013/6)</a:t>
            </a:r>
          </a:p>
          <a:p>
            <a:pPr lvl="1">
              <a:buFont typeface="Verdana" pitchFamily="34" charset="0"/>
              <a:buNone/>
            </a:pPr>
            <a:endParaRPr lang="en-GB" sz="2800" smtClean="0"/>
          </a:p>
          <a:p>
            <a:pPr lvl="1">
              <a:buFont typeface="Verdana" pitchFamily="34" charset="0"/>
              <a:buNone/>
            </a:pPr>
            <a:r>
              <a:rPr lang="en-GB" sz="2800" smtClean="0"/>
              <a:t>Some amendments proposed (GRPE-66-28), to be discussed during GRPE 66 </a:t>
            </a:r>
          </a:p>
          <a:p>
            <a:pPr lvl="1">
              <a:buFont typeface="Verdana" pitchFamily="34" charset="0"/>
              <a:buNone/>
            </a:pPr>
            <a:endParaRPr lang="en-GB" sz="280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State of Play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D5F37-5128-48A7-B0B4-48D38F3B033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2300" indent="-514350">
              <a:buFont typeface="Lucida Sans Unicode" pitchFamily="34" charset="0"/>
              <a:buAutoNum type="arabicPeriod"/>
            </a:pPr>
            <a:r>
              <a:rPr lang="en-GB" smtClean="0"/>
              <a:t>Deletion of paragraph 8.2.3.</a:t>
            </a:r>
          </a:p>
          <a:p>
            <a:pPr marL="622300" indent="-514350">
              <a:buFont typeface="Lucida Sans Unicode" pitchFamily="34" charset="0"/>
              <a:buAutoNum type="arabicPeriod"/>
            </a:pPr>
            <a:r>
              <a:rPr lang="en-GB" smtClean="0"/>
              <a:t>Cap on incremental direct NO2 set on 30%</a:t>
            </a:r>
          </a:p>
          <a:p>
            <a:pPr marL="622300" indent="-514350">
              <a:buFont typeface="Lucida Sans Unicode" pitchFamily="34" charset="0"/>
              <a:buAutoNum type="arabicPeriod"/>
            </a:pPr>
            <a:r>
              <a:rPr lang="en-GB" smtClean="0"/>
              <a:t>Improved graphs showing the sequence of testing (annex 8).</a:t>
            </a:r>
          </a:p>
          <a:p>
            <a:pPr marL="622300" indent="-514350">
              <a:buFont typeface="Lucida Sans Unicode" pitchFamily="34" charset="0"/>
              <a:buAutoNum type="arabicPeriod"/>
            </a:pPr>
            <a:endParaRPr lang="en-GB" smtClean="0"/>
          </a:p>
          <a:p>
            <a:pPr marL="622300" indent="-514350">
              <a:buFont typeface="Wingdings 3" pitchFamily="18" charset="2"/>
              <a:buNone/>
            </a:pPr>
            <a:r>
              <a:rPr lang="en-GB" smtClean="0"/>
              <a:t>Items 1 and 2 will be discussed again for the 01 series of amendments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Amendments proposed for draft Regulation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3DE96-2A12-46DE-9ED5-9E95451D0A5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Verdana" pitchFamily="34" charset="0"/>
              <a:buNone/>
            </a:pPr>
            <a:r>
              <a:rPr lang="en-GB" sz="2800" smtClean="0"/>
              <a:t>Draft 01 series of amendments is ready (GRPE-66-07)</a:t>
            </a:r>
          </a:p>
          <a:p>
            <a:pPr lvl="1">
              <a:buFont typeface="Verdana" pitchFamily="34" charset="0"/>
              <a:buNone/>
            </a:pPr>
            <a:r>
              <a:rPr lang="en-GB" sz="2800" smtClean="0"/>
              <a:t>but still discussion about: </a:t>
            </a:r>
          </a:p>
          <a:p>
            <a:pPr lvl="1">
              <a:buFont typeface="Wingdings" pitchFamily="2" charset="2"/>
              <a:buChar char="§"/>
            </a:pPr>
            <a:r>
              <a:rPr lang="en-GB" sz="2800" smtClean="0"/>
              <a:t>Direct NO</a:t>
            </a:r>
            <a:r>
              <a:rPr lang="en-GB" sz="2000" smtClean="0"/>
              <a:t>2</a:t>
            </a:r>
            <a:r>
              <a:rPr lang="en-GB" sz="2800" smtClean="0"/>
              <a:t> emissions for class 2 systems</a:t>
            </a:r>
          </a:p>
          <a:p>
            <a:pPr lvl="1">
              <a:buFont typeface="Wingdings" pitchFamily="2" charset="2"/>
              <a:buChar char="§"/>
            </a:pPr>
            <a:r>
              <a:rPr lang="en-GB" sz="2800" smtClean="0"/>
              <a:t>Inclusion in the scope of systems for engines for which there is no higher stage of requirements to be upgraded to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State of Play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F3BCD-0EC1-4261-8009-5719A5E1EA4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jdelijke aanduiding voor inhoud 1"/>
          <p:cNvSpPr>
            <a:spLocks noGrp="1"/>
          </p:cNvSpPr>
          <p:nvPr>
            <p:ph idx="1"/>
          </p:nvPr>
        </p:nvSpPr>
        <p:spPr>
          <a:xfrm>
            <a:off x="179388" y="1000125"/>
            <a:ext cx="8713787" cy="5154613"/>
          </a:xfrm>
        </p:spPr>
        <p:txBody>
          <a:bodyPr/>
          <a:lstStyle/>
          <a:p>
            <a:pPr marL="565150" indent="-457200" eaLnBrk="1" hangingPunct="1">
              <a:buFont typeface="Wingdings 3" pitchFamily="18" charset="2"/>
              <a:buNone/>
            </a:pPr>
            <a:r>
              <a:rPr lang="en-GB" sz="2400" b="1" smtClean="0">
                <a:latin typeface="Arial" charset="0"/>
                <a:cs typeface="Arial" charset="0"/>
              </a:rPr>
              <a:t>Cap on direct NO2 emissions for class 2 systems.</a:t>
            </a:r>
          </a:p>
          <a:p>
            <a:pPr marL="565150" indent="-457200" eaLnBrk="1" hangingPunct="1">
              <a:buFont typeface="Wingdings 3" pitchFamily="18" charset="2"/>
              <a:buNone/>
            </a:pPr>
            <a:endParaRPr lang="en-GB" sz="2000" b="1" smtClean="0">
              <a:latin typeface="Arial" charset="0"/>
              <a:cs typeface="Arial" charset="0"/>
            </a:endParaRPr>
          </a:p>
          <a:p>
            <a:pPr marL="565150" indent="-457200" eaLnBrk="1" hangingPunct="1">
              <a:buFont typeface="Wingdings 3" pitchFamily="18" charset="2"/>
              <a:buNone/>
            </a:pPr>
            <a:r>
              <a:rPr lang="en-GB" sz="2400" b="1" smtClean="0">
                <a:latin typeface="Arial" charset="0"/>
                <a:cs typeface="Arial" charset="0"/>
              </a:rPr>
              <a:t>Discussion focussed</a:t>
            </a:r>
            <a:r>
              <a:rPr lang="en-GB" sz="2000" b="1" smtClean="0">
                <a:latin typeface="Arial" charset="0"/>
                <a:cs typeface="Arial" charset="0"/>
              </a:rPr>
              <a:t> </a:t>
            </a:r>
            <a:r>
              <a:rPr lang="en-GB" sz="2400" b="1" smtClean="0">
                <a:latin typeface="Arial" charset="0"/>
                <a:cs typeface="Arial" charset="0"/>
              </a:rPr>
              <a:t>on:</a:t>
            </a:r>
          </a:p>
          <a:p>
            <a:pPr marL="565150" indent="-457200" eaLnBrk="1" hangingPunct="1">
              <a:buFont typeface="Wingdings 3" pitchFamily="18" charset="2"/>
              <a:buNone/>
            </a:pPr>
            <a:endParaRPr lang="en-GB" sz="2000" smtClean="0">
              <a:latin typeface="Arial" charset="0"/>
              <a:cs typeface="Arial" charset="0"/>
            </a:endParaRPr>
          </a:p>
          <a:p>
            <a:pPr marL="565150" indent="-457200" eaLnBrk="1" hangingPunct="1">
              <a:buFont typeface="Wingdings 3" pitchFamily="18" charset="2"/>
              <a:buNone/>
            </a:pPr>
            <a:r>
              <a:rPr lang="en-GB" sz="2400" smtClean="0">
                <a:latin typeface="Arial" charset="0"/>
                <a:cs typeface="Arial" charset="0"/>
              </a:rPr>
              <a:t>Should the cap be 20% or 30%? </a:t>
            </a:r>
          </a:p>
          <a:p>
            <a:pPr marL="565150" indent="-457200" eaLnBrk="1" hangingPunct="1">
              <a:buFont typeface="Wingdings 3" pitchFamily="18" charset="2"/>
              <a:buNone/>
            </a:pPr>
            <a:endParaRPr lang="en-GB" sz="2400" smtClean="0">
              <a:latin typeface="Arial" charset="0"/>
              <a:cs typeface="Arial" charset="0"/>
            </a:endParaRPr>
          </a:p>
          <a:p>
            <a:pPr marL="565150" indent="-457200" eaLnBrk="1" hangingPunct="1">
              <a:buFont typeface="Wingdings 3" pitchFamily="18" charset="2"/>
              <a:buNone/>
            </a:pPr>
            <a:r>
              <a:rPr lang="en-GB" sz="2400" smtClean="0">
                <a:latin typeface="Arial" charset="0"/>
                <a:cs typeface="Arial" charset="0"/>
              </a:rPr>
              <a:t>Arguments pro and contra and background information in informal document </a:t>
            </a:r>
            <a:r>
              <a:rPr lang="en-GB" sz="2400" smtClean="0"/>
              <a:t>GRPE-66-08</a:t>
            </a:r>
            <a:endParaRPr lang="en-GB" sz="2000" smtClean="0">
              <a:latin typeface="Arial" charset="0"/>
              <a:cs typeface="Arial" charset="0"/>
            </a:endParaRPr>
          </a:p>
          <a:p>
            <a:pPr marL="565150" indent="-457200" eaLnBrk="1" hangingPunct="1">
              <a:buFont typeface="Wingdings 3" pitchFamily="18" charset="2"/>
              <a:buNone/>
            </a:pPr>
            <a:endParaRPr lang="en-GB" sz="2000" smtClean="0">
              <a:latin typeface="Arial" charset="0"/>
              <a:cs typeface="Arial" charset="0"/>
            </a:endParaRPr>
          </a:p>
          <a:p>
            <a:pPr marL="565150" indent="-457200" eaLnBrk="1" hangingPunct="1">
              <a:buFont typeface="Wingdings 3" pitchFamily="18" charset="2"/>
              <a:buNone/>
            </a:pPr>
            <a:endParaRPr lang="en-GB" sz="2000" smtClean="0">
              <a:latin typeface="Arial" charset="0"/>
              <a:cs typeface="Arial" charset="0"/>
            </a:endParaRPr>
          </a:p>
          <a:p>
            <a:pPr marL="565150" indent="-457200" eaLnBrk="1" hangingPunct="1">
              <a:buFont typeface="Wingdings 3" pitchFamily="18" charset="2"/>
              <a:buNone/>
            </a:pPr>
            <a:endParaRPr lang="en-GB" sz="2000" smtClean="0">
              <a:latin typeface="Arial" charset="0"/>
              <a:cs typeface="Arial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66713" y="404664"/>
            <a:ext cx="8169275" cy="59544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Outstanding issues 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4680218-5C32-4B80-889D-ED81EB088B00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jdelijke aanduiding voor inhoud 1"/>
          <p:cNvSpPr>
            <a:spLocks noGrp="1"/>
          </p:cNvSpPr>
          <p:nvPr>
            <p:ph idx="1"/>
          </p:nvPr>
        </p:nvSpPr>
        <p:spPr>
          <a:xfrm>
            <a:off x="179388" y="1268413"/>
            <a:ext cx="8713787" cy="4886325"/>
          </a:xfrm>
        </p:spPr>
        <p:txBody>
          <a:bodyPr/>
          <a:lstStyle/>
          <a:p>
            <a:pPr marL="365125" lvl="1" indent="-255588" eaLnBrk="1" hangingPunct="1">
              <a:spcBef>
                <a:spcPts val="400"/>
              </a:spcBef>
              <a:buSzPct val="68000"/>
              <a:buFont typeface="Verdana" pitchFamily="34" charset="0"/>
              <a:buNone/>
              <a:defRPr/>
            </a:pPr>
            <a:r>
              <a:rPr lang="en-GB" sz="2800" dirty="0" smtClean="0"/>
              <a:t>Approval for systems for engines for which there is no higher stage of emission requirements to be upgraded to</a:t>
            </a:r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Verdana" pitchFamily="34" charset="0"/>
              <a:buNone/>
              <a:defRPr/>
            </a:pPr>
            <a:r>
              <a:rPr lang="en-GB" sz="2800" dirty="0" smtClean="0"/>
              <a:t>Two views:</a:t>
            </a:r>
          </a:p>
          <a:p>
            <a:pPr marL="623887" lvl="1" indent="-514350" eaLnBrk="1" hangingPunct="1">
              <a:spcBef>
                <a:spcPts val="400"/>
              </a:spcBef>
              <a:buSzPct val="68000"/>
              <a:buFont typeface="Verdana" pitchFamily="34" charset="0"/>
              <a:buAutoNum type="arabicPeriod"/>
              <a:defRPr/>
            </a:pPr>
            <a:r>
              <a:rPr lang="en-GB" sz="2800" dirty="0" smtClean="0"/>
              <a:t>Systems for retrofitting engines that fulfil the latest requirements should not be included in the scope. Expressed by </a:t>
            </a:r>
            <a:r>
              <a:rPr lang="en-GB" sz="2800" dirty="0" err="1" smtClean="0"/>
              <a:t>Euromot</a:t>
            </a:r>
            <a:r>
              <a:rPr lang="en-GB" sz="2800" smtClean="0"/>
              <a:t>/OICA.</a:t>
            </a:r>
            <a:endParaRPr lang="en-GB" sz="2800" dirty="0" smtClean="0"/>
          </a:p>
          <a:p>
            <a:pPr marL="623887" lvl="1" indent="-514350" eaLnBrk="1" hangingPunct="1">
              <a:spcBef>
                <a:spcPts val="400"/>
              </a:spcBef>
              <a:buSzPct val="68000"/>
              <a:buFont typeface="Verdana" pitchFamily="34" charset="0"/>
              <a:buAutoNum type="arabicPeriod"/>
              <a:defRPr/>
            </a:pPr>
            <a:r>
              <a:rPr lang="en-GB" sz="2800" dirty="0" smtClean="0"/>
              <a:t>Harmonisation of requirements is not complete if such systems, for which there is a market, are not included in the scope. Expressed by Switzerland and other CP.</a:t>
            </a:r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Verdana" pitchFamily="34" charset="0"/>
              <a:buNone/>
              <a:defRPr/>
            </a:pPr>
            <a:endParaRPr lang="en-GB" sz="2800" dirty="0" smtClean="0"/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Verdana" pitchFamily="34" charset="0"/>
              <a:buNone/>
              <a:defRPr/>
            </a:pPr>
            <a:endParaRPr lang="en-GB" sz="28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66713" y="404664"/>
            <a:ext cx="8169275" cy="7920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Outstanding issues 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ECD53B2-F358-40D0-B17B-A5E8CAAD0374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1000</TotalTime>
  <Words>257</Words>
  <Application>Microsoft Office PowerPoint</Application>
  <PresentationFormat>On-screen Show (4:3)</PresentationFormat>
  <Paragraphs>48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</vt:lpstr>
      <vt:lpstr>Progress report of the informal group on REC</vt:lpstr>
      <vt:lpstr>State of Play</vt:lpstr>
      <vt:lpstr>Amendments proposed for draft Regulation</vt:lpstr>
      <vt:lpstr>State of Play</vt:lpstr>
      <vt:lpstr>Outstanding issues </vt:lpstr>
      <vt:lpstr>Outstanding issues </vt:lpstr>
    </vt:vector>
  </TitlesOfParts>
  <Company>Ministerie van VROM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Ministerie van VROM</dc:creator>
  <cp:lastModifiedBy>GRPE secretary</cp:lastModifiedBy>
  <cp:revision>117</cp:revision>
  <dcterms:created xsi:type="dcterms:W3CDTF">2011-01-06T12:11:47Z</dcterms:created>
  <dcterms:modified xsi:type="dcterms:W3CDTF">2013-06-07T12:03:10Z</dcterms:modified>
</cp:coreProperties>
</file>