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2" r:id="rId2"/>
    <p:sldId id="256" r:id="rId3"/>
    <p:sldId id="279" r:id="rId4"/>
    <p:sldId id="257" r:id="rId5"/>
    <p:sldId id="278" r:id="rId6"/>
    <p:sldId id="274" r:id="rId7"/>
    <p:sldId id="260" r:id="rId8"/>
    <p:sldId id="261" r:id="rId9"/>
    <p:sldId id="276" r:id="rId10"/>
    <p:sldId id="280" r:id="rId11"/>
    <p:sldId id="281"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5" autoAdjust="0"/>
    <p:restoredTop sz="94660"/>
  </p:normalViewPr>
  <p:slideViewPr>
    <p:cSldViewPr>
      <p:cViewPr varScale="1">
        <p:scale>
          <a:sx n="108" d="100"/>
          <a:sy n="108" d="100"/>
        </p:scale>
        <p:origin x="-84"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1055;&#1086;&#1083;&#1077;&#1077;&#1074;&#1072;&#1045;&#1042;\AppData\Local\Microsoft\Windows\Temporary%20Internet%20Files\Content.Outlook\IOVVVX2N\&#1044;&#1080;&#1085;&#1072;&#1084;&#1080;&#1082;&#1072;%20&#1076;&#1083;&#1103;%20&#1089;&#1083;&#1072;&#1081;&#1076;&#1072;%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6892551440358679E-2"/>
          <c:y val="0.15404699738903507"/>
          <c:w val="0.89101684104096246"/>
          <c:h val="0.53002610966057462"/>
        </c:manualLayout>
      </c:layout>
      <c:barChart>
        <c:barDir val="col"/>
        <c:grouping val="clustered"/>
        <c:ser>
          <c:idx val="0"/>
          <c:order val="0"/>
          <c:tx>
            <c:strRef>
              <c:f>'динамика (2)'!$A$7</c:f>
              <c:strCache>
                <c:ptCount val="1"/>
                <c:pt idx="0">
                  <c:v>Total</c:v>
                </c:pt>
              </c:strCache>
            </c:strRef>
          </c:tx>
          <c:spPr>
            <a:solidFill>
              <a:srgbClr val="3366FF"/>
            </a:solidFill>
            <a:ln w="25400">
              <a:noFill/>
            </a:ln>
          </c:spPr>
          <c:dLbls>
            <c:dLbl>
              <c:idx val="0"/>
              <c:layout>
                <c:manualLayout>
                  <c:x val="2.3975680981966601E-3"/>
                  <c:y val="4.9225351358299085E-3"/>
                </c:manualLayout>
              </c:layout>
              <c:dLblPos val="outEnd"/>
              <c:showVal val="1"/>
            </c:dLbl>
            <c:dLbl>
              <c:idx val="1"/>
              <c:layout>
                <c:manualLayout>
                  <c:x val="3.5020477836203616E-3"/>
                  <c:y val="4.9216648472739334E-3"/>
                </c:manualLayout>
              </c:layout>
              <c:dLblPos val="outEnd"/>
              <c:showVal val="1"/>
            </c:dLbl>
            <c:dLbl>
              <c:idx val="2"/>
              <c:layout>
                <c:manualLayout>
                  <c:x val="4.6066828697306572E-3"/>
                  <c:y val="2.8782487244360068E-3"/>
                </c:manualLayout>
              </c:layout>
              <c:dLblPos val="outEnd"/>
              <c:showVal val="1"/>
            </c:dLbl>
            <c:dLbl>
              <c:idx val="3"/>
              <c:layout>
                <c:manualLayout>
                  <c:x val="5.7111625551543813E-3"/>
                  <c:y val="2.188745453786803E-3"/>
                </c:manualLayout>
              </c:layout>
              <c:dLblPos val="outEnd"/>
              <c:showVal val="1"/>
            </c:dLbl>
            <c:spPr>
              <a:noFill/>
              <a:ln w="25400">
                <a:noFill/>
              </a:ln>
            </c:spPr>
            <c:txPr>
              <a:bodyPr/>
              <a:lstStyle/>
              <a:p>
                <a:pPr>
                  <a:defRPr sz="1200" b="1" i="0" u="none" strike="noStrike" baseline="0">
                    <a:solidFill>
                      <a:srgbClr val="000000"/>
                    </a:solidFill>
                    <a:latin typeface="RussianRail G Pro" pitchFamily="34" charset="-52"/>
                    <a:ea typeface="Arial Cyr"/>
                    <a:cs typeface="Arial Cyr"/>
                  </a:defRPr>
                </a:pPr>
                <a:endParaRPr lang="en-US"/>
              </a:p>
            </c:txPr>
            <c:showVal val="1"/>
          </c:dLbls>
          <c:cat>
            <c:numRef>
              <c:f>'динамика (2)'!$F$6:$I$6</c:f>
              <c:numCache>
                <c:formatCode>General</c:formatCode>
                <c:ptCount val="4"/>
                <c:pt idx="0">
                  <c:v>2005</c:v>
                </c:pt>
                <c:pt idx="1">
                  <c:v>2006</c:v>
                </c:pt>
                <c:pt idx="2">
                  <c:v>2007</c:v>
                </c:pt>
                <c:pt idx="3">
                  <c:v>2008</c:v>
                </c:pt>
              </c:numCache>
            </c:numRef>
          </c:cat>
          <c:val>
            <c:numRef>
              <c:f>'динамика (2)'!$F$7:$I$7</c:f>
              <c:numCache>
                <c:formatCode>General</c:formatCode>
                <c:ptCount val="4"/>
                <c:pt idx="0">
                  <c:v>1713</c:v>
                </c:pt>
                <c:pt idx="1">
                  <c:v>1846</c:v>
                </c:pt>
                <c:pt idx="2">
                  <c:v>2130</c:v>
                </c:pt>
                <c:pt idx="3">
                  <c:v>2466</c:v>
                </c:pt>
              </c:numCache>
            </c:numRef>
          </c:val>
        </c:ser>
        <c:ser>
          <c:idx val="1"/>
          <c:order val="1"/>
          <c:tx>
            <c:strRef>
              <c:f>'динамика (2)'!$A$8</c:f>
              <c:strCache>
                <c:ptCount val="1"/>
                <c:pt idx="0">
                  <c:v>Export, Import</c:v>
                </c:pt>
              </c:strCache>
            </c:strRef>
          </c:tx>
          <c:spPr>
            <a:solidFill>
              <a:schemeClr val="tx2">
                <a:lumMod val="40000"/>
                <a:lumOff val="60000"/>
              </a:schemeClr>
            </a:solidFill>
            <a:ln w="12700">
              <a:solidFill>
                <a:schemeClr val="tx2">
                  <a:lumMod val="40000"/>
                  <a:lumOff val="60000"/>
                </a:schemeClr>
              </a:solidFill>
              <a:prstDash val="solid"/>
            </a:ln>
          </c:spPr>
          <c:dLbls>
            <c:dLbl>
              <c:idx val="0"/>
              <c:layout>
                <c:manualLayout>
                  <c:x val="2.5271604846801046E-2"/>
                  <c:y val="8.3265215599544768E-3"/>
                </c:manualLayout>
              </c:layout>
              <c:dLblPos val="outEnd"/>
              <c:showVal val="1"/>
            </c:dLbl>
            <c:dLbl>
              <c:idx val="1"/>
              <c:layout>
                <c:manualLayout>
                  <c:x val="3.3740015478704706E-2"/>
                  <c:y val="8.1489546445229332E-3"/>
                </c:manualLayout>
              </c:layout>
              <c:dLblPos val="outEnd"/>
              <c:showVal val="1"/>
            </c:dLbl>
            <c:dLbl>
              <c:idx val="2"/>
              <c:layout>
                <c:manualLayout>
                  <c:x val="3.1898984945810865E-2"/>
                  <c:y val="7.185329670855947E-3"/>
                </c:manualLayout>
              </c:layout>
              <c:dLblPos val="outEnd"/>
              <c:showVal val="1"/>
            </c:dLbl>
            <c:dLbl>
              <c:idx val="3"/>
              <c:layout>
                <c:manualLayout>
                  <c:x val="4.0414367978534427E-2"/>
                  <c:y val="2.1383536057370412E-3"/>
                </c:manualLayout>
              </c:layout>
              <c:dLblPos val="outEnd"/>
              <c:showVal val="1"/>
            </c:dLbl>
            <c:spPr>
              <a:noFill/>
              <a:ln w="25400">
                <a:noFill/>
              </a:ln>
            </c:spPr>
            <c:txPr>
              <a:bodyPr/>
              <a:lstStyle/>
              <a:p>
                <a:pPr algn="ctr">
                  <a:defRPr lang="ru-RU" sz="1200" b="1" i="0" u="none" strike="noStrike" kern="1200" baseline="0">
                    <a:solidFill>
                      <a:srgbClr val="000000"/>
                    </a:solidFill>
                    <a:latin typeface="RussianRail G Pro" pitchFamily="34" charset="-52"/>
                    <a:ea typeface="Arial Cyr"/>
                    <a:cs typeface="Arial Cyr"/>
                  </a:defRPr>
                </a:pPr>
                <a:endParaRPr lang="en-US"/>
              </a:p>
            </c:txPr>
            <c:showVal val="1"/>
          </c:dLbls>
          <c:cat>
            <c:numRef>
              <c:f>'динамика (2)'!$F$6:$I$6</c:f>
              <c:numCache>
                <c:formatCode>General</c:formatCode>
                <c:ptCount val="4"/>
                <c:pt idx="0">
                  <c:v>2005</c:v>
                </c:pt>
                <c:pt idx="1">
                  <c:v>2006</c:v>
                </c:pt>
                <c:pt idx="2">
                  <c:v>2007</c:v>
                </c:pt>
                <c:pt idx="3">
                  <c:v>2008</c:v>
                </c:pt>
              </c:numCache>
            </c:numRef>
          </c:cat>
          <c:val>
            <c:numRef>
              <c:f>'динамика (2)'!$F$8:$I$8</c:f>
              <c:numCache>
                <c:formatCode>General</c:formatCode>
                <c:ptCount val="4"/>
                <c:pt idx="0">
                  <c:v>550</c:v>
                </c:pt>
                <c:pt idx="1">
                  <c:v>682</c:v>
                </c:pt>
                <c:pt idx="2">
                  <c:v>913</c:v>
                </c:pt>
                <c:pt idx="3">
                  <c:v>1180</c:v>
                </c:pt>
              </c:numCache>
            </c:numRef>
          </c:val>
        </c:ser>
        <c:ser>
          <c:idx val="2"/>
          <c:order val="2"/>
          <c:tx>
            <c:strRef>
              <c:f>'динамика (2)'!$A$9</c:f>
              <c:strCache>
                <c:ptCount val="1"/>
                <c:pt idx="0">
                  <c:v>Transit</c:v>
                </c:pt>
              </c:strCache>
            </c:strRef>
          </c:tx>
          <c:spPr>
            <a:solidFill>
              <a:srgbClr val="969696"/>
            </a:solidFill>
            <a:ln w="12700">
              <a:solidFill>
                <a:srgbClr val="C0C0C0"/>
              </a:solidFill>
              <a:prstDash val="solid"/>
            </a:ln>
          </c:spPr>
          <c:dLbls>
            <c:dLbl>
              <c:idx val="0"/>
              <c:layout>
                <c:manualLayout>
                  <c:x val="2.5447649269201608E-2"/>
                  <c:y val="3.892105365816289E-3"/>
                </c:manualLayout>
              </c:layout>
              <c:dLblPos val="outEnd"/>
              <c:showVal val="1"/>
            </c:dLbl>
            <c:dLbl>
              <c:idx val="1"/>
              <c:layout>
                <c:manualLayout>
                  <c:x val="2.5733167335797686E-2"/>
                  <c:y val="-6.4234677013192147E-4"/>
                </c:manualLayout>
              </c:layout>
              <c:dLblPos val="outEnd"/>
              <c:showVal val="1"/>
            </c:dLbl>
            <c:dLbl>
              <c:idx val="2"/>
              <c:layout>
                <c:manualLayout>
                  <c:x val="2.4711253822418282E-2"/>
                  <c:y val="8.4934479244664956E-4"/>
                </c:manualLayout>
              </c:layout>
              <c:dLblPos val="outEnd"/>
              <c:showVal val="1"/>
            </c:dLbl>
            <c:dLbl>
              <c:idx val="3"/>
              <c:layout>
                <c:manualLayout>
                  <c:x val="2.5815888908528643E-2"/>
                  <c:y val="1.2027380461976968E-3"/>
                </c:manualLayout>
              </c:layout>
              <c:dLblPos val="outEnd"/>
              <c:showVal val="1"/>
            </c:dLbl>
            <c:spPr>
              <a:noFill/>
              <a:ln w="25400">
                <a:noFill/>
              </a:ln>
            </c:spPr>
            <c:txPr>
              <a:bodyPr/>
              <a:lstStyle/>
              <a:p>
                <a:pPr algn="ctr">
                  <a:defRPr lang="ru-RU" sz="1200" b="1" i="0" u="none" strike="noStrike" kern="1200" baseline="0">
                    <a:solidFill>
                      <a:srgbClr val="000000"/>
                    </a:solidFill>
                    <a:latin typeface="RussianRail G Pro" pitchFamily="34" charset="-52"/>
                    <a:ea typeface="Arial Cyr"/>
                    <a:cs typeface="Arial Cyr"/>
                  </a:defRPr>
                </a:pPr>
                <a:endParaRPr lang="en-US"/>
              </a:p>
            </c:txPr>
            <c:showVal val="1"/>
          </c:dLbls>
          <c:cat>
            <c:numRef>
              <c:f>'динамика (2)'!$F$6:$I$6</c:f>
              <c:numCache>
                <c:formatCode>General</c:formatCode>
                <c:ptCount val="4"/>
                <c:pt idx="0">
                  <c:v>2005</c:v>
                </c:pt>
                <c:pt idx="1">
                  <c:v>2006</c:v>
                </c:pt>
                <c:pt idx="2">
                  <c:v>2007</c:v>
                </c:pt>
                <c:pt idx="3">
                  <c:v>2008</c:v>
                </c:pt>
              </c:numCache>
            </c:numRef>
          </c:cat>
          <c:val>
            <c:numRef>
              <c:f>'динамика (2)'!$F$9:$I$9</c:f>
              <c:numCache>
                <c:formatCode>General</c:formatCode>
                <c:ptCount val="4"/>
                <c:pt idx="0">
                  <c:v>185</c:v>
                </c:pt>
                <c:pt idx="1">
                  <c:v>115</c:v>
                </c:pt>
                <c:pt idx="2">
                  <c:v>153</c:v>
                </c:pt>
                <c:pt idx="3">
                  <c:v>155</c:v>
                </c:pt>
              </c:numCache>
            </c:numRef>
          </c:val>
        </c:ser>
        <c:gapWidth val="30"/>
        <c:overlap val="50"/>
        <c:axId val="41351040"/>
        <c:axId val="41352576"/>
      </c:barChart>
      <c:catAx>
        <c:axId val="41351040"/>
        <c:scaling>
          <c:orientation val="minMax"/>
        </c:scaling>
        <c:axPos val="b"/>
        <c:numFmt formatCode="General" sourceLinked="1"/>
        <c:maj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RussianRail G Pro" pitchFamily="34" charset="-52"/>
                <a:ea typeface="Arial Cyr"/>
                <a:cs typeface="Arial Cyr"/>
              </a:defRPr>
            </a:pPr>
            <a:endParaRPr lang="en-US"/>
          </a:p>
        </c:txPr>
        <c:crossAx val="41352576"/>
        <c:crosses val="autoZero"/>
        <c:auto val="1"/>
        <c:lblAlgn val="ctr"/>
        <c:lblOffset val="100"/>
        <c:tickLblSkip val="1"/>
        <c:tickMarkSkip val="1"/>
      </c:catAx>
      <c:valAx>
        <c:axId val="41352576"/>
        <c:scaling>
          <c:orientation val="minMax"/>
        </c:scaling>
        <c:axPos val="l"/>
        <c:numFmt formatCode="General" sourceLinked="1"/>
        <c:tickLblPos val="nextTo"/>
        <c:spPr>
          <a:ln w="9525">
            <a:noFill/>
          </a:ln>
        </c:spPr>
        <c:txPr>
          <a:bodyPr rot="0" vert="horz"/>
          <a:lstStyle/>
          <a:p>
            <a:pPr>
              <a:defRPr sz="950" b="0" i="0" u="none" strike="noStrike" baseline="0">
                <a:solidFill>
                  <a:srgbClr val="FFFFFF"/>
                </a:solidFill>
                <a:latin typeface="Arial Cyr"/>
                <a:ea typeface="Arial Cyr"/>
                <a:cs typeface="Arial Cyr"/>
              </a:defRPr>
            </a:pPr>
            <a:endParaRPr lang="en-US"/>
          </a:p>
        </c:txPr>
        <c:crossAx val="41351040"/>
        <c:crosses val="autoZero"/>
        <c:crossBetween val="between"/>
      </c:valAx>
      <c:spPr>
        <a:noFill/>
        <a:ln w="25400">
          <a:noFill/>
        </a:ln>
      </c:spPr>
    </c:plotArea>
    <c:legend>
      <c:legendPos val="b"/>
      <c:layout>
        <c:manualLayout>
          <c:xMode val="edge"/>
          <c:yMode val="edge"/>
          <c:x val="2.9975201168182648E-2"/>
          <c:y val="0.88711090136101856"/>
          <c:w val="0.9410905147523605"/>
          <c:h val="9.4565117404502672E-2"/>
        </c:manualLayout>
      </c:layout>
      <c:spPr>
        <a:solidFill>
          <a:srgbClr val="FFFFFF"/>
        </a:solidFill>
        <a:ln w="25400">
          <a:noFill/>
        </a:ln>
      </c:spPr>
      <c:txPr>
        <a:bodyPr/>
        <a:lstStyle/>
        <a:p>
          <a:pPr>
            <a:defRPr sz="1200" b="1" i="0" u="none" strike="noStrike" baseline="0">
              <a:solidFill>
                <a:srgbClr val="000000"/>
              </a:solidFill>
              <a:latin typeface="RussianRail G Pro" pitchFamily="34" charset="-52"/>
              <a:ea typeface="Arial Cyr"/>
              <a:cs typeface="Arial Cyr"/>
            </a:defRPr>
          </a:pPr>
          <a:endParaRPr lang="en-US"/>
        </a:p>
      </c:txPr>
    </c:legend>
    <c:plotVisOnly val="1"/>
    <c:dispBlanksAs val="gap"/>
  </c:chart>
  <c:spPr>
    <a:noFill/>
    <a:ln w="9525">
      <a:noFill/>
    </a:ln>
  </c:spPr>
  <c:txPr>
    <a:bodyPr/>
    <a:lstStyle/>
    <a:p>
      <a:pPr>
        <a:defRPr sz="950" b="0" i="0" u="none" strike="noStrike" baseline="0">
          <a:solidFill>
            <a:srgbClr val="000000"/>
          </a:solidFill>
          <a:latin typeface="Arial Cyr"/>
          <a:ea typeface="Arial Cyr"/>
          <a:cs typeface="Arial Cyr"/>
        </a:defRPr>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35191-9C10-4108-90D0-84A95F90BF43}" type="doc">
      <dgm:prSet loTypeId="urn:microsoft.com/office/officeart/2005/8/layout/vList3" loCatId="list" qsTypeId="urn:microsoft.com/office/officeart/2005/8/quickstyle/simple1#2" qsCatId="simple" csTypeId="urn:microsoft.com/office/officeart/2005/8/colors/accent1_2#2" csCatId="accent1" phldr="1"/>
      <dgm:spPr/>
    </dgm:pt>
    <dgm:pt modelId="{6F10A177-6797-491E-9B06-0F859616200E}">
      <dgm:prSet phldrT="[Текст]"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20000"/>
            <a:lumOff val="80000"/>
          </a:schemeClr>
        </a:solidFill>
        <a:ln>
          <a:solidFill>
            <a:schemeClr val="tx2">
              <a:lumMod val="75000"/>
            </a:schemeClr>
          </a:solidFill>
        </a:ln>
      </dgm:spPr>
      <dgm:t>
        <a:bodyPr/>
        <a:lstStyle/>
        <a:p>
          <a:pPr algn="l"/>
          <a:r>
            <a:rPr lang="en-US" sz="1600" dirty="0" smtClean="0">
              <a:solidFill>
                <a:sysClr val="windowText" lastClr="000000"/>
              </a:solidFill>
              <a:latin typeface="RussianRail G Pro" pitchFamily="34" charset="-52"/>
            </a:rPr>
            <a:t>2 threads of the accelerated container train are installed on a route </a:t>
          </a:r>
          <a:r>
            <a:rPr lang="en-US" sz="1600" dirty="0" err="1" smtClean="0">
              <a:solidFill>
                <a:sysClr val="windowText" lastClr="000000"/>
              </a:solidFill>
              <a:latin typeface="RussianRail G Pro" pitchFamily="34" charset="-52"/>
            </a:rPr>
            <a:t>Nakhodka</a:t>
          </a:r>
          <a:r>
            <a:rPr lang="en-US" sz="1600" dirty="0" smtClean="0">
              <a:solidFill>
                <a:sysClr val="windowText" lastClr="000000"/>
              </a:solidFill>
              <a:latin typeface="RussianRail G Pro" pitchFamily="34" charset="-52"/>
            </a:rPr>
            <a:t> – Moscow. Train passes the distance of 9270 km for less than 8 days. </a:t>
          </a:r>
        </a:p>
        <a:p>
          <a:pPr algn="l"/>
          <a:r>
            <a:rPr lang="en-US" sz="1600" dirty="0" smtClean="0">
              <a:solidFill>
                <a:sysClr val="windowText" lastClr="000000"/>
              </a:solidFill>
              <a:latin typeface="RussianRail G Pro" pitchFamily="34" charset="-52"/>
            </a:rPr>
            <a:t>Average route speed  - over 1160 km/day</a:t>
          </a:r>
          <a:endParaRPr lang="ru-RU" sz="1600" dirty="0">
            <a:latin typeface="RussianRail G Pro" pitchFamily="34" charset="-52"/>
          </a:endParaRPr>
        </a:p>
      </dgm:t>
    </dgm:pt>
    <dgm:pt modelId="{0EA861E1-BF54-44B9-A3A9-2EFF78D188DA}" type="parTrans" cxnId="{A9499062-788E-42FF-9ABE-9E227958D1A6}">
      <dgm:prSet/>
      <dgm:spPr/>
      <dgm:t>
        <a:bodyPr/>
        <a:lstStyle/>
        <a:p>
          <a:endParaRPr lang="ru-RU" sz="1400">
            <a:latin typeface="RussianRail G Pro" pitchFamily="34" charset="-52"/>
          </a:endParaRPr>
        </a:p>
      </dgm:t>
    </dgm:pt>
    <dgm:pt modelId="{B700E5E3-F593-43C3-8288-0E6067662906}" type="sibTrans" cxnId="{A9499062-788E-42FF-9ABE-9E227958D1A6}">
      <dgm:prSet/>
      <dgm:spPr/>
      <dgm:t>
        <a:bodyPr/>
        <a:lstStyle/>
        <a:p>
          <a:endParaRPr lang="ru-RU" sz="1400">
            <a:latin typeface="RussianRail G Pro" pitchFamily="34" charset="-52"/>
          </a:endParaRPr>
        </a:p>
      </dgm:t>
    </dgm:pt>
    <dgm:pt modelId="{69A690E8-3131-4132-8D19-B2C323B63B27}">
      <dgm:prSet phldrT="[Текст]"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20000"/>
            <a:lumOff val="80000"/>
          </a:schemeClr>
        </a:solidFill>
        <a:ln>
          <a:solidFill>
            <a:schemeClr val="tx2">
              <a:lumMod val="75000"/>
            </a:schemeClr>
          </a:solidFill>
        </a:ln>
      </dgm:spPr>
      <dgm:t>
        <a:bodyPr/>
        <a:lstStyle/>
        <a:p>
          <a:pPr marL="95250" indent="0" algn="l">
            <a:lnSpc>
              <a:spcPct val="100000"/>
            </a:lnSpc>
            <a:spcAft>
              <a:spcPts val="0"/>
            </a:spcAft>
          </a:pPr>
          <a:r>
            <a:rPr lang="en-US" sz="1600" dirty="0" smtClean="0">
              <a:solidFill>
                <a:sysClr val="windowText" lastClr="000000"/>
              </a:solidFill>
              <a:latin typeface="RussianRail G Pro" pitchFamily="34" charset="-52"/>
            </a:rPr>
            <a:t>The joint working group with the Belarus Railway is created for prolongation of a «The Trans-Siberian Railway for 7 days» route up to station Brest. </a:t>
          </a:r>
          <a:endParaRPr lang="ru-RU" sz="1600" dirty="0">
            <a:solidFill>
              <a:schemeClr val="tx1"/>
            </a:solidFill>
            <a:latin typeface="RussianRail G Pro" pitchFamily="34" charset="-52"/>
          </a:endParaRPr>
        </a:p>
      </dgm:t>
    </dgm:pt>
    <dgm:pt modelId="{DA10B495-5747-4121-87FE-316A96339644}" type="parTrans" cxnId="{3D40A4DE-30F3-44D3-9DF5-A83772C66C72}">
      <dgm:prSet/>
      <dgm:spPr/>
      <dgm:t>
        <a:bodyPr/>
        <a:lstStyle/>
        <a:p>
          <a:endParaRPr lang="ru-RU" sz="1400">
            <a:latin typeface="RussianRail G Pro" pitchFamily="34" charset="-52"/>
          </a:endParaRPr>
        </a:p>
      </dgm:t>
    </dgm:pt>
    <dgm:pt modelId="{6BD4CDEB-BB0E-4900-94B3-203F9A913841}" type="sibTrans" cxnId="{3D40A4DE-30F3-44D3-9DF5-A83772C66C72}">
      <dgm:prSet/>
      <dgm:spPr/>
      <dgm:t>
        <a:bodyPr/>
        <a:lstStyle/>
        <a:p>
          <a:endParaRPr lang="ru-RU" sz="1400">
            <a:latin typeface="RussianRail G Pro" pitchFamily="34" charset="-52"/>
          </a:endParaRPr>
        </a:p>
      </dgm:t>
    </dgm:pt>
    <dgm:pt modelId="{7DB8A3F1-D934-4A10-8770-4F6DB7D29D54}">
      <dgm:prSet phldrT="[Текст]"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20000"/>
            <a:lumOff val="80000"/>
          </a:schemeClr>
        </a:solidFill>
        <a:ln>
          <a:solidFill>
            <a:schemeClr val="tx2">
              <a:lumMod val="75000"/>
            </a:schemeClr>
          </a:solidFill>
        </a:ln>
      </dgm:spPr>
      <dgm:t>
        <a:bodyPr/>
        <a:lstStyle/>
        <a:p>
          <a:pPr marL="95250" indent="0" algn="l">
            <a:lnSpc>
              <a:spcPct val="100000"/>
            </a:lnSpc>
            <a:spcAft>
              <a:spcPts val="0"/>
            </a:spcAft>
          </a:pPr>
          <a:r>
            <a:rPr lang="en-US" sz="1600" dirty="0" smtClean="0">
              <a:solidFill>
                <a:sysClr val="windowText" lastClr="000000"/>
              </a:solidFill>
              <a:latin typeface="RussianRail G Pro" pitchFamily="34" charset="-52"/>
            </a:rPr>
            <a:t>Certain parameters of platform design completion are set to increase the maximum speed of container train up to 90 km/h.</a:t>
          </a:r>
          <a:endParaRPr lang="ru-RU" sz="1600" dirty="0">
            <a:latin typeface="RussianRail G Pro" pitchFamily="34" charset="-52"/>
          </a:endParaRPr>
        </a:p>
      </dgm:t>
    </dgm:pt>
    <dgm:pt modelId="{4D360AE3-2C3D-469A-B8A2-2831E2B3BFB1}" type="parTrans" cxnId="{9191DF42-2C12-4792-96EB-6E44BC61A5EC}">
      <dgm:prSet/>
      <dgm:spPr/>
      <dgm:t>
        <a:bodyPr/>
        <a:lstStyle/>
        <a:p>
          <a:endParaRPr lang="ru-RU" sz="1400">
            <a:latin typeface="RussianRail G Pro" pitchFamily="34" charset="-52"/>
          </a:endParaRPr>
        </a:p>
      </dgm:t>
    </dgm:pt>
    <dgm:pt modelId="{47227454-BEE2-4E35-8C2E-3D5EE362F68C}" type="sibTrans" cxnId="{9191DF42-2C12-4792-96EB-6E44BC61A5EC}">
      <dgm:prSet/>
      <dgm:spPr/>
      <dgm:t>
        <a:bodyPr/>
        <a:lstStyle/>
        <a:p>
          <a:endParaRPr lang="ru-RU" sz="1400">
            <a:latin typeface="RussianRail G Pro" pitchFamily="34" charset="-52"/>
          </a:endParaRPr>
        </a:p>
      </dgm:t>
    </dgm:pt>
    <dgm:pt modelId="{9D6FCBDB-8FCE-4EFB-BAF8-9BC453F24B49}">
      <dgm:prSet phldrT="[Текст]"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20000"/>
            <a:lumOff val="80000"/>
          </a:schemeClr>
        </a:solidFill>
        <a:ln>
          <a:solidFill>
            <a:schemeClr val="tx2">
              <a:lumMod val="75000"/>
            </a:schemeClr>
          </a:solidFill>
        </a:ln>
      </dgm:spPr>
      <dgm:t>
        <a:bodyPr/>
        <a:lstStyle/>
        <a:p>
          <a:pPr marL="95250" marR="0" indent="0" algn="l" defTabSz="914400" eaLnBrk="1" fontAlgn="auto" latinLnBrk="0" hangingPunct="1">
            <a:lnSpc>
              <a:spcPct val="100000"/>
            </a:lnSpc>
            <a:spcBef>
              <a:spcPts val="0"/>
            </a:spcBef>
            <a:spcAft>
              <a:spcPts val="0"/>
            </a:spcAft>
            <a:buClrTx/>
            <a:buSzTx/>
            <a:buFontTx/>
            <a:buNone/>
            <a:tabLst/>
            <a:defRPr/>
          </a:pPr>
          <a:r>
            <a:rPr lang="en-US" sz="1600" dirty="0" smtClean="0">
              <a:solidFill>
                <a:sysClr val="windowText" lastClr="000000"/>
              </a:solidFill>
              <a:latin typeface="RussianRail G Pro" pitchFamily="34" charset="-52"/>
            </a:rPr>
            <a:t>Reasoning for the additions to be introduced in the operating normative base is prepared  to achieve the key parameters of product «The Trans-Siberian Railway for 7 days».</a:t>
          </a:r>
          <a:endParaRPr lang="ru-RU" sz="1600" dirty="0">
            <a:latin typeface="RussianRail G Pro" pitchFamily="34" charset="-52"/>
          </a:endParaRPr>
        </a:p>
      </dgm:t>
    </dgm:pt>
    <dgm:pt modelId="{DAA06499-3589-4F93-8B7E-287258AB9401}" type="parTrans" cxnId="{696E3860-0127-457B-AEC0-2AAFA8554921}">
      <dgm:prSet/>
      <dgm:spPr/>
      <dgm:t>
        <a:bodyPr/>
        <a:lstStyle/>
        <a:p>
          <a:endParaRPr lang="ru-RU"/>
        </a:p>
      </dgm:t>
    </dgm:pt>
    <dgm:pt modelId="{3EFAACAD-AD55-4A07-9AB1-CA882C24F319}" type="sibTrans" cxnId="{696E3860-0127-457B-AEC0-2AAFA8554921}">
      <dgm:prSet/>
      <dgm:spPr/>
      <dgm:t>
        <a:bodyPr/>
        <a:lstStyle/>
        <a:p>
          <a:endParaRPr lang="ru-RU"/>
        </a:p>
      </dgm:t>
    </dgm:pt>
    <dgm:pt modelId="{24C2D534-715A-4A75-91A9-A68C13AEC091}" type="pres">
      <dgm:prSet presAssocID="{1BF35191-9C10-4108-90D0-84A95F90BF43}" presName="linearFlow" presStyleCnt="0">
        <dgm:presLayoutVars>
          <dgm:dir/>
          <dgm:resizeHandles val="exact"/>
        </dgm:presLayoutVars>
      </dgm:prSet>
      <dgm:spPr/>
    </dgm:pt>
    <dgm:pt modelId="{F2978D48-BE2E-4295-9205-F831C4A4359D}" type="pres">
      <dgm:prSet presAssocID="{6F10A177-6797-491E-9B06-0F859616200E}" presName="composite" presStyleCnt="0"/>
      <dgm:spPr/>
    </dgm:pt>
    <dgm:pt modelId="{18B76F1F-B139-48A6-AAD0-92E7313093E0}" type="pres">
      <dgm:prSet presAssocID="{6F10A177-6797-491E-9B06-0F859616200E}" presName="imgShp" presStyleLbl="fgImgPlace1" presStyleIdx="0" presStyleCnt="4" custLinFactNeighborX="-72635"/>
      <dgm:spPr>
        <a:ln>
          <a:solidFill>
            <a:schemeClr val="accent1">
              <a:lumMod val="75000"/>
            </a:schemeClr>
          </a:solidFill>
        </a:ln>
      </dgm:spPr>
    </dgm:pt>
    <dgm:pt modelId="{97106C52-88CA-491F-BE1A-F071DBAEE870}" type="pres">
      <dgm:prSet presAssocID="{6F10A177-6797-491E-9B06-0F859616200E}" presName="txShp" presStyleLbl="node1" presStyleIdx="0" presStyleCnt="4" custScaleX="143246" custLinFactNeighborX="3892" custLinFactNeighborY="-282">
        <dgm:presLayoutVars>
          <dgm:bulletEnabled val="1"/>
        </dgm:presLayoutVars>
      </dgm:prSet>
      <dgm:spPr/>
      <dgm:t>
        <a:bodyPr/>
        <a:lstStyle/>
        <a:p>
          <a:endParaRPr lang="ru-RU"/>
        </a:p>
      </dgm:t>
    </dgm:pt>
    <dgm:pt modelId="{C8D9E530-A8A2-4029-9008-7F93C438B93A}" type="pres">
      <dgm:prSet presAssocID="{B700E5E3-F593-43C3-8288-0E6067662906}" presName="spacing" presStyleCnt="0"/>
      <dgm:spPr/>
    </dgm:pt>
    <dgm:pt modelId="{BEFEA101-1DBC-46E4-8D87-F4629E20B25A}" type="pres">
      <dgm:prSet presAssocID="{69A690E8-3131-4132-8D19-B2C323B63B27}" presName="composite" presStyleCnt="0"/>
      <dgm:spPr/>
    </dgm:pt>
    <dgm:pt modelId="{D6CC76AD-91D0-4922-BC55-81837315ED84}" type="pres">
      <dgm:prSet presAssocID="{69A690E8-3131-4132-8D19-B2C323B63B27}" presName="imgShp" presStyleLbl="fgImgPlace1" presStyleIdx="1" presStyleCnt="4" custLinFactNeighborX="-72635"/>
      <dgm:spPr>
        <a:ln>
          <a:solidFill>
            <a:schemeClr val="accent1">
              <a:lumMod val="75000"/>
            </a:schemeClr>
          </a:solidFill>
        </a:ln>
      </dgm:spPr>
    </dgm:pt>
    <dgm:pt modelId="{D9B27004-E5A1-409E-B6D1-1F7CC14D9284}" type="pres">
      <dgm:prSet presAssocID="{69A690E8-3131-4132-8D19-B2C323B63B27}" presName="txShp" presStyleLbl="node1" presStyleIdx="1" presStyleCnt="4" custScaleX="143246" custLinFactNeighborX="3401" custLinFactNeighborY="3671">
        <dgm:presLayoutVars>
          <dgm:bulletEnabled val="1"/>
        </dgm:presLayoutVars>
      </dgm:prSet>
      <dgm:spPr/>
      <dgm:t>
        <a:bodyPr/>
        <a:lstStyle/>
        <a:p>
          <a:endParaRPr lang="ru-RU"/>
        </a:p>
      </dgm:t>
    </dgm:pt>
    <dgm:pt modelId="{BD08A3C1-2C05-4BDB-9D32-482DFA6E9309}" type="pres">
      <dgm:prSet presAssocID="{6BD4CDEB-BB0E-4900-94B3-203F9A913841}" presName="spacing" presStyleCnt="0"/>
      <dgm:spPr/>
    </dgm:pt>
    <dgm:pt modelId="{24C60F68-0528-43D8-9C83-54F2689CF1C0}" type="pres">
      <dgm:prSet presAssocID="{7DB8A3F1-D934-4A10-8770-4F6DB7D29D54}" presName="composite" presStyleCnt="0"/>
      <dgm:spPr/>
    </dgm:pt>
    <dgm:pt modelId="{8B9B3DB9-556C-4DF7-AAE9-F2583A1E0FA1}" type="pres">
      <dgm:prSet presAssocID="{7DB8A3F1-D934-4A10-8770-4F6DB7D29D54}" presName="imgShp" presStyleLbl="fgImgPlace1" presStyleIdx="2" presStyleCnt="4" custLinFactNeighborX="-72635"/>
      <dgm:spPr>
        <a:ln>
          <a:solidFill>
            <a:schemeClr val="accent1">
              <a:lumMod val="75000"/>
            </a:schemeClr>
          </a:solidFill>
        </a:ln>
      </dgm:spPr>
    </dgm:pt>
    <dgm:pt modelId="{A3797661-B4DF-4D38-B9F0-FF732EEA06D2}" type="pres">
      <dgm:prSet presAssocID="{7DB8A3F1-D934-4A10-8770-4F6DB7D29D54}" presName="txShp" presStyleLbl="node1" presStyleIdx="2" presStyleCnt="4" custScaleX="143246" custLinFactNeighborX="3401" custLinFactNeighborY="3671">
        <dgm:presLayoutVars>
          <dgm:bulletEnabled val="1"/>
        </dgm:presLayoutVars>
      </dgm:prSet>
      <dgm:spPr/>
      <dgm:t>
        <a:bodyPr/>
        <a:lstStyle/>
        <a:p>
          <a:endParaRPr lang="ru-RU"/>
        </a:p>
      </dgm:t>
    </dgm:pt>
    <dgm:pt modelId="{04E874B8-7703-4F55-9148-BFA28D86508E}" type="pres">
      <dgm:prSet presAssocID="{47227454-BEE2-4E35-8C2E-3D5EE362F68C}" presName="spacing" presStyleCnt="0"/>
      <dgm:spPr/>
    </dgm:pt>
    <dgm:pt modelId="{8D331C91-7038-4C51-B4B4-FDF0614529C6}" type="pres">
      <dgm:prSet presAssocID="{9D6FCBDB-8FCE-4EFB-BAF8-9BC453F24B49}" presName="composite" presStyleCnt="0"/>
      <dgm:spPr/>
    </dgm:pt>
    <dgm:pt modelId="{9C3334AE-E2BB-4D26-BA83-B7E5CECE7739}" type="pres">
      <dgm:prSet presAssocID="{9D6FCBDB-8FCE-4EFB-BAF8-9BC453F24B49}" presName="imgShp" presStyleLbl="fgImgPlace1" presStyleIdx="3" presStyleCnt="4" custLinFactNeighborX="-72635"/>
      <dgm:spPr>
        <a:ln>
          <a:solidFill>
            <a:schemeClr val="accent1">
              <a:lumMod val="75000"/>
            </a:schemeClr>
          </a:solidFill>
        </a:ln>
      </dgm:spPr>
    </dgm:pt>
    <dgm:pt modelId="{10A35325-5B04-41CC-BC15-302E3AB95F70}" type="pres">
      <dgm:prSet presAssocID="{9D6FCBDB-8FCE-4EFB-BAF8-9BC453F24B49}" presName="txShp" presStyleLbl="node1" presStyleIdx="3" presStyleCnt="4" custScaleX="143246" custLinFactNeighborX="3565" custLinFactNeighborY="3469">
        <dgm:presLayoutVars>
          <dgm:bulletEnabled val="1"/>
        </dgm:presLayoutVars>
      </dgm:prSet>
      <dgm:spPr/>
      <dgm:t>
        <a:bodyPr/>
        <a:lstStyle/>
        <a:p>
          <a:endParaRPr lang="ru-RU"/>
        </a:p>
      </dgm:t>
    </dgm:pt>
  </dgm:ptLst>
  <dgm:cxnLst>
    <dgm:cxn modelId="{A9499062-788E-42FF-9ABE-9E227958D1A6}" srcId="{1BF35191-9C10-4108-90D0-84A95F90BF43}" destId="{6F10A177-6797-491E-9B06-0F859616200E}" srcOrd="0" destOrd="0" parTransId="{0EA861E1-BF54-44B9-A3A9-2EFF78D188DA}" sibTransId="{B700E5E3-F593-43C3-8288-0E6067662906}"/>
    <dgm:cxn modelId="{73C8F445-A72A-4806-A077-876711EEA2B4}" type="presOf" srcId="{1BF35191-9C10-4108-90D0-84A95F90BF43}" destId="{24C2D534-715A-4A75-91A9-A68C13AEC091}" srcOrd="0" destOrd="0" presId="urn:microsoft.com/office/officeart/2005/8/layout/vList3"/>
    <dgm:cxn modelId="{0862AA4C-B600-4DE0-9F11-013F1F8BEA45}" type="presOf" srcId="{7DB8A3F1-D934-4A10-8770-4F6DB7D29D54}" destId="{A3797661-B4DF-4D38-B9F0-FF732EEA06D2}" srcOrd="0" destOrd="0" presId="urn:microsoft.com/office/officeart/2005/8/layout/vList3"/>
    <dgm:cxn modelId="{9B201222-49DC-4948-BD83-B5B04BCB78FF}" type="presOf" srcId="{9D6FCBDB-8FCE-4EFB-BAF8-9BC453F24B49}" destId="{10A35325-5B04-41CC-BC15-302E3AB95F70}" srcOrd="0" destOrd="0" presId="urn:microsoft.com/office/officeart/2005/8/layout/vList3"/>
    <dgm:cxn modelId="{29C2142D-BD75-47E5-89FD-E4026704E1BB}" type="presOf" srcId="{69A690E8-3131-4132-8D19-B2C323B63B27}" destId="{D9B27004-E5A1-409E-B6D1-1F7CC14D9284}" srcOrd="0" destOrd="0" presId="urn:microsoft.com/office/officeart/2005/8/layout/vList3"/>
    <dgm:cxn modelId="{3D40A4DE-30F3-44D3-9DF5-A83772C66C72}" srcId="{1BF35191-9C10-4108-90D0-84A95F90BF43}" destId="{69A690E8-3131-4132-8D19-B2C323B63B27}" srcOrd="1" destOrd="0" parTransId="{DA10B495-5747-4121-87FE-316A96339644}" sibTransId="{6BD4CDEB-BB0E-4900-94B3-203F9A913841}"/>
    <dgm:cxn modelId="{87AAC69E-C14E-4F65-A14C-611B8F26C05D}" type="presOf" srcId="{6F10A177-6797-491E-9B06-0F859616200E}" destId="{97106C52-88CA-491F-BE1A-F071DBAEE870}" srcOrd="0" destOrd="0" presId="urn:microsoft.com/office/officeart/2005/8/layout/vList3"/>
    <dgm:cxn modelId="{696E3860-0127-457B-AEC0-2AAFA8554921}" srcId="{1BF35191-9C10-4108-90D0-84A95F90BF43}" destId="{9D6FCBDB-8FCE-4EFB-BAF8-9BC453F24B49}" srcOrd="3" destOrd="0" parTransId="{DAA06499-3589-4F93-8B7E-287258AB9401}" sibTransId="{3EFAACAD-AD55-4A07-9AB1-CA882C24F319}"/>
    <dgm:cxn modelId="{9191DF42-2C12-4792-96EB-6E44BC61A5EC}" srcId="{1BF35191-9C10-4108-90D0-84A95F90BF43}" destId="{7DB8A3F1-D934-4A10-8770-4F6DB7D29D54}" srcOrd="2" destOrd="0" parTransId="{4D360AE3-2C3D-469A-B8A2-2831E2B3BFB1}" sibTransId="{47227454-BEE2-4E35-8C2E-3D5EE362F68C}"/>
    <dgm:cxn modelId="{3986F4AE-BD0F-44CF-95D8-105E62CC9811}" type="presParOf" srcId="{24C2D534-715A-4A75-91A9-A68C13AEC091}" destId="{F2978D48-BE2E-4295-9205-F831C4A4359D}" srcOrd="0" destOrd="0" presId="urn:microsoft.com/office/officeart/2005/8/layout/vList3"/>
    <dgm:cxn modelId="{901C7D04-9390-4A1B-B3BD-B83D36D94C51}" type="presParOf" srcId="{F2978D48-BE2E-4295-9205-F831C4A4359D}" destId="{18B76F1F-B139-48A6-AAD0-92E7313093E0}" srcOrd="0" destOrd="0" presId="urn:microsoft.com/office/officeart/2005/8/layout/vList3"/>
    <dgm:cxn modelId="{6C2C3846-185A-46A6-A70C-F401B9BB93A3}" type="presParOf" srcId="{F2978D48-BE2E-4295-9205-F831C4A4359D}" destId="{97106C52-88CA-491F-BE1A-F071DBAEE870}" srcOrd="1" destOrd="0" presId="urn:microsoft.com/office/officeart/2005/8/layout/vList3"/>
    <dgm:cxn modelId="{D8DCC2B3-F020-49FF-84B0-1963D1D5862E}" type="presParOf" srcId="{24C2D534-715A-4A75-91A9-A68C13AEC091}" destId="{C8D9E530-A8A2-4029-9008-7F93C438B93A}" srcOrd="1" destOrd="0" presId="urn:microsoft.com/office/officeart/2005/8/layout/vList3"/>
    <dgm:cxn modelId="{04AD951D-CFAA-4ECA-8127-50C82D3AEC72}" type="presParOf" srcId="{24C2D534-715A-4A75-91A9-A68C13AEC091}" destId="{BEFEA101-1DBC-46E4-8D87-F4629E20B25A}" srcOrd="2" destOrd="0" presId="urn:microsoft.com/office/officeart/2005/8/layout/vList3"/>
    <dgm:cxn modelId="{B02D0780-64AE-4C0D-BF5D-C94CC24AF285}" type="presParOf" srcId="{BEFEA101-1DBC-46E4-8D87-F4629E20B25A}" destId="{D6CC76AD-91D0-4922-BC55-81837315ED84}" srcOrd="0" destOrd="0" presId="urn:microsoft.com/office/officeart/2005/8/layout/vList3"/>
    <dgm:cxn modelId="{FEE0B417-7647-420F-9003-57DE46B861E6}" type="presParOf" srcId="{BEFEA101-1DBC-46E4-8D87-F4629E20B25A}" destId="{D9B27004-E5A1-409E-B6D1-1F7CC14D9284}" srcOrd="1" destOrd="0" presId="urn:microsoft.com/office/officeart/2005/8/layout/vList3"/>
    <dgm:cxn modelId="{E8937989-F8AF-4C05-9265-6C7C093934F8}" type="presParOf" srcId="{24C2D534-715A-4A75-91A9-A68C13AEC091}" destId="{BD08A3C1-2C05-4BDB-9D32-482DFA6E9309}" srcOrd="3" destOrd="0" presId="urn:microsoft.com/office/officeart/2005/8/layout/vList3"/>
    <dgm:cxn modelId="{C27EA688-119A-4935-82F7-B314B6E07BC4}" type="presParOf" srcId="{24C2D534-715A-4A75-91A9-A68C13AEC091}" destId="{24C60F68-0528-43D8-9C83-54F2689CF1C0}" srcOrd="4" destOrd="0" presId="urn:microsoft.com/office/officeart/2005/8/layout/vList3"/>
    <dgm:cxn modelId="{99F061DF-ACFB-4C04-BFE1-ECD3F3D94AFF}" type="presParOf" srcId="{24C60F68-0528-43D8-9C83-54F2689CF1C0}" destId="{8B9B3DB9-556C-4DF7-AAE9-F2583A1E0FA1}" srcOrd="0" destOrd="0" presId="urn:microsoft.com/office/officeart/2005/8/layout/vList3"/>
    <dgm:cxn modelId="{84EEEF20-9C68-4832-9CCE-D7CBD2FE840C}" type="presParOf" srcId="{24C60F68-0528-43D8-9C83-54F2689CF1C0}" destId="{A3797661-B4DF-4D38-B9F0-FF732EEA06D2}" srcOrd="1" destOrd="0" presId="urn:microsoft.com/office/officeart/2005/8/layout/vList3"/>
    <dgm:cxn modelId="{A01F7FA0-C318-4B35-9869-BC531EF01CB6}" type="presParOf" srcId="{24C2D534-715A-4A75-91A9-A68C13AEC091}" destId="{04E874B8-7703-4F55-9148-BFA28D86508E}" srcOrd="5" destOrd="0" presId="urn:microsoft.com/office/officeart/2005/8/layout/vList3"/>
    <dgm:cxn modelId="{A5D87E9C-433A-4804-8261-964705D51507}" type="presParOf" srcId="{24C2D534-715A-4A75-91A9-A68C13AEC091}" destId="{8D331C91-7038-4C51-B4B4-FDF0614529C6}" srcOrd="6" destOrd="0" presId="urn:microsoft.com/office/officeart/2005/8/layout/vList3"/>
    <dgm:cxn modelId="{6A7D8E0C-0608-48E5-ABFD-B92AF21EC140}" type="presParOf" srcId="{8D331C91-7038-4C51-B4B4-FDF0614529C6}" destId="{9C3334AE-E2BB-4D26-BA83-B7E5CECE7739}" srcOrd="0" destOrd="0" presId="urn:microsoft.com/office/officeart/2005/8/layout/vList3"/>
    <dgm:cxn modelId="{3647DFCD-D639-4188-A751-F6F86C5CA6BE}" type="presParOf" srcId="{8D331C91-7038-4C51-B4B4-FDF0614529C6}" destId="{10A35325-5B04-41CC-BC15-302E3AB95F70}" srcOrd="1" destOrd="0" presId="urn:microsoft.com/office/officeart/2005/8/layout/vList3"/>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0.12281</cdr:x>
      <cdr:y>0.08571</cdr:y>
    </cdr:from>
    <cdr:to>
      <cdr:x>0.42105</cdr:x>
      <cdr:y>0.2</cdr:y>
    </cdr:to>
    <cdr:sp macro="" textlink="">
      <cdr:nvSpPr>
        <cdr:cNvPr id="11265" name="Rectangle 1"/>
        <cdr:cNvSpPr>
          <a:spLocks xmlns:a="http://schemas.openxmlformats.org/drawingml/2006/main" noChangeArrowheads="1"/>
        </cdr:cNvSpPr>
      </cdr:nvSpPr>
      <cdr:spPr bwMode="auto">
        <a:xfrm xmlns:a="http://schemas.openxmlformats.org/drawingml/2006/main">
          <a:off x="500066" y="214303"/>
          <a:ext cx="1214435" cy="28576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en-US" sz="1200" b="1" i="0" u="none" strike="noStrike" baseline="0" dirty="0">
              <a:solidFill>
                <a:srgbClr val="0000FF"/>
              </a:solidFill>
              <a:latin typeface="RussianRail G Pro" pitchFamily="34" charset="-52"/>
              <a:cs typeface="Arial Cyr"/>
            </a:rPr>
            <a:t>CAGR 12,9%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B3123E9-2685-4754-9314-33F7C18082B8}" type="datetimeFigureOut">
              <a:rPr lang="ru-RU"/>
              <a:pPr>
                <a:defRPr/>
              </a:pPr>
              <a:t>23.11.2009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77E88A8-6B05-42A8-8FE8-73215A9A29D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cs typeface="Arial" charset="0"/>
              </a:rPr>
              <a:t>Слайд № 1</a:t>
            </a:r>
          </a:p>
        </p:txBody>
      </p:sp>
      <p:sp>
        <p:nvSpPr>
          <p:cNvPr id="19458"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76FCE22-705C-4985-98E8-F5AAC27F81E0}" type="datetimeFigureOut">
              <a:rPr lang="ru-RU"/>
              <a:pPr>
                <a:defRPr/>
              </a:pPr>
              <a:t>23.11.2009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B544B35-2723-4B66-8102-BA90CCD9529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F52F7AB-3091-40AB-ACB2-463CCF05E9B2}" type="datetimeFigureOut">
              <a:rPr lang="ru-RU"/>
              <a:pPr>
                <a:defRPr/>
              </a:pPr>
              <a:t>23.11.2009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49EDEB7-D966-4EB7-AF24-6F6096E0AA2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792AED4-06CB-470B-9EF6-36C920CC036D}" type="datetimeFigureOut">
              <a:rPr lang="ru-RU"/>
              <a:pPr>
                <a:defRPr/>
              </a:pPr>
              <a:t>23.11.2009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381D30-CE5E-441C-9BCD-66FCB9248AA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fld id="{84AE9D03-ECA4-410B-BE5B-4CF12F56308D}" type="datetime1">
              <a:rPr lang="ru-RU"/>
              <a:pPr>
                <a:defRPr/>
              </a:pPr>
              <a:t>23.11.2009</a:t>
            </a:fld>
            <a:endParaRPr lang="ru-RU"/>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ru-RU"/>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7B663FCE-0B30-4F29-8525-A28CC04D9A03}"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p:txBody>
          <a:bodyPr/>
          <a:lstStyle>
            <a:lvl1pPr>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D53CCAC7-6110-4D15-B971-39B43E1A5DC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37A936D-9939-4C2B-BBF2-0BCD98D5E76E}" type="datetimeFigureOut">
              <a:rPr lang="ru-RU"/>
              <a:pPr>
                <a:defRPr/>
              </a:pPr>
              <a:t>23.11.2009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3B58F0-A35A-49D2-ABAD-C4C0650AD72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D2369D1-5D41-4742-A465-7E9283B28706}" type="datetimeFigureOut">
              <a:rPr lang="ru-RU"/>
              <a:pPr>
                <a:defRPr/>
              </a:pPr>
              <a:t>23.11.2009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5385B1-F8C3-4204-856A-E8B42225096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39203D5-B84F-480C-889A-BF0F856F06A6}" type="datetimeFigureOut">
              <a:rPr lang="ru-RU"/>
              <a:pPr>
                <a:defRPr/>
              </a:pPr>
              <a:t>23.11.2009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D00816C-2A53-474E-926C-F2761ECA59F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DB5D181-9675-4532-8B0A-C06C9B31DB6E}" type="datetimeFigureOut">
              <a:rPr lang="ru-RU"/>
              <a:pPr>
                <a:defRPr/>
              </a:pPr>
              <a:t>23.11.2009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9543CBE-F704-4175-BD3F-F8E9F6AE221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1A44DA7-6FD2-41AA-9141-58C0DD0E85CA}" type="datetimeFigureOut">
              <a:rPr lang="ru-RU"/>
              <a:pPr>
                <a:defRPr/>
              </a:pPr>
              <a:t>23.11.2009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22483FE-039E-4B09-94D5-1BB540D39D8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4B5EA2E-8705-4287-905D-5FA7F0B558AD}" type="datetimeFigureOut">
              <a:rPr lang="ru-RU"/>
              <a:pPr>
                <a:defRPr/>
              </a:pPr>
              <a:t>23.11.2009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538366F-9AA5-4390-A4EB-20B3FE97806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24C178-FB6C-4018-A967-4C853700BF9B}" type="datetimeFigureOut">
              <a:rPr lang="ru-RU"/>
              <a:pPr>
                <a:defRPr/>
              </a:pPr>
              <a:t>23.11.2009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EDD4756-5650-4AD1-8FBD-E93DC8907C4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7E0C00F-25C5-40FF-ABF0-5123334CD7DC}" type="datetimeFigureOut">
              <a:rPr lang="ru-RU"/>
              <a:pPr>
                <a:defRPr/>
              </a:pPr>
              <a:t>23.11.2009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3964F33-A422-4ABC-BCC9-DBA91C145BE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0BF4F2A-9DE9-4631-A545-6DA027D1F96B}" type="datetimeFigureOut">
              <a:rPr lang="ru-RU"/>
              <a:pPr>
                <a:defRPr/>
              </a:pPr>
              <a:t>23.11.2009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C5CE3BF-E156-4EA5-83AD-BD3292F6276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gif"/><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gif"/><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ChangeArrowheads="1"/>
          </p:cNvSpPr>
          <p:nvPr/>
        </p:nvSpPr>
        <p:spPr bwMode="auto">
          <a:xfrm>
            <a:off x="0" y="6092825"/>
            <a:ext cx="9144000" cy="641350"/>
          </a:xfrm>
          <a:prstGeom prst="rect">
            <a:avLst/>
          </a:prstGeom>
          <a:noFill/>
          <a:ln w="9525">
            <a:noFill/>
            <a:miter lim="800000"/>
            <a:headEnd/>
            <a:tailEnd/>
          </a:ln>
        </p:spPr>
        <p:txBody>
          <a:bodyPr>
            <a:spAutoFit/>
          </a:bodyPr>
          <a:lstStyle/>
          <a:p>
            <a:pPr marL="342900" indent="-342900" algn="ctr"/>
            <a:r>
              <a:rPr lang="ru-RU">
                <a:solidFill>
                  <a:schemeClr val="tx2"/>
                </a:solidFill>
                <a:latin typeface="RussianRail G Pro"/>
              </a:rPr>
              <a:t>18-20</a:t>
            </a:r>
            <a:r>
              <a:rPr lang="en-US">
                <a:solidFill>
                  <a:schemeClr val="tx2"/>
                </a:solidFill>
                <a:latin typeface="RussianRail G Pro"/>
              </a:rPr>
              <a:t> November</a:t>
            </a:r>
            <a:r>
              <a:rPr lang="ru-RU">
                <a:solidFill>
                  <a:schemeClr val="tx2"/>
                </a:solidFill>
                <a:latin typeface="RussianRail G Pro"/>
              </a:rPr>
              <a:t> 2009</a:t>
            </a:r>
          </a:p>
          <a:p>
            <a:pPr marL="342900" indent="-342900" algn="ctr"/>
            <a:r>
              <a:rPr lang="en-US">
                <a:solidFill>
                  <a:schemeClr val="tx2"/>
                </a:solidFill>
                <a:latin typeface="RussianRail G Pro"/>
              </a:rPr>
              <a:t>Geneva</a:t>
            </a:r>
            <a:endParaRPr lang="ru-RU">
              <a:solidFill>
                <a:schemeClr val="tx2"/>
              </a:solidFill>
              <a:latin typeface="RussianRail G Pro"/>
            </a:endParaRPr>
          </a:p>
        </p:txBody>
      </p:sp>
      <p:sp>
        <p:nvSpPr>
          <p:cNvPr id="16386" name="Rectangle 6"/>
          <p:cNvSpPr>
            <a:spLocks noChangeArrowheads="1"/>
          </p:cNvSpPr>
          <p:nvPr/>
        </p:nvSpPr>
        <p:spPr bwMode="auto">
          <a:xfrm>
            <a:off x="0" y="2030413"/>
            <a:ext cx="9144000" cy="2262187"/>
          </a:xfrm>
          <a:prstGeom prst="rect">
            <a:avLst/>
          </a:prstGeom>
          <a:noFill/>
          <a:ln w="9525">
            <a:noFill/>
            <a:miter lim="800000"/>
            <a:headEnd/>
            <a:tailEnd/>
          </a:ln>
        </p:spPr>
        <p:txBody>
          <a:bodyPr anchor="ctr"/>
          <a:lstStyle/>
          <a:p>
            <a:pPr algn="ctr" eaLnBrk="0" hangingPunct="0"/>
            <a:r>
              <a:rPr lang="en-US" sz="2800" b="1">
                <a:solidFill>
                  <a:srgbClr val="003366"/>
                </a:solidFill>
                <a:latin typeface="RussianRail G Pro"/>
              </a:rPr>
              <a:t>“Development of the transit potential of</a:t>
            </a:r>
          </a:p>
          <a:p>
            <a:pPr algn="ctr" eaLnBrk="0" hangingPunct="0"/>
            <a:r>
              <a:rPr lang="en-US" sz="2800" b="1">
                <a:solidFill>
                  <a:srgbClr val="003366"/>
                </a:solidFill>
                <a:latin typeface="RussianRail G Pro"/>
              </a:rPr>
              <a:t>the Trans-Siberian Railway”</a:t>
            </a:r>
          </a:p>
          <a:p>
            <a:pPr algn="ctr" eaLnBrk="0" hangingPunct="0"/>
            <a:endParaRPr lang="ru-RU" sz="2800" b="1">
              <a:solidFill>
                <a:srgbClr val="003366"/>
              </a:solidFill>
              <a:latin typeface="RussianRail G Pro"/>
            </a:endParaRPr>
          </a:p>
        </p:txBody>
      </p:sp>
      <p:sp>
        <p:nvSpPr>
          <p:cNvPr id="16387" name="Text Box 7"/>
          <p:cNvSpPr txBox="1">
            <a:spLocks noChangeArrowheads="1"/>
          </p:cNvSpPr>
          <p:nvPr/>
        </p:nvSpPr>
        <p:spPr bwMode="auto">
          <a:xfrm>
            <a:off x="0" y="4437063"/>
            <a:ext cx="9144000" cy="1138237"/>
          </a:xfrm>
          <a:prstGeom prst="rect">
            <a:avLst/>
          </a:prstGeom>
          <a:noFill/>
          <a:ln w="9525">
            <a:noFill/>
            <a:miter lim="800000"/>
            <a:headEnd/>
            <a:tailEnd/>
          </a:ln>
        </p:spPr>
        <p:txBody>
          <a:bodyPr>
            <a:spAutoFit/>
          </a:bodyPr>
          <a:lstStyle/>
          <a:p>
            <a:pPr algn="ctr"/>
            <a:r>
              <a:rPr lang="en-US" sz="2000">
                <a:latin typeface="RussianRail G Pro"/>
              </a:rPr>
              <a:t>Head of the Department of economic conjuncture and strategic development</a:t>
            </a:r>
            <a:r>
              <a:rPr lang="ru-RU" sz="2000">
                <a:latin typeface="RussianRail G Pro"/>
              </a:rPr>
              <a:t> </a:t>
            </a:r>
            <a:r>
              <a:rPr lang="en-US" sz="2000">
                <a:latin typeface="RussianRail G Pro"/>
              </a:rPr>
              <a:t>Russian Railways</a:t>
            </a:r>
          </a:p>
          <a:p>
            <a:pPr algn="ctr"/>
            <a:r>
              <a:rPr lang="en-US" sz="2800">
                <a:latin typeface="RussianRail G Pro"/>
              </a:rPr>
              <a:t>Dmitry MACHERET</a:t>
            </a:r>
            <a:endParaRPr lang="ru-RU" sz="2800">
              <a:latin typeface="RussianRail G Pro"/>
            </a:endParaRPr>
          </a:p>
        </p:txBody>
      </p:sp>
      <p:pic>
        <p:nvPicPr>
          <p:cNvPr id="16388" name="Рисунок 4" descr="RZD.gif"/>
          <p:cNvPicPr>
            <a:picLocks noChangeAspect="1"/>
          </p:cNvPicPr>
          <p:nvPr/>
        </p:nvPicPr>
        <p:blipFill>
          <a:blip r:embed="rId2"/>
          <a:srcRect/>
          <a:stretch>
            <a:fillRect/>
          </a:stretch>
        </p:blipFill>
        <p:spPr bwMode="auto">
          <a:xfrm>
            <a:off x="0" y="0"/>
            <a:ext cx="3786188"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166" descr="RZD.gif"/>
          <p:cNvPicPr>
            <a:picLocks noChangeAspect="1"/>
          </p:cNvPicPr>
          <p:nvPr/>
        </p:nvPicPr>
        <p:blipFill>
          <a:blip r:embed="rId2"/>
          <a:srcRect/>
          <a:stretch>
            <a:fillRect/>
          </a:stretch>
        </p:blipFill>
        <p:spPr bwMode="auto">
          <a:xfrm>
            <a:off x="0" y="0"/>
            <a:ext cx="3786188" cy="785813"/>
          </a:xfrm>
          <a:prstGeom prst="rect">
            <a:avLst/>
          </a:prstGeom>
          <a:noFill/>
          <a:ln w="9525">
            <a:noFill/>
            <a:miter lim="800000"/>
            <a:headEnd/>
            <a:tailEnd/>
          </a:ln>
        </p:spPr>
      </p:pic>
      <p:grpSp>
        <p:nvGrpSpPr>
          <p:cNvPr id="30722" name="Group 4"/>
          <p:cNvGrpSpPr>
            <a:grpSpLocks/>
          </p:cNvGrpSpPr>
          <p:nvPr/>
        </p:nvGrpSpPr>
        <p:grpSpPr bwMode="auto">
          <a:xfrm>
            <a:off x="1465263" y="928688"/>
            <a:ext cx="7464425" cy="4071937"/>
            <a:chOff x="113" y="255"/>
            <a:chExt cx="4504" cy="2586"/>
          </a:xfrm>
        </p:grpSpPr>
        <p:grpSp>
          <p:nvGrpSpPr>
            <p:cNvPr id="30746" name="Group 5"/>
            <p:cNvGrpSpPr>
              <a:grpSpLocks/>
            </p:cNvGrpSpPr>
            <p:nvPr/>
          </p:nvGrpSpPr>
          <p:grpSpPr bwMode="auto">
            <a:xfrm>
              <a:off x="113" y="255"/>
              <a:ext cx="4504" cy="2586"/>
              <a:chOff x="167" y="333"/>
              <a:chExt cx="5545" cy="3422"/>
            </a:xfrm>
          </p:grpSpPr>
          <p:sp>
            <p:nvSpPr>
              <p:cNvPr id="156" name="Freeform 6"/>
              <p:cNvSpPr>
                <a:spLocks/>
              </p:cNvSpPr>
              <p:nvPr/>
            </p:nvSpPr>
            <p:spPr bwMode="auto">
              <a:xfrm>
                <a:off x="167" y="333"/>
                <a:ext cx="5545" cy="3422"/>
              </a:xfrm>
              <a:custGeom>
                <a:avLst/>
                <a:gdLst/>
                <a:ahLst/>
                <a:cxnLst>
                  <a:cxn ang="0">
                    <a:pos x="120" y="2316"/>
                  </a:cxn>
                  <a:cxn ang="0">
                    <a:pos x="18" y="2073"/>
                  </a:cxn>
                  <a:cxn ang="0">
                    <a:pos x="149" y="1940"/>
                  </a:cxn>
                  <a:cxn ang="0">
                    <a:pos x="295" y="1919"/>
                  </a:cxn>
                  <a:cxn ang="0">
                    <a:pos x="309" y="1631"/>
                  </a:cxn>
                  <a:cxn ang="0">
                    <a:pos x="326" y="1392"/>
                  </a:cxn>
                  <a:cxn ang="0">
                    <a:pos x="446" y="1204"/>
                  </a:cxn>
                  <a:cxn ang="0">
                    <a:pos x="581" y="1010"/>
                  </a:cxn>
                  <a:cxn ang="0">
                    <a:pos x="850" y="956"/>
                  </a:cxn>
                  <a:cxn ang="0">
                    <a:pos x="1147" y="696"/>
                  </a:cxn>
                  <a:cxn ang="0">
                    <a:pos x="1388" y="758"/>
                  </a:cxn>
                  <a:cxn ang="0">
                    <a:pos x="1207" y="819"/>
                  </a:cxn>
                  <a:cxn ang="0">
                    <a:pos x="1171" y="1001"/>
                  </a:cxn>
                  <a:cxn ang="0">
                    <a:pos x="1353" y="1039"/>
                  </a:cxn>
                  <a:cxn ang="0">
                    <a:pos x="1552" y="1020"/>
                  </a:cxn>
                  <a:cxn ang="0">
                    <a:pos x="1672" y="1082"/>
                  </a:cxn>
                  <a:cxn ang="0">
                    <a:pos x="1849" y="1198"/>
                  </a:cxn>
                  <a:cxn ang="0">
                    <a:pos x="1976" y="1167"/>
                  </a:cxn>
                  <a:cxn ang="0">
                    <a:pos x="2140" y="1086"/>
                  </a:cxn>
                  <a:cxn ang="0">
                    <a:pos x="2243" y="1221"/>
                  </a:cxn>
                  <a:cxn ang="0">
                    <a:pos x="2196" y="1498"/>
                  </a:cxn>
                  <a:cxn ang="0">
                    <a:pos x="2274" y="1271"/>
                  </a:cxn>
                  <a:cxn ang="0">
                    <a:pos x="2392" y="1138"/>
                  </a:cxn>
                  <a:cxn ang="0">
                    <a:pos x="2593" y="1056"/>
                  </a:cxn>
                  <a:cxn ang="0">
                    <a:pos x="3058" y="752"/>
                  </a:cxn>
                  <a:cxn ang="0">
                    <a:pos x="3165" y="1025"/>
                  </a:cxn>
                  <a:cxn ang="0">
                    <a:pos x="3443" y="1051"/>
                  </a:cxn>
                  <a:cxn ang="0">
                    <a:pos x="3658" y="1034"/>
                  </a:cxn>
                  <a:cxn ang="0">
                    <a:pos x="3913" y="911"/>
                  </a:cxn>
                  <a:cxn ang="0">
                    <a:pos x="4059" y="734"/>
                  </a:cxn>
                  <a:cxn ang="0">
                    <a:pos x="4379" y="651"/>
                  </a:cxn>
                  <a:cxn ang="0">
                    <a:pos x="4548" y="424"/>
                  </a:cxn>
                  <a:cxn ang="0">
                    <a:pos x="4950" y="3"/>
                  </a:cxn>
                  <a:cxn ang="0">
                    <a:pos x="5049" y="206"/>
                  </a:cxn>
                  <a:cxn ang="0">
                    <a:pos x="4966" y="417"/>
                  </a:cxn>
                  <a:cxn ang="0">
                    <a:pos x="5142" y="483"/>
                  </a:cxn>
                  <a:cxn ang="0">
                    <a:pos x="5096" y="888"/>
                  </a:cxn>
                  <a:cxn ang="0">
                    <a:pos x="5259" y="1179"/>
                  </a:cxn>
                  <a:cxn ang="0">
                    <a:pos x="5411" y="1754"/>
                  </a:cxn>
                  <a:cxn ang="0">
                    <a:pos x="4938" y="909"/>
                  </a:cxn>
                  <a:cxn ang="0">
                    <a:pos x="4846" y="1044"/>
                  </a:cxn>
                  <a:cxn ang="0">
                    <a:pos x="4785" y="1359"/>
                  </a:cxn>
                  <a:cxn ang="0">
                    <a:pos x="4560" y="2038"/>
                  </a:cxn>
                  <a:cxn ang="0">
                    <a:pos x="4929" y="2260"/>
                  </a:cxn>
                  <a:cxn ang="0">
                    <a:pos x="4775" y="2936"/>
                  </a:cxn>
                  <a:cxn ang="0">
                    <a:pos x="4742" y="2549"/>
                  </a:cxn>
                  <a:cxn ang="0">
                    <a:pos x="4291" y="2480"/>
                  </a:cxn>
                  <a:cxn ang="0">
                    <a:pos x="3901" y="2761"/>
                  </a:cxn>
                  <a:cxn ang="0">
                    <a:pos x="3432" y="2847"/>
                  </a:cxn>
                  <a:cxn ang="0">
                    <a:pos x="2975" y="2790"/>
                  </a:cxn>
                  <a:cxn ang="0">
                    <a:pos x="2779" y="2858"/>
                  </a:cxn>
                  <a:cxn ang="0">
                    <a:pos x="2527" y="2875"/>
                  </a:cxn>
                  <a:cxn ang="0">
                    <a:pos x="2253" y="2773"/>
                  </a:cxn>
                  <a:cxn ang="0">
                    <a:pos x="2073" y="2679"/>
                  </a:cxn>
                  <a:cxn ang="0">
                    <a:pos x="1854" y="2414"/>
                  </a:cxn>
                  <a:cxn ang="0">
                    <a:pos x="1629" y="2262"/>
                  </a:cxn>
                  <a:cxn ang="0">
                    <a:pos x="1344" y="2284"/>
                  </a:cxn>
                  <a:cxn ang="0">
                    <a:pos x="1273" y="2411"/>
                  </a:cxn>
                  <a:cxn ang="0">
                    <a:pos x="984" y="2208"/>
                  </a:cxn>
                  <a:cxn ang="0">
                    <a:pos x="743" y="2097"/>
                  </a:cxn>
                  <a:cxn ang="0">
                    <a:pos x="552" y="2163"/>
                  </a:cxn>
                  <a:cxn ang="0">
                    <a:pos x="358" y="2404"/>
                  </a:cxn>
                  <a:cxn ang="0">
                    <a:pos x="229" y="2520"/>
                  </a:cxn>
                </a:cxnLst>
                <a:rect l="0" t="0" r="r" b="b"/>
                <a:pathLst>
                  <a:path w="5444" h="3002">
                    <a:moveTo>
                      <a:pt x="210" y="2513"/>
                    </a:moveTo>
                    <a:lnTo>
                      <a:pt x="207" y="2499"/>
                    </a:lnTo>
                    <a:lnTo>
                      <a:pt x="200" y="2480"/>
                    </a:lnTo>
                    <a:lnTo>
                      <a:pt x="208" y="2459"/>
                    </a:lnTo>
                    <a:lnTo>
                      <a:pt x="208" y="2442"/>
                    </a:lnTo>
                    <a:lnTo>
                      <a:pt x="201" y="2430"/>
                    </a:lnTo>
                    <a:lnTo>
                      <a:pt x="191" y="2413"/>
                    </a:lnTo>
                    <a:lnTo>
                      <a:pt x="172" y="2400"/>
                    </a:lnTo>
                    <a:lnTo>
                      <a:pt x="156" y="2394"/>
                    </a:lnTo>
                    <a:lnTo>
                      <a:pt x="149" y="2381"/>
                    </a:lnTo>
                    <a:lnTo>
                      <a:pt x="148" y="2373"/>
                    </a:lnTo>
                    <a:lnTo>
                      <a:pt x="142" y="2343"/>
                    </a:lnTo>
                    <a:lnTo>
                      <a:pt x="134" y="2329"/>
                    </a:lnTo>
                    <a:lnTo>
                      <a:pt x="120" y="2316"/>
                    </a:lnTo>
                    <a:lnTo>
                      <a:pt x="104" y="2302"/>
                    </a:lnTo>
                    <a:lnTo>
                      <a:pt x="92" y="2286"/>
                    </a:lnTo>
                    <a:lnTo>
                      <a:pt x="85" y="2265"/>
                    </a:lnTo>
                    <a:lnTo>
                      <a:pt x="82" y="2243"/>
                    </a:lnTo>
                    <a:lnTo>
                      <a:pt x="77" y="2225"/>
                    </a:lnTo>
                    <a:lnTo>
                      <a:pt x="66" y="2208"/>
                    </a:lnTo>
                    <a:lnTo>
                      <a:pt x="54" y="2196"/>
                    </a:lnTo>
                    <a:lnTo>
                      <a:pt x="44" y="2198"/>
                    </a:lnTo>
                    <a:lnTo>
                      <a:pt x="38" y="2189"/>
                    </a:lnTo>
                    <a:lnTo>
                      <a:pt x="42" y="2154"/>
                    </a:lnTo>
                    <a:lnTo>
                      <a:pt x="45" y="2139"/>
                    </a:lnTo>
                    <a:lnTo>
                      <a:pt x="38" y="2113"/>
                    </a:lnTo>
                    <a:lnTo>
                      <a:pt x="33" y="2099"/>
                    </a:lnTo>
                    <a:lnTo>
                      <a:pt x="18" y="2073"/>
                    </a:lnTo>
                    <a:lnTo>
                      <a:pt x="12" y="2037"/>
                    </a:lnTo>
                    <a:lnTo>
                      <a:pt x="0" y="1999"/>
                    </a:lnTo>
                    <a:lnTo>
                      <a:pt x="9" y="1980"/>
                    </a:lnTo>
                    <a:lnTo>
                      <a:pt x="23" y="1967"/>
                    </a:lnTo>
                    <a:lnTo>
                      <a:pt x="37" y="1971"/>
                    </a:lnTo>
                    <a:lnTo>
                      <a:pt x="45" y="1986"/>
                    </a:lnTo>
                    <a:lnTo>
                      <a:pt x="70" y="1976"/>
                    </a:lnTo>
                    <a:lnTo>
                      <a:pt x="111" y="1986"/>
                    </a:lnTo>
                    <a:lnTo>
                      <a:pt x="123" y="1980"/>
                    </a:lnTo>
                    <a:lnTo>
                      <a:pt x="123" y="1971"/>
                    </a:lnTo>
                    <a:lnTo>
                      <a:pt x="116" y="1959"/>
                    </a:lnTo>
                    <a:lnTo>
                      <a:pt x="120" y="1941"/>
                    </a:lnTo>
                    <a:lnTo>
                      <a:pt x="130" y="1936"/>
                    </a:lnTo>
                    <a:lnTo>
                      <a:pt x="149" y="1940"/>
                    </a:lnTo>
                    <a:lnTo>
                      <a:pt x="168" y="1959"/>
                    </a:lnTo>
                    <a:lnTo>
                      <a:pt x="196" y="1966"/>
                    </a:lnTo>
                    <a:lnTo>
                      <a:pt x="208" y="1960"/>
                    </a:lnTo>
                    <a:lnTo>
                      <a:pt x="221" y="1950"/>
                    </a:lnTo>
                    <a:lnTo>
                      <a:pt x="214" y="1938"/>
                    </a:lnTo>
                    <a:lnTo>
                      <a:pt x="195" y="1931"/>
                    </a:lnTo>
                    <a:lnTo>
                      <a:pt x="174" y="1914"/>
                    </a:lnTo>
                    <a:lnTo>
                      <a:pt x="189" y="1902"/>
                    </a:lnTo>
                    <a:lnTo>
                      <a:pt x="207" y="1898"/>
                    </a:lnTo>
                    <a:lnTo>
                      <a:pt x="222" y="1902"/>
                    </a:lnTo>
                    <a:lnTo>
                      <a:pt x="245" y="1931"/>
                    </a:lnTo>
                    <a:lnTo>
                      <a:pt x="262" y="1936"/>
                    </a:lnTo>
                    <a:lnTo>
                      <a:pt x="278" y="1935"/>
                    </a:lnTo>
                    <a:lnTo>
                      <a:pt x="295" y="1919"/>
                    </a:lnTo>
                    <a:lnTo>
                      <a:pt x="309" y="1902"/>
                    </a:lnTo>
                    <a:lnTo>
                      <a:pt x="321" y="1883"/>
                    </a:lnTo>
                    <a:lnTo>
                      <a:pt x="344" y="1870"/>
                    </a:lnTo>
                    <a:lnTo>
                      <a:pt x="351" y="1850"/>
                    </a:lnTo>
                    <a:lnTo>
                      <a:pt x="342" y="1825"/>
                    </a:lnTo>
                    <a:lnTo>
                      <a:pt x="340" y="1787"/>
                    </a:lnTo>
                    <a:lnTo>
                      <a:pt x="337" y="1758"/>
                    </a:lnTo>
                    <a:lnTo>
                      <a:pt x="328" y="1728"/>
                    </a:lnTo>
                    <a:lnTo>
                      <a:pt x="306" y="1701"/>
                    </a:lnTo>
                    <a:lnTo>
                      <a:pt x="283" y="1685"/>
                    </a:lnTo>
                    <a:lnTo>
                      <a:pt x="276" y="1664"/>
                    </a:lnTo>
                    <a:lnTo>
                      <a:pt x="279" y="1647"/>
                    </a:lnTo>
                    <a:lnTo>
                      <a:pt x="295" y="1635"/>
                    </a:lnTo>
                    <a:lnTo>
                      <a:pt x="309" y="1631"/>
                    </a:lnTo>
                    <a:lnTo>
                      <a:pt x="297" y="1609"/>
                    </a:lnTo>
                    <a:lnTo>
                      <a:pt x="300" y="1579"/>
                    </a:lnTo>
                    <a:lnTo>
                      <a:pt x="302" y="1552"/>
                    </a:lnTo>
                    <a:lnTo>
                      <a:pt x="316" y="1540"/>
                    </a:lnTo>
                    <a:lnTo>
                      <a:pt x="325" y="1510"/>
                    </a:lnTo>
                    <a:lnTo>
                      <a:pt x="321" y="1489"/>
                    </a:lnTo>
                    <a:lnTo>
                      <a:pt x="312" y="1470"/>
                    </a:lnTo>
                    <a:lnTo>
                      <a:pt x="293" y="1455"/>
                    </a:lnTo>
                    <a:lnTo>
                      <a:pt x="273" y="1441"/>
                    </a:lnTo>
                    <a:lnTo>
                      <a:pt x="279" y="1436"/>
                    </a:lnTo>
                    <a:lnTo>
                      <a:pt x="286" y="1422"/>
                    </a:lnTo>
                    <a:lnTo>
                      <a:pt x="302" y="1415"/>
                    </a:lnTo>
                    <a:lnTo>
                      <a:pt x="314" y="1399"/>
                    </a:lnTo>
                    <a:lnTo>
                      <a:pt x="326" y="1392"/>
                    </a:lnTo>
                    <a:lnTo>
                      <a:pt x="337" y="1396"/>
                    </a:lnTo>
                    <a:lnTo>
                      <a:pt x="345" y="1420"/>
                    </a:lnTo>
                    <a:lnTo>
                      <a:pt x="359" y="1432"/>
                    </a:lnTo>
                    <a:lnTo>
                      <a:pt x="371" y="1434"/>
                    </a:lnTo>
                    <a:lnTo>
                      <a:pt x="385" y="1424"/>
                    </a:lnTo>
                    <a:lnTo>
                      <a:pt x="382" y="1398"/>
                    </a:lnTo>
                    <a:lnTo>
                      <a:pt x="384" y="1363"/>
                    </a:lnTo>
                    <a:lnTo>
                      <a:pt x="411" y="1327"/>
                    </a:lnTo>
                    <a:lnTo>
                      <a:pt x="417" y="1311"/>
                    </a:lnTo>
                    <a:lnTo>
                      <a:pt x="420" y="1287"/>
                    </a:lnTo>
                    <a:lnTo>
                      <a:pt x="436" y="1264"/>
                    </a:lnTo>
                    <a:lnTo>
                      <a:pt x="451" y="1250"/>
                    </a:lnTo>
                    <a:lnTo>
                      <a:pt x="453" y="1226"/>
                    </a:lnTo>
                    <a:lnTo>
                      <a:pt x="446" y="1204"/>
                    </a:lnTo>
                    <a:lnTo>
                      <a:pt x="448" y="1179"/>
                    </a:lnTo>
                    <a:lnTo>
                      <a:pt x="441" y="1160"/>
                    </a:lnTo>
                    <a:lnTo>
                      <a:pt x="432" y="1141"/>
                    </a:lnTo>
                    <a:lnTo>
                      <a:pt x="439" y="1119"/>
                    </a:lnTo>
                    <a:lnTo>
                      <a:pt x="456" y="1103"/>
                    </a:lnTo>
                    <a:lnTo>
                      <a:pt x="469" y="1094"/>
                    </a:lnTo>
                    <a:lnTo>
                      <a:pt x="484" y="1077"/>
                    </a:lnTo>
                    <a:lnTo>
                      <a:pt x="496" y="1070"/>
                    </a:lnTo>
                    <a:lnTo>
                      <a:pt x="500" y="1063"/>
                    </a:lnTo>
                    <a:lnTo>
                      <a:pt x="479" y="1041"/>
                    </a:lnTo>
                    <a:lnTo>
                      <a:pt x="514" y="1029"/>
                    </a:lnTo>
                    <a:lnTo>
                      <a:pt x="534" y="1034"/>
                    </a:lnTo>
                    <a:lnTo>
                      <a:pt x="567" y="1027"/>
                    </a:lnTo>
                    <a:lnTo>
                      <a:pt x="581" y="1010"/>
                    </a:lnTo>
                    <a:lnTo>
                      <a:pt x="621" y="1010"/>
                    </a:lnTo>
                    <a:lnTo>
                      <a:pt x="632" y="994"/>
                    </a:lnTo>
                    <a:lnTo>
                      <a:pt x="658" y="994"/>
                    </a:lnTo>
                    <a:lnTo>
                      <a:pt x="678" y="1013"/>
                    </a:lnTo>
                    <a:lnTo>
                      <a:pt x="699" y="1020"/>
                    </a:lnTo>
                    <a:lnTo>
                      <a:pt x="722" y="1008"/>
                    </a:lnTo>
                    <a:lnTo>
                      <a:pt x="725" y="994"/>
                    </a:lnTo>
                    <a:lnTo>
                      <a:pt x="718" y="968"/>
                    </a:lnTo>
                    <a:lnTo>
                      <a:pt x="711" y="947"/>
                    </a:lnTo>
                    <a:lnTo>
                      <a:pt x="723" y="940"/>
                    </a:lnTo>
                    <a:lnTo>
                      <a:pt x="748" y="956"/>
                    </a:lnTo>
                    <a:lnTo>
                      <a:pt x="776" y="963"/>
                    </a:lnTo>
                    <a:lnTo>
                      <a:pt x="800" y="956"/>
                    </a:lnTo>
                    <a:lnTo>
                      <a:pt x="850" y="956"/>
                    </a:lnTo>
                    <a:lnTo>
                      <a:pt x="892" y="956"/>
                    </a:lnTo>
                    <a:lnTo>
                      <a:pt x="916" y="951"/>
                    </a:lnTo>
                    <a:lnTo>
                      <a:pt x="923" y="937"/>
                    </a:lnTo>
                    <a:lnTo>
                      <a:pt x="935" y="902"/>
                    </a:lnTo>
                    <a:lnTo>
                      <a:pt x="944" y="876"/>
                    </a:lnTo>
                    <a:lnTo>
                      <a:pt x="965" y="868"/>
                    </a:lnTo>
                    <a:lnTo>
                      <a:pt x="984" y="861"/>
                    </a:lnTo>
                    <a:lnTo>
                      <a:pt x="996" y="840"/>
                    </a:lnTo>
                    <a:lnTo>
                      <a:pt x="1006" y="821"/>
                    </a:lnTo>
                    <a:lnTo>
                      <a:pt x="1030" y="798"/>
                    </a:lnTo>
                    <a:lnTo>
                      <a:pt x="1069" y="783"/>
                    </a:lnTo>
                    <a:lnTo>
                      <a:pt x="1082" y="745"/>
                    </a:lnTo>
                    <a:lnTo>
                      <a:pt x="1107" y="710"/>
                    </a:lnTo>
                    <a:lnTo>
                      <a:pt x="1147" y="696"/>
                    </a:lnTo>
                    <a:lnTo>
                      <a:pt x="1169" y="674"/>
                    </a:lnTo>
                    <a:lnTo>
                      <a:pt x="1226" y="616"/>
                    </a:lnTo>
                    <a:lnTo>
                      <a:pt x="1275" y="608"/>
                    </a:lnTo>
                    <a:lnTo>
                      <a:pt x="1317" y="620"/>
                    </a:lnTo>
                    <a:lnTo>
                      <a:pt x="1320" y="639"/>
                    </a:lnTo>
                    <a:lnTo>
                      <a:pt x="1337" y="641"/>
                    </a:lnTo>
                    <a:lnTo>
                      <a:pt x="1351" y="637"/>
                    </a:lnTo>
                    <a:lnTo>
                      <a:pt x="1374" y="642"/>
                    </a:lnTo>
                    <a:lnTo>
                      <a:pt x="1372" y="655"/>
                    </a:lnTo>
                    <a:lnTo>
                      <a:pt x="1365" y="668"/>
                    </a:lnTo>
                    <a:lnTo>
                      <a:pt x="1341" y="677"/>
                    </a:lnTo>
                    <a:lnTo>
                      <a:pt x="1362" y="700"/>
                    </a:lnTo>
                    <a:lnTo>
                      <a:pt x="1383" y="734"/>
                    </a:lnTo>
                    <a:lnTo>
                      <a:pt x="1388" y="758"/>
                    </a:lnTo>
                    <a:lnTo>
                      <a:pt x="1383" y="821"/>
                    </a:lnTo>
                    <a:lnTo>
                      <a:pt x="1389" y="885"/>
                    </a:lnTo>
                    <a:lnTo>
                      <a:pt x="1391" y="921"/>
                    </a:lnTo>
                    <a:lnTo>
                      <a:pt x="1395" y="932"/>
                    </a:lnTo>
                    <a:lnTo>
                      <a:pt x="1395" y="951"/>
                    </a:lnTo>
                    <a:lnTo>
                      <a:pt x="1383" y="970"/>
                    </a:lnTo>
                    <a:lnTo>
                      <a:pt x="1353" y="975"/>
                    </a:lnTo>
                    <a:lnTo>
                      <a:pt x="1332" y="1006"/>
                    </a:lnTo>
                    <a:lnTo>
                      <a:pt x="1303" y="1006"/>
                    </a:lnTo>
                    <a:lnTo>
                      <a:pt x="1284" y="997"/>
                    </a:lnTo>
                    <a:lnTo>
                      <a:pt x="1270" y="970"/>
                    </a:lnTo>
                    <a:lnTo>
                      <a:pt x="1247" y="959"/>
                    </a:lnTo>
                    <a:lnTo>
                      <a:pt x="1233" y="939"/>
                    </a:lnTo>
                    <a:lnTo>
                      <a:pt x="1207" y="819"/>
                    </a:lnTo>
                    <a:lnTo>
                      <a:pt x="1192" y="807"/>
                    </a:lnTo>
                    <a:lnTo>
                      <a:pt x="1180" y="812"/>
                    </a:lnTo>
                    <a:lnTo>
                      <a:pt x="1169" y="835"/>
                    </a:lnTo>
                    <a:lnTo>
                      <a:pt x="1169" y="878"/>
                    </a:lnTo>
                    <a:lnTo>
                      <a:pt x="1119" y="947"/>
                    </a:lnTo>
                    <a:lnTo>
                      <a:pt x="1089" y="1043"/>
                    </a:lnTo>
                    <a:lnTo>
                      <a:pt x="1098" y="1058"/>
                    </a:lnTo>
                    <a:lnTo>
                      <a:pt x="1114" y="1062"/>
                    </a:lnTo>
                    <a:lnTo>
                      <a:pt x="1128" y="1053"/>
                    </a:lnTo>
                    <a:lnTo>
                      <a:pt x="1131" y="1032"/>
                    </a:lnTo>
                    <a:lnTo>
                      <a:pt x="1131" y="997"/>
                    </a:lnTo>
                    <a:lnTo>
                      <a:pt x="1143" y="980"/>
                    </a:lnTo>
                    <a:lnTo>
                      <a:pt x="1161" y="982"/>
                    </a:lnTo>
                    <a:lnTo>
                      <a:pt x="1171" y="1001"/>
                    </a:lnTo>
                    <a:lnTo>
                      <a:pt x="1180" y="1030"/>
                    </a:lnTo>
                    <a:lnTo>
                      <a:pt x="1185" y="1067"/>
                    </a:lnTo>
                    <a:lnTo>
                      <a:pt x="1192" y="1077"/>
                    </a:lnTo>
                    <a:lnTo>
                      <a:pt x="1214" y="1091"/>
                    </a:lnTo>
                    <a:lnTo>
                      <a:pt x="1228" y="1089"/>
                    </a:lnTo>
                    <a:lnTo>
                      <a:pt x="1235" y="1063"/>
                    </a:lnTo>
                    <a:lnTo>
                      <a:pt x="1237" y="1046"/>
                    </a:lnTo>
                    <a:lnTo>
                      <a:pt x="1247" y="1030"/>
                    </a:lnTo>
                    <a:lnTo>
                      <a:pt x="1270" y="1029"/>
                    </a:lnTo>
                    <a:lnTo>
                      <a:pt x="1284" y="1030"/>
                    </a:lnTo>
                    <a:lnTo>
                      <a:pt x="1291" y="1041"/>
                    </a:lnTo>
                    <a:lnTo>
                      <a:pt x="1308" y="1041"/>
                    </a:lnTo>
                    <a:lnTo>
                      <a:pt x="1339" y="1032"/>
                    </a:lnTo>
                    <a:lnTo>
                      <a:pt x="1353" y="1039"/>
                    </a:lnTo>
                    <a:lnTo>
                      <a:pt x="1365" y="1051"/>
                    </a:lnTo>
                    <a:lnTo>
                      <a:pt x="1370" y="1070"/>
                    </a:lnTo>
                    <a:lnTo>
                      <a:pt x="1377" y="1079"/>
                    </a:lnTo>
                    <a:lnTo>
                      <a:pt x="1402" y="1072"/>
                    </a:lnTo>
                    <a:lnTo>
                      <a:pt x="1426" y="1053"/>
                    </a:lnTo>
                    <a:lnTo>
                      <a:pt x="1426" y="1029"/>
                    </a:lnTo>
                    <a:lnTo>
                      <a:pt x="1436" y="1013"/>
                    </a:lnTo>
                    <a:lnTo>
                      <a:pt x="1457" y="1004"/>
                    </a:lnTo>
                    <a:lnTo>
                      <a:pt x="1474" y="996"/>
                    </a:lnTo>
                    <a:lnTo>
                      <a:pt x="1497" y="977"/>
                    </a:lnTo>
                    <a:lnTo>
                      <a:pt x="1518" y="970"/>
                    </a:lnTo>
                    <a:lnTo>
                      <a:pt x="1539" y="972"/>
                    </a:lnTo>
                    <a:lnTo>
                      <a:pt x="1556" y="992"/>
                    </a:lnTo>
                    <a:lnTo>
                      <a:pt x="1552" y="1020"/>
                    </a:lnTo>
                    <a:lnTo>
                      <a:pt x="1547" y="1041"/>
                    </a:lnTo>
                    <a:lnTo>
                      <a:pt x="1533" y="1049"/>
                    </a:lnTo>
                    <a:lnTo>
                      <a:pt x="1520" y="1037"/>
                    </a:lnTo>
                    <a:lnTo>
                      <a:pt x="1502" y="1029"/>
                    </a:lnTo>
                    <a:lnTo>
                      <a:pt x="1476" y="1036"/>
                    </a:lnTo>
                    <a:lnTo>
                      <a:pt x="1464" y="1058"/>
                    </a:lnTo>
                    <a:lnTo>
                      <a:pt x="1476" y="1094"/>
                    </a:lnTo>
                    <a:lnTo>
                      <a:pt x="1490" y="1103"/>
                    </a:lnTo>
                    <a:lnTo>
                      <a:pt x="1520" y="1103"/>
                    </a:lnTo>
                    <a:lnTo>
                      <a:pt x="1539" y="1082"/>
                    </a:lnTo>
                    <a:lnTo>
                      <a:pt x="1565" y="1077"/>
                    </a:lnTo>
                    <a:lnTo>
                      <a:pt x="1594" y="1089"/>
                    </a:lnTo>
                    <a:lnTo>
                      <a:pt x="1637" y="1084"/>
                    </a:lnTo>
                    <a:lnTo>
                      <a:pt x="1672" y="1082"/>
                    </a:lnTo>
                    <a:lnTo>
                      <a:pt x="1689" y="1091"/>
                    </a:lnTo>
                    <a:lnTo>
                      <a:pt x="1724" y="1091"/>
                    </a:lnTo>
                    <a:lnTo>
                      <a:pt x="1738" y="1103"/>
                    </a:lnTo>
                    <a:lnTo>
                      <a:pt x="1717" y="1119"/>
                    </a:lnTo>
                    <a:lnTo>
                      <a:pt x="1717" y="1140"/>
                    </a:lnTo>
                    <a:lnTo>
                      <a:pt x="1729" y="1155"/>
                    </a:lnTo>
                    <a:lnTo>
                      <a:pt x="1766" y="1153"/>
                    </a:lnTo>
                    <a:lnTo>
                      <a:pt x="1790" y="1155"/>
                    </a:lnTo>
                    <a:lnTo>
                      <a:pt x="1795" y="1169"/>
                    </a:lnTo>
                    <a:lnTo>
                      <a:pt x="1811" y="1179"/>
                    </a:lnTo>
                    <a:lnTo>
                      <a:pt x="1835" y="1164"/>
                    </a:lnTo>
                    <a:lnTo>
                      <a:pt x="1847" y="1164"/>
                    </a:lnTo>
                    <a:lnTo>
                      <a:pt x="1856" y="1188"/>
                    </a:lnTo>
                    <a:lnTo>
                      <a:pt x="1849" y="1198"/>
                    </a:lnTo>
                    <a:lnTo>
                      <a:pt x="1849" y="1217"/>
                    </a:lnTo>
                    <a:lnTo>
                      <a:pt x="1861" y="1221"/>
                    </a:lnTo>
                    <a:lnTo>
                      <a:pt x="1882" y="1221"/>
                    </a:lnTo>
                    <a:lnTo>
                      <a:pt x="1889" y="1200"/>
                    </a:lnTo>
                    <a:lnTo>
                      <a:pt x="1898" y="1185"/>
                    </a:lnTo>
                    <a:lnTo>
                      <a:pt x="1913" y="1172"/>
                    </a:lnTo>
                    <a:lnTo>
                      <a:pt x="1913" y="1153"/>
                    </a:lnTo>
                    <a:lnTo>
                      <a:pt x="1913" y="1127"/>
                    </a:lnTo>
                    <a:lnTo>
                      <a:pt x="1894" y="1115"/>
                    </a:lnTo>
                    <a:lnTo>
                      <a:pt x="1894" y="1089"/>
                    </a:lnTo>
                    <a:lnTo>
                      <a:pt x="1908" y="1077"/>
                    </a:lnTo>
                    <a:lnTo>
                      <a:pt x="1925" y="1096"/>
                    </a:lnTo>
                    <a:lnTo>
                      <a:pt x="1934" y="1120"/>
                    </a:lnTo>
                    <a:lnTo>
                      <a:pt x="1976" y="1167"/>
                    </a:lnTo>
                    <a:lnTo>
                      <a:pt x="2019" y="1214"/>
                    </a:lnTo>
                    <a:lnTo>
                      <a:pt x="2031" y="1226"/>
                    </a:lnTo>
                    <a:lnTo>
                      <a:pt x="2055" y="1276"/>
                    </a:lnTo>
                    <a:lnTo>
                      <a:pt x="2069" y="1320"/>
                    </a:lnTo>
                    <a:lnTo>
                      <a:pt x="2078" y="1337"/>
                    </a:lnTo>
                    <a:lnTo>
                      <a:pt x="2092" y="1337"/>
                    </a:lnTo>
                    <a:lnTo>
                      <a:pt x="2104" y="1325"/>
                    </a:lnTo>
                    <a:lnTo>
                      <a:pt x="2106" y="1297"/>
                    </a:lnTo>
                    <a:lnTo>
                      <a:pt x="2102" y="1259"/>
                    </a:lnTo>
                    <a:lnTo>
                      <a:pt x="2097" y="1230"/>
                    </a:lnTo>
                    <a:lnTo>
                      <a:pt x="2104" y="1195"/>
                    </a:lnTo>
                    <a:lnTo>
                      <a:pt x="2127" y="1155"/>
                    </a:lnTo>
                    <a:lnTo>
                      <a:pt x="2125" y="1119"/>
                    </a:lnTo>
                    <a:lnTo>
                      <a:pt x="2140" y="1086"/>
                    </a:lnTo>
                    <a:lnTo>
                      <a:pt x="2166" y="1077"/>
                    </a:lnTo>
                    <a:lnTo>
                      <a:pt x="2199" y="1069"/>
                    </a:lnTo>
                    <a:lnTo>
                      <a:pt x="2222" y="1058"/>
                    </a:lnTo>
                    <a:lnTo>
                      <a:pt x="2234" y="1018"/>
                    </a:lnTo>
                    <a:lnTo>
                      <a:pt x="2257" y="1003"/>
                    </a:lnTo>
                    <a:lnTo>
                      <a:pt x="2276" y="994"/>
                    </a:lnTo>
                    <a:lnTo>
                      <a:pt x="2307" y="1020"/>
                    </a:lnTo>
                    <a:lnTo>
                      <a:pt x="2316" y="1067"/>
                    </a:lnTo>
                    <a:lnTo>
                      <a:pt x="2307" y="1093"/>
                    </a:lnTo>
                    <a:lnTo>
                      <a:pt x="2288" y="1114"/>
                    </a:lnTo>
                    <a:lnTo>
                      <a:pt x="2267" y="1133"/>
                    </a:lnTo>
                    <a:lnTo>
                      <a:pt x="2246" y="1160"/>
                    </a:lnTo>
                    <a:lnTo>
                      <a:pt x="2238" y="1193"/>
                    </a:lnTo>
                    <a:lnTo>
                      <a:pt x="2243" y="1221"/>
                    </a:lnTo>
                    <a:lnTo>
                      <a:pt x="2234" y="1245"/>
                    </a:lnTo>
                    <a:lnTo>
                      <a:pt x="2205" y="1290"/>
                    </a:lnTo>
                    <a:lnTo>
                      <a:pt x="2205" y="1340"/>
                    </a:lnTo>
                    <a:lnTo>
                      <a:pt x="2199" y="1354"/>
                    </a:lnTo>
                    <a:lnTo>
                      <a:pt x="2212" y="1379"/>
                    </a:lnTo>
                    <a:lnTo>
                      <a:pt x="2191" y="1424"/>
                    </a:lnTo>
                    <a:lnTo>
                      <a:pt x="2149" y="1469"/>
                    </a:lnTo>
                    <a:lnTo>
                      <a:pt x="2111" y="1474"/>
                    </a:lnTo>
                    <a:lnTo>
                      <a:pt x="2092" y="1486"/>
                    </a:lnTo>
                    <a:lnTo>
                      <a:pt x="2088" y="1507"/>
                    </a:lnTo>
                    <a:lnTo>
                      <a:pt x="2097" y="1541"/>
                    </a:lnTo>
                    <a:lnTo>
                      <a:pt x="2121" y="1547"/>
                    </a:lnTo>
                    <a:lnTo>
                      <a:pt x="2158" y="1502"/>
                    </a:lnTo>
                    <a:lnTo>
                      <a:pt x="2196" y="1498"/>
                    </a:lnTo>
                    <a:lnTo>
                      <a:pt x="2212" y="1476"/>
                    </a:lnTo>
                    <a:lnTo>
                      <a:pt x="2213" y="1439"/>
                    </a:lnTo>
                    <a:lnTo>
                      <a:pt x="2238" y="1391"/>
                    </a:lnTo>
                    <a:lnTo>
                      <a:pt x="2253" y="1373"/>
                    </a:lnTo>
                    <a:lnTo>
                      <a:pt x="2274" y="1372"/>
                    </a:lnTo>
                    <a:lnTo>
                      <a:pt x="2298" y="1385"/>
                    </a:lnTo>
                    <a:lnTo>
                      <a:pt x="2323" y="1385"/>
                    </a:lnTo>
                    <a:lnTo>
                      <a:pt x="2326" y="1366"/>
                    </a:lnTo>
                    <a:lnTo>
                      <a:pt x="2314" y="1351"/>
                    </a:lnTo>
                    <a:lnTo>
                      <a:pt x="2281" y="1342"/>
                    </a:lnTo>
                    <a:lnTo>
                      <a:pt x="2262" y="1339"/>
                    </a:lnTo>
                    <a:lnTo>
                      <a:pt x="2250" y="1321"/>
                    </a:lnTo>
                    <a:lnTo>
                      <a:pt x="2255" y="1294"/>
                    </a:lnTo>
                    <a:lnTo>
                      <a:pt x="2274" y="1271"/>
                    </a:lnTo>
                    <a:lnTo>
                      <a:pt x="2284" y="1250"/>
                    </a:lnTo>
                    <a:lnTo>
                      <a:pt x="2291" y="1221"/>
                    </a:lnTo>
                    <a:lnTo>
                      <a:pt x="2291" y="1179"/>
                    </a:lnTo>
                    <a:lnTo>
                      <a:pt x="2298" y="1153"/>
                    </a:lnTo>
                    <a:lnTo>
                      <a:pt x="2310" y="1122"/>
                    </a:lnTo>
                    <a:lnTo>
                      <a:pt x="2328" y="1108"/>
                    </a:lnTo>
                    <a:lnTo>
                      <a:pt x="2349" y="1103"/>
                    </a:lnTo>
                    <a:lnTo>
                      <a:pt x="2355" y="1084"/>
                    </a:lnTo>
                    <a:lnTo>
                      <a:pt x="2369" y="1070"/>
                    </a:lnTo>
                    <a:lnTo>
                      <a:pt x="2381" y="1081"/>
                    </a:lnTo>
                    <a:lnTo>
                      <a:pt x="2364" y="1105"/>
                    </a:lnTo>
                    <a:lnTo>
                      <a:pt x="2364" y="1122"/>
                    </a:lnTo>
                    <a:lnTo>
                      <a:pt x="2368" y="1141"/>
                    </a:lnTo>
                    <a:lnTo>
                      <a:pt x="2392" y="1138"/>
                    </a:lnTo>
                    <a:lnTo>
                      <a:pt x="2413" y="1129"/>
                    </a:lnTo>
                    <a:lnTo>
                      <a:pt x="2421" y="1112"/>
                    </a:lnTo>
                    <a:lnTo>
                      <a:pt x="2437" y="1101"/>
                    </a:lnTo>
                    <a:lnTo>
                      <a:pt x="2449" y="1112"/>
                    </a:lnTo>
                    <a:lnTo>
                      <a:pt x="2473" y="1141"/>
                    </a:lnTo>
                    <a:lnTo>
                      <a:pt x="2486" y="1150"/>
                    </a:lnTo>
                    <a:lnTo>
                      <a:pt x="2506" y="1153"/>
                    </a:lnTo>
                    <a:lnTo>
                      <a:pt x="2510" y="1126"/>
                    </a:lnTo>
                    <a:lnTo>
                      <a:pt x="2498" y="1101"/>
                    </a:lnTo>
                    <a:lnTo>
                      <a:pt x="2491" y="1069"/>
                    </a:lnTo>
                    <a:lnTo>
                      <a:pt x="2506" y="1048"/>
                    </a:lnTo>
                    <a:lnTo>
                      <a:pt x="2529" y="1039"/>
                    </a:lnTo>
                    <a:lnTo>
                      <a:pt x="2564" y="1039"/>
                    </a:lnTo>
                    <a:lnTo>
                      <a:pt x="2593" y="1056"/>
                    </a:lnTo>
                    <a:lnTo>
                      <a:pt x="2654" y="1046"/>
                    </a:lnTo>
                    <a:lnTo>
                      <a:pt x="2687" y="1032"/>
                    </a:lnTo>
                    <a:lnTo>
                      <a:pt x="2692" y="1001"/>
                    </a:lnTo>
                    <a:lnTo>
                      <a:pt x="2692" y="982"/>
                    </a:lnTo>
                    <a:lnTo>
                      <a:pt x="2706" y="961"/>
                    </a:lnTo>
                    <a:lnTo>
                      <a:pt x="2763" y="928"/>
                    </a:lnTo>
                    <a:lnTo>
                      <a:pt x="2829" y="885"/>
                    </a:lnTo>
                    <a:lnTo>
                      <a:pt x="2877" y="875"/>
                    </a:lnTo>
                    <a:lnTo>
                      <a:pt x="2891" y="897"/>
                    </a:lnTo>
                    <a:lnTo>
                      <a:pt x="2942" y="878"/>
                    </a:lnTo>
                    <a:lnTo>
                      <a:pt x="2980" y="861"/>
                    </a:lnTo>
                    <a:lnTo>
                      <a:pt x="2994" y="795"/>
                    </a:lnTo>
                    <a:lnTo>
                      <a:pt x="3039" y="750"/>
                    </a:lnTo>
                    <a:lnTo>
                      <a:pt x="3058" y="752"/>
                    </a:lnTo>
                    <a:lnTo>
                      <a:pt x="3067" y="758"/>
                    </a:lnTo>
                    <a:lnTo>
                      <a:pt x="3070" y="778"/>
                    </a:lnTo>
                    <a:lnTo>
                      <a:pt x="3070" y="807"/>
                    </a:lnTo>
                    <a:lnTo>
                      <a:pt x="3072" y="821"/>
                    </a:lnTo>
                    <a:lnTo>
                      <a:pt x="3112" y="831"/>
                    </a:lnTo>
                    <a:lnTo>
                      <a:pt x="3164" y="795"/>
                    </a:lnTo>
                    <a:lnTo>
                      <a:pt x="3188" y="795"/>
                    </a:lnTo>
                    <a:lnTo>
                      <a:pt x="3214" y="807"/>
                    </a:lnTo>
                    <a:lnTo>
                      <a:pt x="3230" y="828"/>
                    </a:lnTo>
                    <a:lnTo>
                      <a:pt x="3247" y="901"/>
                    </a:lnTo>
                    <a:lnTo>
                      <a:pt x="3245" y="926"/>
                    </a:lnTo>
                    <a:lnTo>
                      <a:pt x="3214" y="949"/>
                    </a:lnTo>
                    <a:lnTo>
                      <a:pt x="3188" y="984"/>
                    </a:lnTo>
                    <a:lnTo>
                      <a:pt x="3165" y="1025"/>
                    </a:lnTo>
                    <a:lnTo>
                      <a:pt x="3153" y="1063"/>
                    </a:lnTo>
                    <a:lnTo>
                      <a:pt x="3139" y="1086"/>
                    </a:lnTo>
                    <a:lnTo>
                      <a:pt x="3141" y="1100"/>
                    </a:lnTo>
                    <a:lnTo>
                      <a:pt x="3165" y="1108"/>
                    </a:lnTo>
                    <a:lnTo>
                      <a:pt x="3181" y="1079"/>
                    </a:lnTo>
                    <a:lnTo>
                      <a:pt x="3219" y="1046"/>
                    </a:lnTo>
                    <a:lnTo>
                      <a:pt x="3271" y="1018"/>
                    </a:lnTo>
                    <a:lnTo>
                      <a:pt x="3316" y="1008"/>
                    </a:lnTo>
                    <a:lnTo>
                      <a:pt x="3358" y="1008"/>
                    </a:lnTo>
                    <a:lnTo>
                      <a:pt x="3386" y="1013"/>
                    </a:lnTo>
                    <a:lnTo>
                      <a:pt x="3412" y="1013"/>
                    </a:lnTo>
                    <a:lnTo>
                      <a:pt x="3415" y="1022"/>
                    </a:lnTo>
                    <a:lnTo>
                      <a:pt x="3417" y="1043"/>
                    </a:lnTo>
                    <a:lnTo>
                      <a:pt x="3443" y="1051"/>
                    </a:lnTo>
                    <a:lnTo>
                      <a:pt x="3472" y="1051"/>
                    </a:lnTo>
                    <a:lnTo>
                      <a:pt x="3507" y="1056"/>
                    </a:lnTo>
                    <a:lnTo>
                      <a:pt x="3521" y="1041"/>
                    </a:lnTo>
                    <a:lnTo>
                      <a:pt x="3516" y="1017"/>
                    </a:lnTo>
                    <a:lnTo>
                      <a:pt x="3495" y="989"/>
                    </a:lnTo>
                    <a:lnTo>
                      <a:pt x="3483" y="970"/>
                    </a:lnTo>
                    <a:lnTo>
                      <a:pt x="3500" y="949"/>
                    </a:lnTo>
                    <a:lnTo>
                      <a:pt x="3530" y="944"/>
                    </a:lnTo>
                    <a:lnTo>
                      <a:pt x="3568" y="944"/>
                    </a:lnTo>
                    <a:lnTo>
                      <a:pt x="3609" y="963"/>
                    </a:lnTo>
                    <a:lnTo>
                      <a:pt x="3634" y="975"/>
                    </a:lnTo>
                    <a:lnTo>
                      <a:pt x="3651" y="997"/>
                    </a:lnTo>
                    <a:lnTo>
                      <a:pt x="3649" y="1018"/>
                    </a:lnTo>
                    <a:lnTo>
                      <a:pt x="3658" y="1034"/>
                    </a:lnTo>
                    <a:lnTo>
                      <a:pt x="3670" y="1049"/>
                    </a:lnTo>
                    <a:lnTo>
                      <a:pt x="3715" y="1067"/>
                    </a:lnTo>
                    <a:lnTo>
                      <a:pt x="3731" y="1082"/>
                    </a:lnTo>
                    <a:lnTo>
                      <a:pt x="3741" y="1091"/>
                    </a:lnTo>
                    <a:lnTo>
                      <a:pt x="3760" y="1086"/>
                    </a:lnTo>
                    <a:lnTo>
                      <a:pt x="3760" y="1058"/>
                    </a:lnTo>
                    <a:lnTo>
                      <a:pt x="3750" y="1027"/>
                    </a:lnTo>
                    <a:lnTo>
                      <a:pt x="3750" y="997"/>
                    </a:lnTo>
                    <a:lnTo>
                      <a:pt x="3765" y="1001"/>
                    </a:lnTo>
                    <a:lnTo>
                      <a:pt x="3785" y="1017"/>
                    </a:lnTo>
                    <a:lnTo>
                      <a:pt x="3800" y="1022"/>
                    </a:lnTo>
                    <a:lnTo>
                      <a:pt x="3909" y="956"/>
                    </a:lnTo>
                    <a:lnTo>
                      <a:pt x="3922" y="930"/>
                    </a:lnTo>
                    <a:lnTo>
                      <a:pt x="3913" y="911"/>
                    </a:lnTo>
                    <a:lnTo>
                      <a:pt x="3880" y="914"/>
                    </a:lnTo>
                    <a:lnTo>
                      <a:pt x="3863" y="885"/>
                    </a:lnTo>
                    <a:lnTo>
                      <a:pt x="3863" y="861"/>
                    </a:lnTo>
                    <a:lnTo>
                      <a:pt x="3883" y="828"/>
                    </a:lnTo>
                    <a:lnTo>
                      <a:pt x="3908" y="814"/>
                    </a:lnTo>
                    <a:lnTo>
                      <a:pt x="3944" y="795"/>
                    </a:lnTo>
                    <a:lnTo>
                      <a:pt x="3986" y="779"/>
                    </a:lnTo>
                    <a:lnTo>
                      <a:pt x="4003" y="795"/>
                    </a:lnTo>
                    <a:lnTo>
                      <a:pt x="4012" y="819"/>
                    </a:lnTo>
                    <a:lnTo>
                      <a:pt x="4024" y="823"/>
                    </a:lnTo>
                    <a:lnTo>
                      <a:pt x="4027" y="800"/>
                    </a:lnTo>
                    <a:lnTo>
                      <a:pt x="4031" y="762"/>
                    </a:lnTo>
                    <a:lnTo>
                      <a:pt x="4045" y="741"/>
                    </a:lnTo>
                    <a:lnTo>
                      <a:pt x="4059" y="734"/>
                    </a:lnTo>
                    <a:lnTo>
                      <a:pt x="4078" y="732"/>
                    </a:lnTo>
                    <a:lnTo>
                      <a:pt x="4095" y="743"/>
                    </a:lnTo>
                    <a:lnTo>
                      <a:pt x="4130" y="771"/>
                    </a:lnTo>
                    <a:lnTo>
                      <a:pt x="4154" y="778"/>
                    </a:lnTo>
                    <a:lnTo>
                      <a:pt x="4180" y="765"/>
                    </a:lnTo>
                    <a:lnTo>
                      <a:pt x="4204" y="745"/>
                    </a:lnTo>
                    <a:lnTo>
                      <a:pt x="4225" y="717"/>
                    </a:lnTo>
                    <a:lnTo>
                      <a:pt x="4237" y="675"/>
                    </a:lnTo>
                    <a:lnTo>
                      <a:pt x="4267" y="648"/>
                    </a:lnTo>
                    <a:lnTo>
                      <a:pt x="4294" y="632"/>
                    </a:lnTo>
                    <a:lnTo>
                      <a:pt x="4315" y="627"/>
                    </a:lnTo>
                    <a:lnTo>
                      <a:pt x="4336" y="632"/>
                    </a:lnTo>
                    <a:lnTo>
                      <a:pt x="4353" y="644"/>
                    </a:lnTo>
                    <a:lnTo>
                      <a:pt x="4379" y="651"/>
                    </a:lnTo>
                    <a:lnTo>
                      <a:pt x="4404" y="649"/>
                    </a:lnTo>
                    <a:lnTo>
                      <a:pt x="4428" y="620"/>
                    </a:lnTo>
                    <a:lnTo>
                      <a:pt x="4442" y="596"/>
                    </a:lnTo>
                    <a:lnTo>
                      <a:pt x="4463" y="564"/>
                    </a:lnTo>
                    <a:lnTo>
                      <a:pt x="4496" y="542"/>
                    </a:lnTo>
                    <a:lnTo>
                      <a:pt x="4509" y="523"/>
                    </a:lnTo>
                    <a:lnTo>
                      <a:pt x="4513" y="481"/>
                    </a:lnTo>
                    <a:lnTo>
                      <a:pt x="4551" y="481"/>
                    </a:lnTo>
                    <a:lnTo>
                      <a:pt x="4605" y="481"/>
                    </a:lnTo>
                    <a:lnTo>
                      <a:pt x="4619" y="468"/>
                    </a:lnTo>
                    <a:lnTo>
                      <a:pt x="4620" y="445"/>
                    </a:lnTo>
                    <a:lnTo>
                      <a:pt x="4612" y="429"/>
                    </a:lnTo>
                    <a:lnTo>
                      <a:pt x="4582" y="424"/>
                    </a:lnTo>
                    <a:lnTo>
                      <a:pt x="4548" y="424"/>
                    </a:lnTo>
                    <a:lnTo>
                      <a:pt x="4539" y="414"/>
                    </a:lnTo>
                    <a:lnTo>
                      <a:pt x="4546" y="393"/>
                    </a:lnTo>
                    <a:lnTo>
                      <a:pt x="4567" y="348"/>
                    </a:lnTo>
                    <a:lnTo>
                      <a:pt x="4610" y="291"/>
                    </a:lnTo>
                    <a:lnTo>
                      <a:pt x="4704" y="213"/>
                    </a:lnTo>
                    <a:lnTo>
                      <a:pt x="4740" y="189"/>
                    </a:lnTo>
                    <a:lnTo>
                      <a:pt x="4785" y="161"/>
                    </a:lnTo>
                    <a:lnTo>
                      <a:pt x="4848" y="138"/>
                    </a:lnTo>
                    <a:lnTo>
                      <a:pt x="4893" y="112"/>
                    </a:lnTo>
                    <a:lnTo>
                      <a:pt x="4903" y="95"/>
                    </a:lnTo>
                    <a:lnTo>
                      <a:pt x="4908" y="66"/>
                    </a:lnTo>
                    <a:lnTo>
                      <a:pt x="4915" y="41"/>
                    </a:lnTo>
                    <a:lnTo>
                      <a:pt x="4929" y="17"/>
                    </a:lnTo>
                    <a:lnTo>
                      <a:pt x="4950" y="3"/>
                    </a:lnTo>
                    <a:lnTo>
                      <a:pt x="4981" y="0"/>
                    </a:lnTo>
                    <a:lnTo>
                      <a:pt x="5007" y="5"/>
                    </a:lnTo>
                    <a:lnTo>
                      <a:pt x="5035" y="21"/>
                    </a:lnTo>
                    <a:lnTo>
                      <a:pt x="5049" y="47"/>
                    </a:lnTo>
                    <a:lnTo>
                      <a:pt x="5064" y="69"/>
                    </a:lnTo>
                    <a:lnTo>
                      <a:pt x="5085" y="80"/>
                    </a:lnTo>
                    <a:lnTo>
                      <a:pt x="5087" y="80"/>
                    </a:lnTo>
                    <a:lnTo>
                      <a:pt x="5108" y="99"/>
                    </a:lnTo>
                    <a:lnTo>
                      <a:pt x="5113" y="116"/>
                    </a:lnTo>
                    <a:lnTo>
                      <a:pt x="5092" y="144"/>
                    </a:lnTo>
                    <a:lnTo>
                      <a:pt x="5077" y="171"/>
                    </a:lnTo>
                    <a:lnTo>
                      <a:pt x="5080" y="192"/>
                    </a:lnTo>
                    <a:lnTo>
                      <a:pt x="5073" y="206"/>
                    </a:lnTo>
                    <a:lnTo>
                      <a:pt x="5049" y="206"/>
                    </a:lnTo>
                    <a:lnTo>
                      <a:pt x="5038" y="189"/>
                    </a:lnTo>
                    <a:lnTo>
                      <a:pt x="5016" y="182"/>
                    </a:lnTo>
                    <a:lnTo>
                      <a:pt x="4997" y="185"/>
                    </a:lnTo>
                    <a:lnTo>
                      <a:pt x="4993" y="241"/>
                    </a:lnTo>
                    <a:lnTo>
                      <a:pt x="4973" y="254"/>
                    </a:lnTo>
                    <a:lnTo>
                      <a:pt x="4926" y="241"/>
                    </a:lnTo>
                    <a:lnTo>
                      <a:pt x="4915" y="251"/>
                    </a:lnTo>
                    <a:lnTo>
                      <a:pt x="4914" y="275"/>
                    </a:lnTo>
                    <a:lnTo>
                      <a:pt x="4938" y="289"/>
                    </a:lnTo>
                    <a:lnTo>
                      <a:pt x="4981" y="291"/>
                    </a:lnTo>
                    <a:lnTo>
                      <a:pt x="5004" y="357"/>
                    </a:lnTo>
                    <a:lnTo>
                      <a:pt x="5002" y="372"/>
                    </a:lnTo>
                    <a:lnTo>
                      <a:pt x="4978" y="398"/>
                    </a:lnTo>
                    <a:lnTo>
                      <a:pt x="4966" y="417"/>
                    </a:lnTo>
                    <a:lnTo>
                      <a:pt x="4973" y="433"/>
                    </a:lnTo>
                    <a:lnTo>
                      <a:pt x="4974" y="443"/>
                    </a:lnTo>
                    <a:lnTo>
                      <a:pt x="5011" y="421"/>
                    </a:lnTo>
                    <a:lnTo>
                      <a:pt x="5023" y="393"/>
                    </a:lnTo>
                    <a:lnTo>
                      <a:pt x="5052" y="379"/>
                    </a:lnTo>
                    <a:lnTo>
                      <a:pt x="5078" y="384"/>
                    </a:lnTo>
                    <a:lnTo>
                      <a:pt x="5115" y="386"/>
                    </a:lnTo>
                    <a:lnTo>
                      <a:pt x="5148" y="390"/>
                    </a:lnTo>
                    <a:lnTo>
                      <a:pt x="5170" y="405"/>
                    </a:lnTo>
                    <a:lnTo>
                      <a:pt x="5175" y="417"/>
                    </a:lnTo>
                    <a:lnTo>
                      <a:pt x="5172" y="429"/>
                    </a:lnTo>
                    <a:lnTo>
                      <a:pt x="5158" y="445"/>
                    </a:lnTo>
                    <a:lnTo>
                      <a:pt x="5148" y="457"/>
                    </a:lnTo>
                    <a:lnTo>
                      <a:pt x="5142" y="483"/>
                    </a:lnTo>
                    <a:lnTo>
                      <a:pt x="5136" y="514"/>
                    </a:lnTo>
                    <a:lnTo>
                      <a:pt x="5132" y="556"/>
                    </a:lnTo>
                    <a:lnTo>
                      <a:pt x="5137" y="616"/>
                    </a:lnTo>
                    <a:lnTo>
                      <a:pt x="5146" y="675"/>
                    </a:lnTo>
                    <a:lnTo>
                      <a:pt x="5149" y="729"/>
                    </a:lnTo>
                    <a:lnTo>
                      <a:pt x="5167" y="753"/>
                    </a:lnTo>
                    <a:lnTo>
                      <a:pt x="5184" y="774"/>
                    </a:lnTo>
                    <a:lnTo>
                      <a:pt x="5189" y="784"/>
                    </a:lnTo>
                    <a:lnTo>
                      <a:pt x="5174" y="797"/>
                    </a:lnTo>
                    <a:lnTo>
                      <a:pt x="5162" y="798"/>
                    </a:lnTo>
                    <a:lnTo>
                      <a:pt x="5149" y="784"/>
                    </a:lnTo>
                    <a:lnTo>
                      <a:pt x="5134" y="784"/>
                    </a:lnTo>
                    <a:lnTo>
                      <a:pt x="5113" y="831"/>
                    </a:lnTo>
                    <a:lnTo>
                      <a:pt x="5096" y="888"/>
                    </a:lnTo>
                    <a:lnTo>
                      <a:pt x="5085" y="954"/>
                    </a:lnTo>
                    <a:lnTo>
                      <a:pt x="5073" y="980"/>
                    </a:lnTo>
                    <a:lnTo>
                      <a:pt x="5077" y="1004"/>
                    </a:lnTo>
                    <a:lnTo>
                      <a:pt x="5104" y="1036"/>
                    </a:lnTo>
                    <a:lnTo>
                      <a:pt x="5116" y="1065"/>
                    </a:lnTo>
                    <a:lnTo>
                      <a:pt x="5122" y="1096"/>
                    </a:lnTo>
                    <a:lnTo>
                      <a:pt x="5137" y="1129"/>
                    </a:lnTo>
                    <a:lnTo>
                      <a:pt x="5158" y="1134"/>
                    </a:lnTo>
                    <a:lnTo>
                      <a:pt x="5162" y="1096"/>
                    </a:lnTo>
                    <a:lnTo>
                      <a:pt x="5198" y="1093"/>
                    </a:lnTo>
                    <a:lnTo>
                      <a:pt x="5231" y="1138"/>
                    </a:lnTo>
                    <a:lnTo>
                      <a:pt x="5288" y="1166"/>
                    </a:lnTo>
                    <a:lnTo>
                      <a:pt x="5300" y="1195"/>
                    </a:lnTo>
                    <a:lnTo>
                      <a:pt x="5259" y="1179"/>
                    </a:lnTo>
                    <a:lnTo>
                      <a:pt x="5264" y="1207"/>
                    </a:lnTo>
                    <a:lnTo>
                      <a:pt x="5316" y="1257"/>
                    </a:lnTo>
                    <a:lnTo>
                      <a:pt x="5342" y="1269"/>
                    </a:lnTo>
                    <a:lnTo>
                      <a:pt x="5358" y="1302"/>
                    </a:lnTo>
                    <a:lnTo>
                      <a:pt x="5337" y="1321"/>
                    </a:lnTo>
                    <a:lnTo>
                      <a:pt x="5337" y="1363"/>
                    </a:lnTo>
                    <a:lnTo>
                      <a:pt x="5361" y="1399"/>
                    </a:lnTo>
                    <a:lnTo>
                      <a:pt x="5366" y="1436"/>
                    </a:lnTo>
                    <a:lnTo>
                      <a:pt x="5358" y="1477"/>
                    </a:lnTo>
                    <a:lnTo>
                      <a:pt x="5399" y="1510"/>
                    </a:lnTo>
                    <a:lnTo>
                      <a:pt x="5423" y="1579"/>
                    </a:lnTo>
                    <a:lnTo>
                      <a:pt x="5439" y="1645"/>
                    </a:lnTo>
                    <a:lnTo>
                      <a:pt x="5443" y="1742"/>
                    </a:lnTo>
                    <a:lnTo>
                      <a:pt x="5411" y="1754"/>
                    </a:lnTo>
                    <a:lnTo>
                      <a:pt x="5406" y="1709"/>
                    </a:lnTo>
                    <a:lnTo>
                      <a:pt x="5385" y="1633"/>
                    </a:lnTo>
                    <a:lnTo>
                      <a:pt x="5259" y="1555"/>
                    </a:lnTo>
                    <a:lnTo>
                      <a:pt x="5116" y="1477"/>
                    </a:lnTo>
                    <a:lnTo>
                      <a:pt x="5071" y="1417"/>
                    </a:lnTo>
                    <a:lnTo>
                      <a:pt x="5042" y="1342"/>
                    </a:lnTo>
                    <a:lnTo>
                      <a:pt x="5023" y="1309"/>
                    </a:lnTo>
                    <a:lnTo>
                      <a:pt x="5040" y="1259"/>
                    </a:lnTo>
                    <a:lnTo>
                      <a:pt x="5019" y="1143"/>
                    </a:lnTo>
                    <a:lnTo>
                      <a:pt x="4999" y="1049"/>
                    </a:lnTo>
                    <a:lnTo>
                      <a:pt x="4993" y="975"/>
                    </a:lnTo>
                    <a:lnTo>
                      <a:pt x="4981" y="942"/>
                    </a:lnTo>
                    <a:lnTo>
                      <a:pt x="4962" y="918"/>
                    </a:lnTo>
                    <a:lnTo>
                      <a:pt x="4938" y="909"/>
                    </a:lnTo>
                    <a:lnTo>
                      <a:pt x="4920" y="892"/>
                    </a:lnTo>
                    <a:lnTo>
                      <a:pt x="4915" y="866"/>
                    </a:lnTo>
                    <a:lnTo>
                      <a:pt x="4924" y="835"/>
                    </a:lnTo>
                    <a:lnTo>
                      <a:pt x="4898" y="854"/>
                    </a:lnTo>
                    <a:lnTo>
                      <a:pt x="4891" y="875"/>
                    </a:lnTo>
                    <a:lnTo>
                      <a:pt x="4891" y="906"/>
                    </a:lnTo>
                    <a:lnTo>
                      <a:pt x="4915" y="942"/>
                    </a:lnTo>
                    <a:lnTo>
                      <a:pt x="4936" y="975"/>
                    </a:lnTo>
                    <a:lnTo>
                      <a:pt x="4957" y="1020"/>
                    </a:lnTo>
                    <a:lnTo>
                      <a:pt x="4962" y="1060"/>
                    </a:lnTo>
                    <a:lnTo>
                      <a:pt x="4945" y="1077"/>
                    </a:lnTo>
                    <a:lnTo>
                      <a:pt x="4903" y="1072"/>
                    </a:lnTo>
                    <a:lnTo>
                      <a:pt x="4875" y="1048"/>
                    </a:lnTo>
                    <a:lnTo>
                      <a:pt x="4846" y="1044"/>
                    </a:lnTo>
                    <a:lnTo>
                      <a:pt x="4822" y="1072"/>
                    </a:lnTo>
                    <a:lnTo>
                      <a:pt x="4822" y="1141"/>
                    </a:lnTo>
                    <a:lnTo>
                      <a:pt x="4834" y="1211"/>
                    </a:lnTo>
                    <a:lnTo>
                      <a:pt x="4842" y="1257"/>
                    </a:lnTo>
                    <a:lnTo>
                      <a:pt x="4863" y="1285"/>
                    </a:lnTo>
                    <a:lnTo>
                      <a:pt x="4882" y="1264"/>
                    </a:lnTo>
                    <a:lnTo>
                      <a:pt x="4908" y="1269"/>
                    </a:lnTo>
                    <a:lnTo>
                      <a:pt x="4908" y="1290"/>
                    </a:lnTo>
                    <a:lnTo>
                      <a:pt x="4875" y="1330"/>
                    </a:lnTo>
                    <a:lnTo>
                      <a:pt x="4851" y="1366"/>
                    </a:lnTo>
                    <a:lnTo>
                      <a:pt x="4822" y="1417"/>
                    </a:lnTo>
                    <a:lnTo>
                      <a:pt x="4801" y="1408"/>
                    </a:lnTo>
                    <a:lnTo>
                      <a:pt x="4813" y="1359"/>
                    </a:lnTo>
                    <a:lnTo>
                      <a:pt x="4785" y="1359"/>
                    </a:lnTo>
                    <a:lnTo>
                      <a:pt x="4764" y="1396"/>
                    </a:lnTo>
                    <a:lnTo>
                      <a:pt x="4723" y="1411"/>
                    </a:lnTo>
                    <a:lnTo>
                      <a:pt x="4723" y="1465"/>
                    </a:lnTo>
                    <a:lnTo>
                      <a:pt x="4679" y="1498"/>
                    </a:lnTo>
                    <a:lnTo>
                      <a:pt x="4646" y="1514"/>
                    </a:lnTo>
                    <a:lnTo>
                      <a:pt x="4594" y="1547"/>
                    </a:lnTo>
                    <a:lnTo>
                      <a:pt x="4555" y="1630"/>
                    </a:lnTo>
                    <a:lnTo>
                      <a:pt x="4522" y="1864"/>
                    </a:lnTo>
                    <a:lnTo>
                      <a:pt x="4527" y="1948"/>
                    </a:lnTo>
                    <a:lnTo>
                      <a:pt x="4508" y="1999"/>
                    </a:lnTo>
                    <a:lnTo>
                      <a:pt x="4487" y="2035"/>
                    </a:lnTo>
                    <a:lnTo>
                      <a:pt x="4492" y="2059"/>
                    </a:lnTo>
                    <a:lnTo>
                      <a:pt x="4527" y="2044"/>
                    </a:lnTo>
                    <a:lnTo>
                      <a:pt x="4560" y="2038"/>
                    </a:lnTo>
                    <a:lnTo>
                      <a:pt x="4572" y="2068"/>
                    </a:lnTo>
                    <a:lnTo>
                      <a:pt x="4575" y="2096"/>
                    </a:lnTo>
                    <a:lnTo>
                      <a:pt x="4605" y="2096"/>
                    </a:lnTo>
                    <a:lnTo>
                      <a:pt x="4612" y="2075"/>
                    </a:lnTo>
                    <a:lnTo>
                      <a:pt x="4634" y="2056"/>
                    </a:lnTo>
                    <a:lnTo>
                      <a:pt x="4643" y="2023"/>
                    </a:lnTo>
                    <a:lnTo>
                      <a:pt x="4667" y="1990"/>
                    </a:lnTo>
                    <a:lnTo>
                      <a:pt x="4704" y="1990"/>
                    </a:lnTo>
                    <a:lnTo>
                      <a:pt x="4766" y="2002"/>
                    </a:lnTo>
                    <a:lnTo>
                      <a:pt x="4815" y="2047"/>
                    </a:lnTo>
                    <a:lnTo>
                      <a:pt x="4839" y="2092"/>
                    </a:lnTo>
                    <a:lnTo>
                      <a:pt x="4844" y="2161"/>
                    </a:lnTo>
                    <a:lnTo>
                      <a:pt x="4881" y="2210"/>
                    </a:lnTo>
                    <a:lnTo>
                      <a:pt x="4929" y="2260"/>
                    </a:lnTo>
                    <a:lnTo>
                      <a:pt x="4941" y="2300"/>
                    </a:lnTo>
                    <a:lnTo>
                      <a:pt x="4941" y="2399"/>
                    </a:lnTo>
                    <a:lnTo>
                      <a:pt x="4941" y="2440"/>
                    </a:lnTo>
                    <a:lnTo>
                      <a:pt x="4953" y="2513"/>
                    </a:lnTo>
                    <a:lnTo>
                      <a:pt x="4950" y="2624"/>
                    </a:lnTo>
                    <a:lnTo>
                      <a:pt x="4934" y="2697"/>
                    </a:lnTo>
                    <a:lnTo>
                      <a:pt x="4926" y="2780"/>
                    </a:lnTo>
                    <a:lnTo>
                      <a:pt x="4893" y="2842"/>
                    </a:lnTo>
                    <a:lnTo>
                      <a:pt x="4872" y="2882"/>
                    </a:lnTo>
                    <a:lnTo>
                      <a:pt x="4856" y="2908"/>
                    </a:lnTo>
                    <a:lnTo>
                      <a:pt x="4832" y="2915"/>
                    </a:lnTo>
                    <a:lnTo>
                      <a:pt x="4799" y="2882"/>
                    </a:lnTo>
                    <a:lnTo>
                      <a:pt x="4775" y="2894"/>
                    </a:lnTo>
                    <a:lnTo>
                      <a:pt x="4775" y="2936"/>
                    </a:lnTo>
                    <a:lnTo>
                      <a:pt x="4775" y="2984"/>
                    </a:lnTo>
                    <a:lnTo>
                      <a:pt x="4749" y="3001"/>
                    </a:lnTo>
                    <a:lnTo>
                      <a:pt x="4725" y="2984"/>
                    </a:lnTo>
                    <a:lnTo>
                      <a:pt x="4733" y="2936"/>
                    </a:lnTo>
                    <a:lnTo>
                      <a:pt x="4737" y="2875"/>
                    </a:lnTo>
                    <a:lnTo>
                      <a:pt x="4712" y="2842"/>
                    </a:lnTo>
                    <a:lnTo>
                      <a:pt x="4685" y="2821"/>
                    </a:lnTo>
                    <a:lnTo>
                      <a:pt x="4692" y="2785"/>
                    </a:lnTo>
                    <a:lnTo>
                      <a:pt x="4697" y="2752"/>
                    </a:lnTo>
                    <a:lnTo>
                      <a:pt x="4754" y="2752"/>
                    </a:lnTo>
                    <a:lnTo>
                      <a:pt x="4761" y="2709"/>
                    </a:lnTo>
                    <a:lnTo>
                      <a:pt x="4754" y="2669"/>
                    </a:lnTo>
                    <a:lnTo>
                      <a:pt x="4725" y="2579"/>
                    </a:lnTo>
                    <a:lnTo>
                      <a:pt x="4742" y="2549"/>
                    </a:lnTo>
                    <a:lnTo>
                      <a:pt x="4709" y="2504"/>
                    </a:lnTo>
                    <a:lnTo>
                      <a:pt x="4692" y="2546"/>
                    </a:lnTo>
                    <a:lnTo>
                      <a:pt x="4660" y="2567"/>
                    </a:lnTo>
                    <a:lnTo>
                      <a:pt x="4655" y="2600"/>
                    </a:lnTo>
                    <a:lnTo>
                      <a:pt x="4624" y="2619"/>
                    </a:lnTo>
                    <a:lnTo>
                      <a:pt x="4588" y="2627"/>
                    </a:lnTo>
                    <a:lnTo>
                      <a:pt x="4563" y="2612"/>
                    </a:lnTo>
                    <a:lnTo>
                      <a:pt x="4530" y="2575"/>
                    </a:lnTo>
                    <a:lnTo>
                      <a:pt x="4509" y="2567"/>
                    </a:lnTo>
                    <a:lnTo>
                      <a:pt x="4478" y="2555"/>
                    </a:lnTo>
                    <a:lnTo>
                      <a:pt x="4426" y="2555"/>
                    </a:lnTo>
                    <a:lnTo>
                      <a:pt x="4390" y="2567"/>
                    </a:lnTo>
                    <a:lnTo>
                      <a:pt x="4357" y="2549"/>
                    </a:lnTo>
                    <a:lnTo>
                      <a:pt x="4291" y="2480"/>
                    </a:lnTo>
                    <a:lnTo>
                      <a:pt x="4222" y="2406"/>
                    </a:lnTo>
                    <a:lnTo>
                      <a:pt x="4164" y="2394"/>
                    </a:lnTo>
                    <a:lnTo>
                      <a:pt x="4111" y="2399"/>
                    </a:lnTo>
                    <a:lnTo>
                      <a:pt x="4071" y="2394"/>
                    </a:lnTo>
                    <a:lnTo>
                      <a:pt x="4027" y="2414"/>
                    </a:lnTo>
                    <a:lnTo>
                      <a:pt x="3979" y="2440"/>
                    </a:lnTo>
                    <a:lnTo>
                      <a:pt x="3954" y="2501"/>
                    </a:lnTo>
                    <a:lnTo>
                      <a:pt x="3987" y="2518"/>
                    </a:lnTo>
                    <a:lnTo>
                      <a:pt x="4000" y="2549"/>
                    </a:lnTo>
                    <a:lnTo>
                      <a:pt x="3970" y="2652"/>
                    </a:lnTo>
                    <a:lnTo>
                      <a:pt x="3991" y="2697"/>
                    </a:lnTo>
                    <a:lnTo>
                      <a:pt x="3982" y="2714"/>
                    </a:lnTo>
                    <a:lnTo>
                      <a:pt x="3930" y="2773"/>
                    </a:lnTo>
                    <a:lnTo>
                      <a:pt x="3901" y="2761"/>
                    </a:lnTo>
                    <a:lnTo>
                      <a:pt x="3861" y="2757"/>
                    </a:lnTo>
                    <a:lnTo>
                      <a:pt x="3826" y="2785"/>
                    </a:lnTo>
                    <a:lnTo>
                      <a:pt x="3811" y="2780"/>
                    </a:lnTo>
                    <a:lnTo>
                      <a:pt x="3779" y="2761"/>
                    </a:lnTo>
                    <a:lnTo>
                      <a:pt x="3731" y="2761"/>
                    </a:lnTo>
                    <a:lnTo>
                      <a:pt x="3720" y="2788"/>
                    </a:lnTo>
                    <a:lnTo>
                      <a:pt x="3705" y="2816"/>
                    </a:lnTo>
                    <a:lnTo>
                      <a:pt x="3684" y="2839"/>
                    </a:lnTo>
                    <a:lnTo>
                      <a:pt x="3654" y="2858"/>
                    </a:lnTo>
                    <a:lnTo>
                      <a:pt x="3621" y="2866"/>
                    </a:lnTo>
                    <a:lnTo>
                      <a:pt x="3561" y="2882"/>
                    </a:lnTo>
                    <a:lnTo>
                      <a:pt x="3505" y="2882"/>
                    </a:lnTo>
                    <a:lnTo>
                      <a:pt x="3481" y="2866"/>
                    </a:lnTo>
                    <a:lnTo>
                      <a:pt x="3432" y="2847"/>
                    </a:lnTo>
                    <a:lnTo>
                      <a:pt x="3403" y="2846"/>
                    </a:lnTo>
                    <a:lnTo>
                      <a:pt x="3360" y="2833"/>
                    </a:lnTo>
                    <a:lnTo>
                      <a:pt x="3334" y="2832"/>
                    </a:lnTo>
                    <a:lnTo>
                      <a:pt x="3297" y="2847"/>
                    </a:lnTo>
                    <a:lnTo>
                      <a:pt x="3256" y="2863"/>
                    </a:lnTo>
                    <a:lnTo>
                      <a:pt x="3216" y="2858"/>
                    </a:lnTo>
                    <a:lnTo>
                      <a:pt x="3188" y="2849"/>
                    </a:lnTo>
                    <a:lnTo>
                      <a:pt x="3176" y="2821"/>
                    </a:lnTo>
                    <a:lnTo>
                      <a:pt x="3174" y="2792"/>
                    </a:lnTo>
                    <a:lnTo>
                      <a:pt x="3158" y="2781"/>
                    </a:lnTo>
                    <a:lnTo>
                      <a:pt x="3117" y="2769"/>
                    </a:lnTo>
                    <a:lnTo>
                      <a:pt x="3027" y="2742"/>
                    </a:lnTo>
                    <a:lnTo>
                      <a:pt x="3004" y="2754"/>
                    </a:lnTo>
                    <a:lnTo>
                      <a:pt x="2975" y="2790"/>
                    </a:lnTo>
                    <a:lnTo>
                      <a:pt x="2968" y="2809"/>
                    </a:lnTo>
                    <a:lnTo>
                      <a:pt x="2980" y="2825"/>
                    </a:lnTo>
                    <a:lnTo>
                      <a:pt x="2987" y="2847"/>
                    </a:lnTo>
                    <a:lnTo>
                      <a:pt x="2983" y="2875"/>
                    </a:lnTo>
                    <a:lnTo>
                      <a:pt x="2988" y="2891"/>
                    </a:lnTo>
                    <a:lnTo>
                      <a:pt x="2980" y="2911"/>
                    </a:lnTo>
                    <a:lnTo>
                      <a:pt x="2962" y="2920"/>
                    </a:lnTo>
                    <a:lnTo>
                      <a:pt x="2935" y="2917"/>
                    </a:lnTo>
                    <a:lnTo>
                      <a:pt x="2902" y="2908"/>
                    </a:lnTo>
                    <a:lnTo>
                      <a:pt x="2860" y="2908"/>
                    </a:lnTo>
                    <a:lnTo>
                      <a:pt x="2820" y="2891"/>
                    </a:lnTo>
                    <a:lnTo>
                      <a:pt x="2812" y="2878"/>
                    </a:lnTo>
                    <a:lnTo>
                      <a:pt x="2796" y="2859"/>
                    </a:lnTo>
                    <a:lnTo>
                      <a:pt x="2779" y="2858"/>
                    </a:lnTo>
                    <a:lnTo>
                      <a:pt x="2739" y="2854"/>
                    </a:lnTo>
                    <a:lnTo>
                      <a:pt x="2721" y="2844"/>
                    </a:lnTo>
                    <a:lnTo>
                      <a:pt x="2709" y="2839"/>
                    </a:lnTo>
                    <a:lnTo>
                      <a:pt x="2697" y="2851"/>
                    </a:lnTo>
                    <a:lnTo>
                      <a:pt x="2680" y="2868"/>
                    </a:lnTo>
                    <a:lnTo>
                      <a:pt x="2662" y="2882"/>
                    </a:lnTo>
                    <a:lnTo>
                      <a:pt x="2638" y="2882"/>
                    </a:lnTo>
                    <a:lnTo>
                      <a:pt x="2626" y="2878"/>
                    </a:lnTo>
                    <a:lnTo>
                      <a:pt x="2616" y="2863"/>
                    </a:lnTo>
                    <a:lnTo>
                      <a:pt x="2605" y="2851"/>
                    </a:lnTo>
                    <a:lnTo>
                      <a:pt x="2588" y="2842"/>
                    </a:lnTo>
                    <a:lnTo>
                      <a:pt x="2572" y="2842"/>
                    </a:lnTo>
                    <a:lnTo>
                      <a:pt x="2548" y="2854"/>
                    </a:lnTo>
                    <a:lnTo>
                      <a:pt x="2527" y="2875"/>
                    </a:lnTo>
                    <a:lnTo>
                      <a:pt x="2503" y="2892"/>
                    </a:lnTo>
                    <a:lnTo>
                      <a:pt x="2453" y="2901"/>
                    </a:lnTo>
                    <a:lnTo>
                      <a:pt x="2425" y="2913"/>
                    </a:lnTo>
                    <a:lnTo>
                      <a:pt x="2395" y="2925"/>
                    </a:lnTo>
                    <a:lnTo>
                      <a:pt x="2392" y="2913"/>
                    </a:lnTo>
                    <a:lnTo>
                      <a:pt x="2395" y="2889"/>
                    </a:lnTo>
                    <a:lnTo>
                      <a:pt x="2380" y="2863"/>
                    </a:lnTo>
                    <a:lnTo>
                      <a:pt x="2352" y="2863"/>
                    </a:lnTo>
                    <a:lnTo>
                      <a:pt x="2321" y="2875"/>
                    </a:lnTo>
                    <a:lnTo>
                      <a:pt x="2298" y="2858"/>
                    </a:lnTo>
                    <a:lnTo>
                      <a:pt x="2281" y="2839"/>
                    </a:lnTo>
                    <a:lnTo>
                      <a:pt x="2272" y="2818"/>
                    </a:lnTo>
                    <a:lnTo>
                      <a:pt x="2262" y="2797"/>
                    </a:lnTo>
                    <a:lnTo>
                      <a:pt x="2253" y="2773"/>
                    </a:lnTo>
                    <a:lnTo>
                      <a:pt x="2243" y="2761"/>
                    </a:lnTo>
                    <a:lnTo>
                      <a:pt x="2218" y="2743"/>
                    </a:lnTo>
                    <a:lnTo>
                      <a:pt x="2205" y="2740"/>
                    </a:lnTo>
                    <a:lnTo>
                      <a:pt x="2185" y="2740"/>
                    </a:lnTo>
                    <a:lnTo>
                      <a:pt x="2172" y="2742"/>
                    </a:lnTo>
                    <a:lnTo>
                      <a:pt x="2151" y="2723"/>
                    </a:lnTo>
                    <a:lnTo>
                      <a:pt x="2139" y="2707"/>
                    </a:lnTo>
                    <a:lnTo>
                      <a:pt x="2128" y="2697"/>
                    </a:lnTo>
                    <a:lnTo>
                      <a:pt x="2118" y="2698"/>
                    </a:lnTo>
                    <a:lnTo>
                      <a:pt x="2104" y="2709"/>
                    </a:lnTo>
                    <a:lnTo>
                      <a:pt x="2092" y="2712"/>
                    </a:lnTo>
                    <a:lnTo>
                      <a:pt x="2083" y="2707"/>
                    </a:lnTo>
                    <a:lnTo>
                      <a:pt x="2078" y="2702"/>
                    </a:lnTo>
                    <a:lnTo>
                      <a:pt x="2073" y="2679"/>
                    </a:lnTo>
                    <a:lnTo>
                      <a:pt x="2055" y="2626"/>
                    </a:lnTo>
                    <a:lnTo>
                      <a:pt x="2035" y="2537"/>
                    </a:lnTo>
                    <a:lnTo>
                      <a:pt x="2016" y="2496"/>
                    </a:lnTo>
                    <a:lnTo>
                      <a:pt x="1991" y="2463"/>
                    </a:lnTo>
                    <a:lnTo>
                      <a:pt x="1984" y="2447"/>
                    </a:lnTo>
                    <a:lnTo>
                      <a:pt x="1988" y="2437"/>
                    </a:lnTo>
                    <a:lnTo>
                      <a:pt x="2000" y="2432"/>
                    </a:lnTo>
                    <a:lnTo>
                      <a:pt x="2003" y="2425"/>
                    </a:lnTo>
                    <a:lnTo>
                      <a:pt x="2002" y="2416"/>
                    </a:lnTo>
                    <a:lnTo>
                      <a:pt x="1953" y="2425"/>
                    </a:lnTo>
                    <a:lnTo>
                      <a:pt x="1896" y="2440"/>
                    </a:lnTo>
                    <a:lnTo>
                      <a:pt x="1844" y="2440"/>
                    </a:lnTo>
                    <a:lnTo>
                      <a:pt x="1839" y="2430"/>
                    </a:lnTo>
                    <a:lnTo>
                      <a:pt x="1854" y="2414"/>
                    </a:lnTo>
                    <a:lnTo>
                      <a:pt x="1853" y="2404"/>
                    </a:lnTo>
                    <a:lnTo>
                      <a:pt x="1837" y="2394"/>
                    </a:lnTo>
                    <a:lnTo>
                      <a:pt x="1809" y="2374"/>
                    </a:lnTo>
                    <a:lnTo>
                      <a:pt x="1794" y="2371"/>
                    </a:lnTo>
                    <a:lnTo>
                      <a:pt x="1771" y="2366"/>
                    </a:lnTo>
                    <a:lnTo>
                      <a:pt x="1768" y="2355"/>
                    </a:lnTo>
                    <a:lnTo>
                      <a:pt x="1781" y="2328"/>
                    </a:lnTo>
                    <a:lnTo>
                      <a:pt x="1780" y="2305"/>
                    </a:lnTo>
                    <a:lnTo>
                      <a:pt x="1769" y="2286"/>
                    </a:lnTo>
                    <a:lnTo>
                      <a:pt x="1755" y="2269"/>
                    </a:lnTo>
                    <a:lnTo>
                      <a:pt x="1729" y="2246"/>
                    </a:lnTo>
                    <a:lnTo>
                      <a:pt x="1703" y="2243"/>
                    </a:lnTo>
                    <a:lnTo>
                      <a:pt x="1672" y="2260"/>
                    </a:lnTo>
                    <a:lnTo>
                      <a:pt x="1629" y="2262"/>
                    </a:lnTo>
                    <a:lnTo>
                      <a:pt x="1573" y="2248"/>
                    </a:lnTo>
                    <a:lnTo>
                      <a:pt x="1539" y="2248"/>
                    </a:lnTo>
                    <a:lnTo>
                      <a:pt x="1481" y="2248"/>
                    </a:lnTo>
                    <a:lnTo>
                      <a:pt x="1435" y="2238"/>
                    </a:lnTo>
                    <a:lnTo>
                      <a:pt x="1402" y="2222"/>
                    </a:lnTo>
                    <a:lnTo>
                      <a:pt x="1383" y="2198"/>
                    </a:lnTo>
                    <a:lnTo>
                      <a:pt x="1369" y="2198"/>
                    </a:lnTo>
                    <a:lnTo>
                      <a:pt x="1356" y="2210"/>
                    </a:lnTo>
                    <a:lnTo>
                      <a:pt x="1356" y="2229"/>
                    </a:lnTo>
                    <a:lnTo>
                      <a:pt x="1367" y="2241"/>
                    </a:lnTo>
                    <a:lnTo>
                      <a:pt x="1383" y="2255"/>
                    </a:lnTo>
                    <a:lnTo>
                      <a:pt x="1383" y="2271"/>
                    </a:lnTo>
                    <a:lnTo>
                      <a:pt x="1369" y="2284"/>
                    </a:lnTo>
                    <a:lnTo>
                      <a:pt x="1344" y="2284"/>
                    </a:lnTo>
                    <a:lnTo>
                      <a:pt x="1320" y="2274"/>
                    </a:lnTo>
                    <a:lnTo>
                      <a:pt x="1306" y="2272"/>
                    </a:lnTo>
                    <a:lnTo>
                      <a:pt x="1299" y="2279"/>
                    </a:lnTo>
                    <a:lnTo>
                      <a:pt x="1298" y="2295"/>
                    </a:lnTo>
                    <a:lnTo>
                      <a:pt x="1280" y="2302"/>
                    </a:lnTo>
                    <a:lnTo>
                      <a:pt x="1265" y="2293"/>
                    </a:lnTo>
                    <a:lnTo>
                      <a:pt x="1258" y="2295"/>
                    </a:lnTo>
                    <a:lnTo>
                      <a:pt x="1254" y="2310"/>
                    </a:lnTo>
                    <a:lnTo>
                      <a:pt x="1261" y="2326"/>
                    </a:lnTo>
                    <a:lnTo>
                      <a:pt x="1272" y="2340"/>
                    </a:lnTo>
                    <a:lnTo>
                      <a:pt x="1285" y="2368"/>
                    </a:lnTo>
                    <a:lnTo>
                      <a:pt x="1282" y="2387"/>
                    </a:lnTo>
                    <a:lnTo>
                      <a:pt x="1280" y="2400"/>
                    </a:lnTo>
                    <a:lnTo>
                      <a:pt x="1273" y="2411"/>
                    </a:lnTo>
                    <a:lnTo>
                      <a:pt x="1258" y="2419"/>
                    </a:lnTo>
                    <a:lnTo>
                      <a:pt x="1237" y="2418"/>
                    </a:lnTo>
                    <a:lnTo>
                      <a:pt x="1214" y="2400"/>
                    </a:lnTo>
                    <a:lnTo>
                      <a:pt x="1178" y="2381"/>
                    </a:lnTo>
                    <a:lnTo>
                      <a:pt x="1140" y="2336"/>
                    </a:lnTo>
                    <a:lnTo>
                      <a:pt x="1122" y="2309"/>
                    </a:lnTo>
                    <a:lnTo>
                      <a:pt x="1107" y="2286"/>
                    </a:lnTo>
                    <a:lnTo>
                      <a:pt x="1095" y="2279"/>
                    </a:lnTo>
                    <a:lnTo>
                      <a:pt x="1050" y="2286"/>
                    </a:lnTo>
                    <a:lnTo>
                      <a:pt x="1022" y="2272"/>
                    </a:lnTo>
                    <a:lnTo>
                      <a:pt x="987" y="2271"/>
                    </a:lnTo>
                    <a:lnTo>
                      <a:pt x="980" y="2258"/>
                    </a:lnTo>
                    <a:lnTo>
                      <a:pt x="984" y="2224"/>
                    </a:lnTo>
                    <a:lnTo>
                      <a:pt x="984" y="2208"/>
                    </a:lnTo>
                    <a:lnTo>
                      <a:pt x="978" y="2194"/>
                    </a:lnTo>
                    <a:lnTo>
                      <a:pt x="973" y="2174"/>
                    </a:lnTo>
                    <a:lnTo>
                      <a:pt x="958" y="2161"/>
                    </a:lnTo>
                    <a:lnTo>
                      <a:pt x="945" y="2156"/>
                    </a:lnTo>
                    <a:lnTo>
                      <a:pt x="923" y="2139"/>
                    </a:lnTo>
                    <a:lnTo>
                      <a:pt x="913" y="2116"/>
                    </a:lnTo>
                    <a:lnTo>
                      <a:pt x="897" y="2099"/>
                    </a:lnTo>
                    <a:lnTo>
                      <a:pt x="880" y="2096"/>
                    </a:lnTo>
                    <a:lnTo>
                      <a:pt x="854" y="2097"/>
                    </a:lnTo>
                    <a:lnTo>
                      <a:pt x="822" y="2097"/>
                    </a:lnTo>
                    <a:lnTo>
                      <a:pt x="802" y="2092"/>
                    </a:lnTo>
                    <a:lnTo>
                      <a:pt x="777" y="2083"/>
                    </a:lnTo>
                    <a:lnTo>
                      <a:pt x="756" y="2087"/>
                    </a:lnTo>
                    <a:lnTo>
                      <a:pt x="743" y="2097"/>
                    </a:lnTo>
                    <a:lnTo>
                      <a:pt x="737" y="2113"/>
                    </a:lnTo>
                    <a:lnTo>
                      <a:pt x="730" y="2135"/>
                    </a:lnTo>
                    <a:lnTo>
                      <a:pt x="715" y="2139"/>
                    </a:lnTo>
                    <a:lnTo>
                      <a:pt x="703" y="2137"/>
                    </a:lnTo>
                    <a:lnTo>
                      <a:pt x="691" y="2122"/>
                    </a:lnTo>
                    <a:lnTo>
                      <a:pt x="677" y="2094"/>
                    </a:lnTo>
                    <a:lnTo>
                      <a:pt x="658" y="2085"/>
                    </a:lnTo>
                    <a:lnTo>
                      <a:pt x="638" y="2089"/>
                    </a:lnTo>
                    <a:lnTo>
                      <a:pt x="632" y="2097"/>
                    </a:lnTo>
                    <a:lnTo>
                      <a:pt x="623" y="2113"/>
                    </a:lnTo>
                    <a:lnTo>
                      <a:pt x="602" y="2127"/>
                    </a:lnTo>
                    <a:lnTo>
                      <a:pt x="567" y="2127"/>
                    </a:lnTo>
                    <a:lnTo>
                      <a:pt x="552" y="2139"/>
                    </a:lnTo>
                    <a:lnTo>
                      <a:pt x="552" y="2163"/>
                    </a:lnTo>
                    <a:lnTo>
                      <a:pt x="557" y="2179"/>
                    </a:lnTo>
                    <a:lnTo>
                      <a:pt x="569" y="2200"/>
                    </a:lnTo>
                    <a:lnTo>
                      <a:pt x="574" y="2222"/>
                    </a:lnTo>
                    <a:lnTo>
                      <a:pt x="585" y="2253"/>
                    </a:lnTo>
                    <a:lnTo>
                      <a:pt x="583" y="2293"/>
                    </a:lnTo>
                    <a:lnTo>
                      <a:pt x="573" y="2310"/>
                    </a:lnTo>
                    <a:lnTo>
                      <a:pt x="560" y="2338"/>
                    </a:lnTo>
                    <a:lnTo>
                      <a:pt x="527" y="2355"/>
                    </a:lnTo>
                    <a:lnTo>
                      <a:pt x="491" y="2368"/>
                    </a:lnTo>
                    <a:lnTo>
                      <a:pt x="469" y="2359"/>
                    </a:lnTo>
                    <a:lnTo>
                      <a:pt x="418" y="2350"/>
                    </a:lnTo>
                    <a:lnTo>
                      <a:pt x="380" y="2371"/>
                    </a:lnTo>
                    <a:lnTo>
                      <a:pt x="370" y="2383"/>
                    </a:lnTo>
                    <a:lnTo>
                      <a:pt x="358" y="2404"/>
                    </a:lnTo>
                    <a:lnTo>
                      <a:pt x="354" y="2435"/>
                    </a:lnTo>
                    <a:lnTo>
                      <a:pt x="361" y="2454"/>
                    </a:lnTo>
                    <a:lnTo>
                      <a:pt x="363" y="2480"/>
                    </a:lnTo>
                    <a:lnTo>
                      <a:pt x="325" y="2532"/>
                    </a:lnTo>
                    <a:lnTo>
                      <a:pt x="316" y="2560"/>
                    </a:lnTo>
                    <a:lnTo>
                      <a:pt x="314" y="2572"/>
                    </a:lnTo>
                    <a:lnTo>
                      <a:pt x="314" y="2610"/>
                    </a:lnTo>
                    <a:lnTo>
                      <a:pt x="290" y="2608"/>
                    </a:lnTo>
                    <a:lnTo>
                      <a:pt x="260" y="2613"/>
                    </a:lnTo>
                    <a:lnTo>
                      <a:pt x="245" y="2605"/>
                    </a:lnTo>
                    <a:lnTo>
                      <a:pt x="238" y="2589"/>
                    </a:lnTo>
                    <a:lnTo>
                      <a:pt x="240" y="2565"/>
                    </a:lnTo>
                    <a:lnTo>
                      <a:pt x="238" y="2537"/>
                    </a:lnTo>
                    <a:lnTo>
                      <a:pt x="229" y="2520"/>
                    </a:lnTo>
                    <a:lnTo>
                      <a:pt x="210" y="2513"/>
                    </a:lnTo>
                  </a:path>
                </a:pathLst>
              </a:custGeom>
              <a:gradFill rotWithShape="0">
                <a:gsLst>
                  <a:gs pos="0">
                    <a:srgbClr val="FFCC99"/>
                  </a:gs>
                  <a:gs pos="50000">
                    <a:srgbClr val="FFFFFF"/>
                  </a:gs>
                  <a:gs pos="100000">
                    <a:srgbClr val="FFCC99"/>
                  </a:gs>
                </a:gsLst>
                <a:lin ang="5400000" scaled="1"/>
              </a:gradFill>
              <a:ln w="12700" cap="rnd" cmpd="sng">
                <a:solidFill>
                  <a:srgbClr val="C0C0C0"/>
                </a:solidFill>
                <a:prstDash val="solid"/>
                <a:round/>
                <a:headEnd type="none" w="med" len="med"/>
                <a:tailEnd type="none" w="med" len="med"/>
              </a:ln>
              <a:effectLst>
                <a:outerShdw dist="17961" dir="2700000" algn="ctr" rotWithShape="0">
                  <a:srgbClr val="5F5F5F"/>
                </a:outerShdw>
              </a:effectLst>
            </p:spPr>
            <p:txBody>
              <a:bodyPr/>
              <a:lstStyle/>
              <a:p>
                <a:pPr fontAlgn="auto">
                  <a:spcBef>
                    <a:spcPts val="0"/>
                  </a:spcBef>
                  <a:spcAft>
                    <a:spcPts val="0"/>
                  </a:spcAft>
                  <a:defRPr/>
                </a:pPr>
                <a:endParaRPr lang="ru-RU" kern="0">
                  <a:solidFill>
                    <a:sysClr val="windowText" lastClr="000000"/>
                  </a:solidFill>
                  <a:cs typeface="+mn-cs"/>
                </a:endParaRPr>
              </a:p>
            </p:txBody>
          </p:sp>
          <p:grpSp>
            <p:nvGrpSpPr>
              <p:cNvPr id="30797" name="Group 7"/>
              <p:cNvGrpSpPr>
                <a:grpSpLocks/>
              </p:cNvGrpSpPr>
              <p:nvPr/>
            </p:nvGrpSpPr>
            <p:grpSpPr bwMode="auto">
              <a:xfrm>
                <a:off x="2001" y="424"/>
                <a:ext cx="3462" cy="2667"/>
                <a:chOff x="2048" y="328"/>
                <a:chExt cx="3400" cy="2339"/>
              </a:xfrm>
            </p:grpSpPr>
            <p:sp>
              <p:nvSpPr>
                <p:cNvPr id="159" name="Freeform 8"/>
                <p:cNvSpPr>
                  <a:spLocks/>
                </p:cNvSpPr>
                <p:nvPr/>
              </p:nvSpPr>
              <p:spPr bwMode="auto">
                <a:xfrm>
                  <a:off x="2048" y="943"/>
                  <a:ext cx="548" cy="349"/>
                </a:xfrm>
                <a:custGeom>
                  <a:avLst/>
                  <a:gdLst>
                    <a:gd name="T0" fmla="*/ 142 w 548"/>
                    <a:gd name="T1" fmla="*/ 111 h 348"/>
                    <a:gd name="T2" fmla="*/ 141 w 548"/>
                    <a:gd name="T3" fmla="*/ 127 h 348"/>
                    <a:gd name="T4" fmla="*/ 130 w 548"/>
                    <a:gd name="T5" fmla="*/ 137 h 348"/>
                    <a:gd name="T6" fmla="*/ 111 w 548"/>
                    <a:gd name="T7" fmla="*/ 146 h 348"/>
                    <a:gd name="T8" fmla="*/ 87 w 548"/>
                    <a:gd name="T9" fmla="*/ 151 h 348"/>
                    <a:gd name="T10" fmla="*/ 61 w 548"/>
                    <a:gd name="T11" fmla="*/ 151 h 348"/>
                    <a:gd name="T12" fmla="*/ 61 w 548"/>
                    <a:gd name="T13" fmla="*/ 170 h 348"/>
                    <a:gd name="T14" fmla="*/ 49 w 548"/>
                    <a:gd name="T15" fmla="*/ 189 h 348"/>
                    <a:gd name="T16" fmla="*/ 42 w 548"/>
                    <a:gd name="T17" fmla="*/ 194 h 348"/>
                    <a:gd name="T18" fmla="*/ 28 w 548"/>
                    <a:gd name="T19" fmla="*/ 184 h 348"/>
                    <a:gd name="T20" fmla="*/ 12 w 548"/>
                    <a:gd name="T21" fmla="*/ 189 h 348"/>
                    <a:gd name="T22" fmla="*/ 4 w 548"/>
                    <a:gd name="T23" fmla="*/ 194 h 348"/>
                    <a:gd name="T24" fmla="*/ 0 w 548"/>
                    <a:gd name="T25" fmla="*/ 213 h 348"/>
                    <a:gd name="T26" fmla="*/ 5 w 548"/>
                    <a:gd name="T27" fmla="*/ 237 h 348"/>
                    <a:gd name="T28" fmla="*/ 23 w 548"/>
                    <a:gd name="T29" fmla="*/ 260 h 348"/>
                    <a:gd name="T30" fmla="*/ 18 w 548"/>
                    <a:gd name="T31" fmla="*/ 279 h 348"/>
                    <a:gd name="T32" fmla="*/ 18 w 548"/>
                    <a:gd name="T33" fmla="*/ 291 h 348"/>
                    <a:gd name="T34" fmla="*/ 21 w 548"/>
                    <a:gd name="T35" fmla="*/ 305 h 348"/>
                    <a:gd name="T36" fmla="*/ 40 w 548"/>
                    <a:gd name="T37" fmla="*/ 315 h 348"/>
                    <a:gd name="T38" fmla="*/ 59 w 548"/>
                    <a:gd name="T39" fmla="*/ 336 h 348"/>
                    <a:gd name="T40" fmla="*/ 68 w 548"/>
                    <a:gd name="T41" fmla="*/ 345 h 348"/>
                    <a:gd name="T42" fmla="*/ 82 w 548"/>
                    <a:gd name="T43" fmla="*/ 347 h 348"/>
                    <a:gd name="T44" fmla="*/ 92 w 548"/>
                    <a:gd name="T45" fmla="*/ 341 h 348"/>
                    <a:gd name="T46" fmla="*/ 96 w 548"/>
                    <a:gd name="T47" fmla="*/ 324 h 348"/>
                    <a:gd name="T48" fmla="*/ 90 w 548"/>
                    <a:gd name="T49" fmla="*/ 286 h 348"/>
                    <a:gd name="T50" fmla="*/ 103 w 548"/>
                    <a:gd name="T51" fmla="*/ 255 h 348"/>
                    <a:gd name="T52" fmla="*/ 127 w 548"/>
                    <a:gd name="T53" fmla="*/ 213 h 348"/>
                    <a:gd name="T54" fmla="*/ 172 w 548"/>
                    <a:gd name="T55" fmla="*/ 182 h 348"/>
                    <a:gd name="T56" fmla="*/ 229 w 548"/>
                    <a:gd name="T57" fmla="*/ 154 h 348"/>
                    <a:gd name="T58" fmla="*/ 267 w 548"/>
                    <a:gd name="T59" fmla="*/ 133 h 348"/>
                    <a:gd name="T60" fmla="*/ 297 w 548"/>
                    <a:gd name="T61" fmla="*/ 108 h 348"/>
                    <a:gd name="T62" fmla="*/ 340 w 548"/>
                    <a:gd name="T63" fmla="*/ 99 h 348"/>
                    <a:gd name="T64" fmla="*/ 378 w 548"/>
                    <a:gd name="T65" fmla="*/ 90 h 348"/>
                    <a:gd name="T66" fmla="*/ 432 w 548"/>
                    <a:gd name="T67" fmla="*/ 80 h 348"/>
                    <a:gd name="T68" fmla="*/ 474 w 548"/>
                    <a:gd name="T69" fmla="*/ 73 h 348"/>
                    <a:gd name="T70" fmla="*/ 505 w 548"/>
                    <a:gd name="T71" fmla="*/ 62 h 348"/>
                    <a:gd name="T72" fmla="*/ 529 w 548"/>
                    <a:gd name="T73" fmla="*/ 50 h 348"/>
                    <a:gd name="T74" fmla="*/ 536 w 548"/>
                    <a:gd name="T75" fmla="*/ 43 h 348"/>
                    <a:gd name="T76" fmla="*/ 547 w 548"/>
                    <a:gd name="T77" fmla="*/ 28 h 348"/>
                    <a:gd name="T78" fmla="*/ 547 w 548"/>
                    <a:gd name="T79" fmla="*/ 17 h 348"/>
                    <a:gd name="T80" fmla="*/ 536 w 548"/>
                    <a:gd name="T81" fmla="*/ 4 h 348"/>
                    <a:gd name="T82" fmla="*/ 522 w 548"/>
                    <a:gd name="T83" fmla="*/ 0 h 348"/>
                    <a:gd name="T84" fmla="*/ 505 w 548"/>
                    <a:gd name="T85" fmla="*/ 0 h 348"/>
                    <a:gd name="T86" fmla="*/ 477 w 548"/>
                    <a:gd name="T87" fmla="*/ 9 h 348"/>
                    <a:gd name="T88" fmla="*/ 458 w 548"/>
                    <a:gd name="T89" fmla="*/ 12 h 348"/>
                    <a:gd name="T90" fmla="*/ 408 w 548"/>
                    <a:gd name="T91" fmla="*/ 12 h 348"/>
                    <a:gd name="T92" fmla="*/ 366 w 548"/>
                    <a:gd name="T93" fmla="*/ 17 h 348"/>
                    <a:gd name="T94" fmla="*/ 335 w 548"/>
                    <a:gd name="T95" fmla="*/ 14 h 348"/>
                    <a:gd name="T96" fmla="*/ 307 w 548"/>
                    <a:gd name="T97" fmla="*/ 16 h 348"/>
                    <a:gd name="T98" fmla="*/ 262 w 548"/>
                    <a:gd name="T99" fmla="*/ 24 h 348"/>
                    <a:gd name="T100" fmla="*/ 243 w 548"/>
                    <a:gd name="T101" fmla="*/ 23 h 348"/>
                    <a:gd name="T102" fmla="*/ 229 w 548"/>
                    <a:gd name="T103" fmla="*/ 23 h 348"/>
                    <a:gd name="T104" fmla="*/ 214 w 548"/>
                    <a:gd name="T105" fmla="*/ 28 h 348"/>
                    <a:gd name="T106" fmla="*/ 201 w 548"/>
                    <a:gd name="T107" fmla="*/ 38 h 348"/>
                    <a:gd name="T108" fmla="*/ 194 w 548"/>
                    <a:gd name="T109" fmla="*/ 59 h 348"/>
                    <a:gd name="T110" fmla="*/ 189 w 548"/>
                    <a:gd name="T111" fmla="*/ 73 h 348"/>
                    <a:gd name="T112" fmla="*/ 184 w 548"/>
                    <a:gd name="T113" fmla="*/ 85 h 348"/>
                    <a:gd name="T114" fmla="*/ 168 w 548"/>
                    <a:gd name="T115" fmla="*/ 97 h 348"/>
                    <a:gd name="T116" fmla="*/ 142 w 548"/>
                    <a:gd name="T117" fmla="*/ 111 h 3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8"/>
                    <a:gd name="T178" fmla="*/ 0 h 348"/>
                    <a:gd name="T179" fmla="*/ 548 w 548"/>
                    <a:gd name="T180" fmla="*/ 348 h 3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8" h="348">
                      <a:moveTo>
                        <a:pt x="142" y="111"/>
                      </a:moveTo>
                      <a:lnTo>
                        <a:pt x="141" y="127"/>
                      </a:lnTo>
                      <a:lnTo>
                        <a:pt x="130" y="137"/>
                      </a:lnTo>
                      <a:lnTo>
                        <a:pt x="111" y="146"/>
                      </a:lnTo>
                      <a:lnTo>
                        <a:pt x="87" y="151"/>
                      </a:lnTo>
                      <a:lnTo>
                        <a:pt x="61" y="151"/>
                      </a:lnTo>
                      <a:lnTo>
                        <a:pt x="61" y="170"/>
                      </a:lnTo>
                      <a:lnTo>
                        <a:pt x="49" y="189"/>
                      </a:lnTo>
                      <a:lnTo>
                        <a:pt x="42" y="194"/>
                      </a:lnTo>
                      <a:lnTo>
                        <a:pt x="28" y="184"/>
                      </a:lnTo>
                      <a:lnTo>
                        <a:pt x="12" y="189"/>
                      </a:lnTo>
                      <a:lnTo>
                        <a:pt x="4" y="194"/>
                      </a:lnTo>
                      <a:lnTo>
                        <a:pt x="0" y="213"/>
                      </a:lnTo>
                      <a:lnTo>
                        <a:pt x="5" y="237"/>
                      </a:lnTo>
                      <a:lnTo>
                        <a:pt x="23" y="260"/>
                      </a:lnTo>
                      <a:lnTo>
                        <a:pt x="18" y="279"/>
                      </a:lnTo>
                      <a:lnTo>
                        <a:pt x="18" y="291"/>
                      </a:lnTo>
                      <a:lnTo>
                        <a:pt x="21" y="305"/>
                      </a:lnTo>
                      <a:lnTo>
                        <a:pt x="40" y="315"/>
                      </a:lnTo>
                      <a:lnTo>
                        <a:pt x="59" y="336"/>
                      </a:lnTo>
                      <a:lnTo>
                        <a:pt x="68" y="345"/>
                      </a:lnTo>
                      <a:lnTo>
                        <a:pt x="82" y="347"/>
                      </a:lnTo>
                      <a:lnTo>
                        <a:pt x="92" y="341"/>
                      </a:lnTo>
                      <a:lnTo>
                        <a:pt x="96" y="324"/>
                      </a:lnTo>
                      <a:lnTo>
                        <a:pt x="90" y="286"/>
                      </a:lnTo>
                      <a:lnTo>
                        <a:pt x="103" y="255"/>
                      </a:lnTo>
                      <a:lnTo>
                        <a:pt x="127" y="213"/>
                      </a:lnTo>
                      <a:lnTo>
                        <a:pt x="172" y="182"/>
                      </a:lnTo>
                      <a:lnTo>
                        <a:pt x="229" y="154"/>
                      </a:lnTo>
                      <a:lnTo>
                        <a:pt x="267" y="133"/>
                      </a:lnTo>
                      <a:lnTo>
                        <a:pt x="297" y="108"/>
                      </a:lnTo>
                      <a:lnTo>
                        <a:pt x="340" y="99"/>
                      </a:lnTo>
                      <a:lnTo>
                        <a:pt x="378" y="90"/>
                      </a:lnTo>
                      <a:lnTo>
                        <a:pt x="432" y="80"/>
                      </a:lnTo>
                      <a:lnTo>
                        <a:pt x="474" y="73"/>
                      </a:lnTo>
                      <a:lnTo>
                        <a:pt x="505" y="62"/>
                      </a:lnTo>
                      <a:lnTo>
                        <a:pt x="529" y="50"/>
                      </a:lnTo>
                      <a:lnTo>
                        <a:pt x="536" y="43"/>
                      </a:lnTo>
                      <a:lnTo>
                        <a:pt x="547" y="28"/>
                      </a:lnTo>
                      <a:lnTo>
                        <a:pt x="547" y="17"/>
                      </a:lnTo>
                      <a:lnTo>
                        <a:pt x="536" y="4"/>
                      </a:lnTo>
                      <a:lnTo>
                        <a:pt x="522" y="0"/>
                      </a:lnTo>
                      <a:lnTo>
                        <a:pt x="505" y="0"/>
                      </a:lnTo>
                      <a:lnTo>
                        <a:pt x="477" y="9"/>
                      </a:lnTo>
                      <a:lnTo>
                        <a:pt x="458" y="12"/>
                      </a:lnTo>
                      <a:lnTo>
                        <a:pt x="408" y="12"/>
                      </a:lnTo>
                      <a:lnTo>
                        <a:pt x="366" y="17"/>
                      </a:lnTo>
                      <a:lnTo>
                        <a:pt x="335" y="14"/>
                      </a:lnTo>
                      <a:lnTo>
                        <a:pt x="307" y="16"/>
                      </a:lnTo>
                      <a:lnTo>
                        <a:pt x="262" y="24"/>
                      </a:lnTo>
                      <a:lnTo>
                        <a:pt x="243" y="23"/>
                      </a:lnTo>
                      <a:lnTo>
                        <a:pt x="229" y="23"/>
                      </a:lnTo>
                      <a:lnTo>
                        <a:pt x="214" y="28"/>
                      </a:lnTo>
                      <a:lnTo>
                        <a:pt x="201" y="38"/>
                      </a:lnTo>
                      <a:lnTo>
                        <a:pt x="194" y="59"/>
                      </a:lnTo>
                      <a:lnTo>
                        <a:pt x="189" y="73"/>
                      </a:lnTo>
                      <a:lnTo>
                        <a:pt x="184" y="85"/>
                      </a:lnTo>
                      <a:lnTo>
                        <a:pt x="168" y="97"/>
                      </a:lnTo>
                      <a:lnTo>
                        <a:pt x="142" y="111"/>
                      </a:lnTo>
                    </a:path>
                  </a:pathLst>
                </a:custGeom>
                <a:gradFill rotWithShape="0">
                  <a:gsLst>
                    <a:gs pos="0">
                      <a:srgbClr val="FFCC99"/>
                    </a:gs>
                    <a:gs pos="50000">
                      <a:srgbClr val="FFFFFF"/>
                    </a:gs>
                    <a:gs pos="100000">
                      <a:srgbClr val="FFCC99"/>
                    </a:gs>
                  </a:gsLst>
                  <a:lin ang="5400000" scaled="1"/>
                </a:gradFill>
                <a:ln w="12700" cap="rnd">
                  <a:solidFill>
                    <a:srgbClr val="808080"/>
                  </a:solidFill>
                  <a:round/>
                  <a:headEnd/>
                  <a:tailEnd/>
                </a:ln>
              </p:spPr>
              <p:txBody>
                <a:bodyPr/>
                <a:lstStyle/>
                <a:p>
                  <a:pPr fontAlgn="auto">
                    <a:spcBef>
                      <a:spcPts val="0"/>
                    </a:spcBef>
                    <a:spcAft>
                      <a:spcPts val="0"/>
                    </a:spcAft>
                    <a:defRPr/>
                  </a:pPr>
                  <a:endParaRPr lang="ru-RU" kern="0">
                    <a:solidFill>
                      <a:sysClr val="windowText" lastClr="000000"/>
                    </a:solidFill>
                    <a:latin typeface="+mn-lt"/>
                    <a:cs typeface="+mn-cs"/>
                  </a:endParaRPr>
                </a:p>
              </p:txBody>
            </p:sp>
            <p:sp>
              <p:nvSpPr>
                <p:cNvPr id="160" name="Freeform 9"/>
                <p:cNvSpPr>
                  <a:spLocks/>
                </p:cNvSpPr>
                <p:nvPr/>
              </p:nvSpPr>
              <p:spPr bwMode="auto">
                <a:xfrm>
                  <a:off x="3054" y="736"/>
                  <a:ext cx="133" cy="185"/>
                </a:xfrm>
                <a:custGeom>
                  <a:avLst/>
                  <a:gdLst>
                    <a:gd name="T0" fmla="*/ 76 w 135"/>
                    <a:gd name="T1" fmla="*/ 0 h 185"/>
                    <a:gd name="T2" fmla="*/ 64 w 135"/>
                    <a:gd name="T3" fmla="*/ 7 h 185"/>
                    <a:gd name="T4" fmla="*/ 52 w 135"/>
                    <a:gd name="T5" fmla="*/ 19 h 185"/>
                    <a:gd name="T6" fmla="*/ 40 w 135"/>
                    <a:gd name="T7" fmla="*/ 37 h 185"/>
                    <a:gd name="T8" fmla="*/ 31 w 135"/>
                    <a:gd name="T9" fmla="*/ 51 h 185"/>
                    <a:gd name="T10" fmla="*/ 9 w 135"/>
                    <a:gd name="T11" fmla="*/ 51 h 185"/>
                    <a:gd name="T12" fmla="*/ 9 w 135"/>
                    <a:gd name="T13" fmla="*/ 61 h 185"/>
                    <a:gd name="T14" fmla="*/ 14 w 135"/>
                    <a:gd name="T15" fmla="*/ 73 h 185"/>
                    <a:gd name="T16" fmla="*/ 31 w 135"/>
                    <a:gd name="T17" fmla="*/ 83 h 185"/>
                    <a:gd name="T18" fmla="*/ 21 w 135"/>
                    <a:gd name="T19" fmla="*/ 89 h 185"/>
                    <a:gd name="T20" fmla="*/ 5 w 135"/>
                    <a:gd name="T21" fmla="*/ 89 h 185"/>
                    <a:gd name="T22" fmla="*/ 0 w 135"/>
                    <a:gd name="T23" fmla="*/ 101 h 185"/>
                    <a:gd name="T24" fmla="*/ 7 w 135"/>
                    <a:gd name="T25" fmla="*/ 120 h 185"/>
                    <a:gd name="T26" fmla="*/ 19 w 135"/>
                    <a:gd name="T27" fmla="*/ 122 h 185"/>
                    <a:gd name="T28" fmla="*/ 33 w 135"/>
                    <a:gd name="T29" fmla="*/ 120 h 185"/>
                    <a:gd name="T30" fmla="*/ 45 w 135"/>
                    <a:gd name="T31" fmla="*/ 135 h 185"/>
                    <a:gd name="T32" fmla="*/ 54 w 135"/>
                    <a:gd name="T33" fmla="*/ 161 h 185"/>
                    <a:gd name="T34" fmla="*/ 59 w 135"/>
                    <a:gd name="T35" fmla="*/ 168 h 185"/>
                    <a:gd name="T36" fmla="*/ 69 w 135"/>
                    <a:gd name="T37" fmla="*/ 179 h 185"/>
                    <a:gd name="T38" fmla="*/ 89 w 135"/>
                    <a:gd name="T39" fmla="*/ 184 h 185"/>
                    <a:gd name="T40" fmla="*/ 102 w 135"/>
                    <a:gd name="T41" fmla="*/ 184 h 185"/>
                    <a:gd name="T42" fmla="*/ 123 w 135"/>
                    <a:gd name="T43" fmla="*/ 172 h 185"/>
                    <a:gd name="T44" fmla="*/ 128 w 135"/>
                    <a:gd name="T45" fmla="*/ 161 h 185"/>
                    <a:gd name="T46" fmla="*/ 134 w 135"/>
                    <a:gd name="T47" fmla="*/ 132 h 185"/>
                    <a:gd name="T48" fmla="*/ 130 w 135"/>
                    <a:gd name="T49" fmla="*/ 109 h 185"/>
                    <a:gd name="T50" fmla="*/ 116 w 135"/>
                    <a:gd name="T51" fmla="*/ 85 h 185"/>
                    <a:gd name="T52" fmla="*/ 102 w 135"/>
                    <a:gd name="T53" fmla="*/ 75 h 185"/>
                    <a:gd name="T54" fmla="*/ 97 w 135"/>
                    <a:gd name="T55" fmla="*/ 61 h 185"/>
                    <a:gd name="T56" fmla="*/ 92 w 135"/>
                    <a:gd name="T57" fmla="*/ 51 h 185"/>
                    <a:gd name="T58" fmla="*/ 92 w 135"/>
                    <a:gd name="T59" fmla="*/ 7 h 185"/>
                    <a:gd name="T60" fmla="*/ 76 w 135"/>
                    <a:gd name="T61" fmla="*/ 0 h 1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5"/>
                    <a:gd name="T94" fmla="*/ 0 h 185"/>
                    <a:gd name="T95" fmla="*/ 135 w 135"/>
                    <a:gd name="T96" fmla="*/ 185 h 1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5" h="185">
                      <a:moveTo>
                        <a:pt x="76" y="0"/>
                      </a:moveTo>
                      <a:lnTo>
                        <a:pt x="64" y="7"/>
                      </a:lnTo>
                      <a:lnTo>
                        <a:pt x="52" y="19"/>
                      </a:lnTo>
                      <a:lnTo>
                        <a:pt x="40" y="37"/>
                      </a:lnTo>
                      <a:lnTo>
                        <a:pt x="31" y="51"/>
                      </a:lnTo>
                      <a:lnTo>
                        <a:pt x="9" y="51"/>
                      </a:lnTo>
                      <a:lnTo>
                        <a:pt x="9" y="61"/>
                      </a:lnTo>
                      <a:lnTo>
                        <a:pt x="14" y="73"/>
                      </a:lnTo>
                      <a:lnTo>
                        <a:pt x="31" y="83"/>
                      </a:lnTo>
                      <a:lnTo>
                        <a:pt x="21" y="89"/>
                      </a:lnTo>
                      <a:lnTo>
                        <a:pt x="5" y="89"/>
                      </a:lnTo>
                      <a:lnTo>
                        <a:pt x="0" y="101"/>
                      </a:lnTo>
                      <a:lnTo>
                        <a:pt x="7" y="120"/>
                      </a:lnTo>
                      <a:lnTo>
                        <a:pt x="19" y="122"/>
                      </a:lnTo>
                      <a:lnTo>
                        <a:pt x="33" y="120"/>
                      </a:lnTo>
                      <a:lnTo>
                        <a:pt x="45" y="135"/>
                      </a:lnTo>
                      <a:lnTo>
                        <a:pt x="54" y="161"/>
                      </a:lnTo>
                      <a:lnTo>
                        <a:pt x="59" y="168"/>
                      </a:lnTo>
                      <a:lnTo>
                        <a:pt x="69" y="179"/>
                      </a:lnTo>
                      <a:lnTo>
                        <a:pt x="89" y="184"/>
                      </a:lnTo>
                      <a:lnTo>
                        <a:pt x="102" y="184"/>
                      </a:lnTo>
                      <a:lnTo>
                        <a:pt x="123" y="172"/>
                      </a:lnTo>
                      <a:lnTo>
                        <a:pt x="128" y="161"/>
                      </a:lnTo>
                      <a:lnTo>
                        <a:pt x="134" y="132"/>
                      </a:lnTo>
                      <a:lnTo>
                        <a:pt x="130" y="109"/>
                      </a:lnTo>
                      <a:lnTo>
                        <a:pt x="116" y="85"/>
                      </a:lnTo>
                      <a:lnTo>
                        <a:pt x="102" y="75"/>
                      </a:lnTo>
                      <a:lnTo>
                        <a:pt x="97" y="61"/>
                      </a:lnTo>
                      <a:lnTo>
                        <a:pt x="92" y="51"/>
                      </a:lnTo>
                      <a:lnTo>
                        <a:pt x="92" y="7"/>
                      </a:lnTo>
                      <a:lnTo>
                        <a:pt x="76" y="0"/>
                      </a:lnTo>
                    </a:path>
                  </a:pathLst>
                </a:custGeom>
                <a:gradFill rotWithShape="0">
                  <a:gsLst>
                    <a:gs pos="0">
                      <a:srgbClr val="FFCC99"/>
                    </a:gs>
                    <a:gs pos="50000">
                      <a:srgbClr val="FFFFFF"/>
                    </a:gs>
                    <a:gs pos="100000">
                      <a:srgbClr val="FFCC99"/>
                    </a:gs>
                  </a:gsLst>
                  <a:lin ang="5400000" scaled="1"/>
                </a:gradFill>
                <a:ln w="12700" cap="rnd">
                  <a:solidFill>
                    <a:srgbClr val="808080"/>
                  </a:solidFill>
                  <a:round/>
                  <a:headEnd/>
                  <a:tailEnd/>
                </a:ln>
              </p:spPr>
              <p:txBody>
                <a:bodyPr/>
                <a:lstStyle/>
                <a:p>
                  <a:pPr fontAlgn="auto">
                    <a:spcBef>
                      <a:spcPts val="0"/>
                    </a:spcBef>
                    <a:spcAft>
                      <a:spcPts val="0"/>
                    </a:spcAft>
                    <a:defRPr/>
                  </a:pPr>
                  <a:endParaRPr lang="ru-RU" kern="0">
                    <a:solidFill>
                      <a:sysClr val="windowText" lastClr="000000"/>
                    </a:solidFill>
                    <a:latin typeface="+mn-lt"/>
                    <a:cs typeface="+mn-cs"/>
                  </a:endParaRPr>
                </a:p>
              </p:txBody>
            </p:sp>
            <p:sp>
              <p:nvSpPr>
                <p:cNvPr id="161" name="Freeform 10"/>
                <p:cNvSpPr>
                  <a:spLocks/>
                </p:cNvSpPr>
                <p:nvPr/>
              </p:nvSpPr>
              <p:spPr bwMode="auto">
                <a:xfrm>
                  <a:off x="3186" y="858"/>
                  <a:ext cx="108" cy="137"/>
                </a:xfrm>
                <a:custGeom>
                  <a:avLst/>
                  <a:gdLst>
                    <a:gd name="T0" fmla="*/ 47 w 108"/>
                    <a:gd name="T1" fmla="*/ 0 h 137"/>
                    <a:gd name="T2" fmla="*/ 59 w 108"/>
                    <a:gd name="T3" fmla="*/ 3 h 137"/>
                    <a:gd name="T4" fmla="*/ 64 w 108"/>
                    <a:gd name="T5" fmla="*/ 17 h 137"/>
                    <a:gd name="T6" fmla="*/ 69 w 108"/>
                    <a:gd name="T7" fmla="*/ 26 h 137"/>
                    <a:gd name="T8" fmla="*/ 87 w 108"/>
                    <a:gd name="T9" fmla="*/ 32 h 137"/>
                    <a:gd name="T10" fmla="*/ 97 w 108"/>
                    <a:gd name="T11" fmla="*/ 43 h 137"/>
                    <a:gd name="T12" fmla="*/ 107 w 108"/>
                    <a:gd name="T13" fmla="*/ 58 h 137"/>
                    <a:gd name="T14" fmla="*/ 107 w 108"/>
                    <a:gd name="T15" fmla="*/ 76 h 137"/>
                    <a:gd name="T16" fmla="*/ 95 w 108"/>
                    <a:gd name="T17" fmla="*/ 88 h 137"/>
                    <a:gd name="T18" fmla="*/ 80 w 108"/>
                    <a:gd name="T19" fmla="*/ 97 h 137"/>
                    <a:gd name="T20" fmla="*/ 57 w 108"/>
                    <a:gd name="T21" fmla="*/ 98 h 137"/>
                    <a:gd name="T22" fmla="*/ 42 w 108"/>
                    <a:gd name="T23" fmla="*/ 100 h 137"/>
                    <a:gd name="T24" fmla="*/ 22 w 108"/>
                    <a:gd name="T25" fmla="*/ 109 h 137"/>
                    <a:gd name="T26" fmla="*/ 7 w 108"/>
                    <a:gd name="T27" fmla="*/ 136 h 137"/>
                    <a:gd name="T28" fmla="*/ 0 w 108"/>
                    <a:gd name="T29" fmla="*/ 98 h 137"/>
                    <a:gd name="T30" fmla="*/ 14 w 108"/>
                    <a:gd name="T31" fmla="*/ 72 h 137"/>
                    <a:gd name="T32" fmla="*/ 24 w 108"/>
                    <a:gd name="T33" fmla="*/ 53 h 137"/>
                    <a:gd name="T34" fmla="*/ 24 w 108"/>
                    <a:gd name="T35" fmla="*/ 29 h 137"/>
                    <a:gd name="T36" fmla="*/ 33 w 108"/>
                    <a:gd name="T37" fmla="*/ 10 h 137"/>
                    <a:gd name="T38" fmla="*/ 47 w 108"/>
                    <a:gd name="T39" fmla="*/ 0 h 1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8"/>
                    <a:gd name="T61" fmla="*/ 0 h 137"/>
                    <a:gd name="T62" fmla="*/ 108 w 108"/>
                    <a:gd name="T63" fmla="*/ 137 h 1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8" h="137">
                      <a:moveTo>
                        <a:pt x="47" y="0"/>
                      </a:moveTo>
                      <a:lnTo>
                        <a:pt x="59" y="3"/>
                      </a:lnTo>
                      <a:lnTo>
                        <a:pt x="64" y="17"/>
                      </a:lnTo>
                      <a:lnTo>
                        <a:pt x="69" y="26"/>
                      </a:lnTo>
                      <a:lnTo>
                        <a:pt x="87" y="32"/>
                      </a:lnTo>
                      <a:lnTo>
                        <a:pt x="97" y="43"/>
                      </a:lnTo>
                      <a:lnTo>
                        <a:pt x="107" y="58"/>
                      </a:lnTo>
                      <a:lnTo>
                        <a:pt x="107" y="76"/>
                      </a:lnTo>
                      <a:lnTo>
                        <a:pt x="95" y="88"/>
                      </a:lnTo>
                      <a:lnTo>
                        <a:pt x="80" y="97"/>
                      </a:lnTo>
                      <a:lnTo>
                        <a:pt x="57" y="98"/>
                      </a:lnTo>
                      <a:lnTo>
                        <a:pt x="42" y="100"/>
                      </a:lnTo>
                      <a:lnTo>
                        <a:pt x="22" y="109"/>
                      </a:lnTo>
                      <a:lnTo>
                        <a:pt x="7" y="136"/>
                      </a:lnTo>
                      <a:lnTo>
                        <a:pt x="0" y="98"/>
                      </a:lnTo>
                      <a:lnTo>
                        <a:pt x="14" y="72"/>
                      </a:lnTo>
                      <a:lnTo>
                        <a:pt x="24" y="53"/>
                      </a:lnTo>
                      <a:lnTo>
                        <a:pt x="24" y="29"/>
                      </a:lnTo>
                      <a:lnTo>
                        <a:pt x="33" y="10"/>
                      </a:lnTo>
                      <a:lnTo>
                        <a:pt x="47" y="0"/>
                      </a:lnTo>
                    </a:path>
                  </a:pathLst>
                </a:custGeom>
                <a:gradFill rotWithShape="0">
                  <a:gsLst>
                    <a:gs pos="0">
                      <a:srgbClr val="FFCC99"/>
                    </a:gs>
                    <a:gs pos="50000">
                      <a:srgbClr val="FFFFFF"/>
                    </a:gs>
                    <a:gs pos="100000">
                      <a:srgbClr val="FFCC99"/>
                    </a:gs>
                  </a:gsLst>
                  <a:lin ang="5400000" scaled="1"/>
                </a:gradFill>
                <a:ln w="12700" cap="rnd">
                  <a:solidFill>
                    <a:srgbClr val="808080"/>
                  </a:solidFill>
                  <a:round/>
                  <a:headEnd/>
                  <a:tailEnd/>
                </a:ln>
              </p:spPr>
              <p:txBody>
                <a:bodyPr/>
                <a:lstStyle/>
                <a:p>
                  <a:pPr fontAlgn="auto">
                    <a:spcBef>
                      <a:spcPts val="0"/>
                    </a:spcBef>
                    <a:spcAft>
                      <a:spcPts val="0"/>
                    </a:spcAft>
                    <a:defRPr/>
                  </a:pPr>
                  <a:endParaRPr lang="ru-RU" kern="0">
                    <a:solidFill>
                      <a:sysClr val="windowText" lastClr="000000"/>
                    </a:solidFill>
                    <a:latin typeface="+mn-lt"/>
                    <a:cs typeface="+mn-cs"/>
                  </a:endParaRPr>
                </a:p>
              </p:txBody>
            </p:sp>
            <p:sp>
              <p:nvSpPr>
                <p:cNvPr id="162" name="Freeform 11"/>
                <p:cNvSpPr>
                  <a:spLocks/>
                </p:cNvSpPr>
                <p:nvPr/>
              </p:nvSpPr>
              <p:spPr bwMode="auto">
                <a:xfrm>
                  <a:off x="3921" y="823"/>
                  <a:ext cx="147" cy="176"/>
                </a:xfrm>
                <a:custGeom>
                  <a:avLst/>
                  <a:gdLst>
                    <a:gd name="T0" fmla="*/ 98 w 148"/>
                    <a:gd name="T1" fmla="*/ 3 h 176"/>
                    <a:gd name="T2" fmla="*/ 119 w 148"/>
                    <a:gd name="T3" fmla="*/ 0 h 176"/>
                    <a:gd name="T4" fmla="*/ 137 w 148"/>
                    <a:gd name="T5" fmla="*/ 7 h 176"/>
                    <a:gd name="T6" fmla="*/ 143 w 148"/>
                    <a:gd name="T7" fmla="*/ 19 h 176"/>
                    <a:gd name="T8" fmla="*/ 147 w 148"/>
                    <a:gd name="T9" fmla="*/ 55 h 176"/>
                    <a:gd name="T10" fmla="*/ 137 w 148"/>
                    <a:gd name="T11" fmla="*/ 62 h 176"/>
                    <a:gd name="T12" fmla="*/ 114 w 148"/>
                    <a:gd name="T13" fmla="*/ 64 h 176"/>
                    <a:gd name="T14" fmla="*/ 107 w 148"/>
                    <a:gd name="T15" fmla="*/ 71 h 176"/>
                    <a:gd name="T16" fmla="*/ 111 w 148"/>
                    <a:gd name="T17" fmla="*/ 81 h 176"/>
                    <a:gd name="T18" fmla="*/ 79 w 148"/>
                    <a:gd name="T19" fmla="*/ 144 h 176"/>
                    <a:gd name="T20" fmla="*/ 76 w 148"/>
                    <a:gd name="T21" fmla="*/ 161 h 176"/>
                    <a:gd name="T22" fmla="*/ 64 w 148"/>
                    <a:gd name="T23" fmla="*/ 175 h 176"/>
                    <a:gd name="T24" fmla="*/ 41 w 148"/>
                    <a:gd name="T25" fmla="*/ 166 h 176"/>
                    <a:gd name="T26" fmla="*/ 22 w 148"/>
                    <a:gd name="T27" fmla="*/ 132 h 176"/>
                    <a:gd name="T28" fmla="*/ 6 w 148"/>
                    <a:gd name="T29" fmla="*/ 114 h 176"/>
                    <a:gd name="T30" fmla="*/ 0 w 148"/>
                    <a:gd name="T31" fmla="*/ 93 h 176"/>
                    <a:gd name="T32" fmla="*/ 0 w 148"/>
                    <a:gd name="T33" fmla="*/ 69 h 176"/>
                    <a:gd name="T34" fmla="*/ 10 w 148"/>
                    <a:gd name="T35" fmla="*/ 45 h 176"/>
                    <a:gd name="T36" fmla="*/ 27 w 148"/>
                    <a:gd name="T37" fmla="*/ 45 h 176"/>
                    <a:gd name="T38" fmla="*/ 39 w 148"/>
                    <a:gd name="T39" fmla="*/ 57 h 176"/>
                    <a:gd name="T40" fmla="*/ 52 w 148"/>
                    <a:gd name="T41" fmla="*/ 52 h 176"/>
                    <a:gd name="T42" fmla="*/ 48 w 148"/>
                    <a:gd name="T43" fmla="*/ 26 h 176"/>
                    <a:gd name="T44" fmla="*/ 65 w 148"/>
                    <a:gd name="T45" fmla="*/ 5 h 176"/>
                    <a:gd name="T46" fmla="*/ 85 w 148"/>
                    <a:gd name="T47" fmla="*/ 0 h 176"/>
                    <a:gd name="T48" fmla="*/ 98 w 148"/>
                    <a:gd name="T49" fmla="*/ 3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
                    <a:gd name="T76" fmla="*/ 0 h 176"/>
                    <a:gd name="T77" fmla="*/ 148 w 148"/>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 h="176">
                      <a:moveTo>
                        <a:pt x="98" y="3"/>
                      </a:moveTo>
                      <a:lnTo>
                        <a:pt x="119" y="0"/>
                      </a:lnTo>
                      <a:lnTo>
                        <a:pt x="137" y="7"/>
                      </a:lnTo>
                      <a:lnTo>
                        <a:pt x="143" y="19"/>
                      </a:lnTo>
                      <a:lnTo>
                        <a:pt x="147" y="55"/>
                      </a:lnTo>
                      <a:lnTo>
                        <a:pt x="137" y="62"/>
                      </a:lnTo>
                      <a:lnTo>
                        <a:pt x="114" y="64"/>
                      </a:lnTo>
                      <a:lnTo>
                        <a:pt x="107" y="71"/>
                      </a:lnTo>
                      <a:lnTo>
                        <a:pt x="111" y="81"/>
                      </a:lnTo>
                      <a:lnTo>
                        <a:pt x="79" y="144"/>
                      </a:lnTo>
                      <a:lnTo>
                        <a:pt x="76" y="161"/>
                      </a:lnTo>
                      <a:lnTo>
                        <a:pt x="64" y="175"/>
                      </a:lnTo>
                      <a:lnTo>
                        <a:pt x="41" y="166"/>
                      </a:lnTo>
                      <a:lnTo>
                        <a:pt x="22" y="132"/>
                      </a:lnTo>
                      <a:lnTo>
                        <a:pt x="6" y="114"/>
                      </a:lnTo>
                      <a:lnTo>
                        <a:pt x="0" y="93"/>
                      </a:lnTo>
                      <a:lnTo>
                        <a:pt x="0" y="69"/>
                      </a:lnTo>
                      <a:lnTo>
                        <a:pt x="10" y="45"/>
                      </a:lnTo>
                      <a:lnTo>
                        <a:pt x="27" y="45"/>
                      </a:lnTo>
                      <a:lnTo>
                        <a:pt x="39" y="57"/>
                      </a:lnTo>
                      <a:lnTo>
                        <a:pt x="52" y="52"/>
                      </a:lnTo>
                      <a:lnTo>
                        <a:pt x="48" y="26"/>
                      </a:lnTo>
                      <a:lnTo>
                        <a:pt x="65" y="5"/>
                      </a:lnTo>
                      <a:lnTo>
                        <a:pt x="85" y="0"/>
                      </a:lnTo>
                      <a:lnTo>
                        <a:pt x="98" y="3"/>
                      </a:lnTo>
                    </a:path>
                  </a:pathLst>
                </a:custGeom>
                <a:gradFill rotWithShape="0">
                  <a:gsLst>
                    <a:gs pos="0">
                      <a:srgbClr val="FFCC99"/>
                    </a:gs>
                    <a:gs pos="50000">
                      <a:srgbClr val="FFFFFF"/>
                    </a:gs>
                    <a:gs pos="100000">
                      <a:srgbClr val="FFCC99"/>
                    </a:gs>
                  </a:gsLst>
                  <a:lin ang="5400000" scaled="1"/>
                </a:gradFill>
                <a:ln w="12700" cap="rnd">
                  <a:solidFill>
                    <a:srgbClr val="808080"/>
                  </a:solidFill>
                  <a:round/>
                  <a:headEnd/>
                  <a:tailEnd/>
                </a:ln>
              </p:spPr>
              <p:txBody>
                <a:bodyPr/>
                <a:lstStyle/>
                <a:p>
                  <a:pPr fontAlgn="auto">
                    <a:spcBef>
                      <a:spcPts val="0"/>
                    </a:spcBef>
                    <a:spcAft>
                      <a:spcPts val="0"/>
                    </a:spcAft>
                    <a:defRPr/>
                  </a:pPr>
                  <a:endParaRPr lang="ru-RU" kern="0">
                    <a:solidFill>
                      <a:sysClr val="windowText" lastClr="000000"/>
                    </a:solidFill>
                    <a:latin typeface="+mn-lt"/>
                    <a:cs typeface="+mn-cs"/>
                  </a:endParaRPr>
                </a:p>
              </p:txBody>
            </p:sp>
            <p:sp>
              <p:nvSpPr>
                <p:cNvPr id="163" name="Freeform 12"/>
                <p:cNvSpPr>
                  <a:spLocks/>
                </p:cNvSpPr>
                <p:nvPr/>
              </p:nvSpPr>
              <p:spPr bwMode="auto">
                <a:xfrm>
                  <a:off x="4100" y="774"/>
                  <a:ext cx="93" cy="83"/>
                </a:xfrm>
                <a:custGeom>
                  <a:avLst/>
                  <a:gdLst>
                    <a:gd name="T0" fmla="*/ 24 w 93"/>
                    <a:gd name="T1" fmla="*/ 6 h 83"/>
                    <a:gd name="T2" fmla="*/ 7 w 93"/>
                    <a:gd name="T3" fmla="*/ 23 h 83"/>
                    <a:gd name="T4" fmla="*/ 0 w 93"/>
                    <a:gd name="T5" fmla="*/ 37 h 83"/>
                    <a:gd name="T6" fmla="*/ 0 w 93"/>
                    <a:gd name="T7" fmla="*/ 49 h 83"/>
                    <a:gd name="T8" fmla="*/ 10 w 93"/>
                    <a:gd name="T9" fmla="*/ 82 h 83"/>
                    <a:gd name="T10" fmla="*/ 19 w 93"/>
                    <a:gd name="T11" fmla="*/ 82 h 83"/>
                    <a:gd name="T12" fmla="*/ 35 w 93"/>
                    <a:gd name="T13" fmla="*/ 71 h 83"/>
                    <a:gd name="T14" fmla="*/ 64 w 93"/>
                    <a:gd name="T15" fmla="*/ 70 h 83"/>
                    <a:gd name="T16" fmla="*/ 73 w 93"/>
                    <a:gd name="T17" fmla="*/ 61 h 83"/>
                    <a:gd name="T18" fmla="*/ 81 w 93"/>
                    <a:gd name="T19" fmla="*/ 56 h 83"/>
                    <a:gd name="T20" fmla="*/ 92 w 93"/>
                    <a:gd name="T21" fmla="*/ 37 h 83"/>
                    <a:gd name="T22" fmla="*/ 85 w 93"/>
                    <a:gd name="T23" fmla="*/ 18 h 83"/>
                    <a:gd name="T24" fmla="*/ 73 w 93"/>
                    <a:gd name="T25" fmla="*/ 6 h 83"/>
                    <a:gd name="T26" fmla="*/ 52 w 93"/>
                    <a:gd name="T27" fmla="*/ 0 h 83"/>
                    <a:gd name="T28" fmla="*/ 24 w 93"/>
                    <a:gd name="T29" fmla="*/ 6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83"/>
                    <a:gd name="T47" fmla="*/ 93 w 93"/>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83">
                      <a:moveTo>
                        <a:pt x="24" y="6"/>
                      </a:moveTo>
                      <a:lnTo>
                        <a:pt x="7" y="23"/>
                      </a:lnTo>
                      <a:lnTo>
                        <a:pt x="0" y="37"/>
                      </a:lnTo>
                      <a:lnTo>
                        <a:pt x="0" y="49"/>
                      </a:lnTo>
                      <a:lnTo>
                        <a:pt x="10" y="82"/>
                      </a:lnTo>
                      <a:lnTo>
                        <a:pt x="19" y="82"/>
                      </a:lnTo>
                      <a:lnTo>
                        <a:pt x="35" y="71"/>
                      </a:lnTo>
                      <a:lnTo>
                        <a:pt x="64" y="70"/>
                      </a:lnTo>
                      <a:lnTo>
                        <a:pt x="73" y="61"/>
                      </a:lnTo>
                      <a:lnTo>
                        <a:pt x="81" y="56"/>
                      </a:lnTo>
                      <a:lnTo>
                        <a:pt x="92" y="37"/>
                      </a:lnTo>
                      <a:lnTo>
                        <a:pt x="85" y="18"/>
                      </a:lnTo>
                      <a:lnTo>
                        <a:pt x="73" y="6"/>
                      </a:lnTo>
                      <a:lnTo>
                        <a:pt x="52" y="0"/>
                      </a:lnTo>
                      <a:lnTo>
                        <a:pt x="24" y="6"/>
                      </a:lnTo>
                    </a:path>
                  </a:pathLst>
                </a:custGeom>
                <a:gradFill rotWithShape="0">
                  <a:gsLst>
                    <a:gs pos="0">
                      <a:srgbClr val="FFCC99"/>
                    </a:gs>
                    <a:gs pos="50000">
                      <a:srgbClr val="FFFFFF"/>
                    </a:gs>
                    <a:gs pos="100000">
                      <a:srgbClr val="FFCC99"/>
                    </a:gs>
                  </a:gsLst>
                  <a:lin ang="5400000" scaled="1"/>
                </a:gradFill>
                <a:ln w="12700" cap="rnd">
                  <a:solidFill>
                    <a:srgbClr val="808080"/>
                  </a:solidFill>
                  <a:round/>
                  <a:headEnd/>
                  <a:tailEnd/>
                </a:ln>
              </p:spPr>
              <p:txBody>
                <a:bodyPr/>
                <a:lstStyle/>
                <a:p>
                  <a:pPr fontAlgn="auto">
                    <a:spcBef>
                      <a:spcPts val="0"/>
                    </a:spcBef>
                    <a:spcAft>
                      <a:spcPts val="0"/>
                    </a:spcAft>
                    <a:defRPr/>
                  </a:pPr>
                  <a:endParaRPr lang="ru-RU" kern="0">
                    <a:solidFill>
                      <a:sysClr val="windowText" lastClr="000000"/>
                    </a:solidFill>
                    <a:latin typeface="+mn-lt"/>
                    <a:cs typeface="+mn-cs"/>
                  </a:endParaRPr>
                </a:p>
              </p:txBody>
            </p:sp>
            <p:sp>
              <p:nvSpPr>
                <p:cNvPr id="164" name="Freeform 13"/>
                <p:cNvSpPr>
                  <a:spLocks/>
                </p:cNvSpPr>
                <p:nvPr/>
              </p:nvSpPr>
              <p:spPr bwMode="auto">
                <a:xfrm>
                  <a:off x="4756" y="328"/>
                  <a:ext cx="82" cy="115"/>
                </a:xfrm>
                <a:custGeom>
                  <a:avLst/>
                  <a:gdLst>
                    <a:gd name="T0" fmla="*/ 40 w 83"/>
                    <a:gd name="T1" fmla="*/ 0 h 115"/>
                    <a:gd name="T2" fmla="*/ 59 w 83"/>
                    <a:gd name="T3" fmla="*/ 0 h 115"/>
                    <a:gd name="T4" fmla="*/ 77 w 83"/>
                    <a:gd name="T5" fmla="*/ 13 h 115"/>
                    <a:gd name="T6" fmla="*/ 82 w 83"/>
                    <a:gd name="T7" fmla="*/ 26 h 115"/>
                    <a:gd name="T8" fmla="*/ 82 w 83"/>
                    <a:gd name="T9" fmla="*/ 41 h 115"/>
                    <a:gd name="T10" fmla="*/ 68 w 83"/>
                    <a:gd name="T11" fmla="*/ 57 h 115"/>
                    <a:gd name="T12" fmla="*/ 54 w 83"/>
                    <a:gd name="T13" fmla="*/ 69 h 115"/>
                    <a:gd name="T14" fmla="*/ 52 w 83"/>
                    <a:gd name="T15" fmla="*/ 79 h 115"/>
                    <a:gd name="T16" fmla="*/ 58 w 83"/>
                    <a:gd name="T17" fmla="*/ 90 h 115"/>
                    <a:gd name="T18" fmla="*/ 63 w 83"/>
                    <a:gd name="T19" fmla="*/ 105 h 115"/>
                    <a:gd name="T20" fmla="*/ 49 w 83"/>
                    <a:gd name="T21" fmla="*/ 114 h 115"/>
                    <a:gd name="T22" fmla="*/ 26 w 83"/>
                    <a:gd name="T23" fmla="*/ 112 h 115"/>
                    <a:gd name="T24" fmla="*/ 13 w 83"/>
                    <a:gd name="T25" fmla="*/ 105 h 115"/>
                    <a:gd name="T26" fmla="*/ 0 w 83"/>
                    <a:gd name="T27" fmla="*/ 90 h 115"/>
                    <a:gd name="T28" fmla="*/ 0 w 83"/>
                    <a:gd name="T29" fmla="*/ 39 h 115"/>
                    <a:gd name="T30" fmla="*/ 9 w 83"/>
                    <a:gd name="T31" fmla="*/ 19 h 115"/>
                    <a:gd name="T32" fmla="*/ 20 w 83"/>
                    <a:gd name="T33" fmla="*/ 6 h 115"/>
                    <a:gd name="T34" fmla="*/ 40 w 83"/>
                    <a:gd name="T35" fmla="*/ 0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115"/>
                    <a:gd name="T56" fmla="*/ 83 w 83"/>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115">
                      <a:moveTo>
                        <a:pt x="40" y="0"/>
                      </a:moveTo>
                      <a:lnTo>
                        <a:pt x="59" y="0"/>
                      </a:lnTo>
                      <a:lnTo>
                        <a:pt x="77" y="13"/>
                      </a:lnTo>
                      <a:lnTo>
                        <a:pt x="82" y="26"/>
                      </a:lnTo>
                      <a:lnTo>
                        <a:pt x="82" y="41"/>
                      </a:lnTo>
                      <a:lnTo>
                        <a:pt x="68" y="57"/>
                      </a:lnTo>
                      <a:lnTo>
                        <a:pt x="54" y="69"/>
                      </a:lnTo>
                      <a:lnTo>
                        <a:pt x="52" y="79"/>
                      </a:lnTo>
                      <a:lnTo>
                        <a:pt x="58" y="90"/>
                      </a:lnTo>
                      <a:lnTo>
                        <a:pt x="63" y="105"/>
                      </a:lnTo>
                      <a:lnTo>
                        <a:pt x="49" y="114"/>
                      </a:lnTo>
                      <a:lnTo>
                        <a:pt x="26" y="112"/>
                      </a:lnTo>
                      <a:lnTo>
                        <a:pt x="13" y="105"/>
                      </a:lnTo>
                      <a:lnTo>
                        <a:pt x="0" y="90"/>
                      </a:lnTo>
                      <a:lnTo>
                        <a:pt x="0" y="39"/>
                      </a:lnTo>
                      <a:lnTo>
                        <a:pt x="9" y="19"/>
                      </a:lnTo>
                      <a:lnTo>
                        <a:pt x="20" y="6"/>
                      </a:lnTo>
                      <a:lnTo>
                        <a:pt x="40" y="0"/>
                      </a:lnTo>
                    </a:path>
                  </a:pathLst>
                </a:custGeom>
                <a:gradFill rotWithShape="0">
                  <a:gsLst>
                    <a:gs pos="0">
                      <a:srgbClr val="FFCC99"/>
                    </a:gs>
                    <a:gs pos="50000">
                      <a:srgbClr val="FFFFFF"/>
                    </a:gs>
                    <a:gs pos="100000">
                      <a:srgbClr val="FFCC99"/>
                    </a:gs>
                  </a:gsLst>
                  <a:lin ang="5400000" scaled="1"/>
                </a:gradFill>
                <a:ln w="12700" cap="rnd">
                  <a:solidFill>
                    <a:srgbClr val="808080"/>
                  </a:solidFill>
                  <a:round/>
                  <a:headEnd/>
                  <a:tailEnd/>
                </a:ln>
              </p:spPr>
              <p:txBody>
                <a:bodyPr/>
                <a:lstStyle/>
                <a:p>
                  <a:pPr fontAlgn="auto">
                    <a:spcBef>
                      <a:spcPts val="0"/>
                    </a:spcBef>
                    <a:spcAft>
                      <a:spcPts val="0"/>
                    </a:spcAft>
                    <a:defRPr/>
                  </a:pPr>
                  <a:endParaRPr lang="ru-RU" kern="0">
                    <a:solidFill>
                      <a:sysClr val="windowText" lastClr="000000"/>
                    </a:solidFill>
                    <a:latin typeface="+mn-lt"/>
                    <a:cs typeface="+mn-cs"/>
                  </a:endParaRPr>
                </a:p>
              </p:txBody>
            </p:sp>
            <p:sp>
              <p:nvSpPr>
                <p:cNvPr id="165" name="Freeform 14"/>
                <p:cNvSpPr>
                  <a:spLocks/>
                </p:cNvSpPr>
                <p:nvPr/>
              </p:nvSpPr>
              <p:spPr bwMode="auto">
                <a:xfrm>
                  <a:off x="5007" y="2133"/>
                  <a:ext cx="441" cy="534"/>
                </a:xfrm>
                <a:custGeom>
                  <a:avLst/>
                  <a:gdLst>
                    <a:gd name="T0" fmla="*/ 35 w 441"/>
                    <a:gd name="T1" fmla="*/ 7 h 533"/>
                    <a:gd name="T2" fmla="*/ 52 w 441"/>
                    <a:gd name="T3" fmla="*/ 36 h 533"/>
                    <a:gd name="T4" fmla="*/ 81 w 441"/>
                    <a:gd name="T5" fmla="*/ 78 h 533"/>
                    <a:gd name="T6" fmla="*/ 125 w 441"/>
                    <a:gd name="T7" fmla="*/ 126 h 533"/>
                    <a:gd name="T8" fmla="*/ 161 w 441"/>
                    <a:gd name="T9" fmla="*/ 158 h 533"/>
                    <a:gd name="T10" fmla="*/ 229 w 441"/>
                    <a:gd name="T11" fmla="*/ 208 h 533"/>
                    <a:gd name="T12" fmla="*/ 251 w 441"/>
                    <a:gd name="T13" fmla="*/ 227 h 533"/>
                    <a:gd name="T14" fmla="*/ 298 w 441"/>
                    <a:gd name="T15" fmla="*/ 253 h 533"/>
                    <a:gd name="T16" fmla="*/ 350 w 441"/>
                    <a:gd name="T17" fmla="*/ 277 h 533"/>
                    <a:gd name="T18" fmla="*/ 355 w 441"/>
                    <a:gd name="T19" fmla="*/ 286 h 533"/>
                    <a:gd name="T20" fmla="*/ 354 w 441"/>
                    <a:gd name="T21" fmla="*/ 294 h 533"/>
                    <a:gd name="T22" fmla="*/ 342 w 441"/>
                    <a:gd name="T23" fmla="*/ 301 h 533"/>
                    <a:gd name="T24" fmla="*/ 319 w 441"/>
                    <a:gd name="T25" fmla="*/ 298 h 533"/>
                    <a:gd name="T26" fmla="*/ 293 w 441"/>
                    <a:gd name="T27" fmla="*/ 298 h 533"/>
                    <a:gd name="T28" fmla="*/ 277 w 441"/>
                    <a:gd name="T29" fmla="*/ 305 h 533"/>
                    <a:gd name="T30" fmla="*/ 276 w 441"/>
                    <a:gd name="T31" fmla="*/ 319 h 533"/>
                    <a:gd name="T32" fmla="*/ 290 w 441"/>
                    <a:gd name="T33" fmla="*/ 355 h 533"/>
                    <a:gd name="T34" fmla="*/ 310 w 441"/>
                    <a:gd name="T35" fmla="*/ 386 h 533"/>
                    <a:gd name="T36" fmla="*/ 335 w 441"/>
                    <a:gd name="T37" fmla="*/ 416 h 533"/>
                    <a:gd name="T38" fmla="*/ 359 w 441"/>
                    <a:gd name="T39" fmla="*/ 430 h 533"/>
                    <a:gd name="T40" fmla="*/ 387 w 441"/>
                    <a:gd name="T41" fmla="*/ 436 h 533"/>
                    <a:gd name="T42" fmla="*/ 420 w 441"/>
                    <a:gd name="T43" fmla="*/ 440 h 533"/>
                    <a:gd name="T44" fmla="*/ 437 w 441"/>
                    <a:gd name="T45" fmla="*/ 454 h 533"/>
                    <a:gd name="T46" fmla="*/ 440 w 441"/>
                    <a:gd name="T47" fmla="*/ 478 h 533"/>
                    <a:gd name="T48" fmla="*/ 437 w 441"/>
                    <a:gd name="T49" fmla="*/ 487 h 533"/>
                    <a:gd name="T50" fmla="*/ 432 w 441"/>
                    <a:gd name="T51" fmla="*/ 495 h 533"/>
                    <a:gd name="T52" fmla="*/ 421 w 441"/>
                    <a:gd name="T53" fmla="*/ 495 h 533"/>
                    <a:gd name="T54" fmla="*/ 399 w 441"/>
                    <a:gd name="T55" fmla="*/ 473 h 533"/>
                    <a:gd name="T56" fmla="*/ 383 w 441"/>
                    <a:gd name="T57" fmla="*/ 473 h 533"/>
                    <a:gd name="T58" fmla="*/ 378 w 441"/>
                    <a:gd name="T59" fmla="*/ 473 h 533"/>
                    <a:gd name="T60" fmla="*/ 366 w 441"/>
                    <a:gd name="T61" fmla="*/ 478 h 533"/>
                    <a:gd name="T62" fmla="*/ 378 w 441"/>
                    <a:gd name="T63" fmla="*/ 495 h 533"/>
                    <a:gd name="T64" fmla="*/ 390 w 441"/>
                    <a:gd name="T65" fmla="*/ 511 h 533"/>
                    <a:gd name="T66" fmla="*/ 388 w 441"/>
                    <a:gd name="T67" fmla="*/ 527 h 533"/>
                    <a:gd name="T68" fmla="*/ 383 w 441"/>
                    <a:gd name="T69" fmla="*/ 530 h 533"/>
                    <a:gd name="T70" fmla="*/ 368 w 441"/>
                    <a:gd name="T71" fmla="*/ 532 h 533"/>
                    <a:gd name="T72" fmla="*/ 343 w 441"/>
                    <a:gd name="T73" fmla="*/ 520 h 533"/>
                    <a:gd name="T74" fmla="*/ 331 w 441"/>
                    <a:gd name="T75" fmla="*/ 509 h 533"/>
                    <a:gd name="T76" fmla="*/ 309 w 441"/>
                    <a:gd name="T77" fmla="*/ 478 h 533"/>
                    <a:gd name="T78" fmla="*/ 281 w 441"/>
                    <a:gd name="T79" fmla="*/ 424 h 533"/>
                    <a:gd name="T80" fmla="*/ 218 w 441"/>
                    <a:gd name="T81" fmla="*/ 324 h 533"/>
                    <a:gd name="T82" fmla="*/ 175 w 441"/>
                    <a:gd name="T83" fmla="*/ 272 h 533"/>
                    <a:gd name="T84" fmla="*/ 154 w 441"/>
                    <a:gd name="T85" fmla="*/ 237 h 533"/>
                    <a:gd name="T86" fmla="*/ 128 w 441"/>
                    <a:gd name="T87" fmla="*/ 223 h 533"/>
                    <a:gd name="T88" fmla="*/ 101 w 441"/>
                    <a:gd name="T89" fmla="*/ 201 h 533"/>
                    <a:gd name="T90" fmla="*/ 64 w 441"/>
                    <a:gd name="T91" fmla="*/ 156 h 533"/>
                    <a:gd name="T92" fmla="*/ 40 w 441"/>
                    <a:gd name="T93" fmla="*/ 126 h 533"/>
                    <a:gd name="T94" fmla="*/ 31 w 441"/>
                    <a:gd name="T95" fmla="*/ 113 h 533"/>
                    <a:gd name="T96" fmla="*/ 31 w 441"/>
                    <a:gd name="T97" fmla="*/ 99 h 533"/>
                    <a:gd name="T98" fmla="*/ 40 w 441"/>
                    <a:gd name="T99" fmla="*/ 90 h 533"/>
                    <a:gd name="T100" fmla="*/ 43 w 441"/>
                    <a:gd name="T101" fmla="*/ 74 h 533"/>
                    <a:gd name="T102" fmla="*/ 28 w 441"/>
                    <a:gd name="T103" fmla="*/ 61 h 533"/>
                    <a:gd name="T104" fmla="*/ 12 w 441"/>
                    <a:gd name="T105" fmla="*/ 54 h 533"/>
                    <a:gd name="T106" fmla="*/ 2 w 441"/>
                    <a:gd name="T107" fmla="*/ 50 h 533"/>
                    <a:gd name="T108" fmla="*/ 2 w 441"/>
                    <a:gd name="T109" fmla="*/ 33 h 533"/>
                    <a:gd name="T110" fmla="*/ 0 w 441"/>
                    <a:gd name="T111" fmla="*/ 12 h 533"/>
                    <a:gd name="T112" fmla="*/ 14 w 441"/>
                    <a:gd name="T113" fmla="*/ 0 h 533"/>
                    <a:gd name="T114" fmla="*/ 35 w 441"/>
                    <a:gd name="T115" fmla="*/ 7 h 5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1"/>
                    <a:gd name="T175" fmla="*/ 0 h 533"/>
                    <a:gd name="T176" fmla="*/ 441 w 441"/>
                    <a:gd name="T177" fmla="*/ 533 h 5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1" h="533">
                      <a:moveTo>
                        <a:pt x="35" y="7"/>
                      </a:moveTo>
                      <a:lnTo>
                        <a:pt x="52" y="36"/>
                      </a:lnTo>
                      <a:lnTo>
                        <a:pt x="81" y="78"/>
                      </a:lnTo>
                      <a:lnTo>
                        <a:pt x="125" y="126"/>
                      </a:lnTo>
                      <a:lnTo>
                        <a:pt x="161" y="158"/>
                      </a:lnTo>
                      <a:lnTo>
                        <a:pt x="229" y="208"/>
                      </a:lnTo>
                      <a:lnTo>
                        <a:pt x="251" y="227"/>
                      </a:lnTo>
                      <a:lnTo>
                        <a:pt x="298" y="253"/>
                      </a:lnTo>
                      <a:lnTo>
                        <a:pt x="350" y="277"/>
                      </a:lnTo>
                      <a:lnTo>
                        <a:pt x="355" y="286"/>
                      </a:lnTo>
                      <a:lnTo>
                        <a:pt x="354" y="294"/>
                      </a:lnTo>
                      <a:lnTo>
                        <a:pt x="342" y="301"/>
                      </a:lnTo>
                      <a:lnTo>
                        <a:pt x="319" y="298"/>
                      </a:lnTo>
                      <a:lnTo>
                        <a:pt x="293" y="298"/>
                      </a:lnTo>
                      <a:lnTo>
                        <a:pt x="277" y="305"/>
                      </a:lnTo>
                      <a:lnTo>
                        <a:pt x="276" y="319"/>
                      </a:lnTo>
                      <a:lnTo>
                        <a:pt x="290" y="355"/>
                      </a:lnTo>
                      <a:lnTo>
                        <a:pt x="310" y="386"/>
                      </a:lnTo>
                      <a:lnTo>
                        <a:pt x="335" y="416"/>
                      </a:lnTo>
                      <a:lnTo>
                        <a:pt x="359" y="430"/>
                      </a:lnTo>
                      <a:lnTo>
                        <a:pt x="387" y="436"/>
                      </a:lnTo>
                      <a:lnTo>
                        <a:pt x="420" y="440"/>
                      </a:lnTo>
                      <a:lnTo>
                        <a:pt x="437" y="454"/>
                      </a:lnTo>
                      <a:lnTo>
                        <a:pt x="440" y="478"/>
                      </a:lnTo>
                      <a:lnTo>
                        <a:pt x="437" y="487"/>
                      </a:lnTo>
                      <a:lnTo>
                        <a:pt x="432" y="495"/>
                      </a:lnTo>
                      <a:lnTo>
                        <a:pt x="421" y="495"/>
                      </a:lnTo>
                      <a:lnTo>
                        <a:pt x="399" y="473"/>
                      </a:lnTo>
                      <a:lnTo>
                        <a:pt x="383" y="473"/>
                      </a:lnTo>
                      <a:lnTo>
                        <a:pt x="378" y="473"/>
                      </a:lnTo>
                      <a:lnTo>
                        <a:pt x="366" y="478"/>
                      </a:lnTo>
                      <a:lnTo>
                        <a:pt x="378" y="495"/>
                      </a:lnTo>
                      <a:lnTo>
                        <a:pt x="390" y="511"/>
                      </a:lnTo>
                      <a:lnTo>
                        <a:pt x="388" y="527"/>
                      </a:lnTo>
                      <a:lnTo>
                        <a:pt x="383" y="530"/>
                      </a:lnTo>
                      <a:lnTo>
                        <a:pt x="368" y="532"/>
                      </a:lnTo>
                      <a:lnTo>
                        <a:pt x="343" y="520"/>
                      </a:lnTo>
                      <a:lnTo>
                        <a:pt x="331" y="509"/>
                      </a:lnTo>
                      <a:lnTo>
                        <a:pt x="309" y="478"/>
                      </a:lnTo>
                      <a:lnTo>
                        <a:pt x="281" y="424"/>
                      </a:lnTo>
                      <a:lnTo>
                        <a:pt x="218" y="324"/>
                      </a:lnTo>
                      <a:lnTo>
                        <a:pt x="175" y="272"/>
                      </a:lnTo>
                      <a:lnTo>
                        <a:pt x="154" y="237"/>
                      </a:lnTo>
                      <a:lnTo>
                        <a:pt x="128" y="223"/>
                      </a:lnTo>
                      <a:lnTo>
                        <a:pt x="101" y="201"/>
                      </a:lnTo>
                      <a:lnTo>
                        <a:pt x="64" y="156"/>
                      </a:lnTo>
                      <a:lnTo>
                        <a:pt x="40" y="126"/>
                      </a:lnTo>
                      <a:lnTo>
                        <a:pt x="31" y="113"/>
                      </a:lnTo>
                      <a:lnTo>
                        <a:pt x="31" y="99"/>
                      </a:lnTo>
                      <a:lnTo>
                        <a:pt x="40" y="90"/>
                      </a:lnTo>
                      <a:lnTo>
                        <a:pt x="43" y="74"/>
                      </a:lnTo>
                      <a:lnTo>
                        <a:pt x="28" y="61"/>
                      </a:lnTo>
                      <a:lnTo>
                        <a:pt x="12" y="54"/>
                      </a:lnTo>
                      <a:lnTo>
                        <a:pt x="2" y="50"/>
                      </a:lnTo>
                      <a:lnTo>
                        <a:pt x="2" y="33"/>
                      </a:lnTo>
                      <a:lnTo>
                        <a:pt x="0" y="12"/>
                      </a:lnTo>
                      <a:lnTo>
                        <a:pt x="14" y="0"/>
                      </a:lnTo>
                      <a:lnTo>
                        <a:pt x="35" y="7"/>
                      </a:lnTo>
                    </a:path>
                  </a:pathLst>
                </a:custGeom>
                <a:gradFill rotWithShape="0">
                  <a:gsLst>
                    <a:gs pos="0">
                      <a:srgbClr val="FFCC99"/>
                    </a:gs>
                    <a:gs pos="50000">
                      <a:srgbClr val="FFFFFF"/>
                    </a:gs>
                    <a:gs pos="100000">
                      <a:srgbClr val="FFCC99"/>
                    </a:gs>
                  </a:gsLst>
                  <a:lin ang="5400000" scaled="1"/>
                </a:gradFill>
                <a:ln w="12700" cap="rnd">
                  <a:solidFill>
                    <a:srgbClr val="808080"/>
                  </a:solidFill>
                  <a:round/>
                  <a:headEnd/>
                  <a:tailEnd/>
                </a:ln>
              </p:spPr>
              <p:txBody>
                <a:bodyPr/>
                <a:lstStyle/>
                <a:p>
                  <a:pPr fontAlgn="auto">
                    <a:spcBef>
                      <a:spcPts val="0"/>
                    </a:spcBef>
                    <a:spcAft>
                      <a:spcPts val="0"/>
                    </a:spcAft>
                    <a:defRPr/>
                  </a:pPr>
                  <a:endParaRPr lang="ru-RU" kern="0">
                    <a:solidFill>
                      <a:sysClr val="windowText" lastClr="000000"/>
                    </a:solidFill>
                    <a:latin typeface="+mn-lt"/>
                    <a:cs typeface="+mn-cs"/>
                  </a:endParaRPr>
                </a:p>
              </p:txBody>
            </p:sp>
          </p:grpSp>
          <p:sp>
            <p:nvSpPr>
              <p:cNvPr id="158" name="Freeform 15"/>
              <p:cNvSpPr>
                <a:spLocks/>
              </p:cNvSpPr>
              <p:nvPr/>
            </p:nvSpPr>
            <p:spPr bwMode="auto">
              <a:xfrm>
                <a:off x="304" y="1331"/>
                <a:ext cx="113" cy="171"/>
              </a:xfrm>
              <a:custGeom>
                <a:avLst/>
                <a:gdLst>
                  <a:gd name="T0" fmla="*/ 2 w 111"/>
                  <a:gd name="T1" fmla="*/ 0 h 150"/>
                  <a:gd name="T2" fmla="*/ 0 w 111"/>
                  <a:gd name="T3" fmla="*/ 59 h 150"/>
                  <a:gd name="T4" fmla="*/ 7 w 111"/>
                  <a:gd name="T5" fmla="*/ 104 h 150"/>
                  <a:gd name="T6" fmla="*/ 26 w 111"/>
                  <a:gd name="T7" fmla="*/ 152 h 150"/>
                  <a:gd name="T8" fmla="*/ 50 w 111"/>
                  <a:gd name="T9" fmla="*/ 194 h 150"/>
                  <a:gd name="T10" fmla="*/ 67 w 111"/>
                  <a:gd name="T11" fmla="*/ 252 h 150"/>
                  <a:gd name="T12" fmla="*/ 79 w 111"/>
                  <a:gd name="T13" fmla="*/ 252 h 150"/>
                  <a:gd name="T14" fmla="*/ 107 w 111"/>
                  <a:gd name="T15" fmla="*/ 245 h 150"/>
                  <a:gd name="T16" fmla="*/ 118 w 111"/>
                  <a:gd name="T17" fmla="*/ 214 h 150"/>
                  <a:gd name="T18" fmla="*/ 114 w 111"/>
                  <a:gd name="T19" fmla="*/ 192 h 150"/>
                  <a:gd name="T20" fmla="*/ 99 w 111"/>
                  <a:gd name="T21" fmla="*/ 170 h 150"/>
                  <a:gd name="T22" fmla="*/ 81 w 111"/>
                  <a:gd name="T23" fmla="*/ 149 h 150"/>
                  <a:gd name="T24" fmla="*/ 79 w 111"/>
                  <a:gd name="T25" fmla="*/ 115 h 150"/>
                  <a:gd name="T26" fmla="*/ 83 w 111"/>
                  <a:gd name="T27" fmla="*/ 75 h 150"/>
                  <a:gd name="T28" fmla="*/ 60 w 111"/>
                  <a:gd name="T29" fmla="*/ 75 h 150"/>
                  <a:gd name="T30" fmla="*/ 44 w 111"/>
                  <a:gd name="T31" fmla="*/ 11 h 150"/>
                  <a:gd name="T32" fmla="*/ 14 w 111"/>
                  <a:gd name="T33" fmla="*/ 2 h 150"/>
                  <a:gd name="T34" fmla="*/ 2 w 111"/>
                  <a:gd name="T35" fmla="*/ 0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
                  <a:gd name="T55" fmla="*/ 0 h 150"/>
                  <a:gd name="T56" fmla="*/ 111 w 111"/>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 h="150">
                    <a:moveTo>
                      <a:pt x="2" y="0"/>
                    </a:moveTo>
                    <a:lnTo>
                      <a:pt x="0" y="35"/>
                    </a:lnTo>
                    <a:lnTo>
                      <a:pt x="7" y="61"/>
                    </a:lnTo>
                    <a:lnTo>
                      <a:pt x="26" y="90"/>
                    </a:lnTo>
                    <a:lnTo>
                      <a:pt x="46" y="115"/>
                    </a:lnTo>
                    <a:lnTo>
                      <a:pt x="63" y="149"/>
                    </a:lnTo>
                    <a:lnTo>
                      <a:pt x="75" y="149"/>
                    </a:lnTo>
                    <a:lnTo>
                      <a:pt x="99" y="146"/>
                    </a:lnTo>
                    <a:lnTo>
                      <a:pt x="110" y="127"/>
                    </a:lnTo>
                    <a:lnTo>
                      <a:pt x="106" y="113"/>
                    </a:lnTo>
                    <a:lnTo>
                      <a:pt x="91" y="101"/>
                    </a:lnTo>
                    <a:lnTo>
                      <a:pt x="77" y="89"/>
                    </a:lnTo>
                    <a:lnTo>
                      <a:pt x="75" y="68"/>
                    </a:lnTo>
                    <a:lnTo>
                      <a:pt x="79" y="45"/>
                    </a:lnTo>
                    <a:lnTo>
                      <a:pt x="56" y="45"/>
                    </a:lnTo>
                    <a:lnTo>
                      <a:pt x="40" y="7"/>
                    </a:lnTo>
                    <a:lnTo>
                      <a:pt x="14" y="2"/>
                    </a:lnTo>
                    <a:lnTo>
                      <a:pt x="2" y="0"/>
                    </a:lnTo>
                  </a:path>
                </a:pathLst>
              </a:custGeom>
              <a:gradFill rotWithShape="0">
                <a:gsLst>
                  <a:gs pos="0">
                    <a:srgbClr val="FFCC99"/>
                  </a:gs>
                  <a:gs pos="50000">
                    <a:srgbClr val="FFFFFF"/>
                  </a:gs>
                  <a:gs pos="100000">
                    <a:srgbClr val="FFCC99"/>
                  </a:gs>
                </a:gsLst>
                <a:lin ang="5400000" scaled="1"/>
              </a:gradFill>
              <a:ln w="12700" cap="rnd">
                <a:solidFill>
                  <a:srgbClr val="808080"/>
                </a:solidFill>
                <a:round/>
                <a:headEnd/>
                <a:tailEnd/>
              </a:ln>
            </p:spPr>
            <p:txBody>
              <a:bodyPr/>
              <a:lstStyle/>
              <a:p>
                <a:pPr fontAlgn="auto">
                  <a:spcBef>
                    <a:spcPts val="0"/>
                  </a:spcBef>
                  <a:spcAft>
                    <a:spcPts val="0"/>
                  </a:spcAft>
                  <a:defRPr/>
                </a:pPr>
                <a:endParaRPr lang="ru-RU" kern="0">
                  <a:solidFill>
                    <a:sysClr val="windowText" lastClr="000000"/>
                  </a:solidFill>
                  <a:latin typeface="+mn-lt"/>
                  <a:cs typeface="+mn-cs"/>
                </a:endParaRPr>
              </a:p>
            </p:txBody>
          </p:sp>
        </p:grpSp>
        <p:grpSp>
          <p:nvGrpSpPr>
            <p:cNvPr id="30747" name="Group 16"/>
            <p:cNvGrpSpPr>
              <a:grpSpLocks/>
            </p:cNvGrpSpPr>
            <p:nvPr/>
          </p:nvGrpSpPr>
          <p:grpSpPr bwMode="auto">
            <a:xfrm>
              <a:off x="410" y="1267"/>
              <a:ext cx="4056" cy="1503"/>
              <a:chOff x="709" y="2209"/>
              <a:chExt cx="4506" cy="1684"/>
            </a:xfrm>
          </p:grpSpPr>
          <p:sp>
            <p:nvSpPr>
              <p:cNvPr id="108" name="Text Box 17"/>
              <p:cNvSpPr txBox="1">
                <a:spLocks noChangeArrowheads="1"/>
              </p:cNvSpPr>
              <p:nvPr/>
            </p:nvSpPr>
            <p:spPr bwMode="auto">
              <a:xfrm>
                <a:off x="741" y="2209"/>
                <a:ext cx="370" cy="158"/>
              </a:xfrm>
              <a:prstGeom prst="rect">
                <a:avLst/>
              </a:prstGeom>
              <a:noFill/>
              <a:ln w="50800">
                <a:noFill/>
                <a:miter lim="800000"/>
                <a:headEnd/>
                <a:tailEnd/>
              </a:ln>
            </p:spPr>
            <p:txBody>
              <a:bodyPr wrap="none" anchor="ctr">
                <a:spAutoFit/>
              </a:bodyPr>
              <a:lstStyle/>
              <a:p>
                <a:pPr algn="ctr" eaLnBrk="0" fontAlgn="auto" hangingPunct="0">
                  <a:spcBef>
                    <a:spcPts val="0"/>
                  </a:spcBef>
                  <a:spcAft>
                    <a:spcPts val="0"/>
                  </a:spcAft>
                  <a:defRPr/>
                </a:pPr>
                <a:r>
                  <a:rPr lang="en-US" sz="1000" b="1" kern="0">
                    <a:solidFill>
                      <a:srgbClr val="000000"/>
                    </a:solidFill>
                    <a:latin typeface="Times New Roman" pitchFamily="18" charset="0"/>
                    <a:cs typeface="+mn-cs"/>
                  </a:rPr>
                  <a:t>Krasnoe</a:t>
                </a:r>
                <a:endParaRPr lang="ru-RU" sz="1000" b="1" kern="0">
                  <a:solidFill>
                    <a:srgbClr val="000000"/>
                  </a:solidFill>
                  <a:latin typeface="Times New Roman" pitchFamily="18" charset="0"/>
                  <a:cs typeface="+mn-cs"/>
                </a:endParaRPr>
              </a:p>
            </p:txBody>
          </p:sp>
          <p:sp>
            <p:nvSpPr>
              <p:cNvPr id="109" name="Text Box 18"/>
              <p:cNvSpPr txBox="1">
                <a:spLocks noChangeArrowheads="1"/>
              </p:cNvSpPr>
              <p:nvPr/>
            </p:nvSpPr>
            <p:spPr bwMode="auto">
              <a:xfrm>
                <a:off x="4891" y="3776"/>
                <a:ext cx="324" cy="97"/>
              </a:xfrm>
              <a:prstGeom prst="rect">
                <a:avLst/>
              </a:prstGeom>
              <a:noFill/>
              <a:ln w="50800" algn="ctr">
                <a:noFill/>
                <a:miter lim="800000"/>
                <a:headEnd/>
                <a:tailEnd/>
              </a:ln>
            </p:spPr>
            <p:txBody>
              <a:bodyPr wrap="none" lIns="0" tIns="0" rIns="0" bIns="0" anchor="ctr">
                <a:spAutoFit/>
              </a:bodyPr>
              <a:lstStyle/>
              <a:p>
                <a:pPr eaLnBrk="0" fontAlgn="auto" hangingPunct="0">
                  <a:spcBef>
                    <a:spcPts val="0"/>
                  </a:spcBef>
                  <a:spcAft>
                    <a:spcPts val="0"/>
                  </a:spcAft>
                  <a:defRPr/>
                </a:pPr>
                <a:r>
                  <a:rPr lang="en-US" sz="1000" b="1" kern="0">
                    <a:solidFill>
                      <a:srgbClr val="000000"/>
                    </a:solidFill>
                    <a:latin typeface="Times New Roman" pitchFamily="18" charset="0"/>
                    <a:cs typeface="+mn-cs"/>
                  </a:rPr>
                  <a:t>Nakhodka</a:t>
                </a:r>
                <a:endParaRPr lang="ru-RU" sz="1000" b="1" kern="0">
                  <a:solidFill>
                    <a:srgbClr val="000000"/>
                  </a:solidFill>
                  <a:latin typeface="Times New Roman" pitchFamily="18" charset="0"/>
                  <a:cs typeface="+mn-cs"/>
                </a:endParaRPr>
              </a:p>
            </p:txBody>
          </p:sp>
          <p:cxnSp>
            <p:nvCxnSpPr>
              <p:cNvPr id="30750" name="AutoShape 19"/>
              <p:cNvCxnSpPr>
                <a:cxnSpLocks noChangeShapeType="1"/>
              </p:cNvCxnSpPr>
              <p:nvPr/>
            </p:nvCxnSpPr>
            <p:spPr bwMode="auto">
              <a:xfrm>
                <a:off x="1273" y="2534"/>
                <a:ext cx="216" cy="145"/>
              </a:xfrm>
              <a:prstGeom prst="straightConnector1">
                <a:avLst/>
              </a:prstGeom>
              <a:noFill/>
              <a:ln w="38100">
                <a:solidFill>
                  <a:srgbClr val="333399"/>
                </a:solidFill>
                <a:round/>
                <a:headEnd/>
                <a:tailEnd/>
              </a:ln>
            </p:spPr>
          </p:cxnSp>
          <p:cxnSp>
            <p:nvCxnSpPr>
              <p:cNvPr id="30751" name="AutoShape 20"/>
              <p:cNvCxnSpPr>
                <a:cxnSpLocks noChangeShapeType="1"/>
              </p:cNvCxnSpPr>
              <p:nvPr/>
            </p:nvCxnSpPr>
            <p:spPr bwMode="auto">
              <a:xfrm>
                <a:off x="1484" y="2671"/>
                <a:ext cx="245" cy="288"/>
              </a:xfrm>
              <a:prstGeom prst="straightConnector1">
                <a:avLst/>
              </a:prstGeom>
              <a:noFill/>
              <a:ln w="38100">
                <a:solidFill>
                  <a:srgbClr val="333399"/>
                </a:solidFill>
                <a:round/>
                <a:headEnd/>
                <a:tailEnd/>
              </a:ln>
            </p:spPr>
          </p:cxnSp>
          <p:cxnSp>
            <p:nvCxnSpPr>
              <p:cNvPr id="30752" name="AutoShape 21"/>
              <p:cNvCxnSpPr>
                <a:cxnSpLocks noChangeShapeType="1"/>
              </p:cNvCxnSpPr>
              <p:nvPr/>
            </p:nvCxnSpPr>
            <p:spPr bwMode="auto">
              <a:xfrm>
                <a:off x="1722" y="2958"/>
                <a:ext cx="224" cy="131"/>
              </a:xfrm>
              <a:prstGeom prst="straightConnector1">
                <a:avLst/>
              </a:prstGeom>
              <a:noFill/>
              <a:ln w="38100">
                <a:solidFill>
                  <a:srgbClr val="333399"/>
                </a:solidFill>
                <a:round/>
                <a:headEnd/>
                <a:tailEnd/>
              </a:ln>
            </p:spPr>
          </p:cxnSp>
          <p:cxnSp>
            <p:nvCxnSpPr>
              <p:cNvPr id="30753" name="AutoShape 22"/>
              <p:cNvCxnSpPr>
                <a:cxnSpLocks noChangeShapeType="1"/>
              </p:cNvCxnSpPr>
              <p:nvPr/>
            </p:nvCxnSpPr>
            <p:spPr bwMode="auto">
              <a:xfrm>
                <a:off x="1937" y="3083"/>
                <a:ext cx="479" cy="205"/>
              </a:xfrm>
              <a:prstGeom prst="straightConnector1">
                <a:avLst/>
              </a:prstGeom>
              <a:noFill/>
              <a:ln w="38100">
                <a:solidFill>
                  <a:srgbClr val="333399"/>
                </a:solidFill>
                <a:round/>
                <a:headEnd/>
                <a:tailEnd/>
              </a:ln>
            </p:spPr>
          </p:cxnSp>
          <p:cxnSp>
            <p:nvCxnSpPr>
              <p:cNvPr id="30754" name="AutoShape 23"/>
              <p:cNvCxnSpPr>
                <a:cxnSpLocks noChangeShapeType="1"/>
              </p:cNvCxnSpPr>
              <p:nvPr/>
            </p:nvCxnSpPr>
            <p:spPr bwMode="auto">
              <a:xfrm>
                <a:off x="2487" y="3316"/>
                <a:ext cx="492" cy="180"/>
              </a:xfrm>
              <a:prstGeom prst="straightConnector1">
                <a:avLst/>
              </a:prstGeom>
              <a:noFill/>
              <a:ln w="38100">
                <a:solidFill>
                  <a:srgbClr val="333399"/>
                </a:solidFill>
                <a:round/>
                <a:headEnd/>
                <a:tailEnd/>
              </a:ln>
            </p:spPr>
          </p:cxnSp>
          <p:cxnSp>
            <p:nvCxnSpPr>
              <p:cNvPr id="30755" name="AutoShape 24"/>
              <p:cNvCxnSpPr>
                <a:cxnSpLocks noChangeShapeType="1"/>
                <a:stCxn id="150" idx="1"/>
              </p:cNvCxnSpPr>
              <p:nvPr/>
            </p:nvCxnSpPr>
            <p:spPr bwMode="auto">
              <a:xfrm>
                <a:off x="3848" y="3531"/>
                <a:ext cx="117" cy="159"/>
              </a:xfrm>
              <a:prstGeom prst="straightConnector1">
                <a:avLst/>
              </a:prstGeom>
              <a:noFill/>
              <a:ln w="38100">
                <a:solidFill>
                  <a:srgbClr val="333399"/>
                </a:solidFill>
                <a:round/>
                <a:headEnd/>
                <a:tailEnd/>
              </a:ln>
            </p:spPr>
          </p:cxnSp>
          <p:sp>
            <p:nvSpPr>
              <p:cNvPr id="116" name="Line 25"/>
              <p:cNvSpPr>
                <a:spLocks noChangeShapeType="1"/>
              </p:cNvSpPr>
              <p:nvPr/>
            </p:nvSpPr>
            <p:spPr bwMode="auto">
              <a:xfrm flipV="1">
                <a:off x="4013" y="3357"/>
                <a:ext cx="237" cy="26"/>
              </a:xfrm>
              <a:prstGeom prst="line">
                <a:avLst/>
              </a:prstGeom>
              <a:noFill/>
              <a:ln w="38100">
                <a:solidFill>
                  <a:srgbClr val="333399"/>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17" name="Line 26"/>
              <p:cNvSpPr>
                <a:spLocks noChangeShapeType="1"/>
              </p:cNvSpPr>
              <p:nvPr/>
            </p:nvSpPr>
            <p:spPr bwMode="auto">
              <a:xfrm>
                <a:off x="4245" y="3352"/>
                <a:ext cx="215" cy="172"/>
              </a:xfrm>
              <a:prstGeom prst="line">
                <a:avLst/>
              </a:prstGeom>
              <a:noFill/>
              <a:ln w="38100">
                <a:solidFill>
                  <a:srgbClr val="333399"/>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18" name="Freeform 27"/>
              <p:cNvSpPr>
                <a:spLocks/>
              </p:cNvSpPr>
              <p:nvPr/>
            </p:nvSpPr>
            <p:spPr bwMode="auto">
              <a:xfrm>
                <a:off x="4451" y="3478"/>
                <a:ext cx="269" cy="44"/>
              </a:xfrm>
              <a:custGeom>
                <a:avLst/>
                <a:gdLst>
                  <a:gd name="T0" fmla="*/ 0 w 298"/>
                  <a:gd name="T1" fmla="*/ 26 h 52"/>
                  <a:gd name="T2" fmla="*/ 171 w 298"/>
                  <a:gd name="T3" fmla="*/ 0 h 52"/>
                  <a:gd name="T4" fmla="*/ 198 w 298"/>
                  <a:gd name="T5" fmla="*/ 23 h 52"/>
                  <a:gd name="T6" fmla="*/ 0 60000 65536"/>
                  <a:gd name="T7" fmla="*/ 0 60000 65536"/>
                  <a:gd name="T8" fmla="*/ 0 60000 65536"/>
                  <a:gd name="T9" fmla="*/ 0 w 298"/>
                  <a:gd name="T10" fmla="*/ 0 h 52"/>
                  <a:gd name="T11" fmla="*/ 298 w 298"/>
                  <a:gd name="T12" fmla="*/ 52 h 52"/>
                </a:gdLst>
                <a:ahLst/>
                <a:cxnLst>
                  <a:cxn ang="T6">
                    <a:pos x="T0" y="T1"/>
                  </a:cxn>
                  <a:cxn ang="T7">
                    <a:pos x="T2" y="T3"/>
                  </a:cxn>
                  <a:cxn ang="T8">
                    <a:pos x="T4" y="T5"/>
                  </a:cxn>
                </a:cxnLst>
                <a:rect l="T9" t="T10" r="T11" b="T12"/>
                <a:pathLst>
                  <a:path w="298" h="52">
                    <a:moveTo>
                      <a:pt x="0" y="52"/>
                    </a:moveTo>
                    <a:lnTo>
                      <a:pt x="257" y="0"/>
                    </a:lnTo>
                    <a:lnTo>
                      <a:pt x="298" y="45"/>
                    </a:lnTo>
                  </a:path>
                </a:pathLst>
              </a:custGeom>
              <a:noFill/>
              <a:ln w="38100">
                <a:solidFill>
                  <a:srgbClr val="333399"/>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19" name="Freeform 28"/>
              <p:cNvSpPr>
                <a:spLocks/>
              </p:cNvSpPr>
              <p:nvPr/>
            </p:nvSpPr>
            <p:spPr bwMode="auto">
              <a:xfrm>
                <a:off x="4716" y="3553"/>
                <a:ext cx="122" cy="319"/>
              </a:xfrm>
              <a:custGeom>
                <a:avLst/>
                <a:gdLst>
                  <a:gd name="T0" fmla="*/ 0 w 135"/>
                  <a:gd name="T1" fmla="*/ 0 h 374"/>
                  <a:gd name="T2" fmla="*/ 31 w 135"/>
                  <a:gd name="T3" fmla="*/ 127 h 374"/>
                  <a:gd name="T4" fmla="*/ 89 w 135"/>
                  <a:gd name="T5" fmla="*/ 196 h 374"/>
                  <a:gd name="T6" fmla="*/ 0 60000 65536"/>
                  <a:gd name="T7" fmla="*/ 0 60000 65536"/>
                  <a:gd name="T8" fmla="*/ 0 60000 65536"/>
                  <a:gd name="T9" fmla="*/ 0 w 135"/>
                  <a:gd name="T10" fmla="*/ 0 h 374"/>
                  <a:gd name="T11" fmla="*/ 135 w 135"/>
                  <a:gd name="T12" fmla="*/ 374 h 374"/>
                </a:gdLst>
                <a:ahLst/>
                <a:cxnLst>
                  <a:cxn ang="T6">
                    <a:pos x="T0" y="T1"/>
                  </a:cxn>
                  <a:cxn ang="T7">
                    <a:pos x="T2" y="T3"/>
                  </a:cxn>
                  <a:cxn ang="T8">
                    <a:pos x="T4" y="T5"/>
                  </a:cxn>
                </a:cxnLst>
                <a:rect l="T9" t="T10" r="T11" b="T12"/>
                <a:pathLst>
                  <a:path w="135" h="374">
                    <a:moveTo>
                      <a:pt x="0" y="0"/>
                    </a:moveTo>
                    <a:lnTo>
                      <a:pt x="47" y="242"/>
                    </a:lnTo>
                    <a:lnTo>
                      <a:pt x="135" y="374"/>
                    </a:lnTo>
                  </a:path>
                </a:pathLst>
              </a:custGeom>
              <a:noFill/>
              <a:ln w="38100">
                <a:solidFill>
                  <a:srgbClr val="333399"/>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20" name="Oval 29"/>
              <p:cNvSpPr>
                <a:spLocks noChangeArrowheads="1"/>
              </p:cNvSpPr>
              <p:nvPr/>
            </p:nvSpPr>
            <p:spPr bwMode="auto">
              <a:xfrm>
                <a:off x="3285" y="3635"/>
                <a:ext cx="83" cy="79"/>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21" name="Oval 30"/>
              <p:cNvSpPr>
                <a:spLocks noChangeArrowheads="1"/>
              </p:cNvSpPr>
              <p:nvPr/>
            </p:nvSpPr>
            <p:spPr bwMode="auto">
              <a:xfrm>
                <a:off x="1686" y="2921"/>
                <a:ext cx="84" cy="78"/>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22" name="Oval 31"/>
              <p:cNvSpPr>
                <a:spLocks noChangeArrowheads="1"/>
              </p:cNvSpPr>
              <p:nvPr/>
            </p:nvSpPr>
            <p:spPr bwMode="auto">
              <a:xfrm>
                <a:off x="2411" y="3262"/>
                <a:ext cx="84" cy="80"/>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23" name="Oval 32"/>
              <p:cNvSpPr>
                <a:spLocks noChangeArrowheads="1"/>
              </p:cNvSpPr>
              <p:nvPr/>
            </p:nvSpPr>
            <p:spPr bwMode="auto">
              <a:xfrm>
                <a:off x="1897" y="3044"/>
                <a:ext cx="83" cy="80"/>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24" name="Oval 33"/>
              <p:cNvSpPr>
                <a:spLocks noChangeArrowheads="1"/>
              </p:cNvSpPr>
              <p:nvPr/>
            </p:nvSpPr>
            <p:spPr bwMode="auto">
              <a:xfrm>
                <a:off x="4801" y="3818"/>
                <a:ext cx="83" cy="78"/>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25" name="Oval 34"/>
              <p:cNvSpPr>
                <a:spLocks noChangeArrowheads="1"/>
              </p:cNvSpPr>
              <p:nvPr/>
            </p:nvSpPr>
            <p:spPr bwMode="auto">
              <a:xfrm>
                <a:off x="4674" y="3473"/>
                <a:ext cx="84" cy="80"/>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26" name="Oval 35"/>
              <p:cNvSpPr>
                <a:spLocks noChangeArrowheads="1"/>
              </p:cNvSpPr>
              <p:nvPr/>
            </p:nvSpPr>
            <p:spPr bwMode="auto">
              <a:xfrm>
                <a:off x="3942" y="3671"/>
                <a:ext cx="83" cy="80"/>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27" name="Oval 36"/>
              <p:cNvSpPr>
                <a:spLocks noChangeArrowheads="1"/>
              </p:cNvSpPr>
              <p:nvPr/>
            </p:nvSpPr>
            <p:spPr bwMode="auto">
              <a:xfrm>
                <a:off x="3665" y="3514"/>
                <a:ext cx="83" cy="78"/>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28" name="Oval 37"/>
              <p:cNvSpPr>
                <a:spLocks noChangeArrowheads="1"/>
              </p:cNvSpPr>
              <p:nvPr/>
            </p:nvSpPr>
            <p:spPr bwMode="auto">
              <a:xfrm>
                <a:off x="2947" y="3461"/>
                <a:ext cx="84" cy="79"/>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29" name="Oval 38"/>
              <p:cNvSpPr>
                <a:spLocks noChangeArrowheads="1"/>
              </p:cNvSpPr>
              <p:nvPr/>
            </p:nvSpPr>
            <p:spPr bwMode="auto">
              <a:xfrm>
                <a:off x="1446" y="2645"/>
                <a:ext cx="83" cy="79"/>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30" name="Text Box 39"/>
              <p:cNvSpPr txBox="1">
                <a:spLocks noChangeArrowheads="1"/>
              </p:cNvSpPr>
              <p:nvPr/>
            </p:nvSpPr>
            <p:spPr bwMode="auto">
              <a:xfrm>
                <a:off x="1990" y="2995"/>
                <a:ext cx="260" cy="99"/>
              </a:xfrm>
              <a:prstGeom prst="rect">
                <a:avLst/>
              </a:prstGeom>
              <a:noFill/>
              <a:ln w="50800" algn="ctr">
                <a:noFill/>
                <a:miter lim="800000"/>
                <a:headEnd/>
                <a:tailEnd/>
              </a:ln>
            </p:spPr>
            <p:txBody>
              <a:bodyPr wrap="none" lIns="0" tIns="0" rIns="0" bIns="0" anchor="ctr">
                <a:spAutoFit/>
              </a:bodyPr>
              <a:lstStyle/>
              <a:p>
                <a:pPr eaLnBrk="0" fontAlgn="auto" hangingPunct="0">
                  <a:spcBef>
                    <a:spcPts val="0"/>
                  </a:spcBef>
                  <a:spcAft>
                    <a:spcPts val="0"/>
                  </a:spcAft>
                  <a:defRPr/>
                </a:pPr>
                <a:r>
                  <a:rPr lang="en-US" sz="1000" b="1" kern="0">
                    <a:solidFill>
                      <a:srgbClr val="000000"/>
                    </a:solidFill>
                    <a:latin typeface="Times New Roman" pitchFamily="18" charset="0"/>
                    <a:cs typeface="+mn-cs"/>
                  </a:rPr>
                  <a:t>Tyumen</a:t>
                </a:r>
                <a:endParaRPr lang="ru-RU" sz="1000" b="1" kern="0">
                  <a:solidFill>
                    <a:srgbClr val="000000"/>
                  </a:solidFill>
                  <a:latin typeface="Times New Roman" pitchFamily="18" charset="0"/>
                  <a:cs typeface="+mn-cs"/>
                </a:endParaRPr>
              </a:p>
            </p:txBody>
          </p:sp>
          <p:sp>
            <p:nvSpPr>
              <p:cNvPr id="131" name="Text Box 40"/>
              <p:cNvSpPr txBox="1">
                <a:spLocks noChangeArrowheads="1"/>
              </p:cNvSpPr>
              <p:nvPr/>
            </p:nvSpPr>
            <p:spPr bwMode="auto">
              <a:xfrm>
                <a:off x="1800" y="2834"/>
                <a:ext cx="363" cy="99"/>
              </a:xfrm>
              <a:prstGeom prst="rect">
                <a:avLst/>
              </a:prstGeom>
              <a:noFill/>
              <a:ln w="50800">
                <a:noFill/>
                <a:miter lim="800000"/>
                <a:headEnd/>
                <a:tailEnd/>
              </a:ln>
            </p:spPr>
            <p:txBody>
              <a:bodyPr wrap="none" lIns="0" tIns="0" rIns="0" bIns="0" anchor="ctr">
                <a:spAutoFit/>
              </a:bodyPr>
              <a:lstStyle/>
              <a:p>
                <a:pPr eaLnBrk="0" fontAlgn="auto" hangingPunct="0">
                  <a:spcBef>
                    <a:spcPts val="0"/>
                  </a:spcBef>
                  <a:spcAft>
                    <a:spcPts val="0"/>
                  </a:spcAft>
                  <a:defRPr/>
                </a:pPr>
                <a:r>
                  <a:rPr lang="en-US" sz="1000" b="1" kern="0">
                    <a:solidFill>
                      <a:sysClr val="windowText" lastClr="000000"/>
                    </a:solidFill>
                    <a:latin typeface="Times New Roman" pitchFamily="18" charset="0"/>
                    <a:cs typeface="+mn-cs"/>
                  </a:rPr>
                  <a:t>Sverdlovsk </a:t>
                </a:r>
                <a:endParaRPr lang="ru-RU" sz="1000" b="1" kern="0">
                  <a:solidFill>
                    <a:sysClr val="windowText" lastClr="000000"/>
                  </a:solidFill>
                  <a:latin typeface="Times New Roman" pitchFamily="18" charset="0"/>
                  <a:cs typeface="+mn-cs"/>
                </a:endParaRPr>
              </a:p>
            </p:txBody>
          </p:sp>
          <p:sp>
            <p:nvSpPr>
              <p:cNvPr id="132" name="Text Box 41"/>
              <p:cNvSpPr txBox="1">
                <a:spLocks noChangeArrowheads="1"/>
              </p:cNvSpPr>
              <p:nvPr/>
            </p:nvSpPr>
            <p:spPr bwMode="auto">
              <a:xfrm>
                <a:off x="2303" y="3130"/>
                <a:ext cx="370" cy="99"/>
              </a:xfrm>
              <a:prstGeom prst="rect">
                <a:avLst/>
              </a:prstGeom>
              <a:noFill/>
              <a:ln w="50800" algn="ctr">
                <a:noFill/>
                <a:miter lim="800000"/>
                <a:headEnd/>
                <a:tailEnd/>
              </a:ln>
            </p:spPr>
            <p:txBody>
              <a:bodyPr wrap="none" lIns="0" tIns="0" rIns="0" bIns="0" anchor="ctr">
                <a:spAutoFit/>
              </a:bodyPr>
              <a:lstStyle/>
              <a:p>
                <a:pPr eaLnBrk="0" fontAlgn="auto" hangingPunct="0">
                  <a:spcBef>
                    <a:spcPts val="0"/>
                  </a:spcBef>
                  <a:spcAft>
                    <a:spcPts val="0"/>
                  </a:spcAft>
                  <a:defRPr/>
                </a:pPr>
                <a:r>
                  <a:rPr lang="en-US" sz="1000" b="1" kern="0">
                    <a:solidFill>
                      <a:srgbClr val="000000"/>
                    </a:solidFill>
                    <a:latin typeface="Times New Roman" pitchFamily="18" charset="0"/>
                    <a:cs typeface="+mn-cs"/>
                  </a:rPr>
                  <a:t>Novosibirsk</a:t>
                </a:r>
                <a:endParaRPr lang="ru-RU" sz="1000" b="1" kern="0">
                  <a:solidFill>
                    <a:srgbClr val="000000"/>
                  </a:solidFill>
                  <a:latin typeface="Times New Roman" pitchFamily="18" charset="0"/>
                  <a:cs typeface="+mn-cs"/>
                </a:endParaRPr>
              </a:p>
            </p:txBody>
          </p:sp>
          <p:sp>
            <p:nvSpPr>
              <p:cNvPr id="133" name="Text Box 42"/>
              <p:cNvSpPr txBox="1">
                <a:spLocks noChangeArrowheads="1"/>
              </p:cNvSpPr>
              <p:nvPr/>
            </p:nvSpPr>
            <p:spPr bwMode="auto">
              <a:xfrm>
                <a:off x="4478" y="3365"/>
                <a:ext cx="385" cy="97"/>
              </a:xfrm>
              <a:prstGeom prst="rect">
                <a:avLst/>
              </a:prstGeom>
              <a:noFill/>
              <a:ln w="50800" algn="ctr">
                <a:noFill/>
                <a:miter lim="800000"/>
                <a:headEnd/>
                <a:tailEnd/>
              </a:ln>
            </p:spPr>
            <p:txBody>
              <a:bodyPr wrap="none" lIns="0" tIns="0" rIns="0" bIns="0" anchor="ctr">
                <a:spAutoFit/>
              </a:bodyPr>
              <a:lstStyle/>
              <a:p>
                <a:pPr eaLnBrk="0" fontAlgn="auto" hangingPunct="0">
                  <a:spcBef>
                    <a:spcPts val="0"/>
                  </a:spcBef>
                  <a:spcAft>
                    <a:spcPts val="0"/>
                  </a:spcAft>
                  <a:defRPr/>
                </a:pPr>
                <a:r>
                  <a:rPr lang="en-US" sz="1000" b="1" kern="0">
                    <a:solidFill>
                      <a:srgbClr val="000000"/>
                    </a:solidFill>
                    <a:latin typeface="Times New Roman" pitchFamily="18" charset="0"/>
                    <a:cs typeface="+mn-cs"/>
                  </a:rPr>
                  <a:t>Khabarovsk</a:t>
                </a:r>
                <a:endParaRPr lang="ru-RU" sz="1000" b="1" kern="0">
                  <a:solidFill>
                    <a:srgbClr val="000000"/>
                  </a:solidFill>
                  <a:latin typeface="Times New Roman" pitchFamily="18" charset="0"/>
                  <a:cs typeface="+mn-cs"/>
                </a:endParaRPr>
              </a:p>
            </p:txBody>
          </p:sp>
          <p:sp>
            <p:nvSpPr>
              <p:cNvPr id="134" name="Text Box 43"/>
              <p:cNvSpPr txBox="1">
                <a:spLocks noChangeArrowheads="1"/>
              </p:cNvSpPr>
              <p:nvPr/>
            </p:nvSpPr>
            <p:spPr bwMode="auto">
              <a:xfrm>
                <a:off x="3588" y="3418"/>
                <a:ext cx="178" cy="98"/>
              </a:xfrm>
              <a:prstGeom prst="rect">
                <a:avLst/>
              </a:prstGeom>
              <a:noFill/>
              <a:ln w="50800" algn="ctr">
                <a:noFill/>
                <a:miter lim="800000"/>
                <a:headEnd/>
                <a:tailEnd/>
              </a:ln>
            </p:spPr>
            <p:txBody>
              <a:bodyPr wrap="none" lIns="0" tIns="0" rIns="0" bIns="0" anchor="ctr">
                <a:spAutoFit/>
              </a:bodyPr>
              <a:lstStyle/>
              <a:p>
                <a:pPr eaLnBrk="0" fontAlgn="auto" hangingPunct="0">
                  <a:spcBef>
                    <a:spcPts val="0"/>
                  </a:spcBef>
                  <a:spcAft>
                    <a:spcPts val="0"/>
                  </a:spcAft>
                  <a:defRPr/>
                </a:pPr>
                <a:r>
                  <a:rPr lang="en-US" sz="1000" b="1" kern="0">
                    <a:solidFill>
                      <a:srgbClr val="000000"/>
                    </a:solidFill>
                    <a:latin typeface="Times New Roman" pitchFamily="18" charset="0"/>
                    <a:cs typeface="+mn-cs"/>
                  </a:rPr>
                  <a:t>Chita</a:t>
                </a:r>
                <a:endParaRPr lang="ru-RU" sz="1000" b="1" kern="0">
                  <a:solidFill>
                    <a:srgbClr val="000000"/>
                  </a:solidFill>
                  <a:latin typeface="Times New Roman" pitchFamily="18" charset="0"/>
                  <a:cs typeface="+mn-cs"/>
                </a:endParaRPr>
              </a:p>
            </p:txBody>
          </p:sp>
          <p:sp>
            <p:nvSpPr>
              <p:cNvPr id="135" name="Text Box 44"/>
              <p:cNvSpPr txBox="1">
                <a:spLocks noChangeArrowheads="1"/>
              </p:cNvSpPr>
              <p:nvPr/>
            </p:nvSpPr>
            <p:spPr bwMode="auto">
              <a:xfrm>
                <a:off x="2502" y="3473"/>
                <a:ext cx="403" cy="99"/>
              </a:xfrm>
              <a:prstGeom prst="rect">
                <a:avLst/>
              </a:prstGeom>
              <a:noFill/>
              <a:ln w="50800" algn="ctr">
                <a:noFill/>
                <a:miter lim="800000"/>
                <a:headEnd/>
                <a:tailEnd/>
              </a:ln>
            </p:spPr>
            <p:txBody>
              <a:bodyPr wrap="none" lIns="0" tIns="0" rIns="0" bIns="0" anchor="ctr">
                <a:spAutoFit/>
              </a:bodyPr>
              <a:lstStyle/>
              <a:p>
                <a:pPr eaLnBrk="0" fontAlgn="auto" hangingPunct="0">
                  <a:spcBef>
                    <a:spcPts val="0"/>
                  </a:spcBef>
                  <a:spcAft>
                    <a:spcPts val="0"/>
                  </a:spcAft>
                  <a:defRPr/>
                </a:pPr>
                <a:r>
                  <a:rPr lang="en-US" sz="1000" b="1" kern="0">
                    <a:solidFill>
                      <a:srgbClr val="000000"/>
                    </a:solidFill>
                    <a:latin typeface="Times New Roman" pitchFamily="18" charset="0"/>
                    <a:cs typeface="+mn-cs"/>
                  </a:rPr>
                  <a:t>Krasnoyarsk</a:t>
                </a:r>
                <a:endParaRPr lang="ru-RU" sz="1000" b="1" kern="0">
                  <a:solidFill>
                    <a:srgbClr val="000000"/>
                  </a:solidFill>
                  <a:latin typeface="Times New Roman" pitchFamily="18" charset="0"/>
                  <a:cs typeface="+mn-cs"/>
                </a:endParaRPr>
              </a:p>
            </p:txBody>
          </p:sp>
          <p:sp>
            <p:nvSpPr>
              <p:cNvPr id="136" name="Text Box 45"/>
              <p:cNvSpPr txBox="1">
                <a:spLocks noChangeArrowheads="1"/>
              </p:cNvSpPr>
              <p:nvPr/>
            </p:nvSpPr>
            <p:spPr bwMode="auto">
              <a:xfrm>
                <a:off x="1073" y="2713"/>
                <a:ext cx="386" cy="219"/>
              </a:xfrm>
              <a:prstGeom prst="rect">
                <a:avLst/>
              </a:prstGeom>
              <a:noFill/>
              <a:ln w="50800">
                <a:noFill/>
                <a:miter lim="800000"/>
                <a:headEnd/>
                <a:tailEnd/>
              </a:ln>
            </p:spPr>
            <p:txBody>
              <a:bodyPr lIns="0" tIns="0" rIns="0" bIns="0" anchor="ctr">
                <a:spAutoFit/>
              </a:bodyPr>
              <a:lstStyle/>
              <a:p>
                <a:pPr eaLnBrk="0" fontAlgn="auto" hangingPunct="0">
                  <a:spcBef>
                    <a:spcPts val="0"/>
                  </a:spcBef>
                  <a:spcAft>
                    <a:spcPts val="0"/>
                  </a:spcAft>
                  <a:defRPr/>
                </a:pPr>
                <a:r>
                  <a:rPr lang="en-US" sz="1000" b="1" kern="0" dirty="0">
                    <a:solidFill>
                      <a:sysClr val="windowText" lastClr="000000"/>
                    </a:solidFill>
                    <a:latin typeface="Times New Roman" pitchFamily="18" charset="0"/>
                    <a:cs typeface="+mn-cs"/>
                  </a:rPr>
                  <a:t>Nizhny Novgorod</a:t>
                </a:r>
                <a:endParaRPr lang="ru-RU" sz="1000" b="1" kern="0" dirty="0">
                  <a:solidFill>
                    <a:sysClr val="windowText" lastClr="000000"/>
                  </a:solidFill>
                  <a:latin typeface="Times New Roman" pitchFamily="18" charset="0"/>
                  <a:cs typeface="+mn-cs"/>
                </a:endParaRPr>
              </a:p>
            </p:txBody>
          </p:sp>
          <p:sp>
            <p:nvSpPr>
              <p:cNvPr id="137" name="Text Box 46"/>
              <p:cNvSpPr txBox="1">
                <a:spLocks noChangeArrowheads="1"/>
              </p:cNvSpPr>
              <p:nvPr/>
            </p:nvSpPr>
            <p:spPr bwMode="auto">
              <a:xfrm>
                <a:off x="3027" y="3697"/>
                <a:ext cx="235" cy="96"/>
              </a:xfrm>
              <a:prstGeom prst="rect">
                <a:avLst/>
              </a:prstGeom>
              <a:noFill/>
              <a:ln w="50800" algn="ctr">
                <a:noFill/>
                <a:miter lim="800000"/>
                <a:headEnd/>
                <a:tailEnd/>
              </a:ln>
            </p:spPr>
            <p:txBody>
              <a:bodyPr wrap="none" lIns="0" tIns="0" rIns="0" bIns="0" anchor="ctr">
                <a:spAutoFit/>
              </a:bodyPr>
              <a:lstStyle/>
              <a:p>
                <a:pPr eaLnBrk="0" fontAlgn="auto" hangingPunct="0">
                  <a:spcBef>
                    <a:spcPts val="0"/>
                  </a:spcBef>
                  <a:spcAft>
                    <a:spcPts val="0"/>
                  </a:spcAft>
                  <a:defRPr/>
                </a:pPr>
                <a:r>
                  <a:rPr lang="en-US" sz="1000" b="1" kern="0">
                    <a:solidFill>
                      <a:srgbClr val="000000"/>
                    </a:solidFill>
                    <a:latin typeface="Times New Roman" pitchFamily="18" charset="0"/>
                    <a:cs typeface="+mn-cs"/>
                  </a:rPr>
                  <a:t>Irkutsk</a:t>
                </a:r>
                <a:endParaRPr lang="ru-RU" sz="1000" b="1" kern="0">
                  <a:solidFill>
                    <a:srgbClr val="000000"/>
                  </a:solidFill>
                  <a:latin typeface="Times New Roman" pitchFamily="18" charset="0"/>
                  <a:cs typeface="+mn-cs"/>
                </a:endParaRPr>
              </a:p>
            </p:txBody>
          </p:sp>
          <p:sp>
            <p:nvSpPr>
              <p:cNvPr id="138" name="Text Box 47"/>
              <p:cNvSpPr txBox="1">
                <a:spLocks noChangeArrowheads="1"/>
              </p:cNvSpPr>
              <p:nvPr/>
            </p:nvSpPr>
            <p:spPr bwMode="auto">
              <a:xfrm>
                <a:off x="1277" y="2354"/>
                <a:ext cx="465" cy="200"/>
              </a:xfrm>
              <a:prstGeom prst="rect">
                <a:avLst/>
              </a:prstGeom>
              <a:noFill/>
              <a:ln w="50800">
                <a:noFill/>
                <a:miter lim="800000"/>
                <a:headEnd/>
                <a:tailEnd/>
              </a:ln>
            </p:spPr>
            <p:txBody>
              <a:bodyPr wrap="none" anchor="ctr">
                <a:spAutoFit/>
              </a:bodyPr>
              <a:lstStyle/>
              <a:p>
                <a:pPr algn="ctr" eaLnBrk="0" fontAlgn="auto" hangingPunct="0">
                  <a:spcBef>
                    <a:spcPts val="0"/>
                  </a:spcBef>
                  <a:spcAft>
                    <a:spcPts val="0"/>
                  </a:spcAft>
                  <a:defRPr/>
                </a:pPr>
                <a:r>
                  <a:rPr lang="en-US" sz="1400" b="1" kern="0">
                    <a:solidFill>
                      <a:srgbClr val="000000"/>
                    </a:solidFill>
                    <a:latin typeface="Times New Roman" pitchFamily="18" charset="0"/>
                    <a:cs typeface="+mn-cs"/>
                  </a:rPr>
                  <a:t>Moscow</a:t>
                </a:r>
                <a:endParaRPr lang="ru-RU" sz="1400" b="1" kern="0">
                  <a:solidFill>
                    <a:srgbClr val="000000"/>
                  </a:solidFill>
                  <a:latin typeface="+mn-lt"/>
                  <a:cs typeface="+mn-cs"/>
                </a:endParaRPr>
              </a:p>
            </p:txBody>
          </p:sp>
          <p:sp>
            <p:nvSpPr>
              <p:cNvPr id="139" name="Oval 48"/>
              <p:cNvSpPr>
                <a:spLocks noChangeArrowheads="1"/>
              </p:cNvSpPr>
              <p:nvPr/>
            </p:nvSpPr>
            <p:spPr bwMode="auto">
              <a:xfrm>
                <a:off x="1226" y="2470"/>
                <a:ext cx="126" cy="119"/>
              </a:xfrm>
              <a:prstGeom prst="ellipse">
                <a:avLst/>
              </a:prstGeom>
              <a:solidFill>
                <a:srgbClr val="0000FF"/>
              </a:solidFill>
              <a:ln w="9525">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40" name="Line 49"/>
              <p:cNvSpPr>
                <a:spLocks noChangeShapeType="1"/>
              </p:cNvSpPr>
              <p:nvPr/>
            </p:nvSpPr>
            <p:spPr bwMode="auto">
              <a:xfrm flipH="1" flipV="1">
                <a:off x="782" y="2397"/>
                <a:ext cx="448" cy="114"/>
              </a:xfrm>
              <a:prstGeom prst="line">
                <a:avLst/>
              </a:prstGeom>
              <a:noFill/>
              <a:ln w="38100">
                <a:solidFill>
                  <a:srgbClr val="333399"/>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41" name="Oval 50"/>
              <p:cNvSpPr>
                <a:spLocks noChangeArrowheads="1"/>
              </p:cNvSpPr>
              <p:nvPr/>
            </p:nvSpPr>
            <p:spPr bwMode="auto">
              <a:xfrm>
                <a:off x="709" y="2340"/>
                <a:ext cx="84" cy="79"/>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42" name="Oval 51"/>
              <p:cNvSpPr>
                <a:spLocks noChangeArrowheads="1"/>
              </p:cNvSpPr>
              <p:nvPr/>
            </p:nvSpPr>
            <p:spPr bwMode="auto">
              <a:xfrm>
                <a:off x="3472" y="3566"/>
                <a:ext cx="84" cy="79"/>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43" name="Text Box 52"/>
              <p:cNvSpPr txBox="1">
                <a:spLocks noChangeArrowheads="1"/>
              </p:cNvSpPr>
              <p:nvPr/>
            </p:nvSpPr>
            <p:spPr bwMode="auto">
              <a:xfrm>
                <a:off x="3402" y="3654"/>
                <a:ext cx="314" cy="200"/>
              </a:xfrm>
              <a:prstGeom prst="rect">
                <a:avLst/>
              </a:prstGeom>
              <a:noFill/>
              <a:ln w="50800" algn="ctr">
                <a:noFill/>
                <a:miter lim="800000"/>
                <a:headEnd/>
                <a:tailEnd/>
              </a:ln>
            </p:spPr>
            <p:txBody>
              <a:bodyPr wrap="none" lIns="0" tIns="0" rIns="0" bIns="0" anchor="ctr">
                <a:spAutoFit/>
              </a:bodyPr>
              <a:lstStyle/>
              <a:p>
                <a:pPr eaLnBrk="0" fontAlgn="auto" hangingPunct="0">
                  <a:spcBef>
                    <a:spcPts val="0"/>
                  </a:spcBef>
                  <a:spcAft>
                    <a:spcPts val="0"/>
                  </a:spcAft>
                  <a:defRPr/>
                </a:pPr>
                <a:r>
                  <a:rPr lang="en-US" sz="1000" b="1" kern="0">
                    <a:solidFill>
                      <a:srgbClr val="000000"/>
                    </a:solidFill>
                    <a:latin typeface="Times New Roman" pitchFamily="18" charset="0"/>
                    <a:cs typeface="+mn-cs"/>
                  </a:rPr>
                  <a:t>Petrovsky</a:t>
                </a:r>
              </a:p>
              <a:p>
                <a:pPr eaLnBrk="0" fontAlgn="auto" hangingPunct="0">
                  <a:spcBef>
                    <a:spcPts val="0"/>
                  </a:spcBef>
                  <a:spcAft>
                    <a:spcPts val="0"/>
                  </a:spcAft>
                  <a:defRPr/>
                </a:pPr>
                <a:r>
                  <a:rPr lang="en-US" sz="1000" b="1" kern="0">
                    <a:solidFill>
                      <a:srgbClr val="000000"/>
                    </a:solidFill>
                    <a:latin typeface="Times New Roman" pitchFamily="18" charset="0"/>
                    <a:cs typeface="+mn-cs"/>
                  </a:rPr>
                  <a:t>Zavod</a:t>
                </a:r>
                <a:endParaRPr lang="ru-RU" sz="1000" b="1" kern="0">
                  <a:solidFill>
                    <a:srgbClr val="000000"/>
                  </a:solidFill>
                  <a:latin typeface="Times New Roman" pitchFamily="18" charset="0"/>
                  <a:cs typeface="+mn-cs"/>
                </a:endParaRPr>
              </a:p>
            </p:txBody>
          </p:sp>
          <p:sp>
            <p:nvSpPr>
              <p:cNvPr id="144" name="Line 53"/>
              <p:cNvSpPr>
                <a:spLocks noChangeShapeType="1"/>
              </p:cNvSpPr>
              <p:nvPr/>
            </p:nvSpPr>
            <p:spPr bwMode="auto">
              <a:xfrm flipV="1">
                <a:off x="3540" y="3566"/>
                <a:ext cx="136" cy="45"/>
              </a:xfrm>
              <a:prstGeom prst="line">
                <a:avLst/>
              </a:prstGeom>
              <a:noFill/>
              <a:ln w="38100">
                <a:solidFill>
                  <a:srgbClr val="333399"/>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45" name="Line 54"/>
              <p:cNvSpPr>
                <a:spLocks noChangeShapeType="1"/>
              </p:cNvSpPr>
              <p:nvPr/>
            </p:nvSpPr>
            <p:spPr bwMode="auto">
              <a:xfrm flipH="1">
                <a:off x="3358" y="3627"/>
                <a:ext cx="136" cy="45"/>
              </a:xfrm>
              <a:prstGeom prst="line">
                <a:avLst/>
              </a:prstGeom>
              <a:noFill/>
              <a:ln w="38100">
                <a:solidFill>
                  <a:srgbClr val="333399"/>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46" name="Oval 55"/>
              <p:cNvSpPr>
                <a:spLocks noChangeArrowheads="1"/>
              </p:cNvSpPr>
              <p:nvPr/>
            </p:nvSpPr>
            <p:spPr bwMode="auto">
              <a:xfrm>
                <a:off x="3086" y="3523"/>
                <a:ext cx="83" cy="78"/>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47" name="Line 56"/>
              <p:cNvSpPr>
                <a:spLocks noChangeShapeType="1"/>
              </p:cNvSpPr>
              <p:nvPr/>
            </p:nvSpPr>
            <p:spPr bwMode="auto">
              <a:xfrm flipH="1" flipV="1">
                <a:off x="3163" y="3575"/>
                <a:ext cx="136" cy="89"/>
              </a:xfrm>
              <a:prstGeom prst="line">
                <a:avLst/>
              </a:prstGeom>
              <a:noFill/>
              <a:ln w="38100">
                <a:solidFill>
                  <a:srgbClr val="333399"/>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48" name="Text Box 57"/>
              <p:cNvSpPr txBox="1">
                <a:spLocks noChangeArrowheads="1"/>
              </p:cNvSpPr>
              <p:nvPr/>
            </p:nvSpPr>
            <p:spPr bwMode="auto">
              <a:xfrm>
                <a:off x="2848" y="3586"/>
                <a:ext cx="248" cy="99"/>
              </a:xfrm>
              <a:prstGeom prst="rect">
                <a:avLst/>
              </a:prstGeom>
              <a:noFill/>
              <a:ln w="50800" algn="ctr">
                <a:noFill/>
                <a:miter lim="800000"/>
                <a:headEnd/>
                <a:tailEnd/>
              </a:ln>
            </p:spPr>
            <p:txBody>
              <a:bodyPr wrap="none" lIns="0" tIns="0" rIns="0" bIns="0" anchor="ctr">
                <a:spAutoFit/>
              </a:bodyPr>
              <a:lstStyle/>
              <a:p>
                <a:pPr eaLnBrk="0" fontAlgn="auto" hangingPunct="0">
                  <a:spcBef>
                    <a:spcPts val="0"/>
                  </a:spcBef>
                  <a:spcAft>
                    <a:spcPts val="0"/>
                  </a:spcAft>
                  <a:defRPr/>
                </a:pPr>
                <a:r>
                  <a:rPr lang="en-US" sz="1000" b="1" kern="0">
                    <a:solidFill>
                      <a:srgbClr val="000000"/>
                    </a:solidFill>
                    <a:latin typeface="Times New Roman" pitchFamily="18" charset="0"/>
                    <a:cs typeface="+mn-cs"/>
                  </a:rPr>
                  <a:t>Tayshet</a:t>
                </a:r>
                <a:endParaRPr lang="ru-RU" sz="1000" b="1" kern="0">
                  <a:solidFill>
                    <a:srgbClr val="000000"/>
                  </a:solidFill>
                  <a:latin typeface="Times New Roman" pitchFamily="18" charset="0"/>
                  <a:cs typeface="+mn-cs"/>
                </a:endParaRPr>
              </a:p>
            </p:txBody>
          </p:sp>
          <p:sp>
            <p:nvSpPr>
              <p:cNvPr id="149" name="Line 58"/>
              <p:cNvSpPr>
                <a:spLocks noChangeShapeType="1"/>
              </p:cNvSpPr>
              <p:nvPr/>
            </p:nvSpPr>
            <p:spPr bwMode="auto">
              <a:xfrm>
                <a:off x="3011" y="3514"/>
                <a:ext cx="92" cy="36"/>
              </a:xfrm>
              <a:prstGeom prst="line">
                <a:avLst/>
              </a:prstGeom>
              <a:noFill/>
              <a:ln w="38100">
                <a:solidFill>
                  <a:srgbClr val="333399"/>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50" name="Oval 59"/>
              <p:cNvSpPr>
                <a:spLocks noChangeArrowheads="1"/>
              </p:cNvSpPr>
              <p:nvPr/>
            </p:nvSpPr>
            <p:spPr bwMode="auto">
              <a:xfrm>
                <a:off x="3833" y="3522"/>
                <a:ext cx="85" cy="79"/>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51" name="Text Box 60"/>
              <p:cNvSpPr txBox="1">
                <a:spLocks noChangeArrowheads="1"/>
              </p:cNvSpPr>
              <p:nvPr/>
            </p:nvSpPr>
            <p:spPr bwMode="auto">
              <a:xfrm>
                <a:off x="3941" y="3523"/>
                <a:ext cx="402" cy="99"/>
              </a:xfrm>
              <a:prstGeom prst="rect">
                <a:avLst/>
              </a:prstGeom>
              <a:noFill/>
              <a:ln w="50800" algn="ctr">
                <a:noFill/>
                <a:miter lim="800000"/>
                <a:headEnd/>
                <a:tailEnd/>
              </a:ln>
            </p:spPr>
            <p:txBody>
              <a:bodyPr wrap="none" lIns="0" tIns="0" rIns="0" bIns="0" anchor="ctr">
                <a:spAutoFit/>
              </a:bodyPr>
              <a:lstStyle/>
              <a:p>
                <a:pPr eaLnBrk="0" fontAlgn="auto" hangingPunct="0">
                  <a:spcBef>
                    <a:spcPts val="0"/>
                  </a:spcBef>
                  <a:spcAft>
                    <a:spcPts val="0"/>
                  </a:spcAft>
                  <a:defRPr/>
                </a:pPr>
                <a:r>
                  <a:rPr lang="en-US" sz="1000" b="1" kern="0">
                    <a:solidFill>
                      <a:srgbClr val="000000"/>
                    </a:solidFill>
                    <a:latin typeface="Times New Roman" pitchFamily="18" charset="0"/>
                    <a:cs typeface="+mn-cs"/>
                  </a:rPr>
                  <a:t>Karymskaya</a:t>
                </a:r>
                <a:endParaRPr lang="ru-RU" sz="1000" b="1" kern="0">
                  <a:solidFill>
                    <a:srgbClr val="000000"/>
                  </a:solidFill>
                  <a:latin typeface="Times New Roman" pitchFamily="18" charset="0"/>
                  <a:cs typeface="+mn-cs"/>
                </a:endParaRPr>
              </a:p>
            </p:txBody>
          </p:sp>
          <p:sp>
            <p:nvSpPr>
              <p:cNvPr id="152" name="Line 61"/>
              <p:cNvSpPr>
                <a:spLocks noChangeShapeType="1"/>
              </p:cNvSpPr>
              <p:nvPr/>
            </p:nvSpPr>
            <p:spPr bwMode="auto">
              <a:xfrm flipH="1">
                <a:off x="3883" y="3384"/>
                <a:ext cx="137" cy="139"/>
              </a:xfrm>
              <a:prstGeom prst="line">
                <a:avLst/>
              </a:prstGeom>
              <a:noFill/>
              <a:ln w="38100">
                <a:solidFill>
                  <a:srgbClr val="333399"/>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53" name="Line 62"/>
              <p:cNvSpPr>
                <a:spLocks noChangeShapeType="1"/>
              </p:cNvSpPr>
              <p:nvPr/>
            </p:nvSpPr>
            <p:spPr bwMode="auto">
              <a:xfrm flipH="1">
                <a:off x="3742" y="3566"/>
                <a:ext cx="122" cy="0"/>
              </a:xfrm>
              <a:prstGeom prst="line">
                <a:avLst/>
              </a:prstGeom>
              <a:noFill/>
              <a:ln w="38100">
                <a:solidFill>
                  <a:srgbClr val="333399"/>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54" name="Oval 63"/>
              <p:cNvSpPr>
                <a:spLocks noChangeArrowheads="1"/>
              </p:cNvSpPr>
              <p:nvPr/>
            </p:nvSpPr>
            <p:spPr bwMode="auto">
              <a:xfrm>
                <a:off x="4356" y="3430"/>
                <a:ext cx="85" cy="79"/>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155" name="Oval 64"/>
              <p:cNvSpPr>
                <a:spLocks noChangeArrowheads="1"/>
              </p:cNvSpPr>
              <p:nvPr/>
            </p:nvSpPr>
            <p:spPr bwMode="auto">
              <a:xfrm>
                <a:off x="1595" y="2809"/>
                <a:ext cx="83" cy="79"/>
              </a:xfrm>
              <a:prstGeom prst="ellipse">
                <a:avLst/>
              </a:prstGeom>
              <a:gradFill rotWithShape="0">
                <a:gsLst>
                  <a:gs pos="0">
                    <a:srgbClr val="FFCCFF"/>
                  </a:gs>
                  <a:gs pos="100000">
                    <a:srgbClr val="0000FF"/>
                  </a:gs>
                </a:gsLst>
                <a:path path="shape">
                  <a:fillToRect l="50000" t="50000" r="50000" b="50000"/>
                </a:path>
              </a:gradFill>
              <a:ln w="9525" algn="ctr">
                <a:solidFill>
                  <a:srgbClr val="000000"/>
                </a:solidFill>
                <a:round/>
                <a:headEnd/>
                <a:tailEnd/>
              </a:ln>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grpSp>
      </p:grpSp>
      <p:sp>
        <p:nvSpPr>
          <p:cNvPr id="30723" name="TextBox 27"/>
          <p:cNvSpPr txBox="1">
            <a:spLocks noChangeArrowheads="1"/>
          </p:cNvSpPr>
          <p:nvPr/>
        </p:nvSpPr>
        <p:spPr bwMode="auto">
          <a:xfrm>
            <a:off x="8772525" y="6543675"/>
            <a:ext cx="295275" cy="276225"/>
          </a:xfrm>
          <a:prstGeom prst="rect">
            <a:avLst/>
          </a:prstGeom>
          <a:noFill/>
          <a:ln w="9525">
            <a:noFill/>
            <a:miter lim="800000"/>
            <a:headEnd/>
            <a:tailEnd/>
          </a:ln>
        </p:spPr>
        <p:txBody>
          <a:bodyPr wrap="none">
            <a:spAutoFit/>
          </a:bodyPr>
          <a:lstStyle/>
          <a:p>
            <a:pPr algn="ctr"/>
            <a:r>
              <a:rPr lang="ru-RU" sz="1200">
                <a:solidFill>
                  <a:srgbClr val="626463"/>
                </a:solidFill>
                <a:latin typeface="RussianRail G Pro"/>
                <a:sym typeface="GillSans-Normal"/>
              </a:rPr>
              <a:t>9</a:t>
            </a:r>
          </a:p>
        </p:txBody>
      </p:sp>
      <p:sp>
        <p:nvSpPr>
          <p:cNvPr id="30724" name="Прямоугольник 12"/>
          <p:cNvSpPr>
            <a:spLocks noChangeArrowheads="1"/>
          </p:cNvSpPr>
          <p:nvPr/>
        </p:nvSpPr>
        <p:spPr bwMode="auto">
          <a:xfrm>
            <a:off x="3643313" y="0"/>
            <a:ext cx="5500687" cy="682625"/>
          </a:xfrm>
          <a:prstGeom prst="rect">
            <a:avLst/>
          </a:prstGeom>
          <a:noFill/>
          <a:ln w="9525">
            <a:noFill/>
            <a:miter lim="800000"/>
            <a:headEnd/>
            <a:tailEnd/>
          </a:ln>
        </p:spPr>
        <p:txBody>
          <a:bodyPr>
            <a:spAutoFit/>
          </a:bodyPr>
          <a:lstStyle/>
          <a:p>
            <a:pPr algn="ctr">
              <a:lnSpc>
                <a:spcPct val="80000"/>
              </a:lnSpc>
            </a:pPr>
            <a:r>
              <a:rPr lang="en-US" sz="1600" b="1">
                <a:latin typeface="RussianRail G Pro"/>
              </a:rPr>
              <a:t>Perspective communication links for attraction of additional transportation volumes on the Russian part of international corridor</a:t>
            </a:r>
            <a:r>
              <a:rPr lang="ru-RU" sz="1600" b="1">
                <a:latin typeface="RussianRail G Pro"/>
              </a:rPr>
              <a:t> «</a:t>
            </a:r>
            <a:r>
              <a:rPr lang="en-US" sz="1600" b="1">
                <a:latin typeface="RussianRail G Pro"/>
              </a:rPr>
              <a:t>East-West</a:t>
            </a:r>
            <a:r>
              <a:rPr lang="ru-RU" sz="1600" b="1">
                <a:latin typeface="RussianRail G Pro"/>
              </a:rPr>
              <a:t>»</a:t>
            </a:r>
          </a:p>
        </p:txBody>
      </p:sp>
      <p:sp>
        <p:nvSpPr>
          <p:cNvPr id="30725" name="TextBox 23"/>
          <p:cNvSpPr txBox="1">
            <a:spLocks noChangeArrowheads="1"/>
          </p:cNvSpPr>
          <p:nvPr/>
        </p:nvSpPr>
        <p:spPr bwMode="auto">
          <a:xfrm>
            <a:off x="2047875" y="1651000"/>
            <a:ext cx="1363663" cy="307975"/>
          </a:xfrm>
          <a:prstGeom prst="rect">
            <a:avLst/>
          </a:prstGeom>
          <a:noFill/>
          <a:ln w="9525">
            <a:noFill/>
            <a:miter lim="800000"/>
            <a:headEnd/>
            <a:tailEnd/>
          </a:ln>
        </p:spPr>
        <p:txBody>
          <a:bodyPr>
            <a:spAutoFit/>
          </a:bodyPr>
          <a:lstStyle/>
          <a:p>
            <a:pPr algn="ctr"/>
            <a:r>
              <a:rPr lang="en-US" sz="1400">
                <a:latin typeface="RussianRail G Pro"/>
              </a:rPr>
              <a:t>Finland</a:t>
            </a:r>
            <a:endParaRPr lang="ru-RU" sz="1400">
              <a:latin typeface="RussianRail G Pro"/>
            </a:endParaRPr>
          </a:p>
        </p:txBody>
      </p:sp>
      <p:sp>
        <p:nvSpPr>
          <p:cNvPr id="30726" name="TextBox 24"/>
          <p:cNvSpPr txBox="1">
            <a:spLocks noChangeArrowheads="1"/>
          </p:cNvSpPr>
          <p:nvPr/>
        </p:nvSpPr>
        <p:spPr bwMode="auto">
          <a:xfrm>
            <a:off x="6415088" y="5324475"/>
            <a:ext cx="914400" cy="307975"/>
          </a:xfrm>
          <a:prstGeom prst="rect">
            <a:avLst/>
          </a:prstGeom>
          <a:noFill/>
          <a:ln w="9525">
            <a:noFill/>
            <a:miter lim="800000"/>
            <a:headEnd/>
            <a:tailEnd/>
          </a:ln>
        </p:spPr>
        <p:txBody>
          <a:bodyPr>
            <a:spAutoFit/>
          </a:bodyPr>
          <a:lstStyle/>
          <a:p>
            <a:pPr algn="ctr"/>
            <a:r>
              <a:rPr lang="en-US" sz="1400">
                <a:latin typeface="RussianRail G Pro"/>
              </a:rPr>
              <a:t>China</a:t>
            </a:r>
            <a:endParaRPr lang="ru-RU" sz="1400">
              <a:latin typeface="RussianRail G Pro"/>
            </a:endParaRPr>
          </a:p>
        </p:txBody>
      </p:sp>
      <p:sp>
        <p:nvSpPr>
          <p:cNvPr id="30727" name="TextBox 25"/>
          <p:cNvSpPr txBox="1">
            <a:spLocks noChangeArrowheads="1"/>
          </p:cNvSpPr>
          <p:nvPr/>
        </p:nvSpPr>
        <p:spPr bwMode="auto">
          <a:xfrm>
            <a:off x="7429500" y="5357813"/>
            <a:ext cx="857250" cy="307975"/>
          </a:xfrm>
          <a:prstGeom prst="rect">
            <a:avLst/>
          </a:prstGeom>
          <a:noFill/>
          <a:ln w="9525">
            <a:noFill/>
            <a:miter lim="800000"/>
            <a:headEnd/>
            <a:tailEnd/>
          </a:ln>
        </p:spPr>
        <p:txBody>
          <a:bodyPr>
            <a:spAutoFit/>
          </a:bodyPr>
          <a:lstStyle/>
          <a:p>
            <a:pPr algn="ctr"/>
            <a:r>
              <a:rPr lang="en-US" sz="1400">
                <a:latin typeface="RussianRail G Pro"/>
              </a:rPr>
              <a:t>Korea</a:t>
            </a:r>
            <a:endParaRPr lang="ru-RU" sz="1400">
              <a:latin typeface="RussianRail G Pro"/>
            </a:endParaRPr>
          </a:p>
        </p:txBody>
      </p:sp>
      <p:sp>
        <p:nvSpPr>
          <p:cNvPr id="30728" name="TextBox 26"/>
          <p:cNvSpPr txBox="1">
            <a:spLocks noChangeArrowheads="1"/>
          </p:cNvSpPr>
          <p:nvPr/>
        </p:nvSpPr>
        <p:spPr bwMode="auto">
          <a:xfrm>
            <a:off x="8161338" y="5202238"/>
            <a:ext cx="982662" cy="307975"/>
          </a:xfrm>
          <a:prstGeom prst="rect">
            <a:avLst/>
          </a:prstGeom>
          <a:noFill/>
          <a:ln w="9525">
            <a:noFill/>
            <a:miter lim="800000"/>
            <a:headEnd/>
            <a:tailEnd/>
          </a:ln>
        </p:spPr>
        <p:txBody>
          <a:bodyPr>
            <a:spAutoFit/>
          </a:bodyPr>
          <a:lstStyle/>
          <a:p>
            <a:pPr algn="ctr"/>
            <a:r>
              <a:rPr lang="en-US" sz="1400">
                <a:latin typeface="RussianRail G Pro"/>
              </a:rPr>
              <a:t>Japan</a:t>
            </a:r>
            <a:endParaRPr lang="ru-RU" sz="1400">
              <a:latin typeface="RussianRail G Pro"/>
            </a:endParaRPr>
          </a:p>
        </p:txBody>
      </p:sp>
      <p:sp>
        <p:nvSpPr>
          <p:cNvPr id="30729" name="TextBox 27"/>
          <p:cNvSpPr txBox="1">
            <a:spLocks noChangeArrowheads="1"/>
          </p:cNvSpPr>
          <p:nvPr/>
        </p:nvSpPr>
        <p:spPr bwMode="auto">
          <a:xfrm>
            <a:off x="0" y="1857375"/>
            <a:ext cx="1187450" cy="311150"/>
          </a:xfrm>
          <a:prstGeom prst="rect">
            <a:avLst/>
          </a:prstGeom>
          <a:noFill/>
          <a:ln w="9525">
            <a:noFill/>
            <a:miter lim="800000"/>
            <a:headEnd/>
            <a:tailEnd/>
          </a:ln>
        </p:spPr>
        <p:txBody>
          <a:bodyPr>
            <a:spAutoFit/>
          </a:bodyPr>
          <a:lstStyle/>
          <a:p>
            <a:pPr algn="ctr"/>
            <a:r>
              <a:rPr lang="en-US" sz="1400">
                <a:latin typeface="RussianRail G Pro"/>
              </a:rPr>
              <a:t>Germany</a:t>
            </a:r>
            <a:endParaRPr lang="ru-RU" sz="1400">
              <a:latin typeface="RussianRail G Pro"/>
            </a:endParaRPr>
          </a:p>
        </p:txBody>
      </p:sp>
      <p:sp>
        <p:nvSpPr>
          <p:cNvPr id="30730" name="TextBox 28"/>
          <p:cNvSpPr txBox="1">
            <a:spLocks noChangeArrowheads="1"/>
          </p:cNvSpPr>
          <p:nvPr/>
        </p:nvSpPr>
        <p:spPr bwMode="auto">
          <a:xfrm>
            <a:off x="792163" y="2071688"/>
            <a:ext cx="993775" cy="307975"/>
          </a:xfrm>
          <a:prstGeom prst="rect">
            <a:avLst/>
          </a:prstGeom>
          <a:noFill/>
          <a:ln w="9525">
            <a:noFill/>
            <a:miter lim="800000"/>
            <a:headEnd/>
            <a:tailEnd/>
          </a:ln>
        </p:spPr>
        <p:txBody>
          <a:bodyPr>
            <a:spAutoFit/>
          </a:bodyPr>
          <a:lstStyle/>
          <a:p>
            <a:pPr algn="ctr"/>
            <a:r>
              <a:rPr lang="en-US" sz="1400">
                <a:latin typeface="RussianRail G Pro"/>
              </a:rPr>
              <a:t>Poland</a:t>
            </a:r>
            <a:endParaRPr lang="ru-RU" sz="1400">
              <a:latin typeface="RussianRail G Pro"/>
            </a:endParaRPr>
          </a:p>
        </p:txBody>
      </p:sp>
      <p:sp>
        <p:nvSpPr>
          <p:cNvPr id="30731" name="TextBox 29"/>
          <p:cNvSpPr txBox="1">
            <a:spLocks noChangeArrowheads="1"/>
          </p:cNvSpPr>
          <p:nvPr/>
        </p:nvSpPr>
        <p:spPr bwMode="auto">
          <a:xfrm>
            <a:off x="558800" y="3209925"/>
            <a:ext cx="1081088" cy="307975"/>
          </a:xfrm>
          <a:prstGeom prst="rect">
            <a:avLst/>
          </a:prstGeom>
          <a:noFill/>
          <a:ln w="9525">
            <a:noFill/>
            <a:miter lim="800000"/>
            <a:headEnd/>
            <a:tailEnd/>
          </a:ln>
        </p:spPr>
        <p:txBody>
          <a:bodyPr>
            <a:spAutoFit/>
          </a:bodyPr>
          <a:lstStyle/>
          <a:p>
            <a:pPr algn="ctr"/>
            <a:r>
              <a:rPr lang="en-US" sz="1400">
                <a:latin typeface="RussianRail G Pro"/>
              </a:rPr>
              <a:t>Ukraine</a:t>
            </a:r>
            <a:endParaRPr lang="ru-RU" sz="1400">
              <a:latin typeface="RussianRail G Pro"/>
            </a:endParaRPr>
          </a:p>
        </p:txBody>
      </p:sp>
      <p:sp>
        <p:nvSpPr>
          <p:cNvPr id="30732" name="TextBox 30"/>
          <p:cNvSpPr txBox="1">
            <a:spLocks noChangeArrowheads="1"/>
          </p:cNvSpPr>
          <p:nvPr/>
        </p:nvSpPr>
        <p:spPr bwMode="auto">
          <a:xfrm>
            <a:off x="-176213" y="2622550"/>
            <a:ext cx="1104901" cy="307975"/>
          </a:xfrm>
          <a:prstGeom prst="rect">
            <a:avLst/>
          </a:prstGeom>
          <a:noFill/>
          <a:ln w="9525">
            <a:noFill/>
            <a:miter lim="800000"/>
            <a:headEnd/>
            <a:tailEnd/>
          </a:ln>
        </p:spPr>
        <p:txBody>
          <a:bodyPr>
            <a:spAutoFit/>
          </a:bodyPr>
          <a:lstStyle/>
          <a:p>
            <a:pPr algn="ctr"/>
            <a:r>
              <a:rPr lang="en-US" sz="1400">
                <a:latin typeface="RussianRail G Pro"/>
              </a:rPr>
              <a:t>Austria</a:t>
            </a:r>
            <a:endParaRPr lang="ru-RU" sz="1400">
              <a:latin typeface="RussianRail G Pro"/>
            </a:endParaRPr>
          </a:p>
        </p:txBody>
      </p:sp>
      <p:sp>
        <p:nvSpPr>
          <p:cNvPr id="30733" name="Двойная стрелка влево/вправо 94"/>
          <p:cNvSpPr>
            <a:spLocks noChangeArrowheads="1"/>
          </p:cNvSpPr>
          <p:nvPr/>
        </p:nvSpPr>
        <p:spPr bwMode="auto">
          <a:xfrm rot="4764938">
            <a:off x="7796213" y="4595812"/>
            <a:ext cx="444500" cy="1146175"/>
          </a:xfrm>
          <a:prstGeom prst="leftRightArrow">
            <a:avLst>
              <a:gd name="adj1" fmla="val 50000"/>
              <a:gd name="adj2" fmla="val 35639"/>
            </a:avLst>
          </a:prstGeom>
          <a:solidFill>
            <a:srgbClr val="0070C0"/>
          </a:solidFill>
          <a:ln w="9525" algn="ctr">
            <a:noFill/>
            <a:miter lim="800000"/>
            <a:headEnd/>
            <a:tailEnd/>
          </a:ln>
        </p:spPr>
        <p:txBody>
          <a:bodyPr wrap="none" anchor="ctr"/>
          <a:lstStyle/>
          <a:p>
            <a:endParaRPr lang="en-US">
              <a:latin typeface="Calibri" pitchFamily="34" charset="0"/>
            </a:endParaRPr>
          </a:p>
        </p:txBody>
      </p:sp>
      <p:sp>
        <p:nvSpPr>
          <p:cNvPr id="30734" name="Двойная стрелка влево/вправо 95"/>
          <p:cNvSpPr>
            <a:spLocks noChangeArrowheads="1"/>
          </p:cNvSpPr>
          <p:nvPr/>
        </p:nvSpPr>
        <p:spPr bwMode="auto">
          <a:xfrm rot="4362920">
            <a:off x="6611144" y="4461669"/>
            <a:ext cx="442913" cy="1146175"/>
          </a:xfrm>
          <a:prstGeom prst="leftRightArrow">
            <a:avLst>
              <a:gd name="adj1" fmla="val 50000"/>
              <a:gd name="adj2" fmla="val 35639"/>
            </a:avLst>
          </a:prstGeom>
          <a:solidFill>
            <a:srgbClr val="0070C0"/>
          </a:solidFill>
          <a:ln w="9525" algn="ctr">
            <a:noFill/>
            <a:miter lim="800000"/>
            <a:headEnd/>
            <a:tailEnd/>
          </a:ln>
        </p:spPr>
        <p:txBody>
          <a:bodyPr wrap="none" anchor="ctr"/>
          <a:lstStyle/>
          <a:p>
            <a:endParaRPr lang="en-US">
              <a:latin typeface="Calibri" pitchFamily="34" charset="0"/>
            </a:endParaRPr>
          </a:p>
        </p:txBody>
      </p:sp>
      <p:sp>
        <p:nvSpPr>
          <p:cNvPr id="30735" name="Двойная стрелка влево/вправо 96"/>
          <p:cNvSpPr>
            <a:spLocks noChangeArrowheads="1"/>
          </p:cNvSpPr>
          <p:nvPr/>
        </p:nvSpPr>
        <p:spPr bwMode="auto">
          <a:xfrm rot="1534572">
            <a:off x="1544638" y="2754313"/>
            <a:ext cx="444500" cy="1146175"/>
          </a:xfrm>
          <a:prstGeom prst="leftRightArrow">
            <a:avLst>
              <a:gd name="adj1" fmla="val 50000"/>
              <a:gd name="adj2" fmla="val 35639"/>
            </a:avLst>
          </a:prstGeom>
          <a:solidFill>
            <a:srgbClr val="0070C0"/>
          </a:solidFill>
          <a:ln w="9525" algn="ctr">
            <a:noFill/>
            <a:miter lim="800000"/>
            <a:headEnd/>
            <a:tailEnd/>
          </a:ln>
        </p:spPr>
        <p:txBody>
          <a:bodyPr wrap="none" anchor="ctr"/>
          <a:lstStyle/>
          <a:p>
            <a:endParaRPr lang="en-US">
              <a:latin typeface="Calibri" pitchFamily="34" charset="0"/>
            </a:endParaRPr>
          </a:p>
        </p:txBody>
      </p:sp>
      <p:sp>
        <p:nvSpPr>
          <p:cNvPr id="30736" name="Двойная стрелка влево/вправо 97"/>
          <p:cNvSpPr>
            <a:spLocks noChangeArrowheads="1"/>
          </p:cNvSpPr>
          <p:nvPr/>
        </p:nvSpPr>
        <p:spPr bwMode="auto">
          <a:xfrm rot="4362920">
            <a:off x="2737644" y="1737519"/>
            <a:ext cx="442913" cy="1146175"/>
          </a:xfrm>
          <a:prstGeom prst="leftRightArrow">
            <a:avLst>
              <a:gd name="adj1" fmla="val 50000"/>
              <a:gd name="adj2" fmla="val 35639"/>
            </a:avLst>
          </a:prstGeom>
          <a:solidFill>
            <a:srgbClr val="0070C0"/>
          </a:solidFill>
          <a:ln w="9525" algn="ctr">
            <a:noFill/>
            <a:miter lim="800000"/>
            <a:headEnd/>
            <a:tailEnd/>
          </a:ln>
        </p:spPr>
        <p:txBody>
          <a:bodyPr wrap="none" anchor="ctr"/>
          <a:lstStyle/>
          <a:p>
            <a:endParaRPr lang="en-US">
              <a:latin typeface="Calibri" pitchFamily="34" charset="0"/>
            </a:endParaRPr>
          </a:p>
        </p:txBody>
      </p:sp>
      <p:sp>
        <p:nvSpPr>
          <p:cNvPr id="30737" name="TextBox 98"/>
          <p:cNvSpPr txBox="1">
            <a:spLocks noChangeArrowheads="1"/>
          </p:cNvSpPr>
          <p:nvPr/>
        </p:nvSpPr>
        <p:spPr bwMode="auto">
          <a:xfrm>
            <a:off x="1682750" y="1982788"/>
            <a:ext cx="1143000" cy="307975"/>
          </a:xfrm>
          <a:prstGeom prst="rect">
            <a:avLst/>
          </a:prstGeom>
          <a:noFill/>
          <a:ln w="9525">
            <a:noFill/>
            <a:miter lim="800000"/>
            <a:headEnd/>
            <a:tailEnd/>
          </a:ln>
        </p:spPr>
        <p:txBody>
          <a:bodyPr>
            <a:spAutoFit/>
          </a:bodyPr>
          <a:lstStyle/>
          <a:p>
            <a:pPr algn="ctr"/>
            <a:r>
              <a:rPr lang="en-US" sz="1400">
                <a:latin typeface="RussianRail G Pro"/>
              </a:rPr>
              <a:t>Estonia</a:t>
            </a:r>
            <a:endParaRPr lang="ru-RU" sz="1400">
              <a:latin typeface="RussianRail G Pro"/>
            </a:endParaRPr>
          </a:p>
        </p:txBody>
      </p:sp>
      <p:sp>
        <p:nvSpPr>
          <p:cNvPr id="30738" name="TextBox 99"/>
          <p:cNvSpPr txBox="1">
            <a:spLocks noChangeArrowheads="1"/>
          </p:cNvSpPr>
          <p:nvPr/>
        </p:nvSpPr>
        <p:spPr bwMode="auto">
          <a:xfrm>
            <a:off x="1587500" y="2133600"/>
            <a:ext cx="993775" cy="307975"/>
          </a:xfrm>
          <a:prstGeom prst="rect">
            <a:avLst/>
          </a:prstGeom>
          <a:noFill/>
          <a:ln w="9525">
            <a:noFill/>
            <a:miter lim="800000"/>
            <a:headEnd/>
            <a:tailEnd/>
          </a:ln>
        </p:spPr>
        <p:txBody>
          <a:bodyPr>
            <a:spAutoFit/>
          </a:bodyPr>
          <a:lstStyle/>
          <a:p>
            <a:pPr algn="ctr"/>
            <a:r>
              <a:rPr lang="en-US" sz="1400">
                <a:latin typeface="RussianRail G Pro"/>
              </a:rPr>
              <a:t>Latvia</a:t>
            </a:r>
            <a:endParaRPr lang="ru-RU" sz="1400">
              <a:latin typeface="RussianRail G Pro"/>
            </a:endParaRPr>
          </a:p>
        </p:txBody>
      </p:sp>
      <p:sp>
        <p:nvSpPr>
          <p:cNvPr id="30739" name="TextBox 100"/>
          <p:cNvSpPr txBox="1">
            <a:spLocks noChangeArrowheads="1"/>
          </p:cNvSpPr>
          <p:nvPr/>
        </p:nvSpPr>
        <p:spPr bwMode="auto">
          <a:xfrm>
            <a:off x="1357313" y="2286000"/>
            <a:ext cx="1143000" cy="307975"/>
          </a:xfrm>
          <a:prstGeom prst="rect">
            <a:avLst/>
          </a:prstGeom>
          <a:noFill/>
          <a:ln w="9525">
            <a:noFill/>
            <a:miter lim="800000"/>
            <a:headEnd/>
            <a:tailEnd/>
          </a:ln>
        </p:spPr>
        <p:txBody>
          <a:bodyPr>
            <a:spAutoFit/>
          </a:bodyPr>
          <a:lstStyle/>
          <a:p>
            <a:pPr algn="ctr"/>
            <a:r>
              <a:rPr lang="en-US" sz="1400">
                <a:latin typeface="RussianRail G Pro"/>
              </a:rPr>
              <a:t>Lithuania</a:t>
            </a:r>
            <a:endParaRPr lang="ru-RU" sz="1400">
              <a:latin typeface="RussianRail G Pro"/>
            </a:endParaRPr>
          </a:p>
        </p:txBody>
      </p:sp>
      <p:sp>
        <p:nvSpPr>
          <p:cNvPr id="30740" name="TextBox 101"/>
          <p:cNvSpPr txBox="1">
            <a:spLocks noChangeArrowheads="1"/>
          </p:cNvSpPr>
          <p:nvPr/>
        </p:nvSpPr>
        <p:spPr bwMode="auto">
          <a:xfrm>
            <a:off x="0" y="2143125"/>
            <a:ext cx="1071563" cy="523875"/>
          </a:xfrm>
          <a:prstGeom prst="rect">
            <a:avLst/>
          </a:prstGeom>
          <a:noFill/>
          <a:ln w="9525">
            <a:noFill/>
            <a:miter lim="800000"/>
            <a:headEnd/>
            <a:tailEnd/>
          </a:ln>
        </p:spPr>
        <p:txBody>
          <a:bodyPr>
            <a:spAutoFit/>
          </a:bodyPr>
          <a:lstStyle/>
          <a:p>
            <a:pPr algn="ctr"/>
            <a:r>
              <a:rPr lang="en-US" sz="1400">
                <a:latin typeface="RussianRail G Pro"/>
              </a:rPr>
              <a:t>Czech Republic</a:t>
            </a:r>
            <a:endParaRPr lang="ru-RU" sz="1400">
              <a:latin typeface="RussianRail G Pro"/>
            </a:endParaRPr>
          </a:p>
        </p:txBody>
      </p:sp>
      <p:sp>
        <p:nvSpPr>
          <p:cNvPr id="30741" name="TextBox 102"/>
          <p:cNvSpPr txBox="1">
            <a:spLocks noChangeArrowheads="1"/>
          </p:cNvSpPr>
          <p:nvPr/>
        </p:nvSpPr>
        <p:spPr bwMode="auto">
          <a:xfrm>
            <a:off x="642938" y="2500313"/>
            <a:ext cx="1155700" cy="307975"/>
          </a:xfrm>
          <a:prstGeom prst="rect">
            <a:avLst/>
          </a:prstGeom>
          <a:noFill/>
          <a:ln w="9525">
            <a:noFill/>
            <a:miter lim="800000"/>
            <a:headEnd/>
            <a:tailEnd/>
          </a:ln>
        </p:spPr>
        <p:txBody>
          <a:bodyPr>
            <a:spAutoFit/>
          </a:bodyPr>
          <a:lstStyle/>
          <a:p>
            <a:pPr algn="ctr"/>
            <a:r>
              <a:rPr lang="en-US" sz="1400">
                <a:latin typeface="RussianRail G Pro"/>
              </a:rPr>
              <a:t>Slovakia</a:t>
            </a:r>
            <a:endParaRPr lang="ru-RU" sz="1400">
              <a:latin typeface="RussianRail G Pro"/>
            </a:endParaRPr>
          </a:p>
        </p:txBody>
      </p:sp>
      <p:sp>
        <p:nvSpPr>
          <p:cNvPr id="30742" name="TextBox 103"/>
          <p:cNvSpPr txBox="1">
            <a:spLocks noChangeArrowheads="1"/>
          </p:cNvSpPr>
          <p:nvPr/>
        </p:nvSpPr>
        <p:spPr bwMode="auto">
          <a:xfrm>
            <a:off x="319088" y="2828925"/>
            <a:ext cx="1031875" cy="307975"/>
          </a:xfrm>
          <a:prstGeom prst="rect">
            <a:avLst/>
          </a:prstGeom>
          <a:noFill/>
          <a:ln w="9525">
            <a:noFill/>
            <a:miter lim="800000"/>
            <a:headEnd/>
            <a:tailEnd/>
          </a:ln>
        </p:spPr>
        <p:txBody>
          <a:bodyPr>
            <a:spAutoFit/>
          </a:bodyPr>
          <a:lstStyle/>
          <a:p>
            <a:pPr algn="ctr"/>
            <a:r>
              <a:rPr lang="en-US" sz="1400">
                <a:latin typeface="RussianRail G Pro"/>
              </a:rPr>
              <a:t>Hungary</a:t>
            </a:r>
            <a:endParaRPr lang="ru-RU" sz="1400">
              <a:latin typeface="RussianRail G Pro"/>
            </a:endParaRPr>
          </a:p>
        </p:txBody>
      </p:sp>
      <p:sp>
        <p:nvSpPr>
          <p:cNvPr id="30743" name="TextBox 104"/>
          <p:cNvSpPr txBox="1">
            <a:spLocks noChangeArrowheads="1"/>
          </p:cNvSpPr>
          <p:nvPr/>
        </p:nvSpPr>
        <p:spPr bwMode="auto">
          <a:xfrm>
            <a:off x="-90488" y="3006725"/>
            <a:ext cx="1162051" cy="307975"/>
          </a:xfrm>
          <a:prstGeom prst="rect">
            <a:avLst/>
          </a:prstGeom>
          <a:noFill/>
          <a:ln w="9525">
            <a:noFill/>
            <a:miter lim="800000"/>
            <a:headEnd/>
            <a:tailEnd/>
          </a:ln>
        </p:spPr>
        <p:txBody>
          <a:bodyPr>
            <a:spAutoFit/>
          </a:bodyPr>
          <a:lstStyle/>
          <a:p>
            <a:pPr algn="ctr"/>
            <a:r>
              <a:rPr lang="en-US" sz="1400">
                <a:latin typeface="RussianRail G Pro"/>
              </a:rPr>
              <a:t>Slovenia</a:t>
            </a:r>
            <a:endParaRPr lang="ru-RU" sz="1400">
              <a:latin typeface="RussianRail G Pro"/>
            </a:endParaRPr>
          </a:p>
        </p:txBody>
      </p:sp>
      <p:sp>
        <p:nvSpPr>
          <p:cNvPr id="166" name="Rectangle 4"/>
          <p:cNvSpPr>
            <a:spLocks noChangeArrowheads="1"/>
          </p:cNvSpPr>
          <p:nvPr/>
        </p:nvSpPr>
        <p:spPr bwMode="auto">
          <a:xfrm>
            <a:off x="857250" y="5929313"/>
            <a:ext cx="7858125" cy="428625"/>
          </a:xfrm>
          <a:prstGeom prst="roundRect">
            <a:avLst/>
          </a:prstGeom>
          <a:solidFill>
            <a:srgbClr val="DAEDEF"/>
          </a:solidFill>
          <a:ln w="28575" cap="flat" cmpd="sng" algn="ctr">
            <a:solidFill>
              <a:srgbClr val="233A5F"/>
            </a:solidFill>
            <a:prstDash val="solid"/>
            <a:round/>
            <a:headEnd type="none" w="med" len="med"/>
            <a:tailEnd type="none" w="med" len="med"/>
          </a:ln>
          <a:effectLst/>
        </p:spPr>
        <p:txBody>
          <a:bodyPr/>
          <a:lstStyle/>
          <a:p>
            <a:pPr algn="ctr">
              <a:lnSpc>
                <a:spcPct val="80000"/>
              </a:lnSpc>
              <a:spcBef>
                <a:spcPct val="20000"/>
              </a:spcBef>
              <a:defRPr/>
            </a:pPr>
            <a:r>
              <a:rPr lang="en-US" sz="1500" b="1" kern="0" dirty="0">
                <a:solidFill>
                  <a:srgbClr val="000000"/>
                </a:solidFill>
                <a:latin typeface="RussianRail G Pro" pitchFamily="34" charset="-52"/>
                <a:sym typeface="GillSans-Normal" charset="-52"/>
              </a:rPr>
              <a:t>It is necessary to integrate the efforts of all participants of transport-logistical chain</a:t>
            </a:r>
            <a:endParaRPr lang="ru-RU" sz="1500" b="1" kern="0" dirty="0">
              <a:solidFill>
                <a:srgbClr val="000000"/>
              </a:solidFill>
              <a:latin typeface="RussianRail G Pro" pitchFamily="34" charset="-52"/>
              <a:sym typeface="GillSans-Normal" charset="-52"/>
            </a:endParaRPr>
          </a:p>
        </p:txBody>
      </p:sp>
      <p:sp>
        <p:nvSpPr>
          <p:cNvPr id="87" name="Rectangle 4"/>
          <p:cNvSpPr>
            <a:spLocks noChangeArrowheads="1"/>
          </p:cNvSpPr>
          <p:nvPr/>
        </p:nvSpPr>
        <p:spPr bwMode="auto">
          <a:xfrm>
            <a:off x="3571875" y="1223963"/>
            <a:ext cx="5427663" cy="2062162"/>
          </a:xfrm>
          <a:prstGeom prst="rect">
            <a:avLst/>
          </a:prstGeom>
          <a:solidFill>
            <a:schemeClr val="tx2">
              <a:lumMod val="20000"/>
              <a:lumOff val="80000"/>
            </a:schemeClr>
          </a:solidFill>
          <a:ln w="25400" algn="ctr">
            <a:solidFill>
              <a:srgbClr val="A0AEB0"/>
            </a:solidFill>
            <a:miter lim="800000"/>
            <a:headEnd/>
            <a:tailEnd/>
          </a:ln>
        </p:spPr>
        <p:txBody>
          <a:bodyPr>
            <a:spAutoFit/>
          </a:bodyPr>
          <a:lstStyle/>
          <a:p>
            <a:pPr algn="ctr" fontAlgn="auto">
              <a:spcBef>
                <a:spcPts val="0"/>
              </a:spcBef>
              <a:spcAft>
                <a:spcPts val="0"/>
              </a:spcAft>
              <a:defRPr/>
            </a:pPr>
            <a:r>
              <a:rPr lang="en-US" sz="1600" b="1" dirty="0">
                <a:latin typeface="RussianRail G Pro" pitchFamily="34" charset="-52"/>
                <a:cs typeface="+mn-cs"/>
              </a:rPr>
              <a:t>In 2015 perspective transportation volumes of transit container cargoes in Eurasian communication,</a:t>
            </a:r>
            <a:r>
              <a:rPr lang="ru-RU" sz="1600" b="1" dirty="0">
                <a:latin typeface="RussianRail G Pro" pitchFamily="34" charset="-52"/>
                <a:cs typeface="+mn-cs"/>
              </a:rPr>
              <a:t> </a:t>
            </a:r>
            <a:r>
              <a:rPr lang="en-US" sz="1600" b="1" dirty="0">
                <a:latin typeface="RussianRail G Pro" pitchFamily="34" charset="-52"/>
                <a:cs typeface="+mn-cs"/>
              </a:rPr>
              <a:t>gravitating to the Trans-Siberian Railway,</a:t>
            </a:r>
            <a:r>
              <a:rPr lang="ru-RU" sz="1600" b="1" dirty="0">
                <a:latin typeface="RussianRail G Pro" pitchFamily="34" charset="-52"/>
                <a:cs typeface="+mn-cs"/>
              </a:rPr>
              <a:t> </a:t>
            </a:r>
            <a:r>
              <a:rPr lang="en-US" sz="1600" b="1" dirty="0">
                <a:latin typeface="RussianRail G Pro" pitchFamily="34" charset="-52"/>
                <a:cs typeface="+mn-cs"/>
              </a:rPr>
              <a:t>are estimated at a level of </a:t>
            </a:r>
          </a:p>
          <a:p>
            <a:pPr algn="ctr" fontAlgn="auto">
              <a:spcBef>
                <a:spcPts val="0"/>
              </a:spcBef>
              <a:spcAft>
                <a:spcPts val="0"/>
              </a:spcAft>
              <a:defRPr/>
            </a:pPr>
            <a:r>
              <a:rPr lang="en-US" sz="1600" b="1" dirty="0">
                <a:latin typeface="RussianRail G Pro" pitchFamily="34" charset="-52"/>
                <a:cs typeface="+mn-cs"/>
              </a:rPr>
              <a:t>more than 500 thousand</a:t>
            </a:r>
            <a:r>
              <a:rPr lang="ru-RU" sz="1600" b="1" dirty="0">
                <a:latin typeface="RussianRail G Pro" pitchFamily="34" charset="-52"/>
                <a:cs typeface="+mn-cs"/>
              </a:rPr>
              <a:t> </a:t>
            </a:r>
            <a:r>
              <a:rPr lang="en-US" sz="1600" b="1" dirty="0">
                <a:latin typeface="RussianRail G Pro" pitchFamily="34" charset="-52"/>
                <a:cs typeface="+mn-cs"/>
              </a:rPr>
              <a:t>TEU</a:t>
            </a:r>
            <a:r>
              <a:rPr lang="ru-RU" sz="1600" b="1" dirty="0">
                <a:latin typeface="RussianRail G Pro" pitchFamily="34" charset="-52"/>
                <a:cs typeface="+mn-cs"/>
              </a:rPr>
              <a:t> </a:t>
            </a:r>
            <a:r>
              <a:rPr lang="en-US" sz="1600" b="1" dirty="0">
                <a:latin typeface="RussianRail G Pro" pitchFamily="34" charset="-52"/>
                <a:cs typeface="+mn-cs"/>
              </a:rPr>
              <a:t>for expensive cargoes, sensitive to terms of delivery.</a:t>
            </a:r>
          </a:p>
          <a:p>
            <a:pPr algn="ctr" fontAlgn="auto">
              <a:spcBef>
                <a:spcPts val="0"/>
              </a:spcBef>
              <a:spcAft>
                <a:spcPts val="0"/>
              </a:spcAft>
              <a:defRPr/>
            </a:pPr>
            <a:r>
              <a:rPr lang="en-US" sz="1600" b="1" dirty="0">
                <a:latin typeface="RussianRail G Pro" pitchFamily="34" charset="-52"/>
                <a:cs typeface="+mn-cs"/>
              </a:rPr>
              <a:t>Including empty containers traffic </a:t>
            </a:r>
            <a:r>
              <a:rPr lang="ru-RU" sz="1600" b="1" dirty="0">
                <a:latin typeface="RussianRail G Pro" pitchFamily="34" charset="-52"/>
                <a:cs typeface="+mn-cs"/>
              </a:rPr>
              <a:t>– </a:t>
            </a:r>
            <a:r>
              <a:rPr lang="en-US" sz="1600" b="1" dirty="0">
                <a:latin typeface="RussianRail G Pro" pitchFamily="34" charset="-52"/>
                <a:cs typeface="+mn-cs"/>
              </a:rPr>
              <a:t>at a level of </a:t>
            </a:r>
            <a:r>
              <a:rPr lang="ru-RU" sz="1600" b="1" dirty="0">
                <a:latin typeface="RussianRail G Pro" pitchFamily="34" charset="-52"/>
                <a:cs typeface="+mn-cs"/>
              </a:rPr>
              <a:t>700 </a:t>
            </a:r>
            <a:r>
              <a:rPr lang="en-US" sz="1600" b="1" dirty="0">
                <a:latin typeface="RussianRail G Pro" pitchFamily="34" charset="-52"/>
                <a:cs typeface="+mn-cs"/>
              </a:rPr>
              <a:t>thousand TEU.</a:t>
            </a:r>
            <a:endParaRPr lang="ru-RU" sz="1600" b="1" dirty="0">
              <a:latin typeface="RussianRail G Pro" pitchFamily="34" charset="-52"/>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1" descr="RZD.gif"/>
          <p:cNvPicPr>
            <a:picLocks noChangeAspect="1"/>
          </p:cNvPicPr>
          <p:nvPr/>
        </p:nvPicPr>
        <p:blipFill>
          <a:blip r:embed="rId2"/>
          <a:srcRect/>
          <a:stretch>
            <a:fillRect/>
          </a:stretch>
        </p:blipFill>
        <p:spPr bwMode="auto">
          <a:xfrm>
            <a:off x="0" y="0"/>
            <a:ext cx="3786188" cy="785813"/>
          </a:xfrm>
          <a:prstGeom prst="rect">
            <a:avLst/>
          </a:prstGeom>
          <a:noFill/>
          <a:ln w="9525">
            <a:noFill/>
            <a:miter lim="800000"/>
            <a:headEnd/>
            <a:tailEnd/>
          </a:ln>
        </p:spPr>
      </p:pic>
      <p:sp>
        <p:nvSpPr>
          <p:cNvPr id="4" name="TextBox 3"/>
          <p:cNvSpPr txBox="1"/>
          <p:nvPr/>
        </p:nvSpPr>
        <p:spPr>
          <a:xfrm>
            <a:off x="1500188" y="3214688"/>
            <a:ext cx="6596062" cy="646112"/>
          </a:xfrm>
          <a:prstGeom prst="rect">
            <a:avLst/>
          </a:prstGeom>
          <a:noFill/>
        </p:spPr>
        <p:txBody>
          <a:bodyPr wrap="none">
            <a:spAutoFit/>
          </a:bodyPr>
          <a:lstStyle/>
          <a:p>
            <a:pPr fontAlgn="auto">
              <a:spcBef>
                <a:spcPts val="0"/>
              </a:spcBef>
              <a:spcAft>
                <a:spcPts val="0"/>
              </a:spcAft>
              <a:defRPr/>
            </a:pPr>
            <a:r>
              <a:rPr lang="en-US" sz="3600" b="1" kern="0" dirty="0">
                <a:solidFill>
                  <a:srgbClr val="000000"/>
                </a:solidFill>
                <a:latin typeface="RussianRail G Pro" pitchFamily="34" charset="-52"/>
                <a:sym typeface="GillSans-Normal" charset="-52"/>
              </a:rPr>
              <a:t>Thank you for your attention!</a:t>
            </a:r>
            <a:endParaRPr lang="ru-RU" sz="3600" b="1" kern="0" dirty="0">
              <a:solidFill>
                <a:srgbClr val="000000"/>
              </a:solidFill>
              <a:latin typeface="RussianRail G Pro" pitchFamily="34" charset="-52"/>
              <a:sym typeface="GillSans-Normal" charset="-5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Rectangle 2"/>
          <p:cNvSpPr>
            <a:spLocks noGrp="1" noChangeArrowheads="1"/>
          </p:cNvSpPr>
          <p:nvPr>
            <p:ph type="title"/>
          </p:nvPr>
        </p:nvSpPr>
        <p:spPr>
          <a:xfrm>
            <a:off x="3714750" y="142875"/>
            <a:ext cx="4429125" cy="485775"/>
          </a:xfrm>
        </p:spPr>
        <p:txBody>
          <a:bodyPr>
            <a:spAutoFit/>
          </a:bodyPr>
          <a:lstStyle/>
          <a:p>
            <a:pPr eaLnBrk="1" hangingPunct="1">
              <a:lnSpc>
                <a:spcPct val="80000"/>
              </a:lnSpc>
            </a:pPr>
            <a:r>
              <a:rPr lang="en-US" sz="1600" b="1" smtClean="0">
                <a:latin typeface="RussianRail G Pro"/>
                <a:ea typeface="ヒラギノ角ゴ ProN W3"/>
                <a:cs typeface="ヒラギノ角ゴ ProN W3"/>
              </a:rPr>
              <a:t>Russian market </a:t>
            </a:r>
            <a:r>
              <a:rPr lang="ru-RU" sz="1600" b="1" smtClean="0">
                <a:latin typeface="RussianRail G Pro"/>
                <a:ea typeface="ヒラギノ角ゴ ProN W3"/>
                <a:cs typeface="ヒラギノ角ゴ ProN W3"/>
              </a:rPr>
              <a:t/>
            </a:r>
            <a:br>
              <a:rPr lang="ru-RU" sz="1600" b="1" smtClean="0">
                <a:latin typeface="RussianRail G Pro"/>
                <a:ea typeface="ヒラギノ角ゴ ProN W3"/>
                <a:cs typeface="ヒラギノ角ゴ ProN W3"/>
              </a:rPr>
            </a:br>
            <a:r>
              <a:rPr lang="en-US" sz="1600" b="1" smtClean="0">
                <a:latin typeface="RussianRail G Pro"/>
                <a:ea typeface="ヒラギノ角ゴ ProN W3"/>
                <a:cs typeface="ヒラギノ角ゴ ProN W3"/>
              </a:rPr>
              <a:t>of container railway transportation</a:t>
            </a:r>
            <a:endParaRPr lang="ru-RU" sz="1600" b="1" smtClean="0">
              <a:latin typeface="RussianRail G Pro"/>
              <a:ea typeface="ヒラギノ角ゴ ProN W3"/>
              <a:cs typeface="ヒラギノ角ゴ ProN W3"/>
            </a:endParaRPr>
          </a:p>
        </p:txBody>
      </p:sp>
      <p:sp>
        <p:nvSpPr>
          <p:cNvPr id="17419" name="Text Box 87"/>
          <p:cNvSpPr txBox="1">
            <a:spLocks noChangeArrowheads="1"/>
          </p:cNvSpPr>
          <p:nvPr/>
        </p:nvSpPr>
        <p:spPr bwMode="auto">
          <a:xfrm>
            <a:off x="280988" y="788988"/>
            <a:ext cx="4291012" cy="496887"/>
          </a:xfrm>
          <a:prstGeom prst="rect">
            <a:avLst/>
          </a:prstGeom>
          <a:solidFill>
            <a:srgbClr val="000080"/>
          </a:solidFill>
          <a:ln w="25400" cap="rnd" algn="ctr">
            <a:noFill/>
            <a:prstDash val="sysDot"/>
            <a:miter lim="800000"/>
            <a:headEnd/>
            <a:tailEnd/>
          </a:ln>
        </p:spPr>
        <p:txBody>
          <a:bodyPr lIns="3600" tIns="3600" rIns="28800" bIns="10800" anchor="ctr"/>
          <a:lstStyle/>
          <a:p>
            <a:pPr algn="ctr">
              <a:spcBef>
                <a:spcPct val="50000"/>
              </a:spcBef>
            </a:pPr>
            <a:r>
              <a:rPr lang="en-US" sz="1400">
                <a:solidFill>
                  <a:schemeClr val="bg1"/>
                </a:solidFill>
                <a:latin typeface="RussianRail G Pro"/>
              </a:rPr>
              <a:t>Volume of container </a:t>
            </a:r>
            <a:r>
              <a:rPr lang="ru-RU" sz="1400">
                <a:solidFill>
                  <a:schemeClr val="bg1"/>
                </a:solidFill>
                <a:latin typeface="RussianRail G Pro"/>
              </a:rPr>
              <a:t> </a:t>
            </a:r>
            <a:r>
              <a:rPr lang="en-US" sz="1400">
                <a:solidFill>
                  <a:schemeClr val="bg1"/>
                </a:solidFill>
                <a:latin typeface="RussianRail G Pro"/>
              </a:rPr>
              <a:t>railway transportation</a:t>
            </a:r>
            <a:r>
              <a:rPr lang="ru-RU" sz="1400">
                <a:solidFill>
                  <a:schemeClr val="bg1"/>
                </a:solidFill>
                <a:latin typeface="RussianRail G Pro"/>
              </a:rPr>
              <a:t> </a:t>
            </a:r>
            <a:r>
              <a:rPr lang="en-US" sz="1400">
                <a:solidFill>
                  <a:schemeClr val="bg1"/>
                </a:solidFill>
                <a:latin typeface="RussianRail G Pro"/>
              </a:rPr>
              <a:t>in Russia</a:t>
            </a:r>
            <a:r>
              <a:rPr lang="ru-RU" sz="1400">
                <a:solidFill>
                  <a:schemeClr val="bg1"/>
                </a:solidFill>
                <a:latin typeface="RussianRail G Pro"/>
              </a:rPr>
              <a:t>, </a:t>
            </a:r>
            <a:r>
              <a:rPr lang="en-US" sz="1400">
                <a:solidFill>
                  <a:schemeClr val="bg1"/>
                </a:solidFill>
                <a:latin typeface="RussianRail G Pro"/>
              </a:rPr>
              <a:t>thousands TEU</a:t>
            </a:r>
            <a:endParaRPr lang="ru-RU" sz="1400">
              <a:solidFill>
                <a:schemeClr val="bg1"/>
              </a:solidFill>
              <a:latin typeface="RussianRail G Pro"/>
            </a:endParaRPr>
          </a:p>
        </p:txBody>
      </p:sp>
      <p:sp>
        <p:nvSpPr>
          <p:cNvPr id="17420" name="Text Box 88"/>
          <p:cNvSpPr txBox="1">
            <a:spLocks noChangeArrowheads="1"/>
          </p:cNvSpPr>
          <p:nvPr/>
        </p:nvSpPr>
        <p:spPr bwMode="auto">
          <a:xfrm>
            <a:off x="458788" y="3833813"/>
            <a:ext cx="4184650" cy="439737"/>
          </a:xfrm>
          <a:prstGeom prst="rect">
            <a:avLst/>
          </a:prstGeom>
          <a:solidFill>
            <a:srgbClr val="000080"/>
          </a:solidFill>
          <a:ln w="25400" cap="rnd" algn="ctr">
            <a:noFill/>
            <a:prstDash val="sysDot"/>
            <a:miter lim="800000"/>
            <a:headEnd/>
            <a:tailEnd/>
          </a:ln>
        </p:spPr>
        <p:txBody>
          <a:bodyPr lIns="3600" tIns="3600" rIns="28800" bIns="10800" anchor="ctr"/>
          <a:lstStyle/>
          <a:p>
            <a:pPr algn="ctr">
              <a:spcBef>
                <a:spcPct val="50000"/>
              </a:spcBef>
            </a:pPr>
            <a:r>
              <a:rPr lang="en-US" sz="1400">
                <a:solidFill>
                  <a:schemeClr val="bg1"/>
                </a:solidFill>
                <a:latin typeface="RussianRail G Pro"/>
              </a:rPr>
              <a:t>Structure of container </a:t>
            </a:r>
            <a:r>
              <a:rPr lang="ru-RU" sz="1400">
                <a:solidFill>
                  <a:schemeClr val="bg1"/>
                </a:solidFill>
                <a:latin typeface="RussianRail G Pro"/>
              </a:rPr>
              <a:t> </a:t>
            </a:r>
            <a:r>
              <a:rPr lang="en-US" sz="1400">
                <a:solidFill>
                  <a:schemeClr val="bg1"/>
                </a:solidFill>
                <a:latin typeface="RussianRail G Pro"/>
              </a:rPr>
              <a:t>railway transportation in </a:t>
            </a:r>
            <a:r>
              <a:rPr lang="ru-RU" sz="1400">
                <a:solidFill>
                  <a:schemeClr val="bg1"/>
                </a:solidFill>
                <a:latin typeface="RussianRail G Pro"/>
              </a:rPr>
              <a:t>2008 </a:t>
            </a:r>
          </a:p>
        </p:txBody>
      </p:sp>
      <p:sp>
        <p:nvSpPr>
          <p:cNvPr id="17421" name="Text Box 137"/>
          <p:cNvSpPr txBox="1">
            <a:spLocks noChangeArrowheads="1"/>
          </p:cNvSpPr>
          <p:nvPr/>
        </p:nvSpPr>
        <p:spPr bwMode="auto">
          <a:xfrm>
            <a:off x="5842000" y="1428750"/>
            <a:ext cx="2562225" cy="396875"/>
          </a:xfrm>
          <a:prstGeom prst="rect">
            <a:avLst/>
          </a:prstGeom>
          <a:solidFill>
            <a:srgbClr val="EAEAEA"/>
          </a:solidFill>
          <a:ln w="19050" algn="ctr">
            <a:solidFill>
              <a:srgbClr val="CC0000"/>
            </a:solidFill>
            <a:miter lim="800000"/>
            <a:headEnd/>
            <a:tailEnd/>
          </a:ln>
        </p:spPr>
        <p:txBody>
          <a:bodyPr anchor="ctr"/>
          <a:lstStyle/>
          <a:p>
            <a:pPr indent="177800" algn="ctr">
              <a:buClr>
                <a:srgbClr val="CC0000"/>
              </a:buClr>
              <a:buSzPct val="120000"/>
              <a:tabLst>
                <a:tab pos="177800" algn="l"/>
              </a:tabLst>
            </a:pPr>
            <a:r>
              <a:rPr lang="en-US" sz="1400">
                <a:solidFill>
                  <a:srgbClr val="000000"/>
                </a:solidFill>
                <a:latin typeface="RussianRail G Pro"/>
              </a:rPr>
              <a:t>Russia</a:t>
            </a:r>
            <a:r>
              <a:rPr lang="ru-RU" sz="1400">
                <a:solidFill>
                  <a:srgbClr val="000000"/>
                </a:solidFill>
                <a:latin typeface="RussianRail G Pro"/>
              </a:rPr>
              <a:t> – </a:t>
            </a:r>
            <a:r>
              <a:rPr lang="en-US" sz="1400">
                <a:solidFill>
                  <a:srgbClr val="000000"/>
                </a:solidFill>
                <a:latin typeface="RussianRail G Pro"/>
              </a:rPr>
              <a:t>China</a:t>
            </a:r>
            <a:endParaRPr lang="ru-RU" sz="1400">
              <a:solidFill>
                <a:srgbClr val="000000"/>
              </a:solidFill>
              <a:latin typeface="RussianRail G Pro"/>
            </a:endParaRPr>
          </a:p>
        </p:txBody>
      </p:sp>
      <p:sp>
        <p:nvSpPr>
          <p:cNvPr id="17422" name="Text Box 141"/>
          <p:cNvSpPr txBox="1">
            <a:spLocks noChangeArrowheads="1"/>
          </p:cNvSpPr>
          <p:nvPr/>
        </p:nvSpPr>
        <p:spPr bwMode="auto">
          <a:xfrm>
            <a:off x="5830888" y="2643188"/>
            <a:ext cx="2589212" cy="396875"/>
          </a:xfrm>
          <a:prstGeom prst="rect">
            <a:avLst/>
          </a:prstGeom>
          <a:solidFill>
            <a:srgbClr val="EAEAEA"/>
          </a:solidFill>
          <a:ln w="19050" algn="ctr">
            <a:solidFill>
              <a:srgbClr val="CC0000"/>
            </a:solidFill>
            <a:miter lim="800000"/>
            <a:headEnd/>
            <a:tailEnd/>
          </a:ln>
        </p:spPr>
        <p:txBody>
          <a:bodyPr anchor="ctr"/>
          <a:lstStyle/>
          <a:p>
            <a:pPr indent="177800" algn="ctr">
              <a:buClr>
                <a:srgbClr val="CC0000"/>
              </a:buClr>
              <a:buSzPct val="120000"/>
              <a:tabLst>
                <a:tab pos="177800" algn="l"/>
              </a:tabLst>
            </a:pPr>
            <a:r>
              <a:rPr lang="en-US" sz="1400">
                <a:solidFill>
                  <a:srgbClr val="000000"/>
                </a:solidFill>
                <a:latin typeface="RussianRail G Pro"/>
              </a:rPr>
              <a:t>Russia</a:t>
            </a:r>
            <a:r>
              <a:rPr lang="ru-RU" sz="1400">
                <a:solidFill>
                  <a:srgbClr val="000000"/>
                </a:solidFill>
                <a:latin typeface="RussianRail G Pro"/>
              </a:rPr>
              <a:t>– </a:t>
            </a:r>
            <a:r>
              <a:rPr lang="en-US" sz="1400">
                <a:solidFill>
                  <a:srgbClr val="000000"/>
                </a:solidFill>
                <a:latin typeface="RussianRail G Pro"/>
              </a:rPr>
              <a:t>Republic of Korea</a:t>
            </a:r>
            <a:endParaRPr lang="ru-RU" sz="1400">
              <a:solidFill>
                <a:srgbClr val="000000"/>
              </a:solidFill>
              <a:latin typeface="RussianRail G Pro"/>
            </a:endParaRPr>
          </a:p>
        </p:txBody>
      </p:sp>
      <p:sp>
        <p:nvSpPr>
          <p:cNvPr id="17423" name="Text Box 145"/>
          <p:cNvSpPr txBox="1">
            <a:spLocks noChangeArrowheads="1"/>
          </p:cNvSpPr>
          <p:nvPr/>
        </p:nvSpPr>
        <p:spPr bwMode="auto">
          <a:xfrm>
            <a:off x="5849938" y="3857625"/>
            <a:ext cx="2589212" cy="396875"/>
          </a:xfrm>
          <a:prstGeom prst="rect">
            <a:avLst/>
          </a:prstGeom>
          <a:solidFill>
            <a:srgbClr val="EAEAEA"/>
          </a:solidFill>
          <a:ln w="19050" algn="ctr">
            <a:solidFill>
              <a:srgbClr val="CC0000"/>
            </a:solidFill>
            <a:miter lim="800000"/>
            <a:headEnd/>
            <a:tailEnd/>
          </a:ln>
        </p:spPr>
        <p:txBody>
          <a:bodyPr anchor="ctr"/>
          <a:lstStyle/>
          <a:p>
            <a:pPr indent="177800" algn="ctr">
              <a:buClr>
                <a:srgbClr val="CC0000"/>
              </a:buClr>
              <a:buSzPct val="120000"/>
              <a:tabLst>
                <a:tab pos="177800" algn="l"/>
              </a:tabLst>
            </a:pPr>
            <a:r>
              <a:rPr lang="en-US" sz="1400">
                <a:solidFill>
                  <a:srgbClr val="000000"/>
                </a:solidFill>
                <a:latin typeface="RussianRail G Pro"/>
              </a:rPr>
              <a:t>Russia </a:t>
            </a:r>
            <a:r>
              <a:rPr lang="ru-RU" sz="1400">
                <a:solidFill>
                  <a:srgbClr val="000000"/>
                </a:solidFill>
                <a:latin typeface="RussianRail G Pro"/>
              </a:rPr>
              <a:t>– </a:t>
            </a:r>
            <a:r>
              <a:rPr lang="en-US" sz="1400">
                <a:solidFill>
                  <a:srgbClr val="000000"/>
                </a:solidFill>
                <a:latin typeface="RussianRail G Pro"/>
              </a:rPr>
              <a:t>Japan</a:t>
            </a:r>
            <a:endParaRPr lang="ru-RU" sz="1400">
              <a:solidFill>
                <a:srgbClr val="000000"/>
              </a:solidFill>
              <a:latin typeface="RussianRail G Pro"/>
            </a:endParaRPr>
          </a:p>
        </p:txBody>
      </p:sp>
      <p:sp>
        <p:nvSpPr>
          <p:cNvPr id="17424" name="Rectangle 149"/>
          <p:cNvSpPr>
            <a:spLocks noChangeArrowheads="1"/>
          </p:cNvSpPr>
          <p:nvPr/>
        </p:nvSpPr>
        <p:spPr bwMode="auto">
          <a:xfrm>
            <a:off x="4826000" y="5143500"/>
            <a:ext cx="4175125" cy="642938"/>
          </a:xfrm>
          <a:prstGeom prst="rect">
            <a:avLst/>
          </a:prstGeom>
          <a:solidFill>
            <a:srgbClr val="000080"/>
          </a:solidFill>
          <a:ln w="25400" cap="rnd" algn="ctr">
            <a:noFill/>
            <a:prstDash val="sysDot"/>
            <a:miter lim="800000"/>
            <a:headEnd/>
            <a:tailEnd/>
          </a:ln>
        </p:spPr>
        <p:txBody>
          <a:bodyPr lIns="3600" tIns="3600" rIns="28800" bIns="10800" anchor="ctr"/>
          <a:lstStyle/>
          <a:p>
            <a:pPr algn="ctr"/>
            <a:r>
              <a:rPr lang="en-US" sz="1400">
                <a:solidFill>
                  <a:schemeClr val="bg1"/>
                </a:solidFill>
                <a:latin typeface="RussianRail G Pro"/>
              </a:rPr>
              <a:t>Volume of container railway transportation </a:t>
            </a:r>
            <a:endParaRPr lang="ru-RU" sz="1400">
              <a:solidFill>
                <a:schemeClr val="bg1"/>
              </a:solidFill>
              <a:latin typeface="RussianRail G Pro"/>
            </a:endParaRPr>
          </a:p>
          <a:p>
            <a:pPr algn="ctr"/>
            <a:r>
              <a:rPr lang="en-US" sz="1400">
                <a:solidFill>
                  <a:schemeClr val="bg1"/>
                </a:solidFill>
                <a:latin typeface="RussianRail G Pro"/>
              </a:rPr>
              <a:t>along the Trans-Siberian Railway in</a:t>
            </a:r>
            <a:r>
              <a:rPr lang="ru-RU" sz="1400">
                <a:solidFill>
                  <a:schemeClr val="bg1"/>
                </a:solidFill>
                <a:latin typeface="RussianRail G Pro"/>
              </a:rPr>
              <a:t> 2008</a:t>
            </a:r>
          </a:p>
        </p:txBody>
      </p:sp>
      <p:sp>
        <p:nvSpPr>
          <p:cNvPr id="383131" name="AutoShape 155"/>
          <p:cNvSpPr>
            <a:spLocks noChangeAspect="1" noChangeArrowheads="1" noTextEdit="1"/>
          </p:cNvSpPr>
          <p:nvPr/>
        </p:nvSpPr>
        <p:spPr bwMode="auto">
          <a:xfrm>
            <a:off x="623888" y="4187825"/>
            <a:ext cx="3551237" cy="2368550"/>
          </a:xfrm>
          <a:prstGeom prst="rect">
            <a:avLst/>
          </a:prstGeom>
          <a:noFill/>
          <a:ln w="9525">
            <a:noFill/>
            <a:miter lim="800000"/>
            <a:headEnd/>
            <a:tailEnd/>
          </a:ln>
        </p:spPr>
        <p:txBody>
          <a:bodyPr/>
          <a:lstStyle/>
          <a:p>
            <a:pPr fontAlgn="auto">
              <a:spcBef>
                <a:spcPts val="0"/>
              </a:spcBef>
              <a:spcAft>
                <a:spcPts val="0"/>
              </a:spcAft>
              <a:defRPr/>
            </a:pPr>
            <a:endParaRPr lang="ru-RU">
              <a:effectLst>
                <a:outerShdw blurRad="38100" dist="38100" dir="2700000" algn="tl">
                  <a:srgbClr val="000000">
                    <a:alpha val="43137"/>
                  </a:srgbClr>
                </a:outerShdw>
              </a:effectLst>
              <a:latin typeface="+mn-lt"/>
              <a:cs typeface="+mn-cs"/>
            </a:endParaRPr>
          </a:p>
        </p:txBody>
      </p:sp>
      <p:graphicFrame>
        <p:nvGraphicFramePr>
          <p:cNvPr id="17417" name="Диаграмма 88"/>
          <p:cNvGraphicFramePr>
            <a:graphicFrameLocks/>
          </p:cNvGraphicFramePr>
          <p:nvPr/>
        </p:nvGraphicFramePr>
        <p:xfrm>
          <a:off x="214313" y="4357688"/>
          <a:ext cx="4357687" cy="2355850"/>
        </p:xfrm>
        <a:graphic>
          <a:graphicData uri="http://schemas.openxmlformats.org/presentationml/2006/ole">
            <p:oleObj spid="_x0000_s17417" r:id="rId3" imgW="4359018" imgH="2353260" progId="Excel.Chart.8">
              <p:embed/>
            </p:oleObj>
          </a:graphicData>
        </a:graphic>
      </p:graphicFrame>
      <p:grpSp>
        <p:nvGrpSpPr>
          <p:cNvPr id="17426" name="Группа 110"/>
          <p:cNvGrpSpPr>
            <a:grpSpLocks/>
          </p:cNvGrpSpPr>
          <p:nvPr/>
        </p:nvGrpSpPr>
        <p:grpSpPr bwMode="auto">
          <a:xfrm>
            <a:off x="4891088" y="1928813"/>
            <a:ext cx="4103687" cy="596900"/>
            <a:chOff x="4891088" y="1663700"/>
            <a:chExt cx="4103687" cy="596900"/>
          </a:xfrm>
        </p:grpSpPr>
        <p:sp>
          <p:nvSpPr>
            <p:cNvPr id="17452" name="Text Box 8"/>
            <p:cNvSpPr txBox="1">
              <a:spLocks noChangeArrowheads="1"/>
            </p:cNvSpPr>
            <p:nvPr/>
          </p:nvSpPr>
          <p:spPr bwMode="auto">
            <a:xfrm>
              <a:off x="5643570" y="1978025"/>
              <a:ext cx="1356181" cy="276999"/>
            </a:xfrm>
            <a:prstGeom prst="rect">
              <a:avLst/>
            </a:prstGeom>
            <a:noFill/>
            <a:ln w="9525" algn="ctr">
              <a:noFill/>
              <a:miter lim="800000"/>
              <a:headEnd/>
              <a:tailEnd/>
            </a:ln>
          </p:spPr>
          <p:txBody>
            <a:bodyPr>
              <a:spAutoFit/>
            </a:bodyPr>
            <a:lstStyle/>
            <a:p>
              <a:pPr eaLnBrk="0" hangingPunct="0"/>
              <a:r>
                <a:rPr lang="ru-RU" sz="1200" b="1">
                  <a:solidFill>
                    <a:srgbClr val="002A54"/>
                  </a:solidFill>
                  <a:latin typeface="RussianRail G Pro"/>
                </a:rPr>
                <a:t>270 </a:t>
              </a:r>
              <a:r>
                <a:rPr lang="en-US" sz="1200" b="1">
                  <a:solidFill>
                    <a:srgbClr val="002A54"/>
                  </a:solidFill>
                  <a:latin typeface="RussianRail G Pro"/>
                </a:rPr>
                <a:t>000</a:t>
              </a:r>
              <a:r>
                <a:rPr lang="ru-RU" sz="1200" b="1">
                  <a:solidFill>
                    <a:srgbClr val="002A54"/>
                  </a:solidFill>
                  <a:latin typeface="RussianRail G Pro"/>
                </a:rPr>
                <a:t> </a:t>
              </a:r>
              <a:r>
                <a:rPr lang="en-US" sz="1200" b="1">
                  <a:solidFill>
                    <a:srgbClr val="002A54"/>
                  </a:solidFill>
                  <a:latin typeface="RussianRail G Pro"/>
                </a:rPr>
                <a:t>TEU</a:t>
              </a:r>
              <a:endParaRPr lang="ru-RU" sz="1200" b="1">
                <a:solidFill>
                  <a:srgbClr val="002A54"/>
                </a:solidFill>
                <a:latin typeface="RussianRail G Pro"/>
              </a:endParaRPr>
            </a:p>
          </p:txBody>
        </p:sp>
        <p:sp>
          <p:nvSpPr>
            <p:cNvPr id="17453" name="Text Box 16"/>
            <p:cNvSpPr txBox="1">
              <a:spLocks noChangeArrowheads="1"/>
            </p:cNvSpPr>
            <p:nvPr/>
          </p:nvSpPr>
          <p:spPr bwMode="auto">
            <a:xfrm>
              <a:off x="5643570" y="1690688"/>
              <a:ext cx="1375231" cy="276999"/>
            </a:xfrm>
            <a:prstGeom prst="rect">
              <a:avLst/>
            </a:prstGeom>
            <a:noFill/>
            <a:ln w="9525" algn="ctr">
              <a:noFill/>
              <a:miter lim="800000"/>
              <a:headEnd/>
              <a:tailEnd/>
            </a:ln>
          </p:spPr>
          <p:txBody>
            <a:bodyPr>
              <a:spAutoFit/>
            </a:bodyPr>
            <a:lstStyle/>
            <a:p>
              <a:pPr eaLnBrk="0" hangingPunct="0"/>
              <a:r>
                <a:rPr lang="ru-RU" sz="1200" b="1">
                  <a:solidFill>
                    <a:srgbClr val="002A54"/>
                  </a:solidFill>
                  <a:latin typeface="RussianRail G Pro"/>
                </a:rPr>
                <a:t>104 </a:t>
              </a:r>
              <a:r>
                <a:rPr lang="en-US" sz="1200" b="1">
                  <a:solidFill>
                    <a:srgbClr val="002A54"/>
                  </a:solidFill>
                  <a:latin typeface="RussianRail G Pro"/>
                </a:rPr>
                <a:t>000 TEU</a:t>
              </a:r>
              <a:endParaRPr lang="ru-RU" sz="1200" b="1">
                <a:solidFill>
                  <a:srgbClr val="002A54"/>
                </a:solidFill>
                <a:latin typeface="RussianRail G Pro"/>
              </a:endParaRPr>
            </a:p>
          </p:txBody>
        </p:sp>
        <p:sp>
          <p:nvSpPr>
            <p:cNvPr id="17454" name="Text Box 17"/>
            <p:cNvSpPr txBox="1">
              <a:spLocks noChangeArrowheads="1"/>
            </p:cNvSpPr>
            <p:nvPr/>
          </p:nvSpPr>
          <p:spPr bwMode="auto">
            <a:xfrm>
              <a:off x="4892675" y="1663700"/>
              <a:ext cx="747320" cy="307777"/>
            </a:xfrm>
            <a:prstGeom prst="rect">
              <a:avLst/>
            </a:prstGeom>
            <a:noFill/>
            <a:ln w="9525" algn="ctr">
              <a:noFill/>
              <a:miter lim="800000"/>
              <a:headEnd/>
              <a:tailEnd/>
            </a:ln>
          </p:spPr>
          <p:txBody>
            <a:bodyPr wrap="none">
              <a:spAutoFit/>
            </a:bodyPr>
            <a:lstStyle/>
            <a:p>
              <a:pPr eaLnBrk="0" hangingPunct="0"/>
              <a:r>
                <a:rPr lang="ru-RU" sz="1200" b="1">
                  <a:solidFill>
                    <a:srgbClr val="DA2400"/>
                  </a:solidFill>
                  <a:latin typeface="RussianRail G Pro"/>
                </a:rPr>
                <a:t>2005 </a:t>
              </a:r>
              <a:r>
                <a:rPr lang="ru-RU" sz="1400" b="1">
                  <a:solidFill>
                    <a:srgbClr val="DA2400"/>
                  </a:solidFill>
                  <a:latin typeface="RussianRail G Pro"/>
                </a:rPr>
                <a:t> </a:t>
              </a:r>
            </a:p>
          </p:txBody>
        </p:sp>
        <p:sp>
          <p:nvSpPr>
            <p:cNvPr id="17455" name="AutoShape 18"/>
            <p:cNvSpPr>
              <a:spLocks noChangeArrowheads="1"/>
            </p:cNvSpPr>
            <p:nvPr/>
          </p:nvSpPr>
          <p:spPr bwMode="auto">
            <a:xfrm>
              <a:off x="7000892" y="1663700"/>
              <a:ext cx="1993883" cy="555625"/>
            </a:xfrm>
            <a:prstGeom prst="upArrow">
              <a:avLst>
                <a:gd name="adj1" fmla="val 57639"/>
                <a:gd name="adj2" fmla="val 25000"/>
              </a:avLst>
            </a:prstGeom>
            <a:solidFill>
              <a:srgbClr val="A50021">
                <a:alpha val="67058"/>
              </a:srgbClr>
            </a:solidFill>
            <a:ln w="9525" algn="ctr">
              <a:noFill/>
              <a:miter lim="800000"/>
              <a:headEnd/>
              <a:tailEnd/>
            </a:ln>
          </p:spPr>
          <p:txBody>
            <a:bodyPr wrap="none" anchor="ctr"/>
            <a:lstStyle/>
            <a:p>
              <a:endParaRPr lang="en-US">
                <a:latin typeface="RussianRail G Pro"/>
              </a:endParaRPr>
            </a:p>
          </p:txBody>
        </p:sp>
        <p:sp>
          <p:nvSpPr>
            <p:cNvPr id="17456" name="Text Box 19"/>
            <p:cNvSpPr txBox="1">
              <a:spLocks noChangeArrowheads="1"/>
            </p:cNvSpPr>
            <p:nvPr/>
          </p:nvSpPr>
          <p:spPr bwMode="auto">
            <a:xfrm>
              <a:off x="4891088" y="1955800"/>
              <a:ext cx="838200" cy="304800"/>
            </a:xfrm>
            <a:prstGeom prst="rect">
              <a:avLst/>
            </a:prstGeom>
            <a:noFill/>
            <a:ln w="9525" algn="ctr">
              <a:noFill/>
              <a:miter lim="800000"/>
              <a:headEnd/>
              <a:tailEnd/>
            </a:ln>
          </p:spPr>
          <p:txBody>
            <a:bodyPr>
              <a:spAutoFit/>
            </a:bodyPr>
            <a:lstStyle/>
            <a:p>
              <a:pPr eaLnBrk="0" hangingPunct="0"/>
              <a:r>
                <a:rPr lang="ru-RU" sz="1200" b="1">
                  <a:solidFill>
                    <a:srgbClr val="DA2400"/>
                  </a:solidFill>
                  <a:latin typeface="RussianRail G Pro"/>
                </a:rPr>
                <a:t>2008 </a:t>
              </a:r>
              <a:r>
                <a:rPr lang="ru-RU" sz="1400" b="1">
                  <a:solidFill>
                    <a:srgbClr val="DA2400"/>
                  </a:solidFill>
                  <a:latin typeface="RussianRail G Pro"/>
                </a:rPr>
                <a:t> </a:t>
              </a:r>
            </a:p>
          </p:txBody>
        </p:sp>
        <p:sp>
          <p:nvSpPr>
            <p:cNvPr id="17457" name="Text Box 9"/>
            <p:cNvSpPr txBox="1">
              <a:spLocks noChangeArrowheads="1"/>
            </p:cNvSpPr>
            <p:nvPr/>
          </p:nvSpPr>
          <p:spPr bwMode="auto">
            <a:xfrm>
              <a:off x="7417348" y="1844675"/>
              <a:ext cx="1226618" cy="276999"/>
            </a:xfrm>
            <a:prstGeom prst="rect">
              <a:avLst/>
            </a:prstGeom>
            <a:noFill/>
            <a:ln w="9525" algn="ctr">
              <a:noFill/>
              <a:miter lim="800000"/>
              <a:headEnd/>
              <a:tailEnd/>
            </a:ln>
          </p:spPr>
          <p:txBody>
            <a:bodyPr wrap="none">
              <a:spAutoFit/>
            </a:bodyPr>
            <a:lstStyle/>
            <a:p>
              <a:pPr eaLnBrk="0" hangingPunct="0"/>
              <a:r>
                <a:rPr lang="en-US" sz="1200" b="1">
                  <a:solidFill>
                    <a:srgbClr val="002A54"/>
                  </a:solidFill>
                  <a:latin typeface="RussianRail G Pro"/>
                </a:rPr>
                <a:t>in</a:t>
              </a:r>
              <a:r>
                <a:rPr lang="ru-RU" sz="1200" b="1">
                  <a:solidFill>
                    <a:srgbClr val="002A54"/>
                  </a:solidFill>
                  <a:latin typeface="RussianRail G Pro"/>
                </a:rPr>
                <a:t> 2,6 </a:t>
              </a:r>
              <a:r>
                <a:rPr lang="en-US" sz="1200" b="1">
                  <a:solidFill>
                    <a:srgbClr val="002A54"/>
                  </a:solidFill>
                  <a:latin typeface="RussianRail G Pro"/>
                </a:rPr>
                <a:t>times</a:t>
              </a:r>
              <a:endParaRPr lang="ru-RU" sz="1200" b="1">
                <a:solidFill>
                  <a:srgbClr val="002A54"/>
                </a:solidFill>
                <a:latin typeface="RussianRail G Pro"/>
              </a:endParaRPr>
            </a:p>
          </p:txBody>
        </p:sp>
      </p:grpSp>
      <p:grpSp>
        <p:nvGrpSpPr>
          <p:cNvPr id="17427" name="Группа 114"/>
          <p:cNvGrpSpPr>
            <a:grpSpLocks/>
          </p:cNvGrpSpPr>
          <p:nvPr/>
        </p:nvGrpSpPr>
        <p:grpSpPr bwMode="auto">
          <a:xfrm>
            <a:off x="4897438" y="3143250"/>
            <a:ext cx="4173537" cy="566738"/>
            <a:chOff x="4897438" y="3217870"/>
            <a:chExt cx="4173511" cy="567504"/>
          </a:xfrm>
        </p:grpSpPr>
        <p:sp>
          <p:nvSpPr>
            <p:cNvPr id="17446" name="AutoShape 18"/>
            <p:cNvSpPr>
              <a:spLocks noChangeArrowheads="1"/>
            </p:cNvSpPr>
            <p:nvPr/>
          </p:nvSpPr>
          <p:spPr bwMode="auto">
            <a:xfrm>
              <a:off x="7077066" y="3217870"/>
              <a:ext cx="1993883" cy="555625"/>
            </a:xfrm>
            <a:prstGeom prst="upArrow">
              <a:avLst>
                <a:gd name="adj1" fmla="val 57639"/>
                <a:gd name="adj2" fmla="val 25000"/>
              </a:avLst>
            </a:prstGeom>
            <a:solidFill>
              <a:srgbClr val="A50021">
                <a:alpha val="67058"/>
              </a:srgbClr>
            </a:solidFill>
            <a:ln w="9525" algn="ctr">
              <a:noFill/>
              <a:miter lim="800000"/>
              <a:headEnd/>
              <a:tailEnd/>
            </a:ln>
          </p:spPr>
          <p:txBody>
            <a:bodyPr wrap="none" anchor="ctr"/>
            <a:lstStyle/>
            <a:p>
              <a:endParaRPr lang="en-US">
                <a:latin typeface="RussianRail G Pro"/>
              </a:endParaRPr>
            </a:p>
          </p:txBody>
        </p:sp>
        <p:sp>
          <p:nvSpPr>
            <p:cNvPr id="17447" name="Text Box 12"/>
            <p:cNvSpPr txBox="1">
              <a:spLocks noChangeArrowheads="1"/>
            </p:cNvSpPr>
            <p:nvPr/>
          </p:nvSpPr>
          <p:spPr bwMode="auto">
            <a:xfrm>
              <a:off x="5705474" y="3505198"/>
              <a:ext cx="1326004" cy="276999"/>
            </a:xfrm>
            <a:prstGeom prst="rect">
              <a:avLst/>
            </a:prstGeom>
            <a:noFill/>
            <a:ln w="9525" algn="ctr">
              <a:noFill/>
              <a:miter lim="800000"/>
              <a:headEnd/>
              <a:tailEnd/>
            </a:ln>
          </p:spPr>
          <p:txBody>
            <a:bodyPr wrap="none">
              <a:spAutoFit/>
            </a:bodyPr>
            <a:lstStyle/>
            <a:p>
              <a:pPr eaLnBrk="0" hangingPunct="0"/>
              <a:r>
                <a:rPr lang="ru-RU" sz="1200" b="1">
                  <a:solidFill>
                    <a:srgbClr val="002A54"/>
                  </a:solidFill>
                  <a:latin typeface="RussianRail G Pro"/>
                </a:rPr>
                <a:t>206 </a:t>
              </a:r>
              <a:r>
                <a:rPr lang="en-US" sz="1200" b="1">
                  <a:solidFill>
                    <a:srgbClr val="002A54"/>
                  </a:solidFill>
                  <a:latin typeface="RussianRail G Pro"/>
                </a:rPr>
                <a:t>000</a:t>
              </a:r>
              <a:r>
                <a:rPr lang="ru-RU" sz="1200" b="1">
                  <a:solidFill>
                    <a:srgbClr val="002A54"/>
                  </a:solidFill>
                  <a:latin typeface="RussianRail G Pro"/>
                </a:rPr>
                <a:t> </a:t>
              </a:r>
              <a:r>
                <a:rPr lang="en-US" sz="1200" b="1">
                  <a:solidFill>
                    <a:srgbClr val="002A54"/>
                  </a:solidFill>
                  <a:latin typeface="RussianRail G Pro"/>
                </a:rPr>
                <a:t>TEU</a:t>
              </a:r>
              <a:endParaRPr lang="ru-RU" sz="1200" b="1">
                <a:solidFill>
                  <a:srgbClr val="002A54"/>
                </a:solidFill>
                <a:latin typeface="RussianRail G Pro"/>
              </a:endParaRPr>
            </a:p>
          </p:txBody>
        </p:sp>
        <p:sp>
          <p:nvSpPr>
            <p:cNvPr id="17448" name="Text Box 20"/>
            <p:cNvSpPr txBox="1">
              <a:spLocks noChangeArrowheads="1"/>
            </p:cNvSpPr>
            <p:nvPr/>
          </p:nvSpPr>
          <p:spPr bwMode="auto">
            <a:xfrm>
              <a:off x="5700711" y="3228973"/>
              <a:ext cx="1215397" cy="276999"/>
            </a:xfrm>
            <a:prstGeom prst="rect">
              <a:avLst/>
            </a:prstGeom>
            <a:noFill/>
            <a:ln w="9525" algn="ctr">
              <a:noFill/>
              <a:miter lim="800000"/>
              <a:headEnd/>
              <a:tailEnd/>
            </a:ln>
          </p:spPr>
          <p:txBody>
            <a:bodyPr wrap="none">
              <a:spAutoFit/>
            </a:bodyPr>
            <a:lstStyle/>
            <a:p>
              <a:pPr eaLnBrk="0" hangingPunct="0"/>
              <a:r>
                <a:rPr lang="ru-RU" sz="1200" b="1">
                  <a:solidFill>
                    <a:srgbClr val="002A54"/>
                  </a:solidFill>
                  <a:latin typeface="RussianRail G Pro"/>
                </a:rPr>
                <a:t>55 </a:t>
              </a:r>
              <a:r>
                <a:rPr lang="en-US" sz="1200" b="1">
                  <a:solidFill>
                    <a:srgbClr val="002A54"/>
                  </a:solidFill>
                  <a:latin typeface="RussianRail G Pro"/>
                </a:rPr>
                <a:t>000</a:t>
              </a:r>
              <a:r>
                <a:rPr lang="ru-RU" sz="1200" b="1">
                  <a:solidFill>
                    <a:srgbClr val="002A54"/>
                  </a:solidFill>
                  <a:latin typeface="RussianRail G Pro"/>
                </a:rPr>
                <a:t> </a:t>
              </a:r>
              <a:r>
                <a:rPr lang="en-US" sz="1200" b="1">
                  <a:solidFill>
                    <a:srgbClr val="002A54"/>
                  </a:solidFill>
                  <a:latin typeface="RussianRail G Pro"/>
                </a:rPr>
                <a:t>TEU</a:t>
              </a:r>
              <a:endParaRPr lang="ru-RU" sz="1200" b="1">
                <a:solidFill>
                  <a:srgbClr val="002A54"/>
                </a:solidFill>
                <a:latin typeface="RussianRail G Pro"/>
              </a:endParaRPr>
            </a:p>
          </p:txBody>
        </p:sp>
        <p:sp>
          <p:nvSpPr>
            <p:cNvPr id="17449" name="Text Box 21"/>
            <p:cNvSpPr txBox="1">
              <a:spLocks noChangeArrowheads="1"/>
            </p:cNvSpPr>
            <p:nvPr/>
          </p:nvSpPr>
          <p:spPr bwMode="auto">
            <a:xfrm>
              <a:off x="4897438" y="3228975"/>
              <a:ext cx="739305" cy="276999"/>
            </a:xfrm>
            <a:prstGeom prst="rect">
              <a:avLst/>
            </a:prstGeom>
            <a:noFill/>
            <a:ln w="9525" algn="ctr">
              <a:noFill/>
              <a:miter lim="800000"/>
              <a:headEnd/>
              <a:tailEnd/>
            </a:ln>
          </p:spPr>
          <p:txBody>
            <a:bodyPr wrap="none">
              <a:spAutoFit/>
            </a:bodyPr>
            <a:lstStyle/>
            <a:p>
              <a:pPr eaLnBrk="0" hangingPunct="0"/>
              <a:r>
                <a:rPr lang="ru-RU" sz="1200" b="1">
                  <a:solidFill>
                    <a:srgbClr val="DA2400"/>
                  </a:solidFill>
                  <a:latin typeface="RussianRail G Pro"/>
                </a:rPr>
                <a:t>2005  </a:t>
              </a:r>
            </a:p>
          </p:txBody>
        </p:sp>
        <p:sp>
          <p:nvSpPr>
            <p:cNvPr id="17450" name="Text Box 23"/>
            <p:cNvSpPr txBox="1">
              <a:spLocks noChangeArrowheads="1"/>
            </p:cNvSpPr>
            <p:nvPr/>
          </p:nvSpPr>
          <p:spPr bwMode="auto">
            <a:xfrm>
              <a:off x="4905375" y="3508375"/>
              <a:ext cx="838200" cy="276999"/>
            </a:xfrm>
            <a:prstGeom prst="rect">
              <a:avLst/>
            </a:prstGeom>
            <a:noFill/>
            <a:ln w="9525" algn="ctr">
              <a:noFill/>
              <a:miter lim="800000"/>
              <a:headEnd/>
              <a:tailEnd/>
            </a:ln>
          </p:spPr>
          <p:txBody>
            <a:bodyPr>
              <a:spAutoFit/>
            </a:bodyPr>
            <a:lstStyle/>
            <a:p>
              <a:pPr eaLnBrk="0" hangingPunct="0"/>
              <a:r>
                <a:rPr lang="ru-RU" sz="1200" b="1">
                  <a:solidFill>
                    <a:srgbClr val="DA2400"/>
                  </a:solidFill>
                  <a:latin typeface="RussianRail G Pro"/>
                </a:rPr>
                <a:t>2008  </a:t>
              </a:r>
            </a:p>
          </p:txBody>
        </p:sp>
        <p:sp>
          <p:nvSpPr>
            <p:cNvPr id="17451" name="Text Box 13"/>
            <p:cNvSpPr txBox="1">
              <a:spLocks noChangeArrowheads="1"/>
            </p:cNvSpPr>
            <p:nvPr/>
          </p:nvSpPr>
          <p:spPr bwMode="auto">
            <a:xfrm>
              <a:off x="7464425" y="3427413"/>
              <a:ext cx="1226618" cy="276999"/>
            </a:xfrm>
            <a:prstGeom prst="rect">
              <a:avLst/>
            </a:prstGeom>
            <a:noFill/>
            <a:ln w="9525" algn="ctr">
              <a:noFill/>
              <a:miter lim="800000"/>
              <a:headEnd/>
              <a:tailEnd/>
            </a:ln>
          </p:spPr>
          <p:txBody>
            <a:bodyPr wrap="none">
              <a:spAutoFit/>
            </a:bodyPr>
            <a:lstStyle/>
            <a:p>
              <a:pPr eaLnBrk="0" hangingPunct="0"/>
              <a:r>
                <a:rPr lang="en-US" sz="1200" b="1">
                  <a:solidFill>
                    <a:srgbClr val="002A54"/>
                  </a:solidFill>
                  <a:latin typeface="RussianRail G Pro"/>
                </a:rPr>
                <a:t>in</a:t>
              </a:r>
              <a:r>
                <a:rPr lang="ru-RU" sz="1200" b="1">
                  <a:solidFill>
                    <a:srgbClr val="002A54"/>
                  </a:solidFill>
                  <a:latin typeface="RussianRail G Pro"/>
                </a:rPr>
                <a:t> 3,8 </a:t>
              </a:r>
              <a:r>
                <a:rPr lang="en-US" sz="1200" b="1">
                  <a:solidFill>
                    <a:srgbClr val="002A54"/>
                  </a:solidFill>
                  <a:latin typeface="RussianRail G Pro"/>
                </a:rPr>
                <a:t>times</a:t>
              </a:r>
              <a:endParaRPr lang="ru-RU" sz="1200" b="1">
                <a:solidFill>
                  <a:srgbClr val="002A54"/>
                </a:solidFill>
                <a:latin typeface="RussianRail G Pro"/>
              </a:endParaRPr>
            </a:p>
          </p:txBody>
        </p:sp>
      </p:grpSp>
      <p:grpSp>
        <p:nvGrpSpPr>
          <p:cNvPr id="17428" name="Группа 115"/>
          <p:cNvGrpSpPr>
            <a:grpSpLocks/>
          </p:cNvGrpSpPr>
          <p:nvPr/>
        </p:nvGrpSpPr>
        <p:grpSpPr bwMode="auto">
          <a:xfrm>
            <a:off x="4886325" y="4357688"/>
            <a:ext cx="4213225" cy="596900"/>
            <a:chOff x="4886324" y="4789495"/>
            <a:chExt cx="4213204" cy="597667"/>
          </a:xfrm>
        </p:grpSpPr>
        <p:sp>
          <p:nvSpPr>
            <p:cNvPr id="17440" name="AutoShape 18"/>
            <p:cNvSpPr>
              <a:spLocks noChangeArrowheads="1"/>
            </p:cNvSpPr>
            <p:nvPr/>
          </p:nvSpPr>
          <p:spPr bwMode="auto">
            <a:xfrm>
              <a:off x="7105645" y="4789495"/>
              <a:ext cx="1993883" cy="555625"/>
            </a:xfrm>
            <a:prstGeom prst="upArrow">
              <a:avLst>
                <a:gd name="adj1" fmla="val 57639"/>
                <a:gd name="adj2" fmla="val 25000"/>
              </a:avLst>
            </a:prstGeom>
            <a:solidFill>
              <a:srgbClr val="A50021">
                <a:alpha val="67058"/>
              </a:srgbClr>
            </a:solidFill>
            <a:ln w="9525" algn="ctr">
              <a:noFill/>
              <a:miter lim="800000"/>
              <a:headEnd/>
              <a:tailEnd/>
            </a:ln>
          </p:spPr>
          <p:txBody>
            <a:bodyPr wrap="none" anchor="ctr"/>
            <a:lstStyle/>
            <a:p>
              <a:endParaRPr lang="en-US">
                <a:latin typeface="RussianRail G Pro"/>
              </a:endParaRPr>
            </a:p>
          </p:txBody>
        </p:sp>
        <p:sp>
          <p:nvSpPr>
            <p:cNvPr id="17441" name="Text Box 15"/>
            <p:cNvSpPr txBox="1">
              <a:spLocks noChangeArrowheads="1"/>
            </p:cNvSpPr>
            <p:nvPr/>
          </p:nvSpPr>
          <p:spPr bwMode="auto">
            <a:xfrm>
              <a:off x="5786446" y="5110163"/>
              <a:ext cx="1289693" cy="276999"/>
            </a:xfrm>
            <a:prstGeom prst="rect">
              <a:avLst/>
            </a:prstGeom>
            <a:noFill/>
            <a:ln w="9525" algn="ctr">
              <a:noFill/>
              <a:miter lim="800000"/>
              <a:headEnd/>
              <a:tailEnd/>
            </a:ln>
          </p:spPr>
          <p:txBody>
            <a:bodyPr>
              <a:spAutoFit/>
            </a:bodyPr>
            <a:lstStyle/>
            <a:p>
              <a:pPr eaLnBrk="0" hangingPunct="0"/>
              <a:r>
                <a:rPr lang="ru-RU" sz="1200" b="1">
                  <a:solidFill>
                    <a:srgbClr val="002A54"/>
                  </a:solidFill>
                  <a:latin typeface="RussianRail G Pro"/>
                </a:rPr>
                <a:t>57 </a:t>
              </a:r>
              <a:r>
                <a:rPr lang="en-US" sz="1200" b="1">
                  <a:solidFill>
                    <a:srgbClr val="002A54"/>
                  </a:solidFill>
                  <a:latin typeface="RussianRail G Pro"/>
                </a:rPr>
                <a:t>000</a:t>
              </a:r>
              <a:r>
                <a:rPr lang="ru-RU" sz="1200" b="1">
                  <a:solidFill>
                    <a:srgbClr val="002A54"/>
                  </a:solidFill>
                  <a:latin typeface="RussianRail G Pro"/>
                </a:rPr>
                <a:t> </a:t>
              </a:r>
              <a:r>
                <a:rPr lang="en-US" sz="1200" b="1">
                  <a:solidFill>
                    <a:srgbClr val="002A54"/>
                  </a:solidFill>
                  <a:latin typeface="RussianRail G Pro"/>
                </a:rPr>
                <a:t>TEU</a:t>
              </a:r>
              <a:endParaRPr lang="ru-RU" sz="1200" b="1">
                <a:solidFill>
                  <a:srgbClr val="002A54"/>
                </a:solidFill>
                <a:latin typeface="RussianRail G Pro"/>
              </a:endParaRPr>
            </a:p>
          </p:txBody>
        </p:sp>
        <p:sp>
          <p:nvSpPr>
            <p:cNvPr id="17442" name="Text Box 24"/>
            <p:cNvSpPr txBox="1">
              <a:spLocks noChangeArrowheads="1"/>
            </p:cNvSpPr>
            <p:nvPr/>
          </p:nvSpPr>
          <p:spPr bwMode="auto">
            <a:xfrm>
              <a:off x="5786446" y="4833938"/>
              <a:ext cx="1289693" cy="276999"/>
            </a:xfrm>
            <a:prstGeom prst="rect">
              <a:avLst/>
            </a:prstGeom>
            <a:noFill/>
            <a:ln w="9525" algn="ctr">
              <a:noFill/>
              <a:miter lim="800000"/>
              <a:headEnd/>
              <a:tailEnd/>
            </a:ln>
          </p:spPr>
          <p:txBody>
            <a:bodyPr>
              <a:spAutoFit/>
            </a:bodyPr>
            <a:lstStyle/>
            <a:p>
              <a:pPr eaLnBrk="0" hangingPunct="0"/>
              <a:r>
                <a:rPr lang="ru-RU" sz="1200" b="1">
                  <a:solidFill>
                    <a:srgbClr val="002A54"/>
                  </a:solidFill>
                  <a:latin typeface="RussianRail G Pro"/>
                </a:rPr>
                <a:t>22 </a:t>
              </a:r>
              <a:r>
                <a:rPr lang="en-US" sz="1200" b="1">
                  <a:solidFill>
                    <a:srgbClr val="002A54"/>
                  </a:solidFill>
                  <a:latin typeface="RussianRail G Pro"/>
                </a:rPr>
                <a:t>000</a:t>
              </a:r>
              <a:r>
                <a:rPr lang="ru-RU" sz="1200" b="1">
                  <a:solidFill>
                    <a:srgbClr val="002A54"/>
                  </a:solidFill>
                  <a:latin typeface="RussianRail G Pro"/>
                </a:rPr>
                <a:t> </a:t>
              </a:r>
              <a:r>
                <a:rPr lang="en-US" sz="1200" b="1">
                  <a:solidFill>
                    <a:srgbClr val="002A54"/>
                  </a:solidFill>
                  <a:latin typeface="RussianRail G Pro"/>
                </a:rPr>
                <a:t>TEU</a:t>
              </a:r>
              <a:endParaRPr lang="ru-RU" sz="1200" b="1">
                <a:solidFill>
                  <a:srgbClr val="002A54"/>
                </a:solidFill>
                <a:latin typeface="RussianRail G Pro"/>
              </a:endParaRPr>
            </a:p>
          </p:txBody>
        </p:sp>
        <p:sp>
          <p:nvSpPr>
            <p:cNvPr id="17443" name="Text Box 25"/>
            <p:cNvSpPr txBox="1">
              <a:spLocks noChangeArrowheads="1"/>
            </p:cNvSpPr>
            <p:nvPr/>
          </p:nvSpPr>
          <p:spPr bwMode="auto">
            <a:xfrm>
              <a:off x="4895850" y="4840288"/>
              <a:ext cx="739305" cy="276999"/>
            </a:xfrm>
            <a:prstGeom prst="rect">
              <a:avLst/>
            </a:prstGeom>
            <a:noFill/>
            <a:ln w="9525" algn="ctr">
              <a:noFill/>
              <a:miter lim="800000"/>
              <a:headEnd/>
              <a:tailEnd/>
            </a:ln>
          </p:spPr>
          <p:txBody>
            <a:bodyPr wrap="none">
              <a:spAutoFit/>
            </a:bodyPr>
            <a:lstStyle/>
            <a:p>
              <a:pPr eaLnBrk="0" hangingPunct="0"/>
              <a:r>
                <a:rPr lang="ru-RU" sz="1200" b="1">
                  <a:solidFill>
                    <a:srgbClr val="DA2400"/>
                  </a:solidFill>
                  <a:latin typeface="RussianRail G Pro"/>
                </a:rPr>
                <a:t>2005  </a:t>
              </a:r>
            </a:p>
          </p:txBody>
        </p:sp>
        <p:sp>
          <p:nvSpPr>
            <p:cNvPr id="17444" name="Text Box 27"/>
            <p:cNvSpPr txBox="1">
              <a:spLocks noChangeArrowheads="1"/>
            </p:cNvSpPr>
            <p:nvPr/>
          </p:nvSpPr>
          <p:spPr bwMode="auto">
            <a:xfrm>
              <a:off x="4886324" y="5056199"/>
              <a:ext cx="889753" cy="304800"/>
            </a:xfrm>
            <a:prstGeom prst="rect">
              <a:avLst/>
            </a:prstGeom>
            <a:noFill/>
            <a:ln w="9525" algn="ctr">
              <a:noFill/>
              <a:miter lim="800000"/>
              <a:headEnd/>
              <a:tailEnd/>
            </a:ln>
          </p:spPr>
          <p:txBody>
            <a:bodyPr>
              <a:spAutoFit/>
            </a:bodyPr>
            <a:lstStyle/>
            <a:p>
              <a:pPr eaLnBrk="0" hangingPunct="0"/>
              <a:r>
                <a:rPr lang="ru-RU" sz="1200" b="1">
                  <a:solidFill>
                    <a:srgbClr val="DA2400"/>
                  </a:solidFill>
                  <a:latin typeface="RussianRail G Pro"/>
                </a:rPr>
                <a:t>2008 </a:t>
              </a:r>
              <a:r>
                <a:rPr lang="ru-RU" sz="1400" b="1">
                  <a:solidFill>
                    <a:srgbClr val="DA2400"/>
                  </a:solidFill>
                  <a:latin typeface="RussianRail G Pro"/>
                </a:rPr>
                <a:t> </a:t>
              </a:r>
            </a:p>
          </p:txBody>
        </p:sp>
        <p:sp>
          <p:nvSpPr>
            <p:cNvPr id="17445" name="Text Box 31"/>
            <p:cNvSpPr txBox="1">
              <a:spLocks noChangeArrowheads="1"/>
            </p:cNvSpPr>
            <p:nvPr/>
          </p:nvSpPr>
          <p:spPr bwMode="auto">
            <a:xfrm>
              <a:off x="7500958" y="5013325"/>
              <a:ext cx="1226618" cy="276999"/>
            </a:xfrm>
            <a:prstGeom prst="rect">
              <a:avLst/>
            </a:prstGeom>
            <a:noFill/>
            <a:ln w="9525" algn="ctr">
              <a:noFill/>
              <a:miter lim="800000"/>
              <a:headEnd/>
              <a:tailEnd/>
            </a:ln>
          </p:spPr>
          <p:txBody>
            <a:bodyPr wrap="none">
              <a:spAutoFit/>
            </a:bodyPr>
            <a:lstStyle/>
            <a:p>
              <a:pPr eaLnBrk="0" hangingPunct="0"/>
              <a:r>
                <a:rPr lang="en-US" sz="1200" b="1">
                  <a:solidFill>
                    <a:srgbClr val="002A54"/>
                  </a:solidFill>
                  <a:latin typeface="RussianRail G Pro"/>
                </a:rPr>
                <a:t>in</a:t>
              </a:r>
              <a:r>
                <a:rPr lang="ru-RU" sz="1200" b="1">
                  <a:solidFill>
                    <a:srgbClr val="002A54"/>
                  </a:solidFill>
                  <a:latin typeface="RussianRail G Pro"/>
                </a:rPr>
                <a:t> 2,6 </a:t>
              </a:r>
              <a:r>
                <a:rPr lang="en-US" sz="1200" b="1">
                  <a:solidFill>
                    <a:srgbClr val="002A54"/>
                  </a:solidFill>
                  <a:latin typeface="RussianRail G Pro"/>
                </a:rPr>
                <a:t>times</a:t>
              </a:r>
              <a:endParaRPr lang="ru-RU" sz="1200" b="1">
                <a:solidFill>
                  <a:srgbClr val="002A54"/>
                </a:solidFill>
                <a:latin typeface="RussianRail G Pro"/>
              </a:endParaRPr>
            </a:p>
          </p:txBody>
        </p:sp>
      </p:grpSp>
      <p:grpSp>
        <p:nvGrpSpPr>
          <p:cNvPr id="17429" name="Группа 110"/>
          <p:cNvGrpSpPr>
            <a:grpSpLocks/>
          </p:cNvGrpSpPr>
          <p:nvPr/>
        </p:nvGrpSpPr>
        <p:grpSpPr bwMode="auto">
          <a:xfrm>
            <a:off x="4840288" y="5876925"/>
            <a:ext cx="4016375" cy="552450"/>
            <a:chOff x="4964113" y="6097588"/>
            <a:chExt cx="4015834" cy="553224"/>
          </a:xfrm>
        </p:grpSpPr>
        <p:sp>
          <p:nvSpPr>
            <p:cNvPr id="17437" name="Text Box 6"/>
            <p:cNvSpPr txBox="1">
              <a:spLocks noChangeArrowheads="1"/>
            </p:cNvSpPr>
            <p:nvPr/>
          </p:nvSpPr>
          <p:spPr bwMode="auto">
            <a:xfrm>
              <a:off x="5672138" y="6373813"/>
              <a:ext cx="3303212" cy="276999"/>
            </a:xfrm>
            <a:prstGeom prst="rect">
              <a:avLst/>
            </a:prstGeom>
            <a:noFill/>
            <a:ln w="9525" algn="ctr">
              <a:noFill/>
              <a:miter lim="800000"/>
              <a:headEnd/>
              <a:tailEnd/>
            </a:ln>
          </p:spPr>
          <p:txBody>
            <a:bodyPr wrap="none">
              <a:spAutoFit/>
            </a:bodyPr>
            <a:lstStyle/>
            <a:p>
              <a:pPr eaLnBrk="0" hangingPunct="0"/>
              <a:r>
                <a:rPr lang="en-US" sz="1200" b="1">
                  <a:solidFill>
                    <a:srgbClr val="002A54"/>
                  </a:solidFill>
                  <a:latin typeface="RussianRail G Pro"/>
                </a:rPr>
                <a:t> Including transit</a:t>
              </a:r>
              <a:r>
                <a:rPr lang="ru-RU" sz="1200" b="1">
                  <a:solidFill>
                    <a:srgbClr val="002A54"/>
                  </a:solidFill>
                  <a:latin typeface="RussianRail G Pro"/>
                </a:rPr>
                <a:t>       29  </a:t>
              </a:r>
              <a:r>
                <a:rPr lang="en-US" sz="1200" b="1">
                  <a:solidFill>
                    <a:srgbClr val="002A54"/>
                  </a:solidFill>
                  <a:latin typeface="RussianRail G Pro"/>
                </a:rPr>
                <a:t>000</a:t>
              </a:r>
              <a:r>
                <a:rPr lang="ru-RU" sz="1200" b="1">
                  <a:solidFill>
                    <a:srgbClr val="002A54"/>
                  </a:solidFill>
                  <a:latin typeface="RussianRail G Pro"/>
                </a:rPr>
                <a:t> </a:t>
              </a:r>
              <a:r>
                <a:rPr lang="en-US" sz="1200" b="1">
                  <a:solidFill>
                    <a:srgbClr val="002A54"/>
                  </a:solidFill>
                  <a:latin typeface="RussianRail G Pro"/>
                </a:rPr>
                <a:t>TEU</a:t>
              </a:r>
              <a:endParaRPr lang="ru-RU" sz="1200" b="1">
                <a:solidFill>
                  <a:srgbClr val="002A54"/>
                </a:solidFill>
                <a:latin typeface="RussianRail G Pro"/>
              </a:endParaRPr>
            </a:p>
          </p:txBody>
        </p:sp>
        <p:sp>
          <p:nvSpPr>
            <p:cNvPr id="17438" name="Text Box 28"/>
            <p:cNvSpPr txBox="1">
              <a:spLocks noChangeArrowheads="1"/>
            </p:cNvSpPr>
            <p:nvPr/>
          </p:nvSpPr>
          <p:spPr bwMode="auto">
            <a:xfrm>
              <a:off x="4964113" y="6218238"/>
              <a:ext cx="838200" cy="304800"/>
            </a:xfrm>
            <a:prstGeom prst="rect">
              <a:avLst/>
            </a:prstGeom>
            <a:noFill/>
            <a:ln w="9525" algn="ctr">
              <a:noFill/>
              <a:miter lim="800000"/>
              <a:headEnd/>
              <a:tailEnd/>
            </a:ln>
          </p:spPr>
          <p:txBody>
            <a:bodyPr>
              <a:spAutoFit/>
            </a:bodyPr>
            <a:lstStyle/>
            <a:p>
              <a:pPr eaLnBrk="0" hangingPunct="0"/>
              <a:r>
                <a:rPr lang="ru-RU" sz="1200" b="1">
                  <a:solidFill>
                    <a:srgbClr val="DA2400"/>
                  </a:solidFill>
                  <a:latin typeface="RussianRail G Pro"/>
                </a:rPr>
                <a:t>2008 </a:t>
              </a:r>
              <a:r>
                <a:rPr lang="ru-RU" sz="1400" b="1">
                  <a:solidFill>
                    <a:srgbClr val="DA2400"/>
                  </a:solidFill>
                  <a:latin typeface="RussianRail G Pro"/>
                </a:rPr>
                <a:t> </a:t>
              </a:r>
            </a:p>
          </p:txBody>
        </p:sp>
        <p:sp>
          <p:nvSpPr>
            <p:cNvPr id="17439" name="Text Box 32"/>
            <p:cNvSpPr txBox="1">
              <a:spLocks noChangeArrowheads="1"/>
            </p:cNvSpPr>
            <p:nvPr/>
          </p:nvSpPr>
          <p:spPr bwMode="auto">
            <a:xfrm>
              <a:off x="5661025" y="6097588"/>
              <a:ext cx="3318922" cy="276999"/>
            </a:xfrm>
            <a:prstGeom prst="rect">
              <a:avLst/>
            </a:prstGeom>
            <a:noFill/>
            <a:ln w="9525" algn="ctr">
              <a:noFill/>
              <a:miter lim="800000"/>
              <a:headEnd/>
              <a:tailEnd/>
            </a:ln>
          </p:spPr>
          <p:txBody>
            <a:bodyPr wrap="none">
              <a:spAutoFit/>
            </a:bodyPr>
            <a:lstStyle/>
            <a:p>
              <a:pPr eaLnBrk="0" hangingPunct="0"/>
              <a:r>
                <a:rPr lang="ru-RU" sz="1200" b="1">
                  <a:solidFill>
                    <a:srgbClr val="002A54"/>
                  </a:solidFill>
                  <a:latin typeface="RussianRail G Pro"/>
                </a:rPr>
                <a:t> </a:t>
              </a:r>
              <a:r>
                <a:rPr lang="en-US" sz="1200" b="1">
                  <a:solidFill>
                    <a:srgbClr val="002A54"/>
                  </a:solidFill>
                  <a:latin typeface="RussianRail G Pro"/>
                </a:rPr>
                <a:t>Total</a:t>
              </a:r>
              <a:r>
                <a:rPr lang="ru-RU" sz="1200" b="1">
                  <a:solidFill>
                    <a:srgbClr val="002A54"/>
                  </a:solidFill>
                  <a:latin typeface="RussianRail G Pro"/>
                </a:rPr>
                <a:t>                         587 </a:t>
              </a:r>
              <a:r>
                <a:rPr lang="en-US" sz="1200" b="1">
                  <a:solidFill>
                    <a:srgbClr val="002A54"/>
                  </a:solidFill>
                  <a:latin typeface="RussianRail G Pro"/>
                </a:rPr>
                <a:t>000</a:t>
              </a:r>
              <a:r>
                <a:rPr lang="ru-RU" sz="1200" b="1">
                  <a:solidFill>
                    <a:srgbClr val="002A54"/>
                  </a:solidFill>
                  <a:latin typeface="RussianRail G Pro"/>
                </a:rPr>
                <a:t> </a:t>
              </a:r>
              <a:r>
                <a:rPr lang="en-US" sz="1200" b="1">
                  <a:solidFill>
                    <a:srgbClr val="002A54"/>
                  </a:solidFill>
                  <a:latin typeface="RussianRail G Pro"/>
                </a:rPr>
                <a:t>TEU</a:t>
              </a:r>
              <a:endParaRPr lang="ru-RU" sz="1200" b="1">
                <a:solidFill>
                  <a:srgbClr val="002A54"/>
                </a:solidFill>
                <a:latin typeface="RussianRail G Pro"/>
              </a:endParaRPr>
            </a:p>
          </p:txBody>
        </p:sp>
      </p:grpSp>
      <p:sp>
        <p:nvSpPr>
          <p:cNvPr id="17430" name="Text Box 87"/>
          <p:cNvSpPr txBox="1">
            <a:spLocks noChangeArrowheads="1"/>
          </p:cNvSpPr>
          <p:nvPr/>
        </p:nvSpPr>
        <p:spPr bwMode="auto">
          <a:xfrm>
            <a:off x="4752975" y="788988"/>
            <a:ext cx="4291013" cy="496887"/>
          </a:xfrm>
          <a:prstGeom prst="rect">
            <a:avLst/>
          </a:prstGeom>
          <a:solidFill>
            <a:srgbClr val="000080"/>
          </a:solidFill>
          <a:ln w="25400" cap="rnd" algn="ctr">
            <a:noFill/>
            <a:prstDash val="sysDot"/>
            <a:miter lim="800000"/>
            <a:headEnd/>
            <a:tailEnd/>
          </a:ln>
        </p:spPr>
        <p:txBody>
          <a:bodyPr lIns="3600" tIns="3600" rIns="28800" bIns="10800" anchor="ctr"/>
          <a:lstStyle/>
          <a:p>
            <a:pPr algn="ctr">
              <a:spcBef>
                <a:spcPct val="50000"/>
              </a:spcBef>
            </a:pPr>
            <a:r>
              <a:rPr lang="en-US" sz="1400">
                <a:solidFill>
                  <a:schemeClr val="bg1"/>
                </a:solidFill>
                <a:latin typeface="RussianRail G Pro"/>
              </a:rPr>
              <a:t>Export</a:t>
            </a:r>
            <a:r>
              <a:rPr lang="ru-RU" sz="1400">
                <a:solidFill>
                  <a:schemeClr val="bg1"/>
                </a:solidFill>
                <a:latin typeface="RussianRail G Pro"/>
              </a:rPr>
              <a:t>, </a:t>
            </a:r>
            <a:r>
              <a:rPr lang="en-US" sz="1400">
                <a:solidFill>
                  <a:schemeClr val="bg1"/>
                </a:solidFill>
                <a:latin typeface="RussianRail G Pro"/>
              </a:rPr>
              <a:t>import container transportation</a:t>
            </a:r>
            <a:endParaRPr lang="ru-RU" sz="1400">
              <a:solidFill>
                <a:schemeClr val="bg1"/>
              </a:solidFill>
              <a:latin typeface="RussianRail G Pro"/>
            </a:endParaRPr>
          </a:p>
        </p:txBody>
      </p:sp>
      <p:graphicFrame>
        <p:nvGraphicFramePr>
          <p:cNvPr id="118" name="Chart 1"/>
          <p:cNvGraphicFramePr>
            <a:graphicFrameLocks/>
          </p:cNvGraphicFramePr>
          <p:nvPr/>
        </p:nvGraphicFramePr>
        <p:xfrm>
          <a:off x="285720" y="1285860"/>
          <a:ext cx="4071966" cy="2500330"/>
        </p:xfrm>
        <a:graphic>
          <a:graphicData uri="http://schemas.openxmlformats.org/drawingml/2006/chart">
            <c:chart xmlns:c="http://schemas.openxmlformats.org/drawingml/2006/chart" xmlns:r="http://schemas.openxmlformats.org/officeDocument/2006/relationships" r:id="rId4"/>
          </a:graphicData>
        </a:graphic>
      </p:graphicFrame>
      <p:cxnSp>
        <p:nvCxnSpPr>
          <p:cNvPr id="17432" name="Прямая со стрелкой 124"/>
          <p:cNvCxnSpPr>
            <a:cxnSpLocks noChangeShapeType="1"/>
          </p:cNvCxnSpPr>
          <p:nvPr/>
        </p:nvCxnSpPr>
        <p:spPr bwMode="auto">
          <a:xfrm flipV="1">
            <a:off x="857250" y="1571625"/>
            <a:ext cx="2786063" cy="285750"/>
          </a:xfrm>
          <a:prstGeom prst="straightConnector1">
            <a:avLst/>
          </a:prstGeom>
          <a:noFill/>
          <a:ln w="22225" algn="ctr">
            <a:solidFill>
              <a:srgbClr val="0033CC"/>
            </a:solidFill>
            <a:round/>
            <a:headEnd/>
            <a:tailEnd type="arrow" w="med" len="med"/>
          </a:ln>
        </p:spPr>
      </p:cxnSp>
      <p:sp>
        <p:nvSpPr>
          <p:cNvPr id="17433" name="Rectangle 39"/>
          <p:cNvSpPr>
            <a:spLocks noChangeArrowheads="1"/>
          </p:cNvSpPr>
          <p:nvPr/>
        </p:nvSpPr>
        <p:spPr bwMode="auto">
          <a:xfrm>
            <a:off x="714375" y="3286125"/>
            <a:ext cx="3028950" cy="246063"/>
          </a:xfrm>
          <a:prstGeom prst="rect">
            <a:avLst/>
          </a:prstGeom>
          <a:noFill/>
          <a:ln w="9525">
            <a:noFill/>
            <a:miter lim="800000"/>
            <a:headEnd/>
            <a:tailEnd/>
          </a:ln>
        </p:spPr>
        <p:txBody>
          <a:bodyPr wrap="none">
            <a:spAutoFit/>
          </a:bodyPr>
          <a:lstStyle/>
          <a:p>
            <a:r>
              <a:rPr lang="ru-RU" sz="1000">
                <a:latin typeface="RussianRail G Pro"/>
              </a:rPr>
              <a:t>*CAGR - Compound Annual Growth Rate</a:t>
            </a:r>
          </a:p>
        </p:txBody>
      </p:sp>
      <p:sp>
        <p:nvSpPr>
          <p:cNvPr id="17434" name="TextBox 41"/>
          <p:cNvSpPr txBox="1">
            <a:spLocks noChangeArrowheads="1"/>
          </p:cNvSpPr>
          <p:nvPr/>
        </p:nvSpPr>
        <p:spPr bwMode="auto">
          <a:xfrm>
            <a:off x="8859838" y="6581775"/>
            <a:ext cx="295275" cy="276225"/>
          </a:xfrm>
          <a:prstGeom prst="rect">
            <a:avLst/>
          </a:prstGeom>
          <a:noFill/>
          <a:ln w="9525">
            <a:noFill/>
            <a:miter lim="800000"/>
            <a:headEnd/>
            <a:tailEnd/>
          </a:ln>
        </p:spPr>
        <p:txBody>
          <a:bodyPr wrap="none">
            <a:spAutoFit/>
          </a:bodyPr>
          <a:lstStyle/>
          <a:p>
            <a:pPr algn="ctr"/>
            <a:r>
              <a:rPr lang="ru-RU" sz="1200">
                <a:solidFill>
                  <a:srgbClr val="626463"/>
                </a:solidFill>
                <a:latin typeface="RussianRail G Pro"/>
                <a:sym typeface="GillSans-Normal"/>
              </a:rPr>
              <a:t>1</a:t>
            </a:r>
          </a:p>
        </p:txBody>
      </p:sp>
      <p:pic>
        <p:nvPicPr>
          <p:cNvPr id="17435" name="Рисунок 42" descr="RZD.gif"/>
          <p:cNvPicPr>
            <a:picLocks noChangeAspect="1"/>
          </p:cNvPicPr>
          <p:nvPr/>
        </p:nvPicPr>
        <p:blipFill>
          <a:blip r:embed="rId5"/>
          <a:srcRect/>
          <a:stretch>
            <a:fillRect/>
          </a:stretch>
        </p:blipFill>
        <p:spPr bwMode="auto">
          <a:xfrm>
            <a:off x="0" y="0"/>
            <a:ext cx="3786188" cy="785813"/>
          </a:xfrm>
          <a:prstGeom prst="rect">
            <a:avLst/>
          </a:prstGeom>
          <a:noFill/>
          <a:ln w="9525">
            <a:noFill/>
            <a:miter lim="800000"/>
            <a:headEnd/>
            <a:tailEnd/>
          </a:ln>
        </p:spPr>
      </p:pic>
      <p:sp>
        <p:nvSpPr>
          <p:cNvPr id="17436" name="TextBox 1"/>
          <p:cNvSpPr txBox="1">
            <a:spLocks noChangeArrowheads="1"/>
          </p:cNvSpPr>
          <p:nvPr/>
        </p:nvSpPr>
        <p:spPr bwMode="auto">
          <a:xfrm>
            <a:off x="3214688" y="4429125"/>
            <a:ext cx="1428750" cy="785813"/>
          </a:xfrm>
          <a:prstGeom prst="rect">
            <a:avLst/>
          </a:prstGeom>
          <a:solidFill>
            <a:schemeClr val="bg1"/>
          </a:solidFill>
          <a:ln w="9525">
            <a:noFill/>
            <a:miter lim="800000"/>
            <a:headEnd/>
            <a:tailEnd/>
          </a:ln>
        </p:spPr>
        <p:txBody>
          <a:bodyPr/>
          <a:lstStyle/>
          <a:p>
            <a:endParaRPr lang="ru-RU" sz="1100" b="1">
              <a:latin typeface="RussianRail G Pro"/>
            </a:endParaRPr>
          </a:p>
          <a:p>
            <a:r>
              <a:rPr lang="en-US" sz="1100" b="1">
                <a:latin typeface="RussianRail G Pro"/>
              </a:rPr>
              <a:t>Domestic</a:t>
            </a:r>
          </a:p>
          <a:p>
            <a:r>
              <a:rPr lang="en-US" sz="1100" b="1">
                <a:latin typeface="RussianRail G Pro"/>
              </a:rPr>
              <a:t>transportation</a:t>
            </a:r>
          </a:p>
          <a:p>
            <a:r>
              <a:rPr lang="en-US" sz="1100" b="1">
                <a:latin typeface="RussianRail G Pro"/>
              </a:rPr>
              <a:t>45,9%</a:t>
            </a:r>
            <a:endParaRPr lang="ru-RU" sz="1100" b="1">
              <a:latin typeface="RussianRail G Pr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13" descr="RZD.gif"/>
          <p:cNvPicPr>
            <a:picLocks noChangeAspect="1"/>
          </p:cNvPicPr>
          <p:nvPr/>
        </p:nvPicPr>
        <p:blipFill>
          <a:blip r:embed="rId3"/>
          <a:srcRect/>
          <a:stretch>
            <a:fillRect/>
          </a:stretch>
        </p:blipFill>
        <p:spPr bwMode="auto">
          <a:xfrm>
            <a:off x="0" y="0"/>
            <a:ext cx="3786188" cy="785813"/>
          </a:xfrm>
          <a:prstGeom prst="rect">
            <a:avLst/>
          </a:prstGeom>
          <a:noFill/>
          <a:ln w="9525">
            <a:noFill/>
            <a:miter lim="800000"/>
            <a:headEnd/>
            <a:tailEnd/>
          </a:ln>
        </p:spPr>
      </p:pic>
      <p:sp>
        <p:nvSpPr>
          <p:cNvPr id="18434" name="Rectangle 2"/>
          <p:cNvSpPr>
            <a:spLocks noGrp="1" noChangeArrowheads="1"/>
          </p:cNvSpPr>
          <p:nvPr>
            <p:ph type="title"/>
          </p:nvPr>
        </p:nvSpPr>
        <p:spPr>
          <a:xfrm>
            <a:off x="3571875" y="0"/>
            <a:ext cx="5572125" cy="765175"/>
          </a:xfrm>
        </p:spPr>
        <p:txBody>
          <a:bodyPr/>
          <a:lstStyle/>
          <a:p>
            <a:pPr eaLnBrk="1" hangingPunct="1"/>
            <a:r>
              <a:rPr lang="en-US" sz="1600" b="1" smtClean="0">
                <a:latin typeface="RussianRail G Pro"/>
              </a:rPr>
              <a:t>Main objectives for infrastructure development </a:t>
            </a:r>
            <a:br>
              <a:rPr lang="en-US" sz="1600" b="1" smtClean="0">
                <a:latin typeface="RussianRail G Pro"/>
              </a:rPr>
            </a:br>
            <a:r>
              <a:rPr lang="en-US" sz="1600" b="1" smtClean="0">
                <a:latin typeface="RussianRail G Pro"/>
              </a:rPr>
              <a:t>of the Trans-Siberian Railway </a:t>
            </a:r>
            <a:endParaRPr lang="ru-RU" sz="1600" b="1" smtClean="0">
              <a:latin typeface="RussianRail G Pro"/>
            </a:endParaRPr>
          </a:p>
        </p:txBody>
      </p:sp>
      <p:pic>
        <p:nvPicPr>
          <p:cNvPr id="18435" name="Picture 3" descr="23"/>
          <p:cNvPicPr>
            <a:picLocks noChangeAspect="1" noChangeArrowheads="1"/>
          </p:cNvPicPr>
          <p:nvPr/>
        </p:nvPicPr>
        <p:blipFill>
          <a:blip r:embed="rId4"/>
          <a:srcRect/>
          <a:stretch>
            <a:fillRect/>
          </a:stretch>
        </p:blipFill>
        <p:spPr bwMode="auto">
          <a:xfrm>
            <a:off x="130175" y="2511425"/>
            <a:ext cx="8883650" cy="4060825"/>
          </a:xfrm>
          <a:prstGeom prst="rect">
            <a:avLst/>
          </a:prstGeom>
          <a:noFill/>
          <a:ln w="9525">
            <a:noFill/>
            <a:miter lim="800000"/>
            <a:headEnd/>
            <a:tailEnd/>
          </a:ln>
        </p:spPr>
      </p:pic>
      <p:sp>
        <p:nvSpPr>
          <p:cNvPr id="18436" name="AutoShape 4"/>
          <p:cNvSpPr>
            <a:spLocks noChangeArrowheads="1"/>
          </p:cNvSpPr>
          <p:nvPr/>
        </p:nvSpPr>
        <p:spPr bwMode="auto">
          <a:xfrm>
            <a:off x="1309688" y="4414838"/>
            <a:ext cx="3122612" cy="492125"/>
          </a:xfrm>
          <a:prstGeom prst="wedgeRectCallout">
            <a:avLst>
              <a:gd name="adj1" fmla="val 109940"/>
              <a:gd name="adj2" fmla="val -41319"/>
            </a:avLst>
          </a:prstGeom>
          <a:solidFill>
            <a:srgbClr val="E6E6E6"/>
          </a:solidFill>
          <a:ln w="9525" algn="ctr">
            <a:solidFill>
              <a:srgbClr val="333333"/>
            </a:solidFill>
            <a:miter lim="800000"/>
            <a:headEnd/>
            <a:tailEnd/>
          </a:ln>
        </p:spPr>
        <p:txBody>
          <a:bodyPr>
            <a:spAutoFit/>
          </a:bodyPr>
          <a:lstStyle/>
          <a:p>
            <a:pPr algn="ctr" eaLnBrk="0" hangingPunct="0"/>
            <a:r>
              <a:rPr lang="en-US" sz="1300" b="1">
                <a:solidFill>
                  <a:srgbClr val="000066"/>
                </a:solidFill>
                <a:latin typeface="Tahoma" pitchFamily="34" charset="0"/>
              </a:rPr>
              <a:t>Development of cross-border stations Zabaikalsk, Naushki</a:t>
            </a:r>
            <a:endParaRPr lang="ru-RU" sz="1300" b="1">
              <a:solidFill>
                <a:srgbClr val="000066"/>
              </a:solidFill>
              <a:latin typeface="Tahoma" pitchFamily="34" charset="0"/>
            </a:endParaRPr>
          </a:p>
        </p:txBody>
      </p:sp>
      <p:sp>
        <p:nvSpPr>
          <p:cNvPr id="18437" name="AutoShape 5"/>
          <p:cNvSpPr>
            <a:spLocks noChangeArrowheads="1"/>
          </p:cNvSpPr>
          <p:nvPr/>
        </p:nvSpPr>
        <p:spPr bwMode="auto">
          <a:xfrm>
            <a:off x="3286125" y="5000625"/>
            <a:ext cx="2952750" cy="892175"/>
          </a:xfrm>
          <a:prstGeom prst="wedgeRectCallout">
            <a:avLst>
              <a:gd name="adj1" fmla="val 67190"/>
              <a:gd name="adj2" fmla="val -39829"/>
            </a:avLst>
          </a:prstGeom>
          <a:solidFill>
            <a:srgbClr val="E6E6E6"/>
          </a:solidFill>
          <a:ln w="9525" algn="ctr">
            <a:solidFill>
              <a:srgbClr val="333333"/>
            </a:solidFill>
            <a:miter lim="800000"/>
            <a:headEnd/>
            <a:tailEnd/>
          </a:ln>
        </p:spPr>
        <p:txBody>
          <a:bodyPr>
            <a:spAutoFit/>
          </a:bodyPr>
          <a:lstStyle/>
          <a:p>
            <a:pPr algn="ctr" eaLnBrk="0" hangingPunct="0"/>
            <a:r>
              <a:rPr lang="en-US" sz="1300" b="1">
                <a:solidFill>
                  <a:srgbClr val="000066"/>
                </a:solidFill>
                <a:latin typeface="Tahoma" pitchFamily="34" charset="0"/>
              </a:rPr>
              <a:t>Completing the construction of</a:t>
            </a:r>
            <a:r>
              <a:rPr lang="ru-RU" sz="1300" b="1">
                <a:solidFill>
                  <a:srgbClr val="000066"/>
                </a:solidFill>
                <a:latin typeface="Tahoma" pitchFamily="34" charset="0"/>
              </a:rPr>
              <a:t> </a:t>
            </a:r>
            <a:r>
              <a:rPr lang="en-US" sz="1300" b="1">
                <a:solidFill>
                  <a:srgbClr val="000066"/>
                </a:solidFill>
                <a:latin typeface="Tahoma" pitchFamily="34" charset="0"/>
              </a:rPr>
              <a:t>the double track on the line Karymskaya – Zabaykalsk with the possibility of electrification</a:t>
            </a:r>
            <a:endParaRPr lang="ru-RU" sz="1300" b="1">
              <a:solidFill>
                <a:srgbClr val="000066"/>
              </a:solidFill>
              <a:latin typeface="Tahoma" pitchFamily="34" charset="0"/>
            </a:endParaRPr>
          </a:p>
        </p:txBody>
      </p:sp>
      <p:sp>
        <p:nvSpPr>
          <p:cNvPr id="18438" name="AutoShape 6"/>
          <p:cNvSpPr>
            <a:spLocks noChangeArrowheads="1"/>
          </p:cNvSpPr>
          <p:nvPr/>
        </p:nvSpPr>
        <p:spPr bwMode="auto">
          <a:xfrm>
            <a:off x="6094413" y="2662238"/>
            <a:ext cx="2874962" cy="692150"/>
          </a:xfrm>
          <a:prstGeom prst="wedgeRectCallout">
            <a:avLst>
              <a:gd name="adj1" fmla="val 27435"/>
              <a:gd name="adj2" fmla="val 307681"/>
            </a:avLst>
          </a:prstGeom>
          <a:solidFill>
            <a:srgbClr val="E6E6E6"/>
          </a:solidFill>
          <a:ln w="9525" algn="ctr">
            <a:solidFill>
              <a:srgbClr val="333333"/>
            </a:solidFill>
            <a:miter lim="800000"/>
            <a:headEnd/>
            <a:tailEnd/>
          </a:ln>
        </p:spPr>
        <p:txBody>
          <a:bodyPr>
            <a:spAutoFit/>
          </a:bodyPr>
          <a:lstStyle/>
          <a:p>
            <a:pPr algn="ctr" eaLnBrk="0" hangingPunct="0"/>
            <a:r>
              <a:rPr lang="en-US" sz="1300" b="1">
                <a:solidFill>
                  <a:srgbClr val="000066"/>
                </a:solidFill>
                <a:latin typeface="Tahoma" pitchFamily="34" charset="0"/>
              </a:rPr>
              <a:t>Construction (second stage) of the railway bridge across the Amur river, near Khabarovsk</a:t>
            </a:r>
            <a:endParaRPr lang="ru-RU" sz="1300" b="1">
              <a:solidFill>
                <a:srgbClr val="000066"/>
              </a:solidFill>
              <a:latin typeface="Tahoma" pitchFamily="34" charset="0"/>
            </a:endParaRPr>
          </a:p>
        </p:txBody>
      </p:sp>
      <p:sp>
        <p:nvSpPr>
          <p:cNvPr id="18439" name="AutoShape 7"/>
          <p:cNvSpPr>
            <a:spLocks noChangeArrowheads="1"/>
          </p:cNvSpPr>
          <p:nvPr/>
        </p:nvSpPr>
        <p:spPr bwMode="auto">
          <a:xfrm>
            <a:off x="2571750" y="6000750"/>
            <a:ext cx="4124325" cy="692150"/>
          </a:xfrm>
          <a:prstGeom prst="wedgeRectCallout">
            <a:avLst>
              <a:gd name="adj1" fmla="val 82440"/>
              <a:gd name="adj2" fmla="val -26185"/>
            </a:avLst>
          </a:prstGeom>
          <a:solidFill>
            <a:srgbClr val="E6E6E6"/>
          </a:solidFill>
          <a:ln w="9525" algn="ctr">
            <a:solidFill>
              <a:srgbClr val="333333"/>
            </a:solidFill>
            <a:miter lim="800000"/>
            <a:headEnd/>
            <a:tailEnd/>
          </a:ln>
        </p:spPr>
        <p:txBody>
          <a:bodyPr>
            <a:spAutoFit/>
          </a:bodyPr>
          <a:lstStyle/>
          <a:p>
            <a:pPr algn="ctr" eaLnBrk="0" hangingPunct="0"/>
            <a:r>
              <a:rPr lang="en-US" sz="1300" b="1">
                <a:solidFill>
                  <a:srgbClr val="000066"/>
                </a:solidFill>
                <a:latin typeface="Tahoma" pitchFamily="34" charset="0"/>
              </a:rPr>
              <a:t>Development of Nakhodka port-railway junction to operate ports of Vostochny and Nakhodka</a:t>
            </a:r>
            <a:endParaRPr lang="ru-RU" sz="1300" b="1">
              <a:solidFill>
                <a:srgbClr val="000066"/>
              </a:solidFill>
              <a:latin typeface="Tahoma" pitchFamily="34" charset="0"/>
            </a:endParaRPr>
          </a:p>
        </p:txBody>
      </p:sp>
      <p:sp>
        <p:nvSpPr>
          <p:cNvPr id="13" name="TextBox 19"/>
          <p:cNvSpPr txBox="1">
            <a:spLocks noChangeArrowheads="1"/>
          </p:cNvSpPr>
          <p:nvPr/>
        </p:nvSpPr>
        <p:spPr bwMode="auto">
          <a:xfrm>
            <a:off x="8821738" y="6540500"/>
            <a:ext cx="284162" cy="276225"/>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200" dirty="0">
                <a:solidFill>
                  <a:srgbClr val="626463"/>
                </a:solidFill>
                <a:effectLst>
                  <a:outerShdw blurRad="38100" dist="38100" dir="2700000" algn="tl">
                    <a:srgbClr val="000000">
                      <a:alpha val="43137"/>
                    </a:srgbClr>
                  </a:outerShdw>
                </a:effectLst>
                <a:latin typeface="RussianRail G Pro" pitchFamily="34" charset="-52"/>
                <a:cs typeface="+mn-cs"/>
                <a:sym typeface="GillSans-Normal"/>
              </a:rPr>
              <a:t>2</a:t>
            </a:r>
            <a:endParaRPr lang="ru-RU" sz="1200" dirty="0">
              <a:solidFill>
                <a:srgbClr val="626463"/>
              </a:solidFill>
              <a:effectLst>
                <a:outerShdw blurRad="38100" dist="38100" dir="2700000" algn="tl">
                  <a:srgbClr val="000000">
                    <a:alpha val="43137"/>
                  </a:srgbClr>
                </a:outerShdw>
              </a:effectLst>
              <a:latin typeface="RussianRail G Pro" pitchFamily="34" charset="-52"/>
              <a:cs typeface="+mn-cs"/>
              <a:sym typeface="GillSans-Normal"/>
            </a:endParaRPr>
          </a:p>
        </p:txBody>
      </p:sp>
      <p:sp>
        <p:nvSpPr>
          <p:cNvPr id="18441" name="Rectangle 15"/>
          <p:cNvSpPr>
            <a:spLocks noChangeArrowheads="1"/>
          </p:cNvSpPr>
          <p:nvPr/>
        </p:nvSpPr>
        <p:spPr bwMode="auto">
          <a:xfrm>
            <a:off x="1550988" y="901700"/>
            <a:ext cx="5734050" cy="307975"/>
          </a:xfrm>
          <a:prstGeom prst="rect">
            <a:avLst/>
          </a:prstGeom>
          <a:solidFill>
            <a:srgbClr val="FFFFCC"/>
          </a:solidFill>
          <a:ln w="9525" algn="ctr">
            <a:solidFill>
              <a:schemeClr val="tx2"/>
            </a:solidFill>
            <a:miter lim="800000"/>
            <a:headEnd/>
            <a:tailEnd/>
          </a:ln>
        </p:spPr>
        <p:txBody>
          <a:bodyPr>
            <a:spAutoFit/>
          </a:bodyPr>
          <a:lstStyle/>
          <a:p>
            <a:pPr algn="ctr" eaLnBrk="0" hangingPunct="0"/>
            <a:r>
              <a:rPr lang="en-US" sz="1400" b="1">
                <a:solidFill>
                  <a:srgbClr val="A50021"/>
                </a:solidFill>
                <a:latin typeface="RussianRail G Pro"/>
              </a:rPr>
              <a:t>Construction of new container terminals</a:t>
            </a:r>
            <a:endParaRPr lang="ru-RU" sz="1400" b="1">
              <a:solidFill>
                <a:srgbClr val="A50021"/>
              </a:solidFill>
              <a:latin typeface="RussianRail G Pro"/>
            </a:endParaRPr>
          </a:p>
        </p:txBody>
      </p:sp>
      <p:sp>
        <p:nvSpPr>
          <p:cNvPr id="18442" name="Rectangle 16"/>
          <p:cNvSpPr>
            <a:spLocks noChangeArrowheads="1"/>
          </p:cNvSpPr>
          <p:nvPr/>
        </p:nvSpPr>
        <p:spPr bwMode="auto">
          <a:xfrm>
            <a:off x="228600" y="1412875"/>
            <a:ext cx="8740775" cy="307975"/>
          </a:xfrm>
          <a:prstGeom prst="rect">
            <a:avLst/>
          </a:prstGeom>
          <a:solidFill>
            <a:srgbClr val="FFFFCC"/>
          </a:solidFill>
          <a:ln w="9525" algn="ctr">
            <a:solidFill>
              <a:schemeClr val="tx2"/>
            </a:solidFill>
            <a:miter lim="800000"/>
            <a:headEnd/>
            <a:tailEnd/>
          </a:ln>
        </p:spPr>
        <p:txBody>
          <a:bodyPr>
            <a:spAutoFit/>
          </a:bodyPr>
          <a:lstStyle/>
          <a:p>
            <a:pPr algn="ctr" eaLnBrk="0" hangingPunct="0"/>
            <a:r>
              <a:rPr lang="en-US" sz="1400" b="1">
                <a:solidFill>
                  <a:srgbClr val="A50021"/>
                </a:solidFill>
                <a:latin typeface="RussianRail G Pro"/>
              </a:rPr>
              <a:t>Reconstruction of stations in order to handle 71 wagon trains</a:t>
            </a:r>
            <a:endParaRPr lang="ru-RU" sz="1400" b="1">
              <a:solidFill>
                <a:srgbClr val="A50021"/>
              </a:solidFill>
              <a:latin typeface="RussianRail G Pro"/>
            </a:endParaRPr>
          </a:p>
        </p:txBody>
      </p:sp>
      <p:sp>
        <p:nvSpPr>
          <p:cNvPr id="18443" name="Rectangle 17"/>
          <p:cNvSpPr>
            <a:spLocks noChangeArrowheads="1"/>
          </p:cNvSpPr>
          <p:nvPr/>
        </p:nvSpPr>
        <p:spPr bwMode="auto">
          <a:xfrm>
            <a:off x="246063" y="1878013"/>
            <a:ext cx="8710612" cy="523875"/>
          </a:xfrm>
          <a:prstGeom prst="rect">
            <a:avLst/>
          </a:prstGeom>
          <a:solidFill>
            <a:srgbClr val="FFFFCC"/>
          </a:solidFill>
          <a:ln w="9525" algn="ctr">
            <a:solidFill>
              <a:schemeClr val="tx2"/>
            </a:solidFill>
            <a:miter lim="800000"/>
            <a:headEnd/>
            <a:tailEnd/>
          </a:ln>
        </p:spPr>
        <p:txBody>
          <a:bodyPr>
            <a:spAutoFit/>
          </a:bodyPr>
          <a:lstStyle/>
          <a:p>
            <a:pPr algn="ctr" eaLnBrk="0" hangingPunct="0"/>
            <a:r>
              <a:rPr lang="en-US" sz="1400" b="1">
                <a:solidFill>
                  <a:srgbClr val="A50021"/>
                </a:solidFill>
                <a:latin typeface="RussianRail G Pro"/>
              </a:rPr>
              <a:t>Modernization and enhancement of energy supply, IT, communications and automatic systems</a:t>
            </a:r>
            <a:endParaRPr lang="ru-RU" sz="1400" b="1">
              <a:solidFill>
                <a:srgbClr val="A50021"/>
              </a:solidFill>
              <a:latin typeface="RussianRail G Pro"/>
            </a:endParaRPr>
          </a:p>
        </p:txBody>
      </p:sp>
      <p:sp>
        <p:nvSpPr>
          <p:cNvPr id="18444" name="Rectangle 18"/>
          <p:cNvSpPr>
            <a:spLocks noChangeArrowheads="1"/>
          </p:cNvSpPr>
          <p:nvPr/>
        </p:nvSpPr>
        <p:spPr bwMode="auto">
          <a:xfrm>
            <a:off x="727075" y="2667000"/>
            <a:ext cx="5195888" cy="492125"/>
          </a:xfrm>
          <a:prstGeom prst="rect">
            <a:avLst/>
          </a:prstGeom>
          <a:solidFill>
            <a:srgbClr val="E6E6E6"/>
          </a:solidFill>
          <a:ln w="9525" algn="ctr">
            <a:solidFill>
              <a:srgbClr val="333333"/>
            </a:solidFill>
            <a:miter lim="800000"/>
            <a:headEnd/>
            <a:tailEnd/>
          </a:ln>
        </p:spPr>
        <p:txBody>
          <a:bodyPr>
            <a:spAutoFit/>
          </a:bodyPr>
          <a:lstStyle/>
          <a:p>
            <a:pPr algn="ctr" eaLnBrk="0" hangingPunct="0"/>
            <a:r>
              <a:rPr lang="en-US" sz="1300" b="1">
                <a:solidFill>
                  <a:srgbClr val="000066"/>
                </a:solidFill>
                <a:latin typeface="Tahoma" pitchFamily="34" charset="0"/>
              </a:rPr>
              <a:t>Construction of new tracks </a:t>
            </a:r>
          </a:p>
          <a:p>
            <a:pPr algn="ctr" eaLnBrk="0" hangingPunct="0"/>
            <a:r>
              <a:rPr lang="en-US" sz="1300" b="1">
                <a:solidFill>
                  <a:srgbClr val="000066"/>
                </a:solidFill>
                <a:latin typeface="Tahoma" pitchFamily="34" charset="0"/>
              </a:rPr>
              <a:t>around Perm and Chita rail junctions</a:t>
            </a:r>
            <a:endParaRPr lang="ru-RU" sz="1300" b="1">
              <a:solidFill>
                <a:srgbClr val="000066"/>
              </a:solidFill>
              <a:latin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57" descr="RZD.gif"/>
          <p:cNvPicPr>
            <a:picLocks noChangeAspect="1"/>
          </p:cNvPicPr>
          <p:nvPr/>
        </p:nvPicPr>
        <p:blipFill>
          <a:blip r:embed="rId2"/>
          <a:srcRect/>
          <a:stretch>
            <a:fillRect/>
          </a:stretch>
        </p:blipFill>
        <p:spPr bwMode="auto">
          <a:xfrm>
            <a:off x="0" y="0"/>
            <a:ext cx="3786188" cy="785813"/>
          </a:xfrm>
          <a:prstGeom prst="rect">
            <a:avLst/>
          </a:prstGeom>
          <a:noFill/>
          <a:ln w="9525">
            <a:noFill/>
            <a:miter lim="800000"/>
            <a:headEnd/>
            <a:tailEnd/>
          </a:ln>
        </p:spPr>
      </p:pic>
      <p:grpSp>
        <p:nvGrpSpPr>
          <p:cNvPr id="2" name="Группа 57"/>
          <p:cNvGrpSpPr/>
          <p:nvPr/>
        </p:nvGrpSpPr>
        <p:grpSpPr>
          <a:xfrm>
            <a:off x="195263" y="-24"/>
            <a:ext cx="9140825" cy="6434137"/>
            <a:chOff x="195263" y="138113"/>
            <a:chExt cx="9140825" cy="6434137"/>
          </a:xfrm>
          <a:noFill/>
        </p:grpSpPr>
        <p:sp>
          <p:nvSpPr>
            <p:cNvPr id="3075" name="Прямоугольник 4"/>
            <p:cNvSpPr>
              <a:spLocks noChangeArrowheads="1"/>
            </p:cNvSpPr>
            <p:nvPr/>
          </p:nvSpPr>
          <p:spPr bwMode="auto">
            <a:xfrm>
              <a:off x="3708400" y="138113"/>
              <a:ext cx="5627688" cy="683264"/>
            </a:xfrm>
            <a:prstGeom prst="rect">
              <a:avLst/>
            </a:prstGeom>
            <a:grpFill/>
            <a:ln w="25400">
              <a:noFill/>
              <a:miter lim="800000"/>
              <a:headEnd/>
              <a:tailEnd/>
            </a:ln>
          </p:spPr>
          <p:txBody>
            <a:bodyPr>
              <a:spAutoFit/>
            </a:bodyPr>
            <a:lstStyle/>
            <a:p>
              <a:pPr fontAlgn="auto">
                <a:lnSpc>
                  <a:spcPct val="80000"/>
                </a:lnSpc>
                <a:spcBef>
                  <a:spcPts val="0"/>
                </a:spcBef>
                <a:spcAft>
                  <a:spcPts val="0"/>
                </a:spcAft>
                <a:defRPr/>
              </a:pPr>
              <a:r>
                <a:rPr lang="en-US" sz="1600" b="1" dirty="0">
                  <a:latin typeface="RussianRail G Pro" pitchFamily="34" charset="-52"/>
                  <a:cs typeface="+mn-cs"/>
                </a:rPr>
                <a:t>Formation stages </a:t>
              </a:r>
            </a:p>
            <a:p>
              <a:pPr fontAlgn="auto">
                <a:lnSpc>
                  <a:spcPct val="80000"/>
                </a:lnSpc>
                <a:spcBef>
                  <a:spcPts val="0"/>
                </a:spcBef>
                <a:spcAft>
                  <a:spcPts val="0"/>
                </a:spcAft>
                <a:defRPr/>
              </a:pPr>
              <a:r>
                <a:rPr lang="en-US" sz="1600" b="1" dirty="0">
                  <a:latin typeface="RussianRail G Pro" pitchFamily="34" charset="-52"/>
                  <a:cs typeface="+mn-cs"/>
                </a:rPr>
                <a:t>of product «The Trans-Siberian Railway for 7 days»</a:t>
              </a:r>
              <a:endParaRPr lang="ru-RU" sz="1600" b="1" dirty="0">
                <a:latin typeface="RussianRail G Pro" pitchFamily="34" charset="-52"/>
                <a:cs typeface="+mn-cs"/>
              </a:endParaRPr>
            </a:p>
          </p:txBody>
        </p:sp>
        <p:sp>
          <p:nvSpPr>
            <p:cNvPr id="59" name="Rectangle 2"/>
            <p:cNvSpPr>
              <a:spLocks noChangeArrowheads="1"/>
            </p:cNvSpPr>
            <p:nvPr/>
          </p:nvSpPr>
          <p:spPr bwMode="auto">
            <a:xfrm>
              <a:off x="6262688" y="4224338"/>
              <a:ext cx="1441450" cy="2347912"/>
            </a:xfrm>
            <a:prstGeom prst="rect">
              <a:avLst/>
            </a:prstGeom>
            <a:grpFill/>
            <a:ln w="25400" cmpd="sng">
              <a:solidFill>
                <a:srgbClr val="0066FF"/>
              </a:solidFill>
              <a:miter lim="800000"/>
              <a:headEnd/>
              <a:tailEnd/>
            </a:ln>
          </p:spPr>
          <p:txBody>
            <a:bodyPr wrap="none" anchor="ctr"/>
            <a:lstStyle/>
            <a:p>
              <a:pPr fontAlgn="auto">
                <a:spcBef>
                  <a:spcPts val="0"/>
                </a:spcBef>
                <a:spcAft>
                  <a:spcPts val="0"/>
                </a:spcAft>
                <a:defRPr/>
              </a:pPr>
              <a:endParaRPr lang="ru-RU" kern="0" dirty="0">
                <a:solidFill>
                  <a:sysClr val="windowText" lastClr="000000"/>
                </a:solidFill>
              </a:endParaRPr>
            </a:p>
          </p:txBody>
        </p:sp>
        <p:sp>
          <p:nvSpPr>
            <p:cNvPr id="60" name="Rectangle 3"/>
            <p:cNvSpPr>
              <a:spLocks noChangeArrowheads="1"/>
            </p:cNvSpPr>
            <p:nvPr/>
          </p:nvSpPr>
          <p:spPr bwMode="auto">
            <a:xfrm>
              <a:off x="4786313" y="4008438"/>
              <a:ext cx="1466850" cy="2563812"/>
            </a:xfrm>
            <a:prstGeom prst="rect">
              <a:avLst/>
            </a:prstGeom>
            <a:grpFill/>
            <a:ln w="25400" cmpd="sng">
              <a:solidFill>
                <a:srgbClr val="0066FF"/>
              </a:solidFill>
              <a:miter lim="800000"/>
              <a:headEnd/>
              <a:tailEnd/>
            </a:ln>
          </p:spPr>
          <p:txBody>
            <a:bodyPr wrap="none" anchor="ctr"/>
            <a:lstStyle/>
            <a:p>
              <a:pPr fontAlgn="auto">
                <a:spcBef>
                  <a:spcPts val="0"/>
                </a:spcBef>
                <a:spcAft>
                  <a:spcPts val="0"/>
                </a:spcAft>
                <a:defRPr/>
              </a:pPr>
              <a:endParaRPr lang="ru-RU" kern="0" dirty="0">
                <a:solidFill>
                  <a:sysClr val="windowText" lastClr="000000"/>
                </a:solidFill>
              </a:endParaRPr>
            </a:p>
          </p:txBody>
        </p:sp>
        <p:sp>
          <p:nvSpPr>
            <p:cNvPr id="61" name="Rectangle 4"/>
            <p:cNvSpPr>
              <a:spLocks noChangeArrowheads="1"/>
            </p:cNvSpPr>
            <p:nvPr/>
          </p:nvSpPr>
          <p:spPr bwMode="auto">
            <a:xfrm>
              <a:off x="3203575" y="3789363"/>
              <a:ext cx="1584325" cy="2779712"/>
            </a:xfrm>
            <a:prstGeom prst="rect">
              <a:avLst/>
            </a:prstGeom>
            <a:grpFill/>
            <a:ln w="25400" cmpd="sng">
              <a:solidFill>
                <a:srgbClr val="0066FF"/>
              </a:solidFill>
              <a:miter lim="800000"/>
              <a:headEnd/>
              <a:tailEnd/>
            </a:ln>
          </p:spPr>
          <p:txBody>
            <a:bodyPr wrap="none" anchor="ctr"/>
            <a:lstStyle/>
            <a:p>
              <a:pPr fontAlgn="auto">
                <a:spcBef>
                  <a:spcPts val="0"/>
                </a:spcBef>
                <a:spcAft>
                  <a:spcPts val="0"/>
                </a:spcAft>
                <a:defRPr/>
              </a:pPr>
              <a:endParaRPr lang="ru-RU" kern="0" dirty="0">
                <a:solidFill>
                  <a:sysClr val="windowText" lastClr="000000"/>
                </a:solidFill>
              </a:endParaRPr>
            </a:p>
          </p:txBody>
        </p:sp>
        <p:sp>
          <p:nvSpPr>
            <p:cNvPr id="62" name="Rectangle 5"/>
            <p:cNvSpPr>
              <a:spLocks noChangeArrowheads="1"/>
            </p:cNvSpPr>
            <p:nvPr/>
          </p:nvSpPr>
          <p:spPr bwMode="auto">
            <a:xfrm>
              <a:off x="1643042" y="3573463"/>
              <a:ext cx="1571636" cy="2998787"/>
            </a:xfrm>
            <a:prstGeom prst="rect">
              <a:avLst/>
            </a:prstGeom>
            <a:grpFill/>
            <a:ln w="25400" cmpd="sng">
              <a:solidFill>
                <a:srgbClr val="0066FF"/>
              </a:solidFill>
              <a:miter lim="800000"/>
              <a:headEnd/>
              <a:tailEnd/>
            </a:ln>
          </p:spPr>
          <p:txBody>
            <a:bodyPr wrap="none" anchor="ctr"/>
            <a:lstStyle/>
            <a:p>
              <a:pPr fontAlgn="auto">
                <a:spcBef>
                  <a:spcPts val="0"/>
                </a:spcBef>
                <a:spcAft>
                  <a:spcPts val="0"/>
                </a:spcAft>
                <a:defRPr/>
              </a:pPr>
              <a:endParaRPr lang="ru-RU" kern="0" dirty="0">
                <a:solidFill>
                  <a:sysClr val="windowText" lastClr="000000"/>
                </a:solidFill>
              </a:endParaRPr>
            </a:p>
          </p:txBody>
        </p:sp>
        <p:sp>
          <p:nvSpPr>
            <p:cNvPr id="63" name="Rectangle 6"/>
            <p:cNvSpPr>
              <a:spLocks noChangeArrowheads="1"/>
            </p:cNvSpPr>
            <p:nvPr/>
          </p:nvSpPr>
          <p:spPr bwMode="auto">
            <a:xfrm>
              <a:off x="195263" y="3357563"/>
              <a:ext cx="1441450" cy="3214687"/>
            </a:xfrm>
            <a:prstGeom prst="rect">
              <a:avLst/>
            </a:prstGeom>
            <a:grpFill/>
            <a:ln w="25400" cmpd="sng">
              <a:solidFill>
                <a:srgbClr val="0066FF"/>
              </a:solidFill>
              <a:miter lim="800000"/>
              <a:headEnd/>
              <a:tailEnd/>
            </a:ln>
          </p:spPr>
          <p:txBody>
            <a:bodyPr wrap="none" anchor="ctr"/>
            <a:lstStyle/>
            <a:p>
              <a:pPr fontAlgn="auto">
                <a:spcBef>
                  <a:spcPts val="0"/>
                </a:spcBef>
                <a:spcAft>
                  <a:spcPts val="0"/>
                </a:spcAft>
                <a:defRPr/>
              </a:pPr>
              <a:endParaRPr lang="ru-RU" kern="0" dirty="0">
                <a:solidFill>
                  <a:sysClr val="windowText" lastClr="000000"/>
                </a:solidFill>
              </a:endParaRPr>
            </a:p>
          </p:txBody>
        </p:sp>
      </p:grpSp>
      <p:graphicFrame>
        <p:nvGraphicFramePr>
          <p:cNvPr id="17471" name="Group 63"/>
          <p:cNvGraphicFramePr>
            <a:graphicFrameLocks noGrp="1"/>
          </p:cNvGraphicFramePr>
          <p:nvPr/>
        </p:nvGraphicFramePr>
        <p:xfrm>
          <a:off x="214313" y="5643563"/>
          <a:ext cx="7531100" cy="560387"/>
        </p:xfrm>
        <a:graphic>
          <a:graphicData uri="http://schemas.openxmlformats.org/drawingml/2006/table">
            <a:tbl>
              <a:tblPr/>
              <a:tblGrid>
                <a:gridCol w="1387475"/>
                <a:gridCol w="1571625"/>
                <a:gridCol w="1560513"/>
                <a:gridCol w="1511300"/>
                <a:gridCol w="1500187"/>
              </a:tblGrid>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ru-RU" sz="1400" b="1" kern="1200" dirty="0" smtClean="0">
                          <a:solidFill>
                            <a:schemeClr val="tx1"/>
                          </a:solidFill>
                          <a:latin typeface="RussianRail G Pro" pitchFamily="34" charset="-52"/>
                          <a:ea typeface="ヒラギノ角ゴ ProN W3"/>
                          <a:cs typeface="ヒラギノ角ゴ ProN W3"/>
                        </a:rPr>
                        <a:t>910 </a:t>
                      </a:r>
                      <a:r>
                        <a:rPr lang="en-US" sz="1400" b="1" kern="1200" dirty="0" smtClean="0">
                          <a:solidFill>
                            <a:schemeClr val="tx1"/>
                          </a:solidFill>
                          <a:latin typeface="RussianRail G Pro" pitchFamily="34" charset="-52"/>
                          <a:ea typeface="ヒラギノ角ゴ ProN W3"/>
                          <a:cs typeface="ヒラギノ角ゴ ProN W3"/>
                        </a:rPr>
                        <a:t>km</a:t>
                      </a:r>
                      <a:r>
                        <a:rPr lang="ru-RU" sz="1400" b="1" kern="1200" dirty="0" smtClean="0">
                          <a:solidFill>
                            <a:schemeClr val="tx1"/>
                          </a:solidFill>
                          <a:latin typeface="RussianRail G Pro" pitchFamily="34" charset="-52"/>
                          <a:ea typeface="ヒラギノ角ゴ ProN W3"/>
                          <a:cs typeface="ヒラギノ角ゴ ProN W3"/>
                        </a:rPr>
                        <a:t>/</a:t>
                      </a:r>
                      <a:r>
                        <a:rPr lang="en-US" sz="1400" b="1" kern="1200" dirty="0" smtClean="0">
                          <a:solidFill>
                            <a:schemeClr val="tx1"/>
                          </a:solidFill>
                          <a:latin typeface="RussianRail G Pro" pitchFamily="34" charset="-52"/>
                          <a:ea typeface="ヒラギノ角ゴ ProN W3"/>
                          <a:cs typeface="ヒラギノ角ゴ ProN W3"/>
                        </a:rPr>
                        <a:t>day</a:t>
                      </a:r>
                      <a:endParaRPr lang="ru-RU" sz="1400" b="1" kern="1200" dirty="0" smtClean="0">
                        <a:solidFill>
                          <a:schemeClr val="tx1"/>
                        </a:solidFill>
                        <a:latin typeface="RussianRail G Pro" pitchFamily="34" charset="-52"/>
                        <a:ea typeface="ヒラギノ角ゴ ProN W3"/>
                        <a:cs typeface="ヒラギノ角ゴ ProN W3"/>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rPr>
                        <a:t>1100 </a:t>
                      </a:r>
                      <a:endParaRPr kumimoji="0" lang="en-US"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rPr>
                        <a:t>km</a:t>
                      </a:r>
                      <a:r>
                        <a:rPr kumimoji="0" lang="ru-RU"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rPr>
                        <a:t>/</a:t>
                      </a:r>
                      <a:r>
                        <a:rPr kumimoji="0" lang="en-US"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rPr>
                        <a:t>day</a:t>
                      </a:r>
                      <a:endParaRPr kumimoji="0" lang="ru-RU"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rPr>
                        <a:t>1200 </a:t>
                      </a:r>
                      <a:endParaRPr kumimoji="0" lang="en-US"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rPr>
                        <a:t>km</a:t>
                      </a:r>
                      <a:r>
                        <a:rPr kumimoji="0" lang="ru-RU"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rPr>
                        <a:t>/</a:t>
                      </a:r>
                      <a:r>
                        <a:rPr kumimoji="0" lang="en-US"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rPr>
                        <a:t>day</a:t>
                      </a:r>
                      <a:endParaRPr kumimoji="0" lang="ru-RU"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rPr>
                        <a:t>1300 </a:t>
                      </a:r>
                      <a:r>
                        <a:rPr kumimoji="0" lang="en-US"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rPr>
                        <a:t>km</a:t>
                      </a:r>
                      <a:r>
                        <a:rPr kumimoji="0" lang="ru-RU"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rPr>
                        <a:t>/</a:t>
                      </a:r>
                      <a:r>
                        <a:rPr kumimoji="0" lang="en-US"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rPr>
                        <a:t>day</a:t>
                      </a:r>
                      <a:endParaRPr kumimoji="0" lang="ru-RU"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rPr>
                        <a:t>1400 km/day</a:t>
                      </a:r>
                      <a:endParaRPr kumimoji="0" lang="ru-RU" sz="1400" b="1" i="0" u="none" strike="noStrike" cap="none" normalizeH="0" baseline="0" dirty="0" smtClean="0">
                        <a:ln>
                          <a:noFill/>
                        </a:ln>
                        <a:solidFill>
                          <a:schemeClr val="tx1"/>
                        </a:solidFill>
                        <a:effectLst/>
                        <a:latin typeface="RussianRail G Pro" pitchFamily="34" charset="-52"/>
                        <a:ea typeface="ヒラギノ角ゴ ProN W3"/>
                        <a:cs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20489" name="Text Box 22"/>
          <p:cNvSpPr txBox="1">
            <a:spLocks noChangeArrowheads="1"/>
          </p:cNvSpPr>
          <p:nvPr/>
        </p:nvSpPr>
        <p:spPr bwMode="auto">
          <a:xfrm>
            <a:off x="1636713" y="3451225"/>
            <a:ext cx="1577975" cy="1108075"/>
          </a:xfrm>
          <a:prstGeom prst="rect">
            <a:avLst/>
          </a:prstGeom>
          <a:noFill/>
          <a:ln w="9525">
            <a:noFill/>
            <a:miter lim="800000"/>
            <a:headEnd/>
            <a:tailEnd/>
          </a:ln>
        </p:spPr>
        <p:txBody>
          <a:bodyPr>
            <a:spAutoFit/>
          </a:bodyPr>
          <a:lstStyle/>
          <a:p>
            <a:pPr>
              <a:lnSpc>
                <a:spcPct val="80000"/>
              </a:lnSpc>
              <a:spcBef>
                <a:spcPct val="20000"/>
              </a:spcBef>
              <a:buFont typeface="Wingdings" pitchFamily="2" charset="2"/>
              <a:buChar char="ü"/>
            </a:pPr>
            <a:r>
              <a:rPr lang="en-US" sz="1100" b="1">
                <a:latin typeface="RussianRail G Pro"/>
              </a:rPr>
              <a:t> Reduction of quantity and duration of stay</a:t>
            </a:r>
          </a:p>
          <a:p>
            <a:pPr>
              <a:lnSpc>
                <a:spcPct val="80000"/>
              </a:lnSpc>
              <a:spcBef>
                <a:spcPct val="20000"/>
              </a:spcBef>
            </a:pPr>
            <a:endParaRPr lang="ru-RU" sz="1100" b="1">
              <a:latin typeface="RussianRail G Pro"/>
            </a:endParaRPr>
          </a:p>
          <a:p>
            <a:pPr>
              <a:lnSpc>
                <a:spcPct val="80000"/>
              </a:lnSpc>
              <a:spcBef>
                <a:spcPct val="20000"/>
              </a:spcBef>
              <a:buFont typeface="Wingdings" pitchFamily="2" charset="2"/>
              <a:buChar char="ü"/>
            </a:pPr>
            <a:r>
              <a:rPr lang="en-US" sz="1100" b="1">
                <a:latin typeface="RussianRail G Pro"/>
              </a:rPr>
              <a:t> Increase in throughput and routeing speed</a:t>
            </a:r>
            <a:endParaRPr lang="ru-RU" sz="1100" b="1">
              <a:latin typeface="RussianRail G Pro"/>
            </a:endParaRPr>
          </a:p>
        </p:txBody>
      </p:sp>
      <p:sp>
        <p:nvSpPr>
          <p:cNvPr id="20490" name="Text Box 23"/>
          <p:cNvSpPr txBox="1">
            <a:spLocks noChangeArrowheads="1"/>
          </p:cNvSpPr>
          <p:nvPr/>
        </p:nvSpPr>
        <p:spPr bwMode="auto">
          <a:xfrm>
            <a:off x="6262688" y="4137025"/>
            <a:ext cx="1584325" cy="1141413"/>
          </a:xfrm>
          <a:prstGeom prst="rect">
            <a:avLst/>
          </a:prstGeom>
          <a:noFill/>
          <a:ln w="9525">
            <a:noFill/>
            <a:miter lim="800000"/>
            <a:headEnd/>
            <a:tailEnd/>
          </a:ln>
        </p:spPr>
        <p:txBody>
          <a:bodyPr>
            <a:spAutoFit/>
          </a:bodyPr>
          <a:lstStyle/>
          <a:p>
            <a:pPr>
              <a:lnSpc>
                <a:spcPct val="80000"/>
              </a:lnSpc>
              <a:spcBef>
                <a:spcPct val="20000"/>
              </a:spcBef>
              <a:buFont typeface="Wingdings" pitchFamily="2" charset="2"/>
              <a:buChar char="ü"/>
            </a:pPr>
            <a:r>
              <a:rPr lang="en-US" sz="1100" b="1">
                <a:latin typeface="RussianRail G Pro"/>
              </a:rPr>
              <a:t> </a:t>
            </a:r>
            <a:r>
              <a:rPr lang="ru-RU" sz="1100" b="1">
                <a:latin typeface="RussianRail G Pro"/>
              </a:rPr>
              <a:t>Throughput increase</a:t>
            </a:r>
            <a:endParaRPr lang="en-US" sz="1100" b="1">
              <a:latin typeface="RussianRail G Pro"/>
            </a:endParaRPr>
          </a:p>
          <a:p>
            <a:pPr>
              <a:lnSpc>
                <a:spcPct val="80000"/>
              </a:lnSpc>
              <a:spcBef>
                <a:spcPct val="20000"/>
              </a:spcBef>
            </a:pPr>
            <a:endParaRPr lang="ru-RU" sz="1100" b="1">
              <a:latin typeface="RussianRail G Pro"/>
            </a:endParaRPr>
          </a:p>
          <a:p>
            <a:pPr>
              <a:lnSpc>
                <a:spcPct val="80000"/>
              </a:lnSpc>
              <a:spcBef>
                <a:spcPct val="20000"/>
              </a:spcBef>
              <a:buFont typeface="Wingdings" pitchFamily="2" charset="2"/>
              <a:buChar char="ü"/>
            </a:pPr>
            <a:r>
              <a:rPr lang="en-US" sz="1100" b="1">
                <a:latin typeface="RussianRail G Pro"/>
              </a:rPr>
              <a:t> Increase in routeing speed </a:t>
            </a:r>
          </a:p>
          <a:p>
            <a:pPr>
              <a:lnSpc>
                <a:spcPct val="80000"/>
              </a:lnSpc>
              <a:spcBef>
                <a:spcPct val="20000"/>
              </a:spcBef>
              <a:buFont typeface="Wingdings" pitchFamily="2" charset="2"/>
              <a:buNone/>
            </a:pPr>
            <a:r>
              <a:rPr lang="en-US" sz="1100" b="1">
                <a:latin typeface="RussianRail G Pro"/>
              </a:rPr>
              <a:t>- New car development</a:t>
            </a:r>
            <a:endParaRPr lang="ru-RU" sz="1100" b="1">
              <a:latin typeface="RussianRail G Pro"/>
            </a:endParaRPr>
          </a:p>
        </p:txBody>
      </p:sp>
      <p:sp>
        <p:nvSpPr>
          <p:cNvPr id="20491" name="Text Box 24"/>
          <p:cNvSpPr txBox="1">
            <a:spLocks noChangeArrowheads="1"/>
          </p:cNvSpPr>
          <p:nvPr/>
        </p:nvSpPr>
        <p:spPr bwMode="auto">
          <a:xfrm>
            <a:off x="142875" y="3214688"/>
            <a:ext cx="1574800" cy="825500"/>
          </a:xfrm>
          <a:prstGeom prst="rect">
            <a:avLst/>
          </a:prstGeom>
          <a:noFill/>
          <a:ln w="9525">
            <a:noFill/>
            <a:miter lim="800000"/>
            <a:headEnd/>
            <a:tailEnd/>
          </a:ln>
        </p:spPr>
        <p:txBody>
          <a:bodyPr>
            <a:spAutoFit/>
          </a:bodyPr>
          <a:lstStyle/>
          <a:p>
            <a:pPr algn="ctr"/>
            <a:r>
              <a:rPr lang="en-US" sz="1600" b="1">
                <a:solidFill>
                  <a:srgbClr val="333399"/>
                </a:solidFill>
                <a:latin typeface="RussianRail G Pro"/>
              </a:rPr>
              <a:t>N</a:t>
            </a:r>
            <a:r>
              <a:rPr lang="ru-RU" sz="1600" b="1">
                <a:solidFill>
                  <a:srgbClr val="333399"/>
                </a:solidFill>
                <a:latin typeface="RussianRail G Pro"/>
              </a:rPr>
              <a:t>akhodka– </a:t>
            </a:r>
            <a:r>
              <a:rPr lang="en-US" sz="1600" b="1">
                <a:solidFill>
                  <a:srgbClr val="333399"/>
                </a:solidFill>
                <a:latin typeface="RussianRail G Pro"/>
              </a:rPr>
              <a:t>K</a:t>
            </a:r>
            <a:r>
              <a:rPr lang="ru-RU" sz="1600" b="1">
                <a:solidFill>
                  <a:srgbClr val="333399"/>
                </a:solidFill>
                <a:latin typeface="RussianRail G Pro"/>
              </a:rPr>
              <a:t>rasnoe </a:t>
            </a:r>
          </a:p>
          <a:p>
            <a:pPr algn="ctr"/>
            <a:r>
              <a:rPr lang="ru-RU" sz="1600" b="1">
                <a:solidFill>
                  <a:srgbClr val="333399"/>
                </a:solidFill>
                <a:latin typeface="RussianRail G Pro"/>
              </a:rPr>
              <a:t>9847 </a:t>
            </a:r>
            <a:r>
              <a:rPr lang="en-US" sz="1600" b="1">
                <a:solidFill>
                  <a:srgbClr val="333399"/>
                </a:solidFill>
                <a:latin typeface="RussianRail G Pro"/>
              </a:rPr>
              <a:t>km</a:t>
            </a:r>
            <a:endParaRPr lang="ru-RU" sz="1600" b="1">
              <a:solidFill>
                <a:srgbClr val="333399"/>
              </a:solidFill>
              <a:latin typeface="RussianRail G Pro"/>
            </a:endParaRPr>
          </a:p>
        </p:txBody>
      </p:sp>
      <p:sp>
        <p:nvSpPr>
          <p:cNvPr id="68" name="Line 25"/>
          <p:cNvSpPr>
            <a:spLocks noChangeShapeType="1"/>
          </p:cNvSpPr>
          <p:nvPr/>
        </p:nvSpPr>
        <p:spPr bwMode="auto">
          <a:xfrm>
            <a:off x="1214438" y="2735263"/>
            <a:ext cx="6215062" cy="0"/>
          </a:xfrm>
          <a:prstGeom prst="line">
            <a:avLst/>
          </a:prstGeom>
          <a:noFill/>
          <a:ln w="44450">
            <a:solidFill>
              <a:srgbClr val="003399"/>
            </a:solidFill>
            <a:round/>
            <a:headEnd/>
            <a:tailEnd type="triangle" w="med" len="med"/>
          </a:ln>
        </p:spPr>
        <p:txBody>
          <a:bodyPr/>
          <a:lstStyle/>
          <a:p>
            <a:pPr fontAlgn="auto">
              <a:spcBef>
                <a:spcPts val="0"/>
              </a:spcBef>
              <a:spcAft>
                <a:spcPts val="0"/>
              </a:spcAft>
              <a:defRPr/>
            </a:pPr>
            <a:endParaRPr lang="ru-RU" kern="0" dirty="0">
              <a:solidFill>
                <a:sysClr val="windowText" lastClr="000000"/>
              </a:solidFill>
              <a:cs typeface="+mn-cs"/>
            </a:endParaRPr>
          </a:p>
        </p:txBody>
      </p:sp>
      <p:sp>
        <p:nvSpPr>
          <p:cNvPr id="20493" name="Text Box 45"/>
          <p:cNvSpPr txBox="1">
            <a:spLocks noChangeArrowheads="1"/>
          </p:cNvSpPr>
          <p:nvPr/>
        </p:nvSpPr>
        <p:spPr bwMode="auto">
          <a:xfrm>
            <a:off x="3203575" y="3646488"/>
            <a:ext cx="1612900" cy="1547812"/>
          </a:xfrm>
          <a:prstGeom prst="rect">
            <a:avLst/>
          </a:prstGeom>
          <a:noFill/>
          <a:ln w="9525">
            <a:noFill/>
            <a:miter lim="800000"/>
            <a:headEnd/>
            <a:tailEnd/>
          </a:ln>
        </p:spPr>
        <p:txBody>
          <a:bodyPr>
            <a:spAutoFit/>
          </a:bodyPr>
          <a:lstStyle/>
          <a:p>
            <a:pPr>
              <a:lnSpc>
                <a:spcPct val="80000"/>
              </a:lnSpc>
              <a:buFont typeface="Wingdings" pitchFamily="2" charset="2"/>
              <a:buChar char="ü"/>
            </a:pPr>
            <a:r>
              <a:rPr lang="en-US" sz="1100" b="1">
                <a:latin typeface="RussianRail G Pro"/>
              </a:rPr>
              <a:t> Updating of standard and legal base</a:t>
            </a:r>
          </a:p>
          <a:p>
            <a:pPr>
              <a:lnSpc>
                <a:spcPct val="80000"/>
              </a:lnSpc>
            </a:pPr>
            <a:endParaRPr lang="en-US" sz="1100" b="1">
              <a:latin typeface="RussianRail G Pro"/>
            </a:endParaRPr>
          </a:p>
          <a:p>
            <a:pPr>
              <a:lnSpc>
                <a:spcPct val="80000"/>
              </a:lnSpc>
              <a:spcBef>
                <a:spcPct val="20000"/>
              </a:spcBef>
              <a:buFont typeface="Wingdings" pitchFamily="2" charset="2"/>
              <a:buChar char="ü"/>
            </a:pPr>
            <a:r>
              <a:rPr lang="en-US" sz="1100" b="1">
                <a:latin typeface="RussianRail G Pro"/>
              </a:rPr>
              <a:t> </a:t>
            </a:r>
            <a:r>
              <a:rPr lang="ru-RU" sz="1100" b="1">
                <a:latin typeface="RussianRail G Pro"/>
              </a:rPr>
              <a:t>Optimisation of </a:t>
            </a:r>
            <a:r>
              <a:rPr lang="en-US" sz="1100" b="1">
                <a:latin typeface="RussianRail G Pro"/>
              </a:rPr>
              <a:t>warranty leg</a:t>
            </a:r>
          </a:p>
          <a:p>
            <a:pPr>
              <a:lnSpc>
                <a:spcPct val="80000"/>
              </a:lnSpc>
              <a:spcBef>
                <a:spcPct val="20000"/>
              </a:spcBef>
            </a:pPr>
            <a:endParaRPr lang="ru-RU" sz="1100" b="1">
              <a:latin typeface="RussianRail G Pro"/>
            </a:endParaRPr>
          </a:p>
          <a:p>
            <a:pPr>
              <a:lnSpc>
                <a:spcPct val="80000"/>
              </a:lnSpc>
              <a:spcBef>
                <a:spcPct val="20000"/>
              </a:spcBef>
              <a:buFont typeface="Wingdings" pitchFamily="2" charset="2"/>
              <a:buChar char="ü"/>
            </a:pPr>
            <a:r>
              <a:rPr lang="en-US" sz="1100" b="1">
                <a:latin typeface="RussianRail G Pro"/>
              </a:rPr>
              <a:t> Increase in throughput and routeing speed</a:t>
            </a:r>
          </a:p>
        </p:txBody>
      </p:sp>
      <p:sp>
        <p:nvSpPr>
          <p:cNvPr id="20494" name="Text Box 46"/>
          <p:cNvSpPr txBox="1">
            <a:spLocks noChangeArrowheads="1"/>
          </p:cNvSpPr>
          <p:nvPr/>
        </p:nvSpPr>
        <p:spPr bwMode="auto">
          <a:xfrm>
            <a:off x="4787900" y="3862388"/>
            <a:ext cx="1498600" cy="1784350"/>
          </a:xfrm>
          <a:prstGeom prst="rect">
            <a:avLst/>
          </a:prstGeom>
          <a:noFill/>
          <a:ln w="9525">
            <a:noFill/>
            <a:miter lim="800000"/>
            <a:headEnd/>
            <a:tailEnd/>
          </a:ln>
        </p:spPr>
        <p:txBody>
          <a:bodyPr>
            <a:spAutoFit/>
          </a:bodyPr>
          <a:lstStyle/>
          <a:p>
            <a:pPr>
              <a:buFont typeface="Wingdings" pitchFamily="2" charset="2"/>
              <a:buChar char="ь"/>
            </a:pPr>
            <a:r>
              <a:rPr lang="en-US" sz="1100" b="1">
                <a:latin typeface="RussianRail G Pro"/>
              </a:rPr>
              <a:t> Adoption of automatic control system with use of «the electronic waybill»</a:t>
            </a:r>
          </a:p>
          <a:p>
            <a:endParaRPr lang="en-US" sz="1100" b="1">
              <a:latin typeface="RussianRail G Pro"/>
            </a:endParaRPr>
          </a:p>
          <a:p>
            <a:pPr>
              <a:buFont typeface="Wingdings" pitchFamily="2" charset="2"/>
              <a:buChar char="ь"/>
            </a:pPr>
            <a:r>
              <a:rPr lang="en-US" sz="1100" b="1">
                <a:latin typeface="RussianRail G Pro"/>
              </a:rPr>
              <a:t> Increase in throughput and routeing speed</a:t>
            </a:r>
            <a:endParaRPr lang="ru-RU" sz="1100" b="1">
              <a:latin typeface="RussianRail G Pro"/>
            </a:endParaRPr>
          </a:p>
        </p:txBody>
      </p:sp>
      <p:sp>
        <p:nvSpPr>
          <p:cNvPr id="85" name="Rectangle 40"/>
          <p:cNvSpPr>
            <a:spLocks noChangeArrowheads="1"/>
          </p:cNvSpPr>
          <p:nvPr/>
        </p:nvSpPr>
        <p:spPr bwMode="auto">
          <a:xfrm>
            <a:off x="7715272" y="4365624"/>
            <a:ext cx="1298606" cy="2063750"/>
          </a:xfrm>
          <a:prstGeom prst="rect">
            <a:avLst/>
          </a:prstGeom>
          <a:grpFill/>
          <a:ln w="25400" cmpd="sng">
            <a:solidFill>
              <a:srgbClr val="0066FF"/>
            </a:solidFill>
            <a:prstDash val="sysDash"/>
            <a:miter lim="800000"/>
            <a:headEnd/>
            <a:tailEnd/>
          </a:ln>
        </p:spPr>
        <p:txBody>
          <a:bodyPr wrap="none" anchor="ctr"/>
          <a:lstStyle/>
          <a:p>
            <a:pPr fontAlgn="auto">
              <a:spcBef>
                <a:spcPts val="0"/>
              </a:spcBef>
              <a:spcAft>
                <a:spcPts val="0"/>
              </a:spcAft>
              <a:defRPr/>
            </a:pPr>
            <a:endParaRPr lang="ru-RU" kern="0" dirty="0">
              <a:solidFill>
                <a:sysClr val="windowText" lastClr="000000"/>
              </a:solidFill>
            </a:endParaRPr>
          </a:p>
        </p:txBody>
      </p:sp>
      <p:sp>
        <p:nvSpPr>
          <p:cNvPr id="20496" name="Text Box 41"/>
          <p:cNvSpPr txBox="1">
            <a:spLocks noChangeArrowheads="1"/>
          </p:cNvSpPr>
          <p:nvPr/>
        </p:nvSpPr>
        <p:spPr bwMode="auto">
          <a:xfrm>
            <a:off x="7607300" y="5643563"/>
            <a:ext cx="1428750" cy="523875"/>
          </a:xfrm>
          <a:prstGeom prst="rect">
            <a:avLst/>
          </a:prstGeom>
          <a:noFill/>
          <a:ln w="9525">
            <a:noFill/>
            <a:miter lim="800000"/>
            <a:headEnd/>
            <a:tailEnd/>
          </a:ln>
        </p:spPr>
        <p:txBody>
          <a:bodyPr>
            <a:spAutoFit/>
          </a:bodyPr>
          <a:lstStyle/>
          <a:p>
            <a:pPr algn="ctr">
              <a:spcBef>
                <a:spcPct val="50000"/>
              </a:spcBef>
            </a:pPr>
            <a:r>
              <a:rPr lang="ru-RU" sz="1400" b="1">
                <a:solidFill>
                  <a:srgbClr val="5F5F5F"/>
                </a:solidFill>
                <a:latin typeface="RussianRail G Pro"/>
              </a:rPr>
              <a:t>1500 </a:t>
            </a:r>
            <a:r>
              <a:rPr lang="en-US" sz="1400" b="1">
                <a:solidFill>
                  <a:srgbClr val="5F5F5F"/>
                </a:solidFill>
                <a:latin typeface="RussianRail G Pro"/>
              </a:rPr>
              <a:t>km</a:t>
            </a:r>
            <a:r>
              <a:rPr lang="ru-RU" sz="1400" b="1">
                <a:solidFill>
                  <a:srgbClr val="5F5F5F"/>
                </a:solidFill>
                <a:latin typeface="RussianRail G Pro"/>
              </a:rPr>
              <a:t>/</a:t>
            </a:r>
            <a:r>
              <a:rPr lang="en-US" sz="1400" b="1">
                <a:solidFill>
                  <a:srgbClr val="5F5F5F"/>
                </a:solidFill>
                <a:latin typeface="RussianRail G Pro"/>
              </a:rPr>
              <a:t>day</a:t>
            </a:r>
            <a:endParaRPr lang="ru-RU" sz="1400" b="1">
              <a:solidFill>
                <a:srgbClr val="5F5F5F"/>
              </a:solidFill>
              <a:latin typeface="RussianRail G Pro"/>
            </a:endParaRPr>
          </a:p>
        </p:txBody>
      </p:sp>
      <p:sp>
        <p:nvSpPr>
          <p:cNvPr id="20497" name="Text Box 42"/>
          <p:cNvSpPr txBox="1">
            <a:spLocks noChangeArrowheads="1"/>
          </p:cNvSpPr>
          <p:nvPr/>
        </p:nvSpPr>
        <p:spPr bwMode="auto">
          <a:xfrm>
            <a:off x="214313" y="2928938"/>
            <a:ext cx="1441450" cy="338137"/>
          </a:xfrm>
          <a:prstGeom prst="rect">
            <a:avLst/>
          </a:prstGeom>
          <a:noFill/>
          <a:ln w="9525">
            <a:noFill/>
            <a:miter lim="800000"/>
            <a:headEnd/>
            <a:tailEnd/>
          </a:ln>
        </p:spPr>
        <p:txBody>
          <a:bodyPr>
            <a:spAutoFit/>
          </a:bodyPr>
          <a:lstStyle/>
          <a:p>
            <a:pPr algn="ctr">
              <a:spcBef>
                <a:spcPct val="50000"/>
              </a:spcBef>
            </a:pPr>
            <a:r>
              <a:rPr lang="ru-RU" sz="1600" b="1">
                <a:solidFill>
                  <a:srgbClr val="FF0000"/>
                </a:solidFill>
                <a:latin typeface="RussianRail G Pro"/>
              </a:rPr>
              <a:t>10,8 </a:t>
            </a:r>
            <a:r>
              <a:rPr lang="en-US" sz="1600" b="1">
                <a:solidFill>
                  <a:srgbClr val="FF0000"/>
                </a:solidFill>
                <a:latin typeface="RussianRail G Pro"/>
              </a:rPr>
              <a:t>days</a:t>
            </a:r>
            <a:endParaRPr lang="ru-RU" sz="1600" b="1">
              <a:solidFill>
                <a:srgbClr val="FF0000"/>
              </a:solidFill>
              <a:latin typeface="RussianRail G Pro"/>
            </a:endParaRPr>
          </a:p>
        </p:txBody>
      </p:sp>
      <p:sp>
        <p:nvSpPr>
          <p:cNvPr id="20498" name="Text Box 43"/>
          <p:cNvSpPr txBox="1">
            <a:spLocks noChangeArrowheads="1"/>
          </p:cNvSpPr>
          <p:nvPr/>
        </p:nvSpPr>
        <p:spPr bwMode="auto">
          <a:xfrm>
            <a:off x="1643063" y="3092450"/>
            <a:ext cx="1441450" cy="338138"/>
          </a:xfrm>
          <a:prstGeom prst="rect">
            <a:avLst/>
          </a:prstGeom>
          <a:noFill/>
          <a:ln w="9525">
            <a:noFill/>
            <a:miter lim="800000"/>
            <a:headEnd/>
            <a:tailEnd/>
          </a:ln>
        </p:spPr>
        <p:txBody>
          <a:bodyPr>
            <a:spAutoFit/>
          </a:bodyPr>
          <a:lstStyle/>
          <a:p>
            <a:pPr algn="ctr">
              <a:spcBef>
                <a:spcPct val="50000"/>
              </a:spcBef>
            </a:pPr>
            <a:r>
              <a:rPr lang="ru-RU" sz="1600" b="1">
                <a:solidFill>
                  <a:srgbClr val="FF0000"/>
                </a:solidFill>
                <a:latin typeface="RussianRail G Pro"/>
              </a:rPr>
              <a:t>9,0 </a:t>
            </a:r>
            <a:r>
              <a:rPr lang="en-US" sz="1600" b="1">
                <a:solidFill>
                  <a:srgbClr val="FF0000"/>
                </a:solidFill>
                <a:latin typeface="RussianRail G Pro"/>
              </a:rPr>
              <a:t>days</a:t>
            </a:r>
            <a:endParaRPr lang="ru-RU" sz="1600" b="1">
              <a:solidFill>
                <a:srgbClr val="FF0000"/>
              </a:solidFill>
              <a:latin typeface="RussianRail G Pro"/>
            </a:endParaRPr>
          </a:p>
        </p:txBody>
      </p:sp>
      <p:sp>
        <p:nvSpPr>
          <p:cNvPr id="20499" name="Text Box 44"/>
          <p:cNvSpPr txBox="1">
            <a:spLocks noChangeArrowheads="1"/>
          </p:cNvSpPr>
          <p:nvPr/>
        </p:nvSpPr>
        <p:spPr bwMode="auto">
          <a:xfrm>
            <a:off x="3382963" y="3286125"/>
            <a:ext cx="1441450" cy="338138"/>
          </a:xfrm>
          <a:prstGeom prst="rect">
            <a:avLst/>
          </a:prstGeom>
          <a:noFill/>
          <a:ln w="9525">
            <a:noFill/>
            <a:miter lim="800000"/>
            <a:headEnd/>
            <a:tailEnd/>
          </a:ln>
        </p:spPr>
        <p:txBody>
          <a:bodyPr>
            <a:spAutoFit/>
          </a:bodyPr>
          <a:lstStyle/>
          <a:p>
            <a:pPr algn="ctr">
              <a:spcBef>
                <a:spcPct val="50000"/>
              </a:spcBef>
            </a:pPr>
            <a:r>
              <a:rPr lang="ru-RU" sz="1600" b="1">
                <a:solidFill>
                  <a:srgbClr val="FF0000"/>
                </a:solidFill>
                <a:latin typeface="RussianRail G Pro"/>
              </a:rPr>
              <a:t>8,2 </a:t>
            </a:r>
            <a:r>
              <a:rPr lang="en-US" sz="1600" b="1">
                <a:solidFill>
                  <a:srgbClr val="FF0000"/>
                </a:solidFill>
                <a:latin typeface="RussianRail G Pro"/>
              </a:rPr>
              <a:t>days</a:t>
            </a:r>
            <a:endParaRPr lang="ru-RU" sz="1600" b="1">
              <a:solidFill>
                <a:srgbClr val="FF0000"/>
              </a:solidFill>
              <a:latin typeface="RussianRail G Pro"/>
            </a:endParaRPr>
          </a:p>
        </p:txBody>
      </p:sp>
      <p:sp>
        <p:nvSpPr>
          <p:cNvPr id="20500" name="Text Box 45"/>
          <p:cNvSpPr txBox="1">
            <a:spLocks noChangeArrowheads="1"/>
          </p:cNvSpPr>
          <p:nvPr/>
        </p:nvSpPr>
        <p:spPr bwMode="auto">
          <a:xfrm>
            <a:off x="4822825" y="3502025"/>
            <a:ext cx="1441450" cy="338138"/>
          </a:xfrm>
          <a:prstGeom prst="rect">
            <a:avLst/>
          </a:prstGeom>
          <a:noFill/>
          <a:ln w="9525">
            <a:noFill/>
            <a:miter lim="800000"/>
            <a:headEnd/>
            <a:tailEnd/>
          </a:ln>
        </p:spPr>
        <p:txBody>
          <a:bodyPr>
            <a:spAutoFit/>
          </a:bodyPr>
          <a:lstStyle/>
          <a:p>
            <a:pPr algn="ctr">
              <a:spcBef>
                <a:spcPct val="50000"/>
              </a:spcBef>
            </a:pPr>
            <a:r>
              <a:rPr lang="ru-RU" sz="1600" b="1">
                <a:solidFill>
                  <a:srgbClr val="FF0000"/>
                </a:solidFill>
                <a:latin typeface="RussianRail G Pro"/>
              </a:rPr>
              <a:t>7,6 </a:t>
            </a:r>
            <a:r>
              <a:rPr lang="en-US" sz="1600" b="1">
                <a:solidFill>
                  <a:srgbClr val="FF0000"/>
                </a:solidFill>
                <a:latin typeface="RussianRail G Pro"/>
              </a:rPr>
              <a:t>days</a:t>
            </a:r>
            <a:endParaRPr lang="ru-RU" sz="1600" b="1">
              <a:solidFill>
                <a:srgbClr val="FF0000"/>
              </a:solidFill>
              <a:latin typeface="RussianRail G Pro"/>
            </a:endParaRPr>
          </a:p>
        </p:txBody>
      </p:sp>
      <p:sp>
        <p:nvSpPr>
          <p:cNvPr id="20501" name="Text Box 46"/>
          <p:cNvSpPr txBox="1">
            <a:spLocks noChangeArrowheads="1"/>
          </p:cNvSpPr>
          <p:nvPr/>
        </p:nvSpPr>
        <p:spPr bwMode="auto">
          <a:xfrm>
            <a:off x="6262688" y="3717925"/>
            <a:ext cx="1441450" cy="338138"/>
          </a:xfrm>
          <a:prstGeom prst="rect">
            <a:avLst/>
          </a:prstGeom>
          <a:noFill/>
          <a:ln w="9525">
            <a:noFill/>
            <a:miter lim="800000"/>
            <a:headEnd/>
            <a:tailEnd/>
          </a:ln>
        </p:spPr>
        <p:txBody>
          <a:bodyPr>
            <a:spAutoFit/>
          </a:bodyPr>
          <a:lstStyle/>
          <a:p>
            <a:pPr algn="ctr">
              <a:spcBef>
                <a:spcPct val="50000"/>
              </a:spcBef>
            </a:pPr>
            <a:r>
              <a:rPr lang="ru-RU" sz="1600" b="1">
                <a:solidFill>
                  <a:srgbClr val="FF0000"/>
                </a:solidFill>
                <a:latin typeface="RussianRail G Pro"/>
              </a:rPr>
              <a:t>7 </a:t>
            </a:r>
            <a:r>
              <a:rPr lang="en-US" sz="1600" b="1">
                <a:solidFill>
                  <a:srgbClr val="FF0000"/>
                </a:solidFill>
                <a:latin typeface="RussianRail G Pro"/>
              </a:rPr>
              <a:t>days</a:t>
            </a:r>
            <a:endParaRPr lang="ru-RU" sz="1600" b="1">
              <a:solidFill>
                <a:srgbClr val="FF0000"/>
              </a:solidFill>
              <a:latin typeface="RussianRail G Pro"/>
            </a:endParaRPr>
          </a:p>
        </p:txBody>
      </p:sp>
      <p:sp>
        <p:nvSpPr>
          <p:cNvPr id="20502" name="Text Box 47"/>
          <p:cNvSpPr txBox="1">
            <a:spLocks noChangeArrowheads="1"/>
          </p:cNvSpPr>
          <p:nvPr/>
        </p:nvSpPr>
        <p:spPr bwMode="auto">
          <a:xfrm>
            <a:off x="7596188" y="4008438"/>
            <a:ext cx="1441450" cy="338137"/>
          </a:xfrm>
          <a:prstGeom prst="rect">
            <a:avLst/>
          </a:prstGeom>
          <a:noFill/>
          <a:ln w="9525">
            <a:noFill/>
            <a:miter lim="800000"/>
            <a:headEnd/>
            <a:tailEnd/>
          </a:ln>
        </p:spPr>
        <p:txBody>
          <a:bodyPr>
            <a:spAutoFit/>
          </a:bodyPr>
          <a:lstStyle/>
          <a:p>
            <a:pPr algn="ctr">
              <a:spcBef>
                <a:spcPct val="50000"/>
              </a:spcBef>
            </a:pPr>
            <a:r>
              <a:rPr lang="ru-RU" sz="1600" b="1">
                <a:solidFill>
                  <a:srgbClr val="5F5F5F"/>
                </a:solidFill>
                <a:latin typeface="RussianRail G Pro"/>
              </a:rPr>
              <a:t>6,6 </a:t>
            </a:r>
            <a:r>
              <a:rPr lang="en-US" sz="1600" b="1">
                <a:solidFill>
                  <a:srgbClr val="5F5F5F"/>
                </a:solidFill>
                <a:latin typeface="RussianRail G Pro"/>
              </a:rPr>
              <a:t>days</a:t>
            </a:r>
            <a:endParaRPr lang="ru-RU" sz="1600" b="1">
              <a:solidFill>
                <a:srgbClr val="5F5F5F"/>
              </a:solidFill>
              <a:latin typeface="RussianRail G Pro"/>
            </a:endParaRPr>
          </a:p>
        </p:txBody>
      </p:sp>
      <p:sp>
        <p:nvSpPr>
          <p:cNvPr id="20503" name="Text Box 49"/>
          <p:cNvSpPr txBox="1">
            <a:spLocks noChangeArrowheads="1"/>
          </p:cNvSpPr>
          <p:nvPr/>
        </p:nvSpPr>
        <p:spPr bwMode="auto">
          <a:xfrm>
            <a:off x="538163" y="6407150"/>
            <a:ext cx="577850" cy="304800"/>
          </a:xfrm>
          <a:prstGeom prst="rect">
            <a:avLst/>
          </a:prstGeom>
          <a:noFill/>
          <a:ln w="9525" algn="ctr">
            <a:noFill/>
            <a:miter lim="800000"/>
            <a:headEnd/>
            <a:tailEnd/>
          </a:ln>
        </p:spPr>
        <p:txBody>
          <a:bodyPr wrap="none">
            <a:spAutoFit/>
          </a:bodyPr>
          <a:lstStyle/>
          <a:p>
            <a:pPr eaLnBrk="0" hangingPunct="0"/>
            <a:r>
              <a:rPr lang="ru-RU" sz="1400" b="1">
                <a:solidFill>
                  <a:srgbClr val="DA2400"/>
                </a:solidFill>
                <a:latin typeface="RussianRail G Pro"/>
              </a:rPr>
              <a:t>2008</a:t>
            </a:r>
          </a:p>
        </p:txBody>
      </p:sp>
      <p:sp>
        <p:nvSpPr>
          <p:cNvPr id="20504" name="Text Box 50"/>
          <p:cNvSpPr txBox="1">
            <a:spLocks noChangeArrowheads="1"/>
          </p:cNvSpPr>
          <p:nvPr/>
        </p:nvSpPr>
        <p:spPr bwMode="auto">
          <a:xfrm>
            <a:off x="93663" y="6094413"/>
            <a:ext cx="1620837" cy="307975"/>
          </a:xfrm>
          <a:prstGeom prst="rect">
            <a:avLst/>
          </a:prstGeom>
          <a:noFill/>
          <a:ln w="9525">
            <a:noFill/>
            <a:miter lim="800000"/>
            <a:headEnd/>
            <a:tailEnd/>
          </a:ln>
        </p:spPr>
        <p:txBody>
          <a:bodyPr>
            <a:spAutoFit/>
          </a:bodyPr>
          <a:lstStyle/>
          <a:p>
            <a:pPr algn="ctr">
              <a:spcBef>
                <a:spcPct val="50000"/>
              </a:spcBef>
            </a:pPr>
            <a:r>
              <a:rPr lang="en-US" sz="1400" b="1">
                <a:latin typeface="RussianRail G Pro"/>
              </a:rPr>
              <a:t>  </a:t>
            </a:r>
            <a:r>
              <a:rPr lang="ru-RU" sz="1400" b="1">
                <a:latin typeface="RussianRail G Pro"/>
              </a:rPr>
              <a:t>(37,9 km/h )</a:t>
            </a:r>
          </a:p>
        </p:txBody>
      </p:sp>
      <p:sp>
        <p:nvSpPr>
          <p:cNvPr id="20505" name="Text Box 51"/>
          <p:cNvSpPr txBox="1">
            <a:spLocks noChangeArrowheads="1"/>
          </p:cNvSpPr>
          <p:nvPr/>
        </p:nvSpPr>
        <p:spPr bwMode="auto">
          <a:xfrm>
            <a:off x="1725613" y="6121400"/>
            <a:ext cx="1489075" cy="307975"/>
          </a:xfrm>
          <a:prstGeom prst="rect">
            <a:avLst/>
          </a:prstGeom>
          <a:noFill/>
          <a:ln w="9525">
            <a:noFill/>
            <a:miter lim="800000"/>
            <a:headEnd/>
            <a:tailEnd/>
          </a:ln>
        </p:spPr>
        <p:txBody>
          <a:bodyPr>
            <a:spAutoFit/>
          </a:bodyPr>
          <a:lstStyle/>
          <a:p>
            <a:pPr algn="ctr">
              <a:spcBef>
                <a:spcPct val="50000"/>
              </a:spcBef>
            </a:pPr>
            <a:r>
              <a:rPr lang="ru-RU" sz="1400" b="1">
                <a:latin typeface="RussianRail G Pro"/>
              </a:rPr>
              <a:t>(45,8 km/h )</a:t>
            </a:r>
          </a:p>
        </p:txBody>
      </p:sp>
      <p:sp>
        <p:nvSpPr>
          <p:cNvPr id="20506" name="Text Box 52"/>
          <p:cNvSpPr txBox="1">
            <a:spLocks noChangeArrowheads="1"/>
          </p:cNvSpPr>
          <p:nvPr/>
        </p:nvSpPr>
        <p:spPr bwMode="auto">
          <a:xfrm>
            <a:off x="3214688" y="6121400"/>
            <a:ext cx="1501775" cy="307975"/>
          </a:xfrm>
          <a:prstGeom prst="rect">
            <a:avLst/>
          </a:prstGeom>
          <a:noFill/>
          <a:ln w="9525">
            <a:noFill/>
            <a:miter lim="800000"/>
            <a:headEnd/>
            <a:tailEnd/>
          </a:ln>
        </p:spPr>
        <p:txBody>
          <a:bodyPr>
            <a:spAutoFit/>
          </a:bodyPr>
          <a:lstStyle/>
          <a:p>
            <a:pPr algn="ctr">
              <a:spcBef>
                <a:spcPct val="50000"/>
              </a:spcBef>
            </a:pPr>
            <a:r>
              <a:rPr lang="ru-RU" sz="1400" b="1">
                <a:latin typeface="RussianRail G Pro"/>
              </a:rPr>
              <a:t>(50,0 km/h )</a:t>
            </a:r>
          </a:p>
        </p:txBody>
      </p:sp>
      <p:sp>
        <p:nvSpPr>
          <p:cNvPr id="20507" name="Text Box 53"/>
          <p:cNvSpPr txBox="1">
            <a:spLocks noChangeArrowheads="1"/>
          </p:cNvSpPr>
          <p:nvPr/>
        </p:nvSpPr>
        <p:spPr bwMode="auto">
          <a:xfrm>
            <a:off x="4714875" y="6124575"/>
            <a:ext cx="1549400" cy="304800"/>
          </a:xfrm>
          <a:prstGeom prst="rect">
            <a:avLst/>
          </a:prstGeom>
          <a:noFill/>
          <a:ln w="9525">
            <a:noFill/>
            <a:miter lim="800000"/>
            <a:headEnd/>
            <a:tailEnd/>
          </a:ln>
        </p:spPr>
        <p:txBody>
          <a:bodyPr>
            <a:spAutoFit/>
          </a:bodyPr>
          <a:lstStyle/>
          <a:p>
            <a:pPr algn="ctr">
              <a:spcBef>
                <a:spcPct val="50000"/>
              </a:spcBef>
            </a:pPr>
            <a:r>
              <a:rPr lang="ru-RU" sz="1400" b="1">
                <a:latin typeface="RussianRail G Pro"/>
              </a:rPr>
              <a:t>(54,2 km/h )</a:t>
            </a:r>
          </a:p>
        </p:txBody>
      </p:sp>
      <p:sp>
        <p:nvSpPr>
          <p:cNvPr id="20508" name="Text Box 54"/>
          <p:cNvSpPr txBox="1">
            <a:spLocks noChangeArrowheads="1"/>
          </p:cNvSpPr>
          <p:nvPr/>
        </p:nvSpPr>
        <p:spPr bwMode="auto">
          <a:xfrm>
            <a:off x="6215063" y="6121400"/>
            <a:ext cx="1489075" cy="304800"/>
          </a:xfrm>
          <a:prstGeom prst="rect">
            <a:avLst/>
          </a:prstGeom>
          <a:noFill/>
          <a:ln w="9525">
            <a:noFill/>
            <a:miter lim="800000"/>
            <a:headEnd/>
            <a:tailEnd/>
          </a:ln>
        </p:spPr>
        <p:txBody>
          <a:bodyPr>
            <a:spAutoFit/>
          </a:bodyPr>
          <a:lstStyle/>
          <a:p>
            <a:pPr algn="ctr">
              <a:spcBef>
                <a:spcPct val="50000"/>
              </a:spcBef>
            </a:pPr>
            <a:r>
              <a:rPr lang="ru-RU" sz="1400" b="1">
                <a:latin typeface="RussianRail G Pro"/>
              </a:rPr>
              <a:t>(58,3 km/h )</a:t>
            </a:r>
          </a:p>
        </p:txBody>
      </p:sp>
      <p:sp>
        <p:nvSpPr>
          <p:cNvPr id="20509" name="Text Box 55"/>
          <p:cNvSpPr txBox="1">
            <a:spLocks noChangeArrowheads="1"/>
          </p:cNvSpPr>
          <p:nvPr/>
        </p:nvSpPr>
        <p:spPr bwMode="auto">
          <a:xfrm>
            <a:off x="7572375" y="6124575"/>
            <a:ext cx="1571625" cy="304800"/>
          </a:xfrm>
          <a:prstGeom prst="rect">
            <a:avLst/>
          </a:prstGeom>
          <a:noFill/>
          <a:ln w="9525">
            <a:noFill/>
            <a:miter lim="800000"/>
            <a:headEnd/>
            <a:tailEnd/>
          </a:ln>
        </p:spPr>
        <p:txBody>
          <a:bodyPr>
            <a:spAutoFit/>
          </a:bodyPr>
          <a:lstStyle/>
          <a:p>
            <a:pPr algn="ctr">
              <a:spcBef>
                <a:spcPct val="50000"/>
              </a:spcBef>
            </a:pPr>
            <a:r>
              <a:rPr lang="ru-RU" sz="1400" b="1">
                <a:solidFill>
                  <a:srgbClr val="5F5F5F"/>
                </a:solidFill>
                <a:latin typeface="RussianRail G Pro"/>
              </a:rPr>
              <a:t>(62,5 km/h )</a:t>
            </a:r>
          </a:p>
        </p:txBody>
      </p:sp>
      <p:sp>
        <p:nvSpPr>
          <p:cNvPr id="20510" name="Text Box 56"/>
          <p:cNvSpPr txBox="1">
            <a:spLocks noChangeArrowheads="1"/>
          </p:cNvSpPr>
          <p:nvPr/>
        </p:nvSpPr>
        <p:spPr bwMode="auto">
          <a:xfrm>
            <a:off x="3633788" y="6407150"/>
            <a:ext cx="577850" cy="304800"/>
          </a:xfrm>
          <a:prstGeom prst="rect">
            <a:avLst/>
          </a:prstGeom>
          <a:noFill/>
          <a:ln w="9525" algn="ctr">
            <a:noFill/>
            <a:miter lim="800000"/>
            <a:headEnd/>
            <a:tailEnd/>
          </a:ln>
        </p:spPr>
        <p:txBody>
          <a:bodyPr wrap="none">
            <a:spAutoFit/>
          </a:bodyPr>
          <a:lstStyle/>
          <a:p>
            <a:pPr eaLnBrk="0" hangingPunct="0"/>
            <a:r>
              <a:rPr lang="ru-RU" sz="1400" b="1">
                <a:solidFill>
                  <a:srgbClr val="DA2400"/>
                </a:solidFill>
                <a:latin typeface="RussianRail G Pro"/>
              </a:rPr>
              <a:t>2010</a:t>
            </a:r>
          </a:p>
        </p:txBody>
      </p:sp>
      <p:sp>
        <p:nvSpPr>
          <p:cNvPr id="20511" name="Text Box 57"/>
          <p:cNvSpPr txBox="1">
            <a:spLocks noChangeArrowheads="1"/>
          </p:cNvSpPr>
          <p:nvPr/>
        </p:nvSpPr>
        <p:spPr bwMode="auto">
          <a:xfrm>
            <a:off x="2051050" y="6410325"/>
            <a:ext cx="577850" cy="304800"/>
          </a:xfrm>
          <a:prstGeom prst="rect">
            <a:avLst/>
          </a:prstGeom>
          <a:noFill/>
          <a:ln w="9525" algn="ctr">
            <a:noFill/>
            <a:miter lim="800000"/>
            <a:headEnd/>
            <a:tailEnd/>
          </a:ln>
        </p:spPr>
        <p:txBody>
          <a:bodyPr wrap="none">
            <a:spAutoFit/>
          </a:bodyPr>
          <a:lstStyle/>
          <a:p>
            <a:pPr eaLnBrk="0" hangingPunct="0"/>
            <a:r>
              <a:rPr lang="ru-RU" sz="1400" b="1">
                <a:solidFill>
                  <a:srgbClr val="DA2400"/>
                </a:solidFill>
                <a:latin typeface="RussianRail G Pro"/>
              </a:rPr>
              <a:t>2009</a:t>
            </a:r>
          </a:p>
        </p:txBody>
      </p:sp>
      <p:sp>
        <p:nvSpPr>
          <p:cNvPr id="20512" name="Text Box 58"/>
          <p:cNvSpPr txBox="1">
            <a:spLocks noChangeArrowheads="1"/>
          </p:cNvSpPr>
          <p:nvPr/>
        </p:nvSpPr>
        <p:spPr bwMode="auto">
          <a:xfrm>
            <a:off x="5218113" y="6407150"/>
            <a:ext cx="577850" cy="304800"/>
          </a:xfrm>
          <a:prstGeom prst="rect">
            <a:avLst/>
          </a:prstGeom>
          <a:noFill/>
          <a:ln w="9525" algn="ctr">
            <a:noFill/>
            <a:miter lim="800000"/>
            <a:headEnd/>
            <a:tailEnd/>
          </a:ln>
        </p:spPr>
        <p:txBody>
          <a:bodyPr wrap="none">
            <a:spAutoFit/>
          </a:bodyPr>
          <a:lstStyle/>
          <a:p>
            <a:pPr eaLnBrk="0" hangingPunct="0"/>
            <a:r>
              <a:rPr lang="ru-RU" sz="1400" b="1">
                <a:solidFill>
                  <a:srgbClr val="DA2400"/>
                </a:solidFill>
                <a:latin typeface="RussianRail G Pro"/>
              </a:rPr>
              <a:t>2011</a:t>
            </a:r>
          </a:p>
        </p:txBody>
      </p:sp>
      <p:sp>
        <p:nvSpPr>
          <p:cNvPr id="20513" name="Text Box 59"/>
          <p:cNvSpPr txBox="1">
            <a:spLocks noChangeArrowheads="1"/>
          </p:cNvSpPr>
          <p:nvPr/>
        </p:nvSpPr>
        <p:spPr bwMode="auto">
          <a:xfrm>
            <a:off x="6515100" y="6407150"/>
            <a:ext cx="577850" cy="304800"/>
          </a:xfrm>
          <a:prstGeom prst="rect">
            <a:avLst/>
          </a:prstGeom>
          <a:noFill/>
          <a:ln w="9525" algn="ctr">
            <a:noFill/>
            <a:miter lim="800000"/>
            <a:headEnd/>
            <a:tailEnd/>
          </a:ln>
        </p:spPr>
        <p:txBody>
          <a:bodyPr wrap="none">
            <a:spAutoFit/>
          </a:bodyPr>
          <a:lstStyle/>
          <a:p>
            <a:pPr eaLnBrk="0" hangingPunct="0"/>
            <a:r>
              <a:rPr lang="ru-RU" sz="1400" b="1">
                <a:solidFill>
                  <a:srgbClr val="DA2400"/>
                </a:solidFill>
                <a:latin typeface="RussianRail G Pro"/>
              </a:rPr>
              <a:t>2012</a:t>
            </a:r>
          </a:p>
        </p:txBody>
      </p:sp>
      <p:sp>
        <p:nvSpPr>
          <p:cNvPr id="20514" name="Text Box 60"/>
          <p:cNvSpPr txBox="1">
            <a:spLocks noChangeArrowheads="1"/>
          </p:cNvSpPr>
          <p:nvPr/>
        </p:nvSpPr>
        <p:spPr bwMode="auto">
          <a:xfrm>
            <a:off x="7643813" y="6357938"/>
            <a:ext cx="1268412" cy="492125"/>
          </a:xfrm>
          <a:prstGeom prst="rect">
            <a:avLst/>
          </a:prstGeom>
          <a:noFill/>
          <a:ln w="9525" algn="ctr">
            <a:noFill/>
            <a:miter lim="800000"/>
            <a:headEnd/>
            <a:tailEnd/>
          </a:ln>
        </p:spPr>
        <p:txBody>
          <a:bodyPr>
            <a:spAutoFit/>
          </a:bodyPr>
          <a:lstStyle/>
          <a:p>
            <a:pPr algn="ctr" eaLnBrk="0" hangingPunct="0"/>
            <a:r>
              <a:rPr lang="ru-RU" sz="1400" b="1">
                <a:solidFill>
                  <a:srgbClr val="DA2400"/>
                </a:solidFill>
                <a:latin typeface="RussianRail G Pro"/>
              </a:rPr>
              <a:t>2015</a:t>
            </a:r>
          </a:p>
          <a:p>
            <a:pPr algn="ctr" eaLnBrk="0" hangingPunct="0"/>
            <a:r>
              <a:rPr lang="en-US" sz="1200" b="1">
                <a:solidFill>
                  <a:srgbClr val="DA2400"/>
                </a:solidFill>
                <a:latin typeface="RussianRail G Pro"/>
              </a:rPr>
              <a:t>a</a:t>
            </a:r>
            <a:r>
              <a:rPr lang="ru-RU" sz="1200" b="1">
                <a:solidFill>
                  <a:srgbClr val="DA2400"/>
                </a:solidFill>
                <a:latin typeface="RussianRail G Pro"/>
              </a:rPr>
              <a:t>nd further</a:t>
            </a:r>
          </a:p>
        </p:txBody>
      </p:sp>
      <p:grpSp>
        <p:nvGrpSpPr>
          <p:cNvPr id="20515" name="Группа 56"/>
          <p:cNvGrpSpPr>
            <a:grpSpLocks/>
          </p:cNvGrpSpPr>
          <p:nvPr/>
        </p:nvGrpSpPr>
        <p:grpSpPr bwMode="auto">
          <a:xfrm>
            <a:off x="1428750" y="2720975"/>
            <a:ext cx="5262563" cy="366713"/>
            <a:chOff x="1982788" y="2990850"/>
            <a:chExt cx="5262562" cy="366713"/>
          </a:xfrm>
        </p:grpSpPr>
        <p:sp>
          <p:nvSpPr>
            <p:cNvPr id="69" name="Text Box 26"/>
            <p:cNvSpPr txBox="1">
              <a:spLocks noChangeArrowheads="1"/>
            </p:cNvSpPr>
            <p:nvPr/>
          </p:nvSpPr>
          <p:spPr bwMode="auto">
            <a:xfrm>
              <a:off x="1982788" y="2990850"/>
              <a:ext cx="1089025" cy="366713"/>
            </a:xfrm>
            <a:prstGeom prst="rect">
              <a:avLst/>
            </a:prstGeom>
            <a:noFill/>
            <a:ln w="9525">
              <a:noFill/>
              <a:miter lim="800000"/>
              <a:headEnd/>
              <a:tailEnd/>
            </a:ln>
          </p:spPr>
          <p:txBody>
            <a:bodyPr>
              <a:spAutoFit/>
            </a:bodyPr>
            <a:lstStyle/>
            <a:p>
              <a:pPr fontAlgn="auto">
                <a:spcBef>
                  <a:spcPts val="0"/>
                </a:spcBef>
                <a:spcAft>
                  <a:spcPts val="0"/>
                </a:spcAft>
                <a:defRPr/>
              </a:pPr>
              <a:r>
                <a:rPr lang="ru-RU" b="1" kern="0" dirty="0">
                  <a:solidFill>
                    <a:srgbClr val="333399"/>
                  </a:solidFill>
                  <a:latin typeface="RussianRail G Pro" pitchFamily="34" charset="-52"/>
                </a:rPr>
                <a:t>2009</a:t>
              </a:r>
              <a:endParaRPr lang="ru-RU" kern="0" dirty="0">
                <a:solidFill>
                  <a:sysClr val="windowText" lastClr="000000"/>
                </a:solidFill>
                <a:latin typeface="RussianRail G Pro" pitchFamily="34" charset="-52"/>
              </a:endParaRPr>
            </a:p>
          </p:txBody>
        </p:sp>
        <p:sp>
          <p:nvSpPr>
            <p:cNvPr id="70" name="Text Box 27"/>
            <p:cNvSpPr txBox="1">
              <a:spLocks noChangeArrowheads="1"/>
            </p:cNvSpPr>
            <p:nvPr/>
          </p:nvSpPr>
          <p:spPr bwMode="auto">
            <a:xfrm>
              <a:off x="3429001" y="2990850"/>
              <a:ext cx="938212" cy="366713"/>
            </a:xfrm>
            <a:prstGeom prst="rect">
              <a:avLst/>
            </a:prstGeom>
            <a:noFill/>
            <a:ln w="9525">
              <a:noFill/>
              <a:miter lim="800000"/>
              <a:headEnd/>
              <a:tailEnd/>
            </a:ln>
          </p:spPr>
          <p:txBody>
            <a:bodyPr>
              <a:spAutoFit/>
            </a:bodyPr>
            <a:lstStyle/>
            <a:p>
              <a:pPr fontAlgn="auto">
                <a:spcBef>
                  <a:spcPts val="0"/>
                </a:spcBef>
                <a:spcAft>
                  <a:spcPts val="0"/>
                </a:spcAft>
                <a:defRPr/>
              </a:pPr>
              <a:r>
                <a:rPr lang="ru-RU" b="1" kern="0" dirty="0">
                  <a:solidFill>
                    <a:srgbClr val="333399"/>
                  </a:solidFill>
                  <a:latin typeface="RussianRail G Pro" pitchFamily="34" charset="-52"/>
                </a:rPr>
                <a:t>2010</a:t>
              </a:r>
              <a:endParaRPr lang="ru-RU" kern="0" dirty="0">
                <a:solidFill>
                  <a:sysClr val="windowText" lastClr="000000"/>
                </a:solidFill>
                <a:latin typeface="RussianRail G Pro" pitchFamily="34" charset="-52"/>
              </a:endParaRPr>
            </a:p>
          </p:txBody>
        </p:sp>
        <p:sp>
          <p:nvSpPr>
            <p:cNvPr id="71" name="Text Box 28"/>
            <p:cNvSpPr txBox="1">
              <a:spLocks noChangeArrowheads="1"/>
            </p:cNvSpPr>
            <p:nvPr/>
          </p:nvSpPr>
          <p:spPr bwMode="auto">
            <a:xfrm>
              <a:off x="4941887" y="2990850"/>
              <a:ext cx="915988" cy="366713"/>
            </a:xfrm>
            <a:prstGeom prst="rect">
              <a:avLst/>
            </a:prstGeom>
            <a:noFill/>
            <a:ln w="9525">
              <a:noFill/>
              <a:miter lim="800000"/>
              <a:headEnd/>
              <a:tailEnd/>
            </a:ln>
          </p:spPr>
          <p:txBody>
            <a:bodyPr>
              <a:spAutoFit/>
            </a:bodyPr>
            <a:lstStyle/>
            <a:p>
              <a:pPr fontAlgn="auto">
                <a:spcBef>
                  <a:spcPts val="0"/>
                </a:spcBef>
                <a:spcAft>
                  <a:spcPts val="0"/>
                </a:spcAft>
                <a:defRPr/>
              </a:pPr>
              <a:r>
                <a:rPr lang="ru-RU" b="1" kern="0" dirty="0">
                  <a:solidFill>
                    <a:srgbClr val="333399"/>
                  </a:solidFill>
                  <a:latin typeface="RussianRail G Pro" pitchFamily="34" charset="-52"/>
                </a:rPr>
                <a:t>2011</a:t>
              </a:r>
              <a:endParaRPr lang="ru-RU" kern="0" dirty="0">
                <a:solidFill>
                  <a:sysClr val="windowText" lastClr="000000"/>
                </a:solidFill>
                <a:latin typeface="RussianRail G Pro" pitchFamily="34" charset="-52"/>
              </a:endParaRPr>
            </a:p>
          </p:txBody>
        </p:sp>
        <p:sp>
          <p:nvSpPr>
            <p:cNvPr id="72" name="Text Box 29"/>
            <p:cNvSpPr txBox="1">
              <a:spLocks noChangeArrowheads="1"/>
            </p:cNvSpPr>
            <p:nvPr/>
          </p:nvSpPr>
          <p:spPr bwMode="auto">
            <a:xfrm>
              <a:off x="6286500" y="2990850"/>
              <a:ext cx="958850" cy="366713"/>
            </a:xfrm>
            <a:prstGeom prst="rect">
              <a:avLst/>
            </a:prstGeom>
            <a:noFill/>
            <a:ln w="9525">
              <a:noFill/>
              <a:miter lim="800000"/>
              <a:headEnd/>
              <a:tailEnd/>
            </a:ln>
          </p:spPr>
          <p:txBody>
            <a:bodyPr>
              <a:spAutoFit/>
            </a:bodyPr>
            <a:lstStyle/>
            <a:p>
              <a:pPr fontAlgn="auto">
                <a:spcBef>
                  <a:spcPts val="0"/>
                </a:spcBef>
                <a:spcAft>
                  <a:spcPts val="0"/>
                </a:spcAft>
                <a:defRPr/>
              </a:pPr>
              <a:r>
                <a:rPr lang="ru-RU" b="1" kern="0" dirty="0">
                  <a:solidFill>
                    <a:srgbClr val="333399"/>
                  </a:solidFill>
                  <a:latin typeface="RussianRail G Pro" pitchFamily="34" charset="-52"/>
                </a:rPr>
                <a:t>2012</a:t>
              </a:r>
              <a:endParaRPr lang="ru-RU" kern="0" dirty="0">
                <a:solidFill>
                  <a:sysClr val="windowText" lastClr="000000"/>
                </a:solidFill>
                <a:latin typeface="RussianRail G Pro" pitchFamily="34" charset="-52"/>
              </a:endParaRPr>
            </a:p>
          </p:txBody>
        </p:sp>
      </p:grpSp>
      <p:grpSp>
        <p:nvGrpSpPr>
          <p:cNvPr id="20516" name="Группа 55"/>
          <p:cNvGrpSpPr>
            <a:grpSpLocks/>
          </p:cNvGrpSpPr>
          <p:nvPr/>
        </p:nvGrpSpPr>
        <p:grpSpPr bwMode="auto">
          <a:xfrm>
            <a:off x="1214438" y="2659063"/>
            <a:ext cx="5908675" cy="144462"/>
            <a:chOff x="1806575" y="2852738"/>
            <a:chExt cx="5908675" cy="144462"/>
          </a:xfrm>
        </p:grpSpPr>
        <p:sp>
          <p:nvSpPr>
            <p:cNvPr id="78" name="Line 40"/>
            <p:cNvSpPr>
              <a:spLocks noChangeShapeType="1"/>
            </p:cNvSpPr>
            <p:nvPr/>
          </p:nvSpPr>
          <p:spPr bwMode="auto">
            <a:xfrm>
              <a:off x="1806575" y="2852738"/>
              <a:ext cx="1587" cy="144462"/>
            </a:xfrm>
            <a:prstGeom prst="line">
              <a:avLst/>
            </a:prstGeom>
            <a:noFill/>
            <a:ln w="28575">
              <a:solidFill>
                <a:srgbClr val="003399"/>
              </a:solidFill>
              <a:round/>
              <a:headEnd/>
              <a:tailEnd/>
            </a:ln>
          </p:spPr>
          <p:txBody>
            <a:bodyPr/>
            <a:lstStyle/>
            <a:p>
              <a:pPr fontAlgn="auto">
                <a:spcBef>
                  <a:spcPts val="0"/>
                </a:spcBef>
                <a:spcAft>
                  <a:spcPts val="0"/>
                </a:spcAft>
                <a:defRPr/>
              </a:pPr>
              <a:endParaRPr lang="ru-RU" kern="0" dirty="0">
                <a:solidFill>
                  <a:sysClr val="windowText" lastClr="000000"/>
                </a:solidFill>
                <a:cs typeface="+mn-cs"/>
              </a:endParaRPr>
            </a:p>
          </p:txBody>
        </p:sp>
        <p:sp>
          <p:nvSpPr>
            <p:cNvPr id="79" name="Line 41"/>
            <p:cNvSpPr>
              <a:spLocks noChangeShapeType="1"/>
            </p:cNvSpPr>
            <p:nvPr/>
          </p:nvSpPr>
          <p:spPr bwMode="auto">
            <a:xfrm>
              <a:off x="4786312" y="2852738"/>
              <a:ext cx="1588" cy="144462"/>
            </a:xfrm>
            <a:prstGeom prst="line">
              <a:avLst/>
            </a:prstGeom>
            <a:noFill/>
            <a:ln w="28575">
              <a:solidFill>
                <a:srgbClr val="003399"/>
              </a:solidFill>
              <a:round/>
              <a:headEnd/>
              <a:tailEnd/>
            </a:ln>
          </p:spPr>
          <p:txBody>
            <a:bodyPr/>
            <a:lstStyle/>
            <a:p>
              <a:pPr fontAlgn="auto">
                <a:spcBef>
                  <a:spcPts val="0"/>
                </a:spcBef>
                <a:spcAft>
                  <a:spcPts val="0"/>
                </a:spcAft>
                <a:defRPr/>
              </a:pPr>
              <a:endParaRPr lang="ru-RU" kern="0" dirty="0">
                <a:solidFill>
                  <a:sysClr val="windowText" lastClr="000000"/>
                </a:solidFill>
                <a:cs typeface="+mn-cs"/>
              </a:endParaRPr>
            </a:p>
          </p:txBody>
        </p:sp>
        <p:sp>
          <p:nvSpPr>
            <p:cNvPr id="80" name="Line 42"/>
            <p:cNvSpPr>
              <a:spLocks noChangeShapeType="1"/>
            </p:cNvSpPr>
            <p:nvPr/>
          </p:nvSpPr>
          <p:spPr bwMode="auto">
            <a:xfrm>
              <a:off x="6215062" y="2852738"/>
              <a:ext cx="1588" cy="144462"/>
            </a:xfrm>
            <a:prstGeom prst="line">
              <a:avLst/>
            </a:prstGeom>
            <a:noFill/>
            <a:ln w="28575">
              <a:solidFill>
                <a:srgbClr val="003399"/>
              </a:solidFill>
              <a:round/>
              <a:headEnd/>
              <a:tailEnd/>
            </a:ln>
          </p:spPr>
          <p:txBody>
            <a:bodyPr/>
            <a:lstStyle/>
            <a:p>
              <a:pPr fontAlgn="auto">
                <a:spcBef>
                  <a:spcPts val="0"/>
                </a:spcBef>
                <a:spcAft>
                  <a:spcPts val="0"/>
                </a:spcAft>
                <a:defRPr/>
              </a:pPr>
              <a:endParaRPr lang="ru-RU" kern="0" dirty="0">
                <a:solidFill>
                  <a:sysClr val="windowText" lastClr="000000"/>
                </a:solidFill>
                <a:cs typeface="+mn-cs"/>
              </a:endParaRPr>
            </a:p>
          </p:txBody>
        </p:sp>
        <p:sp>
          <p:nvSpPr>
            <p:cNvPr id="81" name="Line 43"/>
            <p:cNvSpPr>
              <a:spLocks noChangeShapeType="1"/>
            </p:cNvSpPr>
            <p:nvPr/>
          </p:nvSpPr>
          <p:spPr bwMode="auto">
            <a:xfrm>
              <a:off x="3205162" y="2852738"/>
              <a:ext cx="1588" cy="144462"/>
            </a:xfrm>
            <a:prstGeom prst="line">
              <a:avLst/>
            </a:prstGeom>
            <a:noFill/>
            <a:ln w="28575">
              <a:solidFill>
                <a:srgbClr val="003399"/>
              </a:solidFill>
              <a:round/>
              <a:headEnd/>
              <a:tailEnd/>
            </a:ln>
          </p:spPr>
          <p:txBody>
            <a:bodyPr/>
            <a:lstStyle/>
            <a:p>
              <a:pPr fontAlgn="auto">
                <a:spcBef>
                  <a:spcPts val="0"/>
                </a:spcBef>
                <a:spcAft>
                  <a:spcPts val="0"/>
                </a:spcAft>
                <a:defRPr/>
              </a:pPr>
              <a:endParaRPr lang="ru-RU" kern="0" dirty="0">
                <a:solidFill>
                  <a:sysClr val="windowText" lastClr="000000"/>
                </a:solidFill>
                <a:cs typeface="+mn-cs"/>
              </a:endParaRPr>
            </a:p>
          </p:txBody>
        </p:sp>
        <p:sp>
          <p:nvSpPr>
            <p:cNvPr id="82" name="Line 44"/>
            <p:cNvSpPr>
              <a:spLocks noChangeShapeType="1"/>
            </p:cNvSpPr>
            <p:nvPr/>
          </p:nvSpPr>
          <p:spPr bwMode="auto">
            <a:xfrm>
              <a:off x="7713662" y="2852738"/>
              <a:ext cx="1588" cy="144462"/>
            </a:xfrm>
            <a:prstGeom prst="line">
              <a:avLst/>
            </a:prstGeom>
            <a:noFill/>
            <a:ln w="28575">
              <a:solidFill>
                <a:srgbClr val="003399"/>
              </a:solidFill>
              <a:round/>
              <a:headEnd/>
              <a:tailEnd/>
            </a:ln>
          </p:spPr>
          <p:txBody>
            <a:bodyPr/>
            <a:lstStyle/>
            <a:p>
              <a:pPr fontAlgn="auto">
                <a:spcBef>
                  <a:spcPts val="0"/>
                </a:spcBef>
                <a:spcAft>
                  <a:spcPts val="0"/>
                </a:spcAft>
                <a:defRPr/>
              </a:pPr>
              <a:endParaRPr lang="ru-RU" kern="0" dirty="0">
                <a:solidFill>
                  <a:sysClr val="windowText" lastClr="000000"/>
                </a:solidFill>
                <a:cs typeface="+mn-cs"/>
              </a:endParaRPr>
            </a:p>
          </p:txBody>
        </p:sp>
      </p:grpSp>
      <p:sp>
        <p:nvSpPr>
          <p:cNvPr id="20517" name="Text Box 35"/>
          <p:cNvSpPr txBox="1">
            <a:spLocks noChangeArrowheads="1"/>
          </p:cNvSpPr>
          <p:nvPr/>
        </p:nvSpPr>
        <p:spPr bwMode="auto">
          <a:xfrm>
            <a:off x="4849813" y="1866900"/>
            <a:ext cx="2989262" cy="288925"/>
          </a:xfrm>
          <a:prstGeom prst="rect">
            <a:avLst/>
          </a:prstGeom>
          <a:noFill/>
          <a:ln w="9525">
            <a:noFill/>
            <a:miter lim="800000"/>
            <a:headEnd/>
            <a:tailEnd/>
          </a:ln>
        </p:spPr>
        <p:txBody>
          <a:bodyPr anchor="ctr"/>
          <a:lstStyle/>
          <a:p>
            <a:pPr>
              <a:lnSpc>
                <a:spcPct val="80000"/>
              </a:lnSpc>
            </a:pPr>
            <a:r>
              <a:rPr lang="ru-RU" sz="1400" b="1">
                <a:solidFill>
                  <a:srgbClr val="333399"/>
                </a:solidFill>
                <a:latin typeface="RussianRail G Pro"/>
              </a:rPr>
              <a:t>Technological </a:t>
            </a:r>
            <a:r>
              <a:rPr lang="en-US" sz="1400" b="1">
                <a:solidFill>
                  <a:srgbClr val="333399"/>
                </a:solidFill>
                <a:latin typeface="RussianRail G Pro"/>
              </a:rPr>
              <a:t>improvement</a:t>
            </a:r>
            <a:endParaRPr lang="ru-RU" sz="1400" b="1">
              <a:solidFill>
                <a:srgbClr val="333399"/>
              </a:solidFill>
              <a:latin typeface="RussianRail G Pro"/>
            </a:endParaRPr>
          </a:p>
        </p:txBody>
      </p:sp>
      <p:sp>
        <p:nvSpPr>
          <p:cNvPr id="20518" name="Text Box 36"/>
          <p:cNvSpPr txBox="1">
            <a:spLocks noChangeArrowheads="1"/>
          </p:cNvSpPr>
          <p:nvPr/>
        </p:nvSpPr>
        <p:spPr bwMode="auto">
          <a:xfrm>
            <a:off x="2714625" y="571500"/>
            <a:ext cx="3816350" cy="293688"/>
          </a:xfrm>
          <a:prstGeom prst="rect">
            <a:avLst/>
          </a:prstGeom>
          <a:noFill/>
          <a:ln w="9525">
            <a:noFill/>
            <a:miter lim="800000"/>
            <a:headEnd/>
            <a:tailEnd/>
          </a:ln>
        </p:spPr>
        <p:txBody>
          <a:bodyPr anchor="ctr"/>
          <a:lstStyle/>
          <a:p>
            <a:pPr>
              <a:lnSpc>
                <a:spcPct val="80000"/>
              </a:lnSpc>
            </a:pPr>
            <a:r>
              <a:rPr lang="ru-RU" sz="1400" b="1">
                <a:solidFill>
                  <a:srgbClr val="333399"/>
                </a:solidFill>
                <a:latin typeface="RussianRail G Pro"/>
              </a:rPr>
              <a:t>Organizational actions</a:t>
            </a:r>
          </a:p>
        </p:txBody>
      </p:sp>
      <p:sp>
        <p:nvSpPr>
          <p:cNvPr id="20519" name="Text Box 37"/>
          <p:cNvSpPr txBox="1">
            <a:spLocks noChangeArrowheads="1"/>
          </p:cNvSpPr>
          <p:nvPr/>
        </p:nvSpPr>
        <p:spPr bwMode="auto">
          <a:xfrm>
            <a:off x="3435350" y="1506538"/>
            <a:ext cx="3816350" cy="287337"/>
          </a:xfrm>
          <a:prstGeom prst="rect">
            <a:avLst/>
          </a:prstGeom>
          <a:noFill/>
          <a:ln w="9525">
            <a:noFill/>
            <a:miter lim="800000"/>
            <a:headEnd/>
            <a:tailEnd/>
          </a:ln>
        </p:spPr>
        <p:txBody>
          <a:bodyPr anchor="ctr"/>
          <a:lstStyle/>
          <a:p>
            <a:pPr>
              <a:lnSpc>
                <a:spcPct val="80000"/>
              </a:lnSpc>
            </a:pPr>
            <a:r>
              <a:rPr lang="en-US" sz="1400" b="1">
                <a:solidFill>
                  <a:srgbClr val="333399"/>
                </a:solidFill>
                <a:latin typeface="RussianRail G Pro"/>
              </a:rPr>
              <a:t> Change of legal base</a:t>
            </a:r>
            <a:endParaRPr lang="ru-RU" sz="1400" b="1">
              <a:solidFill>
                <a:srgbClr val="333399"/>
              </a:solidFill>
              <a:latin typeface="RussianRail G Pro"/>
            </a:endParaRPr>
          </a:p>
        </p:txBody>
      </p:sp>
      <p:sp>
        <p:nvSpPr>
          <p:cNvPr id="20520" name="Text Box 38"/>
          <p:cNvSpPr txBox="1">
            <a:spLocks noChangeArrowheads="1"/>
          </p:cNvSpPr>
          <p:nvPr/>
        </p:nvSpPr>
        <p:spPr bwMode="auto">
          <a:xfrm>
            <a:off x="3435350" y="931863"/>
            <a:ext cx="3816350" cy="504825"/>
          </a:xfrm>
          <a:prstGeom prst="rect">
            <a:avLst/>
          </a:prstGeom>
          <a:noFill/>
          <a:ln w="9525">
            <a:noFill/>
            <a:miter lim="800000"/>
            <a:headEnd/>
            <a:tailEnd/>
          </a:ln>
        </p:spPr>
        <p:txBody>
          <a:bodyPr anchor="ctr"/>
          <a:lstStyle/>
          <a:p>
            <a:pPr>
              <a:lnSpc>
                <a:spcPct val="80000"/>
              </a:lnSpc>
            </a:pPr>
            <a:r>
              <a:rPr lang="en-US" sz="1400" b="1">
                <a:solidFill>
                  <a:srgbClr val="333399"/>
                </a:solidFill>
                <a:latin typeface="RussianRail G Pro"/>
              </a:rPr>
              <a:t>Improvement of the tariff policy</a:t>
            </a:r>
            <a:endParaRPr lang="ru-RU" sz="1400" b="1">
              <a:solidFill>
                <a:srgbClr val="333399"/>
              </a:solidFill>
              <a:latin typeface="RussianRail G Pro"/>
            </a:endParaRPr>
          </a:p>
        </p:txBody>
      </p:sp>
      <p:sp>
        <p:nvSpPr>
          <p:cNvPr id="20521" name="Text Box 34"/>
          <p:cNvSpPr txBox="1">
            <a:spLocks noChangeArrowheads="1"/>
          </p:cNvSpPr>
          <p:nvPr/>
        </p:nvSpPr>
        <p:spPr bwMode="auto">
          <a:xfrm>
            <a:off x="6880225" y="2235200"/>
            <a:ext cx="2192338" cy="360363"/>
          </a:xfrm>
          <a:prstGeom prst="rect">
            <a:avLst/>
          </a:prstGeom>
          <a:noFill/>
          <a:ln w="9525">
            <a:noFill/>
            <a:miter lim="800000"/>
            <a:headEnd/>
            <a:tailEnd/>
          </a:ln>
        </p:spPr>
        <p:txBody>
          <a:bodyPr anchor="ctr"/>
          <a:lstStyle/>
          <a:p>
            <a:r>
              <a:rPr lang="ru-RU" sz="1400" b="1">
                <a:solidFill>
                  <a:srgbClr val="333399"/>
                </a:solidFill>
                <a:latin typeface="RussianRail G Pro"/>
              </a:rPr>
              <a:t>Technical</a:t>
            </a:r>
            <a:r>
              <a:rPr lang="en-US" sz="1400" b="1">
                <a:solidFill>
                  <a:srgbClr val="333399"/>
                </a:solidFill>
                <a:latin typeface="RussianRail G Pro"/>
              </a:rPr>
              <a:t> improvement</a:t>
            </a:r>
            <a:endParaRPr lang="ru-RU" sz="1400" b="1">
              <a:solidFill>
                <a:srgbClr val="333399"/>
              </a:solidFill>
              <a:latin typeface="RussianRail G Pro"/>
            </a:endParaRPr>
          </a:p>
        </p:txBody>
      </p:sp>
      <p:sp>
        <p:nvSpPr>
          <p:cNvPr id="65" name="Скругленный прямоугольник 64"/>
          <p:cNvSpPr/>
          <p:nvPr/>
        </p:nvSpPr>
        <p:spPr bwMode="auto">
          <a:xfrm>
            <a:off x="1214438" y="592138"/>
            <a:ext cx="1428750" cy="285750"/>
          </a:xfrm>
          <a:prstGeom prst="roundRect">
            <a:avLst/>
          </a:prstGeom>
          <a:solidFill>
            <a:schemeClr val="tx2">
              <a:lumMod val="60000"/>
              <a:lumOff val="40000"/>
            </a:schemeClr>
          </a:solidFill>
          <a:ln w="25400" cap="flat" cmpd="sng" algn="ctr">
            <a:noFill/>
            <a:prstDash val="solid"/>
            <a:round/>
            <a:headEnd type="none" w="med" len="med"/>
            <a:tailEnd type="none" w="med" len="med"/>
          </a:ln>
          <a:effectLst/>
        </p:spPr>
        <p:txBody>
          <a:bodyPr/>
          <a:lstStyle/>
          <a:p>
            <a:pPr algn="ctr" defTabSz="441325">
              <a:defRPr/>
            </a:pPr>
            <a:endParaRPr lang="ru-RU" sz="1200">
              <a:solidFill>
                <a:srgbClr val="626463"/>
              </a:solidFill>
              <a:latin typeface="RussianRail G Pro" pitchFamily="34" charset="-52"/>
              <a:ea typeface="ヒラギノ角ゴ ProN W3" pitchFamily="96" charset="-128"/>
              <a:cs typeface="+mn-cs"/>
              <a:sym typeface="GillSans-Normal" charset="-52"/>
            </a:endParaRPr>
          </a:p>
        </p:txBody>
      </p:sp>
      <p:sp>
        <p:nvSpPr>
          <p:cNvPr id="67" name="Скругленный прямоугольник 66"/>
          <p:cNvSpPr/>
          <p:nvPr/>
        </p:nvSpPr>
        <p:spPr bwMode="auto">
          <a:xfrm>
            <a:off x="1214438" y="1020763"/>
            <a:ext cx="2143125" cy="285750"/>
          </a:xfrm>
          <a:prstGeom prst="roundRect">
            <a:avLst/>
          </a:prstGeom>
          <a:solidFill>
            <a:schemeClr val="tx2">
              <a:lumMod val="60000"/>
              <a:lumOff val="40000"/>
            </a:schemeClr>
          </a:solidFill>
          <a:ln w="25400" cap="flat" cmpd="sng" algn="ctr">
            <a:noFill/>
            <a:prstDash val="solid"/>
            <a:round/>
            <a:headEnd type="none" w="med" len="med"/>
            <a:tailEnd type="none" w="med" len="med"/>
          </a:ln>
          <a:effectLst/>
        </p:spPr>
        <p:txBody>
          <a:bodyPr/>
          <a:lstStyle/>
          <a:p>
            <a:pPr algn="ctr" defTabSz="441325">
              <a:defRPr/>
            </a:pPr>
            <a:endParaRPr lang="ru-RU" sz="1200">
              <a:solidFill>
                <a:srgbClr val="626463"/>
              </a:solidFill>
              <a:latin typeface="RussianRail G Pro" pitchFamily="34" charset="-52"/>
              <a:ea typeface="ヒラギノ角ゴ ProN W3" pitchFamily="96" charset="-128"/>
              <a:cs typeface="+mn-cs"/>
              <a:sym typeface="GillSans-Normal" charset="-52"/>
            </a:endParaRPr>
          </a:p>
        </p:txBody>
      </p:sp>
      <p:sp>
        <p:nvSpPr>
          <p:cNvPr id="73" name="Скругленный прямоугольник 72"/>
          <p:cNvSpPr/>
          <p:nvPr/>
        </p:nvSpPr>
        <p:spPr bwMode="auto">
          <a:xfrm>
            <a:off x="1214438" y="1449388"/>
            <a:ext cx="2143125" cy="285750"/>
          </a:xfrm>
          <a:prstGeom prst="roundRect">
            <a:avLst/>
          </a:prstGeom>
          <a:solidFill>
            <a:schemeClr val="tx2">
              <a:lumMod val="60000"/>
              <a:lumOff val="40000"/>
            </a:schemeClr>
          </a:solidFill>
          <a:ln w="25400" cap="flat" cmpd="sng" algn="ctr">
            <a:noFill/>
            <a:prstDash val="solid"/>
            <a:round/>
            <a:headEnd type="none" w="med" len="med"/>
            <a:tailEnd type="none" w="med" len="med"/>
          </a:ln>
          <a:effectLst/>
        </p:spPr>
        <p:txBody>
          <a:bodyPr/>
          <a:lstStyle/>
          <a:p>
            <a:pPr algn="ctr" defTabSz="441325">
              <a:defRPr/>
            </a:pPr>
            <a:endParaRPr lang="ru-RU" sz="1200">
              <a:solidFill>
                <a:srgbClr val="626463"/>
              </a:solidFill>
              <a:latin typeface="RussianRail G Pro" pitchFamily="34" charset="-52"/>
              <a:ea typeface="ヒラギノ角ゴ ProN W3" pitchFamily="96" charset="-128"/>
              <a:cs typeface="+mn-cs"/>
              <a:sym typeface="GillSans-Normal" charset="-52"/>
            </a:endParaRPr>
          </a:p>
        </p:txBody>
      </p:sp>
      <p:sp>
        <p:nvSpPr>
          <p:cNvPr id="74" name="Скругленный прямоугольник 73"/>
          <p:cNvSpPr/>
          <p:nvPr/>
        </p:nvSpPr>
        <p:spPr bwMode="auto">
          <a:xfrm>
            <a:off x="1214438" y="1878013"/>
            <a:ext cx="3500437" cy="285750"/>
          </a:xfrm>
          <a:prstGeom prst="roundRect">
            <a:avLst/>
          </a:prstGeom>
          <a:solidFill>
            <a:schemeClr val="tx2">
              <a:lumMod val="60000"/>
              <a:lumOff val="40000"/>
            </a:schemeClr>
          </a:solidFill>
          <a:ln w="25400" cap="flat" cmpd="sng" algn="ctr">
            <a:noFill/>
            <a:prstDash val="solid"/>
            <a:round/>
            <a:headEnd type="none" w="med" len="med"/>
            <a:tailEnd type="none" w="med" len="med"/>
          </a:ln>
          <a:effectLst/>
        </p:spPr>
        <p:txBody>
          <a:bodyPr/>
          <a:lstStyle/>
          <a:p>
            <a:pPr algn="ctr" defTabSz="441325">
              <a:defRPr/>
            </a:pPr>
            <a:endParaRPr lang="ru-RU" sz="1200">
              <a:solidFill>
                <a:srgbClr val="626463"/>
              </a:solidFill>
              <a:latin typeface="RussianRail G Pro" pitchFamily="34" charset="-52"/>
              <a:ea typeface="ヒラギノ角ゴ ProN W3" pitchFamily="96" charset="-128"/>
              <a:cs typeface="+mn-cs"/>
              <a:sym typeface="GillSans-Normal" charset="-52"/>
            </a:endParaRPr>
          </a:p>
        </p:txBody>
      </p:sp>
      <p:sp>
        <p:nvSpPr>
          <p:cNvPr id="75" name="Скругленный прямоугольник 74"/>
          <p:cNvSpPr/>
          <p:nvPr/>
        </p:nvSpPr>
        <p:spPr bwMode="auto">
          <a:xfrm>
            <a:off x="1214438" y="2306638"/>
            <a:ext cx="5572125" cy="285750"/>
          </a:xfrm>
          <a:prstGeom prst="roundRect">
            <a:avLst/>
          </a:prstGeom>
          <a:solidFill>
            <a:schemeClr val="tx2">
              <a:lumMod val="60000"/>
              <a:lumOff val="40000"/>
            </a:schemeClr>
          </a:solidFill>
          <a:ln w="25400" cap="flat" cmpd="sng" algn="ctr">
            <a:noFill/>
            <a:prstDash val="solid"/>
            <a:round/>
            <a:headEnd type="none" w="med" len="med"/>
            <a:tailEnd type="none" w="med" len="med"/>
          </a:ln>
          <a:effectLst/>
        </p:spPr>
        <p:txBody>
          <a:bodyPr/>
          <a:lstStyle/>
          <a:p>
            <a:pPr algn="ctr" defTabSz="441325">
              <a:defRPr/>
            </a:pPr>
            <a:endParaRPr lang="ru-RU" sz="1200">
              <a:solidFill>
                <a:srgbClr val="626463"/>
              </a:solidFill>
              <a:latin typeface="RussianRail G Pro" pitchFamily="34" charset="-52"/>
              <a:ea typeface="ヒラギノ角ゴ ProN W3" pitchFamily="96" charset="-128"/>
              <a:cs typeface="+mn-cs"/>
              <a:sym typeface="GillSans-Normal" charset="-52"/>
            </a:endParaRPr>
          </a:p>
        </p:txBody>
      </p:sp>
      <p:sp>
        <p:nvSpPr>
          <p:cNvPr id="20527" name="TextBox 63"/>
          <p:cNvSpPr txBox="1">
            <a:spLocks noChangeArrowheads="1"/>
          </p:cNvSpPr>
          <p:nvPr/>
        </p:nvSpPr>
        <p:spPr bwMode="auto">
          <a:xfrm>
            <a:off x="8848725" y="6581775"/>
            <a:ext cx="295275" cy="276225"/>
          </a:xfrm>
          <a:prstGeom prst="rect">
            <a:avLst/>
          </a:prstGeom>
          <a:noFill/>
          <a:ln w="9525">
            <a:noFill/>
            <a:miter lim="800000"/>
            <a:headEnd/>
            <a:tailEnd/>
          </a:ln>
        </p:spPr>
        <p:txBody>
          <a:bodyPr wrap="none">
            <a:spAutoFit/>
          </a:bodyPr>
          <a:lstStyle/>
          <a:p>
            <a:pPr algn="ctr"/>
            <a:r>
              <a:rPr lang="ru-RU" sz="1200">
                <a:solidFill>
                  <a:srgbClr val="626463"/>
                </a:solidFill>
                <a:latin typeface="RussianRail G Pro"/>
                <a:sym typeface="GillSans-Normal"/>
              </a:rPr>
              <a:t>3</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Рисунок 5" descr="RZD.gif"/>
          <p:cNvPicPr>
            <a:picLocks noChangeAspect="1"/>
          </p:cNvPicPr>
          <p:nvPr/>
        </p:nvPicPr>
        <p:blipFill>
          <a:blip r:embed="rId3"/>
          <a:srcRect/>
          <a:stretch>
            <a:fillRect/>
          </a:stretch>
        </p:blipFill>
        <p:spPr bwMode="auto">
          <a:xfrm>
            <a:off x="0" y="0"/>
            <a:ext cx="3786188" cy="785813"/>
          </a:xfrm>
          <a:prstGeom prst="rect">
            <a:avLst/>
          </a:prstGeom>
          <a:noFill/>
          <a:ln w="9525">
            <a:noFill/>
            <a:miter lim="800000"/>
            <a:headEnd/>
            <a:tailEnd/>
          </a:ln>
        </p:spPr>
      </p:pic>
      <p:sp>
        <p:nvSpPr>
          <p:cNvPr id="25604" name="Text Box 2"/>
          <p:cNvSpPr txBox="1">
            <a:spLocks noChangeArrowheads="1"/>
          </p:cNvSpPr>
          <p:nvPr/>
        </p:nvSpPr>
        <p:spPr bwMode="auto">
          <a:xfrm>
            <a:off x="3643313" y="0"/>
            <a:ext cx="5500687" cy="646113"/>
          </a:xfrm>
          <a:prstGeom prst="rect">
            <a:avLst/>
          </a:prstGeom>
          <a:noFill/>
          <a:ln w="9525" algn="ctr">
            <a:noFill/>
            <a:miter lim="800000"/>
            <a:headEnd/>
            <a:tailEnd/>
          </a:ln>
        </p:spPr>
        <p:txBody>
          <a:bodyPr>
            <a:spAutoFit/>
          </a:bodyPr>
          <a:lstStyle/>
          <a:p>
            <a:pPr eaLnBrk="0" hangingPunct="0">
              <a:spcBef>
                <a:spcPct val="50000"/>
              </a:spcBef>
              <a:buFont typeface="Wingdings" pitchFamily="2" charset="2"/>
              <a:buNone/>
            </a:pPr>
            <a:r>
              <a:rPr lang="en-US" b="1">
                <a:latin typeface="RussianRail G Pro"/>
              </a:rPr>
              <a:t>I</a:t>
            </a:r>
            <a:r>
              <a:rPr lang="de-DE" b="1">
                <a:latin typeface="RussianRail G Pro"/>
              </a:rPr>
              <a:t>nternational projects of Russian Railways</a:t>
            </a:r>
            <a:endParaRPr lang="ru-RU" b="1">
              <a:latin typeface="RussianRail G Pro"/>
            </a:endParaRPr>
          </a:p>
        </p:txBody>
      </p:sp>
      <p:graphicFrame>
        <p:nvGraphicFramePr>
          <p:cNvPr id="25602" name="Object 4"/>
          <p:cNvGraphicFramePr>
            <a:graphicFrameLocks noChangeAspect="1"/>
          </p:cNvGraphicFramePr>
          <p:nvPr>
            <p:ph idx="4294967295"/>
          </p:nvPr>
        </p:nvGraphicFramePr>
        <p:xfrm>
          <a:off x="88900" y="823913"/>
          <a:ext cx="8912225" cy="5176837"/>
        </p:xfrm>
        <a:graphic>
          <a:graphicData uri="http://schemas.openxmlformats.org/presentationml/2006/ole">
            <p:oleObj spid="_x0000_s25602" name="Visio" r:id="rId4" imgW="10808614" imgH="6149916" progId="Visio.Drawing.11">
              <p:embed/>
            </p:oleObj>
          </a:graphicData>
        </a:graphic>
      </p:graphicFrame>
      <p:sp>
        <p:nvSpPr>
          <p:cNvPr id="25605" name="Rectangle 3"/>
          <p:cNvSpPr>
            <a:spLocks noChangeArrowheads="1"/>
          </p:cNvSpPr>
          <p:nvPr/>
        </p:nvSpPr>
        <p:spPr bwMode="auto">
          <a:xfrm>
            <a:off x="157163" y="6062663"/>
            <a:ext cx="8555037" cy="652462"/>
          </a:xfrm>
          <a:prstGeom prst="rect">
            <a:avLst/>
          </a:prstGeom>
          <a:solidFill>
            <a:srgbClr val="CCECFF"/>
          </a:solidFill>
          <a:ln w="38100" cmpd="dbl" algn="ctr">
            <a:solidFill>
              <a:schemeClr val="tx1"/>
            </a:solidFill>
            <a:miter lim="800000"/>
            <a:headEnd/>
            <a:tailEnd/>
          </a:ln>
        </p:spPr>
        <p:txBody>
          <a:bodyPr lIns="36000" anchor="ctr" anchorCtr="1"/>
          <a:lstStyle/>
          <a:p>
            <a:pPr indent="1588" eaLnBrk="0" hangingPunct="0">
              <a:tabLst>
                <a:tab pos="2336800" algn="l"/>
              </a:tabLst>
            </a:pPr>
            <a:r>
              <a:rPr lang="en-US" sz="1400" b="1">
                <a:latin typeface="RussianRail G Pro"/>
              </a:rPr>
              <a:t>Making-up of international alliances between the interested railways is the necessary condition of railway transportation competitive advantages realization on the Eurasian direction.</a:t>
            </a:r>
            <a:endParaRPr lang="ru-RU" sz="1400" b="1">
              <a:latin typeface="RussianRail G Pro"/>
            </a:endParaRPr>
          </a:p>
        </p:txBody>
      </p:sp>
      <p:sp>
        <p:nvSpPr>
          <p:cNvPr id="5" name="TextBox 19"/>
          <p:cNvSpPr txBox="1">
            <a:spLocks noChangeArrowheads="1"/>
          </p:cNvSpPr>
          <p:nvPr/>
        </p:nvSpPr>
        <p:spPr bwMode="auto">
          <a:xfrm>
            <a:off x="8650288" y="6540500"/>
            <a:ext cx="455612" cy="276225"/>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ru-RU" sz="1200" dirty="0">
                <a:solidFill>
                  <a:srgbClr val="626463"/>
                </a:solidFill>
                <a:effectLst>
                  <a:outerShdw blurRad="38100" dist="38100" dir="2700000" algn="tl">
                    <a:srgbClr val="000000">
                      <a:alpha val="43137"/>
                    </a:srgbClr>
                  </a:outerShdw>
                </a:effectLst>
                <a:latin typeface="RussianRail G Pro" pitchFamily="34" charset="-52"/>
                <a:cs typeface="+mn-cs"/>
                <a:sym typeface="GillSans-Normal"/>
              </a:rPr>
              <a:t>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29" descr="RZD.gif"/>
          <p:cNvPicPr>
            <a:picLocks noChangeAspect="1"/>
          </p:cNvPicPr>
          <p:nvPr/>
        </p:nvPicPr>
        <p:blipFill>
          <a:blip r:embed="rId2"/>
          <a:srcRect/>
          <a:stretch>
            <a:fillRect/>
          </a:stretch>
        </p:blipFill>
        <p:spPr bwMode="auto">
          <a:xfrm>
            <a:off x="0" y="0"/>
            <a:ext cx="3786188" cy="785813"/>
          </a:xfrm>
          <a:prstGeom prst="rect">
            <a:avLst/>
          </a:prstGeom>
          <a:noFill/>
          <a:ln w="9525">
            <a:noFill/>
            <a:miter lim="800000"/>
            <a:headEnd/>
            <a:tailEnd/>
          </a:ln>
        </p:spPr>
      </p:pic>
      <p:sp>
        <p:nvSpPr>
          <p:cNvPr id="26626" name="Прямоугольник 4"/>
          <p:cNvSpPr>
            <a:spLocks noChangeArrowheads="1"/>
          </p:cNvSpPr>
          <p:nvPr/>
        </p:nvSpPr>
        <p:spPr bwMode="auto">
          <a:xfrm>
            <a:off x="3643313" y="0"/>
            <a:ext cx="5500687" cy="584200"/>
          </a:xfrm>
          <a:prstGeom prst="rect">
            <a:avLst/>
          </a:prstGeom>
          <a:noFill/>
          <a:ln w="9525">
            <a:noFill/>
            <a:miter lim="800000"/>
            <a:headEnd/>
            <a:tailEnd/>
          </a:ln>
        </p:spPr>
        <p:txBody>
          <a:bodyPr>
            <a:spAutoFit/>
          </a:bodyPr>
          <a:lstStyle/>
          <a:p>
            <a:pPr algn="ctr" eaLnBrk="0" hangingPunct="0"/>
            <a:r>
              <a:rPr lang="en-US" sz="1600" b="1">
                <a:solidFill>
                  <a:srgbClr val="000000"/>
                </a:solidFill>
                <a:latin typeface="RussianRail G Pro"/>
                <a:sym typeface="GillSans-Normal"/>
              </a:rPr>
              <a:t>Target priorities</a:t>
            </a:r>
            <a:r>
              <a:rPr lang="ru-RU" sz="1600" b="1">
                <a:solidFill>
                  <a:srgbClr val="000000"/>
                </a:solidFill>
                <a:latin typeface="RussianRail G Pro"/>
                <a:sym typeface="GillSans-Normal"/>
              </a:rPr>
              <a:t> </a:t>
            </a:r>
            <a:r>
              <a:rPr lang="en-US" sz="1600" b="1">
                <a:solidFill>
                  <a:srgbClr val="000000"/>
                </a:solidFill>
                <a:latin typeface="RussianRail G Pro"/>
                <a:sym typeface="GillSans-Normal"/>
              </a:rPr>
              <a:t>of </a:t>
            </a:r>
            <a:r>
              <a:rPr lang="en-US" sz="1600" b="1">
                <a:latin typeface="RussianRail G Pro"/>
              </a:rPr>
              <a:t>product </a:t>
            </a:r>
          </a:p>
          <a:p>
            <a:pPr algn="ctr" eaLnBrk="0" hangingPunct="0"/>
            <a:r>
              <a:rPr lang="en-US" sz="1600" b="1">
                <a:latin typeface="RussianRail G Pro"/>
              </a:rPr>
              <a:t>«The Trans-Siberian Railway for 7 days»</a:t>
            </a:r>
            <a:endParaRPr lang="ru-RU" sz="1600" b="1">
              <a:solidFill>
                <a:srgbClr val="000000"/>
              </a:solidFill>
              <a:latin typeface="RussianRail G Pro"/>
              <a:sym typeface="GillSans-Normal"/>
            </a:endParaRPr>
          </a:p>
        </p:txBody>
      </p:sp>
      <p:sp>
        <p:nvSpPr>
          <p:cNvPr id="26627" name="TextBox 27"/>
          <p:cNvSpPr txBox="1">
            <a:spLocks noChangeArrowheads="1"/>
          </p:cNvSpPr>
          <p:nvPr/>
        </p:nvSpPr>
        <p:spPr bwMode="auto">
          <a:xfrm>
            <a:off x="8859838" y="6581775"/>
            <a:ext cx="295275" cy="276225"/>
          </a:xfrm>
          <a:prstGeom prst="rect">
            <a:avLst/>
          </a:prstGeom>
          <a:noFill/>
          <a:ln w="9525">
            <a:noFill/>
            <a:miter lim="800000"/>
            <a:headEnd/>
            <a:tailEnd/>
          </a:ln>
        </p:spPr>
        <p:txBody>
          <a:bodyPr wrap="none">
            <a:spAutoFit/>
          </a:bodyPr>
          <a:lstStyle/>
          <a:p>
            <a:pPr algn="ctr"/>
            <a:r>
              <a:rPr lang="ru-RU" sz="1200">
                <a:solidFill>
                  <a:srgbClr val="626463"/>
                </a:solidFill>
                <a:latin typeface="RussianRail G Pro"/>
                <a:sym typeface="GillSans-Normal"/>
              </a:rPr>
              <a:t>5</a:t>
            </a:r>
          </a:p>
        </p:txBody>
      </p:sp>
      <p:sp>
        <p:nvSpPr>
          <p:cNvPr id="26628" name="Oval 5"/>
          <p:cNvSpPr>
            <a:spLocks noChangeArrowheads="1"/>
          </p:cNvSpPr>
          <p:nvPr/>
        </p:nvSpPr>
        <p:spPr bwMode="auto">
          <a:xfrm rot="10800000">
            <a:off x="2568575" y="1844675"/>
            <a:ext cx="4494213" cy="4176713"/>
          </a:xfrm>
          <a:prstGeom prst="ellipse">
            <a:avLst/>
          </a:prstGeom>
          <a:solidFill>
            <a:srgbClr val="FF9900"/>
          </a:solidFill>
          <a:ln w="9525">
            <a:solidFill>
              <a:schemeClr val="tx1"/>
            </a:solidFill>
            <a:round/>
            <a:headEnd/>
            <a:tailEnd/>
          </a:ln>
        </p:spPr>
        <p:txBody>
          <a:bodyPr wrap="none" anchor="ctr"/>
          <a:lstStyle/>
          <a:p>
            <a:endParaRPr lang="en-US">
              <a:latin typeface="Calibri" pitchFamily="34" charset="0"/>
            </a:endParaRPr>
          </a:p>
        </p:txBody>
      </p:sp>
      <p:sp>
        <p:nvSpPr>
          <p:cNvPr id="26629" name="Line 7"/>
          <p:cNvSpPr>
            <a:spLocks noChangeShapeType="1"/>
          </p:cNvSpPr>
          <p:nvPr/>
        </p:nvSpPr>
        <p:spPr bwMode="auto">
          <a:xfrm rot="10800000" flipH="1">
            <a:off x="4776788" y="3235325"/>
            <a:ext cx="7937" cy="2786063"/>
          </a:xfrm>
          <a:prstGeom prst="line">
            <a:avLst/>
          </a:prstGeom>
          <a:noFill/>
          <a:ln w="9525">
            <a:solidFill>
              <a:schemeClr val="tx1"/>
            </a:solidFill>
            <a:round/>
            <a:headEnd/>
            <a:tailEnd/>
          </a:ln>
        </p:spPr>
        <p:txBody>
          <a:bodyPr/>
          <a:lstStyle/>
          <a:p>
            <a:endParaRPr lang="en-US"/>
          </a:p>
        </p:txBody>
      </p:sp>
      <p:sp>
        <p:nvSpPr>
          <p:cNvPr id="26630" name="Line 8"/>
          <p:cNvSpPr>
            <a:spLocks noChangeShapeType="1"/>
          </p:cNvSpPr>
          <p:nvPr/>
        </p:nvSpPr>
        <p:spPr bwMode="auto">
          <a:xfrm rot="10800000">
            <a:off x="4784725" y="3417888"/>
            <a:ext cx="1982788" cy="1495425"/>
          </a:xfrm>
          <a:prstGeom prst="line">
            <a:avLst/>
          </a:prstGeom>
          <a:noFill/>
          <a:ln w="9525">
            <a:solidFill>
              <a:schemeClr val="tx1"/>
            </a:solidFill>
            <a:round/>
            <a:headEnd/>
            <a:tailEnd/>
          </a:ln>
        </p:spPr>
        <p:txBody>
          <a:bodyPr/>
          <a:lstStyle/>
          <a:p>
            <a:endParaRPr lang="en-US"/>
          </a:p>
        </p:txBody>
      </p:sp>
      <p:sp>
        <p:nvSpPr>
          <p:cNvPr id="26631" name="Line 9"/>
          <p:cNvSpPr>
            <a:spLocks noChangeShapeType="1"/>
          </p:cNvSpPr>
          <p:nvPr/>
        </p:nvSpPr>
        <p:spPr bwMode="auto">
          <a:xfrm rot="10800000">
            <a:off x="3222625" y="2457450"/>
            <a:ext cx="1558925" cy="1687513"/>
          </a:xfrm>
          <a:prstGeom prst="line">
            <a:avLst/>
          </a:prstGeom>
          <a:noFill/>
          <a:ln w="9525">
            <a:solidFill>
              <a:schemeClr val="tx1"/>
            </a:solidFill>
            <a:round/>
            <a:headEnd/>
            <a:tailEnd/>
          </a:ln>
        </p:spPr>
        <p:txBody>
          <a:bodyPr/>
          <a:lstStyle/>
          <a:p>
            <a:endParaRPr lang="en-US"/>
          </a:p>
        </p:txBody>
      </p:sp>
      <p:sp>
        <p:nvSpPr>
          <p:cNvPr id="26632" name="Line 10"/>
          <p:cNvSpPr>
            <a:spLocks noChangeShapeType="1"/>
          </p:cNvSpPr>
          <p:nvPr/>
        </p:nvSpPr>
        <p:spPr bwMode="auto">
          <a:xfrm rot="10800000" flipH="1">
            <a:off x="4783138" y="2395538"/>
            <a:ext cx="1570037" cy="1747837"/>
          </a:xfrm>
          <a:prstGeom prst="line">
            <a:avLst/>
          </a:prstGeom>
          <a:noFill/>
          <a:ln w="9525">
            <a:solidFill>
              <a:schemeClr val="tx1"/>
            </a:solidFill>
            <a:round/>
            <a:headEnd/>
            <a:tailEnd/>
          </a:ln>
        </p:spPr>
        <p:txBody>
          <a:bodyPr/>
          <a:lstStyle/>
          <a:p>
            <a:endParaRPr lang="en-US"/>
          </a:p>
        </p:txBody>
      </p:sp>
      <p:sp>
        <p:nvSpPr>
          <p:cNvPr id="26633" name="Line 11"/>
          <p:cNvSpPr>
            <a:spLocks noChangeShapeType="1"/>
          </p:cNvSpPr>
          <p:nvPr/>
        </p:nvSpPr>
        <p:spPr bwMode="auto">
          <a:xfrm rot="10800000" flipH="1">
            <a:off x="2805113" y="3417888"/>
            <a:ext cx="1978025" cy="1495425"/>
          </a:xfrm>
          <a:prstGeom prst="line">
            <a:avLst/>
          </a:prstGeom>
          <a:noFill/>
          <a:ln w="9525">
            <a:solidFill>
              <a:schemeClr val="tx1"/>
            </a:solidFill>
            <a:round/>
            <a:headEnd/>
            <a:tailEnd/>
          </a:ln>
        </p:spPr>
        <p:txBody>
          <a:bodyPr/>
          <a:lstStyle/>
          <a:p>
            <a:endParaRPr lang="en-US"/>
          </a:p>
        </p:txBody>
      </p:sp>
      <p:sp>
        <p:nvSpPr>
          <p:cNvPr id="26634" name="Oval 6"/>
          <p:cNvSpPr>
            <a:spLocks noChangeArrowheads="1"/>
          </p:cNvSpPr>
          <p:nvPr/>
        </p:nvSpPr>
        <p:spPr bwMode="auto">
          <a:xfrm rot="10800000">
            <a:off x="4000500" y="3214688"/>
            <a:ext cx="1666875" cy="1495425"/>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sp>
        <p:nvSpPr>
          <p:cNvPr id="26635" name="Text Box 16"/>
          <p:cNvSpPr txBox="1">
            <a:spLocks noChangeArrowheads="1"/>
          </p:cNvSpPr>
          <p:nvPr/>
        </p:nvSpPr>
        <p:spPr bwMode="auto">
          <a:xfrm>
            <a:off x="3000375" y="4689475"/>
            <a:ext cx="1700213" cy="738188"/>
          </a:xfrm>
          <a:prstGeom prst="rect">
            <a:avLst/>
          </a:prstGeom>
          <a:noFill/>
          <a:ln w="9525">
            <a:noFill/>
            <a:miter lim="800000"/>
            <a:headEnd/>
            <a:tailEnd/>
          </a:ln>
        </p:spPr>
        <p:txBody>
          <a:bodyPr>
            <a:spAutoFit/>
          </a:bodyPr>
          <a:lstStyle/>
          <a:p>
            <a:pPr algn="ctr">
              <a:spcBef>
                <a:spcPct val="50000"/>
              </a:spcBef>
            </a:pPr>
            <a:r>
              <a:rPr lang="en-US" sz="1400" b="1">
                <a:latin typeface="RussianRail G Pro"/>
              </a:rPr>
              <a:t>Improving </a:t>
            </a:r>
            <a:r>
              <a:rPr lang="en-US" sz="1400">
                <a:latin typeface="RussianRail G Pro"/>
              </a:rPr>
              <a:t>transportation service</a:t>
            </a:r>
            <a:endParaRPr lang="ru-RU" sz="1400">
              <a:latin typeface="RussianRail G Pro"/>
            </a:endParaRPr>
          </a:p>
        </p:txBody>
      </p:sp>
      <p:sp>
        <p:nvSpPr>
          <p:cNvPr id="26636" name="Text Box 17"/>
          <p:cNvSpPr txBox="1">
            <a:spLocks noChangeArrowheads="1"/>
          </p:cNvSpPr>
          <p:nvPr/>
        </p:nvSpPr>
        <p:spPr bwMode="auto">
          <a:xfrm>
            <a:off x="3857625" y="3429000"/>
            <a:ext cx="1928813" cy="1214438"/>
          </a:xfrm>
          <a:prstGeom prst="rect">
            <a:avLst/>
          </a:prstGeom>
          <a:noFill/>
          <a:ln w="9525" algn="ctr">
            <a:noFill/>
            <a:miter lim="800000"/>
            <a:headEnd/>
            <a:tailEnd/>
          </a:ln>
        </p:spPr>
        <p:txBody>
          <a:bodyPr/>
          <a:lstStyle/>
          <a:p>
            <a:pPr algn="ctr"/>
            <a:r>
              <a:rPr lang="en-US" sz="1400">
                <a:latin typeface="RussianRail G Pro"/>
              </a:rPr>
              <a:t>Target</a:t>
            </a:r>
          </a:p>
          <a:p>
            <a:pPr algn="ctr"/>
            <a:r>
              <a:rPr lang="en-US" sz="1400">
                <a:latin typeface="RussianRail G Pro"/>
              </a:rPr>
              <a:t>priorities of </a:t>
            </a:r>
            <a:endParaRPr lang="ru-RU" sz="1400">
              <a:latin typeface="RussianRail G Pro"/>
            </a:endParaRPr>
          </a:p>
          <a:p>
            <a:pPr algn="ctr"/>
            <a:r>
              <a:rPr lang="ru-RU" sz="1400" b="1">
                <a:latin typeface="RussianRail G Pro"/>
              </a:rPr>
              <a:t>«</a:t>
            </a:r>
            <a:r>
              <a:rPr lang="en-US" sz="1400" b="1">
                <a:latin typeface="RussianRail G Pro"/>
              </a:rPr>
              <a:t>Transsib in 7 days</a:t>
            </a:r>
            <a:r>
              <a:rPr lang="ru-RU" sz="1400" b="1">
                <a:latin typeface="RussianRail G Pro"/>
              </a:rPr>
              <a:t>»</a:t>
            </a:r>
          </a:p>
        </p:txBody>
      </p:sp>
      <p:sp>
        <p:nvSpPr>
          <p:cNvPr id="26637" name="Text Box 19"/>
          <p:cNvSpPr txBox="1">
            <a:spLocks noChangeArrowheads="1"/>
          </p:cNvSpPr>
          <p:nvPr/>
        </p:nvSpPr>
        <p:spPr bwMode="auto">
          <a:xfrm>
            <a:off x="5500688" y="3357563"/>
            <a:ext cx="1616075" cy="523875"/>
          </a:xfrm>
          <a:prstGeom prst="rect">
            <a:avLst/>
          </a:prstGeom>
          <a:noFill/>
          <a:ln w="9525">
            <a:noFill/>
            <a:miter lim="800000"/>
            <a:headEnd/>
            <a:tailEnd/>
          </a:ln>
        </p:spPr>
        <p:txBody>
          <a:bodyPr>
            <a:spAutoFit/>
          </a:bodyPr>
          <a:lstStyle/>
          <a:p>
            <a:pPr algn="ctr">
              <a:spcBef>
                <a:spcPct val="50000"/>
              </a:spcBef>
            </a:pPr>
            <a:r>
              <a:rPr lang="en-US" sz="1400" b="1">
                <a:latin typeface="RussianRail G Pro"/>
              </a:rPr>
              <a:t>Technological </a:t>
            </a:r>
            <a:r>
              <a:rPr lang="en-US" sz="1400">
                <a:latin typeface="RussianRail G Pro"/>
              </a:rPr>
              <a:t>changes </a:t>
            </a:r>
            <a:endParaRPr lang="ru-RU" sz="1400" b="1">
              <a:latin typeface="RussianRail G Pro"/>
            </a:endParaRPr>
          </a:p>
        </p:txBody>
      </p:sp>
      <p:sp>
        <p:nvSpPr>
          <p:cNvPr id="26638" name="Text Box 20"/>
          <p:cNvSpPr txBox="1">
            <a:spLocks noChangeArrowheads="1"/>
          </p:cNvSpPr>
          <p:nvPr/>
        </p:nvSpPr>
        <p:spPr bwMode="auto">
          <a:xfrm>
            <a:off x="4687888" y="4762500"/>
            <a:ext cx="2214562" cy="523875"/>
          </a:xfrm>
          <a:prstGeom prst="rect">
            <a:avLst/>
          </a:prstGeom>
          <a:noFill/>
          <a:ln w="9525">
            <a:noFill/>
            <a:miter lim="800000"/>
            <a:headEnd/>
            <a:tailEnd/>
          </a:ln>
        </p:spPr>
        <p:txBody>
          <a:bodyPr>
            <a:spAutoFit/>
          </a:bodyPr>
          <a:lstStyle/>
          <a:p>
            <a:pPr algn="ctr">
              <a:spcBef>
                <a:spcPct val="50000"/>
              </a:spcBef>
            </a:pPr>
            <a:r>
              <a:rPr lang="en-US" sz="1400" b="1">
                <a:latin typeface="RussianRail G Pro"/>
              </a:rPr>
              <a:t>Infrastructure </a:t>
            </a:r>
            <a:r>
              <a:rPr lang="en-US" sz="1400">
                <a:latin typeface="RussianRail G Pro"/>
              </a:rPr>
              <a:t>development</a:t>
            </a:r>
            <a:endParaRPr lang="ru-RU" sz="1400" b="1">
              <a:latin typeface="RussianRail G Pro"/>
            </a:endParaRPr>
          </a:p>
        </p:txBody>
      </p:sp>
      <p:sp>
        <p:nvSpPr>
          <p:cNvPr id="26639" name="Text Box 21"/>
          <p:cNvSpPr txBox="1">
            <a:spLocks noChangeArrowheads="1"/>
          </p:cNvSpPr>
          <p:nvPr/>
        </p:nvSpPr>
        <p:spPr bwMode="auto">
          <a:xfrm>
            <a:off x="3687763" y="2071688"/>
            <a:ext cx="2357437" cy="307975"/>
          </a:xfrm>
          <a:prstGeom prst="rect">
            <a:avLst/>
          </a:prstGeom>
          <a:noFill/>
          <a:ln w="9525">
            <a:noFill/>
            <a:miter lim="800000"/>
            <a:headEnd/>
            <a:tailEnd/>
          </a:ln>
        </p:spPr>
        <p:txBody>
          <a:bodyPr>
            <a:spAutoFit/>
          </a:bodyPr>
          <a:lstStyle/>
          <a:p>
            <a:pPr algn="ctr">
              <a:spcBef>
                <a:spcPct val="50000"/>
              </a:spcBef>
            </a:pPr>
            <a:r>
              <a:rPr lang="en-US" sz="1400" b="1">
                <a:latin typeface="RussianRail G Pro"/>
              </a:rPr>
              <a:t>Legal base </a:t>
            </a:r>
            <a:r>
              <a:rPr lang="en-US" sz="1400">
                <a:latin typeface="RussianRail G Pro"/>
              </a:rPr>
              <a:t>perfection</a:t>
            </a:r>
            <a:endParaRPr lang="ru-RU" sz="1400" b="1">
              <a:latin typeface="RussianRail G Pro"/>
            </a:endParaRPr>
          </a:p>
        </p:txBody>
      </p:sp>
      <p:sp>
        <p:nvSpPr>
          <p:cNvPr id="26640" name="Text Box 22"/>
          <p:cNvSpPr txBox="1">
            <a:spLocks noChangeArrowheads="1"/>
          </p:cNvSpPr>
          <p:nvPr/>
        </p:nvSpPr>
        <p:spPr bwMode="auto">
          <a:xfrm>
            <a:off x="2473325" y="3190875"/>
            <a:ext cx="1812925" cy="523875"/>
          </a:xfrm>
          <a:prstGeom prst="rect">
            <a:avLst/>
          </a:prstGeom>
          <a:noFill/>
          <a:ln w="9525">
            <a:noFill/>
            <a:miter lim="800000"/>
            <a:headEnd/>
            <a:tailEnd/>
          </a:ln>
        </p:spPr>
        <p:txBody>
          <a:bodyPr>
            <a:spAutoFit/>
          </a:bodyPr>
          <a:lstStyle/>
          <a:p>
            <a:pPr algn="ctr">
              <a:spcBef>
                <a:spcPct val="50000"/>
              </a:spcBef>
            </a:pPr>
            <a:r>
              <a:rPr lang="en-US" sz="1400" b="1">
                <a:latin typeface="RussianRail G Pro"/>
              </a:rPr>
              <a:t>Tariff regulation</a:t>
            </a:r>
            <a:endParaRPr lang="ru-RU" sz="1400">
              <a:latin typeface="RussianRail G Pro"/>
            </a:endParaRPr>
          </a:p>
        </p:txBody>
      </p:sp>
      <p:sp>
        <p:nvSpPr>
          <p:cNvPr id="19" name="Text Box 25"/>
          <p:cNvSpPr txBox="1">
            <a:spLocks noChangeArrowheads="1"/>
          </p:cNvSpPr>
          <p:nvPr/>
        </p:nvSpPr>
        <p:spPr bwMode="auto">
          <a:xfrm>
            <a:off x="1763713" y="928688"/>
            <a:ext cx="5832475" cy="484187"/>
          </a:xfrm>
          <a:prstGeom prst="rect">
            <a:avLst/>
          </a:prstGeom>
          <a:solidFill>
            <a:schemeClr val="tx2">
              <a:lumMod val="20000"/>
              <a:lumOff val="80000"/>
              <a:alpha val="50195"/>
            </a:schemeClr>
          </a:solidFill>
          <a:ln w="12700" algn="ctr">
            <a:solidFill>
              <a:schemeClr val="tx2">
                <a:lumMod val="75000"/>
              </a:schemeClr>
            </a:solidFill>
            <a:miter lim="800000"/>
            <a:headEnd/>
            <a:tailEnd/>
          </a:ln>
        </p:spPr>
        <p:txBody>
          <a:bodyPr lIns="68054" tIns="68054" rIns="68054" bIns="68054"/>
          <a:lstStyle/>
          <a:p>
            <a:pPr defTabSz="863600" fontAlgn="auto">
              <a:spcBef>
                <a:spcPts val="0"/>
              </a:spcBef>
              <a:spcAft>
                <a:spcPts val="0"/>
              </a:spcAft>
              <a:buFontTx/>
              <a:buChar char="•"/>
              <a:defRPr/>
            </a:pPr>
            <a:r>
              <a:rPr lang="en-US" sz="1200" dirty="0">
                <a:solidFill>
                  <a:srgbClr val="000099"/>
                </a:solidFill>
                <a:latin typeface="RussianRail G Pro" pitchFamily="34" charset="-52"/>
                <a:cs typeface="+mn-cs"/>
              </a:rPr>
              <a:t>Adoption of the wide Rules of container transportation</a:t>
            </a:r>
            <a:endParaRPr lang="ru-RU" sz="1200" dirty="0">
              <a:solidFill>
                <a:srgbClr val="000099"/>
              </a:solidFill>
              <a:latin typeface="RussianRail G Pro" pitchFamily="34" charset="-52"/>
              <a:cs typeface="+mn-cs"/>
            </a:endParaRPr>
          </a:p>
          <a:p>
            <a:pPr defTabSz="863600" fontAlgn="auto">
              <a:spcBef>
                <a:spcPts val="0"/>
              </a:spcBef>
              <a:spcAft>
                <a:spcPts val="0"/>
              </a:spcAft>
              <a:buFontTx/>
              <a:buChar char="•"/>
              <a:defRPr/>
            </a:pPr>
            <a:r>
              <a:rPr lang="en-US" sz="1200" dirty="0">
                <a:solidFill>
                  <a:srgbClr val="000099"/>
                </a:solidFill>
                <a:latin typeface="RussianRail G Pro" pitchFamily="34" charset="-52"/>
                <a:cs typeface="+mn-cs"/>
              </a:rPr>
              <a:t>The international normative base improvement</a:t>
            </a:r>
            <a:endParaRPr lang="ru-RU" sz="1200" dirty="0">
              <a:solidFill>
                <a:srgbClr val="000099"/>
              </a:solidFill>
              <a:latin typeface="RussianRail G Pro" pitchFamily="34" charset="-52"/>
              <a:cs typeface="+mn-cs"/>
            </a:endParaRPr>
          </a:p>
        </p:txBody>
      </p:sp>
      <p:sp>
        <p:nvSpPr>
          <p:cNvPr id="20" name="Text Box 26"/>
          <p:cNvSpPr txBox="1">
            <a:spLocks noChangeArrowheads="1"/>
          </p:cNvSpPr>
          <p:nvPr/>
        </p:nvSpPr>
        <p:spPr bwMode="auto">
          <a:xfrm>
            <a:off x="107950" y="1914525"/>
            <a:ext cx="2392363" cy="1585913"/>
          </a:xfrm>
          <a:prstGeom prst="rect">
            <a:avLst/>
          </a:prstGeom>
          <a:solidFill>
            <a:schemeClr val="tx2">
              <a:lumMod val="20000"/>
              <a:lumOff val="80000"/>
              <a:alpha val="50195"/>
            </a:schemeClr>
          </a:solidFill>
          <a:ln w="12700" algn="ctr">
            <a:solidFill>
              <a:schemeClr val="tx2">
                <a:lumMod val="75000"/>
              </a:schemeClr>
            </a:solidFill>
            <a:miter lim="800000"/>
            <a:headEnd/>
            <a:tailEnd/>
          </a:ln>
        </p:spPr>
        <p:txBody>
          <a:bodyPr lIns="68054" tIns="68054" rIns="68054" bIns="68054"/>
          <a:lstStyle/>
          <a:p>
            <a:pPr defTabSz="863600" fontAlgn="auto">
              <a:spcBef>
                <a:spcPts val="0"/>
              </a:spcBef>
              <a:spcAft>
                <a:spcPts val="0"/>
              </a:spcAft>
              <a:buFontTx/>
              <a:buChar char="•"/>
              <a:defRPr/>
            </a:pPr>
            <a:r>
              <a:rPr lang="ru-RU" sz="1200" dirty="0">
                <a:solidFill>
                  <a:srgbClr val="000099"/>
                </a:solidFill>
                <a:latin typeface="RussianRail G Pro" pitchFamily="34" charset="-52"/>
                <a:cs typeface="+mn-cs"/>
              </a:rPr>
              <a:t> </a:t>
            </a:r>
            <a:r>
              <a:rPr lang="en-US" sz="1200" dirty="0">
                <a:solidFill>
                  <a:srgbClr val="000099"/>
                </a:solidFill>
                <a:latin typeface="RussianRail G Pro" pitchFamily="34" charset="-52"/>
                <a:cs typeface="+mn-cs"/>
              </a:rPr>
              <a:t>Competitive</a:t>
            </a:r>
            <a:r>
              <a:rPr lang="ru-RU" sz="1200" dirty="0">
                <a:solidFill>
                  <a:srgbClr val="000099"/>
                </a:solidFill>
                <a:latin typeface="RussianRail G Pro" pitchFamily="34" charset="-52"/>
                <a:cs typeface="+mn-cs"/>
              </a:rPr>
              <a:t> </a:t>
            </a:r>
            <a:r>
              <a:rPr lang="en-US" sz="1200" dirty="0">
                <a:solidFill>
                  <a:srgbClr val="000099"/>
                </a:solidFill>
                <a:latin typeface="RussianRail G Pro" pitchFamily="34" charset="-52"/>
                <a:cs typeface="+mn-cs"/>
              </a:rPr>
              <a:t>tariffs</a:t>
            </a:r>
            <a:endParaRPr lang="ru-RU" sz="1200" dirty="0">
              <a:solidFill>
                <a:srgbClr val="000099"/>
              </a:solidFill>
              <a:latin typeface="RussianRail G Pro" pitchFamily="34" charset="-52"/>
              <a:cs typeface="+mn-cs"/>
            </a:endParaRPr>
          </a:p>
          <a:p>
            <a:pPr defTabSz="863600" fontAlgn="auto">
              <a:spcBef>
                <a:spcPts val="0"/>
              </a:spcBef>
              <a:spcAft>
                <a:spcPts val="0"/>
              </a:spcAft>
              <a:buFontTx/>
              <a:buChar char="•"/>
              <a:defRPr/>
            </a:pPr>
            <a:r>
              <a:rPr lang="ru-RU" sz="1200" dirty="0">
                <a:solidFill>
                  <a:srgbClr val="000099"/>
                </a:solidFill>
                <a:latin typeface="RussianRail G Pro" pitchFamily="34" charset="-52"/>
                <a:cs typeface="+mn-cs"/>
              </a:rPr>
              <a:t> </a:t>
            </a:r>
            <a:r>
              <a:rPr lang="en-US" sz="1200" dirty="0">
                <a:solidFill>
                  <a:srgbClr val="000099"/>
                </a:solidFill>
                <a:latin typeface="RussianRail G Pro" pitchFamily="34" charset="-52"/>
                <a:cs typeface="+mn-cs"/>
              </a:rPr>
              <a:t>Stability of tariff policy</a:t>
            </a:r>
            <a:endParaRPr lang="ru-RU" sz="1200" dirty="0">
              <a:solidFill>
                <a:srgbClr val="000099"/>
              </a:solidFill>
              <a:latin typeface="RussianRail G Pro" pitchFamily="34" charset="-52"/>
              <a:cs typeface="+mn-cs"/>
            </a:endParaRPr>
          </a:p>
          <a:p>
            <a:pPr defTabSz="863600" fontAlgn="auto">
              <a:spcBef>
                <a:spcPts val="0"/>
              </a:spcBef>
              <a:spcAft>
                <a:spcPts val="0"/>
              </a:spcAft>
              <a:buFontTx/>
              <a:buChar char="•"/>
              <a:defRPr/>
            </a:pPr>
            <a:r>
              <a:rPr lang="ru-RU" sz="1200" dirty="0">
                <a:solidFill>
                  <a:srgbClr val="000099"/>
                </a:solidFill>
                <a:latin typeface="RussianRail G Pro" pitchFamily="34" charset="-52"/>
                <a:cs typeface="+mn-cs"/>
              </a:rPr>
              <a:t> </a:t>
            </a:r>
            <a:r>
              <a:rPr lang="en-US" sz="1200" dirty="0">
                <a:solidFill>
                  <a:srgbClr val="000099"/>
                </a:solidFill>
                <a:latin typeface="RussianRail G Pro" pitchFamily="34" charset="-52"/>
                <a:cs typeface="+mn-cs"/>
              </a:rPr>
              <a:t>Stabilization of tariff validities</a:t>
            </a:r>
            <a:r>
              <a:rPr lang="ru-RU" sz="1200" dirty="0">
                <a:solidFill>
                  <a:srgbClr val="000099"/>
                </a:solidFill>
                <a:latin typeface="RussianRail G Pro" pitchFamily="34" charset="-52"/>
                <a:cs typeface="+mn-cs"/>
              </a:rPr>
              <a:t> </a:t>
            </a:r>
            <a:r>
              <a:rPr lang="en-US" sz="1200" dirty="0">
                <a:solidFill>
                  <a:srgbClr val="000099"/>
                </a:solidFill>
                <a:latin typeface="RussianRail G Pro" pitchFamily="34" charset="-52"/>
                <a:cs typeface="+mn-cs"/>
              </a:rPr>
              <a:t>to </a:t>
            </a:r>
            <a:r>
              <a:rPr lang="ru-RU" sz="1200" dirty="0">
                <a:solidFill>
                  <a:srgbClr val="000099"/>
                </a:solidFill>
                <a:latin typeface="RussianRail G Pro" pitchFamily="34" charset="-52"/>
                <a:cs typeface="+mn-cs"/>
              </a:rPr>
              <a:t>2 – 3 </a:t>
            </a:r>
            <a:r>
              <a:rPr lang="en-US" sz="1200" dirty="0">
                <a:solidFill>
                  <a:srgbClr val="000099"/>
                </a:solidFill>
                <a:latin typeface="RussianRail G Pro" pitchFamily="34" charset="-52"/>
                <a:cs typeface="+mn-cs"/>
              </a:rPr>
              <a:t>years</a:t>
            </a:r>
            <a:endParaRPr lang="ru-RU" sz="1200" dirty="0">
              <a:solidFill>
                <a:srgbClr val="000099"/>
              </a:solidFill>
              <a:latin typeface="RussianRail G Pro" pitchFamily="34" charset="-52"/>
              <a:cs typeface="+mn-cs"/>
            </a:endParaRPr>
          </a:p>
          <a:p>
            <a:pPr defTabSz="863600" fontAlgn="auto">
              <a:spcBef>
                <a:spcPts val="0"/>
              </a:spcBef>
              <a:spcAft>
                <a:spcPts val="0"/>
              </a:spcAft>
              <a:buFontTx/>
              <a:buChar char="•"/>
              <a:defRPr/>
            </a:pPr>
            <a:r>
              <a:rPr lang="ru-RU" sz="1200" dirty="0">
                <a:solidFill>
                  <a:srgbClr val="000099"/>
                </a:solidFill>
                <a:latin typeface="RussianRail G Pro" pitchFamily="34" charset="-52"/>
                <a:cs typeface="+mn-cs"/>
              </a:rPr>
              <a:t> </a:t>
            </a:r>
            <a:r>
              <a:rPr lang="en-US" sz="1200" dirty="0">
                <a:solidFill>
                  <a:srgbClr val="000099"/>
                </a:solidFill>
                <a:latin typeface="RussianRail G Pro" pitchFamily="34" charset="-52"/>
                <a:cs typeface="+mn-cs"/>
              </a:rPr>
              <a:t>Setting container transportation tariffs for a container carriage and for a container train</a:t>
            </a:r>
            <a:endParaRPr lang="ru-RU" sz="1200" dirty="0">
              <a:solidFill>
                <a:srgbClr val="000099"/>
              </a:solidFill>
              <a:latin typeface="RussianRail G Pro" pitchFamily="34" charset="-52"/>
              <a:cs typeface="+mn-cs"/>
            </a:endParaRPr>
          </a:p>
        </p:txBody>
      </p:sp>
      <p:sp>
        <p:nvSpPr>
          <p:cNvPr id="21" name="Text Box 27"/>
          <p:cNvSpPr txBox="1">
            <a:spLocks noChangeArrowheads="1"/>
          </p:cNvSpPr>
          <p:nvPr/>
        </p:nvSpPr>
        <p:spPr bwMode="auto">
          <a:xfrm>
            <a:off x="7018338" y="5153025"/>
            <a:ext cx="2054225" cy="1204913"/>
          </a:xfrm>
          <a:prstGeom prst="rect">
            <a:avLst/>
          </a:prstGeom>
          <a:solidFill>
            <a:schemeClr val="tx2">
              <a:lumMod val="20000"/>
              <a:lumOff val="80000"/>
              <a:alpha val="50195"/>
            </a:schemeClr>
          </a:solidFill>
          <a:ln w="12700" algn="ctr">
            <a:solidFill>
              <a:schemeClr val="tx2">
                <a:lumMod val="75000"/>
              </a:schemeClr>
            </a:solidFill>
            <a:miter lim="800000"/>
            <a:headEnd/>
            <a:tailEnd/>
          </a:ln>
        </p:spPr>
        <p:txBody>
          <a:bodyPr lIns="68054" tIns="68054" rIns="68054" bIns="68054"/>
          <a:lstStyle/>
          <a:p>
            <a:pPr defTabSz="863600" fontAlgn="auto">
              <a:spcBef>
                <a:spcPts val="0"/>
              </a:spcBef>
              <a:spcAft>
                <a:spcPts val="0"/>
              </a:spcAft>
              <a:buFontTx/>
              <a:buChar char="•"/>
              <a:defRPr/>
            </a:pPr>
            <a:r>
              <a:rPr lang="ru-RU" sz="1200" dirty="0">
                <a:solidFill>
                  <a:srgbClr val="000099"/>
                </a:solidFill>
                <a:latin typeface="RussianRail G Pro" pitchFamily="34" charset="-52"/>
                <a:cs typeface="+mn-cs"/>
              </a:rPr>
              <a:t> </a:t>
            </a:r>
            <a:r>
              <a:rPr lang="en-US" sz="1200" dirty="0">
                <a:solidFill>
                  <a:srgbClr val="000099"/>
                </a:solidFill>
                <a:latin typeface="RussianRail G Pro" pitchFamily="34" charset="-52"/>
                <a:cs typeface="+mn-cs"/>
              </a:rPr>
              <a:t>Infrastructural high-speed limitations removal</a:t>
            </a:r>
            <a:endParaRPr lang="ru-RU" sz="1200" dirty="0">
              <a:solidFill>
                <a:srgbClr val="000099"/>
              </a:solidFill>
              <a:latin typeface="RussianRail G Pro" pitchFamily="34" charset="-52"/>
              <a:cs typeface="+mn-cs"/>
            </a:endParaRPr>
          </a:p>
          <a:p>
            <a:pPr defTabSz="863600" fontAlgn="auto">
              <a:spcBef>
                <a:spcPts val="0"/>
              </a:spcBef>
              <a:spcAft>
                <a:spcPts val="0"/>
              </a:spcAft>
              <a:buFontTx/>
              <a:buChar char="•"/>
              <a:defRPr/>
            </a:pPr>
            <a:r>
              <a:rPr lang="ru-RU" sz="1200" dirty="0">
                <a:solidFill>
                  <a:srgbClr val="000099"/>
                </a:solidFill>
                <a:latin typeface="RussianRail G Pro" pitchFamily="34" charset="-52"/>
                <a:cs typeface="+mn-cs"/>
              </a:rPr>
              <a:t> </a:t>
            </a:r>
            <a:r>
              <a:rPr lang="en-US" sz="1200" dirty="0">
                <a:solidFill>
                  <a:srgbClr val="000099"/>
                </a:solidFill>
                <a:latin typeface="RussianRail G Pro" pitchFamily="34" charset="-52"/>
                <a:cs typeface="+mn-cs"/>
              </a:rPr>
              <a:t>Modernization and construction of new container terminals</a:t>
            </a:r>
            <a:endParaRPr lang="ru-RU" sz="1200" dirty="0">
              <a:solidFill>
                <a:srgbClr val="000099"/>
              </a:solidFill>
              <a:latin typeface="RussianRail G Pro" pitchFamily="34" charset="-52"/>
              <a:cs typeface="+mn-cs"/>
            </a:endParaRPr>
          </a:p>
        </p:txBody>
      </p:sp>
      <p:sp>
        <p:nvSpPr>
          <p:cNvPr id="22" name="Text Box 28"/>
          <p:cNvSpPr txBox="1">
            <a:spLocks noChangeArrowheads="1"/>
          </p:cNvSpPr>
          <p:nvPr/>
        </p:nvSpPr>
        <p:spPr bwMode="auto">
          <a:xfrm>
            <a:off x="500063" y="5072063"/>
            <a:ext cx="2143125" cy="1214437"/>
          </a:xfrm>
          <a:prstGeom prst="rect">
            <a:avLst/>
          </a:prstGeom>
          <a:solidFill>
            <a:schemeClr val="tx2">
              <a:lumMod val="20000"/>
              <a:lumOff val="80000"/>
              <a:alpha val="50195"/>
            </a:schemeClr>
          </a:solidFill>
          <a:ln w="12700" algn="ctr">
            <a:solidFill>
              <a:schemeClr val="tx2">
                <a:lumMod val="75000"/>
              </a:schemeClr>
            </a:solidFill>
            <a:miter lim="800000"/>
            <a:headEnd/>
            <a:tailEnd/>
          </a:ln>
        </p:spPr>
        <p:txBody>
          <a:bodyPr lIns="68054" tIns="68054" rIns="68054" bIns="68054"/>
          <a:lstStyle/>
          <a:p>
            <a:pPr defTabSz="863600" fontAlgn="auto">
              <a:spcBef>
                <a:spcPts val="0"/>
              </a:spcBef>
              <a:spcAft>
                <a:spcPts val="0"/>
              </a:spcAft>
              <a:buFontTx/>
              <a:buChar char="•"/>
              <a:defRPr/>
            </a:pPr>
            <a:r>
              <a:rPr lang="ru-RU" sz="1200" dirty="0">
                <a:solidFill>
                  <a:srgbClr val="000099"/>
                </a:solidFill>
                <a:latin typeface="RussianRail G Pro" pitchFamily="34" charset="-52"/>
                <a:cs typeface="+mn-cs"/>
              </a:rPr>
              <a:t> </a:t>
            </a:r>
            <a:r>
              <a:rPr lang="en-US" sz="1200" dirty="0">
                <a:solidFill>
                  <a:srgbClr val="000099"/>
                </a:solidFill>
                <a:latin typeface="RussianRail G Pro" pitchFamily="34" charset="-52"/>
                <a:cs typeface="+mn-cs"/>
              </a:rPr>
              <a:t>Easy</a:t>
            </a:r>
            <a:r>
              <a:rPr lang="ru-RU" sz="1200" dirty="0">
                <a:solidFill>
                  <a:srgbClr val="000099"/>
                </a:solidFill>
                <a:latin typeface="RussianRail G Pro" pitchFamily="34" charset="-52"/>
                <a:cs typeface="+mn-cs"/>
              </a:rPr>
              <a:t> </a:t>
            </a:r>
            <a:r>
              <a:rPr lang="en-US" sz="1200" dirty="0">
                <a:solidFill>
                  <a:srgbClr val="000099"/>
                </a:solidFill>
                <a:latin typeface="RussianRail G Pro" pitchFamily="34" charset="-52"/>
                <a:cs typeface="+mn-cs"/>
              </a:rPr>
              <a:t>document turnover</a:t>
            </a:r>
            <a:endParaRPr lang="ru-RU" sz="1200" dirty="0">
              <a:solidFill>
                <a:srgbClr val="000099"/>
              </a:solidFill>
              <a:latin typeface="RussianRail G Pro" pitchFamily="34" charset="-52"/>
              <a:cs typeface="+mn-cs"/>
            </a:endParaRPr>
          </a:p>
          <a:p>
            <a:pPr defTabSz="863600" fontAlgn="auto">
              <a:spcBef>
                <a:spcPts val="0"/>
              </a:spcBef>
              <a:spcAft>
                <a:spcPts val="0"/>
              </a:spcAft>
              <a:buFontTx/>
              <a:buChar char="•"/>
              <a:defRPr/>
            </a:pPr>
            <a:r>
              <a:rPr lang="ru-RU" sz="1200" dirty="0">
                <a:solidFill>
                  <a:srgbClr val="000099"/>
                </a:solidFill>
                <a:latin typeface="RussianRail G Pro" pitchFamily="34" charset="-52"/>
                <a:cs typeface="+mn-cs"/>
              </a:rPr>
              <a:t> </a:t>
            </a:r>
            <a:r>
              <a:rPr lang="en-US" sz="1200" dirty="0">
                <a:solidFill>
                  <a:srgbClr val="000099"/>
                </a:solidFill>
                <a:latin typeface="RussianRail G Pro" pitchFamily="34" charset="-52"/>
                <a:cs typeface="+mn-cs"/>
              </a:rPr>
              <a:t>Compliance with train schedule</a:t>
            </a:r>
            <a:endParaRPr lang="ru-RU" sz="1200" dirty="0">
              <a:solidFill>
                <a:srgbClr val="000099"/>
              </a:solidFill>
              <a:latin typeface="RussianRail G Pro" pitchFamily="34" charset="-52"/>
              <a:cs typeface="+mn-cs"/>
            </a:endParaRPr>
          </a:p>
          <a:p>
            <a:pPr defTabSz="863600" fontAlgn="auto">
              <a:spcBef>
                <a:spcPts val="0"/>
              </a:spcBef>
              <a:spcAft>
                <a:spcPts val="0"/>
              </a:spcAft>
              <a:buFontTx/>
              <a:buChar char="•"/>
              <a:defRPr/>
            </a:pPr>
            <a:r>
              <a:rPr lang="ru-RU" sz="1200" dirty="0">
                <a:solidFill>
                  <a:srgbClr val="000099"/>
                </a:solidFill>
                <a:latin typeface="RussianRail G Pro" pitchFamily="34" charset="-52"/>
                <a:cs typeface="+mn-cs"/>
              </a:rPr>
              <a:t> </a:t>
            </a:r>
            <a:r>
              <a:rPr lang="en-US" sz="1200" dirty="0">
                <a:solidFill>
                  <a:srgbClr val="000099"/>
                </a:solidFill>
                <a:latin typeface="RussianRail G Pro" pitchFamily="34" charset="-52"/>
                <a:cs typeface="+mn-cs"/>
              </a:rPr>
              <a:t>Regularity of transportation service</a:t>
            </a:r>
            <a:endParaRPr lang="ru-RU" sz="1200" dirty="0">
              <a:solidFill>
                <a:srgbClr val="000099"/>
              </a:solidFill>
              <a:latin typeface="RussianRail G Pro" pitchFamily="34" charset="-52"/>
              <a:cs typeface="+mn-cs"/>
            </a:endParaRPr>
          </a:p>
        </p:txBody>
      </p:sp>
      <p:sp>
        <p:nvSpPr>
          <p:cNvPr id="23" name="Text Box 29"/>
          <p:cNvSpPr txBox="1">
            <a:spLocks noChangeArrowheads="1"/>
          </p:cNvSpPr>
          <p:nvPr/>
        </p:nvSpPr>
        <p:spPr bwMode="auto">
          <a:xfrm>
            <a:off x="7273925" y="1985963"/>
            <a:ext cx="1727200" cy="1585912"/>
          </a:xfrm>
          <a:prstGeom prst="rect">
            <a:avLst/>
          </a:prstGeom>
          <a:solidFill>
            <a:schemeClr val="tx2">
              <a:lumMod val="20000"/>
              <a:lumOff val="80000"/>
              <a:alpha val="50195"/>
            </a:schemeClr>
          </a:solidFill>
          <a:ln w="12700" algn="ctr">
            <a:solidFill>
              <a:schemeClr val="tx2">
                <a:lumMod val="75000"/>
              </a:schemeClr>
            </a:solidFill>
            <a:miter lim="800000"/>
            <a:headEnd/>
            <a:tailEnd/>
          </a:ln>
        </p:spPr>
        <p:txBody>
          <a:bodyPr lIns="68054" tIns="68054" rIns="68054" bIns="68054"/>
          <a:lstStyle/>
          <a:p>
            <a:pPr defTabSz="863600" fontAlgn="auto">
              <a:spcBef>
                <a:spcPts val="0"/>
              </a:spcBef>
              <a:spcAft>
                <a:spcPts val="0"/>
              </a:spcAft>
              <a:buFontTx/>
              <a:buChar char="•"/>
              <a:defRPr/>
            </a:pPr>
            <a:r>
              <a:rPr lang="en-US" sz="1200" dirty="0">
                <a:solidFill>
                  <a:srgbClr val="000099"/>
                </a:solidFill>
                <a:latin typeface="RussianRail G Pro" pitchFamily="34" charset="-52"/>
                <a:cs typeface="+mn-cs"/>
              </a:rPr>
              <a:t>Speed increase</a:t>
            </a:r>
            <a:r>
              <a:rPr lang="ru-RU" sz="1200" dirty="0">
                <a:solidFill>
                  <a:srgbClr val="000099"/>
                </a:solidFill>
                <a:latin typeface="RussianRail G Pro" pitchFamily="34" charset="-52"/>
                <a:cs typeface="+mn-cs"/>
              </a:rPr>
              <a:t> </a:t>
            </a:r>
            <a:r>
              <a:rPr lang="en-US" sz="1200" dirty="0">
                <a:solidFill>
                  <a:srgbClr val="000099"/>
                </a:solidFill>
                <a:latin typeface="RussianRail G Pro" pitchFamily="34" charset="-52"/>
                <a:cs typeface="+mn-cs"/>
              </a:rPr>
              <a:t>up to</a:t>
            </a:r>
            <a:r>
              <a:rPr lang="ru-RU" sz="1200" dirty="0">
                <a:solidFill>
                  <a:srgbClr val="000099"/>
                </a:solidFill>
                <a:latin typeface="RussianRail G Pro" pitchFamily="34" charset="-52"/>
                <a:cs typeface="+mn-cs"/>
              </a:rPr>
              <a:t> 90 </a:t>
            </a:r>
            <a:r>
              <a:rPr lang="en-US" sz="1200" dirty="0">
                <a:solidFill>
                  <a:srgbClr val="000099"/>
                </a:solidFill>
                <a:latin typeface="RussianRail G Pro" pitchFamily="34" charset="-52"/>
                <a:cs typeface="+mn-cs"/>
              </a:rPr>
              <a:t>km</a:t>
            </a:r>
            <a:r>
              <a:rPr lang="ru-RU" sz="1200" dirty="0">
                <a:solidFill>
                  <a:srgbClr val="000099"/>
                </a:solidFill>
                <a:latin typeface="RussianRail G Pro" pitchFamily="34" charset="-52"/>
                <a:cs typeface="+mn-cs"/>
              </a:rPr>
              <a:t>/</a:t>
            </a:r>
            <a:r>
              <a:rPr lang="en-US" sz="1200" dirty="0">
                <a:solidFill>
                  <a:srgbClr val="000099"/>
                </a:solidFill>
                <a:latin typeface="RussianRail G Pro" pitchFamily="34" charset="-52"/>
                <a:cs typeface="+mn-cs"/>
              </a:rPr>
              <a:t>h</a:t>
            </a:r>
            <a:endParaRPr lang="ru-RU" sz="1200" dirty="0">
              <a:solidFill>
                <a:srgbClr val="000099"/>
              </a:solidFill>
              <a:latin typeface="RussianRail G Pro" pitchFamily="34" charset="-52"/>
              <a:cs typeface="+mn-cs"/>
            </a:endParaRPr>
          </a:p>
          <a:p>
            <a:pPr defTabSz="863600" fontAlgn="auto">
              <a:spcBef>
                <a:spcPts val="0"/>
              </a:spcBef>
              <a:spcAft>
                <a:spcPts val="0"/>
              </a:spcAft>
              <a:buFontTx/>
              <a:buChar char="•"/>
              <a:defRPr/>
            </a:pPr>
            <a:r>
              <a:rPr lang="ru-RU" sz="1200" dirty="0">
                <a:solidFill>
                  <a:srgbClr val="000099"/>
                </a:solidFill>
                <a:latin typeface="RussianRail G Pro" pitchFamily="34" charset="-52"/>
                <a:cs typeface="+mn-cs"/>
              </a:rPr>
              <a:t> </a:t>
            </a:r>
            <a:r>
              <a:rPr lang="en-US" sz="1200" dirty="0">
                <a:solidFill>
                  <a:srgbClr val="000099"/>
                </a:solidFill>
                <a:latin typeface="RussianRail G Pro" pitchFamily="34" charset="-52"/>
                <a:cs typeface="+mn-cs"/>
              </a:rPr>
              <a:t>Updating of a rolling stock</a:t>
            </a:r>
            <a:endParaRPr lang="ru-RU" sz="1200" dirty="0">
              <a:solidFill>
                <a:srgbClr val="000099"/>
              </a:solidFill>
              <a:latin typeface="RussianRail G Pro" pitchFamily="34" charset="-52"/>
              <a:cs typeface="+mn-cs"/>
            </a:endParaRPr>
          </a:p>
          <a:p>
            <a:pPr defTabSz="863600" fontAlgn="auto">
              <a:spcBef>
                <a:spcPts val="0"/>
              </a:spcBef>
              <a:spcAft>
                <a:spcPts val="0"/>
              </a:spcAft>
              <a:buFontTx/>
              <a:buChar char="•"/>
              <a:defRPr/>
            </a:pPr>
            <a:r>
              <a:rPr lang="ru-RU" sz="1200" dirty="0">
                <a:solidFill>
                  <a:srgbClr val="000099"/>
                </a:solidFill>
                <a:latin typeface="RussianRail G Pro" pitchFamily="34" charset="-52"/>
                <a:cs typeface="+mn-cs"/>
              </a:rPr>
              <a:t> </a:t>
            </a:r>
            <a:r>
              <a:rPr lang="en-US" sz="1200" dirty="0">
                <a:solidFill>
                  <a:srgbClr val="000099"/>
                </a:solidFill>
                <a:latin typeface="RussianRail G Pro" pitchFamily="34" charset="-52"/>
                <a:cs typeface="+mn-cs"/>
              </a:rPr>
              <a:t>Modern information systems introduction</a:t>
            </a:r>
            <a:endParaRPr lang="ru-RU" sz="1200" dirty="0">
              <a:solidFill>
                <a:srgbClr val="000099"/>
              </a:solidFill>
              <a:latin typeface="RussianRail G Pro" pitchFamily="34" charset="-52"/>
              <a:cs typeface="+mn-cs"/>
            </a:endParaRPr>
          </a:p>
        </p:txBody>
      </p:sp>
      <p:sp>
        <p:nvSpPr>
          <p:cNvPr id="26646" name="AutoShape 38"/>
          <p:cNvSpPr>
            <a:spLocks noChangeArrowheads="1"/>
          </p:cNvSpPr>
          <p:nvPr/>
        </p:nvSpPr>
        <p:spPr bwMode="auto">
          <a:xfrm rot="10800000">
            <a:off x="4214813" y="1428750"/>
            <a:ext cx="1152525" cy="339725"/>
          </a:xfrm>
          <a:prstGeom prst="upArrow">
            <a:avLst>
              <a:gd name="adj1" fmla="val 28926"/>
              <a:gd name="adj2" fmla="val 54569"/>
            </a:avLst>
          </a:prstGeom>
          <a:solidFill>
            <a:srgbClr val="0000FF"/>
          </a:solidFill>
          <a:ln w="9525" algn="ctr">
            <a:noFill/>
            <a:miter lim="800000"/>
            <a:headEnd/>
            <a:tailEnd/>
          </a:ln>
        </p:spPr>
        <p:txBody>
          <a:bodyPr wrap="none" anchor="ctr"/>
          <a:lstStyle/>
          <a:p>
            <a:endParaRPr lang="en-US">
              <a:latin typeface="Calibri" pitchFamily="34" charset="0"/>
            </a:endParaRPr>
          </a:p>
        </p:txBody>
      </p:sp>
      <p:sp>
        <p:nvSpPr>
          <p:cNvPr id="26647" name="AutoShape 39"/>
          <p:cNvSpPr>
            <a:spLocks noChangeArrowheads="1"/>
          </p:cNvSpPr>
          <p:nvPr/>
        </p:nvSpPr>
        <p:spPr bwMode="auto">
          <a:xfrm rot="6454791">
            <a:off x="2159000" y="2587625"/>
            <a:ext cx="1152525" cy="339725"/>
          </a:xfrm>
          <a:prstGeom prst="upArrow">
            <a:avLst>
              <a:gd name="adj1" fmla="val 28926"/>
              <a:gd name="adj2" fmla="val 54569"/>
            </a:avLst>
          </a:prstGeom>
          <a:solidFill>
            <a:srgbClr val="0000FF"/>
          </a:solidFill>
          <a:ln w="9525" algn="ctr">
            <a:noFill/>
            <a:miter lim="800000"/>
            <a:headEnd/>
            <a:tailEnd/>
          </a:ln>
        </p:spPr>
        <p:txBody>
          <a:bodyPr wrap="none" anchor="ctr"/>
          <a:lstStyle/>
          <a:p>
            <a:endParaRPr lang="en-US">
              <a:latin typeface="Calibri" pitchFamily="34" charset="0"/>
            </a:endParaRPr>
          </a:p>
        </p:txBody>
      </p:sp>
      <p:sp>
        <p:nvSpPr>
          <p:cNvPr id="26648" name="AutoShape 40"/>
          <p:cNvSpPr>
            <a:spLocks noChangeArrowheads="1"/>
          </p:cNvSpPr>
          <p:nvPr/>
        </p:nvSpPr>
        <p:spPr bwMode="auto">
          <a:xfrm rot="-6343485">
            <a:off x="6386513" y="2611438"/>
            <a:ext cx="1152525" cy="339725"/>
          </a:xfrm>
          <a:prstGeom prst="upArrow">
            <a:avLst>
              <a:gd name="adj1" fmla="val 28926"/>
              <a:gd name="adj2" fmla="val 54569"/>
            </a:avLst>
          </a:prstGeom>
          <a:solidFill>
            <a:srgbClr val="0000FF"/>
          </a:solidFill>
          <a:ln w="9525" algn="ctr">
            <a:noFill/>
            <a:miter lim="800000"/>
            <a:headEnd/>
            <a:tailEnd/>
          </a:ln>
        </p:spPr>
        <p:txBody>
          <a:bodyPr wrap="none" anchor="ctr"/>
          <a:lstStyle/>
          <a:p>
            <a:endParaRPr lang="en-US">
              <a:latin typeface="Calibri" pitchFamily="34" charset="0"/>
            </a:endParaRPr>
          </a:p>
        </p:txBody>
      </p:sp>
      <p:sp>
        <p:nvSpPr>
          <p:cNvPr id="26649" name="AutoShape 41"/>
          <p:cNvSpPr>
            <a:spLocks noChangeArrowheads="1"/>
          </p:cNvSpPr>
          <p:nvPr/>
        </p:nvSpPr>
        <p:spPr bwMode="auto">
          <a:xfrm rot="-4431937">
            <a:off x="6173788" y="5275263"/>
            <a:ext cx="1152525" cy="339725"/>
          </a:xfrm>
          <a:prstGeom prst="upArrow">
            <a:avLst>
              <a:gd name="adj1" fmla="val 28926"/>
              <a:gd name="adj2" fmla="val 54569"/>
            </a:avLst>
          </a:prstGeom>
          <a:solidFill>
            <a:srgbClr val="0000FF"/>
          </a:solidFill>
          <a:ln w="9525" algn="ctr">
            <a:noFill/>
            <a:miter lim="800000"/>
            <a:headEnd/>
            <a:tailEnd/>
          </a:ln>
        </p:spPr>
        <p:txBody>
          <a:bodyPr wrap="none" anchor="ctr"/>
          <a:lstStyle/>
          <a:p>
            <a:endParaRPr lang="en-US">
              <a:latin typeface="Calibri" pitchFamily="34" charset="0"/>
            </a:endParaRPr>
          </a:p>
        </p:txBody>
      </p:sp>
      <p:sp>
        <p:nvSpPr>
          <p:cNvPr id="26650" name="AutoShape 42"/>
          <p:cNvSpPr>
            <a:spLocks noChangeArrowheads="1"/>
          </p:cNvSpPr>
          <p:nvPr/>
        </p:nvSpPr>
        <p:spPr bwMode="auto">
          <a:xfrm rot="4385691">
            <a:off x="2336800" y="5275263"/>
            <a:ext cx="1152525" cy="339725"/>
          </a:xfrm>
          <a:prstGeom prst="upArrow">
            <a:avLst>
              <a:gd name="adj1" fmla="val 28926"/>
              <a:gd name="adj2" fmla="val 54569"/>
            </a:avLst>
          </a:prstGeom>
          <a:solidFill>
            <a:srgbClr val="0000FF"/>
          </a:solidFill>
          <a:ln w="9525" algn="ctr">
            <a:noFill/>
            <a:miter lim="800000"/>
            <a:headEnd/>
            <a:tailEnd/>
          </a:ln>
        </p:spPr>
        <p:txBody>
          <a:bodyPr wrap="none" anchor="ctr"/>
          <a:lstStyle/>
          <a:p>
            <a:endParaRPr lang="en-US">
              <a:latin typeface="Calibr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14" descr="RZD.gif"/>
          <p:cNvPicPr>
            <a:picLocks noChangeAspect="1"/>
          </p:cNvPicPr>
          <p:nvPr/>
        </p:nvPicPr>
        <p:blipFill>
          <a:blip r:embed="rId2"/>
          <a:srcRect/>
          <a:stretch>
            <a:fillRect/>
          </a:stretch>
        </p:blipFill>
        <p:spPr bwMode="auto">
          <a:xfrm>
            <a:off x="0" y="0"/>
            <a:ext cx="3786188" cy="785813"/>
          </a:xfrm>
          <a:prstGeom prst="rect">
            <a:avLst/>
          </a:prstGeom>
          <a:noFill/>
          <a:ln w="9525">
            <a:noFill/>
            <a:miter lim="800000"/>
            <a:headEnd/>
            <a:tailEnd/>
          </a:ln>
        </p:spPr>
      </p:pic>
      <p:sp>
        <p:nvSpPr>
          <p:cNvPr id="8" name="Прямоугольник 7"/>
          <p:cNvSpPr/>
          <p:nvPr/>
        </p:nvSpPr>
        <p:spPr bwMode="auto">
          <a:xfrm>
            <a:off x="357188" y="1071563"/>
            <a:ext cx="8358187" cy="1571625"/>
          </a:xfrm>
          <a:prstGeom prst="rect">
            <a:avLst/>
          </a:prstGeom>
          <a:solidFill>
            <a:srgbClr val="DAEDEF"/>
          </a:solidFill>
          <a:ln w="28575" cap="flat" cmpd="sng" algn="ctr">
            <a:solidFill>
              <a:srgbClr val="233A5F"/>
            </a:solidFill>
            <a:prstDash val="solid"/>
            <a:round/>
            <a:headEnd type="none" w="med" len="med"/>
            <a:tailEnd type="none" w="med" len="med"/>
          </a:ln>
          <a:effectLst/>
        </p:spPr>
        <p:txBody>
          <a:bodyPr/>
          <a:lstStyle/>
          <a:p>
            <a:pPr>
              <a:lnSpc>
                <a:spcPct val="80000"/>
              </a:lnSpc>
              <a:spcBef>
                <a:spcPct val="20000"/>
              </a:spcBef>
              <a:buFontTx/>
              <a:buChar char="-"/>
              <a:defRPr/>
            </a:pPr>
            <a:endParaRPr lang="ru-RU" sz="1500" kern="0" dirty="0">
              <a:solidFill>
                <a:srgbClr val="000000"/>
              </a:solidFill>
              <a:latin typeface="RussianRail G Pro" pitchFamily="34" charset="-52"/>
            </a:endParaRPr>
          </a:p>
          <a:p>
            <a:pPr>
              <a:lnSpc>
                <a:spcPct val="80000"/>
              </a:lnSpc>
              <a:spcBef>
                <a:spcPct val="20000"/>
              </a:spcBef>
              <a:buFontTx/>
              <a:buChar char="-"/>
              <a:defRPr/>
            </a:pPr>
            <a:r>
              <a:rPr lang="en-US" sz="1500" kern="0" dirty="0">
                <a:solidFill>
                  <a:srgbClr val="000000"/>
                </a:solidFill>
                <a:latin typeface="RussianRail G Pro" pitchFamily="34" charset="-52"/>
              </a:rPr>
              <a:t>s</a:t>
            </a:r>
            <a:r>
              <a:rPr lang="en-US" sz="1500" kern="0" dirty="0" err="1">
                <a:solidFill>
                  <a:srgbClr val="000000"/>
                </a:solidFill>
                <a:latin typeface="RussianRail G Pro" pitchFamily="34" charset="-52"/>
              </a:rPr>
              <a:t>etting</a:t>
            </a:r>
            <a:r>
              <a:rPr lang="en-US" sz="1500" kern="0" dirty="0">
                <a:solidFill>
                  <a:srgbClr val="000000"/>
                </a:solidFill>
                <a:latin typeface="RussianRail G Pro" pitchFamily="34" charset="-52"/>
              </a:rPr>
              <a:t> the specialized arrival-departure ways for container trains at railway stations</a:t>
            </a:r>
          </a:p>
          <a:p>
            <a:pPr>
              <a:lnSpc>
                <a:spcPct val="80000"/>
              </a:lnSpc>
              <a:spcBef>
                <a:spcPct val="20000"/>
              </a:spcBef>
              <a:buFontTx/>
              <a:buChar char="-"/>
              <a:defRPr/>
            </a:pPr>
            <a:r>
              <a:rPr lang="en-US" sz="1500" kern="0" dirty="0">
                <a:solidFill>
                  <a:srgbClr val="000000"/>
                </a:solidFill>
                <a:latin typeface="RussianRail G Pro" pitchFamily="34" charset="-52"/>
              </a:rPr>
              <a:t>coordination of locomotives and locomotive brigades with container trains</a:t>
            </a:r>
            <a:endParaRPr lang="ru-RU" sz="1500" kern="0" dirty="0">
              <a:solidFill>
                <a:srgbClr val="000000"/>
              </a:solidFill>
              <a:latin typeface="RussianRail G Pro" pitchFamily="34" charset="-52"/>
              <a:cs typeface="+mn-cs"/>
            </a:endParaRPr>
          </a:p>
          <a:p>
            <a:pPr>
              <a:lnSpc>
                <a:spcPct val="80000"/>
              </a:lnSpc>
              <a:spcBef>
                <a:spcPct val="20000"/>
              </a:spcBef>
              <a:buFontTx/>
              <a:buChar char="-"/>
              <a:defRPr/>
            </a:pPr>
            <a:r>
              <a:rPr lang="en-US" sz="1500" kern="0" dirty="0" err="1">
                <a:solidFill>
                  <a:srgbClr val="000000"/>
                </a:solidFill>
                <a:latin typeface="RussianRail G Pro" pitchFamily="34" charset="-52"/>
              </a:rPr>
              <a:t>installation</a:t>
            </a:r>
            <a:r>
              <a:rPr lang="en-US" sz="1500" kern="0" dirty="0">
                <a:solidFill>
                  <a:srgbClr val="000000"/>
                </a:solidFill>
                <a:latin typeface="RussianRail G Pro" pitchFamily="34" charset="-52"/>
              </a:rPr>
              <a:t> of first priority technical and commercial surveys for container trains and overlapping of servicing deports and stations of locomotive change</a:t>
            </a:r>
            <a:endParaRPr lang="ru-RU" sz="1500" kern="0" dirty="0">
              <a:solidFill>
                <a:srgbClr val="000000"/>
              </a:solidFill>
              <a:latin typeface="RussianRail G Pro" pitchFamily="34" charset="-52"/>
              <a:cs typeface="+mn-cs"/>
            </a:endParaRPr>
          </a:p>
          <a:p>
            <a:pPr>
              <a:defRPr/>
            </a:pPr>
            <a:endParaRPr lang="ru-RU" sz="1500" i="1" kern="0" dirty="0">
              <a:solidFill>
                <a:srgbClr val="000000"/>
              </a:solidFill>
              <a:latin typeface="RussianRail G Pro" pitchFamily="34" charset="-52"/>
              <a:cs typeface="+mn-cs"/>
            </a:endParaRPr>
          </a:p>
        </p:txBody>
      </p:sp>
      <p:sp>
        <p:nvSpPr>
          <p:cNvPr id="9" name="Прямоугольник 8"/>
          <p:cNvSpPr/>
          <p:nvPr/>
        </p:nvSpPr>
        <p:spPr bwMode="auto">
          <a:xfrm>
            <a:off x="357188" y="3071813"/>
            <a:ext cx="8358187" cy="1857375"/>
          </a:xfrm>
          <a:prstGeom prst="rect">
            <a:avLst/>
          </a:prstGeom>
          <a:solidFill>
            <a:srgbClr val="DAEDEF"/>
          </a:solidFill>
          <a:ln w="28575" cap="flat" cmpd="sng" algn="ctr">
            <a:solidFill>
              <a:srgbClr val="233A5F"/>
            </a:solidFill>
            <a:prstDash val="solid"/>
            <a:round/>
            <a:headEnd type="none" w="med" len="med"/>
            <a:tailEnd type="none" w="med" len="med"/>
          </a:ln>
          <a:effectLst/>
        </p:spPr>
        <p:txBody>
          <a:bodyPr/>
          <a:lstStyle/>
          <a:p>
            <a:pPr>
              <a:lnSpc>
                <a:spcPct val="80000"/>
              </a:lnSpc>
              <a:spcBef>
                <a:spcPct val="20000"/>
              </a:spcBef>
              <a:buFontTx/>
              <a:buChar char="-"/>
              <a:defRPr/>
            </a:pPr>
            <a:endParaRPr lang="ru-RU" sz="1500" kern="0" dirty="0">
              <a:solidFill>
                <a:srgbClr val="000000"/>
              </a:solidFill>
              <a:latin typeface="RussianRail G Pro" pitchFamily="34" charset="-52"/>
            </a:endParaRPr>
          </a:p>
          <a:p>
            <a:pPr>
              <a:lnSpc>
                <a:spcPct val="80000"/>
              </a:lnSpc>
              <a:spcBef>
                <a:spcPct val="20000"/>
              </a:spcBef>
              <a:buFontTx/>
              <a:buChar char="-"/>
              <a:defRPr/>
            </a:pPr>
            <a:r>
              <a:rPr lang="en-US" sz="1500" kern="0" dirty="0">
                <a:solidFill>
                  <a:srgbClr val="000000"/>
                </a:solidFill>
                <a:latin typeface="RussianRail G Pro" pitchFamily="34" charset="-52"/>
              </a:rPr>
              <a:t>stage-by-stage increase of routing speed of container trains from 910 km/day now to 1400 km/day in 2012 on the basis of the improvement of technology of their passing and setting the maximum speed up to 90 km/h</a:t>
            </a:r>
            <a:endParaRPr lang="ru-RU" sz="1500" kern="0" dirty="0">
              <a:solidFill>
                <a:srgbClr val="000000"/>
              </a:solidFill>
              <a:latin typeface="RussianRail G Pro" pitchFamily="34" charset="-52"/>
            </a:endParaRPr>
          </a:p>
          <a:p>
            <a:pPr>
              <a:lnSpc>
                <a:spcPct val="80000"/>
              </a:lnSpc>
              <a:spcBef>
                <a:spcPct val="20000"/>
              </a:spcBef>
              <a:defRPr/>
            </a:pPr>
            <a:r>
              <a:rPr lang="ru-RU" sz="1500" kern="0" dirty="0">
                <a:solidFill>
                  <a:srgbClr val="000000"/>
                </a:solidFill>
                <a:latin typeface="RussianRail G Pro" pitchFamily="34" charset="-52"/>
              </a:rPr>
              <a:t>- </a:t>
            </a:r>
            <a:r>
              <a:rPr lang="en-US" sz="1500" kern="0" dirty="0">
                <a:solidFill>
                  <a:srgbClr val="000000"/>
                </a:solidFill>
                <a:latin typeface="RussianRail G Pro" pitchFamily="34" charset="-52"/>
              </a:rPr>
              <a:t>development of information systems, including introduction of uniform electronic document turnover and the electronic-digital signature, and automated system of customs bodies preliminary informing and declaring of cargoes</a:t>
            </a:r>
            <a:endParaRPr lang="ru-RU" sz="1500" kern="0" dirty="0">
              <a:solidFill>
                <a:srgbClr val="000000"/>
              </a:solidFill>
              <a:latin typeface="RussianRail G Pro" pitchFamily="34" charset="-52"/>
            </a:endParaRPr>
          </a:p>
          <a:p>
            <a:pPr>
              <a:defRPr/>
            </a:pPr>
            <a:endParaRPr lang="ru-RU" sz="1500" i="1" kern="0" dirty="0">
              <a:solidFill>
                <a:srgbClr val="000000"/>
              </a:solidFill>
              <a:latin typeface="RussianRail G Pro" pitchFamily="34" charset="-52"/>
              <a:cs typeface="+mn-cs"/>
            </a:endParaRPr>
          </a:p>
        </p:txBody>
      </p:sp>
      <p:sp>
        <p:nvSpPr>
          <p:cNvPr id="27652" name="Скругленный прямоугольник 9"/>
          <p:cNvSpPr>
            <a:spLocks noChangeArrowheads="1"/>
          </p:cNvSpPr>
          <p:nvPr/>
        </p:nvSpPr>
        <p:spPr bwMode="auto">
          <a:xfrm>
            <a:off x="500063" y="2857500"/>
            <a:ext cx="4786312" cy="428625"/>
          </a:xfrm>
          <a:prstGeom prst="roundRect">
            <a:avLst>
              <a:gd name="adj" fmla="val 16667"/>
            </a:avLst>
          </a:prstGeom>
          <a:solidFill>
            <a:srgbClr val="C6D9F1"/>
          </a:solidFill>
          <a:ln w="25400" algn="ctr">
            <a:solidFill>
              <a:srgbClr val="002060"/>
            </a:solidFill>
            <a:round/>
            <a:headEnd/>
            <a:tailEnd/>
          </a:ln>
        </p:spPr>
        <p:txBody>
          <a:bodyPr/>
          <a:lstStyle/>
          <a:p>
            <a:pPr defTabSz="441325"/>
            <a:r>
              <a:rPr lang="en-US" sz="1600" b="1">
                <a:solidFill>
                  <a:srgbClr val="000000"/>
                </a:solidFill>
                <a:latin typeface="RussianRail G Pro"/>
                <a:cs typeface="Times New Roman" pitchFamily="18" charset="0"/>
              </a:rPr>
              <a:t>Technological improvement</a:t>
            </a:r>
          </a:p>
          <a:p>
            <a:pPr defTabSz="441325"/>
            <a:endParaRPr lang="ru-RU" sz="1600" b="1">
              <a:solidFill>
                <a:srgbClr val="000000"/>
              </a:solidFill>
              <a:latin typeface="RussianRail G Pro"/>
              <a:cs typeface="Times New Roman" pitchFamily="18" charset="0"/>
            </a:endParaRPr>
          </a:p>
        </p:txBody>
      </p:sp>
      <p:sp>
        <p:nvSpPr>
          <p:cNvPr id="27653" name="Скругленный прямоугольник 10"/>
          <p:cNvSpPr>
            <a:spLocks noChangeArrowheads="1"/>
          </p:cNvSpPr>
          <p:nvPr/>
        </p:nvSpPr>
        <p:spPr bwMode="auto">
          <a:xfrm>
            <a:off x="500063" y="857250"/>
            <a:ext cx="4786312" cy="428625"/>
          </a:xfrm>
          <a:prstGeom prst="roundRect">
            <a:avLst>
              <a:gd name="adj" fmla="val 16667"/>
            </a:avLst>
          </a:prstGeom>
          <a:solidFill>
            <a:srgbClr val="C6D9F1"/>
          </a:solidFill>
          <a:ln w="25400" algn="ctr">
            <a:solidFill>
              <a:srgbClr val="002060"/>
            </a:solidFill>
            <a:round/>
            <a:headEnd/>
            <a:tailEnd/>
          </a:ln>
        </p:spPr>
        <p:txBody>
          <a:bodyPr/>
          <a:lstStyle/>
          <a:p>
            <a:pPr defTabSz="441325"/>
            <a:r>
              <a:rPr lang="en-US" sz="1600" b="1">
                <a:solidFill>
                  <a:srgbClr val="000000"/>
                </a:solidFill>
                <a:latin typeface="RussianRail G Pro"/>
                <a:cs typeface="Times New Roman" pitchFamily="18" charset="0"/>
              </a:rPr>
              <a:t>Organizational actions</a:t>
            </a:r>
            <a:endParaRPr lang="ru-RU" sz="1600" b="1">
              <a:solidFill>
                <a:srgbClr val="000000"/>
              </a:solidFill>
              <a:latin typeface="RussianRail G Pro"/>
              <a:cs typeface="Times New Roman" pitchFamily="18" charset="0"/>
            </a:endParaRPr>
          </a:p>
        </p:txBody>
      </p:sp>
      <p:sp>
        <p:nvSpPr>
          <p:cNvPr id="12" name="Прямоугольник 11"/>
          <p:cNvSpPr/>
          <p:nvPr/>
        </p:nvSpPr>
        <p:spPr bwMode="auto">
          <a:xfrm>
            <a:off x="357188" y="5357813"/>
            <a:ext cx="8358187" cy="1285875"/>
          </a:xfrm>
          <a:prstGeom prst="rect">
            <a:avLst/>
          </a:prstGeom>
          <a:solidFill>
            <a:srgbClr val="DAEDEF"/>
          </a:solidFill>
          <a:ln w="28575" cap="flat" cmpd="sng" algn="ctr">
            <a:solidFill>
              <a:srgbClr val="233A5F"/>
            </a:solidFill>
            <a:prstDash val="solid"/>
            <a:round/>
            <a:headEnd type="none" w="med" len="med"/>
            <a:tailEnd type="none" w="med" len="med"/>
          </a:ln>
          <a:effectLst/>
        </p:spPr>
        <p:txBody>
          <a:bodyPr/>
          <a:lstStyle/>
          <a:p>
            <a:pPr>
              <a:lnSpc>
                <a:spcPct val="80000"/>
              </a:lnSpc>
              <a:spcBef>
                <a:spcPct val="20000"/>
              </a:spcBef>
              <a:buFontTx/>
              <a:buChar char="-"/>
              <a:defRPr/>
            </a:pPr>
            <a:endParaRPr lang="ru-RU" sz="1500" kern="0" dirty="0">
              <a:solidFill>
                <a:srgbClr val="000000"/>
              </a:solidFill>
              <a:latin typeface="RussianRail G Pro" pitchFamily="34" charset="-52"/>
            </a:endParaRPr>
          </a:p>
          <a:p>
            <a:pPr>
              <a:lnSpc>
                <a:spcPct val="80000"/>
              </a:lnSpc>
              <a:spcBef>
                <a:spcPct val="20000"/>
              </a:spcBef>
              <a:buFontTx/>
              <a:buChar char="-"/>
              <a:defRPr/>
            </a:pPr>
            <a:r>
              <a:rPr lang="en-US" sz="1500" kern="0" dirty="0">
                <a:solidFill>
                  <a:srgbClr val="000000"/>
                </a:solidFill>
                <a:latin typeface="RussianRail G Pro" pitchFamily="34" charset="-52"/>
              </a:rPr>
              <a:t> infrastructural high-speed restrictions removal up to opportunities of a rolling stock</a:t>
            </a:r>
          </a:p>
          <a:p>
            <a:pPr>
              <a:lnSpc>
                <a:spcPct val="80000"/>
              </a:lnSpc>
              <a:spcBef>
                <a:spcPct val="20000"/>
              </a:spcBef>
              <a:buFontTx/>
              <a:buChar char="-"/>
              <a:defRPr/>
            </a:pPr>
            <a:r>
              <a:rPr lang="en-US" sz="1500" kern="0" dirty="0">
                <a:solidFill>
                  <a:srgbClr val="000000"/>
                </a:solidFill>
                <a:latin typeface="RussianRail G Pro" pitchFamily="34" charset="-52"/>
              </a:rPr>
              <a:t> modernization and construction of the new container terminals, capable to accept full container trains and provide fast and effective processing of trains, including fast transshipment of containers from one train to another</a:t>
            </a:r>
          </a:p>
        </p:txBody>
      </p:sp>
      <p:sp>
        <p:nvSpPr>
          <p:cNvPr id="27655" name="Скругленный прямоугольник 12"/>
          <p:cNvSpPr>
            <a:spLocks noChangeArrowheads="1"/>
          </p:cNvSpPr>
          <p:nvPr/>
        </p:nvSpPr>
        <p:spPr bwMode="auto">
          <a:xfrm>
            <a:off x="500063" y="5143500"/>
            <a:ext cx="4786312" cy="428625"/>
          </a:xfrm>
          <a:prstGeom prst="roundRect">
            <a:avLst>
              <a:gd name="adj" fmla="val 16667"/>
            </a:avLst>
          </a:prstGeom>
          <a:solidFill>
            <a:srgbClr val="C6D9F1"/>
          </a:solidFill>
          <a:ln w="25400" algn="ctr">
            <a:solidFill>
              <a:srgbClr val="002060"/>
            </a:solidFill>
            <a:round/>
            <a:headEnd/>
            <a:tailEnd/>
          </a:ln>
        </p:spPr>
        <p:txBody>
          <a:bodyPr/>
          <a:lstStyle/>
          <a:p>
            <a:pPr defTabSz="441325">
              <a:lnSpc>
                <a:spcPct val="80000"/>
              </a:lnSpc>
            </a:pPr>
            <a:r>
              <a:rPr lang="en-US" sz="1600" b="1">
                <a:solidFill>
                  <a:srgbClr val="000000"/>
                </a:solidFill>
                <a:latin typeface="RussianRail G Pro"/>
                <a:cs typeface="Times New Roman" pitchFamily="18" charset="0"/>
              </a:rPr>
              <a:t>Technical improvement</a:t>
            </a:r>
            <a:endParaRPr lang="ru-RU" sz="1600" b="1">
              <a:solidFill>
                <a:srgbClr val="000000"/>
              </a:solidFill>
              <a:latin typeface="RussianRail G Pro"/>
              <a:cs typeface="Times New Roman" pitchFamily="18" charset="0"/>
            </a:endParaRPr>
          </a:p>
        </p:txBody>
      </p:sp>
      <p:sp>
        <p:nvSpPr>
          <p:cNvPr id="27656" name="Rectangle 61"/>
          <p:cNvSpPr>
            <a:spLocks noChangeArrowheads="1"/>
          </p:cNvSpPr>
          <p:nvPr/>
        </p:nvSpPr>
        <p:spPr bwMode="auto">
          <a:xfrm>
            <a:off x="3571875" y="0"/>
            <a:ext cx="5572125" cy="757238"/>
          </a:xfrm>
          <a:prstGeom prst="rect">
            <a:avLst/>
          </a:prstGeom>
          <a:noFill/>
          <a:ln w="9525">
            <a:noFill/>
            <a:miter lim="800000"/>
            <a:headEnd/>
            <a:tailEnd/>
          </a:ln>
        </p:spPr>
        <p:txBody>
          <a:bodyPr>
            <a:spAutoFit/>
          </a:bodyPr>
          <a:lstStyle/>
          <a:p>
            <a:pPr>
              <a:lnSpc>
                <a:spcPct val="80000"/>
              </a:lnSpc>
            </a:pPr>
            <a:r>
              <a:rPr lang="en-US" b="1">
                <a:solidFill>
                  <a:srgbClr val="000000"/>
                </a:solidFill>
                <a:latin typeface="RussianRail G Pro"/>
              </a:rPr>
              <a:t>The basic actions </a:t>
            </a:r>
            <a:r>
              <a:rPr lang="en-US" b="1">
                <a:solidFill>
                  <a:srgbClr val="000000"/>
                </a:solidFill>
                <a:latin typeface="RussianRail G Pro"/>
                <a:sym typeface="GillSans-Normal"/>
              </a:rPr>
              <a:t>for </a:t>
            </a:r>
            <a:r>
              <a:rPr lang="en-US" b="1">
                <a:solidFill>
                  <a:srgbClr val="000000"/>
                </a:solidFill>
                <a:latin typeface="RussianRail G Pro"/>
              </a:rPr>
              <a:t>formation and promotion of product «The Trans-Siberian Railway for 7 days»</a:t>
            </a:r>
            <a:endParaRPr lang="ru-RU" b="1">
              <a:solidFill>
                <a:srgbClr val="000000"/>
              </a:solidFill>
              <a:latin typeface="RussianRail G Pro"/>
            </a:endParaRPr>
          </a:p>
        </p:txBody>
      </p:sp>
      <p:sp>
        <p:nvSpPr>
          <p:cNvPr id="27657" name="TextBox 15"/>
          <p:cNvSpPr txBox="1">
            <a:spLocks noChangeArrowheads="1"/>
          </p:cNvSpPr>
          <p:nvPr/>
        </p:nvSpPr>
        <p:spPr bwMode="auto">
          <a:xfrm>
            <a:off x="8859838" y="6581775"/>
            <a:ext cx="295275" cy="276225"/>
          </a:xfrm>
          <a:prstGeom prst="rect">
            <a:avLst/>
          </a:prstGeom>
          <a:noFill/>
          <a:ln w="9525">
            <a:noFill/>
            <a:miter lim="800000"/>
            <a:headEnd/>
            <a:tailEnd/>
          </a:ln>
        </p:spPr>
        <p:txBody>
          <a:bodyPr wrap="none">
            <a:spAutoFit/>
          </a:bodyPr>
          <a:lstStyle/>
          <a:p>
            <a:pPr algn="ctr"/>
            <a:r>
              <a:rPr lang="ru-RU" sz="1200">
                <a:solidFill>
                  <a:srgbClr val="626463"/>
                </a:solidFill>
                <a:latin typeface="RussianRail G Pro"/>
                <a:sym typeface="GillSans-Normal"/>
              </a:rPr>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10" descr="RZD.gif"/>
          <p:cNvPicPr>
            <a:picLocks noChangeAspect="1"/>
          </p:cNvPicPr>
          <p:nvPr/>
        </p:nvPicPr>
        <p:blipFill>
          <a:blip r:embed="rId2"/>
          <a:srcRect/>
          <a:stretch>
            <a:fillRect/>
          </a:stretch>
        </p:blipFill>
        <p:spPr bwMode="auto">
          <a:xfrm>
            <a:off x="0" y="0"/>
            <a:ext cx="3786188" cy="785813"/>
          </a:xfrm>
          <a:prstGeom prst="rect">
            <a:avLst/>
          </a:prstGeom>
          <a:noFill/>
          <a:ln w="9525">
            <a:noFill/>
            <a:miter lim="800000"/>
            <a:headEnd/>
            <a:tailEnd/>
          </a:ln>
        </p:spPr>
      </p:pic>
      <p:sp>
        <p:nvSpPr>
          <p:cNvPr id="6" name="Прямоугольник 5"/>
          <p:cNvSpPr/>
          <p:nvPr/>
        </p:nvSpPr>
        <p:spPr bwMode="auto">
          <a:xfrm>
            <a:off x="285750" y="4357688"/>
            <a:ext cx="8358188" cy="1571625"/>
          </a:xfrm>
          <a:prstGeom prst="rect">
            <a:avLst/>
          </a:prstGeom>
          <a:solidFill>
            <a:srgbClr val="DAEDEF"/>
          </a:solidFill>
          <a:ln w="28575" cap="flat" cmpd="sng" algn="ctr">
            <a:solidFill>
              <a:srgbClr val="233A5F"/>
            </a:solidFill>
            <a:prstDash val="solid"/>
            <a:round/>
            <a:headEnd type="none" w="med" len="med"/>
            <a:tailEnd type="none" w="med" len="med"/>
          </a:ln>
          <a:effectLst/>
        </p:spPr>
        <p:txBody>
          <a:bodyPr/>
          <a:lstStyle/>
          <a:p>
            <a:pPr>
              <a:lnSpc>
                <a:spcPct val="80000"/>
              </a:lnSpc>
              <a:spcBef>
                <a:spcPct val="20000"/>
              </a:spcBef>
              <a:buFontTx/>
              <a:buChar char="-"/>
              <a:defRPr/>
            </a:pPr>
            <a:endParaRPr lang="ru-RU" sz="1500" kern="0" dirty="0">
              <a:solidFill>
                <a:srgbClr val="000000"/>
              </a:solidFill>
              <a:latin typeface="RussianRail G Pro" pitchFamily="34" charset="-52"/>
            </a:endParaRPr>
          </a:p>
          <a:p>
            <a:pPr>
              <a:lnSpc>
                <a:spcPct val="80000"/>
              </a:lnSpc>
              <a:spcBef>
                <a:spcPct val="20000"/>
              </a:spcBef>
              <a:buFontTx/>
              <a:buChar char="-"/>
              <a:defRPr/>
            </a:pPr>
            <a:r>
              <a:rPr lang="en-US" sz="1500" kern="0" dirty="0">
                <a:solidFill>
                  <a:srgbClr val="000000"/>
                </a:solidFill>
                <a:latin typeface="RussianRail G Pro" pitchFamily="34" charset="-52"/>
              </a:rPr>
              <a:t>stabilization of tariff validities for container transportation up to 2-3 years</a:t>
            </a:r>
            <a:endParaRPr lang="ru-RU" sz="1500" kern="0" dirty="0">
              <a:solidFill>
                <a:srgbClr val="000000"/>
              </a:solidFill>
              <a:latin typeface="RussianRail G Pro" pitchFamily="34" charset="-52"/>
            </a:endParaRPr>
          </a:p>
          <a:p>
            <a:pPr>
              <a:lnSpc>
                <a:spcPct val="80000"/>
              </a:lnSpc>
              <a:spcBef>
                <a:spcPct val="20000"/>
              </a:spcBef>
              <a:buFontTx/>
              <a:buChar char="-"/>
              <a:defRPr/>
            </a:pPr>
            <a:r>
              <a:rPr lang="en-US" sz="1500" kern="0" dirty="0">
                <a:solidFill>
                  <a:srgbClr val="000000"/>
                </a:solidFill>
                <a:latin typeface="RussianRail G Pro" pitchFamily="34" charset="-52"/>
              </a:rPr>
              <a:t>setting container transportation tariffs for a container car and for a container train (now the tariff is set for a container)</a:t>
            </a:r>
            <a:endParaRPr lang="ru-RU" sz="1500" kern="0" dirty="0">
              <a:solidFill>
                <a:srgbClr val="000000"/>
              </a:solidFill>
              <a:latin typeface="RussianRail G Pro" pitchFamily="34" charset="-52"/>
            </a:endParaRPr>
          </a:p>
          <a:p>
            <a:pPr>
              <a:lnSpc>
                <a:spcPct val="80000"/>
              </a:lnSpc>
              <a:spcBef>
                <a:spcPct val="20000"/>
              </a:spcBef>
              <a:buFontTx/>
              <a:buChar char="-"/>
              <a:defRPr/>
            </a:pPr>
            <a:r>
              <a:rPr lang="en-US" sz="1500" kern="0" dirty="0">
                <a:solidFill>
                  <a:srgbClr val="000000"/>
                </a:solidFill>
                <a:latin typeface="RussianRail G Pro" pitchFamily="34" charset="-52"/>
              </a:rPr>
              <a:t>consideration of replacement of cargoes support and protection  by insurance and complex decrease of railway-irrelevant component of the through tariff  of door-to-door delivery </a:t>
            </a:r>
            <a:endParaRPr lang="ru-RU" sz="1500" i="1" kern="0" dirty="0">
              <a:solidFill>
                <a:srgbClr val="000000"/>
              </a:solidFill>
              <a:latin typeface="+mn-lt"/>
              <a:cs typeface="+mn-cs"/>
            </a:endParaRPr>
          </a:p>
        </p:txBody>
      </p:sp>
      <p:sp>
        <p:nvSpPr>
          <p:cNvPr id="28675" name="Скругленный прямоугольник 6"/>
          <p:cNvSpPr>
            <a:spLocks noChangeArrowheads="1"/>
          </p:cNvSpPr>
          <p:nvPr/>
        </p:nvSpPr>
        <p:spPr bwMode="auto">
          <a:xfrm>
            <a:off x="428625" y="4071938"/>
            <a:ext cx="4786313" cy="428625"/>
          </a:xfrm>
          <a:prstGeom prst="roundRect">
            <a:avLst>
              <a:gd name="adj" fmla="val 16667"/>
            </a:avLst>
          </a:prstGeom>
          <a:solidFill>
            <a:srgbClr val="C6D9F1"/>
          </a:solidFill>
          <a:ln w="25400" algn="ctr">
            <a:solidFill>
              <a:srgbClr val="002060"/>
            </a:solidFill>
            <a:round/>
            <a:headEnd/>
            <a:tailEnd/>
          </a:ln>
        </p:spPr>
        <p:txBody>
          <a:bodyPr/>
          <a:lstStyle/>
          <a:p>
            <a:pPr defTabSz="441325">
              <a:lnSpc>
                <a:spcPct val="80000"/>
              </a:lnSpc>
            </a:pPr>
            <a:r>
              <a:rPr lang="en-US" sz="1600" b="1">
                <a:solidFill>
                  <a:srgbClr val="000000"/>
                </a:solidFill>
                <a:latin typeface="RussianRail G Pro"/>
                <a:cs typeface="Times New Roman" pitchFamily="18" charset="0"/>
              </a:rPr>
              <a:t>Tariff regulation</a:t>
            </a:r>
          </a:p>
          <a:p>
            <a:pPr defTabSz="441325"/>
            <a:endParaRPr lang="ru-RU" sz="1600" b="1">
              <a:solidFill>
                <a:srgbClr val="000000"/>
              </a:solidFill>
              <a:latin typeface="RussianRail G Pro"/>
              <a:cs typeface="Times New Roman" pitchFamily="18" charset="0"/>
            </a:endParaRPr>
          </a:p>
        </p:txBody>
      </p:sp>
      <p:sp>
        <p:nvSpPr>
          <p:cNvPr id="8" name="Прямоугольник 7"/>
          <p:cNvSpPr/>
          <p:nvPr/>
        </p:nvSpPr>
        <p:spPr bwMode="auto">
          <a:xfrm>
            <a:off x="285750" y="1428750"/>
            <a:ext cx="8358188" cy="2286000"/>
          </a:xfrm>
          <a:prstGeom prst="rect">
            <a:avLst/>
          </a:prstGeom>
          <a:solidFill>
            <a:srgbClr val="DAEDEF"/>
          </a:solidFill>
          <a:ln w="28575" cap="flat" cmpd="sng" algn="ctr">
            <a:solidFill>
              <a:srgbClr val="233A5F"/>
            </a:solidFill>
            <a:prstDash val="solid"/>
            <a:round/>
            <a:headEnd type="none" w="med" len="med"/>
            <a:tailEnd type="none" w="med" len="med"/>
          </a:ln>
          <a:effectLst/>
        </p:spPr>
        <p:txBody>
          <a:bodyPr/>
          <a:lstStyle/>
          <a:p>
            <a:pPr>
              <a:lnSpc>
                <a:spcPct val="80000"/>
              </a:lnSpc>
              <a:spcBef>
                <a:spcPct val="20000"/>
              </a:spcBef>
              <a:buFontTx/>
              <a:buChar char="-"/>
              <a:defRPr/>
            </a:pPr>
            <a:endParaRPr lang="ru-RU" sz="1500" kern="0" dirty="0">
              <a:solidFill>
                <a:srgbClr val="000000"/>
              </a:solidFill>
              <a:latin typeface="RussianRail G Pro" pitchFamily="34" charset="-52"/>
            </a:endParaRPr>
          </a:p>
          <a:p>
            <a:pPr>
              <a:lnSpc>
                <a:spcPct val="80000"/>
              </a:lnSpc>
              <a:spcBef>
                <a:spcPct val="20000"/>
              </a:spcBef>
              <a:buFontTx/>
              <a:buChar char="-"/>
              <a:defRPr/>
            </a:pPr>
            <a:r>
              <a:rPr lang="ru-RU" sz="1500" kern="0" dirty="0">
                <a:solidFill>
                  <a:srgbClr val="000000"/>
                </a:solidFill>
                <a:latin typeface="RussianRail G Pro" pitchFamily="34" charset="-52"/>
              </a:rPr>
              <a:t> </a:t>
            </a:r>
            <a:r>
              <a:rPr lang="en-US" sz="1500" kern="0" dirty="0">
                <a:solidFill>
                  <a:srgbClr val="000000"/>
                </a:solidFill>
                <a:latin typeface="RussianRail G Pro" pitchFamily="34" charset="-52"/>
              </a:rPr>
              <a:t>i</a:t>
            </a:r>
            <a:r>
              <a:rPr lang="en-US" sz="1500" kern="0" dirty="0" err="1">
                <a:solidFill>
                  <a:srgbClr val="000000"/>
                </a:solidFill>
                <a:latin typeface="RussianRail G Pro" pitchFamily="34" charset="-52"/>
              </a:rPr>
              <a:t>ntroduction</a:t>
            </a:r>
            <a:r>
              <a:rPr lang="en-US" sz="1500" kern="0" dirty="0">
                <a:solidFill>
                  <a:srgbClr val="000000"/>
                </a:solidFill>
                <a:latin typeface="RussianRail G Pro" pitchFamily="34" charset="-52"/>
              </a:rPr>
              <a:t> of additions and amendments into clause 13 of F</a:t>
            </a:r>
            <a:r>
              <a:rPr lang="en-US" sz="1500" kern="0" dirty="0" err="1">
                <a:solidFill>
                  <a:srgbClr val="000000"/>
                </a:solidFill>
                <a:latin typeface="RussianRail G Pro" pitchFamily="34" charset="-52"/>
              </a:rPr>
              <a:t>ederal</a:t>
            </a:r>
            <a:r>
              <a:rPr lang="en-US" sz="1500" kern="0" dirty="0">
                <a:solidFill>
                  <a:srgbClr val="000000"/>
                </a:solidFill>
                <a:latin typeface="RussianRail G Pro" pitchFamily="34" charset="-52"/>
              </a:rPr>
              <a:t> statute «The Charter of a railway transportation of the Russian Federation» regarding its requirements for container trains</a:t>
            </a:r>
            <a:endParaRPr lang="ru-RU" sz="1500" kern="0" dirty="0">
              <a:solidFill>
                <a:srgbClr val="000000"/>
              </a:solidFill>
              <a:latin typeface="RussianRail G Pro" pitchFamily="34" charset="-52"/>
            </a:endParaRPr>
          </a:p>
          <a:p>
            <a:pPr>
              <a:lnSpc>
                <a:spcPct val="80000"/>
              </a:lnSpc>
              <a:spcBef>
                <a:spcPct val="20000"/>
              </a:spcBef>
              <a:buFontTx/>
              <a:buChar char="-"/>
              <a:defRPr/>
            </a:pPr>
            <a:r>
              <a:rPr lang="en-US" sz="1500" kern="0" dirty="0">
                <a:solidFill>
                  <a:srgbClr val="000000"/>
                </a:solidFill>
                <a:latin typeface="RussianRail G Pro" pitchFamily="34" charset="-52"/>
              </a:rPr>
              <a:t>adoption of  of Rules of transportation by container trains regulating the order and conditions of cargoes transportation in large-capacity universal and specialized containers</a:t>
            </a:r>
            <a:endParaRPr lang="ru-RU" sz="1500" kern="0" dirty="0">
              <a:solidFill>
                <a:srgbClr val="000000"/>
              </a:solidFill>
              <a:latin typeface="RussianRail G Pro" pitchFamily="34" charset="-52"/>
            </a:endParaRPr>
          </a:p>
          <a:p>
            <a:pPr>
              <a:lnSpc>
                <a:spcPct val="80000"/>
              </a:lnSpc>
              <a:spcBef>
                <a:spcPct val="20000"/>
              </a:spcBef>
              <a:buFontTx/>
              <a:buChar char="-"/>
              <a:defRPr/>
            </a:pPr>
            <a:r>
              <a:rPr lang="en-US" sz="1500" kern="0" dirty="0">
                <a:solidFill>
                  <a:srgbClr val="000000"/>
                </a:solidFill>
                <a:latin typeface="RussianRail G Pro" pitchFamily="34" charset="-52"/>
              </a:rPr>
              <a:t>improvement of normative base within the framework of the Agreement on the international railway cargo service (SMGS)</a:t>
            </a:r>
            <a:endParaRPr lang="ru-RU" sz="1500" kern="0" dirty="0">
              <a:solidFill>
                <a:srgbClr val="000000"/>
              </a:solidFill>
              <a:latin typeface="RussianRail G Pro" pitchFamily="34" charset="-52"/>
            </a:endParaRPr>
          </a:p>
          <a:p>
            <a:pPr>
              <a:lnSpc>
                <a:spcPct val="80000"/>
              </a:lnSpc>
              <a:spcBef>
                <a:spcPct val="20000"/>
              </a:spcBef>
              <a:defRPr/>
            </a:pPr>
            <a:r>
              <a:rPr lang="ru-RU" sz="1500" kern="0" dirty="0">
                <a:solidFill>
                  <a:srgbClr val="000000"/>
                </a:solidFill>
                <a:latin typeface="RussianRail G Pro" pitchFamily="34" charset="-52"/>
              </a:rPr>
              <a:t>-</a:t>
            </a:r>
            <a:r>
              <a:rPr lang="en-US" sz="1500" kern="0" dirty="0">
                <a:solidFill>
                  <a:srgbClr val="000000"/>
                </a:solidFill>
                <a:latin typeface="RussianRail G Pro" pitchFamily="34" charset="-52"/>
              </a:rPr>
              <a:t>development and adoption of the law «About transit transportations through territory of the Russian Federation»</a:t>
            </a:r>
            <a:endParaRPr lang="ru-RU" sz="1500" kern="0" dirty="0">
              <a:solidFill>
                <a:srgbClr val="000000"/>
              </a:solidFill>
              <a:latin typeface="RussianRail G Pro" pitchFamily="34" charset="-52"/>
            </a:endParaRPr>
          </a:p>
          <a:p>
            <a:pPr>
              <a:defRPr/>
            </a:pPr>
            <a:endParaRPr lang="ru-RU" sz="1500" i="1" kern="0" dirty="0">
              <a:solidFill>
                <a:srgbClr val="000000"/>
              </a:solidFill>
              <a:latin typeface="+mn-lt"/>
              <a:cs typeface="+mn-cs"/>
            </a:endParaRPr>
          </a:p>
        </p:txBody>
      </p:sp>
      <p:sp>
        <p:nvSpPr>
          <p:cNvPr id="28677" name="Скругленный прямоугольник 8"/>
          <p:cNvSpPr>
            <a:spLocks noChangeArrowheads="1"/>
          </p:cNvSpPr>
          <p:nvPr/>
        </p:nvSpPr>
        <p:spPr bwMode="auto">
          <a:xfrm>
            <a:off x="428625" y="1214438"/>
            <a:ext cx="4786313" cy="428625"/>
          </a:xfrm>
          <a:prstGeom prst="roundRect">
            <a:avLst>
              <a:gd name="adj" fmla="val 16667"/>
            </a:avLst>
          </a:prstGeom>
          <a:solidFill>
            <a:srgbClr val="C6D9F1"/>
          </a:solidFill>
          <a:ln w="25400" algn="ctr">
            <a:solidFill>
              <a:srgbClr val="002060"/>
            </a:solidFill>
            <a:round/>
            <a:headEnd/>
            <a:tailEnd/>
          </a:ln>
        </p:spPr>
        <p:txBody>
          <a:bodyPr/>
          <a:lstStyle/>
          <a:p>
            <a:pPr defTabSz="441325">
              <a:lnSpc>
                <a:spcPct val="80000"/>
              </a:lnSpc>
            </a:pPr>
            <a:r>
              <a:rPr lang="en-US" sz="1600" b="1">
                <a:solidFill>
                  <a:srgbClr val="000000"/>
                </a:solidFill>
                <a:latin typeface="RussianRail G Pro"/>
                <a:cs typeface="Times New Roman" pitchFamily="18" charset="0"/>
              </a:rPr>
              <a:t>Legal base perfection</a:t>
            </a:r>
          </a:p>
          <a:p>
            <a:pPr defTabSz="441325"/>
            <a:endParaRPr lang="ru-RU" sz="1600" b="1">
              <a:solidFill>
                <a:srgbClr val="000000"/>
              </a:solidFill>
              <a:latin typeface="RussianRail G Pro"/>
              <a:cs typeface="Times New Roman" pitchFamily="18" charset="0"/>
            </a:endParaRPr>
          </a:p>
        </p:txBody>
      </p:sp>
      <p:sp>
        <p:nvSpPr>
          <p:cNvPr id="28678" name="Rectangle 61"/>
          <p:cNvSpPr>
            <a:spLocks noChangeArrowheads="1"/>
          </p:cNvSpPr>
          <p:nvPr/>
        </p:nvSpPr>
        <p:spPr bwMode="auto">
          <a:xfrm>
            <a:off x="3571875" y="0"/>
            <a:ext cx="5572125" cy="534988"/>
          </a:xfrm>
          <a:prstGeom prst="rect">
            <a:avLst/>
          </a:prstGeom>
          <a:noFill/>
          <a:ln w="9525">
            <a:noFill/>
            <a:miter lim="800000"/>
            <a:headEnd/>
            <a:tailEnd/>
          </a:ln>
        </p:spPr>
        <p:txBody>
          <a:bodyPr>
            <a:spAutoFit/>
          </a:bodyPr>
          <a:lstStyle/>
          <a:p>
            <a:pPr algn="ctr">
              <a:lnSpc>
                <a:spcPct val="80000"/>
              </a:lnSpc>
            </a:pPr>
            <a:r>
              <a:rPr lang="en-US" b="1">
                <a:solidFill>
                  <a:srgbClr val="000000"/>
                </a:solidFill>
                <a:latin typeface="RussianRail G Pro"/>
              </a:rPr>
              <a:t>The basic actions </a:t>
            </a:r>
            <a:r>
              <a:rPr lang="en-US" b="1">
                <a:solidFill>
                  <a:srgbClr val="000000"/>
                </a:solidFill>
                <a:latin typeface="RussianRail G Pro"/>
                <a:sym typeface="GillSans-Normal"/>
              </a:rPr>
              <a:t>of formation and promotion of </a:t>
            </a:r>
            <a:r>
              <a:rPr lang="en-US" b="1">
                <a:solidFill>
                  <a:srgbClr val="000000"/>
                </a:solidFill>
                <a:latin typeface="RussianRail G Pro"/>
              </a:rPr>
              <a:t>product «The Trans-Siberian Railway for 7 days»</a:t>
            </a:r>
            <a:endParaRPr lang="ru-RU" b="1">
              <a:solidFill>
                <a:srgbClr val="000000"/>
              </a:solidFill>
              <a:latin typeface="RussianRail G Pro"/>
            </a:endParaRPr>
          </a:p>
        </p:txBody>
      </p:sp>
      <p:sp>
        <p:nvSpPr>
          <p:cNvPr id="28679" name="TextBox 11"/>
          <p:cNvSpPr txBox="1">
            <a:spLocks noChangeArrowheads="1"/>
          </p:cNvSpPr>
          <p:nvPr/>
        </p:nvSpPr>
        <p:spPr bwMode="auto">
          <a:xfrm>
            <a:off x="8859838" y="6581775"/>
            <a:ext cx="295275" cy="276225"/>
          </a:xfrm>
          <a:prstGeom prst="rect">
            <a:avLst/>
          </a:prstGeom>
          <a:noFill/>
          <a:ln w="9525">
            <a:noFill/>
            <a:miter lim="800000"/>
            <a:headEnd/>
            <a:tailEnd/>
          </a:ln>
        </p:spPr>
        <p:txBody>
          <a:bodyPr wrap="none">
            <a:spAutoFit/>
          </a:bodyPr>
          <a:lstStyle/>
          <a:p>
            <a:pPr algn="ctr"/>
            <a:r>
              <a:rPr lang="ru-RU" sz="1200">
                <a:solidFill>
                  <a:srgbClr val="626463"/>
                </a:solidFill>
                <a:latin typeface="RussianRail G Pro"/>
                <a:sym typeface="GillSans-Normal"/>
              </a:rPr>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8" descr="RZD.gif"/>
          <p:cNvPicPr>
            <a:picLocks noChangeAspect="1"/>
          </p:cNvPicPr>
          <p:nvPr/>
        </p:nvPicPr>
        <p:blipFill>
          <a:blip r:embed="rId2"/>
          <a:srcRect/>
          <a:stretch>
            <a:fillRect/>
          </a:stretch>
        </p:blipFill>
        <p:spPr bwMode="auto">
          <a:xfrm>
            <a:off x="0" y="0"/>
            <a:ext cx="3786188" cy="785813"/>
          </a:xfrm>
          <a:prstGeom prst="rect">
            <a:avLst/>
          </a:prstGeom>
          <a:noFill/>
          <a:ln w="9525">
            <a:noFill/>
            <a:miter lim="800000"/>
            <a:headEnd/>
            <a:tailEnd/>
          </a:ln>
        </p:spPr>
      </p:pic>
      <p:sp>
        <p:nvSpPr>
          <p:cNvPr id="29698" name="Прямоугольник 4"/>
          <p:cNvSpPr>
            <a:spLocks noChangeArrowheads="1"/>
          </p:cNvSpPr>
          <p:nvPr/>
        </p:nvSpPr>
        <p:spPr bwMode="auto">
          <a:xfrm>
            <a:off x="3643313" y="0"/>
            <a:ext cx="5500687" cy="862013"/>
          </a:xfrm>
          <a:prstGeom prst="rect">
            <a:avLst/>
          </a:prstGeom>
          <a:noFill/>
          <a:ln w="9525">
            <a:noFill/>
            <a:miter lim="800000"/>
            <a:headEnd/>
            <a:tailEnd/>
          </a:ln>
        </p:spPr>
        <p:txBody>
          <a:bodyPr>
            <a:spAutoFit/>
          </a:bodyPr>
          <a:lstStyle/>
          <a:p>
            <a:pPr algn="ctr" eaLnBrk="0" hangingPunct="0"/>
            <a:r>
              <a:rPr lang="en-US" sz="1600" b="1">
                <a:solidFill>
                  <a:srgbClr val="000000"/>
                </a:solidFill>
                <a:latin typeface="RussianRail G Pro"/>
                <a:sym typeface="GillSans-Normal"/>
              </a:rPr>
              <a:t>Development of product</a:t>
            </a:r>
            <a:r>
              <a:rPr lang="ru-RU" sz="1600" b="1">
                <a:solidFill>
                  <a:srgbClr val="000000"/>
                </a:solidFill>
                <a:latin typeface="RussianRail G Pro"/>
                <a:sym typeface="GillSans-Normal"/>
              </a:rPr>
              <a:t> </a:t>
            </a:r>
            <a:endParaRPr lang="en-US" sz="1600" b="1">
              <a:solidFill>
                <a:srgbClr val="000000"/>
              </a:solidFill>
              <a:latin typeface="RussianRail G Pro"/>
              <a:sym typeface="GillSans-Normal"/>
            </a:endParaRPr>
          </a:p>
          <a:p>
            <a:pPr algn="ctr" eaLnBrk="0" hangingPunct="0"/>
            <a:r>
              <a:rPr lang="en-US" sz="1600" b="1">
                <a:solidFill>
                  <a:srgbClr val="000000"/>
                </a:solidFill>
                <a:latin typeface="RussianRail G Pro"/>
              </a:rPr>
              <a:t>«The Trans-Siberian Railway for 7 days» </a:t>
            </a:r>
          </a:p>
          <a:p>
            <a:pPr algn="ctr" eaLnBrk="0" hangingPunct="0"/>
            <a:r>
              <a:rPr lang="en-US" sz="1600" b="1">
                <a:solidFill>
                  <a:srgbClr val="000000"/>
                </a:solidFill>
                <a:latin typeface="RussianRail G Pro"/>
                <a:sym typeface="GillSans-Normal"/>
              </a:rPr>
              <a:t>in </a:t>
            </a:r>
            <a:r>
              <a:rPr lang="ru-RU" sz="1600" b="1">
                <a:solidFill>
                  <a:srgbClr val="000000"/>
                </a:solidFill>
                <a:latin typeface="RussianRail G Pro"/>
                <a:sym typeface="GillSans-Normal"/>
              </a:rPr>
              <a:t>2009</a:t>
            </a:r>
          </a:p>
        </p:txBody>
      </p:sp>
      <p:sp>
        <p:nvSpPr>
          <p:cNvPr id="29699" name="TextBox 27"/>
          <p:cNvSpPr txBox="1">
            <a:spLocks noChangeArrowheads="1"/>
          </p:cNvSpPr>
          <p:nvPr/>
        </p:nvSpPr>
        <p:spPr bwMode="auto">
          <a:xfrm>
            <a:off x="8794750" y="6553200"/>
            <a:ext cx="295275" cy="277813"/>
          </a:xfrm>
          <a:prstGeom prst="rect">
            <a:avLst/>
          </a:prstGeom>
          <a:noFill/>
          <a:ln w="9525">
            <a:noFill/>
            <a:miter lim="800000"/>
            <a:headEnd/>
            <a:tailEnd/>
          </a:ln>
        </p:spPr>
        <p:txBody>
          <a:bodyPr wrap="none">
            <a:spAutoFit/>
          </a:bodyPr>
          <a:lstStyle/>
          <a:p>
            <a:pPr algn="ctr"/>
            <a:r>
              <a:rPr lang="ru-RU" sz="1200">
                <a:solidFill>
                  <a:srgbClr val="626463"/>
                </a:solidFill>
                <a:latin typeface="RussianRail G Pro"/>
                <a:sym typeface="GillSans-Normal"/>
              </a:rPr>
              <a:t>8</a:t>
            </a:r>
          </a:p>
        </p:txBody>
      </p:sp>
      <p:graphicFrame>
        <p:nvGraphicFramePr>
          <p:cNvPr id="151" name="Схема 150"/>
          <p:cNvGraphicFramePr/>
          <p:nvPr/>
        </p:nvGraphicFramePr>
        <p:xfrm>
          <a:off x="285720" y="785794"/>
          <a:ext cx="8643998" cy="578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2" name="TextBox 151"/>
          <p:cNvSpPr txBox="1"/>
          <p:nvPr/>
        </p:nvSpPr>
        <p:spPr>
          <a:xfrm>
            <a:off x="357188" y="676275"/>
            <a:ext cx="1071562" cy="1323975"/>
          </a:xfrm>
          <a:prstGeom prst="rect">
            <a:avLst/>
          </a:prstGeom>
          <a:noFill/>
        </p:spPr>
        <p:txBody>
          <a:bodyPr>
            <a:spAutoFit/>
          </a:bodyPr>
          <a:lstStyle/>
          <a:p>
            <a:pPr fontAlgn="auto">
              <a:spcBef>
                <a:spcPts val="0"/>
              </a:spcBef>
              <a:spcAft>
                <a:spcPts val="0"/>
              </a:spcAft>
              <a:defRPr/>
            </a:pPr>
            <a:r>
              <a:rPr lang="en-US" sz="8000" dirty="0">
                <a:solidFill>
                  <a:schemeClr val="tx2">
                    <a:lumMod val="50000"/>
                  </a:schemeClr>
                </a:solidFill>
                <a:latin typeface="+mn-lt"/>
                <a:cs typeface="+mn-cs"/>
              </a:rPr>
              <a:t>√</a:t>
            </a:r>
            <a:endParaRPr lang="ru-RU" sz="8000" dirty="0">
              <a:solidFill>
                <a:schemeClr val="tx2">
                  <a:lumMod val="50000"/>
                </a:schemeClr>
              </a:solidFill>
              <a:latin typeface="EuropeExt08" pitchFamily="2" charset="0"/>
              <a:cs typeface="+mn-cs"/>
            </a:endParaRPr>
          </a:p>
        </p:txBody>
      </p:sp>
      <p:sp>
        <p:nvSpPr>
          <p:cNvPr id="153" name="TextBox 152"/>
          <p:cNvSpPr txBox="1"/>
          <p:nvPr/>
        </p:nvSpPr>
        <p:spPr>
          <a:xfrm>
            <a:off x="357188" y="2214563"/>
            <a:ext cx="1071562" cy="1323975"/>
          </a:xfrm>
          <a:prstGeom prst="rect">
            <a:avLst/>
          </a:prstGeom>
          <a:noFill/>
        </p:spPr>
        <p:txBody>
          <a:bodyPr>
            <a:spAutoFit/>
          </a:bodyPr>
          <a:lstStyle/>
          <a:p>
            <a:pPr fontAlgn="auto">
              <a:spcBef>
                <a:spcPts val="0"/>
              </a:spcBef>
              <a:spcAft>
                <a:spcPts val="0"/>
              </a:spcAft>
              <a:defRPr/>
            </a:pPr>
            <a:r>
              <a:rPr lang="en-US" sz="8000" dirty="0">
                <a:solidFill>
                  <a:schemeClr val="tx2">
                    <a:lumMod val="50000"/>
                  </a:schemeClr>
                </a:solidFill>
                <a:latin typeface="+mn-lt"/>
                <a:cs typeface="+mn-cs"/>
              </a:rPr>
              <a:t>√</a:t>
            </a:r>
            <a:endParaRPr lang="ru-RU" sz="8000" dirty="0">
              <a:solidFill>
                <a:schemeClr val="tx2">
                  <a:lumMod val="50000"/>
                </a:schemeClr>
              </a:solidFill>
              <a:latin typeface="EuropeExt08" pitchFamily="2" charset="0"/>
              <a:cs typeface="+mn-cs"/>
            </a:endParaRPr>
          </a:p>
        </p:txBody>
      </p:sp>
      <p:sp>
        <p:nvSpPr>
          <p:cNvPr id="154" name="TextBox 153"/>
          <p:cNvSpPr txBox="1"/>
          <p:nvPr/>
        </p:nvSpPr>
        <p:spPr>
          <a:xfrm>
            <a:off x="357188" y="3748088"/>
            <a:ext cx="1071562" cy="1323975"/>
          </a:xfrm>
          <a:prstGeom prst="rect">
            <a:avLst/>
          </a:prstGeom>
          <a:noFill/>
        </p:spPr>
        <p:txBody>
          <a:bodyPr>
            <a:spAutoFit/>
          </a:bodyPr>
          <a:lstStyle/>
          <a:p>
            <a:pPr fontAlgn="auto">
              <a:spcBef>
                <a:spcPts val="0"/>
              </a:spcBef>
              <a:spcAft>
                <a:spcPts val="0"/>
              </a:spcAft>
              <a:defRPr/>
            </a:pPr>
            <a:r>
              <a:rPr lang="en-US" sz="8000" dirty="0">
                <a:solidFill>
                  <a:schemeClr val="tx2">
                    <a:lumMod val="50000"/>
                  </a:schemeClr>
                </a:solidFill>
                <a:latin typeface="+mn-lt"/>
                <a:cs typeface="+mn-cs"/>
              </a:rPr>
              <a:t>√</a:t>
            </a:r>
            <a:endParaRPr lang="ru-RU" sz="8000" dirty="0">
              <a:solidFill>
                <a:schemeClr val="tx2">
                  <a:lumMod val="50000"/>
                </a:schemeClr>
              </a:solidFill>
              <a:latin typeface="EuropeExt08" pitchFamily="2" charset="0"/>
              <a:cs typeface="+mn-cs"/>
            </a:endParaRPr>
          </a:p>
        </p:txBody>
      </p:sp>
      <p:sp>
        <p:nvSpPr>
          <p:cNvPr id="155" name="TextBox 154"/>
          <p:cNvSpPr txBox="1"/>
          <p:nvPr/>
        </p:nvSpPr>
        <p:spPr>
          <a:xfrm>
            <a:off x="357188" y="5319713"/>
            <a:ext cx="1071562" cy="1323975"/>
          </a:xfrm>
          <a:prstGeom prst="rect">
            <a:avLst/>
          </a:prstGeom>
          <a:noFill/>
        </p:spPr>
        <p:txBody>
          <a:bodyPr>
            <a:spAutoFit/>
          </a:bodyPr>
          <a:lstStyle/>
          <a:p>
            <a:pPr fontAlgn="auto">
              <a:spcBef>
                <a:spcPts val="0"/>
              </a:spcBef>
              <a:spcAft>
                <a:spcPts val="0"/>
              </a:spcAft>
              <a:defRPr/>
            </a:pPr>
            <a:r>
              <a:rPr lang="en-US" sz="8000" dirty="0">
                <a:solidFill>
                  <a:schemeClr val="tx2">
                    <a:lumMod val="50000"/>
                  </a:schemeClr>
                </a:solidFill>
                <a:latin typeface="+mn-lt"/>
                <a:cs typeface="+mn-cs"/>
              </a:rPr>
              <a:t>√</a:t>
            </a:r>
            <a:endParaRPr lang="ru-RU" sz="8000" dirty="0">
              <a:solidFill>
                <a:schemeClr val="tx2">
                  <a:lumMod val="50000"/>
                </a:schemeClr>
              </a:solidFill>
              <a:latin typeface="EuropeExt08" pitchFamily="2" charset="0"/>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949</Words>
  <Application>Microsoft Office PowerPoint</Application>
  <PresentationFormat>On-screen Show (4:3)</PresentationFormat>
  <Paragraphs>206</Paragraphs>
  <Slides>11</Slides>
  <Notes>1</Notes>
  <HiddenSlides>0</HiddenSlides>
  <MMClips>0</MMClips>
  <ScaleCrop>false</ScaleCrop>
  <HeadingPairs>
    <vt:vector size="8" baseType="variant">
      <vt:variant>
        <vt:lpstr>Fonts Used</vt:lpstr>
      </vt:variant>
      <vt:variant>
        <vt:i4>9</vt:i4>
      </vt:variant>
      <vt:variant>
        <vt:lpstr>Design Template</vt:lpstr>
      </vt:variant>
      <vt:variant>
        <vt:i4>3</vt:i4>
      </vt:variant>
      <vt:variant>
        <vt:lpstr>Embedded OLE Servers</vt:lpstr>
      </vt:variant>
      <vt:variant>
        <vt:i4>2</vt:i4>
      </vt:variant>
      <vt:variant>
        <vt:lpstr>Slide Titles</vt:lpstr>
      </vt:variant>
      <vt:variant>
        <vt:i4>11</vt:i4>
      </vt:variant>
    </vt:vector>
  </HeadingPairs>
  <TitlesOfParts>
    <vt:vector size="25" baseType="lpstr">
      <vt:lpstr>Arial</vt:lpstr>
      <vt:lpstr>Calibri</vt:lpstr>
      <vt:lpstr>RussianRail G Pro</vt:lpstr>
      <vt:lpstr>ヒラギノ角ゴ ProN W3</vt:lpstr>
      <vt:lpstr>GillSans-Normal</vt:lpstr>
      <vt:lpstr>Tahoma</vt:lpstr>
      <vt:lpstr>Wingdings</vt:lpstr>
      <vt:lpstr>Times New Roman</vt:lpstr>
      <vt:lpstr>EuropeExt08</vt:lpstr>
      <vt:lpstr>Тема Office</vt:lpstr>
      <vt:lpstr>Тема Office</vt:lpstr>
      <vt:lpstr>Тема Office</vt:lpstr>
      <vt:lpstr>Microsoft Excel Chart</vt:lpstr>
      <vt:lpstr>Visio</vt:lpstr>
      <vt:lpstr>Slide 1</vt:lpstr>
      <vt:lpstr>Russian market  of container railway transportation</vt:lpstr>
      <vt:lpstr>Main objectives for infrastructure development  of the Trans-Siberian Railway </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 market of container  railway transportations</dc:title>
  <cp:lastModifiedBy>Otradnova</cp:lastModifiedBy>
  <cp:revision>68</cp:revision>
  <dcterms:modified xsi:type="dcterms:W3CDTF">2009-11-23T10:28:48Z</dcterms:modified>
</cp:coreProperties>
</file>