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7"/>
  </p:notesMasterIdLst>
  <p:handoutMasterIdLst>
    <p:handoutMasterId r:id="rId18"/>
  </p:handoutMasterIdLst>
  <p:sldIdLst>
    <p:sldId id="300" r:id="rId2"/>
    <p:sldId id="328" r:id="rId3"/>
    <p:sldId id="329" r:id="rId4"/>
    <p:sldId id="330" r:id="rId5"/>
    <p:sldId id="331" r:id="rId6"/>
    <p:sldId id="333" r:id="rId7"/>
    <p:sldId id="334" r:id="rId8"/>
    <p:sldId id="336" r:id="rId9"/>
    <p:sldId id="326" r:id="rId10"/>
    <p:sldId id="335" r:id="rId11"/>
    <p:sldId id="339" r:id="rId12"/>
    <p:sldId id="340" r:id="rId13"/>
    <p:sldId id="341" r:id="rId14"/>
    <p:sldId id="342" r:id="rId15"/>
    <p:sldId id="343" r:id="rId1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7F"/>
    <a:srgbClr val="193B65"/>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20" autoAdjust="0"/>
  </p:normalViewPr>
  <p:slideViewPr>
    <p:cSldViewPr>
      <p:cViewPr varScale="1">
        <p:scale>
          <a:sx n="69" d="100"/>
          <a:sy n="69" d="100"/>
        </p:scale>
        <p:origin x="44" y="3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15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1090233605612388E-2"/>
          <c:y val="2.1982730147100771E-2"/>
          <c:w val="0.66753310732412441"/>
          <c:h val="0.95126780207604555"/>
        </c:manualLayout>
      </c:layout>
      <c:pie3DChart>
        <c:varyColors val="1"/>
        <c:ser>
          <c:idx val="0"/>
          <c:order val="0"/>
          <c:tx>
            <c:strRef>
              <c:f>'Fig2.1 EnterprisesByLocation'!$B$1</c:f>
              <c:strCache>
                <c:ptCount val="1"/>
                <c:pt idx="0">
                  <c:v>Percentage</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'Fig2.1 EnterprisesByLocation'!$A$2:$A$16</c:f>
              <c:strCache>
                <c:ptCount val="15"/>
                <c:pt idx="0">
                  <c:v>Berat</c:v>
                </c:pt>
                <c:pt idx="1">
                  <c:v>Elbasan</c:v>
                </c:pt>
                <c:pt idx="2">
                  <c:v>Fieri</c:v>
                </c:pt>
                <c:pt idx="3">
                  <c:v>Gjirokaster</c:v>
                </c:pt>
                <c:pt idx="4">
                  <c:v>Korça</c:v>
                </c:pt>
                <c:pt idx="5">
                  <c:v>Kukes</c:v>
                </c:pt>
                <c:pt idx="6">
                  <c:v>Lushnje</c:v>
                </c:pt>
                <c:pt idx="7">
                  <c:v>Permet</c:v>
                </c:pt>
                <c:pt idx="8">
                  <c:v>Pogradec</c:v>
                </c:pt>
                <c:pt idx="9">
                  <c:v>Puke</c:v>
                </c:pt>
                <c:pt idx="10">
                  <c:v>Saranda</c:v>
                </c:pt>
                <c:pt idx="11">
                  <c:v>Tepelene</c:v>
                </c:pt>
                <c:pt idx="12">
                  <c:v>Tirana</c:v>
                </c:pt>
                <c:pt idx="13">
                  <c:v>Tirana-Durrës highway</c:v>
                </c:pt>
                <c:pt idx="14">
                  <c:v>Vlorë</c:v>
                </c:pt>
              </c:strCache>
            </c:strRef>
          </c:cat>
          <c:val>
            <c:numRef>
              <c:f>'Fig2.1 EnterprisesByLocation'!$B$2:$B$16</c:f>
              <c:numCache>
                <c:formatCode>0%</c:formatCode>
                <c:ptCount val="15"/>
                <c:pt idx="0">
                  <c:v>5.0632911392405063E-2</c:v>
                </c:pt>
                <c:pt idx="1">
                  <c:v>2.5316455696202531E-2</c:v>
                </c:pt>
                <c:pt idx="2">
                  <c:v>2.5316455696202531E-2</c:v>
                </c:pt>
                <c:pt idx="3">
                  <c:v>2.5316455696202531E-2</c:v>
                </c:pt>
                <c:pt idx="4">
                  <c:v>8.8607594936708861E-2</c:v>
                </c:pt>
                <c:pt idx="5">
                  <c:v>0.10126582278481013</c:v>
                </c:pt>
                <c:pt idx="6">
                  <c:v>3.7974683544303799E-2</c:v>
                </c:pt>
                <c:pt idx="7">
                  <c:v>1.2658227848101266E-2</c:v>
                </c:pt>
                <c:pt idx="8">
                  <c:v>2.5316455696202531E-2</c:v>
                </c:pt>
                <c:pt idx="9">
                  <c:v>1.2658227848101266E-2</c:v>
                </c:pt>
                <c:pt idx="10">
                  <c:v>2.5316455696202531E-2</c:v>
                </c:pt>
                <c:pt idx="11">
                  <c:v>1.2658227848101266E-2</c:v>
                </c:pt>
                <c:pt idx="12">
                  <c:v>0.39240506329113922</c:v>
                </c:pt>
                <c:pt idx="13">
                  <c:v>0.12658227848101267</c:v>
                </c:pt>
                <c:pt idx="14">
                  <c:v>3.7974683544303799E-2</c:v>
                </c:pt>
              </c:numCache>
            </c:numRef>
          </c:val>
          <c:extLst>
            <c:ext xmlns:c16="http://schemas.microsoft.com/office/drawing/2014/chart" uri="{C3380CC4-5D6E-409C-BE32-E72D297353CC}">
              <c16:uniqueId val="{00000000-7F47-4344-BB66-7128E2B06A3F}"/>
            </c:ext>
          </c:extLst>
        </c:ser>
        <c:dLbls>
          <c:showLegendKey val="0"/>
          <c:showVal val="0"/>
          <c:showCatName val="0"/>
          <c:showSerName val="0"/>
          <c:showPercent val="1"/>
          <c:showBubbleSize val="0"/>
          <c:showLeaderLines val="1"/>
        </c:dLbls>
      </c:pie3DChart>
    </c:plotArea>
    <c:legend>
      <c:legendPos val="r"/>
      <c:layout>
        <c:manualLayout>
          <c:xMode val="edge"/>
          <c:yMode val="edge"/>
          <c:x val="0.72677347932256497"/>
          <c:y val="0.20206913946498437"/>
          <c:w val="0.24970575897516151"/>
          <c:h val="0.7431133777928578"/>
        </c:manualLayout>
      </c:layout>
      <c:overlay val="0"/>
      <c:txPr>
        <a:bodyPr/>
        <a:lstStyle/>
        <a:p>
          <a:pPr>
            <a:defRPr sz="1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b="0" i="1"/>
              <a:t>Source:</a:t>
            </a:r>
            <a:r>
              <a:rPr lang="en-GB" sz="1000" b="0" i="1" baseline="0"/>
              <a:t> Albanian Institute of Statistics </a:t>
            </a:r>
            <a:endParaRPr lang="en-GB" sz="1000" b="0" i="1"/>
          </a:p>
        </c:rich>
      </c:tx>
      <c:layout>
        <c:manualLayout>
          <c:xMode val="edge"/>
          <c:yMode val="edge"/>
          <c:x val="4.5590332458442698E-2"/>
          <c:y val="0.8657407407407407"/>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'Fig2.2NationwideEntLocation'!$A$10:$A$21</c:f>
              <c:strCache>
                <c:ptCount val="12"/>
                <c:pt idx="0">
                  <c:v>Berat</c:v>
                </c:pt>
                <c:pt idx="1">
                  <c:v>Dibër</c:v>
                </c:pt>
                <c:pt idx="2">
                  <c:v>Durrës</c:v>
                </c:pt>
                <c:pt idx="3">
                  <c:v>Elbasan</c:v>
                </c:pt>
                <c:pt idx="4">
                  <c:v>Fier</c:v>
                </c:pt>
                <c:pt idx="5">
                  <c:v>Gjirokastër</c:v>
                </c:pt>
                <c:pt idx="6">
                  <c:v>Korçë</c:v>
                </c:pt>
                <c:pt idx="7">
                  <c:v>Kukës</c:v>
                </c:pt>
                <c:pt idx="8">
                  <c:v>Lezhë</c:v>
                </c:pt>
                <c:pt idx="9">
                  <c:v>Shkodër</c:v>
                </c:pt>
                <c:pt idx="10">
                  <c:v>Tiranë</c:v>
                </c:pt>
                <c:pt idx="11">
                  <c:v>Vlorë</c:v>
                </c:pt>
              </c:strCache>
            </c:strRef>
          </c:cat>
          <c:val>
            <c:numRef>
              <c:f>'Fig2.2NationwideEntLocation'!$B$10:$B$21</c:f>
              <c:numCache>
                <c:formatCode>0%</c:formatCode>
                <c:ptCount val="12"/>
                <c:pt idx="0">
                  <c:v>3.8227427423869483E-2</c:v>
                </c:pt>
                <c:pt idx="1">
                  <c:v>1.9229231275047318E-2</c:v>
                </c:pt>
                <c:pt idx="2">
                  <c:v>8.5109786114788907E-2</c:v>
                </c:pt>
                <c:pt idx="3">
                  <c:v>6.9834809884749022E-2</c:v>
                </c:pt>
                <c:pt idx="4">
                  <c:v>8.6131672250015556E-2</c:v>
                </c:pt>
                <c:pt idx="5">
                  <c:v>2.3823275900370543E-2</c:v>
                </c:pt>
                <c:pt idx="6">
                  <c:v>6.4965300301234263E-2</c:v>
                </c:pt>
                <c:pt idx="7">
                  <c:v>9.4902121080178078E-3</c:v>
                </c:pt>
                <c:pt idx="8">
                  <c:v>3.0105654140416042E-2</c:v>
                </c:pt>
                <c:pt idx="9">
                  <c:v>4.83929729777762E-2</c:v>
                </c:pt>
                <c:pt idx="10">
                  <c:v>0.4395620995761394</c:v>
                </c:pt>
                <c:pt idx="11">
                  <c:v>8.5127558047575463E-2</c:v>
                </c:pt>
              </c:numCache>
            </c:numRef>
          </c:val>
          <c:extLst>
            <c:ext xmlns:c16="http://schemas.microsoft.com/office/drawing/2014/chart" uri="{C3380CC4-5D6E-409C-BE32-E72D297353CC}">
              <c16:uniqueId val="{00000000-F58D-4D9E-B186-D3033F6D499C}"/>
            </c:ext>
          </c:extLst>
        </c:ser>
        <c:dLbls>
          <c:showLegendKey val="0"/>
          <c:showVal val="0"/>
          <c:showCatName val="0"/>
          <c:showSerName val="0"/>
          <c:showPercent val="1"/>
          <c:showBubbleSize val="0"/>
          <c:showLeaderLines val="1"/>
        </c:dLbls>
      </c:pie3DChart>
    </c:plotArea>
    <c:legend>
      <c:legendPos val="r"/>
      <c:layout>
        <c:manualLayout>
          <c:xMode val="edge"/>
          <c:yMode val="edge"/>
          <c:x val="0.79302465721838689"/>
          <c:y val="0.19863858743463908"/>
          <c:w val="0.18933476742105207"/>
          <c:h val="0.6935683623076752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'Fig.2.4 enterBySector'!$A$12:$A$18</c:f>
              <c:strCache>
                <c:ptCount val="7"/>
                <c:pt idx="0">
                  <c:v>Animal and vegetable oils, fats and waxes</c:v>
                </c:pt>
                <c:pt idx="1">
                  <c:v>Beverages and tobacco</c:v>
                </c:pt>
                <c:pt idx="2">
                  <c:v>Chemicals and related products</c:v>
                </c:pt>
                <c:pt idx="3">
                  <c:v>Crude materials, indedible</c:v>
                </c:pt>
                <c:pt idx="4">
                  <c:v>Food and live animals</c:v>
                </c:pt>
                <c:pt idx="5">
                  <c:v>Manufactured goods classified chiefly by material</c:v>
                </c:pt>
                <c:pt idx="6">
                  <c:v>Miscellaneous manufactured articles</c:v>
                </c:pt>
              </c:strCache>
            </c:strRef>
          </c:cat>
          <c:val>
            <c:numRef>
              <c:f>'Fig.2.4 enterBySector'!$B$12:$B$18</c:f>
              <c:numCache>
                <c:formatCode>0%</c:formatCode>
                <c:ptCount val="7"/>
                <c:pt idx="0">
                  <c:v>3.7974683544303799E-2</c:v>
                </c:pt>
                <c:pt idx="1">
                  <c:v>8.8607594936708861E-2</c:v>
                </c:pt>
                <c:pt idx="2">
                  <c:v>0.13924050632911392</c:v>
                </c:pt>
                <c:pt idx="3">
                  <c:v>6.3291139240506333E-2</c:v>
                </c:pt>
                <c:pt idx="4">
                  <c:v>0.36708860759493672</c:v>
                </c:pt>
                <c:pt idx="5">
                  <c:v>3.7974683544303799E-2</c:v>
                </c:pt>
                <c:pt idx="6">
                  <c:v>0.26582278481012656</c:v>
                </c:pt>
              </c:numCache>
            </c:numRef>
          </c:val>
          <c:extLst>
            <c:ext xmlns:c16="http://schemas.microsoft.com/office/drawing/2014/chart" uri="{C3380CC4-5D6E-409C-BE32-E72D297353CC}">
              <c16:uniqueId val="{00000000-8EE2-4286-9D84-8967E12BC88E}"/>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900">
                <a:latin typeface="Times New Roman" panose="02020603050405020304" pitchFamily="18" charset="0"/>
                <a:cs typeface="Times New Roman" panose="02020603050405020304" pitchFamily="18" charset="0"/>
              </a:defRPr>
            </a:pPr>
            <a:r>
              <a:rPr lang="en-US" sz="900" i="1">
                <a:latin typeface="Times New Roman" panose="02020603050405020304" pitchFamily="18" charset="0"/>
                <a:cs typeface="Times New Roman" panose="02020603050405020304" pitchFamily="18" charset="0"/>
              </a:rPr>
              <a:t>All references to Kosovo in the present document should be understood in full compliance with United Nations Security Council resolution 1244 and without prejudice to the status of the country</a:t>
            </a:r>
          </a:p>
        </c:rich>
      </c:tx>
      <c:layout>
        <c:manualLayout>
          <c:xMode val="edge"/>
          <c:yMode val="edge"/>
          <c:x val="7.6013779527559042E-2"/>
          <c:y val="0.84619104002093015"/>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962729658792651"/>
          <c:y val="7.4473736169089061E-2"/>
          <c:w val="0.87759492563429575"/>
          <c:h val="0.41074256342957133"/>
        </c:manualLayout>
      </c:layout>
      <c:bar3DChart>
        <c:barDir val="col"/>
        <c:grouping val="stacked"/>
        <c:varyColors val="0"/>
        <c:ser>
          <c:idx val="0"/>
          <c:order val="0"/>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1A-4EE1-976E-86FCB312828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1A-4EE1-976E-86FCB312828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1A-4EE1-976E-86FCB312828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1A-4EE1-976E-86FCB3128289}"/>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1A-4EE1-976E-86FCB3128289}"/>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1A-4EE1-976E-86FCB312828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1A-4EE1-976E-86FCB3128289}"/>
                </c:ext>
              </c:extLst>
            </c:dLbl>
            <c:spPr>
              <a:solidFill>
                <a:schemeClr val="accent2"/>
              </a:solidFill>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'Fig.2.8 exportMarkets'!$A$26:$A$41</c:f>
              <c:strCache>
                <c:ptCount val="16"/>
                <c:pt idx="0">
                  <c:v>Bosnia and Herzegovina</c:v>
                </c:pt>
                <c:pt idx="1">
                  <c:v>China</c:v>
                </c:pt>
                <c:pt idx="2">
                  <c:v>Cyprus</c:v>
                </c:pt>
                <c:pt idx="3">
                  <c:v>England</c:v>
                </c:pt>
                <c:pt idx="4">
                  <c:v>France</c:v>
                </c:pt>
                <c:pt idx="5">
                  <c:v>Germany</c:v>
                </c:pt>
                <c:pt idx="6">
                  <c:v>Greece</c:v>
                </c:pt>
                <c:pt idx="7">
                  <c:v>Hungary</c:v>
                </c:pt>
                <c:pt idx="8">
                  <c:v>Italy</c:v>
                </c:pt>
                <c:pt idx="9">
                  <c:v>Kosovo</c:v>
                </c:pt>
                <c:pt idx="10">
                  <c:v>Montenegro</c:v>
                </c:pt>
                <c:pt idx="11">
                  <c:v>Russian Federation</c:v>
                </c:pt>
                <c:pt idx="12">
                  <c:v>Serbia</c:v>
                </c:pt>
                <c:pt idx="13">
                  <c:v>FYRM</c:v>
                </c:pt>
                <c:pt idx="14">
                  <c:v>United Arab Emirates</c:v>
                </c:pt>
                <c:pt idx="15">
                  <c:v>United States of America </c:v>
                </c:pt>
              </c:strCache>
            </c:strRef>
          </c:cat>
          <c:val>
            <c:numRef>
              <c:f>'Fig.2.8 exportMarkets'!$B$26:$B$41</c:f>
              <c:numCache>
                <c:formatCode>0%</c:formatCode>
                <c:ptCount val="16"/>
                <c:pt idx="0">
                  <c:v>1.4492753623188406E-2</c:v>
                </c:pt>
                <c:pt idx="1">
                  <c:v>4.3478260869565216E-2</c:v>
                </c:pt>
                <c:pt idx="2">
                  <c:v>1.4492753623188406E-2</c:v>
                </c:pt>
                <c:pt idx="3">
                  <c:v>1.4492753623188406E-2</c:v>
                </c:pt>
                <c:pt idx="4">
                  <c:v>1.4492753623188406E-2</c:v>
                </c:pt>
                <c:pt idx="5">
                  <c:v>2.8985507246376812E-2</c:v>
                </c:pt>
                <c:pt idx="6">
                  <c:v>0.10144927536231885</c:v>
                </c:pt>
                <c:pt idx="7">
                  <c:v>1.4492753623188406E-2</c:v>
                </c:pt>
                <c:pt idx="8">
                  <c:v>2.8985507246376812E-2</c:v>
                </c:pt>
                <c:pt idx="9">
                  <c:v>0.37681159420289856</c:v>
                </c:pt>
                <c:pt idx="10">
                  <c:v>2.8985507246376812E-2</c:v>
                </c:pt>
                <c:pt idx="11">
                  <c:v>4.3478260869565216E-2</c:v>
                </c:pt>
                <c:pt idx="12">
                  <c:v>1.4492753623188406E-2</c:v>
                </c:pt>
                <c:pt idx="13">
                  <c:v>0.20289855072463769</c:v>
                </c:pt>
                <c:pt idx="14">
                  <c:v>1.4492753623188406E-2</c:v>
                </c:pt>
                <c:pt idx="15">
                  <c:v>4.2999999999999997E-2</c:v>
                </c:pt>
              </c:numCache>
            </c:numRef>
          </c:val>
          <c:extLst>
            <c:ext xmlns:c16="http://schemas.microsoft.com/office/drawing/2014/chart" uri="{C3380CC4-5D6E-409C-BE32-E72D297353CC}">
              <c16:uniqueId val="{00000007-4A1A-4EE1-976E-86FCB3128289}"/>
            </c:ext>
          </c:extLst>
        </c:ser>
        <c:dLbls>
          <c:showLegendKey val="0"/>
          <c:showVal val="0"/>
          <c:showCatName val="0"/>
          <c:showSerName val="0"/>
          <c:showPercent val="0"/>
          <c:showBubbleSize val="0"/>
        </c:dLbls>
        <c:gapWidth val="75"/>
        <c:shape val="box"/>
        <c:axId val="91963392"/>
        <c:axId val="42438016"/>
        <c:axId val="0"/>
      </c:bar3DChart>
      <c:catAx>
        <c:axId val="91963392"/>
        <c:scaling>
          <c:orientation val="minMax"/>
        </c:scaling>
        <c:delete val="0"/>
        <c:axPos val="b"/>
        <c:numFmt formatCode="General" sourceLinked="0"/>
        <c:majorTickMark val="none"/>
        <c:minorTickMark val="none"/>
        <c:tickLblPos val="nextTo"/>
        <c:txPr>
          <a:bodyPr rot="-5400000" vert="horz"/>
          <a:lstStyle/>
          <a:p>
            <a:pPr>
              <a:defRPr sz="800" b="0">
                <a:latin typeface="Times New Roman" panose="02020603050405020304" pitchFamily="18" charset="0"/>
                <a:cs typeface="Times New Roman" panose="02020603050405020304" pitchFamily="18" charset="0"/>
              </a:defRPr>
            </a:pPr>
            <a:endParaRPr lang="en-US"/>
          </a:p>
        </c:txPr>
        <c:crossAx val="42438016"/>
        <c:crosses val="autoZero"/>
        <c:auto val="1"/>
        <c:lblAlgn val="ctr"/>
        <c:lblOffset val="100"/>
        <c:noMultiLvlLbl val="0"/>
      </c:catAx>
      <c:valAx>
        <c:axId val="42438016"/>
        <c:scaling>
          <c:orientation val="minMax"/>
        </c:scaling>
        <c:delete val="0"/>
        <c:axPos val="l"/>
        <c:majorGridlines/>
        <c:numFmt formatCode="0%" sourceLinked="0"/>
        <c:majorTickMark val="none"/>
        <c:minorTickMark val="none"/>
        <c:tickLblPos val="nextTo"/>
        <c:spPr>
          <a:ln w="9525">
            <a:noFill/>
          </a:ln>
        </c:spPr>
        <c:crossAx val="9196339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Sheet1!$C$3</c:f>
              <c:strCache>
                <c:ptCount val="1"/>
                <c:pt idx="0">
                  <c:v>formal </c:v>
                </c:pt>
              </c:strCache>
            </c:strRef>
          </c:tx>
          <c:invertIfNegative val="0"/>
          <c:cat>
            <c:strRef>
              <c:f>Sheet1!$B$4:$B$6</c:f>
              <c:strCache>
                <c:ptCount val="3"/>
                <c:pt idx="0">
                  <c:v>Phytosanitary certificate </c:v>
                </c:pt>
                <c:pt idx="1">
                  <c:v>Certificate of origin </c:v>
                </c:pt>
                <c:pt idx="2">
                  <c:v>Customs clearance  </c:v>
                </c:pt>
              </c:strCache>
            </c:strRef>
          </c:cat>
          <c:val>
            <c:numRef>
              <c:f>Sheet1!$C$4:$C$6</c:f>
              <c:numCache>
                <c:formatCode>General</c:formatCode>
                <c:ptCount val="3"/>
                <c:pt idx="0">
                  <c:v>19.5</c:v>
                </c:pt>
                <c:pt idx="1">
                  <c:v>10.8</c:v>
                </c:pt>
                <c:pt idx="2">
                  <c:v>21.7</c:v>
                </c:pt>
              </c:numCache>
            </c:numRef>
          </c:val>
          <c:extLst>
            <c:ext xmlns:c16="http://schemas.microsoft.com/office/drawing/2014/chart" uri="{C3380CC4-5D6E-409C-BE32-E72D297353CC}">
              <c16:uniqueId val="{00000000-99BE-4189-8BD3-0B2D0F089202}"/>
            </c:ext>
          </c:extLst>
        </c:ser>
        <c:ser>
          <c:idx val="1"/>
          <c:order val="1"/>
          <c:tx>
            <c:strRef>
              <c:f>Sheet1!$D$3</c:f>
              <c:strCache>
                <c:ptCount val="1"/>
                <c:pt idx="0">
                  <c:v>informal </c:v>
                </c:pt>
              </c:strCache>
            </c:strRef>
          </c:tx>
          <c:invertIfNegative val="0"/>
          <c:cat>
            <c:strRef>
              <c:f>Sheet1!$B$4:$B$6</c:f>
              <c:strCache>
                <c:ptCount val="3"/>
                <c:pt idx="0">
                  <c:v>Phytosanitary certificate </c:v>
                </c:pt>
                <c:pt idx="1">
                  <c:v>Certificate of origin </c:v>
                </c:pt>
                <c:pt idx="2">
                  <c:v>Customs clearance  </c:v>
                </c:pt>
              </c:strCache>
            </c:strRef>
          </c:cat>
          <c:val>
            <c:numRef>
              <c:f>Sheet1!$D$4:$D$6</c:f>
              <c:numCache>
                <c:formatCode>General</c:formatCode>
                <c:ptCount val="3"/>
                <c:pt idx="0">
                  <c:v>7.5</c:v>
                </c:pt>
                <c:pt idx="1">
                  <c:v>7</c:v>
                </c:pt>
                <c:pt idx="2">
                  <c:v>10.5</c:v>
                </c:pt>
              </c:numCache>
            </c:numRef>
          </c:val>
          <c:extLst>
            <c:ext xmlns:c16="http://schemas.microsoft.com/office/drawing/2014/chart" uri="{C3380CC4-5D6E-409C-BE32-E72D297353CC}">
              <c16:uniqueId val="{00000001-99BE-4189-8BD3-0B2D0F089202}"/>
            </c:ext>
          </c:extLst>
        </c:ser>
        <c:dLbls>
          <c:showLegendKey val="0"/>
          <c:showVal val="0"/>
          <c:showCatName val="0"/>
          <c:showSerName val="0"/>
          <c:showPercent val="0"/>
          <c:showBubbleSize val="0"/>
        </c:dLbls>
        <c:gapWidth val="150"/>
        <c:overlap val="100"/>
        <c:axId val="93579776"/>
        <c:axId val="91148800"/>
      </c:barChart>
      <c:catAx>
        <c:axId val="93579776"/>
        <c:scaling>
          <c:orientation val="minMax"/>
        </c:scaling>
        <c:delete val="0"/>
        <c:axPos val="l"/>
        <c:numFmt formatCode="General"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91148800"/>
        <c:crosses val="autoZero"/>
        <c:auto val="1"/>
        <c:lblAlgn val="ctr"/>
        <c:lblOffset val="100"/>
        <c:noMultiLvlLbl val="0"/>
      </c:catAx>
      <c:valAx>
        <c:axId val="91148800"/>
        <c:scaling>
          <c:orientation val="minMax"/>
        </c:scaling>
        <c:delete val="0"/>
        <c:axPos val="b"/>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93579776"/>
        <c:crosses val="autoZero"/>
        <c:crossBetween val="between"/>
      </c:valAx>
    </c:plotArea>
    <c:legend>
      <c:legendPos val="r"/>
      <c:overlay val="0"/>
      <c:txPr>
        <a:bodyPr/>
        <a:lstStyle/>
        <a:p>
          <a:pPr>
            <a:defRPr sz="105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9D7DC-9668-4159-9B3B-5E91FFD192DC}" type="doc">
      <dgm:prSet loTypeId="urn:microsoft.com/office/officeart/2005/8/layout/lProcess2" loCatId="list" qsTypeId="urn:microsoft.com/office/officeart/2005/8/quickstyle/3d1" qsCatId="3D" csTypeId="urn:microsoft.com/office/officeart/2005/8/colors/colorful4" csCatId="colorful" phldr="1"/>
      <dgm:spPr/>
      <dgm:t>
        <a:bodyPr/>
        <a:lstStyle/>
        <a:p>
          <a:endParaRPr lang="en-GB"/>
        </a:p>
      </dgm:t>
    </dgm:pt>
    <dgm:pt modelId="{BCBDD898-9D1D-4884-99A5-ED12F6EC71F2}">
      <dgm:prSet phldrT="[Text]"/>
      <dgm:spPr/>
      <dgm:t>
        <a:bodyPr/>
        <a:lstStyle/>
        <a:p>
          <a:r>
            <a:rPr lang="en-GB" b="1" dirty="0" smtClean="0"/>
            <a:t>Desk study</a:t>
          </a:r>
          <a:endParaRPr lang="en-GB" b="1" dirty="0"/>
        </a:p>
      </dgm:t>
    </dgm:pt>
    <dgm:pt modelId="{310C80E4-332D-458E-B8F1-AEF363B44AFF}" type="parTrans" cxnId="{6027BAA8-6F56-45B2-B670-94B78F00D5A3}">
      <dgm:prSet/>
      <dgm:spPr/>
      <dgm:t>
        <a:bodyPr/>
        <a:lstStyle/>
        <a:p>
          <a:endParaRPr lang="en-GB"/>
        </a:p>
      </dgm:t>
    </dgm:pt>
    <dgm:pt modelId="{DDC63FAF-80D6-4DCF-9C8D-F74B78D8F4FF}" type="sibTrans" cxnId="{6027BAA8-6F56-45B2-B670-94B78F00D5A3}">
      <dgm:prSet/>
      <dgm:spPr/>
      <dgm:t>
        <a:bodyPr/>
        <a:lstStyle/>
        <a:p>
          <a:endParaRPr lang="en-GB"/>
        </a:p>
      </dgm:t>
    </dgm:pt>
    <dgm:pt modelId="{AFAA60B9-1D0F-4C28-A77E-70F696BE61A1}">
      <dgm:prSet phldrT="[Text]" custT="1"/>
      <dgm:spPr/>
      <dgm:t>
        <a:bodyPr/>
        <a:lstStyle/>
        <a:p>
          <a:r>
            <a:rPr lang="en-GB" sz="2000" dirty="0" smtClean="0"/>
            <a:t>Previous studies</a:t>
          </a:r>
          <a:endParaRPr lang="en-GB" sz="2000" dirty="0"/>
        </a:p>
      </dgm:t>
    </dgm:pt>
    <dgm:pt modelId="{FEC17C23-E234-4674-B566-3BF398F75FA7}" type="parTrans" cxnId="{3A062769-274E-4CB2-B049-9011DC507551}">
      <dgm:prSet/>
      <dgm:spPr/>
      <dgm:t>
        <a:bodyPr/>
        <a:lstStyle/>
        <a:p>
          <a:endParaRPr lang="en-GB"/>
        </a:p>
      </dgm:t>
    </dgm:pt>
    <dgm:pt modelId="{87BDED38-21FC-4D6A-B532-35093EBAADD1}" type="sibTrans" cxnId="{3A062769-274E-4CB2-B049-9011DC507551}">
      <dgm:prSet/>
      <dgm:spPr/>
      <dgm:t>
        <a:bodyPr/>
        <a:lstStyle/>
        <a:p>
          <a:endParaRPr lang="en-GB"/>
        </a:p>
      </dgm:t>
    </dgm:pt>
    <dgm:pt modelId="{20B09B88-E4C1-451A-A4CC-E2A929C51098}">
      <dgm:prSet phldrT="[Text]" custT="1"/>
      <dgm:spPr/>
      <dgm:t>
        <a:bodyPr/>
        <a:lstStyle/>
        <a:p>
          <a:r>
            <a:rPr lang="en-GB" sz="1800" dirty="0" smtClean="0"/>
            <a:t>Laws, policy documents and government decisions</a:t>
          </a:r>
          <a:endParaRPr lang="en-GB" sz="1800" dirty="0"/>
        </a:p>
      </dgm:t>
    </dgm:pt>
    <dgm:pt modelId="{E0DF9098-ECE1-43E5-8844-372D1B6BB146}" type="parTrans" cxnId="{AA054D39-A968-4E2F-9DCD-E51FA8482FEB}">
      <dgm:prSet/>
      <dgm:spPr/>
      <dgm:t>
        <a:bodyPr/>
        <a:lstStyle/>
        <a:p>
          <a:endParaRPr lang="en-GB"/>
        </a:p>
      </dgm:t>
    </dgm:pt>
    <dgm:pt modelId="{29161BDE-7BF2-4D12-9F83-EDB08CFB4D0F}" type="sibTrans" cxnId="{AA054D39-A968-4E2F-9DCD-E51FA8482FEB}">
      <dgm:prSet/>
      <dgm:spPr/>
      <dgm:t>
        <a:bodyPr/>
        <a:lstStyle/>
        <a:p>
          <a:endParaRPr lang="en-GB"/>
        </a:p>
      </dgm:t>
    </dgm:pt>
    <dgm:pt modelId="{1DCAAF48-D30A-45B9-AD9D-7D8A816C6CEF}">
      <dgm:prSet phldrT="[Text]"/>
      <dgm:spPr/>
      <dgm:t>
        <a:bodyPr/>
        <a:lstStyle/>
        <a:p>
          <a:r>
            <a:rPr lang="en-GB" b="1" dirty="0" smtClean="0"/>
            <a:t>Face-to-face interviews: representatives of Government &amp; trade support institutions  </a:t>
          </a:r>
          <a:endParaRPr lang="en-GB" b="1" dirty="0"/>
        </a:p>
      </dgm:t>
    </dgm:pt>
    <dgm:pt modelId="{A19C51F0-44FF-47B0-98C4-0C90ABFB8BE3}" type="parTrans" cxnId="{458A1326-D583-4B7C-9D87-C57541F53AF1}">
      <dgm:prSet/>
      <dgm:spPr/>
      <dgm:t>
        <a:bodyPr/>
        <a:lstStyle/>
        <a:p>
          <a:endParaRPr lang="en-GB"/>
        </a:p>
      </dgm:t>
    </dgm:pt>
    <dgm:pt modelId="{2E893B62-98A4-436D-B548-6556A7ECE33E}" type="sibTrans" cxnId="{458A1326-D583-4B7C-9D87-C57541F53AF1}">
      <dgm:prSet/>
      <dgm:spPr/>
      <dgm:t>
        <a:bodyPr/>
        <a:lstStyle/>
        <a:p>
          <a:endParaRPr lang="en-GB"/>
        </a:p>
      </dgm:t>
    </dgm:pt>
    <dgm:pt modelId="{D1B31A72-939D-4F99-915A-1A4D4D9D80B8}">
      <dgm:prSet phldrT="[Text]" custT="1"/>
      <dgm:spPr/>
      <dgm:t>
        <a:bodyPr/>
        <a:lstStyle/>
        <a:p>
          <a:r>
            <a:rPr lang="fr-CH" sz="2000" dirty="0" smtClean="0"/>
            <a:t>Line </a:t>
          </a:r>
          <a:r>
            <a:rPr lang="en-US" sz="2000" noProof="0" dirty="0" smtClean="0"/>
            <a:t>Ministries</a:t>
          </a:r>
          <a:r>
            <a:rPr lang="fr-CH" sz="2000" dirty="0" smtClean="0"/>
            <a:t> and State </a:t>
          </a:r>
          <a:r>
            <a:rPr lang="en-US" sz="2000" noProof="0" dirty="0" smtClean="0"/>
            <a:t>agencies</a:t>
          </a:r>
          <a:endParaRPr lang="en-US" sz="2000" noProof="0" dirty="0"/>
        </a:p>
      </dgm:t>
    </dgm:pt>
    <dgm:pt modelId="{574A2373-C905-4E57-877F-CAB78074FECD}" type="parTrans" cxnId="{02A44CB2-93D1-4BDD-8E5E-A69AE24DC77B}">
      <dgm:prSet/>
      <dgm:spPr/>
      <dgm:t>
        <a:bodyPr/>
        <a:lstStyle/>
        <a:p>
          <a:endParaRPr lang="en-GB"/>
        </a:p>
      </dgm:t>
    </dgm:pt>
    <dgm:pt modelId="{04B8DBD4-6DDB-4A78-9F9F-D6A39FF3E860}" type="sibTrans" cxnId="{02A44CB2-93D1-4BDD-8E5E-A69AE24DC77B}">
      <dgm:prSet/>
      <dgm:spPr/>
      <dgm:t>
        <a:bodyPr/>
        <a:lstStyle/>
        <a:p>
          <a:endParaRPr lang="en-GB"/>
        </a:p>
      </dgm:t>
    </dgm:pt>
    <dgm:pt modelId="{1DC01208-6908-481B-B4F5-F9115B9EAB72}">
      <dgm:prSet phldrT="[Text]"/>
      <dgm:spPr/>
      <dgm:t>
        <a:bodyPr/>
        <a:lstStyle/>
        <a:p>
          <a:r>
            <a:rPr lang="en-GB" b="1" dirty="0" smtClean="0"/>
            <a:t>Face-to-Face interviews: traders</a:t>
          </a:r>
          <a:endParaRPr lang="en-GB" b="1" dirty="0"/>
        </a:p>
      </dgm:t>
    </dgm:pt>
    <dgm:pt modelId="{EAA9D7C8-5111-47FC-81BE-2E701588D59D}" type="parTrans" cxnId="{7B2DEE45-D1EC-492A-AB3B-E19956AB046D}">
      <dgm:prSet/>
      <dgm:spPr/>
      <dgm:t>
        <a:bodyPr/>
        <a:lstStyle/>
        <a:p>
          <a:endParaRPr lang="en-GB"/>
        </a:p>
      </dgm:t>
    </dgm:pt>
    <dgm:pt modelId="{DE4D1D1C-6D50-411D-A448-E48F21FA8EAB}" type="sibTrans" cxnId="{7B2DEE45-D1EC-492A-AB3B-E19956AB046D}">
      <dgm:prSet/>
      <dgm:spPr/>
      <dgm:t>
        <a:bodyPr/>
        <a:lstStyle/>
        <a:p>
          <a:endParaRPr lang="en-GB"/>
        </a:p>
      </dgm:t>
    </dgm:pt>
    <dgm:pt modelId="{786F01DB-027C-4FF6-9159-087589254C7F}">
      <dgm:prSet phldrT="[Text]" custT="1"/>
      <dgm:spPr/>
      <dgm:t>
        <a:bodyPr/>
        <a:lstStyle/>
        <a:p>
          <a:r>
            <a:rPr lang="en-GB" sz="2000" dirty="0" smtClean="0"/>
            <a:t>78 traders from priority sectors</a:t>
          </a:r>
          <a:endParaRPr lang="en-GB" sz="2000" dirty="0"/>
        </a:p>
      </dgm:t>
    </dgm:pt>
    <dgm:pt modelId="{893F8261-886B-4F59-95C2-E34A28891B5C}" type="parTrans" cxnId="{CF7B4982-569C-4406-942B-93C73BDC06C6}">
      <dgm:prSet/>
      <dgm:spPr/>
      <dgm:t>
        <a:bodyPr/>
        <a:lstStyle/>
        <a:p>
          <a:endParaRPr lang="en-GB"/>
        </a:p>
      </dgm:t>
    </dgm:pt>
    <dgm:pt modelId="{139F0EB0-837C-4C5F-B727-069A656A1BE5}" type="sibTrans" cxnId="{CF7B4982-569C-4406-942B-93C73BDC06C6}">
      <dgm:prSet/>
      <dgm:spPr/>
      <dgm:t>
        <a:bodyPr/>
        <a:lstStyle/>
        <a:p>
          <a:endParaRPr lang="en-GB"/>
        </a:p>
      </dgm:t>
    </dgm:pt>
    <dgm:pt modelId="{A66D5C26-6843-4AC2-8F4D-2072F97F45A1}">
      <dgm:prSet phldrT="[Text]" custT="1"/>
      <dgm:spPr/>
      <dgm:t>
        <a:bodyPr/>
        <a:lstStyle/>
        <a:p>
          <a:r>
            <a:rPr lang="en-GB" sz="2000" dirty="0" smtClean="0"/>
            <a:t>Development plans</a:t>
          </a:r>
          <a:endParaRPr lang="en-GB" sz="2000" dirty="0"/>
        </a:p>
      </dgm:t>
    </dgm:pt>
    <dgm:pt modelId="{1BE2306F-0EC9-4D30-B643-B2217AF34D25}" type="parTrans" cxnId="{A42323DB-9954-4845-9DF4-F7956A1FF1D2}">
      <dgm:prSet/>
      <dgm:spPr/>
      <dgm:t>
        <a:bodyPr/>
        <a:lstStyle/>
        <a:p>
          <a:endParaRPr lang="en-GB"/>
        </a:p>
      </dgm:t>
    </dgm:pt>
    <dgm:pt modelId="{C58DCD23-CE91-481D-902F-ECE5DB6810AD}" type="sibTrans" cxnId="{A42323DB-9954-4845-9DF4-F7956A1FF1D2}">
      <dgm:prSet/>
      <dgm:spPr/>
      <dgm:t>
        <a:bodyPr/>
        <a:lstStyle/>
        <a:p>
          <a:endParaRPr lang="en-GB"/>
        </a:p>
      </dgm:t>
    </dgm:pt>
    <dgm:pt modelId="{0A27F42B-29AD-4063-AB67-9D8781CE2F83}">
      <dgm:prSet phldrT="[Text]" custT="1"/>
      <dgm:spPr/>
      <dgm:t>
        <a:bodyPr/>
        <a:lstStyle/>
        <a:p>
          <a:r>
            <a:rPr lang="en-GB" sz="1800" dirty="0" smtClean="0"/>
            <a:t>Logistics service providers, transport operators, trade and enterprise support associations</a:t>
          </a:r>
          <a:endParaRPr lang="en-GB" sz="1800" dirty="0"/>
        </a:p>
      </dgm:t>
    </dgm:pt>
    <dgm:pt modelId="{3D34C46C-199B-422A-9EA0-64A27482C421}" type="parTrans" cxnId="{6EC058CF-4851-496C-84E8-BDB20D33074C}">
      <dgm:prSet/>
      <dgm:spPr/>
      <dgm:t>
        <a:bodyPr/>
        <a:lstStyle/>
        <a:p>
          <a:endParaRPr lang="en-GB"/>
        </a:p>
      </dgm:t>
    </dgm:pt>
    <dgm:pt modelId="{03A7EDC6-4524-41AC-BDBF-2DD0472A7690}" type="sibTrans" cxnId="{6EC058CF-4851-496C-84E8-BDB20D33074C}">
      <dgm:prSet/>
      <dgm:spPr/>
      <dgm:t>
        <a:bodyPr/>
        <a:lstStyle/>
        <a:p>
          <a:endParaRPr lang="en-GB"/>
        </a:p>
      </dgm:t>
    </dgm:pt>
    <dgm:pt modelId="{8B66167E-D038-4BBE-B6BA-CA1DABF23981}" type="pres">
      <dgm:prSet presAssocID="{A5B9D7DC-9668-4159-9B3B-5E91FFD192DC}" presName="theList" presStyleCnt="0">
        <dgm:presLayoutVars>
          <dgm:dir/>
          <dgm:animLvl val="lvl"/>
          <dgm:resizeHandles val="exact"/>
        </dgm:presLayoutVars>
      </dgm:prSet>
      <dgm:spPr/>
      <dgm:t>
        <a:bodyPr/>
        <a:lstStyle/>
        <a:p>
          <a:endParaRPr lang="en-GB"/>
        </a:p>
      </dgm:t>
    </dgm:pt>
    <dgm:pt modelId="{368C8A15-F433-4E48-92A7-3A4F2F94CCA0}" type="pres">
      <dgm:prSet presAssocID="{BCBDD898-9D1D-4884-99A5-ED12F6EC71F2}" presName="compNode" presStyleCnt="0"/>
      <dgm:spPr/>
      <dgm:t>
        <a:bodyPr/>
        <a:lstStyle/>
        <a:p>
          <a:endParaRPr lang="en-GB"/>
        </a:p>
      </dgm:t>
    </dgm:pt>
    <dgm:pt modelId="{E143C911-9029-4493-90C1-F8EC09663A2A}" type="pres">
      <dgm:prSet presAssocID="{BCBDD898-9D1D-4884-99A5-ED12F6EC71F2}" presName="aNode" presStyleLbl="bgShp" presStyleIdx="0" presStyleCnt="3"/>
      <dgm:spPr/>
      <dgm:t>
        <a:bodyPr/>
        <a:lstStyle/>
        <a:p>
          <a:endParaRPr lang="en-GB"/>
        </a:p>
      </dgm:t>
    </dgm:pt>
    <dgm:pt modelId="{FC453838-41D9-4E66-BF4B-F0F5982F1590}" type="pres">
      <dgm:prSet presAssocID="{BCBDD898-9D1D-4884-99A5-ED12F6EC71F2}" presName="textNode" presStyleLbl="bgShp" presStyleIdx="0" presStyleCnt="3"/>
      <dgm:spPr/>
      <dgm:t>
        <a:bodyPr/>
        <a:lstStyle/>
        <a:p>
          <a:endParaRPr lang="en-GB"/>
        </a:p>
      </dgm:t>
    </dgm:pt>
    <dgm:pt modelId="{E289641D-2ADD-442B-80F6-C228E9013789}" type="pres">
      <dgm:prSet presAssocID="{BCBDD898-9D1D-4884-99A5-ED12F6EC71F2}" presName="compChildNode" presStyleCnt="0"/>
      <dgm:spPr/>
      <dgm:t>
        <a:bodyPr/>
        <a:lstStyle/>
        <a:p>
          <a:endParaRPr lang="en-GB"/>
        </a:p>
      </dgm:t>
    </dgm:pt>
    <dgm:pt modelId="{992261C2-6496-417A-B6AB-EB9807CDC02D}" type="pres">
      <dgm:prSet presAssocID="{BCBDD898-9D1D-4884-99A5-ED12F6EC71F2}" presName="theInnerList" presStyleCnt="0"/>
      <dgm:spPr/>
      <dgm:t>
        <a:bodyPr/>
        <a:lstStyle/>
        <a:p>
          <a:endParaRPr lang="en-GB"/>
        </a:p>
      </dgm:t>
    </dgm:pt>
    <dgm:pt modelId="{AFCD2BB4-1C9B-4ED2-AB0E-4B1C1E0F0442}" type="pres">
      <dgm:prSet presAssocID="{AFAA60B9-1D0F-4C28-A77E-70F696BE61A1}" presName="childNode" presStyleLbl="node1" presStyleIdx="0" presStyleCnt="6">
        <dgm:presLayoutVars>
          <dgm:bulletEnabled val="1"/>
        </dgm:presLayoutVars>
      </dgm:prSet>
      <dgm:spPr/>
      <dgm:t>
        <a:bodyPr/>
        <a:lstStyle/>
        <a:p>
          <a:endParaRPr lang="en-GB"/>
        </a:p>
      </dgm:t>
    </dgm:pt>
    <dgm:pt modelId="{3C1EEB74-5BA8-40D4-B93F-246945B859D5}" type="pres">
      <dgm:prSet presAssocID="{AFAA60B9-1D0F-4C28-A77E-70F696BE61A1}" presName="aSpace2" presStyleCnt="0"/>
      <dgm:spPr/>
      <dgm:t>
        <a:bodyPr/>
        <a:lstStyle/>
        <a:p>
          <a:endParaRPr lang="en-GB"/>
        </a:p>
      </dgm:t>
    </dgm:pt>
    <dgm:pt modelId="{1C283F42-340A-4197-8D66-EEF9796075B9}" type="pres">
      <dgm:prSet presAssocID="{20B09B88-E4C1-451A-A4CC-E2A929C51098}" presName="childNode" presStyleLbl="node1" presStyleIdx="1" presStyleCnt="6">
        <dgm:presLayoutVars>
          <dgm:bulletEnabled val="1"/>
        </dgm:presLayoutVars>
      </dgm:prSet>
      <dgm:spPr/>
      <dgm:t>
        <a:bodyPr/>
        <a:lstStyle/>
        <a:p>
          <a:endParaRPr lang="en-GB"/>
        </a:p>
      </dgm:t>
    </dgm:pt>
    <dgm:pt modelId="{AC46EE31-15CD-4828-B562-CABF5666493C}" type="pres">
      <dgm:prSet presAssocID="{20B09B88-E4C1-451A-A4CC-E2A929C51098}" presName="aSpace2" presStyleCnt="0"/>
      <dgm:spPr/>
      <dgm:t>
        <a:bodyPr/>
        <a:lstStyle/>
        <a:p>
          <a:endParaRPr lang="en-GB"/>
        </a:p>
      </dgm:t>
    </dgm:pt>
    <dgm:pt modelId="{ACEB91E4-85A2-4EA0-B5A2-8B4FBC2DA289}" type="pres">
      <dgm:prSet presAssocID="{A66D5C26-6843-4AC2-8F4D-2072F97F45A1}" presName="childNode" presStyleLbl="node1" presStyleIdx="2" presStyleCnt="6">
        <dgm:presLayoutVars>
          <dgm:bulletEnabled val="1"/>
        </dgm:presLayoutVars>
      </dgm:prSet>
      <dgm:spPr/>
      <dgm:t>
        <a:bodyPr/>
        <a:lstStyle/>
        <a:p>
          <a:endParaRPr lang="en-GB"/>
        </a:p>
      </dgm:t>
    </dgm:pt>
    <dgm:pt modelId="{6B0C1107-ED17-47B7-869A-2FBF0275A939}" type="pres">
      <dgm:prSet presAssocID="{BCBDD898-9D1D-4884-99A5-ED12F6EC71F2}" presName="aSpace" presStyleCnt="0"/>
      <dgm:spPr/>
      <dgm:t>
        <a:bodyPr/>
        <a:lstStyle/>
        <a:p>
          <a:endParaRPr lang="en-GB"/>
        </a:p>
      </dgm:t>
    </dgm:pt>
    <dgm:pt modelId="{92D3AF7B-520E-4D13-899A-83B7AB70BB6F}" type="pres">
      <dgm:prSet presAssocID="{1DCAAF48-D30A-45B9-AD9D-7D8A816C6CEF}" presName="compNode" presStyleCnt="0"/>
      <dgm:spPr/>
      <dgm:t>
        <a:bodyPr/>
        <a:lstStyle/>
        <a:p>
          <a:endParaRPr lang="en-GB"/>
        </a:p>
      </dgm:t>
    </dgm:pt>
    <dgm:pt modelId="{CF0104EE-41C9-4650-928E-DCB80656841D}" type="pres">
      <dgm:prSet presAssocID="{1DCAAF48-D30A-45B9-AD9D-7D8A816C6CEF}" presName="aNode" presStyleLbl="bgShp" presStyleIdx="1" presStyleCnt="3"/>
      <dgm:spPr/>
      <dgm:t>
        <a:bodyPr/>
        <a:lstStyle/>
        <a:p>
          <a:endParaRPr lang="en-GB"/>
        </a:p>
      </dgm:t>
    </dgm:pt>
    <dgm:pt modelId="{8BB1786D-57B0-442D-928A-0F801F623F4C}" type="pres">
      <dgm:prSet presAssocID="{1DCAAF48-D30A-45B9-AD9D-7D8A816C6CEF}" presName="textNode" presStyleLbl="bgShp" presStyleIdx="1" presStyleCnt="3"/>
      <dgm:spPr/>
      <dgm:t>
        <a:bodyPr/>
        <a:lstStyle/>
        <a:p>
          <a:endParaRPr lang="en-GB"/>
        </a:p>
      </dgm:t>
    </dgm:pt>
    <dgm:pt modelId="{77AF951E-A6AD-4720-8D4D-604B35A3D180}" type="pres">
      <dgm:prSet presAssocID="{1DCAAF48-D30A-45B9-AD9D-7D8A816C6CEF}" presName="compChildNode" presStyleCnt="0"/>
      <dgm:spPr/>
      <dgm:t>
        <a:bodyPr/>
        <a:lstStyle/>
        <a:p>
          <a:endParaRPr lang="en-GB"/>
        </a:p>
      </dgm:t>
    </dgm:pt>
    <dgm:pt modelId="{C3B2CD65-AAFF-4410-AB86-1C68555E0793}" type="pres">
      <dgm:prSet presAssocID="{1DCAAF48-D30A-45B9-AD9D-7D8A816C6CEF}" presName="theInnerList" presStyleCnt="0"/>
      <dgm:spPr/>
      <dgm:t>
        <a:bodyPr/>
        <a:lstStyle/>
        <a:p>
          <a:endParaRPr lang="en-GB"/>
        </a:p>
      </dgm:t>
    </dgm:pt>
    <dgm:pt modelId="{B9264E5E-0021-4322-BE91-292E02D12319}" type="pres">
      <dgm:prSet presAssocID="{D1B31A72-939D-4F99-915A-1A4D4D9D80B8}" presName="childNode" presStyleLbl="node1" presStyleIdx="3" presStyleCnt="6">
        <dgm:presLayoutVars>
          <dgm:bulletEnabled val="1"/>
        </dgm:presLayoutVars>
      </dgm:prSet>
      <dgm:spPr/>
      <dgm:t>
        <a:bodyPr/>
        <a:lstStyle/>
        <a:p>
          <a:endParaRPr lang="en-GB"/>
        </a:p>
      </dgm:t>
    </dgm:pt>
    <dgm:pt modelId="{31BCDCBF-496F-46C7-BFF4-90D9A4EBFF1A}" type="pres">
      <dgm:prSet presAssocID="{D1B31A72-939D-4F99-915A-1A4D4D9D80B8}" presName="aSpace2" presStyleCnt="0"/>
      <dgm:spPr/>
      <dgm:t>
        <a:bodyPr/>
        <a:lstStyle/>
        <a:p>
          <a:endParaRPr lang="en-GB"/>
        </a:p>
      </dgm:t>
    </dgm:pt>
    <dgm:pt modelId="{F0C7C07A-7E77-420A-ACDB-72A5A505334E}" type="pres">
      <dgm:prSet presAssocID="{0A27F42B-29AD-4063-AB67-9D8781CE2F83}" presName="childNode" presStyleLbl="node1" presStyleIdx="4" presStyleCnt="6">
        <dgm:presLayoutVars>
          <dgm:bulletEnabled val="1"/>
        </dgm:presLayoutVars>
      </dgm:prSet>
      <dgm:spPr/>
      <dgm:t>
        <a:bodyPr/>
        <a:lstStyle/>
        <a:p>
          <a:endParaRPr lang="en-GB"/>
        </a:p>
      </dgm:t>
    </dgm:pt>
    <dgm:pt modelId="{E023621F-52B5-4EA7-B89C-6C2B1F696E6E}" type="pres">
      <dgm:prSet presAssocID="{1DCAAF48-D30A-45B9-AD9D-7D8A816C6CEF}" presName="aSpace" presStyleCnt="0"/>
      <dgm:spPr/>
      <dgm:t>
        <a:bodyPr/>
        <a:lstStyle/>
        <a:p>
          <a:endParaRPr lang="en-GB"/>
        </a:p>
      </dgm:t>
    </dgm:pt>
    <dgm:pt modelId="{7B9B6850-A332-4B1D-84BC-AA597ECE391C}" type="pres">
      <dgm:prSet presAssocID="{1DC01208-6908-481B-B4F5-F9115B9EAB72}" presName="compNode" presStyleCnt="0"/>
      <dgm:spPr/>
      <dgm:t>
        <a:bodyPr/>
        <a:lstStyle/>
        <a:p>
          <a:endParaRPr lang="en-GB"/>
        </a:p>
      </dgm:t>
    </dgm:pt>
    <dgm:pt modelId="{A4C88553-76BC-4A29-9E3C-87388DE3CA21}" type="pres">
      <dgm:prSet presAssocID="{1DC01208-6908-481B-B4F5-F9115B9EAB72}" presName="aNode" presStyleLbl="bgShp" presStyleIdx="2" presStyleCnt="3"/>
      <dgm:spPr/>
      <dgm:t>
        <a:bodyPr/>
        <a:lstStyle/>
        <a:p>
          <a:endParaRPr lang="en-GB"/>
        </a:p>
      </dgm:t>
    </dgm:pt>
    <dgm:pt modelId="{DF90997D-E286-4929-8070-B3F9D464A708}" type="pres">
      <dgm:prSet presAssocID="{1DC01208-6908-481B-B4F5-F9115B9EAB72}" presName="textNode" presStyleLbl="bgShp" presStyleIdx="2" presStyleCnt="3"/>
      <dgm:spPr/>
      <dgm:t>
        <a:bodyPr/>
        <a:lstStyle/>
        <a:p>
          <a:endParaRPr lang="en-GB"/>
        </a:p>
      </dgm:t>
    </dgm:pt>
    <dgm:pt modelId="{C2E829DF-3510-4591-B6B5-83142B125793}" type="pres">
      <dgm:prSet presAssocID="{1DC01208-6908-481B-B4F5-F9115B9EAB72}" presName="compChildNode" presStyleCnt="0"/>
      <dgm:spPr/>
      <dgm:t>
        <a:bodyPr/>
        <a:lstStyle/>
        <a:p>
          <a:endParaRPr lang="en-GB"/>
        </a:p>
      </dgm:t>
    </dgm:pt>
    <dgm:pt modelId="{33B95200-7E91-41FE-B404-D5B23D8539B1}" type="pres">
      <dgm:prSet presAssocID="{1DC01208-6908-481B-B4F5-F9115B9EAB72}" presName="theInnerList" presStyleCnt="0"/>
      <dgm:spPr/>
      <dgm:t>
        <a:bodyPr/>
        <a:lstStyle/>
        <a:p>
          <a:endParaRPr lang="en-GB"/>
        </a:p>
      </dgm:t>
    </dgm:pt>
    <dgm:pt modelId="{0A6D35EE-7F5E-4C38-B2D3-61EF7F8AA5DD}" type="pres">
      <dgm:prSet presAssocID="{786F01DB-027C-4FF6-9159-087589254C7F}" presName="childNode" presStyleLbl="node1" presStyleIdx="5" presStyleCnt="6">
        <dgm:presLayoutVars>
          <dgm:bulletEnabled val="1"/>
        </dgm:presLayoutVars>
      </dgm:prSet>
      <dgm:spPr/>
      <dgm:t>
        <a:bodyPr/>
        <a:lstStyle/>
        <a:p>
          <a:endParaRPr lang="en-GB"/>
        </a:p>
      </dgm:t>
    </dgm:pt>
  </dgm:ptLst>
  <dgm:cxnLst>
    <dgm:cxn modelId="{B1D0EC32-C6E5-4146-9F6F-7E3800DF1B95}" type="presOf" srcId="{A5B9D7DC-9668-4159-9B3B-5E91FFD192DC}" destId="{8B66167E-D038-4BBE-B6BA-CA1DABF23981}" srcOrd="0" destOrd="0" presId="urn:microsoft.com/office/officeart/2005/8/layout/lProcess2"/>
    <dgm:cxn modelId="{0C2D0C4D-B1C5-4884-A85C-C549AC7C0ED6}" type="presOf" srcId="{1DCAAF48-D30A-45B9-AD9D-7D8A816C6CEF}" destId="{CF0104EE-41C9-4650-928E-DCB80656841D}" srcOrd="0" destOrd="0" presId="urn:microsoft.com/office/officeart/2005/8/layout/lProcess2"/>
    <dgm:cxn modelId="{6027BAA8-6F56-45B2-B670-94B78F00D5A3}" srcId="{A5B9D7DC-9668-4159-9B3B-5E91FFD192DC}" destId="{BCBDD898-9D1D-4884-99A5-ED12F6EC71F2}" srcOrd="0" destOrd="0" parTransId="{310C80E4-332D-458E-B8F1-AEF363B44AFF}" sibTransId="{DDC63FAF-80D6-4DCF-9C8D-F74B78D8F4FF}"/>
    <dgm:cxn modelId="{8C0C48BA-C3DD-4290-8168-3057B0BBB594}" type="presOf" srcId="{BCBDD898-9D1D-4884-99A5-ED12F6EC71F2}" destId="{FC453838-41D9-4E66-BF4B-F0F5982F1590}" srcOrd="1" destOrd="0" presId="urn:microsoft.com/office/officeart/2005/8/layout/lProcess2"/>
    <dgm:cxn modelId="{02A44CB2-93D1-4BDD-8E5E-A69AE24DC77B}" srcId="{1DCAAF48-D30A-45B9-AD9D-7D8A816C6CEF}" destId="{D1B31A72-939D-4F99-915A-1A4D4D9D80B8}" srcOrd="0" destOrd="0" parTransId="{574A2373-C905-4E57-877F-CAB78074FECD}" sibTransId="{04B8DBD4-6DDB-4A78-9F9F-D6A39FF3E860}"/>
    <dgm:cxn modelId="{6EC058CF-4851-496C-84E8-BDB20D33074C}" srcId="{1DCAAF48-D30A-45B9-AD9D-7D8A816C6CEF}" destId="{0A27F42B-29AD-4063-AB67-9D8781CE2F83}" srcOrd="1" destOrd="0" parTransId="{3D34C46C-199B-422A-9EA0-64A27482C421}" sibTransId="{03A7EDC6-4524-41AC-BDBF-2DD0472A7690}"/>
    <dgm:cxn modelId="{458A1326-D583-4B7C-9D87-C57541F53AF1}" srcId="{A5B9D7DC-9668-4159-9B3B-5E91FFD192DC}" destId="{1DCAAF48-D30A-45B9-AD9D-7D8A816C6CEF}" srcOrd="1" destOrd="0" parTransId="{A19C51F0-44FF-47B0-98C4-0C90ABFB8BE3}" sibTransId="{2E893B62-98A4-436D-B548-6556A7ECE33E}"/>
    <dgm:cxn modelId="{A2E9EFEF-98BC-4253-90EF-B95298C53C9E}" type="presOf" srcId="{1DC01208-6908-481B-B4F5-F9115B9EAB72}" destId="{DF90997D-E286-4929-8070-B3F9D464A708}" srcOrd="1" destOrd="0" presId="urn:microsoft.com/office/officeart/2005/8/layout/lProcess2"/>
    <dgm:cxn modelId="{CF7B4982-569C-4406-942B-93C73BDC06C6}" srcId="{1DC01208-6908-481B-B4F5-F9115B9EAB72}" destId="{786F01DB-027C-4FF6-9159-087589254C7F}" srcOrd="0" destOrd="0" parTransId="{893F8261-886B-4F59-95C2-E34A28891B5C}" sibTransId="{139F0EB0-837C-4C5F-B727-069A656A1BE5}"/>
    <dgm:cxn modelId="{F2831214-4AFB-4854-B9F5-5E362C993884}" type="presOf" srcId="{D1B31A72-939D-4F99-915A-1A4D4D9D80B8}" destId="{B9264E5E-0021-4322-BE91-292E02D12319}" srcOrd="0" destOrd="0" presId="urn:microsoft.com/office/officeart/2005/8/layout/lProcess2"/>
    <dgm:cxn modelId="{6E2A3769-12D7-4E23-995F-6FA393EEDEA0}" type="presOf" srcId="{BCBDD898-9D1D-4884-99A5-ED12F6EC71F2}" destId="{E143C911-9029-4493-90C1-F8EC09663A2A}" srcOrd="0" destOrd="0" presId="urn:microsoft.com/office/officeart/2005/8/layout/lProcess2"/>
    <dgm:cxn modelId="{7B2DEE45-D1EC-492A-AB3B-E19956AB046D}" srcId="{A5B9D7DC-9668-4159-9B3B-5E91FFD192DC}" destId="{1DC01208-6908-481B-B4F5-F9115B9EAB72}" srcOrd="2" destOrd="0" parTransId="{EAA9D7C8-5111-47FC-81BE-2E701588D59D}" sibTransId="{DE4D1D1C-6D50-411D-A448-E48F21FA8EAB}"/>
    <dgm:cxn modelId="{AA054D39-A968-4E2F-9DCD-E51FA8482FEB}" srcId="{BCBDD898-9D1D-4884-99A5-ED12F6EC71F2}" destId="{20B09B88-E4C1-451A-A4CC-E2A929C51098}" srcOrd="1" destOrd="0" parTransId="{E0DF9098-ECE1-43E5-8844-372D1B6BB146}" sibTransId="{29161BDE-7BF2-4D12-9F83-EDB08CFB4D0F}"/>
    <dgm:cxn modelId="{539423EB-0F21-41C4-9E2C-72EF131DC3CB}" type="presOf" srcId="{AFAA60B9-1D0F-4C28-A77E-70F696BE61A1}" destId="{AFCD2BB4-1C9B-4ED2-AB0E-4B1C1E0F0442}" srcOrd="0" destOrd="0" presId="urn:microsoft.com/office/officeart/2005/8/layout/lProcess2"/>
    <dgm:cxn modelId="{69F2D02A-CC95-4A38-81B5-FE2BFDACB893}" type="presOf" srcId="{1DC01208-6908-481B-B4F5-F9115B9EAB72}" destId="{A4C88553-76BC-4A29-9E3C-87388DE3CA21}" srcOrd="0" destOrd="0" presId="urn:microsoft.com/office/officeart/2005/8/layout/lProcess2"/>
    <dgm:cxn modelId="{A42323DB-9954-4845-9DF4-F7956A1FF1D2}" srcId="{BCBDD898-9D1D-4884-99A5-ED12F6EC71F2}" destId="{A66D5C26-6843-4AC2-8F4D-2072F97F45A1}" srcOrd="2" destOrd="0" parTransId="{1BE2306F-0EC9-4D30-B643-B2217AF34D25}" sibTransId="{C58DCD23-CE91-481D-902F-ECE5DB6810AD}"/>
    <dgm:cxn modelId="{7A6816EE-2A50-4330-8121-27FD86A26B52}" type="presOf" srcId="{0A27F42B-29AD-4063-AB67-9D8781CE2F83}" destId="{F0C7C07A-7E77-420A-ACDB-72A5A505334E}" srcOrd="0" destOrd="0" presId="urn:microsoft.com/office/officeart/2005/8/layout/lProcess2"/>
    <dgm:cxn modelId="{3A062769-274E-4CB2-B049-9011DC507551}" srcId="{BCBDD898-9D1D-4884-99A5-ED12F6EC71F2}" destId="{AFAA60B9-1D0F-4C28-A77E-70F696BE61A1}" srcOrd="0" destOrd="0" parTransId="{FEC17C23-E234-4674-B566-3BF398F75FA7}" sibTransId="{87BDED38-21FC-4D6A-B532-35093EBAADD1}"/>
    <dgm:cxn modelId="{FE4EA5DA-AFDE-441E-97DC-A2EC127C5FDF}" type="presOf" srcId="{20B09B88-E4C1-451A-A4CC-E2A929C51098}" destId="{1C283F42-340A-4197-8D66-EEF9796075B9}" srcOrd="0" destOrd="0" presId="urn:microsoft.com/office/officeart/2005/8/layout/lProcess2"/>
    <dgm:cxn modelId="{56BCAE57-37FA-4E9D-906D-D59171823D8D}" type="presOf" srcId="{A66D5C26-6843-4AC2-8F4D-2072F97F45A1}" destId="{ACEB91E4-85A2-4EA0-B5A2-8B4FBC2DA289}" srcOrd="0" destOrd="0" presId="urn:microsoft.com/office/officeart/2005/8/layout/lProcess2"/>
    <dgm:cxn modelId="{B006CC5B-9929-4E32-833A-2FEB377E1C93}" type="presOf" srcId="{1DCAAF48-D30A-45B9-AD9D-7D8A816C6CEF}" destId="{8BB1786D-57B0-442D-928A-0F801F623F4C}" srcOrd="1" destOrd="0" presId="urn:microsoft.com/office/officeart/2005/8/layout/lProcess2"/>
    <dgm:cxn modelId="{12DA2FB9-7F9B-443E-8D75-44568DF44A1D}" type="presOf" srcId="{786F01DB-027C-4FF6-9159-087589254C7F}" destId="{0A6D35EE-7F5E-4C38-B2D3-61EF7F8AA5DD}" srcOrd="0" destOrd="0" presId="urn:microsoft.com/office/officeart/2005/8/layout/lProcess2"/>
    <dgm:cxn modelId="{54B994BA-CF22-42DD-AB89-4320A3928F89}" type="presParOf" srcId="{8B66167E-D038-4BBE-B6BA-CA1DABF23981}" destId="{368C8A15-F433-4E48-92A7-3A4F2F94CCA0}" srcOrd="0" destOrd="0" presId="urn:microsoft.com/office/officeart/2005/8/layout/lProcess2"/>
    <dgm:cxn modelId="{027C79B9-2653-4624-9BEF-1BE79215CE19}" type="presParOf" srcId="{368C8A15-F433-4E48-92A7-3A4F2F94CCA0}" destId="{E143C911-9029-4493-90C1-F8EC09663A2A}" srcOrd="0" destOrd="0" presId="urn:microsoft.com/office/officeart/2005/8/layout/lProcess2"/>
    <dgm:cxn modelId="{DAB3E2A6-811F-4C56-B1E8-794E7A2BBD7C}" type="presParOf" srcId="{368C8A15-F433-4E48-92A7-3A4F2F94CCA0}" destId="{FC453838-41D9-4E66-BF4B-F0F5982F1590}" srcOrd="1" destOrd="0" presId="urn:microsoft.com/office/officeart/2005/8/layout/lProcess2"/>
    <dgm:cxn modelId="{2DE6055C-4881-46D0-9795-84D24F2F27E3}" type="presParOf" srcId="{368C8A15-F433-4E48-92A7-3A4F2F94CCA0}" destId="{E289641D-2ADD-442B-80F6-C228E9013789}" srcOrd="2" destOrd="0" presId="urn:microsoft.com/office/officeart/2005/8/layout/lProcess2"/>
    <dgm:cxn modelId="{0BBD613B-2FC7-4D73-8A7D-B44CC238FFF6}" type="presParOf" srcId="{E289641D-2ADD-442B-80F6-C228E9013789}" destId="{992261C2-6496-417A-B6AB-EB9807CDC02D}" srcOrd="0" destOrd="0" presId="urn:microsoft.com/office/officeart/2005/8/layout/lProcess2"/>
    <dgm:cxn modelId="{74F31844-30AA-47C4-857D-2003A6FB1FAD}" type="presParOf" srcId="{992261C2-6496-417A-B6AB-EB9807CDC02D}" destId="{AFCD2BB4-1C9B-4ED2-AB0E-4B1C1E0F0442}" srcOrd="0" destOrd="0" presId="urn:microsoft.com/office/officeart/2005/8/layout/lProcess2"/>
    <dgm:cxn modelId="{086CA22F-5683-4EDD-B8E8-1E15555CFD21}" type="presParOf" srcId="{992261C2-6496-417A-B6AB-EB9807CDC02D}" destId="{3C1EEB74-5BA8-40D4-B93F-246945B859D5}" srcOrd="1" destOrd="0" presId="urn:microsoft.com/office/officeart/2005/8/layout/lProcess2"/>
    <dgm:cxn modelId="{358472A7-31AD-414C-AD9E-8334B9E3B6A7}" type="presParOf" srcId="{992261C2-6496-417A-B6AB-EB9807CDC02D}" destId="{1C283F42-340A-4197-8D66-EEF9796075B9}" srcOrd="2" destOrd="0" presId="urn:microsoft.com/office/officeart/2005/8/layout/lProcess2"/>
    <dgm:cxn modelId="{98FCB769-23FC-47B1-8514-3720F77A3099}" type="presParOf" srcId="{992261C2-6496-417A-B6AB-EB9807CDC02D}" destId="{AC46EE31-15CD-4828-B562-CABF5666493C}" srcOrd="3" destOrd="0" presId="urn:microsoft.com/office/officeart/2005/8/layout/lProcess2"/>
    <dgm:cxn modelId="{FB1706CF-1A92-41D1-A64F-25F49E0022EF}" type="presParOf" srcId="{992261C2-6496-417A-B6AB-EB9807CDC02D}" destId="{ACEB91E4-85A2-4EA0-B5A2-8B4FBC2DA289}" srcOrd="4" destOrd="0" presId="urn:microsoft.com/office/officeart/2005/8/layout/lProcess2"/>
    <dgm:cxn modelId="{584F0AF4-8707-4A9B-B227-087D7635F619}" type="presParOf" srcId="{8B66167E-D038-4BBE-B6BA-CA1DABF23981}" destId="{6B0C1107-ED17-47B7-869A-2FBF0275A939}" srcOrd="1" destOrd="0" presId="urn:microsoft.com/office/officeart/2005/8/layout/lProcess2"/>
    <dgm:cxn modelId="{B49288F2-BC04-4F8F-9F17-ED9976052E05}" type="presParOf" srcId="{8B66167E-D038-4BBE-B6BA-CA1DABF23981}" destId="{92D3AF7B-520E-4D13-899A-83B7AB70BB6F}" srcOrd="2" destOrd="0" presId="urn:microsoft.com/office/officeart/2005/8/layout/lProcess2"/>
    <dgm:cxn modelId="{D36F4AB5-C0B3-43EF-9327-7927A4799B88}" type="presParOf" srcId="{92D3AF7B-520E-4D13-899A-83B7AB70BB6F}" destId="{CF0104EE-41C9-4650-928E-DCB80656841D}" srcOrd="0" destOrd="0" presId="urn:microsoft.com/office/officeart/2005/8/layout/lProcess2"/>
    <dgm:cxn modelId="{29EF4AD9-C504-4C0F-9DDF-232657D76E88}" type="presParOf" srcId="{92D3AF7B-520E-4D13-899A-83B7AB70BB6F}" destId="{8BB1786D-57B0-442D-928A-0F801F623F4C}" srcOrd="1" destOrd="0" presId="urn:microsoft.com/office/officeart/2005/8/layout/lProcess2"/>
    <dgm:cxn modelId="{2067E599-6B8E-4C42-92B9-155EBDF031F5}" type="presParOf" srcId="{92D3AF7B-520E-4D13-899A-83B7AB70BB6F}" destId="{77AF951E-A6AD-4720-8D4D-604B35A3D180}" srcOrd="2" destOrd="0" presId="urn:microsoft.com/office/officeart/2005/8/layout/lProcess2"/>
    <dgm:cxn modelId="{109DB1F8-21FB-46B1-9413-74EAD3094C58}" type="presParOf" srcId="{77AF951E-A6AD-4720-8D4D-604B35A3D180}" destId="{C3B2CD65-AAFF-4410-AB86-1C68555E0793}" srcOrd="0" destOrd="0" presId="urn:microsoft.com/office/officeart/2005/8/layout/lProcess2"/>
    <dgm:cxn modelId="{AFCCE332-2985-482B-A740-B918CB80FA49}" type="presParOf" srcId="{C3B2CD65-AAFF-4410-AB86-1C68555E0793}" destId="{B9264E5E-0021-4322-BE91-292E02D12319}" srcOrd="0" destOrd="0" presId="urn:microsoft.com/office/officeart/2005/8/layout/lProcess2"/>
    <dgm:cxn modelId="{0E2538C5-3C85-4D80-918E-D1707F9B4020}" type="presParOf" srcId="{C3B2CD65-AAFF-4410-AB86-1C68555E0793}" destId="{31BCDCBF-496F-46C7-BFF4-90D9A4EBFF1A}" srcOrd="1" destOrd="0" presId="urn:microsoft.com/office/officeart/2005/8/layout/lProcess2"/>
    <dgm:cxn modelId="{39DEAE93-B13B-4734-8650-76C5CB2B9EAA}" type="presParOf" srcId="{C3B2CD65-AAFF-4410-AB86-1C68555E0793}" destId="{F0C7C07A-7E77-420A-ACDB-72A5A505334E}" srcOrd="2" destOrd="0" presId="urn:microsoft.com/office/officeart/2005/8/layout/lProcess2"/>
    <dgm:cxn modelId="{E5499FC8-D4D4-4349-95B3-18159E44CB84}" type="presParOf" srcId="{8B66167E-D038-4BBE-B6BA-CA1DABF23981}" destId="{E023621F-52B5-4EA7-B89C-6C2B1F696E6E}" srcOrd="3" destOrd="0" presId="urn:microsoft.com/office/officeart/2005/8/layout/lProcess2"/>
    <dgm:cxn modelId="{927ECD66-3FCD-4E13-AA80-EC072DF1E2B8}" type="presParOf" srcId="{8B66167E-D038-4BBE-B6BA-CA1DABF23981}" destId="{7B9B6850-A332-4B1D-84BC-AA597ECE391C}" srcOrd="4" destOrd="0" presId="urn:microsoft.com/office/officeart/2005/8/layout/lProcess2"/>
    <dgm:cxn modelId="{94811181-EE72-4625-99D4-A94C4F8DE583}" type="presParOf" srcId="{7B9B6850-A332-4B1D-84BC-AA597ECE391C}" destId="{A4C88553-76BC-4A29-9E3C-87388DE3CA21}" srcOrd="0" destOrd="0" presId="urn:microsoft.com/office/officeart/2005/8/layout/lProcess2"/>
    <dgm:cxn modelId="{24041193-D701-48C6-A505-AAD2EFD48A18}" type="presParOf" srcId="{7B9B6850-A332-4B1D-84BC-AA597ECE391C}" destId="{DF90997D-E286-4929-8070-B3F9D464A708}" srcOrd="1" destOrd="0" presId="urn:microsoft.com/office/officeart/2005/8/layout/lProcess2"/>
    <dgm:cxn modelId="{A0E750CA-E6E6-46AE-9A2D-AFEBF5036B36}" type="presParOf" srcId="{7B9B6850-A332-4B1D-84BC-AA597ECE391C}" destId="{C2E829DF-3510-4591-B6B5-83142B125793}" srcOrd="2" destOrd="0" presId="urn:microsoft.com/office/officeart/2005/8/layout/lProcess2"/>
    <dgm:cxn modelId="{787C1845-DCF0-4B7A-A7EF-A673EA39C1C6}" type="presParOf" srcId="{C2E829DF-3510-4591-B6B5-83142B125793}" destId="{33B95200-7E91-41FE-B404-D5B23D8539B1}" srcOrd="0" destOrd="0" presId="urn:microsoft.com/office/officeart/2005/8/layout/lProcess2"/>
    <dgm:cxn modelId="{8BA69788-6708-465D-874C-13B256976466}" type="presParOf" srcId="{33B95200-7E91-41FE-B404-D5B23D8539B1}" destId="{0A6D35EE-7F5E-4C38-B2D3-61EF7F8AA5D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C911-9029-4493-90C1-F8EC09663A2A}">
      <dsp:nvSpPr>
        <dsp:cNvPr id="0" name=""/>
        <dsp:cNvSpPr/>
      </dsp:nvSpPr>
      <dsp:spPr>
        <a:xfrm>
          <a:off x="1186"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Desk study</a:t>
          </a:r>
          <a:endParaRPr lang="en-GB" sz="2000" b="1" kern="1200" dirty="0"/>
        </a:p>
      </dsp:txBody>
      <dsp:txXfrm>
        <a:off x="1186" y="0"/>
        <a:ext cx="3085303" cy="1524074"/>
      </dsp:txXfrm>
    </dsp:sp>
    <dsp:sp modelId="{AFCD2BB4-1C9B-4ED2-AB0E-4B1C1E0F0442}">
      <dsp:nvSpPr>
        <dsp:cNvPr id="0" name=""/>
        <dsp:cNvSpPr/>
      </dsp:nvSpPr>
      <dsp:spPr>
        <a:xfrm>
          <a:off x="309717" y="1524508"/>
          <a:ext cx="2468242" cy="99806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Previous studies</a:t>
          </a:r>
          <a:endParaRPr lang="en-GB" sz="2000" kern="1200" dirty="0"/>
        </a:p>
      </dsp:txBody>
      <dsp:txXfrm>
        <a:off x="338949" y="1553740"/>
        <a:ext cx="2409778" cy="939601"/>
      </dsp:txXfrm>
    </dsp:sp>
    <dsp:sp modelId="{1C283F42-340A-4197-8D66-EEF9796075B9}">
      <dsp:nvSpPr>
        <dsp:cNvPr id="0" name=""/>
        <dsp:cNvSpPr/>
      </dsp:nvSpPr>
      <dsp:spPr>
        <a:xfrm>
          <a:off x="309717" y="2676122"/>
          <a:ext cx="2468242" cy="998065"/>
        </a:xfrm>
        <a:prstGeom prst="roundRect">
          <a:avLst>
            <a:gd name="adj" fmla="val 10000"/>
          </a:avLst>
        </a:prstGeom>
        <a:gradFill rotWithShape="0">
          <a:gsLst>
            <a:gs pos="0">
              <a:schemeClr val="accent4">
                <a:hueOff val="-2589324"/>
                <a:satOff val="-7724"/>
                <a:lumOff val="-1647"/>
                <a:alphaOff val="0"/>
                <a:shade val="51000"/>
                <a:satMod val="130000"/>
              </a:schemeClr>
            </a:gs>
            <a:gs pos="80000">
              <a:schemeClr val="accent4">
                <a:hueOff val="-2589324"/>
                <a:satOff val="-7724"/>
                <a:lumOff val="-1647"/>
                <a:alphaOff val="0"/>
                <a:shade val="93000"/>
                <a:satMod val="130000"/>
              </a:schemeClr>
            </a:gs>
            <a:gs pos="100000">
              <a:schemeClr val="accent4">
                <a:hueOff val="-2589324"/>
                <a:satOff val="-7724"/>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Laws, policy documents and government decisions</a:t>
          </a:r>
          <a:endParaRPr lang="en-GB" sz="1800" kern="1200" dirty="0"/>
        </a:p>
      </dsp:txBody>
      <dsp:txXfrm>
        <a:off x="338949" y="2705354"/>
        <a:ext cx="2409778" cy="939601"/>
      </dsp:txXfrm>
    </dsp:sp>
    <dsp:sp modelId="{ACEB91E4-85A2-4EA0-B5A2-8B4FBC2DA289}">
      <dsp:nvSpPr>
        <dsp:cNvPr id="0" name=""/>
        <dsp:cNvSpPr/>
      </dsp:nvSpPr>
      <dsp:spPr>
        <a:xfrm>
          <a:off x="309717" y="3827736"/>
          <a:ext cx="2468242" cy="998065"/>
        </a:xfrm>
        <a:prstGeom prst="roundRect">
          <a:avLst>
            <a:gd name="adj" fmla="val 10000"/>
          </a:avLst>
        </a:prstGeom>
        <a:gradFill rotWithShape="0">
          <a:gsLst>
            <a:gs pos="0">
              <a:schemeClr val="accent4">
                <a:hueOff val="-5178647"/>
                <a:satOff val="-15448"/>
                <a:lumOff val="-3294"/>
                <a:alphaOff val="0"/>
                <a:shade val="51000"/>
                <a:satMod val="130000"/>
              </a:schemeClr>
            </a:gs>
            <a:gs pos="80000">
              <a:schemeClr val="accent4">
                <a:hueOff val="-5178647"/>
                <a:satOff val="-15448"/>
                <a:lumOff val="-3294"/>
                <a:alphaOff val="0"/>
                <a:shade val="93000"/>
                <a:satMod val="130000"/>
              </a:schemeClr>
            </a:gs>
            <a:gs pos="100000">
              <a:schemeClr val="accent4">
                <a:hueOff val="-5178647"/>
                <a:satOff val="-15448"/>
                <a:lumOff val="-3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Development plans</a:t>
          </a:r>
          <a:endParaRPr lang="en-GB" sz="2000" kern="1200" dirty="0"/>
        </a:p>
      </dsp:txBody>
      <dsp:txXfrm>
        <a:off x="338949" y="3856968"/>
        <a:ext cx="2409778" cy="939601"/>
      </dsp:txXfrm>
    </dsp:sp>
    <dsp:sp modelId="{CF0104EE-41C9-4650-928E-DCB80656841D}">
      <dsp:nvSpPr>
        <dsp:cNvPr id="0" name=""/>
        <dsp:cNvSpPr/>
      </dsp:nvSpPr>
      <dsp:spPr>
        <a:xfrm>
          <a:off x="3317888"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Face-to-face interviews: representatives of Government &amp; trade support institutions  </a:t>
          </a:r>
          <a:endParaRPr lang="en-GB" sz="2000" b="1" kern="1200" dirty="0"/>
        </a:p>
      </dsp:txBody>
      <dsp:txXfrm>
        <a:off x="3317888" y="0"/>
        <a:ext cx="3085303" cy="1524074"/>
      </dsp:txXfrm>
    </dsp:sp>
    <dsp:sp modelId="{B9264E5E-0021-4322-BE91-292E02D12319}">
      <dsp:nvSpPr>
        <dsp:cNvPr id="0" name=""/>
        <dsp:cNvSpPr/>
      </dsp:nvSpPr>
      <dsp:spPr>
        <a:xfrm>
          <a:off x="3626418" y="1525562"/>
          <a:ext cx="2468242" cy="1531764"/>
        </a:xfrm>
        <a:prstGeom prst="roundRect">
          <a:avLst>
            <a:gd name="adj" fmla="val 10000"/>
          </a:avLst>
        </a:prstGeom>
        <a:gradFill rotWithShape="0">
          <a:gsLst>
            <a:gs pos="0">
              <a:schemeClr val="accent4">
                <a:hueOff val="-7767971"/>
                <a:satOff val="-23172"/>
                <a:lumOff val="-4942"/>
                <a:alphaOff val="0"/>
                <a:shade val="51000"/>
                <a:satMod val="130000"/>
              </a:schemeClr>
            </a:gs>
            <a:gs pos="80000">
              <a:schemeClr val="accent4">
                <a:hueOff val="-7767971"/>
                <a:satOff val="-23172"/>
                <a:lumOff val="-4942"/>
                <a:alphaOff val="0"/>
                <a:shade val="93000"/>
                <a:satMod val="130000"/>
              </a:schemeClr>
            </a:gs>
            <a:gs pos="100000">
              <a:schemeClr val="accent4">
                <a:hueOff val="-7767971"/>
                <a:satOff val="-23172"/>
                <a:lumOff val="-4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H" sz="2000" kern="1200" dirty="0" smtClean="0"/>
            <a:t>Line </a:t>
          </a:r>
          <a:r>
            <a:rPr lang="en-US" sz="2000" kern="1200" noProof="0" dirty="0" smtClean="0"/>
            <a:t>Ministries</a:t>
          </a:r>
          <a:r>
            <a:rPr lang="fr-CH" sz="2000" kern="1200" dirty="0" smtClean="0"/>
            <a:t> and State </a:t>
          </a:r>
          <a:r>
            <a:rPr lang="en-US" sz="2000" kern="1200" noProof="0" dirty="0" smtClean="0"/>
            <a:t>agencies</a:t>
          </a:r>
          <a:endParaRPr lang="en-US" sz="2000" kern="1200" noProof="0" dirty="0"/>
        </a:p>
      </dsp:txBody>
      <dsp:txXfrm>
        <a:off x="3671282" y="1570426"/>
        <a:ext cx="2378514" cy="1442036"/>
      </dsp:txXfrm>
    </dsp:sp>
    <dsp:sp modelId="{F0C7C07A-7E77-420A-ACDB-72A5A505334E}">
      <dsp:nvSpPr>
        <dsp:cNvPr id="0" name=""/>
        <dsp:cNvSpPr/>
      </dsp:nvSpPr>
      <dsp:spPr>
        <a:xfrm>
          <a:off x="3626418" y="3292983"/>
          <a:ext cx="2468242" cy="1531764"/>
        </a:xfrm>
        <a:prstGeom prst="roundRect">
          <a:avLst>
            <a:gd name="adj" fmla="val 10000"/>
          </a:avLst>
        </a:prstGeom>
        <a:gradFill rotWithShape="0">
          <a:gsLst>
            <a:gs pos="0">
              <a:schemeClr val="accent4">
                <a:hueOff val="-10357294"/>
                <a:satOff val="-30896"/>
                <a:lumOff val="-6589"/>
                <a:alphaOff val="0"/>
                <a:shade val="51000"/>
                <a:satMod val="130000"/>
              </a:schemeClr>
            </a:gs>
            <a:gs pos="80000">
              <a:schemeClr val="accent4">
                <a:hueOff val="-10357294"/>
                <a:satOff val="-30896"/>
                <a:lumOff val="-6589"/>
                <a:alphaOff val="0"/>
                <a:shade val="93000"/>
                <a:satMod val="130000"/>
              </a:schemeClr>
            </a:gs>
            <a:gs pos="100000">
              <a:schemeClr val="accent4">
                <a:hueOff val="-10357294"/>
                <a:satOff val="-30896"/>
                <a:lumOff val="-6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Logistics service providers, transport operators, trade and enterprise support associations</a:t>
          </a:r>
          <a:endParaRPr lang="en-GB" sz="1800" kern="1200" dirty="0"/>
        </a:p>
      </dsp:txBody>
      <dsp:txXfrm>
        <a:off x="3671282" y="3337847"/>
        <a:ext cx="2378514" cy="1442036"/>
      </dsp:txXfrm>
    </dsp:sp>
    <dsp:sp modelId="{A4C88553-76BC-4A29-9E3C-87388DE3CA21}">
      <dsp:nvSpPr>
        <dsp:cNvPr id="0" name=""/>
        <dsp:cNvSpPr/>
      </dsp:nvSpPr>
      <dsp:spPr>
        <a:xfrm>
          <a:off x="6634589"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Face-to-Face interviews: traders</a:t>
          </a:r>
          <a:endParaRPr lang="en-GB" sz="2000" b="1" kern="1200" dirty="0"/>
        </a:p>
      </dsp:txBody>
      <dsp:txXfrm>
        <a:off x="6634589" y="0"/>
        <a:ext cx="3085303" cy="1524074"/>
      </dsp:txXfrm>
    </dsp:sp>
    <dsp:sp modelId="{0A6D35EE-7F5E-4C38-B2D3-61EF7F8AA5DD}">
      <dsp:nvSpPr>
        <dsp:cNvPr id="0" name=""/>
        <dsp:cNvSpPr/>
      </dsp:nvSpPr>
      <dsp:spPr>
        <a:xfrm>
          <a:off x="6943120" y="1524074"/>
          <a:ext cx="2468242" cy="3302161"/>
        </a:xfrm>
        <a:prstGeom prst="roundRect">
          <a:avLst>
            <a:gd name="adj" fmla="val 10000"/>
          </a:avLst>
        </a:prstGeom>
        <a:gradFill rotWithShape="0">
          <a:gsLst>
            <a:gs pos="0">
              <a:schemeClr val="accent4">
                <a:hueOff val="-12946618"/>
                <a:satOff val="-38620"/>
                <a:lumOff val="-8236"/>
                <a:alphaOff val="0"/>
                <a:shade val="51000"/>
                <a:satMod val="130000"/>
              </a:schemeClr>
            </a:gs>
            <a:gs pos="80000">
              <a:schemeClr val="accent4">
                <a:hueOff val="-12946618"/>
                <a:satOff val="-38620"/>
                <a:lumOff val="-8236"/>
                <a:alphaOff val="0"/>
                <a:shade val="93000"/>
                <a:satMod val="130000"/>
              </a:schemeClr>
            </a:gs>
            <a:gs pos="100000">
              <a:schemeClr val="accent4">
                <a:hueOff val="-12946618"/>
                <a:satOff val="-38620"/>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78 traders from priority sectors</a:t>
          </a:r>
          <a:endParaRPr lang="en-GB" sz="2000" kern="1200" dirty="0"/>
        </a:p>
      </dsp:txBody>
      <dsp:txXfrm>
        <a:off x="7015412" y="1596366"/>
        <a:ext cx="2323658" cy="31575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E143CF-C05C-4899-A90B-0EF0DB90A256}" type="datetimeFigureOut">
              <a:rPr lang="en-US" smtClean="0"/>
              <a:t>6/13/2016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215768F-C471-4493-AADC-36862818B83F}" type="slidenum">
              <a:rPr lang="en-US" smtClean="0"/>
              <a:t>‹#›</a:t>
            </a:fld>
            <a:endParaRPr lang="en-US"/>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1FE176-7828-4E25-A303-EFB7A6EB15F0}" type="datetimeFigureOut">
              <a:rPr lang="en-GB" smtClean="0"/>
              <a:t>13/06/2016</a:t>
            </a:fld>
            <a:endParaRPr lang="en-GB"/>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C8FC0D7-00BE-487F-A0DC-9FF156A82E82}" type="slidenum">
              <a:rPr lang="en-GB" smtClean="0"/>
              <a:t>‹#›</a:t>
            </a:fld>
            <a:endParaRPr lang="en-GB"/>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Sectors were selected in consultation with the Government,  based on their export potential.</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4</a:t>
            </a:fld>
            <a:endParaRPr lang="en-GB"/>
          </a:p>
        </p:txBody>
      </p:sp>
    </p:spTree>
    <p:extLst>
      <p:ext uri="{BB962C8B-B14F-4D97-AF65-F5344CB8AC3E}">
        <p14:creationId xmlns:p14="http://schemas.microsoft.com/office/powerpoint/2010/main" val="56244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Mainly</a:t>
            </a:r>
            <a:r>
              <a:rPr lang="en-US" baseline="0" dirty="0" smtClean="0"/>
              <a:t> to Kosovo.  Worthy to note that Albania’s exports are concentrated with EU, and </a:t>
            </a:r>
            <a:r>
              <a:rPr lang="en-US" dirty="0" smtClean="0"/>
              <a:t>Italy continues to form the main outlet for Albania’s exports, albeit with a smaller share compared to 2000 . The geographic diversification towards other countries (Kosovo, Malta, Spain and Turkey) carry modest increases. Traders noted that exports</a:t>
            </a:r>
            <a:r>
              <a:rPr lang="en-US" baseline="0" dirty="0" smtClean="0"/>
              <a:t> to Italy has been in decline as the country has been in recession</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5</a:t>
            </a:fld>
            <a:endParaRPr lang="en-GB"/>
          </a:p>
        </p:txBody>
      </p:sp>
    </p:spTree>
    <p:extLst>
      <p:ext uri="{BB962C8B-B14F-4D97-AF65-F5344CB8AC3E}">
        <p14:creationId xmlns:p14="http://schemas.microsoft.com/office/powerpoint/2010/main" val="56244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For some traders, using customs brokers is more convenient, since they do not have the required IT systems to submit the customs declarations online (connectivity with ASYCUDA </a:t>
            </a:r>
            <a:r>
              <a:rPr lang="en-GB" sz="1200" i="1" kern="1200" dirty="0" smtClean="0">
                <a:solidFill>
                  <a:schemeClr val="tx1"/>
                </a:solidFill>
                <a:effectLst/>
                <a:latin typeface="+mn-lt"/>
                <a:ea typeface="+mn-ea"/>
                <a:cs typeface="+mn-cs"/>
              </a:rPr>
              <a:t>World</a:t>
            </a:r>
            <a:r>
              <a:rPr lang="en-GB" sz="1200" kern="1200" dirty="0" smtClean="0">
                <a:solidFill>
                  <a:schemeClr val="tx1"/>
                </a:solidFill>
                <a:effectLst/>
                <a:latin typeface="+mn-lt"/>
                <a:ea typeface="+mn-ea"/>
                <a:cs typeface="+mn-cs"/>
              </a:rPr>
              <a:t> is a pre-condition for declarants).  For others, the lack of clarity over the applied rules and regulations renders the use of customs brokers a natural path to follow, especially since the majority have well established relations with Customs.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6</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For some traders, using customs brokers is more convenient, since they do not have the required IT systems to submit the customs declarations online (connectivity with ASYCUDA </a:t>
            </a:r>
            <a:r>
              <a:rPr lang="en-GB" sz="1200" i="1" kern="1200" dirty="0" smtClean="0">
                <a:solidFill>
                  <a:schemeClr val="tx1"/>
                </a:solidFill>
                <a:effectLst/>
                <a:latin typeface="+mn-lt"/>
                <a:ea typeface="+mn-ea"/>
                <a:cs typeface="+mn-cs"/>
              </a:rPr>
              <a:t>World</a:t>
            </a:r>
            <a:r>
              <a:rPr lang="en-GB" sz="1200" kern="1200" dirty="0" smtClean="0">
                <a:solidFill>
                  <a:schemeClr val="tx1"/>
                </a:solidFill>
                <a:effectLst/>
                <a:latin typeface="+mn-lt"/>
                <a:ea typeface="+mn-ea"/>
                <a:cs typeface="+mn-cs"/>
              </a:rPr>
              <a:t> is a pre-condition for declarants).  For others, the lack of clarity over the applied rules and regulations renders the use of customs brokers a natural path to follow, especially since the majority have well established relations with Customs.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7</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Importers of medicinal herbs drew attention that they find the excise tax on packaging high, noting that the weight of the packaging material often exceeds that of the herbs.  Complaints were also raised by imports of agricultural products. These  traders, who are exempted from both excise and VAT, find the customs duty too high to allow for meaningful profits. A case in point is an importer of exotic fruits, who lamented that at an amount equivalent to €1.20 per kilogramme, the customs duty inflates the final price. This reduces the demand for their produce at a time when they assume considerable losses in the form of damaged goods due to delays in customs clearance.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FC0D7-00BE-487F-A0DC-9FF156A82E82}" type="slidenum">
              <a:rPr lang="en-GB" smtClean="0"/>
              <a:t>8</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documents how the  lack of up </a:t>
            </a:r>
            <a:r>
              <a:rPr lang="en-US" smtClean="0"/>
              <a:t>to date information </a:t>
            </a:r>
            <a:r>
              <a:rPr lang="en-US" dirty="0" smtClean="0"/>
              <a:t>on trade related regulations and administrative procedures poses a significant trade barrier, which not only increases transaction costs, but also creates a disincentive to greater engagement in production and foreign trade activities</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9</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The</a:t>
            </a:r>
            <a:r>
              <a:rPr lang="en-US" sz="1200" kern="1200" baseline="0" noProof="0" dirty="0" smtClean="0">
                <a:solidFill>
                  <a:schemeClr val="tx1"/>
                </a:solidFill>
                <a:effectLst/>
                <a:latin typeface="+mn-lt"/>
                <a:ea typeface="+mn-ea"/>
                <a:cs typeface="+mn-cs"/>
              </a:rPr>
              <a:t> weaknesses in the country’s  transport system are documented and you will hear in more detail on how to address these weaknesses from my colleague in the transport division for now I would like to highlight two immediate measures</a:t>
            </a:r>
            <a:endParaRPr lang="en-US"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FC0D7-00BE-487F-A0DC-9FF156A82E82}" type="slidenum">
              <a:rPr lang="en-GB" smtClean="0"/>
              <a:t>10</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export of the selected products involves 14 core business processes and 9 participants. The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able provides a breakdown of these processes across the Buy-Ship- Pay model.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12</a:t>
            </a:fld>
            <a:endParaRPr lang="en-GB"/>
          </a:p>
        </p:txBody>
      </p:sp>
    </p:spTree>
    <p:extLst>
      <p:ext uri="{BB962C8B-B14F-4D97-AF65-F5344CB8AC3E}">
        <p14:creationId xmlns:p14="http://schemas.microsoft.com/office/powerpoint/2010/main" val="133394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takes up to 12 days to complete the business processes associated with exporting the selected products. This period, which is only applicable to the selected companies, reflects a speedy processing of documentary requirements and clearance processes </a:t>
            </a:r>
            <a:r>
              <a:rPr lang="en-US" sz="1200" kern="1200" dirty="0" smtClean="0">
                <a:solidFill>
                  <a:schemeClr val="tx1"/>
                </a:solidFill>
                <a:effectLst/>
                <a:latin typeface="+mn-lt"/>
                <a:ea typeface="+mn-ea"/>
                <a:cs typeface="+mn-cs"/>
              </a:rPr>
              <a:t>owing in large part to informal payments. This time period also reflects delays during the clearance due to the limited working hours of regional offices and the unavailability of the designated officials who are authorized to sign the attestation and the EUR1 certificate.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13</a:t>
            </a:fld>
            <a:endParaRPr lang="en-GB"/>
          </a:p>
        </p:txBody>
      </p:sp>
    </p:spTree>
    <p:extLst>
      <p:ext uri="{BB962C8B-B14F-4D97-AF65-F5344CB8AC3E}">
        <p14:creationId xmlns:p14="http://schemas.microsoft.com/office/powerpoint/2010/main" val="194101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srgbClr val="E5E8E8">
                    <a:lumMod val="75000"/>
                  </a:srgbClr>
                </a:solidFill>
                <a:cs typeface="Arial"/>
              </a:rPr>
              <a:t>© Copyright 2015 United Nations Economic Commission for Europe. </a:t>
            </a:r>
          </a:p>
        </p:txBody>
      </p:sp>
      <p:sp>
        <p:nvSpPr>
          <p:cNvPr id="2" name="Title 1"/>
          <p:cNvSpPr>
            <a:spLocks noGrp="1"/>
          </p:cNvSpPr>
          <p:nvPr>
            <p:ph type="ctrTitle"/>
          </p:nvPr>
        </p:nvSpPr>
        <p:spPr>
          <a:xfrm>
            <a:off x="495300" y="2763520"/>
            <a:ext cx="7429500"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495300" y="4419600"/>
            <a:ext cx="74295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pic>
        <p:nvPicPr>
          <p:cNvPr id="13" name="Picture 12" descr="UNECE_LOGO02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04234" y="4922520"/>
            <a:ext cx="1193416" cy="1554480"/>
          </a:xfrm>
          <a:prstGeom prst="rect">
            <a:avLst/>
          </a:prstGeom>
        </p:spPr>
      </p:pic>
    </p:spTree>
    <p:extLst>
      <p:ext uri="{BB962C8B-B14F-4D97-AF65-F5344CB8AC3E}">
        <p14:creationId xmlns:p14="http://schemas.microsoft.com/office/powerpoint/2010/main" val="4237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6272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6" name="Text Placeholder 7"/>
          <p:cNvSpPr>
            <a:spLocks noGrp="1"/>
          </p:cNvSpPr>
          <p:nvPr>
            <p:ph type="body" sz="quarter" idx="13" hasCustomPrompt="1"/>
          </p:nvPr>
        </p:nvSpPr>
        <p:spPr>
          <a:xfrm>
            <a:off x="495300" y="1133856"/>
            <a:ext cx="89154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13544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3" name="Footer Placeholder 2"/>
          <p:cNvSpPr>
            <a:spLocks noGrp="1"/>
          </p:cNvSpPr>
          <p:nvPr>
            <p:ph type="ftr" sz="quarter" idx="11"/>
          </p:nvPr>
        </p:nvSpPr>
        <p:spPr/>
        <p:txBody>
          <a:bodyPr/>
          <a:lstStyle/>
          <a:p>
            <a:endParaRPr lang="en-US">
              <a:solidFill>
                <a:srgbClr val="E5E8E8">
                  <a:lumMod val="75000"/>
                </a:srgbClr>
              </a:solidFill>
            </a:endParaRPr>
          </a:p>
        </p:txBody>
      </p:sp>
      <p:sp>
        <p:nvSpPr>
          <p:cNvPr id="4" name="Slide Number Placeholder 3"/>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58341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5300" y="1295401"/>
            <a:ext cx="4319016"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5091684" y="1295401"/>
            <a:ext cx="4319016"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9209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95300" y="1295400"/>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95300" y="1676401"/>
            <a:ext cx="4319016"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5091684" y="1295400"/>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5091684" y="1676401"/>
            <a:ext cx="4319016"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10945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95300" y="1133856"/>
            <a:ext cx="89154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2" name="Title 1"/>
          <p:cNvSpPr>
            <a:spLocks noGrp="1"/>
          </p:cNvSpPr>
          <p:nvPr>
            <p:ph type="title"/>
          </p:nvPr>
        </p:nvSpPr>
        <p:spPr>
          <a:xfrm>
            <a:off x="495300" y="304800"/>
            <a:ext cx="89154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95300" y="1676399"/>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95300" y="2057401"/>
            <a:ext cx="4319016"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5091684" y="1676399"/>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5091684" y="2057401"/>
            <a:ext cx="4319016"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0662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95300" y="1295401"/>
            <a:ext cx="619125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934200" y="1295400"/>
            <a:ext cx="2476500"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40445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54483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40780" y="1295400"/>
            <a:ext cx="3169920"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3929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54483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8"/>
          <p:cNvSpPr>
            <a:spLocks noGrp="1"/>
          </p:cNvSpPr>
          <p:nvPr>
            <p:ph type="body" sz="quarter" idx="13"/>
          </p:nvPr>
        </p:nvSpPr>
        <p:spPr>
          <a:xfrm>
            <a:off x="6240780" y="1295400"/>
            <a:ext cx="316992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285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4319016"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Picture Placeholder 2"/>
          <p:cNvSpPr>
            <a:spLocks noGrp="1"/>
          </p:cNvSpPr>
          <p:nvPr>
            <p:ph type="pic" idx="13"/>
          </p:nvPr>
        </p:nvSpPr>
        <p:spPr>
          <a:xfrm>
            <a:off x="5091684" y="1295400"/>
            <a:ext cx="4319016"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 y="4953000"/>
            <a:ext cx="4319016"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5091684" y="4953000"/>
            <a:ext cx="4319016"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409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sp>
        <p:nvSpPr>
          <p:cNvPr id="9" name="TextBox 8"/>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cs typeface="Arial"/>
              </a:rPr>
              <a:t>© Copyright 2015 United Nations Economic Commission for Europe. </a:t>
            </a:r>
          </a:p>
        </p:txBody>
      </p:sp>
      <p:sp>
        <p:nvSpPr>
          <p:cNvPr id="2" name="Title 1"/>
          <p:cNvSpPr>
            <a:spLocks noGrp="1"/>
          </p:cNvSpPr>
          <p:nvPr>
            <p:ph type="ctrTitle"/>
          </p:nvPr>
        </p:nvSpPr>
        <p:spPr>
          <a:xfrm>
            <a:off x="495300" y="2763520"/>
            <a:ext cx="7429500"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495300" y="4419600"/>
            <a:ext cx="74295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6/13/2016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04241" y="4922520"/>
            <a:ext cx="1193413" cy="1554480"/>
          </a:xfrm>
          <a:prstGeom prst="rect">
            <a:avLst/>
          </a:prstGeom>
          <a:noFill/>
          <a:ln>
            <a:noFill/>
          </a:ln>
        </p:spPr>
      </p:pic>
    </p:spTree>
    <p:extLst>
      <p:ext uri="{BB962C8B-B14F-4D97-AF65-F5344CB8AC3E}">
        <p14:creationId xmlns:p14="http://schemas.microsoft.com/office/powerpoint/2010/main" val="1823321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4" name="Text Placeholder 3"/>
          <p:cNvSpPr>
            <a:spLocks noGrp="1"/>
          </p:cNvSpPr>
          <p:nvPr>
            <p:ph type="body" sz="half" idx="2"/>
          </p:nvPr>
        </p:nvSpPr>
        <p:spPr>
          <a:xfrm>
            <a:off x="495300"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566160"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637021"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566160"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637021"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782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7939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8502" y="304801"/>
            <a:ext cx="82219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04801"/>
            <a:ext cx="7842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dirty="0">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1458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95300" y="1600206"/>
            <a:ext cx="8915400" cy="4525963"/>
          </a:xfrm>
          <a:prstGeom prst="rect">
            <a:avLst/>
          </a:prstGeom>
        </p:spPr>
        <p:txBody>
          <a:bodyPr/>
          <a:lstStyle/>
          <a:p>
            <a:pPr lvl="0"/>
            <a:endParaRPr lang="ru-RU" noProof="0" smtClean="0"/>
          </a:p>
        </p:txBody>
      </p:sp>
    </p:spTree>
    <p:extLst>
      <p:ext uri="{BB962C8B-B14F-4D97-AF65-F5344CB8AC3E}">
        <p14:creationId xmlns:p14="http://schemas.microsoft.com/office/powerpoint/2010/main" val="21483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dashDnDiag">
          <a:fgClr>
            <a:schemeClr val="bg1"/>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7" name="TextBox 6"/>
          <p:cNvSpPr txBox="1"/>
          <p:nvPr userDrawn="1"/>
        </p:nvSpPr>
        <p:spPr>
          <a:xfrm>
            <a:off x="2583426" y="6665576"/>
            <a:ext cx="743144" cy="914400"/>
          </a:xfrm>
          <a:prstGeom prst="rect">
            <a:avLst/>
          </a:prstGeom>
          <a:noFill/>
        </p:spPr>
        <p:txBody>
          <a:bodyPr wrap="none" lIns="0" tIns="0" rIns="0" bIns="0" rtlCol="0">
            <a:noAutofit/>
          </a:bodyPr>
          <a:lstStyle/>
          <a:p>
            <a:pPr>
              <a:lnSpc>
                <a:spcPct val="90000"/>
              </a:lnSpc>
            </a:pPr>
            <a:endParaRPr lang="en-US" dirty="0" err="1" smtClean="0">
              <a:solidFill>
                <a:prstClr val="black"/>
              </a:solidFill>
            </a:endParaRPr>
          </a:p>
        </p:txBody>
      </p:sp>
    </p:spTree>
    <p:extLst>
      <p:ext uri="{BB962C8B-B14F-4D97-AF65-F5344CB8AC3E}">
        <p14:creationId xmlns:p14="http://schemas.microsoft.com/office/powerpoint/2010/main" val="31913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rgbClr val="074080"/>
        </a:solidFill>
        <a:effectLst/>
      </p:bgPr>
    </p:bg>
    <p:spTree>
      <p:nvGrpSpPr>
        <p:cNvPr id="1" name=""/>
        <p:cNvGrpSpPr/>
        <p:nvPr/>
      </p:nvGrpSpPr>
      <p:grpSpPr>
        <a:xfrm>
          <a:off x="0" y="0"/>
          <a:ext cx="0" cy="0"/>
          <a:chOff x="0" y="0"/>
          <a:chExt cx="0" cy="0"/>
        </a:xfrm>
      </p:grpSpPr>
      <p:sp>
        <p:nvSpPr>
          <p:cNvPr id="7" name="TextBox 6"/>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cs typeface="Arial"/>
              </a:rPr>
              <a:t>© Copyright 2015 United Nations Economic Commission for Europe.</a:t>
            </a:r>
          </a:p>
        </p:txBody>
      </p:sp>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6/13/2016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0" name="Picture 9" descr="UNECE_LOGO02_SMALL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1509" y="6317819"/>
            <a:ext cx="344994" cy="360000"/>
          </a:xfrm>
          <a:prstGeom prst="rect">
            <a:avLst/>
          </a:prstGeom>
        </p:spPr>
      </p:pic>
    </p:spTree>
    <p:extLst>
      <p:ext uri="{BB962C8B-B14F-4D97-AF65-F5344CB8AC3E}">
        <p14:creationId xmlns:p14="http://schemas.microsoft.com/office/powerpoint/2010/main" val="1827088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solidFill>
          <a:srgbClr val="074080"/>
        </a:solidFill>
        <a:effectLst/>
      </p:bgPr>
    </p:bg>
    <p:spTree>
      <p:nvGrpSpPr>
        <p:cNvPr id="1" name=""/>
        <p:cNvGrpSpPr/>
        <p:nvPr/>
      </p:nvGrpSpPr>
      <p:grpSpPr>
        <a:xfrm>
          <a:off x="0" y="0"/>
          <a:ext cx="0" cy="0"/>
          <a:chOff x="0" y="0"/>
          <a:chExt cx="0" cy="0"/>
        </a:xfrm>
      </p:grpSpPr>
      <p:pic>
        <p:nvPicPr>
          <p:cNvPr id="3" name="Picture 2" descr="UNECE-GRAPHICBG02-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7283" y="0"/>
            <a:ext cx="7431434" cy="6858000"/>
          </a:xfrm>
          <a:prstGeom prst="rect">
            <a:avLst/>
          </a:prstGeom>
        </p:spPr>
      </p:pic>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4" name="TextBox 3"/>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cs typeface="Arial"/>
              </a:rPr>
              <a:t>© Copyright 2015 United Nations Economic Commission for Europe.</a:t>
            </a:r>
          </a:p>
        </p:txBody>
      </p:sp>
      <p:sp>
        <p:nvSpPr>
          <p:cNvPr id="5" name="Date Placeholder 3"/>
          <p:cNvSpPr>
            <a:spLocks noGrp="1"/>
          </p:cNvSpPr>
          <p:nvPr>
            <p:ph type="dt" sz="half" idx="10"/>
          </p:nvPr>
        </p:nvSpPr>
        <p:spPr>
          <a:xfrm>
            <a:off x="8255000" y="6478524"/>
            <a:ext cx="660400" cy="219456"/>
          </a:xfrm>
        </p:spPr>
        <p:txBody>
          <a:bodyPr/>
          <a:lstStyle>
            <a:lvl1pPr>
              <a:defRPr>
                <a:solidFill>
                  <a:schemeClr val="tx1"/>
                </a:solidFill>
              </a:defRPr>
            </a:lvl1pPr>
          </a:lstStyle>
          <a:p>
            <a:fld id="{80C853A8-1CF5-4118-9D6D-C132E8FC53CB}" type="datetimeFigureOut">
              <a:rPr lang="en-US" smtClean="0">
                <a:solidFill>
                  <a:prstClr val="white"/>
                </a:solidFill>
              </a:rPr>
              <a:pPr/>
              <a:t>6/13/2016</a:t>
            </a:fld>
            <a:endParaRPr lang="en-US">
              <a:solidFill>
                <a:prstClr val="white"/>
              </a:solidFill>
            </a:endParaRPr>
          </a:p>
        </p:txBody>
      </p:sp>
      <p:sp>
        <p:nvSpPr>
          <p:cNvPr id="6" name="Footer Placeholder 4"/>
          <p:cNvSpPr>
            <a:spLocks noGrp="1"/>
          </p:cNvSpPr>
          <p:nvPr>
            <p:ph type="ftr" sz="quarter" idx="11"/>
          </p:nvPr>
        </p:nvSpPr>
        <p:spPr>
          <a:xfrm>
            <a:off x="5861052" y="6478524"/>
            <a:ext cx="2311400" cy="219456"/>
          </a:xfrm>
        </p:spPr>
        <p:txBody>
          <a:bodyPr/>
          <a:lstStyle>
            <a:lvl1pPr>
              <a:defRPr>
                <a:solidFill>
                  <a:schemeClr val="tx1"/>
                </a:solidFill>
              </a:defRPr>
            </a:lvl1pPr>
          </a:lstStyle>
          <a:p>
            <a:endParaRPr lang="en-US">
              <a:solidFill>
                <a:prstClr val="white"/>
              </a:solidFill>
            </a:endParaRPr>
          </a:p>
        </p:txBody>
      </p:sp>
      <p:sp>
        <p:nvSpPr>
          <p:cNvPr id="7" name="Slide Number Placeholder 5"/>
          <p:cNvSpPr>
            <a:spLocks noGrp="1"/>
          </p:cNvSpPr>
          <p:nvPr>
            <p:ph type="sldNum" sz="quarter" idx="12"/>
          </p:nvPr>
        </p:nvSpPr>
        <p:spPr>
          <a:xfrm>
            <a:off x="171979" y="6478524"/>
            <a:ext cx="247650" cy="219456"/>
          </a:xfrm>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02221" y="5985618"/>
            <a:ext cx="689988" cy="719999"/>
          </a:xfrm>
          <a:prstGeom prst="rect">
            <a:avLst/>
          </a:prstGeom>
        </p:spPr>
      </p:pic>
    </p:spTree>
    <p:extLst>
      <p:ext uri="{BB962C8B-B14F-4D97-AF65-F5344CB8AC3E}">
        <p14:creationId xmlns:p14="http://schemas.microsoft.com/office/powerpoint/2010/main" val="4267806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rgbClr val="074080"/>
        </a:solidFill>
        <a:effectLst/>
      </p:bgPr>
    </p:bg>
    <p:spTree>
      <p:nvGrpSpPr>
        <p:cNvPr id="1" name=""/>
        <p:cNvGrpSpPr/>
        <p:nvPr/>
      </p:nvGrpSpPr>
      <p:grpSpPr>
        <a:xfrm>
          <a:off x="0" y="0"/>
          <a:ext cx="0" cy="0"/>
          <a:chOff x="0" y="0"/>
          <a:chExt cx="0" cy="0"/>
        </a:xfrm>
      </p:grpSpPr>
      <p:sp>
        <p:nvSpPr>
          <p:cNvPr id="7" name="TextBox 6"/>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cs typeface="Arial"/>
              </a:rPr>
              <a:t>© Copyright 2015 United Nations Economic Commission for Europe.</a:t>
            </a:r>
          </a:p>
        </p:txBody>
      </p:sp>
      <p:sp>
        <p:nvSpPr>
          <p:cNvPr id="2" name="Title 1"/>
          <p:cNvSpPr>
            <a:spLocks noGrp="1"/>
          </p:cNvSpPr>
          <p:nvPr>
            <p:ph type="title" hasCustomPrompt="1"/>
          </p:nvPr>
        </p:nvSpPr>
        <p:spPr>
          <a:xfrm>
            <a:off x="475538" y="304800"/>
            <a:ext cx="7429500" cy="2743200"/>
          </a:xfrm>
        </p:spPr>
        <p:txBody>
          <a:bodyPr anchor="t"/>
          <a:lstStyle>
            <a:lvl1pPr marL="233363" indent="-233363" algn="l">
              <a:defRPr sz="4400" b="1" cap="none" spc="-100" baseline="0"/>
            </a:lvl1pPr>
          </a:lstStyle>
          <a:p>
            <a:r>
              <a:rPr lang="en-US" dirty="0" smtClean="0"/>
              <a:t>“Click to add quote here. Type quotation marks before and after text.”</a:t>
            </a:r>
            <a:endParaRPr lang="en-US" dirty="0"/>
          </a:p>
        </p:txBody>
      </p:sp>
      <p:sp>
        <p:nvSpPr>
          <p:cNvPr id="3" name="Text Placeholder 2"/>
          <p:cNvSpPr>
            <a:spLocks noGrp="1"/>
          </p:cNvSpPr>
          <p:nvPr>
            <p:ph type="body" idx="1" hasCustomPrompt="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quoted person’s name, title and company</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6/13/2016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02221" y="5985618"/>
            <a:ext cx="689988" cy="719999"/>
          </a:xfrm>
          <a:prstGeom prst="rect">
            <a:avLst/>
          </a:prstGeom>
        </p:spPr>
      </p:pic>
    </p:spTree>
    <p:extLst>
      <p:ext uri="{BB962C8B-B14F-4D97-AF65-F5344CB8AC3E}">
        <p14:creationId xmlns:p14="http://schemas.microsoft.com/office/powerpoint/2010/main" val="56404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62363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95300" y="1133856"/>
            <a:ext cx="89154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95300" y="1676401"/>
            <a:ext cx="89154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37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6/13/2016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95300" y="1133856"/>
            <a:ext cx="89154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9" name="Text Placeholder 7"/>
          <p:cNvSpPr>
            <a:spLocks noGrp="1"/>
          </p:cNvSpPr>
          <p:nvPr>
            <p:ph type="body" sz="quarter" idx="14" hasCustomPrompt="1"/>
          </p:nvPr>
        </p:nvSpPr>
        <p:spPr>
          <a:xfrm>
            <a:off x="495300" y="1661890"/>
            <a:ext cx="8915400" cy="27432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heading</a:t>
            </a:r>
          </a:p>
        </p:txBody>
      </p:sp>
      <p:sp>
        <p:nvSpPr>
          <p:cNvPr id="3" name="Content Placeholder 2"/>
          <p:cNvSpPr>
            <a:spLocks noGrp="1"/>
          </p:cNvSpPr>
          <p:nvPr>
            <p:ph idx="1"/>
          </p:nvPr>
        </p:nvSpPr>
        <p:spPr>
          <a:xfrm>
            <a:off x="495300" y="2057400"/>
            <a:ext cx="8915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95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304800"/>
            <a:ext cx="8915400" cy="7620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295401"/>
            <a:ext cx="8915400" cy="4800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255000" y="6478524"/>
            <a:ext cx="660400" cy="219456"/>
          </a:xfrm>
          <a:prstGeom prst="rect">
            <a:avLst/>
          </a:prstGeom>
        </p:spPr>
        <p:txBody>
          <a:bodyPr vert="horz" wrap="none" lIns="0" tIns="0" rIns="0" bIns="0" rtlCol="0" anchor="b" anchorCtr="0"/>
          <a:lstStyle>
            <a:lvl1pPr algn="l">
              <a:defRPr sz="700">
                <a:solidFill>
                  <a:schemeClr val="bg2">
                    <a:lumMod val="75000"/>
                  </a:schemeClr>
                </a:solidFill>
                <a:latin typeface="Arial"/>
              </a:defRPr>
            </a:lvl1pPr>
          </a:lstStyle>
          <a:p>
            <a:fld id="{80C853A8-1CF5-4118-9D6D-C132E8FC53CB}" type="datetimeFigureOut">
              <a:rPr lang="en-US" smtClean="0">
                <a:solidFill>
                  <a:srgbClr val="E5E8E8">
                    <a:lumMod val="75000"/>
                  </a:srgbClr>
                </a:solidFill>
              </a:rPr>
              <a:pPr/>
              <a:t>6/13/2016</a:t>
            </a:fld>
            <a:endParaRPr lang="en-US" dirty="0">
              <a:solidFill>
                <a:srgbClr val="E5E8E8">
                  <a:lumMod val="75000"/>
                </a:srgbClr>
              </a:solidFill>
            </a:endParaRPr>
          </a:p>
        </p:txBody>
      </p:sp>
      <p:sp>
        <p:nvSpPr>
          <p:cNvPr id="5" name="Footer Placeholder 4"/>
          <p:cNvSpPr>
            <a:spLocks noGrp="1"/>
          </p:cNvSpPr>
          <p:nvPr>
            <p:ph type="ftr" sz="quarter" idx="3"/>
          </p:nvPr>
        </p:nvSpPr>
        <p:spPr>
          <a:xfrm>
            <a:off x="5861052" y="6478524"/>
            <a:ext cx="2311400" cy="219456"/>
          </a:xfrm>
          <a:prstGeom prst="rect">
            <a:avLst/>
          </a:prstGeom>
        </p:spPr>
        <p:txBody>
          <a:bodyPr vert="horz" wrap="none" lIns="0" tIns="0" rIns="0" bIns="0" rtlCol="0" anchor="b" anchorCtr="0"/>
          <a:lstStyle>
            <a:lvl1pPr algn="l">
              <a:defRPr sz="700">
                <a:solidFill>
                  <a:schemeClr val="bg2">
                    <a:lumMod val="75000"/>
                  </a:schemeClr>
                </a:solidFill>
                <a:latin typeface="Arial"/>
              </a:defRPr>
            </a:lvl1pPr>
          </a:lstStyle>
          <a:p>
            <a:endParaRPr lang="en-US" dirty="0">
              <a:solidFill>
                <a:srgbClr val="E5E8E8">
                  <a:lumMod val="75000"/>
                </a:srgbClr>
              </a:solidFill>
            </a:endParaRPr>
          </a:p>
        </p:txBody>
      </p:sp>
      <p:sp>
        <p:nvSpPr>
          <p:cNvPr id="6" name="Slide Number Placeholder 5"/>
          <p:cNvSpPr>
            <a:spLocks noGrp="1"/>
          </p:cNvSpPr>
          <p:nvPr>
            <p:ph type="sldNum" sz="quarter" idx="4"/>
          </p:nvPr>
        </p:nvSpPr>
        <p:spPr>
          <a:xfrm>
            <a:off x="171979" y="6478524"/>
            <a:ext cx="247650" cy="219456"/>
          </a:xfrm>
          <a:prstGeom prst="rect">
            <a:avLst/>
          </a:prstGeom>
        </p:spPr>
        <p:txBody>
          <a:bodyPr vert="horz" wrap="none" lIns="0" tIns="0" rIns="0" bIns="0" rtlCol="0" anchor="b" anchorCtr="0"/>
          <a:lstStyle>
            <a:lvl1pPr algn="r">
              <a:defRPr sz="700">
                <a:solidFill>
                  <a:schemeClr val="bg2">
                    <a:lumMod val="75000"/>
                  </a:schemeClr>
                </a:solidFill>
                <a:latin typeface="Arial"/>
              </a:defRPr>
            </a:lvl1p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10" name="copyright"/>
          <p:cNvSpPr txBox="1"/>
          <p:nvPr/>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srgbClr val="E5E8E8">
                    <a:lumMod val="75000"/>
                  </a:srgbClr>
                </a:solidFill>
                <a:cs typeface="Arial"/>
              </a:rPr>
              <a:t>© Copyright 2015 United Nations Economic Commission for Europe..</a:t>
            </a:r>
          </a:p>
        </p:txBody>
      </p:sp>
      <p:pic>
        <p:nvPicPr>
          <p:cNvPr id="12" name="Picture 11" descr="UNECE_LOGO02_SMALL.pn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102223" y="5985618"/>
            <a:ext cx="689991" cy="719999"/>
          </a:xfrm>
          <a:prstGeom prst="rect">
            <a:avLst/>
          </a:prstGeom>
        </p:spPr>
      </p:pic>
    </p:spTree>
    <p:extLst>
      <p:ext uri="{BB962C8B-B14F-4D97-AF65-F5344CB8AC3E}">
        <p14:creationId xmlns:p14="http://schemas.microsoft.com/office/powerpoint/2010/main" val="133411207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4332" y="2564904"/>
            <a:ext cx="7429500" cy="1188720"/>
          </a:xfrm>
        </p:spPr>
        <p:txBody>
          <a:bodyPr/>
          <a:lstStyle/>
          <a:p>
            <a:pPr algn="ctr"/>
            <a:r>
              <a:rPr lang="en-US" b="1" kern="0" dirty="0">
                <a:ea typeface="+mj-ea"/>
                <a:cs typeface="+mj-cs"/>
              </a:rPr>
              <a:t>Regulatory and Procedural Barriers to Trade in </a:t>
            </a:r>
            <a:r>
              <a:rPr lang="en-US" b="1" kern="0" dirty="0" smtClean="0">
                <a:ea typeface="+mj-ea"/>
                <a:cs typeface="+mj-cs"/>
              </a:rPr>
              <a:t>the Republic of Albania: Needs Assessment </a:t>
            </a:r>
          </a:p>
          <a:p>
            <a:pPr algn="ctr"/>
            <a:endParaRPr lang="en-US" b="1" kern="0" dirty="0">
              <a:ea typeface="+mj-ea"/>
              <a:cs typeface="+mj-cs"/>
            </a:endParaRPr>
          </a:p>
          <a:p>
            <a:pPr algn="ctr"/>
            <a:endParaRPr lang="en-US" b="1" dirty="0"/>
          </a:p>
        </p:txBody>
      </p:sp>
      <p:sp>
        <p:nvSpPr>
          <p:cNvPr id="3074" name="Slide Number Placeholder 3"/>
          <p:cNvSpPr>
            <a:spLocks noGrp="1"/>
          </p:cNvSpPr>
          <p:nvPr>
            <p:ph type="sldNum" sz="quarter" idx="12"/>
          </p:nvPr>
        </p:nvSpPr>
        <p:spPr>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algn="ctr" eaLnBrk="1" hangingPunct="1"/>
            <a:endParaRPr lang="en-US" sz="1400" b="0" kern="0" dirty="0" smtClean="0">
              <a:solidFill>
                <a:srgbClr val="990000"/>
              </a:solidFill>
              <a:latin typeface="Arial"/>
            </a:endParaRPr>
          </a:p>
          <a:p>
            <a:pPr algn="ctr" eaLnBrk="1" hangingPunct="1"/>
            <a:endParaRPr lang="en-US" sz="1400" b="0" kern="0" dirty="0" smtClean="0">
              <a:solidFill>
                <a:srgbClr val="990000"/>
              </a:solidFill>
              <a:latin typeface="Arial"/>
              <a:ea typeface="+mj-ea"/>
              <a:cs typeface="+mj-cs"/>
            </a:endParaRPr>
          </a:p>
        </p:txBody>
      </p:sp>
      <p:sp>
        <p:nvSpPr>
          <p:cNvPr id="6" name="Text Placeholder 2"/>
          <p:cNvSpPr txBox="1">
            <a:spLocks/>
          </p:cNvSpPr>
          <p:nvPr/>
        </p:nvSpPr>
        <p:spPr>
          <a:xfrm>
            <a:off x="5097016" y="5157192"/>
            <a:ext cx="3973116" cy="792088"/>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Font typeface="HP Simplified" panose="020B0604020204020204" pitchFamily="34" charset="0"/>
              <a:buNone/>
              <a:defRPr sz="1800" kern="1200">
                <a:solidFill>
                  <a:schemeClr val="tx1"/>
                </a:solidFill>
                <a:latin typeface="Arial"/>
                <a:ea typeface="+mn-ea"/>
                <a:cs typeface="+mn-cs"/>
              </a:defRPr>
            </a:lvl1pPr>
            <a:lvl2pPr marL="457200" indent="0" algn="l" defTabSz="914400" rtl="0" eaLnBrk="1" latinLnBrk="0" hangingPunct="1">
              <a:lnSpc>
                <a:spcPct val="90000"/>
              </a:lnSpc>
              <a:spcBef>
                <a:spcPts val="800"/>
              </a:spcBef>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mn-lt"/>
                <a:ea typeface="+mn-ea"/>
                <a:cs typeface="+mn-cs"/>
              </a:defRPr>
            </a:lvl9pPr>
          </a:lstStyle>
          <a:p>
            <a:r>
              <a:rPr lang="en-US" sz="1400" kern="0" dirty="0" smtClean="0">
                <a:ea typeface="+mj-ea"/>
                <a:cs typeface="+mj-cs"/>
              </a:rPr>
              <a:t>Ms. Hana </a:t>
            </a:r>
            <a:r>
              <a:rPr lang="en-US" sz="1400" kern="0" dirty="0" err="1" smtClean="0">
                <a:ea typeface="+mj-ea"/>
                <a:cs typeface="+mj-cs"/>
              </a:rPr>
              <a:t>Daoudi</a:t>
            </a:r>
            <a:r>
              <a:rPr lang="en-US" sz="1400" kern="0" dirty="0">
                <a:ea typeface="+mj-ea"/>
                <a:cs typeface="+mj-cs"/>
              </a:rPr>
              <a:t>,</a:t>
            </a:r>
            <a:r>
              <a:rPr lang="en-US" sz="1400" kern="0" dirty="0" smtClean="0">
                <a:ea typeface="+mj-ea"/>
                <a:cs typeface="+mj-cs"/>
              </a:rPr>
              <a:t> Economic Affairs Officer, Market Access </a:t>
            </a:r>
          </a:p>
        </p:txBody>
      </p:sp>
    </p:spTree>
    <p:extLst>
      <p:ext uri="{BB962C8B-B14F-4D97-AF65-F5344CB8AC3E}">
        <p14:creationId xmlns:p14="http://schemas.microsoft.com/office/powerpoint/2010/main" val="35128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priority needs</a:t>
            </a:r>
            <a:endParaRPr lang="en-US"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fr-CH" b="1" dirty="0" smtClean="0">
                <a:solidFill>
                  <a:schemeClr val="accent1">
                    <a:lumMod val="60000"/>
                    <a:lumOff val="40000"/>
                  </a:schemeClr>
                </a:solidFill>
              </a:rPr>
              <a:t>Transport and </a:t>
            </a:r>
            <a:r>
              <a:rPr lang="en-US" b="1" dirty="0" smtClean="0">
                <a:solidFill>
                  <a:schemeClr val="accent1">
                    <a:lumMod val="60000"/>
                    <a:lumOff val="40000"/>
                  </a:schemeClr>
                </a:solidFill>
              </a:rPr>
              <a:t>logistical</a:t>
            </a:r>
            <a:r>
              <a:rPr lang="fr-CH" b="1" dirty="0" smtClean="0">
                <a:solidFill>
                  <a:schemeClr val="accent1">
                    <a:lumMod val="60000"/>
                    <a:lumOff val="40000"/>
                  </a:schemeClr>
                </a:solidFill>
              </a:rPr>
              <a:t> services</a:t>
            </a:r>
            <a:endParaRPr lang="en-US"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
            </a:pPr>
            <a:r>
              <a:rPr lang="en-US" dirty="0"/>
              <a:t>Improve facilities at BCPs and inland terminals </a:t>
            </a:r>
          </a:p>
          <a:p>
            <a:pPr marL="0" lvl="0" indent="0">
              <a:buNone/>
            </a:pPr>
            <a:r>
              <a:rPr lang="en-US" dirty="0" smtClean="0"/>
              <a:t>The </a:t>
            </a:r>
            <a:r>
              <a:rPr lang="en-US" dirty="0"/>
              <a:t>reconstruction or refurbishment of BCPs should feature special focus on basic infrastructure for clearing perishable goods, including (</a:t>
            </a:r>
            <a:r>
              <a:rPr lang="en-US" dirty="0" err="1"/>
              <a:t>i</a:t>
            </a:r>
            <a:r>
              <a:rPr lang="en-US" dirty="0"/>
              <a:t>) adequate facilities for physical inspection of cargo; and (ii) refrigeration points for perishable cargo; and (iii) quarantine facilities at or close to BCPs. In addition, proper office accommodation (rather than </a:t>
            </a:r>
            <a:r>
              <a:rPr lang="en-US" dirty="0" err="1"/>
              <a:t>portacabins</a:t>
            </a:r>
            <a:r>
              <a:rPr lang="en-US" dirty="0"/>
              <a:t>) should also be provided for NFA officials.</a:t>
            </a:r>
            <a:endParaRPr lang="en-GB" dirty="0">
              <a:latin typeface="Calibri"/>
              <a:ea typeface="Calibri"/>
              <a:cs typeface="Times New Roman"/>
            </a:endParaRPr>
          </a:p>
          <a:p>
            <a:pPr>
              <a:buClr>
                <a:schemeClr val="accent1">
                  <a:lumMod val="40000"/>
                  <a:lumOff val="60000"/>
                </a:schemeClr>
              </a:buClr>
              <a:buFont typeface="Wingdings" panose="05000000000000000000" pitchFamily="2" charset="2"/>
              <a:buChar char="§"/>
            </a:pPr>
            <a:r>
              <a:rPr lang="en-GB" dirty="0"/>
              <a:t>Improve the bargaining position of Albanian shippers</a:t>
            </a:r>
          </a:p>
          <a:p>
            <a:pPr marL="0" indent="0">
              <a:buNone/>
            </a:pPr>
            <a:r>
              <a:rPr lang="en-GB" dirty="0"/>
              <a:t>Consider establishing a national shippers council to assume the function of negotiating favourable rates with international transport operators</a:t>
            </a:r>
            <a:endParaRPr lang="en-GB" b="1" dirty="0" smtClean="0">
              <a:solidFill>
                <a:schemeClr val="accent1">
                  <a:lumMod val="60000"/>
                  <a:lumOff val="40000"/>
                </a:schemeClr>
              </a:solidFill>
            </a:endParaRPr>
          </a:p>
          <a:p>
            <a:pPr marL="0" indent="0">
              <a:buClr>
                <a:schemeClr val="accent1">
                  <a:lumMod val="40000"/>
                  <a:lumOff val="60000"/>
                </a:schemeClr>
              </a:buClr>
              <a:buNone/>
            </a:pPr>
            <a:endParaRPr lang="en-US" dirty="0" smtClean="0"/>
          </a:p>
        </p:txBody>
      </p:sp>
    </p:spTree>
    <p:extLst>
      <p:ext uri="{BB962C8B-B14F-4D97-AF65-F5344CB8AC3E}">
        <p14:creationId xmlns:p14="http://schemas.microsoft.com/office/powerpoint/2010/main" val="372078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Autofit/>
          </a:bodyPr>
          <a:lstStyle/>
          <a:p>
            <a:r>
              <a:rPr lang="en-US" dirty="0" smtClean="0">
                <a:ea typeface="MS PGothic" pitchFamily="34" charset="-128"/>
              </a:rPr>
              <a:t>Business Process Analysis</a:t>
            </a:r>
            <a:endParaRPr lang="en-US" dirty="0" smtClean="0">
              <a:solidFill>
                <a:schemeClr val="tx1"/>
              </a:solidFill>
            </a:endParaRPr>
          </a:p>
        </p:txBody>
      </p:sp>
      <p:sp>
        <p:nvSpPr>
          <p:cNvPr id="8196" name="Rectangle 3"/>
          <p:cNvSpPr>
            <a:spLocks noGrp="1" noChangeArrowheads="1"/>
          </p:cNvSpPr>
          <p:nvPr>
            <p:ph idx="1"/>
          </p:nvPr>
        </p:nvSpPr>
        <p:spPr>
          <a:xfrm>
            <a:off x="488504" y="1340768"/>
            <a:ext cx="8915400" cy="4800600"/>
          </a:xfrm>
        </p:spPr>
        <p:txBody>
          <a:bodyPr>
            <a:noAutofit/>
          </a:bodyPr>
          <a:lstStyle/>
          <a:p>
            <a:pPr marL="0" indent="0">
              <a:spcBef>
                <a:spcPts val="0"/>
              </a:spcBef>
              <a:buClr>
                <a:srgbClr val="660033"/>
              </a:buClr>
              <a:buNone/>
            </a:pPr>
            <a:r>
              <a:rPr lang="fr-CH" sz="2000" b="1" dirty="0" smtClean="0">
                <a:solidFill>
                  <a:schemeClr val="accent1">
                    <a:lumMod val="60000"/>
                    <a:lumOff val="40000"/>
                  </a:schemeClr>
                </a:solidFill>
              </a:rPr>
              <a:t>Focus: </a:t>
            </a:r>
            <a:r>
              <a:rPr lang="en-US" sz="2000" b="1" dirty="0" smtClean="0">
                <a:solidFill>
                  <a:schemeClr val="accent1">
                    <a:lumMod val="60000"/>
                    <a:lumOff val="40000"/>
                  </a:schemeClr>
                </a:solidFill>
              </a:rPr>
              <a:t>Fresh fruits and botanical/medicinal herbs</a:t>
            </a:r>
          </a:p>
          <a:p>
            <a:pPr marL="0" indent="0">
              <a:spcBef>
                <a:spcPts val="0"/>
              </a:spcBef>
              <a:buClr>
                <a:srgbClr val="660033"/>
              </a:buClr>
              <a:buNone/>
            </a:pPr>
            <a:r>
              <a:rPr lang="en-US" sz="2000" dirty="0" smtClean="0">
                <a:latin typeface="Arial" charset="0"/>
              </a:rPr>
              <a:t>Rational: Albania’s </a:t>
            </a:r>
            <a:r>
              <a:rPr lang="en-US" sz="2000" dirty="0">
                <a:latin typeface="Arial" charset="0"/>
              </a:rPr>
              <a:t>agricultural exports are dominated by fresh fruits and vegetables and botanical/medicinal herbs, leaves, flowers and roots with the latter constituting a major </a:t>
            </a:r>
            <a:r>
              <a:rPr lang="en-US" sz="2000" dirty="0" smtClean="0">
                <a:latin typeface="Arial" charset="0"/>
              </a:rPr>
              <a:t>contributor </a:t>
            </a:r>
            <a:r>
              <a:rPr lang="en-US" sz="2000" dirty="0">
                <a:latin typeface="Arial" charset="0"/>
              </a:rPr>
              <a:t>to export earnings </a:t>
            </a:r>
            <a:r>
              <a:rPr lang="en-US" sz="2000" dirty="0" smtClean="0">
                <a:latin typeface="Arial" charset="0"/>
              </a:rPr>
              <a:t>. </a:t>
            </a:r>
            <a:endParaRPr lang="en-US" sz="2000" dirty="0">
              <a:latin typeface="Arial" charset="0"/>
            </a:endParaRPr>
          </a:p>
        </p:txBody>
      </p:sp>
      <p:sp>
        <p:nvSpPr>
          <p:cNvPr id="8194" name="Slide Number Placeholder 3"/>
          <p:cNvSpPr>
            <a:spLocks noGrp="1"/>
          </p:cNvSpPr>
          <p:nvPr>
            <p:ph type="sldNum" sz="quarter" idx="12"/>
          </p:nvPr>
        </p:nvSpPr>
        <p:spPr>
          <a:prstGeom prst="rect">
            <a:avLst/>
          </a:prstGeom>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0FD89133-C842-47A5-8174-531297DDB63A}" type="slidenum">
              <a:rPr lang="en-GB" sz="1400" b="0">
                <a:solidFill>
                  <a:schemeClr val="tx1"/>
                </a:solidFill>
                <a:latin typeface="Times New Roman" pitchFamily="18" charset="0"/>
              </a:rPr>
              <a:pPr eaLnBrk="1" hangingPunct="1"/>
              <a:t>11</a:t>
            </a:fld>
            <a:endParaRPr lang="en-GB" sz="1400" b="0">
              <a:solidFill>
                <a:schemeClr val="tx1"/>
              </a:solidFill>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938819"/>
              </p:ext>
            </p:extLst>
          </p:nvPr>
        </p:nvGraphicFramePr>
        <p:xfrm>
          <a:off x="1605466" y="2708920"/>
          <a:ext cx="6191011" cy="3214835"/>
        </p:xfrm>
        <a:graphic>
          <a:graphicData uri="http://schemas.openxmlformats.org/drawingml/2006/table">
            <a:tbl>
              <a:tblPr firstRow="1" firstCol="1" bandRow="1">
                <a:tableStyleId>{5C22544A-7EE6-4342-B048-85BDC9FD1C3A}</a:tableStyleId>
              </a:tblPr>
              <a:tblGrid>
                <a:gridCol w="2292967">
                  <a:extLst>
                    <a:ext uri="{9D8B030D-6E8A-4147-A177-3AD203B41FA5}">
                      <a16:colId xmlns:a16="http://schemas.microsoft.com/office/drawing/2014/main" val="20000"/>
                    </a:ext>
                  </a:extLst>
                </a:gridCol>
                <a:gridCol w="2292967">
                  <a:extLst>
                    <a:ext uri="{9D8B030D-6E8A-4147-A177-3AD203B41FA5}">
                      <a16:colId xmlns:a16="http://schemas.microsoft.com/office/drawing/2014/main" val="20001"/>
                    </a:ext>
                  </a:extLst>
                </a:gridCol>
                <a:gridCol w="1605077">
                  <a:extLst>
                    <a:ext uri="{9D8B030D-6E8A-4147-A177-3AD203B41FA5}">
                      <a16:colId xmlns:a16="http://schemas.microsoft.com/office/drawing/2014/main" val="20002"/>
                    </a:ext>
                  </a:extLst>
                </a:gridCol>
              </a:tblGrid>
              <a:tr h="642967">
                <a:tc rowSpan="2">
                  <a:txBody>
                    <a:bodyPr/>
                    <a:lstStyle/>
                    <a:p>
                      <a:pPr algn="just">
                        <a:spcBef>
                          <a:spcPts val="600"/>
                        </a:spcBef>
                        <a:spcAft>
                          <a:spcPts val="0"/>
                        </a:spcAft>
                      </a:pPr>
                      <a:r>
                        <a:rPr lang="en-GB" sz="1800" dirty="0">
                          <a:effectLst/>
                        </a:rPr>
                        <a:t>Product</a:t>
                      </a:r>
                      <a:endParaRPr lang="en-GB" sz="1800" dirty="0">
                        <a:effectLst/>
                        <a:latin typeface="Times New Roman"/>
                        <a:ea typeface="Times New Roman"/>
                      </a:endParaRPr>
                    </a:p>
                  </a:txBody>
                  <a:tcPr marL="68580" marR="68580" marT="0" marB="0"/>
                </a:tc>
                <a:tc gridSpan="2">
                  <a:txBody>
                    <a:bodyPr/>
                    <a:lstStyle/>
                    <a:p>
                      <a:pPr algn="just">
                        <a:spcBef>
                          <a:spcPts val="600"/>
                        </a:spcBef>
                        <a:spcAft>
                          <a:spcPts val="0"/>
                        </a:spcAft>
                      </a:pPr>
                      <a:r>
                        <a:rPr lang="en-GB" sz="1800" dirty="0">
                          <a:effectLst/>
                        </a:rPr>
                        <a:t>Share in total exports</a:t>
                      </a:r>
                      <a:endParaRPr lang="en-GB" sz="18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642967">
                <a:tc vMerge="1">
                  <a:txBody>
                    <a:bodyPr/>
                    <a:lstStyle/>
                    <a:p>
                      <a:endParaRPr lang="en-GB"/>
                    </a:p>
                  </a:txBody>
                  <a:tcPr/>
                </a:tc>
                <a:tc>
                  <a:txBody>
                    <a:bodyPr/>
                    <a:lstStyle/>
                    <a:p>
                      <a:pPr algn="just">
                        <a:spcBef>
                          <a:spcPts val="600"/>
                        </a:spcBef>
                        <a:spcAft>
                          <a:spcPts val="0"/>
                        </a:spcAft>
                      </a:pPr>
                      <a:r>
                        <a:rPr lang="en-GB" sz="1800" dirty="0">
                          <a:effectLst/>
                        </a:rPr>
                        <a:t>Tons</a:t>
                      </a:r>
                      <a:endParaRPr lang="en-GB"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Value</a:t>
                      </a:r>
                      <a:endParaRPr lang="en-GB" sz="18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642967">
                <a:tc>
                  <a:txBody>
                    <a:bodyPr/>
                    <a:lstStyle/>
                    <a:p>
                      <a:pPr algn="just">
                        <a:spcBef>
                          <a:spcPts val="600"/>
                        </a:spcBef>
                        <a:spcAft>
                          <a:spcPts val="0"/>
                        </a:spcAft>
                      </a:pPr>
                      <a:r>
                        <a:rPr lang="en-GB" sz="1800">
                          <a:effectLst/>
                        </a:rPr>
                        <a:t>Fresh vegetables</a:t>
                      </a:r>
                      <a:endParaRPr lang="en-GB"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51%</a:t>
                      </a:r>
                      <a:endParaRPr lang="en-GB"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26.4%</a:t>
                      </a:r>
                      <a:endParaRPr lang="en-GB" sz="18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642967">
                <a:tc>
                  <a:txBody>
                    <a:bodyPr/>
                    <a:lstStyle/>
                    <a:p>
                      <a:pPr algn="just">
                        <a:spcBef>
                          <a:spcPts val="600"/>
                        </a:spcBef>
                        <a:spcAft>
                          <a:spcPts val="0"/>
                        </a:spcAft>
                      </a:pPr>
                      <a:r>
                        <a:rPr lang="en-GB" sz="1800">
                          <a:effectLst/>
                        </a:rPr>
                        <a:t>Fresh fruits</a:t>
                      </a:r>
                      <a:endParaRPr lang="en-GB" sz="180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37%</a:t>
                      </a:r>
                      <a:endParaRPr lang="en-GB"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18.7%</a:t>
                      </a:r>
                      <a:endParaRPr lang="en-GB" sz="1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642967">
                <a:tc>
                  <a:txBody>
                    <a:bodyPr/>
                    <a:lstStyle/>
                    <a:p>
                      <a:pPr algn="just">
                        <a:spcBef>
                          <a:spcPts val="600"/>
                        </a:spcBef>
                        <a:spcAft>
                          <a:spcPts val="0"/>
                        </a:spcAft>
                      </a:pPr>
                      <a:r>
                        <a:rPr lang="en-GB" sz="1800" dirty="0">
                          <a:effectLst/>
                        </a:rPr>
                        <a:t>Medicinal herbs</a:t>
                      </a:r>
                      <a:endParaRPr lang="en-GB"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11%</a:t>
                      </a:r>
                      <a:endParaRPr lang="en-GB"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43%</a:t>
                      </a:r>
                      <a:endParaRPr lang="en-GB" sz="18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p:nvPr/>
        </p:nvSpPr>
        <p:spPr>
          <a:xfrm>
            <a:off x="1424608" y="6093296"/>
            <a:ext cx="6552728" cy="461665"/>
          </a:xfrm>
          <a:prstGeom prst="rect">
            <a:avLst/>
          </a:prstGeom>
        </p:spPr>
        <p:txBody>
          <a:bodyPr wrap="square">
            <a:spAutoFit/>
          </a:bodyPr>
          <a:lstStyle/>
          <a:p>
            <a:r>
              <a:rPr lang="en-GB" sz="1200" i="1" dirty="0"/>
              <a:t>Source: Albanian Institute of Statistics and </a:t>
            </a:r>
            <a:r>
              <a:rPr lang="en-US" sz="1200" i="1" dirty="0"/>
              <a:t>Ministry of Agriculture, Rural Development and Water Resources</a:t>
            </a:r>
            <a:endParaRPr lang="en-GB" sz="1200" dirty="0"/>
          </a:p>
        </p:txBody>
      </p:sp>
    </p:spTree>
    <p:extLst>
      <p:ext uri="{BB962C8B-B14F-4D97-AF65-F5344CB8AC3E}">
        <p14:creationId xmlns:p14="http://schemas.microsoft.com/office/powerpoint/2010/main" val="21473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88504" y="116632"/>
            <a:ext cx="8915400" cy="762000"/>
          </a:xfrm>
        </p:spPr>
        <p:txBody>
          <a:bodyPr>
            <a:noAutofit/>
          </a:bodyPr>
          <a:lstStyle/>
          <a:p>
            <a:r>
              <a:rPr lang="en-US" dirty="0" smtClean="0">
                <a:ea typeface="MS PGothic" pitchFamily="34" charset="-128"/>
              </a:rPr>
              <a:t>Business Process Analysis</a:t>
            </a:r>
            <a:endParaRPr lang="en-US" dirty="0" smtClean="0">
              <a:solidFill>
                <a:schemeClr val="tx1"/>
              </a:solidFill>
            </a:endParaRPr>
          </a:p>
        </p:txBody>
      </p:sp>
      <p:sp>
        <p:nvSpPr>
          <p:cNvPr id="8196" name="Rectangle 3"/>
          <p:cNvSpPr>
            <a:spLocks noGrp="1" noChangeArrowheads="1"/>
          </p:cNvSpPr>
          <p:nvPr>
            <p:ph idx="1"/>
          </p:nvPr>
        </p:nvSpPr>
        <p:spPr>
          <a:xfrm>
            <a:off x="416496" y="908720"/>
            <a:ext cx="8915400" cy="4944616"/>
          </a:xfrm>
        </p:spPr>
        <p:txBody>
          <a:bodyPr>
            <a:noAutofit/>
          </a:bodyPr>
          <a:lstStyle/>
          <a:p>
            <a:pPr marL="0" indent="0">
              <a:spcBef>
                <a:spcPts val="0"/>
              </a:spcBef>
              <a:buClr>
                <a:srgbClr val="660033"/>
              </a:buClr>
              <a:buNone/>
            </a:pPr>
            <a:r>
              <a:rPr lang="en-US" sz="2000" b="1" dirty="0">
                <a:solidFill>
                  <a:schemeClr val="accent1">
                    <a:lumMod val="60000"/>
                    <a:lumOff val="40000"/>
                  </a:schemeClr>
                </a:solidFill>
              </a:rPr>
              <a:t>Core business processes and </a:t>
            </a:r>
            <a:r>
              <a:rPr lang="en-US" sz="2000" b="1" dirty="0" smtClean="0">
                <a:solidFill>
                  <a:schemeClr val="accent1">
                    <a:lumMod val="60000"/>
                    <a:lumOff val="40000"/>
                  </a:schemeClr>
                </a:solidFill>
              </a:rPr>
              <a:t>stakeholders</a:t>
            </a:r>
          </a:p>
        </p:txBody>
      </p:sp>
      <p:sp>
        <p:nvSpPr>
          <p:cNvPr id="8194" name="Slide Number Placeholder 3"/>
          <p:cNvSpPr>
            <a:spLocks noGrp="1"/>
          </p:cNvSpPr>
          <p:nvPr>
            <p:ph type="sldNum" sz="quarter" idx="12"/>
          </p:nvPr>
        </p:nvSpPr>
        <p:spPr>
          <a:prstGeom prst="rect">
            <a:avLst/>
          </a:prstGeom>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0FD89133-C842-47A5-8174-531297DDB63A}" type="slidenum">
              <a:rPr lang="en-GB" sz="1400" b="0">
                <a:solidFill>
                  <a:schemeClr val="tx1"/>
                </a:solidFill>
                <a:latin typeface="Times New Roman" pitchFamily="18" charset="0"/>
              </a:rPr>
              <a:pPr eaLnBrk="1" hangingPunct="1"/>
              <a:t>12</a:t>
            </a:fld>
            <a:endParaRPr lang="en-GB" sz="1400" b="0">
              <a:solidFill>
                <a:schemeClr val="tx1"/>
              </a:solidFill>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1218661"/>
              </p:ext>
            </p:extLst>
          </p:nvPr>
        </p:nvGraphicFramePr>
        <p:xfrm>
          <a:off x="272480" y="1196752"/>
          <a:ext cx="9145016" cy="5547360"/>
        </p:xfrm>
        <a:graphic>
          <a:graphicData uri="http://schemas.openxmlformats.org/drawingml/2006/table">
            <a:tbl>
              <a:tblPr firstRow="1" firstCol="1" bandRow="1">
                <a:tableStyleId>{5C22544A-7EE6-4342-B048-85BDC9FD1C3A}</a:tableStyleId>
              </a:tblPr>
              <a:tblGrid>
                <a:gridCol w="3625516">
                  <a:extLst>
                    <a:ext uri="{9D8B030D-6E8A-4147-A177-3AD203B41FA5}">
                      <a16:colId xmlns:a16="http://schemas.microsoft.com/office/drawing/2014/main" val="20000"/>
                    </a:ext>
                  </a:extLst>
                </a:gridCol>
                <a:gridCol w="612535">
                  <a:extLst>
                    <a:ext uri="{9D8B030D-6E8A-4147-A177-3AD203B41FA5}">
                      <a16:colId xmlns:a16="http://schemas.microsoft.com/office/drawing/2014/main" val="20001"/>
                    </a:ext>
                  </a:extLst>
                </a:gridCol>
                <a:gridCol w="613490">
                  <a:extLst>
                    <a:ext uri="{9D8B030D-6E8A-4147-A177-3AD203B41FA5}">
                      <a16:colId xmlns:a16="http://schemas.microsoft.com/office/drawing/2014/main" val="20002"/>
                    </a:ext>
                  </a:extLst>
                </a:gridCol>
                <a:gridCol w="613490">
                  <a:extLst>
                    <a:ext uri="{9D8B030D-6E8A-4147-A177-3AD203B41FA5}">
                      <a16:colId xmlns:a16="http://schemas.microsoft.com/office/drawing/2014/main" val="20003"/>
                    </a:ext>
                  </a:extLst>
                </a:gridCol>
                <a:gridCol w="613490">
                  <a:extLst>
                    <a:ext uri="{9D8B030D-6E8A-4147-A177-3AD203B41FA5}">
                      <a16:colId xmlns:a16="http://schemas.microsoft.com/office/drawing/2014/main" val="20004"/>
                    </a:ext>
                  </a:extLst>
                </a:gridCol>
                <a:gridCol w="612535">
                  <a:extLst>
                    <a:ext uri="{9D8B030D-6E8A-4147-A177-3AD203B41FA5}">
                      <a16:colId xmlns:a16="http://schemas.microsoft.com/office/drawing/2014/main" val="20005"/>
                    </a:ext>
                  </a:extLst>
                </a:gridCol>
                <a:gridCol w="613490">
                  <a:extLst>
                    <a:ext uri="{9D8B030D-6E8A-4147-A177-3AD203B41FA5}">
                      <a16:colId xmlns:a16="http://schemas.microsoft.com/office/drawing/2014/main" val="20006"/>
                    </a:ext>
                  </a:extLst>
                </a:gridCol>
                <a:gridCol w="613490">
                  <a:extLst>
                    <a:ext uri="{9D8B030D-6E8A-4147-A177-3AD203B41FA5}">
                      <a16:colId xmlns:a16="http://schemas.microsoft.com/office/drawing/2014/main" val="20007"/>
                    </a:ext>
                  </a:extLst>
                </a:gridCol>
                <a:gridCol w="613490">
                  <a:extLst>
                    <a:ext uri="{9D8B030D-6E8A-4147-A177-3AD203B41FA5}">
                      <a16:colId xmlns:a16="http://schemas.microsoft.com/office/drawing/2014/main" val="20008"/>
                    </a:ext>
                  </a:extLst>
                </a:gridCol>
                <a:gridCol w="613490">
                  <a:extLst>
                    <a:ext uri="{9D8B030D-6E8A-4147-A177-3AD203B41FA5}">
                      <a16:colId xmlns:a16="http://schemas.microsoft.com/office/drawing/2014/main" val="20009"/>
                    </a:ext>
                  </a:extLst>
                </a:gridCol>
              </a:tblGrid>
              <a:tr h="1279526">
                <a:tc>
                  <a:txBody>
                    <a:bodyPr/>
                    <a:lstStyle/>
                    <a:p>
                      <a:pPr marL="899160" algn="ctr">
                        <a:spcAft>
                          <a:spcPts val="0"/>
                        </a:spcAft>
                        <a:tabLst>
                          <a:tab pos="342900" algn="l"/>
                          <a:tab pos="457200" algn="l"/>
                        </a:tabLst>
                      </a:pPr>
                      <a:r>
                        <a:rPr lang="en-GB" sz="1400" dirty="0">
                          <a:effectLst/>
                        </a:rPr>
                        <a:t> </a:t>
                      </a:r>
                    </a:p>
                    <a:p>
                      <a:pPr marL="899160" algn="ctr">
                        <a:spcAft>
                          <a:spcPts val="0"/>
                        </a:spcAft>
                        <a:tabLst>
                          <a:tab pos="342900" algn="l"/>
                          <a:tab pos="457200" algn="l"/>
                        </a:tabLst>
                      </a:pPr>
                      <a:r>
                        <a:rPr lang="en-GB" sz="1400" dirty="0">
                          <a:effectLst/>
                        </a:rPr>
                        <a:t>Party</a:t>
                      </a:r>
                    </a:p>
                    <a:p>
                      <a:pPr algn="just">
                        <a:spcAft>
                          <a:spcPts val="0"/>
                        </a:spcAft>
                        <a:tabLst>
                          <a:tab pos="342900" algn="l"/>
                          <a:tab pos="457200" algn="l"/>
                        </a:tabLst>
                      </a:pPr>
                      <a:r>
                        <a:rPr lang="en-GB" sz="1400" dirty="0">
                          <a:effectLst/>
                        </a:rPr>
                        <a:t> </a:t>
                      </a:r>
                    </a:p>
                    <a:p>
                      <a:pPr algn="just">
                        <a:spcAft>
                          <a:spcPts val="0"/>
                        </a:spcAft>
                        <a:tabLst>
                          <a:tab pos="342900" algn="l"/>
                          <a:tab pos="457200" algn="l"/>
                        </a:tabLst>
                      </a:pPr>
                      <a:r>
                        <a:rPr lang="en-GB" sz="1400" dirty="0">
                          <a:effectLst/>
                        </a:rPr>
                        <a:t> </a:t>
                      </a:r>
                    </a:p>
                    <a:p>
                      <a:pPr algn="just">
                        <a:spcAft>
                          <a:spcPts val="0"/>
                        </a:spcAft>
                        <a:tabLst>
                          <a:tab pos="342900" algn="l"/>
                          <a:tab pos="457200" algn="l"/>
                        </a:tabLst>
                      </a:pPr>
                      <a:r>
                        <a:rPr lang="en-GB" sz="1400" dirty="0">
                          <a:effectLst/>
                        </a:rPr>
                        <a:t> </a:t>
                      </a:r>
                    </a:p>
                    <a:p>
                      <a:pPr algn="just">
                        <a:spcAft>
                          <a:spcPts val="0"/>
                        </a:spcAft>
                        <a:tabLst>
                          <a:tab pos="342900" algn="l"/>
                        </a:tabLst>
                      </a:pPr>
                      <a:r>
                        <a:rPr lang="en-GB" sz="1400" dirty="0">
                          <a:effectLst/>
                        </a:rPr>
                        <a:t>Core business processes </a:t>
                      </a:r>
                    </a:p>
                    <a:p>
                      <a:pPr algn="just">
                        <a:spcAft>
                          <a:spcPts val="0"/>
                        </a:spcAft>
                        <a:tabLst>
                          <a:tab pos="3429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marL="71755" marR="71755" algn="l">
                        <a:spcAft>
                          <a:spcPts val="0"/>
                        </a:spcAft>
                        <a:tabLst>
                          <a:tab pos="342900" algn="l"/>
                          <a:tab pos="457200" algn="l"/>
                        </a:tabLst>
                      </a:pPr>
                      <a:r>
                        <a:rPr lang="en-GB" sz="1400" dirty="0">
                          <a:effectLst/>
                        </a:rPr>
                        <a:t>Exporters</a:t>
                      </a:r>
                      <a:endParaRPr lang="en-GB" sz="14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Bank </a:t>
                      </a:r>
                      <a:endParaRPr lang="en-GB" sz="14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dirty="0">
                          <a:effectLst/>
                        </a:rPr>
                        <a:t>Transport company   </a:t>
                      </a:r>
                      <a:endParaRPr lang="en-GB" sz="14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CCI  </a:t>
                      </a:r>
                      <a:endParaRPr lang="en-GB" sz="14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NFA  Regional Office </a:t>
                      </a:r>
                      <a:endParaRPr lang="en-GB" sz="14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dirty="0">
                          <a:effectLst/>
                        </a:rPr>
                        <a:t>Customs brokers </a:t>
                      </a:r>
                      <a:endParaRPr lang="en-GB" sz="14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Customs  </a:t>
                      </a:r>
                      <a:endParaRPr lang="en-GB" sz="14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Importers </a:t>
                      </a:r>
                      <a:endParaRPr lang="en-GB" sz="14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400">
                          <a:effectLst/>
                        </a:rPr>
                        <a:t>Foreign  testing laboratories</a:t>
                      </a:r>
                      <a:endParaRPr lang="en-GB" sz="1400">
                        <a:solidFill>
                          <a:srgbClr val="000000"/>
                        </a:solidFill>
                        <a:effectLst/>
                        <a:latin typeface="Tahoma"/>
                        <a:ea typeface="Times New Roman"/>
                        <a:cs typeface="Helvetica"/>
                      </a:endParaRPr>
                    </a:p>
                  </a:txBody>
                  <a:tcPr marL="51035" marR="51035" marT="0" marB="0" vert="vert270"/>
                </a:tc>
                <a:extLst>
                  <a:ext uri="{0D108BD9-81ED-4DB2-BD59-A6C34878D82A}">
                    <a16:rowId xmlns:a16="http://schemas.microsoft.com/office/drawing/2014/main" val="10000"/>
                  </a:ext>
                </a:extLst>
              </a:tr>
              <a:tr h="182789">
                <a:tc gridSpan="10">
                  <a:txBody>
                    <a:bodyPr/>
                    <a:lstStyle/>
                    <a:p>
                      <a:pPr algn="l">
                        <a:spcAft>
                          <a:spcPts val="0"/>
                        </a:spcAft>
                        <a:tabLst>
                          <a:tab pos="342900" algn="l"/>
                          <a:tab pos="457200" algn="l"/>
                        </a:tabLst>
                      </a:pPr>
                      <a:r>
                        <a:rPr lang="en-GB" sz="1400" dirty="0">
                          <a:effectLst/>
                        </a:rPr>
                        <a:t>1. Buy </a:t>
                      </a:r>
                      <a:endParaRPr lang="en-GB" sz="1400" dirty="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82789">
                <a:tc>
                  <a:txBody>
                    <a:bodyPr/>
                    <a:lstStyle/>
                    <a:p>
                      <a:pPr algn="l">
                        <a:spcAft>
                          <a:spcPts val="0"/>
                        </a:spcAft>
                        <a:tabLst>
                          <a:tab pos="342900" algn="l"/>
                          <a:tab pos="457200" algn="l"/>
                        </a:tabLst>
                      </a:pPr>
                      <a:r>
                        <a:rPr lang="en-GB" sz="1400" dirty="0">
                          <a:effectLst/>
                        </a:rPr>
                        <a:t>1.1. Conclude commercial contract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2"/>
                  </a:ext>
                </a:extLst>
              </a:tr>
              <a:tr h="365579">
                <a:tc>
                  <a:txBody>
                    <a:bodyPr/>
                    <a:lstStyle/>
                    <a:p>
                      <a:pPr algn="l">
                        <a:spcAft>
                          <a:spcPts val="0"/>
                        </a:spcAft>
                        <a:tabLst>
                          <a:tab pos="342900" algn="l"/>
                          <a:tab pos="457200" algn="l"/>
                        </a:tabLst>
                      </a:pPr>
                      <a:r>
                        <a:rPr lang="en-GB" sz="1400" dirty="0">
                          <a:effectLst/>
                        </a:rPr>
                        <a:t>1.2  Obtain  certificate of analysis (testing)</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3"/>
                  </a:ext>
                </a:extLst>
              </a:tr>
              <a:tr h="182789">
                <a:tc>
                  <a:txBody>
                    <a:bodyPr/>
                    <a:lstStyle/>
                    <a:p>
                      <a:pPr algn="l">
                        <a:spcAft>
                          <a:spcPts val="0"/>
                        </a:spcAft>
                        <a:tabLst>
                          <a:tab pos="342900" algn="l"/>
                          <a:tab pos="457200" algn="l"/>
                        </a:tabLst>
                      </a:pPr>
                      <a:r>
                        <a:rPr lang="en-GB" sz="1400">
                          <a:effectLst/>
                        </a:rPr>
                        <a:t>1.3. Prepare invoice</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4"/>
                  </a:ext>
                </a:extLst>
              </a:tr>
              <a:tr h="182789">
                <a:tc gridSpan="10">
                  <a:txBody>
                    <a:bodyPr/>
                    <a:lstStyle/>
                    <a:p>
                      <a:pPr algn="l">
                        <a:spcAft>
                          <a:spcPts val="0"/>
                        </a:spcAft>
                        <a:tabLst>
                          <a:tab pos="342900" algn="l"/>
                          <a:tab pos="457200" algn="l"/>
                        </a:tabLst>
                      </a:pPr>
                      <a:r>
                        <a:rPr lang="en-GB" sz="1400">
                          <a:effectLst/>
                        </a:rPr>
                        <a:t>2. Ship </a:t>
                      </a:r>
                      <a:endParaRPr lang="en-GB" sz="140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82789">
                <a:tc>
                  <a:txBody>
                    <a:bodyPr/>
                    <a:lstStyle/>
                    <a:p>
                      <a:pPr algn="l">
                        <a:spcAft>
                          <a:spcPts val="0"/>
                        </a:spcAft>
                        <a:tabLst>
                          <a:tab pos="342900" algn="l"/>
                          <a:tab pos="457200" algn="l"/>
                        </a:tabLst>
                      </a:pPr>
                      <a:r>
                        <a:rPr lang="en-GB" sz="1400" dirty="0">
                          <a:effectLst/>
                        </a:rPr>
                        <a:t>2.1. Arrange transport</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6"/>
                  </a:ext>
                </a:extLst>
              </a:tr>
              <a:tr h="182789">
                <a:tc>
                  <a:txBody>
                    <a:bodyPr/>
                    <a:lstStyle/>
                    <a:p>
                      <a:pPr algn="l">
                        <a:spcAft>
                          <a:spcPts val="0"/>
                        </a:spcAft>
                        <a:tabLst>
                          <a:tab pos="342900" algn="l"/>
                          <a:tab pos="457200" algn="l"/>
                        </a:tabLst>
                      </a:pPr>
                      <a:r>
                        <a:rPr lang="en-GB" sz="1400">
                          <a:effectLst/>
                        </a:rPr>
                        <a:t>2.2.   Load</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dirty="0">
                          <a:effectLst/>
                        </a:rPr>
                        <a:t>+</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7"/>
                  </a:ext>
                </a:extLst>
              </a:tr>
              <a:tr h="182789">
                <a:tc>
                  <a:txBody>
                    <a:bodyPr/>
                    <a:lstStyle/>
                    <a:p>
                      <a:pPr algn="l">
                        <a:spcAft>
                          <a:spcPts val="0"/>
                        </a:spcAft>
                        <a:tabLst>
                          <a:tab pos="342900" algn="l"/>
                          <a:tab pos="457200" algn="l"/>
                        </a:tabLst>
                      </a:pPr>
                      <a:r>
                        <a:rPr lang="en-GB" sz="1400">
                          <a:effectLst/>
                        </a:rPr>
                        <a:t>2.3. Obtain  certificate of origin</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8"/>
                  </a:ext>
                </a:extLst>
              </a:tr>
              <a:tr h="182789">
                <a:tc>
                  <a:txBody>
                    <a:bodyPr/>
                    <a:lstStyle/>
                    <a:p>
                      <a:pPr algn="l">
                        <a:spcAft>
                          <a:spcPts val="0"/>
                        </a:spcAft>
                        <a:tabLst>
                          <a:tab pos="342900" algn="l"/>
                          <a:tab pos="457200" algn="l"/>
                        </a:tabLst>
                      </a:pPr>
                      <a:r>
                        <a:rPr lang="en-GB" sz="1400">
                          <a:effectLst/>
                        </a:rPr>
                        <a:t>2.4.  Obtain   phytosanitary certificate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l">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l">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baseline="-250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09"/>
                  </a:ext>
                </a:extLst>
              </a:tr>
              <a:tr h="182789">
                <a:tc>
                  <a:txBody>
                    <a:bodyPr/>
                    <a:lstStyle/>
                    <a:p>
                      <a:pPr algn="l">
                        <a:spcAft>
                          <a:spcPts val="0"/>
                        </a:spcAft>
                        <a:tabLst>
                          <a:tab pos="342900" algn="l"/>
                          <a:tab pos="457200" algn="l"/>
                        </a:tabLst>
                      </a:pPr>
                      <a:r>
                        <a:rPr lang="en-GB" sz="1400">
                          <a:effectLst/>
                        </a:rPr>
                        <a:t>2.5. Register TAX ID Number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0"/>
                  </a:ext>
                </a:extLst>
              </a:tr>
              <a:tr h="365579">
                <a:tc>
                  <a:txBody>
                    <a:bodyPr/>
                    <a:lstStyle/>
                    <a:p>
                      <a:pPr algn="l">
                        <a:spcAft>
                          <a:spcPts val="0"/>
                        </a:spcAft>
                        <a:tabLst>
                          <a:tab pos="342900" algn="l"/>
                          <a:tab pos="457200" algn="l"/>
                        </a:tabLst>
                      </a:pPr>
                      <a:r>
                        <a:rPr lang="en-GB" sz="1400">
                          <a:effectLst/>
                        </a:rPr>
                        <a:t>2.6. Prepare and submit customs declaration</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1"/>
                  </a:ext>
                </a:extLst>
              </a:tr>
              <a:tr h="182789">
                <a:tc>
                  <a:txBody>
                    <a:bodyPr/>
                    <a:lstStyle/>
                    <a:p>
                      <a:pPr algn="l">
                        <a:spcAft>
                          <a:spcPts val="0"/>
                        </a:spcAft>
                        <a:tabLst>
                          <a:tab pos="342900" algn="l"/>
                          <a:tab pos="457200" algn="l"/>
                        </a:tabLst>
                      </a:pPr>
                      <a:r>
                        <a:rPr lang="en-GB" sz="1400">
                          <a:effectLst/>
                        </a:rPr>
                        <a:t>2.7.  Park at the customs  terminal</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2"/>
                  </a:ext>
                </a:extLst>
              </a:tr>
              <a:tr h="182789">
                <a:tc>
                  <a:txBody>
                    <a:bodyPr/>
                    <a:lstStyle/>
                    <a:p>
                      <a:pPr algn="l">
                        <a:spcAft>
                          <a:spcPts val="0"/>
                        </a:spcAft>
                        <a:tabLst>
                          <a:tab pos="342900" algn="l"/>
                          <a:tab pos="457200" algn="l"/>
                        </a:tabLst>
                      </a:pPr>
                      <a:r>
                        <a:rPr lang="en-GB" sz="1400">
                          <a:effectLst/>
                        </a:rPr>
                        <a:t>2.8 Pass inspection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3"/>
                  </a:ext>
                </a:extLst>
              </a:tr>
              <a:tr h="182789">
                <a:tc>
                  <a:txBody>
                    <a:bodyPr/>
                    <a:lstStyle/>
                    <a:p>
                      <a:pPr algn="l">
                        <a:spcAft>
                          <a:spcPts val="0"/>
                        </a:spcAft>
                        <a:tabLst>
                          <a:tab pos="342900" algn="l"/>
                          <a:tab pos="457200" algn="l"/>
                        </a:tabLst>
                      </a:pPr>
                      <a:r>
                        <a:rPr lang="en-GB" sz="1400">
                          <a:effectLst/>
                        </a:rPr>
                        <a:t>2.9.  Deliver goods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4"/>
                  </a:ext>
                </a:extLst>
              </a:tr>
              <a:tr h="182789">
                <a:tc gridSpan="10">
                  <a:txBody>
                    <a:bodyPr/>
                    <a:lstStyle/>
                    <a:p>
                      <a:pPr algn="l">
                        <a:spcAft>
                          <a:spcPts val="0"/>
                        </a:spcAft>
                        <a:tabLst>
                          <a:tab pos="342900" algn="l"/>
                          <a:tab pos="457200" algn="l"/>
                        </a:tabLst>
                      </a:pPr>
                      <a:r>
                        <a:rPr lang="en-GB" sz="1400" dirty="0">
                          <a:effectLst/>
                        </a:rPr>
                        <a:t>3. Pay</a:t>
                      </a:r>
                      <a:endParaRPr lang="en-GB" sz="1400" dirty="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5"/>
                  </a:ext>
                </a:extLst>
              </a:tr>
              <a:tr h="182789">
                <a:tc>
                  <a:txBody>
                    <a:bodyPr/>
                    <a:lstStyle/>
                    <a:p>
                      <a:pPr algn="just">
                        <a:spcAft>
                          <a:spcPts val="0"/>
                        </a:spcAft>
                        <a:tabLst>
                          <a:tab pos="342900" algn="l"/>
                          <a:tab pos="457200" algn="l"/>
                        </a:tabLst>
                      </a:pPr>
                      <a:r>
                        <a:rPr lang="en-GB" sz="1400">
                          <a:effectLst/>
                        </a:rPr>
                        <a:t>3.1 Verification of the delivered goods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6"/>
                  </a:ext>
                </a:extLst>
              </a:tr>
              <a:tr h="182789">
                <a:tc>
                  <a:txBody>
                    <a:bodyPr/>
                    <a:lstStyle/>
                    <a:p>
                      <a:pPr algn="just">
                        <a:spcAft>
                          <a:spcPts val="0"/>
                        </a:spcAft>
                        <a:tabLst>
                          <a:tab pos="342900" algn="l"/>
                          <a:tab pos="457200" algn="l"/>
                        </a:tabLst>
                      </a:pPr>
                      <a:r>
                        <a:rPr lang="en-GB" sz="1400" dirty="0">
                          <a:effectLst/>
                        </a:rPr>
                        <a:t>3.2  Bank transfer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a:effectLst/>
                        </a:rPr>
                        <a:t> </a:t>
                      </a:r>
                      <a:endParaRPr lang="en-GB" sz="14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a:t>
                      </a:r>
                      <a:endParaRPr lang="en-GB" sz="14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400" dirty="0">
                          <a:effectLst/>
                        </a:rPr>
                        <a:t> </a:t>
                      </a:r>
                      <a:endParaRPr lang="en-GB" sz="1400" dirty="0">
                        <a:solidFill>
                          <a:srgbClr val="000000"/>
                        </a:solidFill>
                        <a:effectLst/>
                        <a:latin typeface="Tahoma"/>
                        <a:ea typeface="Times New Roman"/>
                        <a:cs typeface="Helvetica"/>
                      </a:endParaRPr>
                    </a:p>
                  </a:txBody>
                  <a:tcPr marL="51035" marR="51035"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9744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ea typeface="MS PGothic" pitchFamily="34" charset="-128"/>
              </a:rPr>
              <a:t>Business Process </a:t>
            </a:r>
            <a:r>
              <a:rPr lang="en-US" sz="2000" dirty="0" smtClean="0">
                <a:ea typeface="MS PGothic" pitchFamily="34" charset="-128"/>
              </a:rPr>
              <a:t>Analysis</a:t>
            </a:r>
            <a:br>
              <a:rPr lang="en-US" sz="2000" dirty="0" smtClean="0">
                <a:ea typeface="MS PGothic" pitchFamily="34" charset="-128"/>
              </a:rPr>
            </a:br>
            <a:r>
              <a:rPr lang="en-GB" sz="2000" dirty="0" smtClean="0">
                <a:solidFill>
                  <a:schemeClr val="accent1">
                    <a:lumMod val="60000"/>
                    <a:lumOff val="40000"/>
                  </a:schemeClr>
                </a:solidFill>
                <a:ea typeface="+mn-ea"/>
                <a:cs typeface="+mn-cs"/>
              </a:rPr>
              <a:t>Time-process </a:t>
            </a:r>
            <a:r>
              <a:rPr lang="en-GB" sz="2000" dirty="0">
                <a:solidFill>
                  <a:schemeClr val="accent1">
                    <a:lumMod val="60000"/>
                    <a:lumOff val="40000"/>
                  </a:schemeClr>
                </a:solidFill>
                <a:ea typeface="+mn-ea"/>
                <a:cs typeface="+mn-cs"/>
              </a:rPr>
              <a:t>chart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4568" y="1295400"/>
            <a:ext cx="8424936" cy="5157936"/>
          </a:xfrm>
          <a:prstGeom prst="rect">
            <a:avLst/>
          </a:prstGeom>
          <a:noFill/>
          <a:ln>
            <a:noFill/>
          </a:ln>
        </p:spPr>
      </p:pic>
    </p:spTree>
    <p:extLst>
      <p:ext uri="{BB962C8B-B14F-4D97-AF65-F5344CB8AC3E}">
        <p14:creationId xmlns:p14="http://schemas.microsoft.com/office/powerpoint/2010/main" val="376881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pitchFamily="34" charset="-128"/>
              </a:rPr>
              <a:t>Business Process Analysis</a:t>
            </a:r>
            <a:br>
              <a:rPr lang="en-US" dirty="0">
                <a:ea typeface="MS PGothic" pitchFamily="34" charset="-128"/>
              </a:rPr>
            </a:br>
            <a:r>
              <a:rPr lang="en-GB" dirty="0" smtClean="0">
                <a:solidFill>
                  <a:schemeClr val="accent1">
                    <a:lumMod val="60000"/>
                    <a:lumOff val="40000"/>
                  </a:schemeClr>
                </a:solidFill>
              </a:rPr>
              <a:t>Costs</a:t>
            </a:r>
            <a:endParaRPr lang="en-GB"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endParaRPr lang="en-GB" dirty="0"/>
          </a:p>
          <a:p>
            <a:pPr lvl="0"/>
            <a:r>
              <a:rPr lang="en-GB" sz="2400" dirty="0"/>
              <a:t>The selected companies reported that they provide informal payments to speed up the issuing of documentary requirements and customs clearance. The payments represent 30 to 40 percent of the formal payments</a:t>
            </a:r>
          </a:p>
          <a:p>
            <a:pPr lvl="0"/>
            <a:r>
              <a:rPr lang="en-GB" sz="2400" dirty="0"/>
              <a:t>The amount of informal payments is not significant compared those accrued by the traders due to the lack of testing laboratories.  </a:t>
            </a:r>
          </a:p>
          <a:p>
            <a:pPr lvl="0"/>
            <a:r>
              <a:rPr lang="en-US" sz="2400" dirty="0"/>
              <a:t>The scanning fees at the customs terminal (at the entry and exit points) inflate the transaction costs accrued by traders</a:t>
            </a:r>
            <a:endParaRPr lang="en-GB" sz="2400" dirty="0"/>
          </a:p>
          <a:p>
            <a:r>
              <a:rPr lang="en-US" sz="2400" dirty="0"/>
              <a:t>The parking fees were described by the two enterprises as high</a:t>
            </a:r>
            <a:endParaRPr lang="en-GB" sz="2400" dirty="0"/>
          </a:p>
        </p:txBody>
      </p:sp>
    </p:spTree>
    <p:extLst>
      <p:ext uri="{BB962C8B-B14F-4D97-AF65-F5344CB8AC3E}">
        <p14:creationId xmlns:p14="http://schemas.microsoft.com/office/powerpoint/2010/main" val="5282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pitchFamily="34" charset="-128"/>
              </a:rPr>
              <a:t>Business Process Analysis</a:t>
            </a:r>
            <a:br>
              <a:rPr lang="en-US" dirty="0">
                <a:ea typeface="MS PGothic" pitchFamily="34" charset="-128"/>
              </a:rPr>
            </a:br>
            <a:r>
              <a:rPr lang="en-GB" dirty="0">
                <a:solidFill>
                  <a:schemeClr val="accent1">
                    <a:lumMod val="60000"/>
                    <a:lumOff val="40000"/>
                  </a:schemeClr>
                </a:solidFill>
              </a:rPr>
              <a:t>Costs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543353"/>
              </p:ext>
            </p:extLst>
          </p:nvPr>
        </p:nvGraphicFramePr>
        <p:xfrm>
          <a:off x="495300" y="1295400"/>
          <a:ext cx="8915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35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2" y="188640"/>
            <a:ext cx="8915400" cy="762000"/>
          </a:xfrm>
        </p:spPr>
        <p:txBody>
          <a:bodyPr>
            <a:normAutofit fontScale="90000"/>
          </a:bodyPr>
          <a:lstStyle/>
          <a:p>
            <a:r>
              <a:rPr lang="en-GB" sz="3200" dirty="0" smtClean="0"/>
              <a:t/>
            </a:r>
            <a:br>
              <a:rPr lang="en-GB" sz="3200" dirty="0" smtClean="0"/>
            </a:br>
            <a:r>
              <a:rPr lang="en-GB" sz="3100" dirty="0" smtClean="0"/>
              <a:t>Evaluation methodology</a:t>
            </a:r>
            <a:br>
              <a:rPr lang="en-GB" sz="3100" dirty="0" smtClean="0"/>
            </a:br>
            <a:endParaRPr lang="en-GB" sz="3100" dirty="0"/>
          </a:p>
        </p:txBody>
      </p:sp>
      <p:sp>
        <p:nvSpPr>
          <p:cNvPr id="3074" name="Slide Number Placeholder 3"/>
          <p:cNvSpPr>
            <a:spLocks noGrp="1"/>
          </p:cNvSpPr>
          <p:nvPr>
            <p:ph type="sldNum" sz="quarter" idx="12"/>
          </p:nvPr>
        </p:nvSpPr>
        <p:spPr>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34C81DED-AF5B-4B1D-B8D1-EDCCB3EEF705}" type="slidenum">
              <a:rPr lang="en-GB" sz="1400" b="0">
                <a:solidFill>
                  <a:schemeClr val="tx1"/>
                </a:solidFill>
                <a:latin typeface="Times New Roman" pitchFamily="18" charset="0"/>
              </a:rPr>
              <a:pPr eaLnBrk="1" hangingPunct="1"/>
              <a:t>2</a:t>
            </a:fld>
            <a:endParaRPr lang="en-GB" sz="1400" b="0" dirty="0">
              <a:solidFill>
                <a:schemeClr val="tx1"/>
              </a:solidFill>
              <a:latin typeface="Times New Roman" pitchFamily="18" charset="0"/>
            </a:endParaRPr>
          </a:p>
        </p:txBody>
      </p:sp>
      <p:graphicFrame>
        <p:nvGraphicFramePr>
          <p:cNvPr id="7" name="SmartArt Placeholder 12"/>
          <p:cNvGraphicFramePr>
            <a:graphicFrameLocks/>
          </p:cNvGraphicFramePr>
          <p:nvPr>
            <p:extLst>
              <p:ext uri="{D42A27DB-BD31-4B8C-83A1-F6EECF244321}">
                <p14:modId xmlns:p14="http://schemas.microsoft.com/office/powerpoint/2010/main" val="4291420913"/>
              </p:ext>
            </p:extLst>
          </p:nvPr>
        </p:nvGraphicFramePr>
        <p:xfrm>
          <a:off x="154579" y="1628800"/>
          <a:ext cx="9721080" cy="508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16496" y="780673"/>
            <a:ext cx="5296643" cy="400110"/>
          </a:xfrm>
          <a:prstGeom prst="rect">
            <a:avLst/>
          </a:prstGeom>
        </p:spPr>
        <p:txBody>
          <a:bodyPr wrap="none">
            <a:spAutoFit/>
          </a:bodyPr>
          <a:lstStyle/>
          <a:p>
            <a:r>
              <a:rPr lang="en-GB" sz="2000" b="1" dirty="0">
                <a:solidFill>
                  <a:schemeClr val="accent1">
                    <a:lumMod val="60000"/>
                    <a:lumOff val="40000"/>
                  </a:schemeClr>
                </a:solidFill>
                <a:latin typeface="Arial"/>
              </a:rPr>
              <a:t>Desk research and face-to-face interviews</a:t>
            </a:r>
            <a:endParaRPr lang="en-US" sz="2000" b="1" dirty="0">
              <a:solidFill>
                <a:schemeClr val="accent1">
                  <a:lumMod val="60000"/>
                  <a:lumOff val="40000"/>
                </a:schemeClr>
              </a:solidFill>
              <a:latin typeface="Arial"/>
            </a:endParaRPr>
          </a:p>
        </p:txBody>
      </p:sp>
    </p:spTree>
    <p:extLst>
      <p:ext uri="{BB962C8B-B14F-4D97-AF65-F5344CB8AC3E}">
        <p14:creationId xmlns:p14="http://schemas.microsoft.com/office/powerpoint/2010/main" val="345461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a:t>
            </a:r>
          </a:p>
        </p:txBody>
      </p:sp>
      <p:sp>
        <p:nvSpPr>
          <p:cNvPr id="3" name="Text Placeholder 2"/>
          <p:cNvSpPr>
            <a:spLocks noGrp="1"/>
          </p:cNvSpPr>
          <p:nvPr>
            <p:ph type="body" idx="1"/>
          </p:nvPr>
        </p:nvSpPr>
        <p:spPr>
          <a:xfrm>
            <a:off x="488504" y="1196752"/>
            <a:ext cx="4319016" cy="274320"/>
          </a:xfrm>
        </p:spPr>
        <p:txBody>
          <a:bodyPr/>
          <a:lstStyle/>
          <a:p>
            <a:r>
              <a:rPr lang="en-GB" b="1" dirty="0" smtClean="0">
                <a:solidFill>
                  <a:schemeClr val="accent1">
                    <a:lumMod val="60000"/>
                    <a:lumOff val="40000"/>
                  </a:schemeClr>
                </a:solidFill>
              </a:rPr>
              <a:t>Geographic coverage </a:t>
            </a:r>
            <a:endParaRPr lang="en-GB" dirty="0"/>
          </a:p>
        </p:txBody>
      </p:sp>
      <p:sp>
        <p:nvSpPr>
          <p:cNvPr id="5" name="Text Placeholder 4"/>
          <p:cNvSpPr>
            <a:spLocks noGrp="1"/>
          </p:cNvSpPr>
          <p:nvPr>
            <p:ph type="body" sz="quarter" idx="3"/>
          </p:nvPr>
        </p:nvSpPr>
        <p:spPr>
          <a:xfrm>
            <a:off x="5097016" y="1196752"/>
            <a:ext cx="4319016" cy="274320"/>
          </a:xfrm>
        </p:spPr>
        <p:txBody>
          <a:bodyPr/>
          <a:lstStyle/>
          <a:p>
            <a:r>
              <a:rPr lang="en-US" b="1" dirty="0" smtClean="0">
                <a:solidFill>
                  <a:schemeClr val="accent1">
                    <a:lumMod val="60000"/>
                    <a:lumOff val="40000"/>
                  </a:schemeClr>
                </a:solidFill>
              </a:rPr>
              <a:t>Albanian </a:t>
            </a:r>
            <a:r>
              <a:rPr lang="en-US" b="1" dirty="0">
                <a:solidFill>
                  <a:schemeClr val="accent1">
                    <a:lumMod val="60000"/>
                    <a:lumOff val="40000"/>
                  </a:schemeClr>
                </a:solidFill>
              </a:rPr>
              <a:t>enterprises by location </a:t>
            </a:r>
            <a:r>
              <a:rPr lang="en-US" b="1" dirty="0" smtClean="0">
                <a:solidFill>
                  <a:schemeClr val="accent1">
                    <a:lumMod val="60000"/>
                    <a:lumOff val="40000"/>
                  </a:schemeClr>
                </a:solidFill>
              </a:rPr>
              <a:t>(</a:t>
            </a:r>
            <a:r>
              <a:rPr lang="en-US" b="1" dirty="0">
                <a:solidFill>
                  <a:schemeClr val="accent1">
                    <a:lumMod val="60000"/>
                    <a:lumOff val="40000"/>
                  </a:schemeClr>
                </a:solidFill>
              </a:rPr>
              <a:t>2014)</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2241964"/>
              </p:ext>
            </p:extLst>
          </p:nvPr>
        </p:nvGraphicFramePr>
        <p:xfrm>
          <a:off x="495300" y="1412776"/>
          <a:ext cx="4319588"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4286612178"/>
              </p:ext>
            </p:extLst>
          </p:nvPr>
        </p:nvGraphicFramePr>
        <p:xfrm>
          <a:off x="5091113" y="1412776"/>
          <a:ext cx="4319587" cy="4683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8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a:t>
            </a:r>
          </a:p>
        </p:txBody>
      </p:sp>
      <p:sp>
        <p:nvSpPr>
          <p:cNvPr id="3" name="Text Placeholder 2"/>
          <p:cNvSpPr>
            <a:spLocks noGrp="1"/>
          </p:cNvSpPr>
          <p:nvPr>
            <p:ph type="body" idx="1"/>
          </p:nvPr>
        </p:nvSpPr>
        <p:spPr/>
        <p:txBody>
          <a:bodyPr/>
          <a:lstStyle/>
          <a:p>
            <a:r>
              <a:rPr lang="en-GB" b="1" dirty="0">
                <a:solidFill>
                  <a:schemeClr val="accent1">
                    <a:lumMod val="60000"/>
                    <a:lumOff val="40000"/>
                  </a:schemeClr>
                </a:solidFill>
              </a:rPr>
              <a:t>Sectors</a:t>
            </a:r>
            <a:endParaRPr lang="en-GB" dirty="0"/>
          </a:p>
        </p:txBody>
      </p:sp>
      <p:sp>
        <p:nvSpPr>
          <p:cNvPr id="4" name="Content Placeholder 3"/>
          <p:cNvSpPr>
            <a:spLocks noGrp="1"/>
          </p:cNvSpPr>
          <p:nvPr>
            <p:ph sz="half" idx="2"/>
          </p:nvPr>
        </p:nvSpPr>
        <p:spPr/>
        <p:txBody>
          <a:bodyPr/>
          <a:lstStyle/>
          <a:p>
            <a:pPr marL="0" indent="0">
              <a:buNone/>
            </a:pPr>
            <a:r>
              <a:rPr lang="en-US" dirty="0"/>
              <a:t>S</a:t>
            </a:r>
            <a:r>
              <a:rPr lang="en-US" dirty="0" smtClean="0"/>
              <a:t>trategic </a:t>
            </a:r>
            <a:r>
              <a:rPr lang="en-US" dirty="0"/>
              <a:t>non-resource sectors. </a:t>
            </a:r>
            <a:r>
              <a:rPr lang="en-US" dirty="0" smtClean="0"/>
              <a:t>Listed </a:t>
            </a:r>
            <a:r>
              <a:rPr lang="en-US" dirty="0"/>
              <a:t>using the Standard International Trade Classification (SITC) Revision 3 (top level), these include:</a:t>
            </a:r>
          </a:p>
          <a:p>
            <a:pPr>
              <a:buClr>
                <a:schemeClr val="accent1">
                  <a:lumMod val="60000"/>
                  <a:lumOff val="40000"/>
                </a:schemeClr>
              </a:buClr>
              <a:buFont typeface="Wingdings" panose="05000000000000000000" pitchFamily="2" charset="2"/>
              <a:buChar char="§"/>
            </a:pPr>
            <a:r>
              <a:rPr lang="en-US" dirty="0" smtClean="0"/>
              <a:t>Food </a:t>
            </a:r>
            <a:r>
              <a:rPr lang="en-US" dirty="0"/>
              <a:t>and live animals</a:t>
            </a:r>
          </a:p>
          <a:p>
            <a:pPr>
              <a:buClr>
                <a:schemeClr val="accent1">
                  <a:lumMod val="60000"/>
                  <a:lumOff val="40000"/>
                </a:schemeClr>
              </a:buClr>
              <a:buFont typeface="Wingdings" panose="05000000000000000000" pitchFamily="2" charset="2"/>
              <a:buChar char="§"/>
            </a:pPr>
            <a:r>
              <a:rPr lang="en-US" dirty="0" smtClean="0"/>
              <a:t>Beverages </a:t>
            </a:r>
          </a:p>
          <a:p>
            <a:pPr>
              <a:buClr>
                <a:schemeClr val="accent1">
                  <a:lumMod val="60000"/>
                  <a:lumOff val="40000"/>
                </a:schemeClr>
              </a:buClr>
              <a:buFont typeface="Wingdings" panose="05000000000000000000" pitchFamily="2" charset="2"/>
              <a:buChar char="§"/>
            </a:pPr>
            <a:r>
              <a:rPr lang="en-US" dirty="0" smtClean="0"/>
              <a:t>Animal </a:t>
            </a:r>
            <a:r>
              <a:rPr lang="en-US" dirty="0"/>
              <a:t>and vegetable oils, </a:t>
            </a:r>
            <a:r>
              <a:rPr lang="en-US" dirty="0" smtClean="0"/>
              <a:t>fats</a:t>
            </a:r>
          </a:p>
          <a:p>
            <a:pPr>
              <a:buClr>
                <a:schemeClr val="accent1">
                  <a:lumMod val="60000"/>
                  <a:lumOff val="40000"/>
                </a:schemeClr>
              </a:buClr>
              <a:buFont typeface="Wingdings" panose="05000000000000000000" pitchFamily="2" charset="2"/>
              <a:buChar char="§"/>
            </a:pPr>
            <a:r>
              <a:rPr lang="en-US" dirty="0" smtClean="0"/>
              <a:t>Chemicals </a:t>
            </a:r>
            <a:r>
              <a:rPr lang="en-US" dirty="0"/>
              <a:t>and related products</a:t>
            </a:r>
          </a:p>
          <a:p>
            <a:pPr>
              <a:buClr>
                <a:schemeClr val="accent1">
                  <a:lumMod val="60000"/>
                  <a:lumOff val="40000"/>
                </a:schemeClr>
              </a:buClr>
              <a:buFont typeface="Wingdings" panose="05000000000000000000" pitchFamily="2" charset="2"/>
              <a:buChar char="§"/>
            </a:pPr>
            <a:r>
              <a:rPr lang="en-US" dirty="0" smtClean="0"/>
              <a:t>Manufactured </a:t>
            </a:r>
            <a:r>
              <a:rPr lang="en-US" dirty="0"/>
              <a:t>goods classified chiefly by material</a:t>
            </a:r>
          </a:p>
          <a:p>
            <a:pPr>
              <a:buClr>
                <a:schemeClr val="accent1">
                  <a:lumMod val="60000"/>
                  <a:lumOff val="40000"/>
                </a:schemeClr>
              </a:buClr>
              <a:buFont typeface="Wingdings" panose="05000000000000000000" pitchFamily="2" charset="2"/>
              <a:buChar char="§"/>
            </a:pPr>
            <a:r>
              <a:rPr lang="en-US" dirty="0" smtClean="0"/>
              <a:t>Machinery </a:t>
            </a:r>
            <a:r>
              <a:rPr lang="en-US" dirty="0"/>
              <a:t>and transport equipment</a:t>
            </a:r>
          </a:p>
          <a:p>
            <a:pPr>
              <a:buClr>
                <a:schemeClr val="accent1">
                  <a:lumMod val="60000"/>
                  <a:lumOff val="40000"/>
                </a:schemeClr>
              </a:buClr>
              <a:buFont typeface="Wingdings" panose="05000000000000000000" pitchFamily="2" charset="2"/>
              <a:buChar char="§"/>
            </a:pPr>
            <a:r>
              <a:rPr lang="en-US" dirty="0" smtClean="0"/>
              <a:t>Miscellaneous </a:t>
            </a:r>
            <a:r>
              <a:rPr lang="en-US" dirty="0"/>
              <a:t>manufactured articles</a:t>
            </a:r>
          </a:p>
          <a:p>
            <a:endParaRPr lang="en-GB" dirty="0"/>
          </a:p>
        </p:txBody>
      </p:sp>
      <p:sp>
        <p:nvSpPr>
          <p:cNvPr id="5" name="Text Placeholder 4"/>
          <p:cNvSpPr>
            <a:spLocks noGrp="1"/>
          </p:cNvSpPr>
          <p:nvPr>
            <p:ph type="body" sz="quarter" idx="3"/>
          </p:nvPr>
        </p:nvSpPr>
        <p:spPr/>
        <p:txBody>
          <a:bodyPr/>
          <a:lstStyle/>
          <a:p>
            <a:r>
              <a:rPr lang="en-US" b="1" dirty="0" smtClean="0">
                <a:solidFill>
                  <a:schemeClr val="accent1">
                    <a:lumMod val="60000"/>
                    <a:lumOff val="40000"/>
                  </a:schemeClr>
                </a:solidFill>
              </a:rPr>
              <a:t>Breakdown of surveyed enterprises by activity</a:t>
            </a:r>
            <a:endParaRPr lang="en-US" b="1" dirty="0">
              <a:solidFill>
                <a:schemeClr val="accent1">
                  <a:lumMod val="60000"/>
                  <a:lumOff val="40000"/>
                </a:schemeClr>
              </a:solidFill>
            </a:endParaRPr>
          </a:p>
        </p:txBody>
      </p:sp>
      <p:graphicFrame>
        <p:nvGraphicFramePr>
          <p:cNvPr id="8" name="Content Placeholder 7"/>
          <p:cNvGraphicFramePr>
            <a:graphicFrameLocks noGrp="1"/>
          </p:cNvGraphicFramePr>
          <p:nvPr>
            <p:ph sz="quarter" idx="4"/>
          </p:nvPr>
        </p:nvGraphicFramePr>
        <p:xfrm>
          <a:off x="5091113" y="1676400"/>
          <a:ext cx="4319587"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72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15400" cy="762000"/>
          </a:xfrm>
        </p:spPr>
        <p:txBody>
          <a:bodyPr/>
          <a:lstStyle/>
          <a:p>
            <a:r>
              <a:rPr lang="en-GB" dirty="0"/>
              <a:t>Scope</a:t>
            </a:r>
          </a:p>
        </p:txBody>
      </p:sp>
      <p:sp>
        <p:nvSpPr>
          <p:cNvPr id="3" name="Text Placeholder 2"/>
          <p:cNvSpPr>
            <a:spLocks noGrp="1"/>
          </p:cNvSpPr>
          <p:nvPr>
            <p:ph type="body" idx="1"/>
          </p:nvPr>
        </p:nvSpPr>
        <p:spPr>
          <a:xfrm>
            <a:off x="488504" y="1124744"/>
            <a:ext cx="4319016" cy="274320"/>
          </a:xfrm>
        </p:spPr>
        <p:txBody>
          <a:bodyPr/>
          <a:lstStyle/>
          <a:p>
            <a:r>
              <a:rPr lang="en-GB" b="1" dirty="0" smtClean="0">
                <a:solidFill>
                  <a:schemeClr val="accent1">
                    <a:lumMod val="60000"/>
                    <a:lumOff val="40000"/>
                  </a:schemeClr>
                </a:solidFill>
              </a:rPr>
              <a:t>Surveyed enterprises target markets</a:t>
            </a:r>
            <a:endParaRPr lang="en-GB" dirty="0"/>
          </a:p>
        </p:txBody>
      </p:sp>
      <p:sp>
        <p:nvSpPr>
          <p:cNvPr id="5" name="Text Placeholder 4"/>
          <p:cNvSpPr>
            <a:spLocks noGrp="1"/>
          </p:cNvSpPr>
          <p:nvPr>
            <p:ph type="body" sz="quarter" idx="3"/>
          </p:nvPr>
        </p:nvSpPr>
        <p:spPr>
          <a:xfrm>
            <a:off x="5097016" y="1124744"/>
            <a:ext cx="4319016" cy="274320"/>
          </a:xfrm>
        </p:spPr>
        <p:txBody>
          <a:bodyPr/>
          <a:lstStyle/>
          <a:p>
            <a:pPr algn="ctr"/>
            <a:r>
              <a:rPr lang="en-US" b="1" dirty="0" smtClean="0">
                <a:solidFill>
                  <a:schemeClr val="accent1">
                    <a:lumMod val="60000"/>
                    <a:lumOff val="40000"/>
                  </a:schemeClr>
                </a:solidFill>
              </a:rPr>
              <a:t>Exports</a:t>
            </a:r>
            <a:endParaRPr lang="en-US" b="1" dirty="0">
              <a:solidFill>
                <a:schemeClr val="accent1">
                  <a:lumMod val="60000"/>
                  <a:lumOff val="40000"/>
                </a:scheme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77108426"/>
              </p:ext>
            </p:extLst>
          </p:nvPr>
        </p:nvGraphicFramePr>
        <p:xfrm>
          <a:off x="495300" y="1676400"/>
          <a:ext cx="4529708"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3781234919"/>
              </p:ext>
            </p:extLst>
          </p:nvPr>
        </p:nvGraphicFramePr>
        <p:xfrm>
          <a:off x="5385048" y="1484782"/>
          <a:ext cx="4251079" cy="4784033"/>
        </p:xfrm>
        <a:graphic>
          <a:graphicData uri="http://schemas.openxmlformats.org/drawingml/2006/table">
            <a:tbl>
              <a:tblPr>
                <a:tableStyleId>{00A15C55-8517-42AA-B614-E9B94910E393}</a:tableStyleId>
              </a:tblPr>
              <a:tblGrid>
                <a:gridCol w="1175095">
                  <a:extLst>
                    <a:ext uri="{9D8B030D-6E8A-4147-A177-3AD203B41FA5}">
                      <a16:colId xmlns:a16="http://schemas.microsoft.com/office/drawing/2014/main" val="20000"/>
                    </a:ext>
                  </a:extLst>
                </a:gridCol>
                <a:gridCol w="3075984">
                  <a:extLst>
                    <a:ext uri="{9D8B030D-6E8A-4147-A177-3AD203B41FA5}">
                      <a16:colId xmlns:a16="http://schemas.microsoft.com/office/drawing/2014/main" val="20001"/>
                    </a:ext>
                  </a:extLst>
                </a:gridCol>
              </a:tblGrid>
              <a:tr h="300594">
                <a:tc>
                  <a:txBody>
                    <a:bodyPr/>
                    <a:lstStyle/>
                    <a:p>
                      <a:pPr algn="l" fontAlgn="b"/>
                      <a:r>
                        <a:rPr lang="en-GB" sz="1000" u="none" strike="noStrike" dirty="0">
                          <a:solidFill>
                            <a:schemeClr val="accent4">
                              <a:lumMod val="75000"/>
                            </a:schemeClr>
                          </a:solidFill>
                          <a:effectLst/>
                        </a:rPr>
                        <a:t>Reported country of destination</a:t>
                      </a:r>
                      <a:endParaRPr lang="en-GB" sz="1000" b="1" i="0" u="none" strike="noStrike" dirty="0">
                        <a:solidFill>
                          <a:schemeClr val="accent4">
                            <a:lumMod val="75000"/>
                          </a:schemeClr>
                        </a:solidFill>
                        <a:effectLst/>
                        <a:latin typeface="Calibri"/>
                      </a:endParaRPr>
                    </a:p>
                  </a:txBody>
                  <a:tcPr marL="6884" marR="6884" marT="6884" marB="0" anchor="b"/>
                </a:tc>
                <a:tc>
                  <a:txBody>
                    <a:bodyPr/>
                    <a:lstStyle/>
                    <a:p>
                      <a:pPr algn="ctr" fontAlgn="t"/>
                      <a:r>
                        <a:rPr lang="en-GB" sz="1000" u="none" strike="noStrike" dirty="0">
                          <a:solidFill>
                            <a:schemeClr val="accent4">
                              <a:lumMod val="75000"/>
                            </a:schemeClr>
                          </a:solidFill>
                          <a:effectLst/>
                        </a:rPr>
                        <a:t>Products</a:t>
                      </a:r>
                      <a:endParaRPr lang="en-GB" sz="1000" b="1" i="0" u="none" strike="noStrike" dirty="0">
                        <a:solidFill>
                          <a:schemeClr val="accent4">
                            <a:lumMod val="75000"/>
                          </a:schemeClr>
                        </a:solidFill>
                        <a:effectLst/>
                        <a:latin typeface="Calibri"/>
                      </a:endParaRPr>
                    </a:p>
                  </a:txBody>
                  <a:tcPr marL="6884" marR="6884" marT="6884" marB="0"/>
                </a:tc>
                <a:extLst>
                  <a:ext uri="{0D108BD9-81ED-4DB2-BD59-A6C34878D82A}">
                    <a16:rowId xmlns:a16="http://schemas.microsoft.com/office/drawing/2014/main" val="10000"/>
                  </a:ext>
                </a:extLst>
              </a:tr>
              <a:tr h="300594">
                <a:tc>
                  <a:txBody>
                    <a:bodyPr/>
                    <a:lstStyle/>
                    <a:p>
                      <a:pPr algn="l" fontAlgn="t"/>
                      <a:r>
                        <a:rPr lang="en-GB" sz="1000" u="none" strike="noStrike" dirty="0">
                          <a:effectLst/>
                        </a:rPr>
                        <a:t>Bosnia and Herzegovina</a:t>
                      </a:r>
                      <a:endParaRPr lang="en-GB"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Banana</a:t>
                      </a:r>
                      <a:endParaRPr lang="en-GB" sz="1000" b="0" i="0" u="none" strike="noStrike">
                        <a:solidFill>
                          <a:srgbClr val="000000"/>
                        </a:solidFill>
                        <a:effectLst/>
                        <a:latin typeface="Calibri"/>
                      </a:endParaRPr>
                    </a:p>
                  </a:txBody>
                  <a:tcPr marL="6884" marR="6884" marT="6884" marB="0" anchor="b"/>
                </a:tc>
                <a:extLst>
                  <a:ext uri="{0D108BD9-81ED-4DB2-BD59-A6C34878D82A}">
                    <a16:rowId xmlns:a16="http://schemas.microsoft.com/office/drawing/2014/main" val="10001"/>
                  </a:ext>
                </a:extLst>
              </a:tr>
              <a:tr h="225446">
                <a:tc>
                  <a:txBody>
                    <a:bodyPr/>
                    <a:lstStyle/>
                    <a:p>
                      <a:pPr algn="l" fontAlgn="t"/>
                      <a:r>
                        <a:rPr lang="en-GB" sz="1000" u="none" strike="noStrike" dirty="0">
                          <a:effectLst/>
                        </a:rPr>
                        <a:t>China</a:t>
                      </a:r>
                      <a:endParaRPr lang="en-GB"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Chrome, lemon and tomatoes</a:t>
                      </a:r>
                      <a:endParaRPr lang="en-GB" sz="1000" b="0" i="0" u="none" strike="noStrike">
                        <a:solidFill>
                          <a:srgbClr val="000000"/>
                        </a:solidFill>
                        <a:effectLst/>
                        <a:latin typeface="Calibri"/>
                      </a:endParaRPr>
                    </a:p>
                  </a:txBody>
                  <a:tcPr marL="6884" marR="6884" marT="6884" marB="0" anchor="b"/>
                </a:tc>
                <a:extLst>
                  <a:ext uri="{0D108BD9-81ED-4DB2-BD59-A6C34878D82A}">
                    <a16:rowId xmlns:a16="http://schemas.microsoft.com/office/drawing/2014/main" val="10002"/>
                  </a:ext>
                </a:extLst>
              </a:tr>
              <a:tr h="232960">
                <a:tc>
                  <a:txBody>
                    <a:bodyPr/>
                    <a:lstStyle/>
                    <a:p>
                      <a:pPr algn="l" fontAlgn="t"/>
                      <a:r>
                        <a:rPr lang="en-GB" sz="1000" u="none" strike="noStrike" dirty="0">
                          <a:effectLst/>
                        </a:rPr>
                        <a:t>Cyprus</a:t>
                      </a:r>
                      <a:endParaRPr lang="en-GB"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Pallets</a:t>
                      </a:r>
                      <a:endParaRPr lang="en-GB" sz="1000" b="0" i="0" u="none" strike="noStrike">
                        <a:solidFill>
                          <a:srgbClr val="000000"/>
                        </a:solidFill>
                        <a:effectLst/>
                        <a:latin typeface="Calibri"/>
                      </a:endParaRPr>
                    </a:p>
                  </a:txBody>
                  <a:tcPr marL="6884" marR="6884" marT="6884" marB="0" anchor="b"/>
                </a:tc>
                <a:extLst>
                  <a:ext uri="{0D108BD9-81ED-4DB2-BD59-A6C34878D82A}">
                    <a16:rowId xmlns:a16="http://schemas.microsoft.com/office/drawing/2014/main" val="10003"/>
                  </a:ext>
                </a:extLst>
              </a:tr>
              <a:tr h="150297">
                <a:tc>
                  <a:txBody>
                    <a:bodyPr/>
                    <a:lstStyle/>
                    <a:p>
                      <a:pPr algn="l" fontAlgn="t"/>
                      <a:r>
                        <a:rPr lang="en-GB" sz="1000" u="none" strike="noStrike" dirty="0">
                          <a:effectLst/>
                        </a:rPr>
                        <a:t>England</a:t>
                      </a:r>
                      <a:endParaRPr lang="en-GB"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Beer</a:t>
                      </a:r>
                      <a:endParaRPr lang="en-GB" sz="1000" b="0" i="0" u="none" strike="noStrike">
                        <a:solidFill>
                          <a:srgbClr val="000000"/>
                        </a:solidFill>
                        <a:effectLst/>
                        <a:latin typeface="Calibri"/>
                      </a:endParaRPr>
                    </a:p>
                  </a:txBody>
                  <a:tcPr marL="6884" marR="6884" marT="6884" marB="0" anchor="b"/>
                </a:tc>
                <a:extLst>
                  <a:ext uri="{0D108BD9-81ED-4DB2-BD59-A6C34878D82A}">
                    <a16:rowId xmlns:a16="http://schemas.microsoft.com/office/drawing/2014/main" val="10004"/>
                  </a:ext>
                </a:extLst>
              </a:tr>
              <a:tr h="150297">
                <a:tc>
                  <a:txBody>
                    <a:bodyPr/>
                    <a:lstStyle/>
                    <a:p>
                      <a:pPr algn="l" fontAlgn="t"/>
                      <a:r>
                        <a:rPr lang="en-GB" sz="1000" u="none" strike="noStrike" dirty="0">
                          <a:effectLst/>
                        </a:rPr>
                        <a:t>France</a:t>
                      </a:r>
                      <a:endParaRPr lang="en-GB"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Thyme</a:t>
                      </a:r>
                      <a:endParaRPr lang="en-GB" sz="1000" b="0" i="0" u="none" strike="noStrike">
                        <a:solidFill>
                          <a:srgbClr val="000000"/>
                        </a:solidFill>
                        <a:effectLst/>
                        <a:latin typeface="Calibri"/>
                      </a:endParaRPr>
                    </a:p>
                  </a:txBody>
                  <a:tcPr marL="6884" marR="6884" marT="6884" marB="0" anchor="b"/>
                </a:tc>
                <a:extLst>
                  <a:ext uri="{0D108BD9-81ED-4DB2-BD59-A6C34878D82A}">
                    <a16:rowId xmlns:a16="http://schemas.microsoft.com/office/drawing/2014/main" val="10005"/>
                  </a:ext>
                </a:extLst>
              </a:tr>
              <a:tr h="255506">
                <a:tc>
                  <a:txBody>
                    <a:bodyPr/>
                    <a:lstStyle/>
                    <a:p>
                      <a:pPr algn="l" fontAlgn="t"/>
                      <a:r>
                        <a:rPr lang="en-GB" sz="1000" u="none" strike="noStrike">
                          <a:effectLst/>
                        </a:rPr>
                        <a:t>Germany</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Sage and beer</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06"/>
                  </a:ext>
                </a:extLst>
              </a:tr>
              <a:tr h="165327">
                <a:tc>
                  <a:txBody>
                    <a:bodyPr/>
                    <a:lstStyle/>
                    <a:p>
                      <a:pPr algn="l" fontAlgn="t"/>
                      <a:r>
                        <a:rPr lang="en-GB" sz="1000" u="none" strike="noStrike">
                          <a:effectLst/>
                        </a:rPr>
                        <a:t>Greece</a:t>
                      </a:r>
                      <a:endParaRPr lang="en-GB" sz="1000" b="1" i="0" u="none" strike="noStrike">
                        <a:solidFill>
                          <a:srgbClr val="000000"/>
                        </a:solidFill>
                        <a:effectLst/>
                        <a:latin typeface="Calibri"/>
                      </a:endParaRPr>
                    </a:p>
                  </a:txBody>
                  <a:tcPr marL="6884" marR="6884" marT="6884" marB="0"/>
                </a:tc>
                <a:tc>
                  <a:txBody>
                    <a:bodyPr/>
                    <a:lstStyle/>
                    <a:p>
                      <a:pPr algn="l" fontAlgn="b"/>
                      <a:r>
                        <a:rPr lang="en-US" sz="1000" u="none" strike="noStrike" dirty="0">
                          <a:effectLst/>
                        </a:rPr>
                        <a:t>Beer, furniture, herbs, pallet and spices</a:t>
                      </a:r>
                      <a:endParaRPr lang="en-US"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07"/>
                  </a:ext>
                </a:extLst>
              </a:tr>
              <a:tr h="165327">
                <a:tc>
                  <a:txBody>
                    <a:bodyPr/>
                    <a:lstStyle/>
                    <a:p>
                      <a:pPr algn="l" fontAlgn="t"/>
                      <a:r>
                        <a:rPr lang="en-GB" sz="1000" u="none" strike="noStrike">
                          <a:effectLst/>
                        </a:rPr>
                        <a:t>Hungary</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Watermelon</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08"/>
                  </a:ext>
                </a:extLst>
              </a:tr>
              <a:tr h="165327">
                <a:tc>
                  <a:txBody>
                    <a:bodyPr/>
                    <a:lstStyle/>
                    <a:p>
                      <a:pPr algn="l" fontAlgn="t"/>
                      <a:r>
                        <a:rPr lang="en-GB" sz="1000" u="none" strike="noStrike">
                          <a:effectLst/>
                        </a:rPr>
                        <a:t>Italy</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Pallet and beer</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09"/>
                  </a:ext>
                </a:extLst>
              </a:tr>
              <a:tr h="480615">
                <a:tc>
                  <a:txBody>
                    <a:bodyPr/>
                    <a:lstStyle/>
                    <a:p>
                      <a:pPr algn="l" fontAlgn="t"/>
                      <a:r>
                        <a:rPr lang="en-GB" sz="1000" u="none" strike="noStrike">
                          <a:effectLst/>
                        </a:rPr>
                        <a:t>Kosovo</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Electrical equipment (alarm systems, sound systems, fire protection systems and switches, laptops, printers, servers), banana,  dried fruit, herbs, honey, dairy products (fresh milk and cheese),  fresh sausage, beer, raw materials for industrial butter, plastic water bottles, carton packaging and varnishes. </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0"/>
                  </a:ext>
                </a:extLst>
              </a:tr>
              <a:tr h="225446">
                <a:tc>
                  <a:txBody>
                    <a:bodyPr/>
                    <a:lstStyle/>
                    <a:p>
                      <a:pPr algn="l" fontAlgn="t"/>
                      <a:r>
                        <a:rPr lang="en-GB" sz="1000" u="none" strike="noStrike">
                          <a:effectLst/>
                        </a:rPr>
                        <a:t>Montenegro</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Banana and medicine</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1"/>
                  </a:ext>
                </a:extLst>
              </a:tr>
              <a:tr h="210416">
                <a:tc>
                  <a:txBody>
                    <a:bodyPr/>
                    <a:lstStyle/>
                    <a:p>
                      <a:pPr algn="l" fontAlgn="t"/>
                      <a:r>
                        <a:rPr lang="en-GB" sz="1000" u="none" strike="noStrike">
                          <a:effectLst/>
                        </a:rPr>
                        <a:t>Russian Federation</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Cucumber, peppers and tomatoes</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2"/>
                  </a:ext>
                </a:extLst>
              </a:tr>
              <a:tr h="172842">
                <a:tc>
                  <a:txBody>
                    <a:bodyPr/>
                    <a:lstStyle/>
                    <a:p>
                      <a:pPr algn="l" fontAlgn="t"/>
                      <a:r>
                        <a:rPr lang="en-GB" sz="1000" u="none" strike="noStrike">
                          <a:effectLst/>
                        </a:rPr>
                        <a:t>Serbia</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Banana</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3"/>
                  </a:ext>
                </a:extLst>
              </a:tr>
              <a:tr h="631248">
                <a:tc>
                  <a:txBody>
                    <a:bodyPr/>
                    <a:lstStyle/>
                    <a:p>
                      <a:pPr algn="l" fontAlgn="t"/>
                      <a:r>
                        <a:rPr lang="en-GB" sz="1000" u="none" strike="noStrike">
                          <a:effectLst/>
                        </a:rPr>
                        <a:t>FYRM</a:t>
                      </a:r>
                      <a:endParaRPr lang="en-GB" sz="1000" b="1" i="0" u="none" strike="noStrike">
                        <a:solidFill>
                          <a:srgbClr val="000000"/>
                        </a:solidFill>
                        <a:effectLst/>
                        <a:latin typeface="Calibri"/>
                      </a:endParaRPr>
                    </a:p>
                  </a:txBody>
                  <a:tcPr marL="6884" marR="6884" marT="6884" marB="0"/>
                </a:tc>
                <a:tc>
                  <a:txBody>
                    <a:bodyPr/>
                    <a:lstStyle/>
                    <a:p>
                      <a:pPr algn="l" fontAlgn="b"/>
                      <a:r>
                        <a:rPr lang="en-US" sz="1000" u="none" strike="noStrike" dirty="0" smtClean="0">
                          <a:effectLst/>
                        </a:rPr>
                        <a:t>Electric </a:t>
                      </a:r>
                      <a:r>
                        <a:rPr lang="en-US" sz="1000" u="none" strike="noStrike" dirty="0">
                          <a:effectLst/>
                        </a:rPr>
                        <a:t>equipment (alarm systems, sound systems,  switches, laptops, printers, servers), beer and spices</a:t>
                      </a:r>
                      <a:endParaRPr lang="en-US"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4"/>
                  </a:ext>
                </a:extLst>
              </a:tr>
              <a:tr h="300594">
                <a:tc>
                  <a:txBody>
                    <a:bodyPr/>
                    <a:lstStyle/>
                    <a:p>
                      <a:pPr algn="l" fontAlgn="t"/>
                      <a:r>
                        <a:rPr lang="en-GB" sz="1000" u="none" strike="noStrike">
                          <a:effectLst/>
                        </a:rPr>
                        <a:t>United Arab Emirates</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Pallets</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5"/>
                  </a:ext>
                </a:extLst>
              </a:tr>
              <a:tr h="150297">
                <a:tc>
                  <a:txBody>
                    <a:bodyPr/>
                    <a:lstStyle/>
                    <a:p>
                      <a:pPr algn="l" fontAlgn="t"/>
                      <a:r>
                        <a:rPr lang="en-GB" sz="1000" u="none" strike="noStrike">
                          <a:effectLst/>
                        </a:rPr>
                        <a:t>USA</a:t>
                      </a:r>
                      <a:endParaRPr lang="en-GB"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Sage</a:t>
                      </a:r>
                      <a:endParaRPr lang="en-GB" sz="1000" b="0" i="0" u="none" strike="noStrike" dirty="0">
                        <a:solidFill>
                          <a:srgbClr val="000000"/>
                        </a:solidFill>
                        <a:effectLst/>
                        <a:latin typeface="Calibri"/>
                      </a:endParaRPr>
                    </a:p>
                  </a:txBody>
                  <a:tcPr marL="6884" marR="6884" marT="6884"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570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priority needs</a:t>
            </a:r>
            <a:endParaRPr lang="en-US"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en-GB" b="1" dirty="0" smtClean="0">
                <a:solidFill>
                  <a:schemeClr val="accent1">
                    <a:lumMod val="60000"/>
                    <a:lumOff val="40000"/>
                  </a:schemeClr>
                </a:solidFill>
              </a:rPr>
              <a:t>Documentary requirements</a:t>
            </a:r>
          </a:p>
          <a:p>
            <a:pPr marL="0" indent="0">
              <a:buNone/>
            </a:pPr>
            <a:endParaRPr lang="en-GB"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q"/>
            </a:pPr>
            <a:r>
              <a:rPr lang="en-US" dirty="0"/>
              <a:t>Some documents are difficult to obtain</a:t>
            </a:r>
          </a:p>
          <a:p>
            <a:pPr marL="0" indent="0">
              <a:buClr>
                <a:schemeClr val="accent1">
                  <a:lumMod val="40000"/>
                  <a:lumOff val="60000"/>
                </a:schemeClr>
              </a:buClr>
              <a:buNone/>
            </a:pPr>
            <a:r>
              <a:rPr lang="en-US" sz="1600" dirty="0" smtClean="0">
                <a:solidFill>
                  <a:schemeClr val="tx1">
                    <a:lumMod val="50000"/>
                    <a:lumOff val="50000"/>
                  </a:schemeClr>
                </a:solidFill>
              </a:rPr>
              <a:t>Importers</a:t>
            </a:r>
          </a:p>
          <a:p>
            <a:pPr>
              <a:buClr>
                <a:schemeClr val="accent1">
                  <a:lumMod val="40000"/>
                  <a:lumOff val="60000"/>
                </a:schemeClr>
              </a:buClr>
              <a:buFont typeface="Arial" panose="020B0604020202020204" pitchFamily="34" charset="0"/>
              <a:buChar char="−"/>
            </a:pPr>
            <a:r>
              <a:rPr lang="en-US" sz="1600" dirty="0" smtClean="0">
                <a:solidFill>
                  <a:schemeClr val="bg2">
                    <a:lumMod val="50000"/>
                  </a:schemeClr>
                </a:solidFill>
              </a:rPr>
              <a:t>EUR1 Movement Certificate (for importers)</a:t>
            </a:r>
          </a:p>
          <a:p>
            <a:pPr>
              <a:buClr>
                <a:schemeClr val="accent1">
                  <a:lumMod val="40000"/>
                  <a:lumOff val="60000"/>
                </a:schemeClr>
              </a:buClr>
              <a:buFont typeface="Arial" panose="020B0604020202020204" pitchFamily="34" charset="0"/>
              <a:buChar char="−"/>
            </a:pPr>
            <a:r>
              <a:rPr lang="en-US" sz="1600" dirty="0" smtClean="0">
                <a:solidFill>
                  <a:schemeClr val="bg2">
                    <a:lumMod val="50000"/>
                  </a:schemeClr>
                </a:solidFill>
              </a:rPr>
              <a:t>Import </a:t>
            </a:r>
            <a:r>
              <a:rPr lang="en-US" sz="1600" dirty="0">
                <a:solidFill>
                  <a:schemeClr val="bg2">
                    <a:lumMod val="50000"/>
                  </a:schemeClr>
                </a:solidFill>
              </a:rPr>
              <a:t>permits </a:t>
            </a:r>
            <a:r>
              <a:rPr lang="en-US" sz="1600" dirty="0" smtClean="0">
                <a:solidFill>
                  <a:schemeClr val="bg2">
                    <a:lumMod val="50000"/>
                  </a:schemeClr>
                </a:solidFill>
              </a:rPr>
              <a:t>(medicine</a:t>
            </a:r>
            <a:r>
              <a:rPr lang="en-US" sz="1600" dirty="0" smtClean="0"/>
              <a:t>)</a:t>
            </a:r>
          </a:p>
          <a:p>
            <a:pPr marL="0" indent="0">
              <a:buClr>
                <a:schemeClr val="accent1">
                  <a:lumMod val="40000"/>
                  <a:lumOff val="60000"/>
                </a:schemeClr>
              </a:buClr>
              <a:buNone/>
            </a:pPr>
            <a:r>
              <a:rPr lang="en-US" sz="1600" dirty="0" smtClean="0">
                <a:solidFill>
                  <a:schemeClr val="tx1">
                    <a:lumMod val="50000"/>
                    <a:lumOff val="50000"/>
                  </a:schemeClr>
                </a:solidFill>
              </a:rPr>
              <a:t>Exporters</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Certificate of analysis </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Phytosanitary certificate </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Veterinary </a:t>
            </a:r>
            <a:r>
              <a:rPr lang="en-US" sz="1600" dirty="0" smtClean="0">
                <a:solidFill>
                  <a:schemeClr val="bg2">
                    <a:lumMod val="50000"/>
                  </a:schemeClr>
                </a:solidFill>
              </a:rPr>
              <a:t>certificate</a:t>
            </a:r>
          </a:p>
          <a:p>
            <a:pPr marL="0" indent="0">
              <a:buClr>
                <a:schemeClr val="accent1">
                  <a:lumMod val="40000"/>
                  <a:lumOff val="60000"/>
                </a:schemeClr>
              </a:buClr>
              <a:buNone/>
            </a:pPr>
            <a:endParaRPr lang="en-US" sz="1600" dirty="0" smtClean="0">
              <a:solidFill>
                <a:schemeClr val="bg2">
                  <a:lumMod val="50000"/>
                </a:schemeClr>
              </a:solidFill>
            </a:endParaRPr>
          </a:p>
          <a:p>
            <a:pPr>
              <a:buClr>
                <a:schemeClr val="accent1">
                  <a:lumMod val="40000"/>
                  <a:lumOff val="60000"/>
                </a:schemeClr>
              </a:buClr>
              <a:buFont typeface="Wingdings" panose="05000000000000000000" pitchFamily="2" charset="2"/>
              <a:buChar char="q"/>
            </a:pPr>
            <a:r>
              <a:rPr lang="en-GB" dirty="0" smtClean="0"/>
              <a:t>More </a:t>
            </a:r>
            <a:r>
              <a:rPr lang="en-GB" dirty="0"/>
              <a:t>needs be done to promote the use of electronic documents. Although importers and exporters are allowed to submit their declaration transactions </a:t>
            </a:r>
            <a:r>
              <a:rPr lang="en-GB" dirty="0" smtClean="0"/>
              <a:t>online, </a:t>
            </a:r>
            <a:r>
              <a:rPr lang="en-GB" dirty="0"/>
              <a:t>the majority elect to use the services of customs brokers</a:t>
            </a:r>
            <a:endParaRPr lang="en-US" dirty="0"/>
          </a:p>
        </p:txBody>
      </p:sp>
    </p:spTree>
    <p:extLst>
      <p:ext uri="{BB962C8B-B14F-4D97-AF65-F5344CB8AC3E}">
        <p14:creationId xmlns:p14="http://schemas.microsoft.com/office/powerpoint/2010/main" val="15073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priority needs</a:t>
            </a:r>
            <a:endParaRPr lang="en-US"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en-GB" b="1" dirty="0" smtClean="0">
                <a:solidFill>
                  <a:schemeClr val="accent1">
                    <a:lumMod val="60000"/>
                    <a:lumOff val="40000"/>
                  </a:schemeClr>
                </a:solidFill>
              </a:rPr>
              <a:t>Documentary requirements: </a:t>
            </a:r>
            <a:r>
              <a:rPr lang="en-US" b="1" dirty="0" smtClean="0">
                <a:solidFill>
                  <a:schemeClr val="accent1">
                    <a:lumMod val="60000"/>
                    <a:lumOff val="40000"/>
                  </a:schemeClr>
                </a:solidFill>
              </a:rPr>
              <a:t>Main recommendations</a:t>
            </a:r>
            <a:endParaRPr lang="en-US" b="1" dirty="0">
              <a:solidFill>
                <a:schemeClr val="accent1">
                  <a:lumMod val="60000"/>
                  <a:lumOff val="40000"/>
                </a:schemeClr>
              </a:solidFill>
            </a:endParaRPr>
          </a:p>
          <a:p>
            <a:pPr marL="0" indent="0">
              <a:buNone/>
            </a:pPr>
            <a:endParaRPr lang="en-GB"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
            </a:pPr>
            <a:r>
              <a:rPr lang="en-GB" dirty="0"/>
              <a:t>Address instances of repetitive submission of similar or identical information</a:t>
            </a:r>
          </a:p>
          <a:p>
            <a:pPr>
              <a:buClr>
                <a:schemeClr val="accent1">
                  <a:lumMod val="40000"/>
                  <a:lumOff val="60000"/>
                </a:schemeClr>
              </a:buClr>
              <a:buFont typeface="Wingdings" panose="05000000000000000000" pitchFamily="2" charset="2"/>
              <a:buChar char="§"/>
            </a:pPr>
            <a:r>
              <a:rPr lang="en-GB" dirty="0"/>
              <a:t>Address the lack of clarity over documentary requirements</a:t>
            </a:r>
          </a:p>
          <a:p>
            <a:pPr>
              <a:buClr>
                <a:schemeClr val="accent1">
                  <a:lumMod val="40000"/>
                  <a:lumOff val="60000"/>
                </a:schemeClr>
              </a:buClr>
              <a:buFont typeface="Wingdings" panose="05000000000000000000" pitchFamily="2" charset="2"/>
              <a:buChar char="§"/>
            </a:pPr>
            <a:r>
              <a:rPr lang="en-GB" dirty="0"/>
              <a:t>Establish a strategic framework for ensuring greater use of electronic documents</a:t>
            </a:r>
          </a:p>
          <a:p>
            <a:pPr>
              <a:buClr>
                <a:schemeClr val="accent1">
                  <a:lumMod val="40000"/>
                  <a:lumOff val="60000"/>
                </a:schemeClr>
              </a:buClr>
              <a:buFont typeface="Wingdings" panose="05000000000000000000" pitchFamily="2" charset="2"/>
              <a:buChar char="§"/>
            </a:pPr>
            <a:r>
              <a:rPr lang="en-GB" dirty="0"/>
              <a:t>Create a proper system for regulating customs brokers </a:t>
            </a:r>
          </a:p>
          <a:p>
            <a:pPr>
              <a:buClr>
                <a:schemeClr val="accent1">
                  <a:lumMod val="40000"/>
                  <a:lumOff val="60000"/>
                </a:schemeClr>
              </a:buClr>
              <a:buFont typeface="Wingdings" panose="05000000000000000000" pitchFamily="2" charset="2"/>
              <a:buChar char="§"/>
            </a:pPr>
            <a:r>
              <a:rPr lang="en-GB" dirty="0"/>
              <a:t>Improve the overall institutional set-up for regulating trade in pharmaceutical products  </a:t>
            </a:r>
          </a:p>
        </p:txBody>
      </p:sp>
    </p:spTree>
    <p:extLst>
      <p:ext uri="{BB962C8B-B14F-4D97-AF65-F5344CB8AC3E}">
        <p14:creationId xmlns:p14="http://schemas.microsoft.com/office/powerpoint/2010/main" val="23104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priority needs</a:t>
            </a:r>
            <a:endParaRPr lang="en-US"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en-GB" b="1" dirty="0" smtClean="0">
                <a:solidFill>
                  <a:schemeClr val="accent1">
                    <a:lumMod val="60000"/>
                    <a:lumOff val="40000"/>
                  </a:schemeClr>
                </a:solidFill>
              </a:rPr>
              <a:t>At the border control</a:t>
            </a:r>
          </a:p>
          <a:p>
            <a:pPr marL="0" indent="0">
              <a:buNone/>
            </a:pPr>
            <a:r>
              <a:rPr lang="en-US" dirty="0" smtClean="0"/>
              <a:t>Overreliance on physical inspection</a:t>
            </a:r>
          </a:p>
          <a:p>
            <a:pPr marL="0" indent="0">
              <a:buNone/>
            </a:pPr>
            <a:r>
              <a:rPr lang="en-GB" dirty="0" smtClean="0"/>
              <a:t>Burdensome payment requirements </a:t>
            </a:r>
          </a:p>
          <a:p>
            <a:pPr marL="0" indent="0">
              <a:buNone/>
            </a:pPr>
            <a:r>
              <a:rPr lang="fr-CH" dirty="0" smtClean="0"/>
              <a:t>Clearance </a:t>
            </a:r>
            <a:r>
              <a:rPr lang="en-US" dirty="0" smtClean="0"/>
              <a:t>is complicated by disagreements over </a:t>
            </a:r>
            <a:r>
              <a:rPr lang="fr-CH" dirty="0" smtClean="0"/>
              <a:t>customs valuation</a:t>
            </a:r>
          </a:p>
          <a:p>
            <a:pPr marL="0" indent="0">
              <a:buNone/>
            </a:pPr>
            <a:endParaRPr lang="en-GB" b="1" dirty="0" smtClean="0">
              <a:solidFill>
                <a:schemeClr val="accent1">
                  <a:lumMod val="60000"/>
                  <a:lumOff val="40000"/>
                </a:schemeClr>
              </a:solidFill>
            </a:endParaRPr>
          </a:p>
          <a:p>
            <a:pPr marL="0" indent="0">
              <a:buNone/>
            </a:pPr>
            <a:r>
              <a:rPr lang="en-GB" b="1" dirty="0" smtClean="0">
                <a:solidFill>
                  <a:schemeClr val="accent1">
                    <a:lumMod val="60000"/>
                    <a:lumOff val="40000"/>
                  </a:schemeClr>
                </a:solidFill>
              </a:rPr>
              <a:t>Main recommendations</a:t>
            </a:r>
            <a:endParaRPr lang="en-US" dirty="0" smtClean="0"/>
          </a:p>
          <a:p>
            <a:pPr>
              <a:buClr>
                <a:schemeClr val="accent1">
                  <a:lumMod val="40000"/>
                  <a:lumOff val="60000"/>
                </a:schemeClr>
              </a:buClr>
              <a:buFont typeface="Wingdings" panose="05000000000000000000" pitchFamily="2" charset="2"/>
              <a:buChar char="§"/>
            </a:pPr>
            <a:r>
              <a:rPr lang="en-US" dirty="0" smtClean="0"/>
              <a:t>Consolidate </a:t>
            </a:r>
            <a:r>
              <a:rPr lang="en-US" dirty="0"/>
              <a:t>risk based control management systems and techniques</a:t>
            </a:r>
          </a:p>
          <a:p>
            <a:pPr>
              <a:buClr>
                <a:schemeClr val="accent1">
                  <a:lumMod val="40000"/>
                  <a:lumOff val="60000"/>
                </a:schemeClr>
              </a:buClr>
              <a:buFont typeface="Wingdings" panose="05000000000000000000" pitchFamily="2" charset="2"/>
              <a:buChar char="§"/>
            </a:pPr>
            <a:r>
              <a:rPr lang="en-US" dirty="0"/>
              <a:t>Improve inter/intra-agency coordination at the operational level  </a:t>
            </a:r>
          </a:p>
          <a:p>
            <a:pPr>
              <a:buClr>
                <a:schemeClr val="accent1">
                  <a:lumMod val="40000"/>
                  <a:lumOff val="60000"/>
                </a:schemeClr>
              </a:buClr>
              <a:buFont typeface="Wingdings" panose="05000000000000000000" pitchFamily="2" charset="2"/>
              <a:buChar char="§"/>
            </a:pPr>
            <a:r>
              <a:rPr lang="en-US" dirty="0"/>
              <a:t>Reduce the financial burden of </a:t>
            </a:r>
            <a:r>
              <a:rPr lang="en-US" dirty="0" smtClean="0"/>
              <a:t>traders</a:t>
            </a:r>
          </a:p>
          <a:p>
            <a:pPr marL="0" indent="0">
              <a:buClr>
                <a:schemeClr val="accent1">
                  <a:lumMod val="40000"/>
                  <a:lumOff val="60000"/>
                </a:schemeClr>
              </a:buClr>
              <a:buNone/>
            </a:pPr>
            <a:endParaRPr lang="en-US" dirty="0" smtClean="0"/>
          </a:p>
        </p:txBody>
      </p:sp>
    </p:spTree>
    <p:extLst>
      <p:ext uri="{BB962C8B-B14F-4D97-AF65-F5344CB8AC3E}">
        <p14:creationId xmlns:p14="http://schemas.microsoft.com/office/powerpoint/2010/main" val="13512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and priority needs</a:t>
            </a:r>
            <a:endParaRPr lang="en-US" dirty="0"/>
          </a:p>
        </p:txBody>
      </p:sp>
      <p:sp>
        <p:nvSpPr>
          <p:cNvPr id="3" name="Content Placeholder 2"/>
          <p:cNvSpPr>
            <a:spLocks noGrp="1"/>
          </p:cNvSpPr>
          <p:nvPr>
            <p:ph idx="1"/>
          </p:nvPr>
        </p:nvSpPr>
        <p:spPr>
          <a:xfrm>
            <a:off x="495300" y="1295400"/>
            <a:ext cx="8915400" cy="5013919"/>
          </a:xfrm>
        </p:spPr>
        <p:txBody>
          <a:bodyPr/>
          <a:lstStyle/>
          <a:p>
            <a:pPr marL="0" indent="0">
              <a:buNone/>
            </a:pPr>
            <a:r>
              <a:rPr lang="en-GB" b="1" dirty="0" smtClean="0">
                <a:solidFill>
                  <a:schemeClr val="accent1">
                    <a:lumMod val="60000"/>
                    <a:lumOff val="40000"/>
                  </a:schemeClr>
                </a:solidFill>
              </a:rPr>
              <a:t>Information</a:t>
            </a:r>
          </a:p>
          <a:p>
            <a:pPr marL="0" indent="0">
              <a:buClr>
                <a:schemeClr val="accent1">
                  <a:lumMod val="40000"/>
                  <a:lumOff val="60000"/>
                </a:schemeClr>
              </a:buClr>
              <a:buNone/>
            </a:pPr>
            <a:r>
              <a:rPr lang="en-US" dirty="0" smtClean="0"/>
              <a:t>38 </a:t>
            </a:r>
            <a:r>
              <a:rPr lang="en-US" dirty="0"/>
              <a:t>percent </a:t>
            </a:r>
            <a:r>
              <a:rPr lang="en-US" dirty="0" smtClean="0"/>
              <a:t>of the traders reported </a:t>
            </a:r>
            <a:r>
              <a:rPr lang="en-US" dirty="0"/>
              <a:t>relying on international sources, particularly  partner country chambers of commerce and international buyers/suppliers, to keep abreast of regulatory requirements</a:t>
            </a:r>
            <a:r>
              <a:rPr lang="en-US" dirty="0" smtClean="0"/>
              <a:t>.</a:t>
            </a:r>
          </a:p>
          <a:p>
            <a:pPr marL="0" indent="0">
              <a:buClr>
                <a:schemeClr val="accent1">
                  <a:lumMod val="40000"/>
                  <a:lumOff val="60000"/>
                </a:schemeClr>
              </a:buClr>
              <a:buNone/>
            </a:pPr>
            <a:r>
              <a:rPr lang="en-US" b="1" dirty="0">
                <a:solidFill>
                  <a:schemeClr val="accent1">
                    <a:lumMod val="60000"/>
                    <a:lumOff val="40000"/>
                  </a:schemeClr>
                </a:solidFill>
              </a:rPr>
              <a:t>Main recommendations </a:t>
            </a:r>
          </a:p>
          <a:p>
            <a:pPr marL="0" indent="0">
              <a:buClr>
                <a:schemeClr val="accent1">
                  <a:lumMod val="40000"/>
                  <a:lumOff val="60000"/>
                </a:schemeClr>
              </a:buClr>
              <a:buNone/>
            </a:pPr>
            <a:endParaRPr lang="en-US" dirty="0"/>
          </a:p>
          <a:p>
            <a:pPr>
              <a:buClr>
                <a:schemeClr val="accent1">
                  <a:lumMod val="40000"/>
                  <a:lumOff val="60000"/>
                </a:schemeClr>
              </a:buClr>
              <a:buFont typeface="Wingdings" panose="05000000000000000000" pitchFamily="2" charset="2"/>
              <a:buChar char="§"/>
            </a:pPr>
            <a:r>
              <a:rPr lang="en-US" dirty="0" smtClean="0"/>
              <a:t>Up-to-date </a:t>
            </a:r>
            <a:r>
              <a:rPr lang="en-US" dirty="0"/>
              <a:t>information on trade-related rules and administrative procedures and their </a:t>
            </a:r>
            <a:r>
              <a:rPr lang="en-US" dirty="0" smtClean="0"/>
              <a:t>implication</a:t>
            </a:r>
          </a:p>
          <a:p>
            <a:pPr>
              <a:buClr>
                <a:schemeClr val="accent1">
                  <a:lumMod val="40000"/>
                  <a:lumOff val="60000"/>
                </a:schemeClr>
              </a:buClr>
              <a:buFont typeface="Wingdings" panose="05000000000000000000" pitchFamily="2" charset="2"/>
              <a:buChar char="§"/>
            </a:pPr>
            <a:r>
              <a:rPr lang="en-GB" dirty="0"/>
              <a:t>Support services to enable the business community to fulfil EU regulatory </a:t>
            </a:r>
            <a:r>
              <a:rPr lang="en-GB" dirty="0" smtClean="0"/>
              <a:t>requirements</a:t>
            </a:r>
          </a:p>
          <a:p>
            <a:pPr>
              <a:buClr>
                <a:schemeClr val="accent1">
                  <a:lumMod val="40000"/>
                  <a:lumOff val="60000"/>
                </a:schemeClr>
              </a:buClr>
              <a:buFont typeface="Wingdings" panose="05000000000000000000" pitchFamily="2" charset="2"/>
              <a:buChar char="§"/>
            </a:pPr>
            <a:r>
              <a:rPr lang="en-US" dirty="0"/>
              <a:t>Establish a trade training facility </a:t>
            </a:r>
          </a:p>
          <a:p>
            <a:pPr>
              <a:buClr>
                <a:schemeClr val="accent1">
                  <a:lumMod val="40000"/>
                  <a:lumOff val="60000"/>
                </a:schemeClr>
              </a:buClr>
              <a:buFont typeface="Wingdings" panose="05000000000000000000" pitchFamily="2" charset="2"/>
              <a:buChar char="§"/>
            </a:pPr>
            <a:r>
              <a:rPr lang="en-US" dirty="0"/>
              <a:t>Establish the National Trade Facilitation Council/Committee equipped with a permanent secretariat</a:t>
            </a:r>
          </a:p>
          <a:p>
            <a:pPr marL="0" indent="0">
              <a:buClr>
                <a:schemeClr val="accent1">
                  <a:lumMod val="40000"/>
                  <a:lumOff val="60000"/>
                </a:schemeClr>
              </a:buClr>
              <a:buNone/>
            </a:pPr>
            <a:endParaRPr lang="en-GB" dirty="0"/>
          </a:p>
        </p:txBody>
      </p:sp>
    </p:spTree>
    <p:extLst>
      <p:ext uri="{BB962C8B-B14F-4D97-AF65-F5344CB8AC3E}">
        <p14:creationId xmlns:p14="http://schemas.microsoft.com/office/powerpoint/2010/main" val="5219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ECE_P0TX_16x9">
  <a:themeElements>
    <a:clrScheme name="Custom 3">
      <a:dk1>
        <a:sysClr val="windowText" lastClr="000000"/>
      </a:dk1>
      <a:lt1>
        <a:sysClr val="window" lastClr="FFFFFF"/>
      </a:lt1>
      <a:dk2>
        <a:srgbClr val="535455"/>
      </a:dk2>
      <a:lt2>
        <a:srgbClr val="E5E8E8"/>
      </a:lt2>
      <a:accent1>
        <a:srgbClr val="0A2E6D"/>
      </a:accent1>
      <a:accent2>
        <a:srgbClr val="A73B30"/>
      </a:accent2>
      <a:accent3>
        <a:srgbClr val="87898B"/>
      </a:accent3>
      <a:accent4>
        <a:srgbClr val="89ACEF"/>
      </a:accent4>
      <a:accent5>
        <a:srgbClr val="C88A86"/>
      </a:accent5>
      <a:accent6>
        <a:srgbClr val="B9B8BB"/>
      </a:accent6>
      <a:hlink>
        <a:srgbClr val="0A2E6D"/>
      </a:hlink>
      <a:folHlink>
        <a:srgbClr val="8789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TotalTime>
  <Words>1575</Words>
  <Application>Microsoft Office PowerPoint</Application>
  <PresentationFormat>A4 Paper (210x297 mm)</PresentationFormat>
  <Paragraphs>319</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PGothic</vt:lpstr>
      <vt:lpstr>Arial</vt:lpstr>
      <vt:lpstr>Calibri</vt:lpstr>
      <vt:lpstr>Helvetica</vt:lpstr>
      <vt:lpstr>HP Simplified</vt:lpstr>
      <vt:lpstr>Tahoma</vt:lpstr>
      <vt:lpstr>Times New Roman</vt:lpstr>
      <vt:lpstr>Wingdings</vt:lpstr>
      <vt:lpstr>UNECE_P0TX_16x9</vt:lpstr>
      <vt:lpstr>PowerPoint Presentation</vt:lpstr>
      <vt:lpstr> Evaluation methodology </vt:lpstr>
      <vt:lpstr>Scope</vt:lpstr>
      <vt:lpstr>Scope</vt:lpstr>
      <vt:lpstr>Scope</vt:lpstr>
      <vt:lpstr>Highlights and priority needs</vt:lpstr>
      <vt:lpstr>Highlights and priority needs</vt:lpstr>
      <vt:lpstr>Highlights and priority needs</vt:lpstr>
      <vt:lpstr>Highlights and priority needs</vt:lpstr>
      <vt:lpstr>Highlights and priority needs</vt:lpstr>
      <vt:lpstr>Business Process Analysis</vt:lpstr>
      <vt:lpstr>Business Process Analysis</vt:lpstr>
      <vt:lpstr>Business Process Analysis Time-process chart </vt:lpstr>
      <vt:lpstr>Business Process Analysis Costs</vt:lpstr>
      <vt:lpstr>Business Process Analysis Costs</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Yves Clopt</dc:creator>
  <cp:lastModifiedBy>Mari Ro</cp:lastModifiedBy>
  <cp:revision>105</cp:revision>
  <dcterms:created xsi:type="dcterms:W3CDTF">2012-05-22T12:09:49Z</dcterms:created>
  <dcterms:modified xsi:type="dcterms:W3CDTF">2016-06-13T10:21:23Z</dcterms:modified>
</cp:coreProperties>
</file>