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33"/>
  </p:notesMasterIdLst>
  <p:sldIdLst>
    <p:sldId id="258" r:id="rId2"/>
    <p:sldId id="285" r:id="rId3"/>
    <p:sldId id="286" r:id="rId4"/>
    <p:sldId id="275" r:id="rId5"/>
    <p:sldId id="256" r:id="rId6"/>
    <p:sldId id="287" r:id="rId7"/>
    <p:sldId id="260" r:id="rId8"/>
    <p:sldId id="261" r:id="rId9"/>
    <p:sldId id="276" r:id="rId10"/>
    <p:sldId id="288" r:id="rId11"/>
    <p:sldId id="259" r:id="rId12"/>
    <p:sldId id="262" r:id="rId13"/>
    <p:sldId id="289" r:id="rId14"/>
    <p:sldId id="282" r:id="rId15"/>
    <p:sldId id="263" r:id="rId16"/>
    <p:sldId id="266" r:id="rId17"/>
    <p:sldId id="264" r:id="rId18"/>
    <p:sldId id="265" r:id="rId19"/>
    <p:sldId id="290" r:id="rId20"/>
    <p:sldId id="267" r:id="rId21"/>
    <p:sldId id="272" r:id="rId22"/>
    <p:sldId id="291" r:id="rId23"/>
    <p:sldId id="269" r:id="rId24"/>
    <p:sldId id="270" r:id="rId25"/>
    <p:sldId id="280" r:id="rId26"/>
    <p:sldId id="292" r:id="rId27"/>
    <p:sldId id="281" r:id="rId28"/>
    <p:sldId id="284" r:id="rId29"/>
    <p:sldId id="293" r:id="rId30"/>
    <p:sldId id="294" r:id="rId31"/>
    <p:sldId id="283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Webdings" panose="05030102010509060703" pitchFamily="18" charset="2"/>
      <p:regular r:id="rId38"/>
    </p:embeddedFont>
  </p:embeddedFontLst>
  <p:custDataLst>
    <p:tags r:id="rId39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57" autoAdjust="0"/>
  </p:normalViewPr>
  <p:slideViewPr>
    <p:cSldViewPr>
      <p:cViewPr>
        <p:scale>
          <a:sx n="80" d="100"/>
          <a:sy n="80" d="100"/>
        </p:scale>
        <p:origin x="-5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tfig.unece.org/contents/joint-border-controls.htm" TargetMode="External"/><Relationship Id="rId3" Type="http://schemas.openxmlformats.org/officeDocument/2006/relationships/hyperlink" Target="http://tfig.unece.org/contents/deferred-payment.htm" TargetMode="External"/><Relationship Id="rId7" Type="http://schemas.openxmlformats.org/officeDocument/2006/relationships/hyperlink" Target="http://tfig.unece.org/contents/coordinated-intervention.htm" TargetMode="External"/><Relationship Id="rId2" Type="http://schemas.openxmlformats.org/officeDocument/2006/relationships/hyperlink" Target="http://tfig.unece.org/contents/electronic-payment-customs-duties-and-taxes.htm" TargetMode="External"/><Relationship Id="rId1" Type="http://schemas.openxmlformats.org/officeDocument/2006/relationships/hyperlink" Target="http://tfig.unece.org/contents/customs-risk-management.htm" TargetMode="External"/><Relationship Id="rId6" Type="http://schemas.openxmlformats.org/officeDocument/2006/relationships/hyperlink" Target="http://tfig.unece.org/contents/de-minimis.htm" TargetMode="External"/><Relationship Id="rId5" Type="http://schemas.openxmlformats.org/officeDocument/2006/relationships/hyperlink" Target="http://tfig.unece.org/contents/prearrival-processing.htm" TargetMode="External"/><Relationship Id="rId4" Type="http://schemas.openxmlformats.org/officeDocument/2006/relationships/hyperlink" Target="http://tfig.unece.org/contents/authorized-traders.htm" TargetMode="External"/><Relationship Id="rId9" Type="http://schemas.openxmlformats.org/officeDocument/2006/relationships/hyperlink" Target="http://tfig.unece.org/contents/opening-hours.htm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tfig.unece.org/contents/joint-border-controls.htm" TargetMode="External"/><Relationship Id="rId3" Type="http://schemas.openxmlformats.org/officeDocument/2006/relationships/hyperlink" Target="http://tfig.unece.org/contents/electronic-payment-customs-duties-and-taxes.htm" TargetMode="External"/><Relationship Id="rId7" Type="http://schemas.openxmlformats.org/officeDocument/2006/relationships/hyperlink" Target="http://tfig.unece.org/contents/coordinated-intervention.htm" TargetMode="External"/><Relationship Id="rId2" Type="http://schemas.openxmlformats.org/officeDocument/2006/relationships/hyperlink" Target="http://tfig.unece.org/contents/prearrival-processing.htm" TargetMode="External"/><Relationship Id="rId1" Type="http://schemas.openxmlformats.org/officeDocument/2006/relationships/hyperlink" Target="http://tfig.unece.org/contents/customs-risk-management.htm" TargetMode="External"/><Relationship Id="rId6" Type="http://schemas.openxmlformats.org/officeDocument/2006/relationships/hyperlink" Target="http://tfig.unece.org/contents/de-minimis.htm" TargetMode="External"/><Relationship Id="rId5" Type="http://schemas.openxmlformats.org/officeDocument/2006/relationships/hyperlink" Target="http://tfig.unece.org/contents/authorized-traders.htm" TargetMode="External"/><Relationship Id="rId4" Type="http://schemas.openxmlformats.org/officeDocument/2006/relationships/hyperlink" Target="http://tfig.unece.org/contents/deferred-payment.htm" TargetMode="External"/><Relationship Id="rId9" Type="http://schemas.openxmlformats.org/officeDocument/2006/relationships/hyperlink" Target="http://tfig.unece.org/contents/opening-hours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195E5-314D-44B1-9520-29A34BAFD66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430C25-5300-4D6B-BFC5-62453C0989BF}">
      <dgm:prSet phldrT="[Text]"/>
      <dgm:spPr/>
      <dgm:t>
        <a:bodyPr/>
        <a:lstStyle/>
        <a:p>
          <a:r>
            <a:t>Menaxhimi i rrezikut në dogana</a:t>
          </a:r>
          <a:endParaRPr lang="sq-AL" dirty="0"/>
        </a:p>
      </dgm:t>
    </dgm:pt>
    <dgm:pt modelId="{F47B457A-E1B7-487B-BDC2-206DDBD8CACE}" type="parTrans" cxnId="{E7493944-3F05-4054-A266-2AD2B8E62D4C}">
      <dgm:prSet/>
      <dgm:spPr/>
      <dgm:t>
        <a:bodyPr/>
        <a:lstStyle/>
        <a:p>
          <a:endParaRPr lang="en-US"/>
        </a:p>
      </dgm:t>
    </dgm:pt>
    <dgm:pt modelId="{6ABE72A6-C095-47D2-9C08-7175451462D8}" type="sibTrans" cxnId="{E7493944-3F05-4054-A266-2AD2B8E62D4C}">
      <dgm:prSet/>
      <dgm:spPr/>
      <dgm:t>
        <a:bodyPr/>
        <a:lstStyle/>
        <a:p>
          <a:endParaRPr lang="en-US"/>
        </a:p>
      </dgm:t>
    </dgm:pt>
    <dgm:pt modelId="{1D7212E5-195F-4652-9609-08E1B639312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Menaxhimi i rrezikut </a:t>
          </a:r>
          <a:r>
            <a:t>është baza për përzgjedhjen e bazuar në rrezik, e cila garanton që ndërprerjet bëhen kryesisht për ngarkesat me rrezik të lartë</a:t>
          </a:r>
          <a:endParaRPr lang="sq-AL" dirty="0"/>
        </a:p>
      </dgm:t>
    </dgm:pt>
    <dgm:pt modelId="{C9466AB0-302C-4C98-AF3B-E91AB512D6B6}" type="parTrans" cxnId="{14B3ECCA-A190-4AF7-A242-8D5D517492CC}">
      <dgm:prSet/>
      <dgm:spPr/>
      <dgm:t>
        <a:bodyPr/>
        <a:lstStyle/>
        <a:p>
          <a:endParaRPr lang="en-US"/>
        </a:p>
      </dgm:t>
    </dgm:pt>
    <dgm:pt modelId="{579C8816-0DE6-4F88-9160-287592C994A8}" type="sibTrans" cxnId="{14B3ECCA-A190-4AF7-A242-8D5D517492CC}">
      <dgm:prSet/>
      <dgm:spPr/>
      <dgm:t>
        <a:bodyPr/>
        <a:lstStyle/>
        <a:p>
          <a:endParaRPr lang="en-US"/>
        </a:p>
      </dgm:t>
    </dgm:pt>
    <dgm:pt modelId="{C1C307C3-0108-41A0-9A22-DAA1E05602D4}">
      <dgm:prSet phldrT="[Text]"/>
      <dgm:spPr/>
      <dgm:t>
        <a:bodyPr/>
        <a:lstStyle/>
        <a:p>
          <a:r>
            <a:t>Përpunimi përpara mbërritjes</a:t>
          </a:r>
          <a:endParaRPr lang="sq-AL" dirty="0"/>
        </a:p>
      </dgm:t>
    </dgm:pt>
    <dgm:pt modelId="{674C6E5F-7B57-4992-90F7-1E5096158248}" type="parTrans" cxnId="{851C9C97-7940-46B5-BACA-20080D747D8A}">
      <dgm:prSet/>
      <dgm:spPr/>
      <dgm:t>
        <a:bodyPr/>
        <a:lstStyle/>
        <a:p>
          <a:endParaRPr lang="en-US"/>
        </a:p>
      </dgm:t>
    </dgm:pt>
    <dgm:pt modelId="{7D0A7B79-0B4C-4058-99A5-185D0224231C}" type="sibTrans" cxnId="{851C9C97-7940-46B5-BACA-20080D747D8A}">
      <dgm:prSet/>
      <dgm:spPr/>
      <dgm:t>
        <a:bodyPr/>
        <a:lstStyle/>
        <a:p>
          <a:endParaRPr lang="en-US"/>
        </a:p>
      </dgm:t>
    </dgm:pt>
    <dgm:pt modelId="{FDCFED1E-76E3-4567-8E77-808BE20F66D2}">
      <dgm:prSet phldrT="[Text]"/>
      <dgm:spPr/>
      <dgm:t>
        <a:bodyPr/>
        <a:lstStyle/>
        <a:p>
          <a:r>
            <a:t>Marrëveshjet për </a:t>
          </a:r>
          <a:r>
            <a:rPr lang="en-US" dirty="0" smtClean="0">
              <a:hlinkClick xmlns:r="http://schemas.openxmlformats.org/officeDocument/2006/relationships" r:id="rId2"/>
            </a:rPr>
            <a:t>pagesat elektronike</a:t>
          </a:r>
          <a:r>
            <a:t> si dhe për </a:t>
          </a:r>
          <a:r>
            <a:rPr lang="en-US" dirty="0" smtClean="0">
              <a:hlinkClick xmlns:r="http://schemas.openxmlformats.org/officeDocument/2006/relationships" r:id="rId3"/>
            </a:rPr>
            <a:t>detyrimet/taksat e shtyra</a:t>
          </a:r>
          <a:r>
            <a:t> reduktojnë menaxhimin e parave cash/çeqeve që konsumojnë kohë gjatë importit.</a:t>
          </a:r>
          <a:endParaRPr lang="sq-AL" dirty="0"/>
        </a:p>
      </dgm:t>
    </dgm:pt>
    <dgm:pt modelId="{010AB880-DB7B-4F01-B5EB-234262A95810}" type="parTrans" cxnId="{0985A75D-0528-460E-85EC-C5A0A8EE2B65}">
      <dgm:prSet/>
      <dgm:spPr/>
      <dgm:t>
        <a:bodyPr/>
        <a:lstStyle/>
        <a:p>
          <a:endParaRPr lang="en-US"/>
        </a:p>
      </dgm:t>
    </dgm:pt>
    <dgm:pt modelId="{3BB56987-3404-436E-8E25-ABC7435D4248}" type="sibTrans" cxnId="{0985A75D-0528-460E-85EC-C5A0A8EE2B65}">
      <dgm:prSet/>
      <dgm:spPr/>
      <dgm:t>
        <a:bodyPr/>
        <a:lstStyle/>
        <a:p>
          <a:endParaRPr lang="en-US"/>
        </a:p>
      </dgm:t>
    </dgm:pt>
    <dgm:pt modelId="{2B6C9D65-74A3-45CC-BB68-984F06F83E1E}">
      <dgm:prSet phldrT="[Text]"/>
      <dgm:spPr/>
      <dgm:t>
        <a:bodyPr/>
        <a:lstStyle/>
        <a:p>
          <a:r>
            <a:t>Tregtarët e autorizuar</a:t>
          </a:r>
          <a:endParaRPr lang="sq-AL" dirty="0"/>
        </a:p>
      </dgm:t>
    </dgm:pt>
    <dgm:pt modelId="{D2166404-7BF9-4ACF-B32F-9559FF1C657C}" type="parTrans" cxnId="{BA5403C4-844C-4EEC-9E3A-0B63E75AFBFA}">
      <dgm:prSet/>
      <dgm:spPr/>
      <dgm:t>
        <a:bodyPr/>
        <a:lstStyle/>
        <a:p>
          <a:endParaRPr lang="en-US"/>
        </a:p>
      </dgm:t>
    </dgm:pt>
    <dgm:pt modelId="{28AD69F4-9E82-4648-99D6-72289892316F}" type="sibTrans" cxnId="{BA5403C4-844C-4EEC-9E3A-0B63E75AFBFA}">
      <dgm:prSet/>
      <dgm:spPr/>
      <dgm:t>
        <a:bodyPr/>
        <a:lstStyle/>
        <a:p>
          <a:endParaRPr lang="en-US"/>
        </a:p>
      </dgm:t>
    </dgm:pt>
    <dgm:pt modelId="{CDE4CC4C-65A0-4696-95AD-38B52C6C4B1F}">
      <dgm:prSet phldrT="[Text]"/>
      <dgm:spPr/>
      <dgm:t>
        <a:bodyPr/>
        <a:lstStyle/>
        <a:p>
          <a:r>
            <a:t>Programet për</a:t>
          </a:r>
          <a:r>
            <a:rPr lang="en-US" dirty="0" smtClean="0">
              <a:hlinkClick xmlns:r="http://schemas.openxmlformats.org/officeDocument/2006/relationships" r:id="rId4"/>
            </a:rPr>
            <a:t>tregtarët e autorizuar </a:t>
          </a:r>
          <a:r>
            <a:t>mundësojnë që doganat t'i rendisin tregtarët që respektojnë rregullat si tregtarë me rrezik të ulët, duke u bazuar në historikun e tyre tregtar/të zhdoganimit, duke çuar në reduktimin e kohës së zhdoganimit.</a:t>
          </a:r>
          <a:endParaRPr lang="sq-AL" dirty="0"/>
        </a:p>
      </dgm:t>
    </dgm:pt>
    <dgm:pt modelId="{88F1A7E7-6BEB-4EE0-97BB-551159051714}" type="parTrans" cxnId="{415D045A-6BAA-4824-8FBA-471F883D769B}">
      <dgm:prSet/>
      <dgm:spPr/>
      <dgm:t>
        <a:bodyPr/>
        <a:lstStyle/>
        <a:p>
          <a:endParaRPr lang="en-US"/>
        </a:p>
      </dgm:t>
    </dgm:pt>
    <dgm:pt modelId="{E5CD2B29-11B8-4BF1-960E-53CF1C6CC853}" type="sibTrans" cxnId="{415D045A-6BAA-4824-8FBA-471F883D769B}">
      <dgm:prSet/>
      <dgm:spPr/>
      <dgm:t>
        <a:bodyPr/>
        <a:lstStyle/>
        <a:p>
          <a:endParaRPr lang="en-US"/>
        </a:p>
      </dgm:t>
    </dgm:pt>
    <dgm:pt modelId="{684BF0D0-A2F9-44DF-9865-39DE5CFBC9F6}">
      <dgm:prSet phldrT="[Text]"/>
      <dgm:spPr/>
      <dgm:t>
        <a:bodyPr/>
        <a:lstStyle/>
        <a:p>
          <a:r>
            <a:t>Pagesat</a:t>
          </a:r>
          <a:endParaRPr lang="sq-AL" dirty="0"/>
        </a:p>
      </dgm:t>
    </dgm:pt>
    <dgm:pt modelId="{F28290B6-FFC5-4F79-A97C-7E39BEB07AEC}" type="parTrans" cxnId="{11FAC6C8-044A-4CAF-A6E5-0583B6CEC639}">
      <dgm:prSet/>
      <dgm:spPr/>
      <dgm:t>
        <a:bodyPr/>
        <a:lstStyle/>
        <a:p>
          <a:endParaRPr lang="en-US"/>
        </a:p>
      </dgm:t>
    </dgm:pt>
    <dgm:pt modelId="{06F942F0-328E-4722-B8F8-01D1360CA645}" type="sibTrans" cxnId="{11FAC6C8-044A-4CAF-A6E5-0583B6CEC639}">
      <dgm:prSet/>
      <dgm:spPr/>
      <dgm:t>
        <a:bodyPr/>
        <a:lstStyle/>
        <a:p>
          <a:endParaRPr lang="en-US"/>
        </a:p>
      </dgm:t>
    </dgm:pt>
    <dgm:pt modelId="{8D6A27C4-A421-489B-A851-DE9D88CC5BB6}">
      <dgm:prSet/>
      <dgm:spPr/>
      <dgm:t>
        <a:bodyPr/>
        <a:lstStyle/>
        <a:p>
          <a:r>
            <a:t>De Minimis</a:t>
          </a:r>
          <a:endParaRPr lang="sq-AL" dirty="0"/>
        </a:p>
      </dgm:t>
    </dgm:pt>
    <dgm:pt modelId="{5772C388-124F-42D5-8DEC-7D3B473A1D4C}" type="parTrans" cxnId="{DDE12F7A-DE88-43BF-BC16-C4398C01B6AA}">
      <dgm:prSet/>
      <dgm:spPr/>
      <dgm:t>
        <a:bodyPr/>
        <a:lstStyle/>
        <a:p>
          <a:endParaRPr lang="en-US"/>
        </a:p>
      </dgm:t>
    </dgm:pt>
    <dgm:pt modelId="{6557A91D-142D-4B66-A4F4-5CF85BC1982A}" type="sibTrans" cxnId="{DDE12F7A-DE88-43BF-BC16-C4398C01B6AA}">
      <dgm:prSet/>
      <dgm:spPr/>
      <dgm:t>
        <a:bodyPr/>
        <a:lstStyle/>
        <a:p>
          <a:endParaRPr lang="en-US"/>
        </a:p>
      </dgm:t>
    </dgm:pt>
    <dgm:pt modelId="{7E448C39-0CED-48BE-9C51-0C83281C84F6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5"/>
            </a:rPr>
            <a:t>Përpunimi përpara mbërritjes</a:t>
          </a:r>
          <a:r>
            <a:t> ka të bëjë me përdorimin optimal të kohës për vlerësimin e rrezikut dhe vendimet e zhdoganimit gjatë transportit të mallrave. Kjo çon në zhdoganimin menjëherë pas mbërritjes.</a:t>
          </a:r>
          <a:endParaRPr lang="sq-AL" dirty="0"/>
        </a:p>
      </dgm:t>
    </dgm:pt>
    <dgm:pt modelId="{CF23BE84-B49E-4E26-B422-C6D043EA9813}" type="parTrans" cxnId="{49E838FC-91CE-4D9C-9DD1-2D09A5D50000}">
      <dgm:prSet/>
      <dgm:spPr/>
      <dgm:t>
        <a:bodyPr/>
        <a:lstStyle/>
        <a:p>
          <a:endParaRPr lang="en-US"/>
        </a:p>
      </dgm:t>
    </dgm:pt>
    <dgm:pt modelId="{3668A658-CF2A-41E9-A745-4EE44F5BB95A}" type="sibTrans" cxnId="{49E838FC-91CE-4D9C-9DD1-2D09A5D50000}">
      <dgm:prSet/>
      <dgm:spPr/>
      <dgm:t>
        <a:bodyPr/>
        <a:lstStyle/>
        <a:p>
          <a:endParaRPr lang="en-US"/>
        </a:p>
      </dgm:t>
    </dgm:pt>
    <dgm:pt modelId="{FD928B97-E67A-45D5-B55B-4EECE1828E05}">
      <dgm:prSet/>
      <dgm:spPr/>
      <dgm:t>
        <a:bodyPr/>
        <a:lstStyle/>
        <a:p>
          <a:r>
            <a:t>Regjimet </a:t>
          </a:r>
          <a:r>
            <a:rPr lang="en-US" dirty="0" smtClean="0">
              <a:hlinkClick xmlns:r="http://schemas.openxmlformats.org/officeDocument/2006/relationships" r:id="rId6"/>
            </a:rPr>
            <a:t>De Minimis</a:t>
          </a:r>
          <a:r>
            <a:t> ndihmojnë në reduktimin e formaliteteve për ngarkesat e vogla, me vlerë të ulët apo ngarkesa që nuk i nënshtrohen detyrimeve doganore.</a:t>
          </a:r>
          <a:endParaRPr lang="sq-AL" dirty="0"/>
        </a:p>
      </dgm:t>
    </dgm:pt>
    <dgm:pt modelId="{A080DCE7-0059-42A1-8906-26A7491E8632}" type="parTrans" cxnId="{9AB15F38-DE70-49F3-B97A-722CB3B8A83C}">
      <dgm:prSet/>
      <dgm:spPr/>
      <dgm:t>
        <a:bodyPr/>
        <a:lstStyle/>
        <a:p>
          <a:endParaRPr lang="en-US"/>
        </a:p>
      </dgm:t>
    </dgm:pt>
    <dgm:pt modelId="{6B555CD7-FF1C-4193-B368-C5DA8CF9D80B}" type="sibTrans" cxnId="{9AB15F38-DE70-49F3-B97A-722CB3B8A83C}">
      <dgm:prSet/>
      <dgm:spPr/>
      <dgm:t>
        <a:bodyPr/>
        <a:lstStyle/>
        <a:p>
          <a:endParaRPr lang="en-US"/>
        </a:p>
      </dgm:t>
    </dgm:pt>
    <dgm:pt modelId="{EAB997C8-D0E3-45DF-8EBC-3EF142F42A37}">
      <dgm:prSet/>
      <dgm:spPr/>
      <dgm:t>
        <a:bodyPr/>
        <a:lstStyle/>
        <a:p>
          <a:r>
            <a:t>Ndërhyrja e koordinuar</a:t>
          </a:r>
          <a:endParaRPr lang="sq-AL" dirty="0"/>
        </a:p>
      </dgm:t>
    </dgm:pt>
    <dgm:pt modelId="{ED2457F5-76C2-43B6-86A3-CA67902CAD2D}" type="parTrans" cxnId="{74517E85-3E09-498E-8656-87F710AF1890}">
      <dgm:prSet/>
      <dgm:spPr/>
      <dgm:t>
        <a:bodyPr/>
        <a:lstStyle/>
        <a:p>
          <a:endParaRPr lang="en-US"/>
        </a:p>
      </dgm:t>
    </dgm:pt>
    <dgm:pt modelId="{89E6207F-5B37-4D98-B57A-E423C5999060}" type="sibTrans" cxnId="{74517E85-3E09-498E-8656-87F710AF1890}">
      <dgm:prSet/>
      <dgm:spPr/>
      <dgm:t>
        <a:bodyPr/>
        <a:lstStyle/>
        <a:p>
          <a:endParaRPr lang="en-US"/>
        </a:p>
      </dgm:t>
    </dgm:pt>
    <dgm:pt modelId="{113A9003-B202-42DE-96AD-3A20C86234C0}">
      <dgm:prSet/>
      <dgm:spPr/>
      <dgm:t>
        <a:bodyPr/>
        <a:lstStyle/>
        <a:p>
          <a:r>
            <a:t>Kontrollet e përbashkëta kufitare</a:t>
          </a:r>
          <a:endParaRPr lang="sq-AL" dirty="0"/>
        </a:p>
      </dgm:t>
    </dgm:pt>
    <dgm:pt modelId="{C8630636-F954-440E-8E63-59D37A188627}" type="parTrans" cxnId="{5D0891E8-3AF8-4477-A852-265E97245305}">
      <dgm:prSet/>
      <dgm:spPr/>
      <dgm:t>
        <a:bodyPr/>
        <a:lstStyle/>
        <a:p>
          <a:endParaRPr lang="en-US"/>
        </a:p>
      </dgm:t>
    </dgm:pt>
    <dgm:pt modelId="{7B813818-B37E-4898-8EC9-88A01BD4AAA9}" type="sibTrans" cxnId="{5D0891E8-3AF8-4477-A852-265E97245305}">
      <dgm:prSet/>
      <dgm:spPr/>
      <dgm:t>
        <a:bodyPr/>
        <a:lstStyle/>
        <a:p>
          <a:endParaRPr lang="en-US"/>
        </a:p>
      </dgm:t>
    </dgm:pt>
    <dgm:pt modelId="{7290F68E-ABA6-4B2D-9B00-760F59ABB1A8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7"/>
            </a:rPr>
            <a:t>Ndërhyrja e koordinuar</a:t>
          </a:r>
          <a:r>
            <a:t> kërkon që të gjitha agjencitë përkatëse kufitare të punojnë së bashku dhe të kryejnë kontrolle fizike në të njëjtën kohë.</a:t>
          </a:r>
          <a:endParaRPr lang="sq-AL" dirty="0"/>
        </a:p>
      </dgm:t>
    </dgm:pt>
    <dgm:pt modelId="{92AD0B98-B7FD-4A75-B28C-40E5A237705C}" type="parTrans" cxnId="{1848F37E-1804-4DCB-A905-4186D929E611}">
      <dgm:prSet/>
      <dgm:spPr/>
      <dgm:t>
        <a:bodyPr/>
        <a:lstStyle/>
        <a:p>
          <a:endParaRPr lang="en-GB"/>
        </a:p>
      </dgm:t>
    </dgm:pt>
    <dgm:pt modelId="{FBF6A8FE-11C4-4742-B2FE-A2A9F21F58E8}" type="sibTrans" cxnId="{1848F37E-1804-4DCB-A905-4186D929E611}">
      <dgm:prSet/>
      <dgm:spPr/>
      <dgm:t>
        <a:bodyPr/>
        <a:lstStyle/>
        <a:p>
          <a:endParaRPr lang="en-GB"/>
        </a:p>
      </dgm:t>
    </dgm:pt>
    <dgm:pt modelId="{CA29948D-7B66-4987-8AA8-18111343E71B}">
      <dgm:prSet/>
      <dgm:spPr/>
      <dgm:t>
        <a:bodyPr/>
        <a:lstStyle/>
        <a:p>
          <a:r>
            <a:t>Shtetet fqinje që kryejnë importe dhe eksporte duhet të koordinohen për të kryer veprimtari </a:t>
          </a:r>
          <a:r>
            <a:rPr lang="en-US" dirty="0" smtClean="0">
              <a:hlinkClick xmlns:r="http://schemas.openxmlformats.org/officeDocument/2006/relationships" r:id="rId8"/>
            </a:rPr>
            <a:t>të përbashkëta zhdoganimi dhe kontrolli në kufi</a:t>
          </a:r>
          <a:r>
            <a:t>, p.sh. </a:t>
          </a:r>
          <a:r>
            <a:rPr lang="en-US" dirty="0" smtClean="0">
              <a:hlinkClick xmlns:r="http://schemas.openxmlformats.org/officeDocument/2006/relationships" r:id="rId9"/>
            </a:rPr>
            <a:t>oraret e punës</a:t>
          </a:r>
          <a:r>
            <a:t>, shmangien e ndërprerjeve gjatë procesit të kalimit të kufirit. </a:t>
          </a:r>
          <a:endParaRPr lang="sq-AL" dirty="0"/>
        </a:p>
      </dgm:t>
    </dgm:pt>
    <dgm:pt modelId="{957E7428-9A91-4720-9B6D-550D08971933}" type="parTrans" cxnId="{45DF7B4A-A681-4DAF-889B-5A2AAD455AC9}">
      <dgm:prSet/>
      <dgm:spPr/>
      <dgm:t>
        <a:bodyPr/>
        <a:lstStyle/>
        <a:p>
          <a:endParaRPr lang="en-GB"/>
        </a:p>
      </dgm:t>
    </dgm:pt>
    <dgm:pt modelId="{D6BF56F7-918F-4883-B8D8-2C1E6B441F07}" type="sibTrans" cxnId="{45DF7B4A-A681-4DAF-889B-5A2AAD455AC9}">
      <dgm:prSet/>
      <dgm:spPr/>
      <dgm:t>
        <a:bodyPr/>
        <a:lstStyle/>
        <a:p>
          <a:endParaRPr lang="en-GB"/>
        </a:p>
      </dgm:t>
    </dgm:pt>
    <dgm:pt modelId="{5A7F55C3-4E3F-47A0-A7C5-58006CC6A02F}" type="pres">
      <dgm:prSet presAssocID="{0B2195E5-314D-44B1-9520-29A34BAFD6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472CCD-7D03-4D9F-8D37-F46EC1BF01CE}" type="pres">
      <dgm:prSet presAssocID="{29430C25-5300-4D6B-BFC5-62453C0989BF}" presName="composite" presStyleCnt="0"/>
      <dgm:spPr/>
    </dgm:pt>
    <dgm:pt modelId="{CCDD824E-F8AC-4CFD-99C6-AAF294B51355}" type="pres">
      <dgm:prSet presAssocID="{29430C25-5300-4D6B-BFC5-62453C0989B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761D6-7AD1-4C72-841A-2D58C650A46C}" type="pres">
      <dgm:prSet presAssocID="{29430C25-5300-4D6B-BFC5-62453C0989B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C78D7-49FF-4FC9-8F77-2732DED8A858}" type="pres">
      <dgm:prSet presAssocID="{6ABE72A6-C095-47D2-9C08-7175451462D8}" presName="sp" presStyleCnt="0"/>
      <dgm:spPr/>
    </dgm:pt>
    <dgm:pt modelId="{5F9D4BE4-7D51-450A-BDD9-8957DE48FB74}" type="pres">
      <dgm:prSet presAssocID="{C1C307C3-0108-41A0-9A22-DAA1E05602D4}" presName="composite" presStyleCnt="0"/>
      <dgm:spPr/>
    </dgm:pt>
    <dgm:pt modelId="{A0852915-5E49-46BA-9B91-C17F820D1FC4}" type="pres">
      <dgm:prSet presAssocID="{C1C307C3-0108-41A0-9A22-DAA1E05602D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25A92-33D1-4EAD-A25F-3492F26B48DF}" type="pres">
      <dgm:prSet presAssocID="{C1C307C3-0108-41A0-9A22-DAA1E05602D4}" presName="descendantText" presStyleLbl="alignAcc1" presStyleIdx="1" presStyleCnt="7" custLinFactNeighborX="230" custLinFactNeighborY="-1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75B63-0300-4E78-B3CA-B20571A68B00}" type="pres">
      <dgm:prSet presAssocID="{7D0A7B79-0B4C-4058-99A5-185D0224231C}" presName="sp" presStyleCnt="0"/>
      <dgm:spPr/>
    </dgm:pt>
    <dgm:pt modelId="{C2126125-F7AB-481D-894B-CEACF1EE60BB}" type="pres">
      <dgm:prSet presAssocID="{684BF0D0-A2F9-44DF-9865-39DE5CFBC9F6}" presName="composite" presStyleCnt="0"/>
      <dgm:spPr/>
    </dgm:pt>
    <dgm:pt modelId="{AF9BD097-348F-43A9-996D-3259C6CE9537}" type="pres">
      <dgm:prSet presAssocID="{684BF0D0-A2F9-44DF-9865-39DE5CFBC9F6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B2E2-C84A-4B5A-B0BB-3F2C5108F67E}" type="pres">
      <dgm:prSet presAssocID="{684BF0D0-A2F9-44DF-9865-39DE5CFBC9F6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52460-35CD-414A-8A5B-1CB1B1A00734}" type="pres">
      <dgm:prSet presAssocID="{06F942F0-328E-4722-B8F8-01D1360CA645}" presName="sp" presStyleCnt="0"/>
      <dgm:spPr/>
    </dgm:pt>
    <dgm:pt modelId="{0B1B348C-C020-4672-8259-6F9B80023E6D}" type="pres">
      <dgm:prSet presAssocID="{2B6C9D65-74A3-45CC-BB68-984F06F83E1E}" presName="composite" presStyleCnt="0"/>
      <dgm:spPr/>
    </dgm:pt>
    <dgm:pt modelId="{D772B9D5-F581-47C0-98CB-7B25A5FF2C4C}" type="pres">
      <dgm:prSet presAssocID="{2B6C9D65-74A3-45CC-BB68-984F06F83E1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DA494-7721-47C3-BA66-BBB271D49E22}" type="pres">
      <dgm:prSet presAssocID="{2B6C9D65-74A3-45CC-BB68-984F06F83E1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7B306-356F-45EE-94D5-A418B64911D2}" type="pres">
      <dgm:prSet presAssocID="{28AD69F4-9E82-4648-99D6-72289892316F}" presName="sp" presStyleCnt="0"/>
      <dgm:spPr/>
    </dgm:pt>
    <dgm:pt modelId="{AD349DAD-58EA-41E5-899D-D492B6625A17}" type="pres">
      <dgm:prSet presAssocID="{8D6A27C4-A421-489B-A851-DE9D88CC5BB6}" presName="composite" presStyleCnt="0"/>
      <dgm:spPr/>
    </dgm:pt>
    <dgm:pt modelId="{782DB8CD-087C-412E-8828-27309BB76A3A}" type="pres">
      <dgm:prSet presAssocID="{8D6A27C4-A421-489B-A851-DE9D88CC5BB6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02718-7C43-4DFB-B954-36D23FED707C}" type="pres">
      <dgm:prSet presAssocID="{8D6A27C4-A421-489B-A851-DE9D88CC5BB6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F973B-DC64-4FB0-B9D5-29388E7DE2AA}" type="pres">
      <dgm:prSet presAssocID="{6557A91D-142D-4B66-A4F4-5CF85BC1982A}" presName="sp" presStyleCnt="0"/>
      <dgm:spPr/>
    </dgm:pt>
    <dgm:pt modelId="{FA1356A9-7F12-49B1-97C2-78DDCDB42219}" type="pres">
      <dgm:prSet presAssocID="{EAB997C8-D0E3-45DF-8EBC-3EF142F42A37}" presName="composite" presStyleCnt="0"/>
      <dgm:spPr/>
    </dgm:pt>
    <dgm:pt modelId="{3F0E7EB6-FAFE-408E-9263-8F721C81A229}" type="pres">
      <dgm:prSet presAssocID="{EAB997C8-D0E3-45DF-8EBC-3EF142F42A3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1D460-E8D9-472A-A627-AEF95C2E236C}" type="pres">
      <dgm:prSet presAssocID="{EAB997C8-D0E3-45DF-8EBC-3EF142F42A3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AA782-0C3C-4418-871A-7FF0D9B59B6E}" type="pres">
      <dgm:prSet presAssocID="{89E6207F-5B37-4D98-B57A-E423C5999060}" presName="sp" presStyleCnt="0"/>
      <dgm:spPr/>
    </dgm:pt>
    <dgm:pt modelId="{F25F7518-A66D-40E4-BB4D-E35B2AD8DA5E}" type="pres">
      <dgm:prSet presAssocID="{113A9003-B202-42DE-96AD-3A20C86234C0}" presName="composite" presStyleCnt="0"/>
      <dgm:spPr/>
    </dgm:pt>
    <dgm:pt modelId="{E468BF34-280D-4078-A60F-8E289D3A01CA}" type="pres">
      <dgm:prSet presAssocID="{113A9003-B202-42DE-96AD-3A20C86234C0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64523-5496-48E6-88E8-921B5141A6B7}" type="pres">
      <dgm:prSet presAssocID="{113A9003-B202-42DE-96AD-3A20C86234C0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403C4-844C-4EEC-9E3A-0B63E75AFBFA}" srcId="{0B2195E5-314D-44B1-9520-29A34BAFD662}" destId="{2B6C9D65-74A3-45CC-BB68-984F06F83E1E}" srcOrd="3" destOrd="0" parTransId="{D2166404-7BF9-4ACF-B32F-9559FF1C657C}" sibTransId="{28AD69F4-9E82-4648-99D6-72289892316F}"/>
    <dgm:cxn modelId="{E915DC74-5CF2-4065-BA8B-678BCFE8DC33}" type="presOf" srcId="{2B6C9D65-74A3-45CC-BB68-984F06F83E1E}" destId="{D772B9D5-F581-47C0-98CB-7B25A5FF2C4C}" srcOrd="0" destOrd="0" presId="urn:microsoft.com/office/officeart/2005/8/layout/chevron2"/>
    <dgm:cxn modelId="{74349B5B-30D0-46E0-A339-80BBE741F99E}" type="presOf" srcId="{FDCFED1E-76E3-4567-8E77-808BE20F66D2}" destId="{7211B2E2-C84A-4B5A-B0BB-3F2C5108F67E}" srcOrd="0" destOrd="0" presId="urn:microsoft.com/office/officeart/2005/8/layout/chevron2"/>
    <dgm:cxn modelId="{53C0F040-68BB-41D7-8F82-52A5D9B1359A}" type="presOf" srcId="{7E448C39-0CED-48BE-9C51-0C83281C84F6}" destId="{C4425A92-33D1-4EAD-A25F-3492F26B48DF}" srcOrd="0" destOrd="0" presId="urn:microsoft.com/office/officeart/2005/8/layout/chevron2"/>
    <dgm:cxn modelId="{11FAC6C8-044A-4CAF-A6E5-0583B6CEC639}" srcId="{0B2195E5-314D-44B1-9520-29A34BAFD662}" destId="{684BF0D0-A2F9-44DF-9865-39DE5CFBC9F6}" srcOrd="2" destOrd="0" parTransId="{F28290B6-FFC5-4F79-A97C-7E39BEB07AEC}" sibTransId="{06F942F0-328E-4722-B8F8-01D1360CA645}"/>
    <dgm:cxn modelId="{DDE12F7A-DE88-43BF-BC16-C4398C01B6AA}" srcId="{0B2195E5-314D-44B1-9520-29A34BAFD662}" destId="{8D6A27C4-A421-489B-A851-DE9D88CC5BB6}" srcOrd="4" destOrd="0" parTransId="{5772C388-124F-42D5-8DEC-7D3B473A1D4C}" sibTransId="{6557A91D-142D-4B66-A4F4-5CF85BC1982A}"/>
    <dgm:cxn modelId="{F853724E-162F-44E9-904D-E357AAD4FA18}" type="presOf" srcId="{0B2195E5-314D-44B1-9520-29A34BAFD662}" destId="{5A7F55C3-4E3F-47A0-A7C5-58006CC6A02F}" srcOrd="0" destOrd="0" presId="urn:microsoft.com/office/officeart/2005/8/layout/chevron2"/>
    <dgm:cxn modelId="{C954C8EF-3027-4597-9A0C-B4FC1E13EEFB}" type="presOf" srcId="{C1C307C3-0108-41A0-9A22-DAA1E05602D4}" destId="{A0852915-5E49-46BA-9B91-C17F820D1FC4}" srcOrd="0" destOrd="0" presId="urn:microsoft.com/office/officeart/2005/8/layout/chevron2"/>
    <dgm:cxn modelId="{E7493944-3F05-4054-A266-2AD2B8E62D4C}" srcId="{0B2195E5-314D-44B1-9520-29A34BAFD662}" destId="{29430C25-5300-4D6B-BFC5-62453C0989BF}" srcOrd="0" destOrd="0" parTransId="{F47B457A-E1B7-487B-BDC2-206DDBD8CACE}" sibTransId="{6ABE72A6-C095-47D2-9C08-7175451462D8}"/>
    <dgm:cxn modelId="{8F629F02-E132-481E-AB95-CC85C09581A1}" type="presOf" srcId="{1D7212E5-195F-4652-9609-08E1B639312D}" destId="{1F8761D6-7AD1-4C72-841A-2D58C650A46C}" srcOrd="0" destOrd="0" presId="urn:microsoft.com/office/officeart/2005/8/layout/chevron2"/>
    <dgm:cxn modelId="{463F17FA-49C3-4B10-9CED-8E9F1D018E94}" type="presOf" srcId="{684BF0D0-A2F9-44DF-9865-39DE5CFBC9F6}" destId="{AF9BD097-348F-43A9-996D-3259C6CE9537}" srcOrd="0" destOrd="0" presId="urn:microsoft.com/office/officeart/2005/8/layout/chevron2"/>
    <dgm:cxn modelId="{DBE52AEB-C44A-4E65-9E2B-AF321F67CBD0}" type="presOf" srcId="{29430C25-5300-4D6B-BFC5-62453C0989BF}" destId="{CCDD824E-F8AC-4CFD-99C6-AAF294B51355}" srcOrd="0" destOrd="0" presId="urn:microsoft.com/office/officeart/2005/8/layout/chevron2"/>
    <dgm:cxn modelId="{45DF7B4A-A681-4DAF-889B-5A2AAD455AC9}" srcId="{113A9003-B202-42DE-96AD-3A20C86234C0}" destId="{CA29948D-7B66-4987-8AA8-18111343E71B}" srcOrd="0" destOrd="0" parTransId="{957E7428-9A91-4720-9B6D-550D08971933}" sibTransId="{D6BF56F7-918F-4883-B8D8-2C1E6B441F07}"/>
    <dgm:cxn modelId="{BBDD588B-B0EE-4347-A4FD-6A597A35DC85}" type="presOf" srcId="{8D6A27C4-A421-489B-A851-DE9D88CC5BB6}" destId="{782DB8CD-087C-412E-8828-27309BB76A3A}" srcOrd="0" destOrd="0" presId="urn:microsoft.com/office/officeart/2005/8/layout/chevron2"/>
    <dgm:cxn modelId="{74517E85-3E09-498E-8656-87F710AF1890}" srcId="{0B2195E5-314D-44B1-9520-29A34BAFD662}" destId="{EAB997C8-D0E3-45DF-8EBC-3EF142F42A37}" srcOrd="5" destOrd="0" parTransId="{ED2457F5-76C2-43B6-86A3-CA67902CAD2D}" sibTransId="{89E6207F-5B37-4D98-B57A-E423C5999060}"/>
    <dgm:cxn modelId="{32103345-1EB1-4AA6-9AB0-2B2BD6C1D541}" type="presOf" srcId="{7290F68E-ABA6-4B2D-9B00-760F59ABB1A8}" destId="{C301D460-E8D9-472A-A627-AEF95C2E236C}" srcOrd="0" destOrd="0" presId="urn:microsoft.com/office/officeart/2005/8/layout/chevron2"/>
    <dgm:cxn modelId="{5D0891E8-3AF8-4477-A852-265E97245305}" srcId="{0B2195E5-314D-44B1-9520-29A34BAFD662}" destId="{113A9003-B202-42DE-96AD-3A20C86234C0}" srcOrd="6" destOrd="0" parTransId="{C8630636-F954-440E-8E63-59D37A188627}" sibTransId="{7B813818-B37E-4898-8EC9-88A01BD4AAA9}"/>
    <dgm:cxn modelId="{0985A75D-0528-460E-85EC-C5A0A8EE2B65}" srcId="{684BF0D0-A2F9-44DF-9865-39DE5CFBC9F6}" destId="{FDCFED1E-76E3-4567-8E77-808BE20F66D2}" srcOrd="0" destOrd="0" parTransId="{010AB880-DB7B-4F01-B5EB-234262A95810}" sibTransId="{3BB56987-3404-436E-8E25-ABC7435D4248}"/>
    <dgm:cxn modelId="{851C9C97-7940-46B5-BACA-20080D747D8A}" srcId="{0B2195E5-314D-44B1-9520-29A34BAFD662}" destId="{C1C307C3-0108-41A0-9A22-DAA1E05602D4}" srcOrd="1" destOrd="0" parTransId="{674C6E5F-7B57-4992-90F7-1E5096158248}" sibTransId="{7D0A7B79-0B4C-4058-99A5-185D0224231C}"/>
    <dgm:cxn modelId="{91EC5AB6-4DAB-4A6F-9BFA-09ECF19F0F75}" type="presOf" srcId="{CDE4CC4C-65A0-4696-95AD-38B52C6C4B1F}" destId="{2C6DA494-7721-47C3-BA66-BBB271D49E22}" srcOrd="0" destOrd="0" presId="urn:microsoft.com/office/officeart/2005/8/layout/chevron2"/>
    <dgm:cxn modelId="{7DE514B9-923A-46F8-819B-FBD4710603AB}" type="presOf" srcId="{EAB997C8-D0E3-45DF-8EBC-3EF142F42A37}" destId="{3F0E7EB6-FAFE-408E-9263-8F721C81A229}" srcOrd="0" destOrd="0" presId="urn:microsoft.com/office/officeart/2005/8/layout/chevron2"/>
    <dgm:cxn modelId="{1848F37E-1804-4DCB-A905-4186D929E611}" srcId="{EAB997C8-D0E3-45DF-8EBC-3EF142F42A37}" destId="{7290F68E-ABA6-4B2D-9B00-760F59ABB1A8}" srcOrd="0" destOrd="0" parTransId="{92AD0B98-B7FD-4A75-B28C-40E5A237705C}" sibTransId="{FBF6A8FE-11C4-4742-B2FE-A2A9F21F58E8}"/>
    <dgm:cxn modelId="{9AB15F38-DE70-49F3-B97A-722CB3B8A83C}" srcId="{8D6A27C4-A421-489B-A851-DE9D88CC5BB6}" destId="{FD928B97-E67A-45D5-B55B-4EECE1828E05}" srcOrd="0" destOrd="0" parTransId="{A080DCE7-0059-42A1-8906-26A7491E8632}" sibTransId="{6B555CD7-FF1C-4193-B368-C5DA8CF9D80B}"/>
    <dgm:cxn modelId="{14B3ECCA-A190-4AF7-A242-8D5D517492CC}" srcId="{29430C25-5300-4D6B-BFC5-62453C0989BF}" destId="{1D7212E5-195F-4652-9609-08E1B639312D}" srcOrd="0" destOrd="0" parTransId="{C9466AB0-302C-4C98-AF3B-E91AB512D6B6}" sibTransId="{579C8816-0DE6-4F88-9160-287592C994A8}"/>
    <dgm:cxn modelId="{415D045A-6BAA-4824-8FBA-471F883D769B}" srcId="{2B6C9D65-74A3-45CC-BB68-984F06F83E1E}" destId="{CDE4CC4C-65A0-4696-95AD-38B52C6C4B1F}" srcOrd="0" destOrd="0" parTransId="{88F1A7E7-6BEB-4EE0-97BB-551159051714}" sibTransId="{E5CD2B29-11B8-4BF1-960E-53CF1C6CC853}"/>
    <dgm:cxn modelId="{05216126-85FF-4E74-A10E-0613249170FE}" type="presOf" srcId="{FD928B97-E67A-45D5-B55B-4EECE1828E05}" destId="{26002718-7C43-4DFB-B954-36D23FED707C}" srcOrd="0" destOrd="0" presId="urn:microsoft.com/office/officeart/2005/8/layout/chevron2"/>
    <dgm:cxn modelId="{B5304597-40BB-4E65-90F7-14930E72D5C4}" type="presOf" srcId="{113A9003-B202-42DE-96AD-3A20C86234C0}" destId="{E468BF34-280D-4078-A60F-8E289D3A01CA}" srcOrd="0" destOrd="0" presId="urn:microsoft.com/office/officeart/2005/8/layout/chevron2"/>
    <dgm:cxn modelId="{49E838FC-91CE-4D9C-9DD1-2D09A5D50000}" srcId="{C1C307C3-0108-41A0-9A22-DAA1E05602D4}" destId="{7E448C39-0CED-48BE-9C51-0C83281C84F6}" srcOrd="0" destOrd="0" parTransId="{CF23BE84-B49E-4E26-B422-C6D043EA9813}" sibTransId="{3668A658-CF2A-41E9-A745-4EE44F5BB95A}"/>
    <dgm:cxn modelId="{EBB5EFB7-8C50-427B-B792-7E7B3476A89C}" type="presOf" srcId="{CA29948D-7B66-4987-8AA8-18111343E71B}" destId="{72364523-5496-48E6-88E8-921B5141A6B7}" srcOrd="0" destOrd="0" presId="urn:microsoft.com/office/officeart/2005/8/layout/chevron2"/>
    <dgm:cxn modelId="{D3D4DDD7-9428-429A-B51B-B3A2EF0D661D}" type="presParOf" srcId="{5A7F55C3-4E3F-47A0-A7C5-58006CC6A02F}" destId="{3A472CCD-7D03-4D9F-8D37-F46EC1BF01CE}" srcOrd="0" destOrd="0" presId="urn:microsoft.com/office/officeart/2005/8/layout/chevron2"/>
    <dgm:cxn modelId="{63FE797F-E67E-43BD-8A22-BFF9BF6B549C}" type="presParOf" srcId="{3A472CCD-7D03-4D9F-8D37-F46EC1BF01CE}" destId="{CCDD824E-F8AC-4CFD-99C6-AAF294B51355}" srcOrd="0" destOrd="0" presId="urn:microsoft.com/office/officeart/2005/8/layout/chevron2"/>
    <dgm:cxn modelId="{FF84A511-AD28-42AC-8D07-956E22217B69}" type="presParOf" srcId="{3A472CCD-7D03-4D9F-8D37-F46EC1BF01CE}" destId="{1F8761D6-7AD1-4C72-841A-2D58C650A46C}" srcOrd="1" destOrd="0" presId="urn:microsoft.com/office/officeart/2005/8/layout/chevron2"/>
    <dgm:cxn modelId="{3B48D045-98AD-44D7-968F-F21E2C9FD9E5}" type="presParOf" srcId="{5A7F55C3-4E3F-47A0-A7C5-58006CC6A02F}" destId="{1E8C78D7-49FF-4FC9-8F77-2732DED8A858}" srcOrd="1" destOrd="0" presId="urn:microsoft.com/office/officeart/2005/8/layout/chevron2"/>
    <dgm:cxn modelId="{F56842EF-7758-4ED6-946D-05F3368078BC}" type="presParOf" srcId="{5A7F55C3-4E3F-47A0-A7C5-58006CC6A02F}" destId="{5F9D4BE4-7D51-450A-BDD9-8957DE48FB74}" srcOrd="2" destOrd="0" presId="urn:microsoft.com/office/officeart/2005/8/layout/chevron2"/>
    <dgm:cxn modelId="{96AC10BE-65E7-4EF2-B0B2-318F793D802C}" type="presParOf" srcId="{5F9D4BE4-7D51-450A-BDD9-8957DE48FB74}" destId="{A0852915-5E49-46BA-9B91-C17F820D1FC4}" srcOrd="0" destOrd="0" presId="urn:microsoft.com/office/officeart/2005/8/layout/chevron2"/>
    <dgm:cxn modelId="{D63A1F7B-6705-41F8-A6AC-09C91E9D47C3}" type="presParOf" srcId="{5F9D4BE4-7D51-450A-BDD9-8957DE48FB74}" destId="{C4425A92-33D1-4EAD-A25F-3492F26B48DF}" srcOrd="1" destOrd="0" presId="urn:microsoft.com/office/officeart/2005/8/layout/chevron2"/>
    <dgm:cxn modelId="{5F6D71A3-8427-4CDC-B648-11FAFF201885}" type="presParOf" srcId="{5A7F55C3-4E3F-47A0-A7C5-58006CC6A02F}" destId="{0E975B63-0300-4E78-B3CA-B20571A68B00}" srcOrd="3" destOrd="0" presId="urn:microsoft.com/office/officeart/2005/8/layout/chevron2"/>
    <dgm:cxn modelId="{96D9EBB9-E864-40B9-AB86-44B934AF4495}" type="presParOf" srcId="{5A7F55C3-4E3F-47A0-A7C5-58006CC6A02F}" destId="{C2126125-F7AB-481D-894B-CEACF1EE60BB}" srcOrd="4" destOrd="0" presId="urn:microsoft.com/office/officeart/2005/8/layout/chevron2"/>
    <dgm:cxn modelId="{0DBE6625-5E5D-4FAE-A549-BA2689B18C20}" type="presParOf" srcId="{C2126125-F7AB-481D-894B-CEACF1EE60BB}" destId="{AF9BD097-348F-43A9-996D-3259C6CE9537}" srcOrd="0" destOrd="0" presId="urn:microsoft.com/office/officeart/2005/8/layout/chevron2"/>
    <dgm:cxn modelId="{6B82611F-860F-4C83-A3B5-65F9898D60C3}" type="presParOf" srcId="{C2126125-F7AB-481D-894B-CEACF1EE60BB}" destId="{7211B2E2-C84A-4B5A-B0BB-3F2C5108F67E}" srcOrd="1" destOrd="0" presId="urn:microsoft.com/office/officeart/2005/8/layout/chevron2"/>
    <dgm:cxn modelId="{F559464F-78F0-489B-B3B5-8CE4A982E4BE}" type="presParOf" srcId="{5A7F55C3-4E3F-47A0-A7C5-58006CC6A02F}" destId="{5BC52460-35CD-414A-8A5B-1CB1B1A00734}" srcOrd="5" destOrd="0" presId="urn:microsoft.com/office/officeart/2005/8/layout/chevron2"/>
    <dgm:cxn modelId="{5ADA2239-7749-460A-87D1-075B51CC05A7}" type="presParOf" srcId="{5A7F55C3-4E3F-47A0-A7C5-58006CC6A02F}" destId="{0B1B348C-C020-4672-8259-6F9B80023E6D}" srcOrd="6" destOrd="0" presId="urn:microsoft.com/office/officeart/2005/8/layout/chevron2"/>
    <dgm:cxn modelId="{FF0EE656-86B0-4122-9F81-2B848D00E08B}" type="presParOf" srcId="{0B1B348C-C020-4672-8259-6F9B80023E6D}" destId="{D772B9D5-F581-47C0-98CB-7B25A5FF2C4C}" srcOrd="0" destOrd="0" presId="urn:microsoft.com/office/officeart/2005/8/layout/chevron2"/>
    <dgm:cxn modelId="{E8197051-E696-412B-97B9-685258D960DE}" type="presParOf" srcId="{0B1B348C-C020-4672-8259-6F9B80023E6D}" destId="{2C6DA494-7721-47C3-BA66-BBB271D49E22}" srcOrd="1" destOrd="0" presId="urn:microsoft.com/office/officeart/2005/8/layout/chevron2"/>
    <dgm:cxn modelId="{DEF6D5F2-BAE0-4554-8BCD-23779B26C520}" type="presParOf" srcId="{5A7F55C3-4E3F-47A0-A7C5-58006CC6A02F}" destId="{62D7B306-356F-45EE-94D5-A418B64911D2}" srcOrd="7" destOrd="0" presId="urn:microsoft.com/office/officeart/2005/8/layout/chevron2"/>
    <dgm:cxn modelId="{0F09AF5A-8AF7-4212-B454-7BAFF404B681}" type="presParOf" srcId="{5A7F55C3-4E3F-47A0-A7C5-58006CC6A02F}" destId="{AD349DAD-58EA-41E5-899D-D492B6625A17}" srcOrd="8" destOrd="0" presId="urn:microsoft.com/office/officeart/2005/8/layout/chevron2"/>
    <dgm:cxn modelId="{6718036B-546A-4FE6-88B2-E640A47924C5}" type="presParOf" srcId="{AD349DAD-58EA-41E5-899D-D492B6625A17}" destId="{782DB8CD-087C-412E-8828-27309BB76A3A}" srcOrd="0" destOrd="0" presId="urn:microsoft.com/office/officeart/2005/8/layout/chevron2"/>
    <dgm:cxn modelId="{16E97A58-EDDE-46F2-B5FA-E0443613BC1D}" type="presParOf" srcId="{AD349DAD-58EA-41E5-899D-D492B6625A17}" destId="{26002718-7C43-4DFB-B954-36D23FED707C}" srcOrd="1" destOrd="0" presId="urn:microsoft.com/office/officeart/2005/8/layout/chevron2"/>
    <dgm:cxn modelId="{FDDDBF72-CBE9-4D34-8AFF-79CC08992214}" type="presParOf" srcId="{5A7F55C3-4E3F-47A0-A7C5-58006CC6A02F}" destId="{93CF973B-DC64-4FB0-B9D5-29388E7DE2AA}" srcOrd="9" destOrd="0" presId="urn:microsoft.com/office/officeart/2005/8/layout/chevron2"/>
    <dgm:cxn modelId="{D7D3D8A9-51B2-4A2D-8938-530F1CFD399E}" type="presParOf" srcId="{5A7F55C3-4E3F-47A0-A7C5-58006CC6A02F}" destId="{FA1356A9-7F12-49B1-97C2-78DDCDB42219}" srcOrd="10" destOrd="0" presId="urn:microsoft.com/office/officeart/2005/8/layout/chevron2"/>
    <dgm:cxn modelId="{3F4D6714-572C-481E-BAB2-135678C1DCAD}" type="presParOf" srcId="{FA1356A9-7F12-49B1-97C2-78DDCDB42219}" destId="{3F0E7EB6-FAFE-408E-9263-8F721C81A229}" srcOrd="0" destOrd="0" presId="urn:microsoft.com/office/officeart/2005/8/layout/chevron2"/>
    <dgm:cxn modelId="{785C2C02-5F81-482C-B70A-9CCE25129C96}" type="presParOf" srcId="{FA1356A9-7F12-49B1-97C2-78DDCDB42219}" destId="{C301D460-E8D9-472A-A627-AEF95C2E236C}" srcOrd="1" destOrd="0" presId="urn:microsoft.com/office/officeart/2005/8/layout/chevron2"/>
    <dgm:cxn modelId="{55EDFF42-97F0-4D04-AF0A-6E1FCA582A7D}" type="presParOf" srcId="{5A7F55C3-4E3F-47A0-A7C5-58006CC6A02F}" destId="{2BEAA782-0C3C-4418-871A-7FF0D9B59B6E}" srcOrd="11" destOrd="0" presId="urn:microsoft.com/office/officeart/2005/8/layout/chevron2"/>
    <dgm:cxn modelId="{762C596D-B711-4FEB-9EEE-0BF19A662F00}" type="presParOf" srcId="{5A7F55C3-4E3F-47A0-A7C5-58006CC6A02F}" destId="{F25F7518-A66D-40E4-BB4D-E35B2AD8DA5E}" srcOrd="12" destOrd="0" presId="urn:microsoft.com/office/officeart/2005/8/layout/chevron2"/>
    <dgm:cxn modelId="{DA397B29-F46E-48EE-8B0F-245B4A9AF4F4}" type="presParOf" srcId="{F25F7518-A66D-40E4-BB4D-E35B2AD8DA5E}" destId="{E468BF34-280D-4078-A60F-8E289D3A01CA}" srcOrd="0" destOrd="0" presId="urn:microsoft.com/office/officeart/2005/8/layout/chevron2"/>
    <dgm:cxn modelId="{48EC9325-6AA0-413E-9A27-29600669C3B6}" type="presParOf" srcId="{F25F7518-A66D-40E4-BB4D-E35B2AD8DA5E}" destId="{72364523-5496-48E6-88E8-921B5141A6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ADE28-533F-45FC-96CB-6A1A79DC865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F04979-B669-40FC-9D20-9FBDFAFC621E}">
      <dgm:prSet phldrT="[Text]" custT="1"/>
      <dgm:spPr/>
      <dgm:t>
        <a:bodyPr/>
        <a:lstStyle/>
        <a:p>
          <a:r>
            <a:rPr sz="1200" dirty="0" err="1"/>
            <a:t>TË</a:t>
          </a:r>
          <a:r>
            <a:rPr sz="1200" dirty="0"/>
            <a:t> </a:t>
          </a:r>
          <a:r>
            <a:rPr sz="1200" dirty="0" err="1"/>
            <a:t>PËRGJITHSHME</a:t>
          </a:r>
          <a:endParaRPr lang="sq-AL" sz="1200" dirty="0"/>
        </a:p>
      </dgm:t>
    </dgm:pt>
    <dgm:pt modelId="{CE9FF913-CF07-4646-85F3-51BC25AA7637}" type="parTrans" cxnId="{4D4BE29E-BF23-4513-AE4F-C948B38FA17C}">
      <dgm:prSet/>
      <dgm:spPr/>
      <dgm:t>
        <a:bodyPr/>
        <a:lstStyle/>
        <a:p>
          <a:endParaRPr lang="en-GB"/>
        </a:p>
      </dgm:t>
    </dgm:pt>
    <dgm:pt modelId="{7C99DADF-ECCA-4E10-AE68-F959CD19BC57}" type="sibTrans" cxnId="{4D4BE29E-BF23-4513-AE4F-C948B38FA17C}">
      <dgm:prSet/>
      <dgm:spPr/>
      <dgm:t>
        <a:bodyPr/>
        <a:lstStyle/>
        <a:p>
          <a:endParaRPr lang="en-GB"/>
        </a:p>
      </dgm:t>
    </dgm:pt>
    <dgm:pt modelId="{56503AC5-791B-4022-A006-C87B85819447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Synon të zbatojë dhe të nxisë </a:t>
          </a:r>
          <a:r>
            <a:rPr lang="en-US" dirty="0" smtClean="0">
              <a:solidFill>
                <a:schemeClr val="accent6"/>
              </a:solidFill>
            </a:rPr>
            <a:t>parimet kryesore për lehtësimin e tregtisë </a:t>
          </a:r>
          <a:r>
            <a:rPr lang="en-US" dirty="0" smtClean="0">
              <a:solidFill>
                <a:schemeClr val="tx2"/>
              </a:solidFill>
            </a:rPr>
            <a:t>si për shembull </a:t>
          </a:r>
          <a:r>
            <a:rPr lang="en-US" dirty="0" smtClean="0">
              <a:solidFill>
                <a:schemeClr val="accent6"/>
              </a:solidFill>
            </a:rPr>
            <a:t>parashikueshmërinë</a:t>
          </a:r>
          <a:r>
            <a:rPr lang="en-US" dirty="0" smtClean="0">
              <a:solidFill>
                <a:schemeClr val="tx2"/>
              </a:solidFill>
            </a:rPr>
            <a:t>, </a:t>
          </a:r>
          <a:r>
            <a:rPr lang="en-US" dirty="0" smtClean="0">
              <a:solidFill>
                <a:schemeClr val="accent6"/>
              </a:solidFill>
            </a:rPr>
            <a:t>konsistencën</a:t>
          </a:r>
          <a:r>
            <a:rPr lang="en-US" dirty="0" smtClean="0">
              <a:solidFill>
                <a:schemeClr val="tx2"/>
              </a:solidFill>
            </a:rPr>
            <a:t> dhe</a:t>
          </a:r>
          <a:r>
            <a:rPr lang="en-US" dirty="0" smtClean="0">
              <a:solidFill>
                <a:schemeClr val="accent6"/>
              </a:solidFill>
            </a:rPr>
            <a:t>transparencën</a:t>
          </a:r>
          <a:endParaRPr lang="sq-AL" dirty="0">
            <a:solidFill>
              <a:schemeClr val="accent6"/>
            </a:solidFill>
          </a:endParaRPr>
        </a:p>
      </dgm:t>
    </dgm:pt>
    <dgm:pt modelId="{D8F3DFDF-7C14-4448-9E99-58AF17D3BE16}" type="parTrans" cxnId="{4D336743-961B-4ACC-83E2-D97CD136335A}">
      <dgm:prSet/>
      <dgm:spPr/>
      <dgm:t>
        <a:bodyPr/>
        <a:lstStyle/>
        <a:p>
          <a:endParaRPr lang="en-GB"/>
        </a:p>
      </dgm:t>
    </dgm:pt>
    <dgm:pt modelId="{B6337972-2702-4DC6-9B8F-7D1F98F45FB4}" type="sibTrans" cxnId="{4D336743-961B-4ACC-83E2-D97CD136335A}">
      <dgm:prSet/>
      <dgm:spPr/>
      <dgm:t>
        <a:bodyPr/>
        <a:lstStyle/>
        <a:p>
          <a:endParaRPr lang="en-GB"/>
        </a:p>
      </dgm:t>
    </dgm:pt>
    <dgm:pt modelId="{E3C68D60-9351-4EB7-8B5A-49C437FC4060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Kërkon të përmirësojë </a:t>
          </a:r>
          <a:r>
            <a:rPr lang="en-US" dirty="0" smtClean="0">
              <a:solidFill>
                <a:schemeClr val="accent6"/>
              </a:solidFill>
            </a:rPr>
            <a:t>efikasitetin </a:t>
          </a:r>
          <a:r>
            <a:rPr lang="en-US" dirty="0" smtClean="0">
              <a:solidFill>
                <a:schemeClr val="tx2"/>
              </a:solidFill>
            </a:rPr>
            <a:t>dhe</a:t>
          </a:r>
          <a:r>
            <a:rPr lang="en-US" dirty="0" smtClean="0">
              <a:solidFill>
                <a:schemeClr val="accent6"/>
              </a:solidFill>
            </a:rPr>
            <a:t> efiçencën </a:t>
          </a:r>
          <a:r>
            <a:rPr lang="en-US" dirty="0" smtClean="0">
              <a:solidFill>
                <a:schemeClr val="tx2"/>
              </a:solidFill>
            </a:rPr>
            <a:t>e </a:t>
          </a:r>
          <a:r>
            <a:rPr lang="en-US" dirty="0" smtClean="0">
              <a:solidFill>
                <a:schemeClr val="accent6"/>
              </a:solidFill>
            </a:rPr>
            <a:t>doganave</a:t>
          </a:r>
          <a:r>
            <a:t> </a:t>
          </a:r>
          <a:endParaRPr lang="sq-AL" dirty="0" smtClean="0">
            <a:solidFill>
              <a:schemeClr val="tx2"/>
            </a:solidFill>
          </a:endParaRPr>
        </a:p>
      </dgm:t>
    </dgm:pt>
    <dgm:pt modelId="{9E1DC1C6-D374-40E7-B1F6-415839858495}" type="parTrans" cxnId="{A651F2F4-416C-4517-B38A-F536F4C46536}">
      <dgm:prSet/>
      <dgm:spPr/>
      <dgm:t>
        <a:bodyPr/>
        <a:lstStyle/>
        <a:p>
          <a:endParaRPr lang="en-GB"/>
        </a:p>
      </dgm:t>
    </dgm:pt>
    <dgm:pt modelId="{91AD3029-970E-4918-98B9-6B2AC04B6F28}" type="sibTrans" cxnId="{A651F2F4-416C-4517-B38A-F536F4C46536}">
      <dgm:prSet/>
      <dgm:spPr/>
      <dgm:t>
        <a:bodyPr/>
        <a:lstStyle/>
        <a:p>
          <a:endParaRPr lang="en-GB"/>
        </a:p>
      </dgm:t>
    </dgm:pt>
    <dgm:pt modelId="{4A010029-780D-4F6B-967A-E48DAE016F4D}" type="pres">
      <dgm:prSet presAssocID="{88CADE28-533F-45FC-96CB-6A1A79DC865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D4C814D-C02A-4F98-8837-E69E4019A150}" type="pres">
      <dgm:prSet presAssocID="{77F04979-B669-40FC-9D20-9FBDFAFC621E}" presName="posSpace" presStyleCnt="0"/>
      <dgm:spPr/>
    </dgm:pt>
    <dgm:pt modelId="{9F036F4E-7EAA-43AA-8C07-8EB5ADA259F5}" type="pres">
      <dgm:prSet presAssocID="{77F04979-B669-40FC-9D20-9FBDFAFC621E}" presName="vertFlow" presStyleCnt="0"/>
      <dgm:spPr/>
    </dgm:pt>
    <dgm:pt modelId="{44F9FEC3-1D0B-4A9C-A23D-9F3799F70C79}" type="pres">
      <dgm:prSet presAssocID="{77F04979-B669-40FC-9D20-9FBDFAFC621E}" presName="topSpace" presStyleCnt="0"/>
      <dgm:spPr/>
    </dgm:pt>
    <dgm:pt modelId="{23617795-254C-475D-B251-AF52DD80D381}" type="pres">
      <dgm:prSet presAssocID="{77F04979-B669-40FC-9D20-9FBDFAFC621E}" presName="firstComp" presStyleCnt="0"/>
      <dgm:spPr/>
    </dgm:pt>
    <dgm:pt modelId="{D84727CB-CA2D-407D-B23F-8F1FDBF0951B}" type="pres">
      <dgm:prSet presAssocID="{77F04979-B669-40FC-9D20-9FBDFAFC621E}" presName="firstChild" presStyleLbl="bgAccFollowNode1" presStyleIdx="0" presStyleCnt="2"/>
      <dgm:spPr/>
      <dgm:t>
        <a:bodyPr/>
        <a:lstStyle/>
        <a:p>
          <a:endParaRPr lang="en-GB"/>
        </a:p>
      </dgm:t>
    </dgm:pt>
    <dgm:pt modelId="{3419C222-66CE-4C73-B7C6-44941942954F}" type="pres">
      <dgm:prSet presAssocID="{77F04979-B669-40FC-9D20-9FBDFAFC621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6B94B0-27BA-46D1-B273-880F504747FD}" type="pres">
      <dgm:prSet presAssocID="{E3C68D60-9351-4EB7-8B5A-49C437FC4060}" presName="comp" presStyleCnt="0"/>
      <dgm:spPr/>
    </dgm:pt>
    <dgm:pt modelId="{DA1BAA02-C083-46C8-970A-A3A5E1769D0C}" type="pres">
      <dgm:prSet presAssocID="{E3C68D60-9351-4EB7-8B5A-49C437FC4060}" presName="child" presStyleLbl="bgAccFollowNode1" presStyleIdx="1" presStyleCnt="2"/>
      <dgm:spPr/>
      <dgm:t>
        <a:bodyPr/>
        <a:lstStyle/>
        <a:p>
          <a:endParaRPr lang="en-GB"/>
        </a:p>
      </dgm:t>
    </dgm:pt>
    <dgm:pt modelId="{6CBB6F33-3210-4BF4-926A-4B3FA67D2F28}" type="pres">
      <dgm:prSet presAssocID="{E3C68D60-9351-4EB7-8B5A-49C437FC4060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50F820-30DE-4FD0-85E4-ADECD10B314F}" type="pres">
      <dgm:prSet presAssocID="{77F04979-B669-40FC-9D20-9FBDFAFC621E}" presName="negSpace" presStyleCnt="0"/>
      <dgm:spPr/>
    </dgm:pt>
    <dgm:pt modelId="{FDDED5BE-B6EB-4CE3-B1AA-1F3F564074C6}" type="pres">
      <dgm:prSet presAssocID="{77F04979-B669-40FC-9D20-9FBDFAFC621E}" presName="circle" presStyleLbl="node1" presStyleIdx="0" presStyleCnt="1"/>
      <dgm:spPr/>
      <dgm:t>
        <a:bodyPr/>
        <a:lstStyle/>
        <a:p>
          <a:endParaRPr lang="en-GB"/>
        </a:p>
      </dgm:t>
    </dgm:pt>
  </dgm:ptLst>
  <dgm:cxnLst>
    <dgm:cxn modelId="{09B0CACA-55B2-4911-9046-671615972117}" type="presOf" srcId="{56503AC5-791B-4022-A006-C87B85819447}" destId="{3419C222-66CE-4C73-B7C6-44941942954F}" srcOrd="1" destOrd="0" presId="urn:microsoft.com/office/officeart/2005/8/layout/hList9"/>
    <dgm:cxn modelId="{A651F2F4-416C-4517-B38A-F536F4C46536}" srcId="{77F04979-B669-40FC-9D20-9FBDFAFC621E}" destId="{E3C68D60-9351-4EB7-8B5A-49C437FC4060}" srcOrd="1" destOrd="0" parTransId="{9E1DC1C6-D374-40E7-B1F6-415839858495}" sibTransId="{91AD3029-970E-4918-98B9-6B2AC04B6F28}"/>
    <dgm:cxn modelId="{4D336743-961B-4ACC-83E2-D97CD136335A}" srcId="{77F04979-B669-40FC-9D20-9FBDFAFC621E}" destId="{56503AC5-791B-4022-A006-C87B85819447}" srcOrd="0" destOrd="0" parTransId="{D8F3DFDF-7C14-4448-9E99-58AF17D3BE16}" sibTransId="{B6337972-2702-4DC6-9B8F-7D1F98F45FB4}"/>
    <dgm:cxn modelId="{C4FDFBF9-76CE-4E37-8698-39A807D10856}" type="presOf" srcId="{56503AC5-791B-4022-A006-C87B85819447}" destId="{D84727CB-CA2D-407D-B23F-8F1FDBF0951B}" srcOrd="0" destOrd="0" presId="urn:microsoft.com/office/officeart/2005/8/layout/hList9"/>
    <dgm:cxn modelId="{8F0BC7E7-FD91-46BA-A292-07559DEB843D}" type="presOf" srcId="{E3C68D60-9351-4EB7-8B5A-49C437FC4060}" destId="{DA1BAA02-C083-46C8-970A-A3A5E1769D0C}" srcOrd="0" destOrd="0" presId="urn:microsoft.com/office/officeart/2005/8/layout/hList9"/>
    <dgm:cxn modelId="{3936AF0D-DEF7-4E0B-9C86-1145CA330ECC}" type="presOf" srcId="{88CADE28-533F-45FC-96CB-6A1A79DC8651}" destId="{4A010029-780D-4F6B-967A-E48DAE016F4D}" srcOrd="0" destOrd="0" presId="urn:microsoft.com/office/officeart/2005/8/layout/hList9"/>
    <dgm:cxn modelId="{4D4BE29E-BF23-4513-AE4F-C948B38FA17C}" srcId="{88CADE28-533F-45FC-96CB-6A1A79DC8651}" destId="{77F04979-B669-40FC-9D20-9FBDFAFC621E}" srcOrd="0" destOrd="0" parTransId="{CE9FF913-CF07-4646-85F3-51BC25AA7637}" sibTransId="{7C99DADF-ECCA-4E10-AE68-F959CD19BC57}"/>
    <dgm:cxn modelId="{DB6D5842-3109-4454-9F56-BDB14107F469}" type="presOf" srcId="{E3C68D60-9351-4EB7-8B5A-49C437FC4060}" destId="{6CBB6F33-3210-4BF4-926A-4B3FA67D2F28}" srcOrd="1" destOrd="0" presId="urn:microsoft.com/office/officeart/2005/8/layout/hList9"/>
    <dgm:cxn modelId="{E53C5829-2980-4C28-B634-75666E4D8399}" type="presOf" srcId="{77F04979-B669-40FC-9D20-9FBDFAFC621E}" destId="{FDDED5BE-B6EB-4CE3-B1AA-1F3F564074C6}" srcOrd="0" destOrd="0" presId="urn:microsoft.com/office/officeart/2005/8/layout/hList9"/>
    <dgm:cxn modelId="{D888760F-5468-43B4-A944-43C7D4A63C20}" type="presParOf" srcId="{4A010029-780D-4F6B-967A-E48DAE016F4D}" destId="{1D4C814D-C02A-4F98-8837-E69E4019A150}" srcOrd="0" destOrd="0" presId="urn:microsoft.com/office/officeart/2005/8/layout/hList9"/>
    <dgm:cxn modelId="{352FAC03-1EAF-46E1-913F-90F01776E1E8}" type="presParOf" srcId="{4A010029-780D-4F6B-967A-E48DAE016F4D}" destId="{9F036F4E-7EAA-43AA-8C07-8EB5ADA259F5}" srcOrd="1" destOrd="0" presId="urn:microsoft.com/office/officeart/2005/8/layout/hList9"/>
    <dgm:cxn modelId="{302661C1-4A02-4600-8368-EAE4094EC8DC}" type="presParOf" srcId="{9F036F4E-7EAA-43AA-8C07-8EB5ADA259F5}" destId="{44F9FEC3-1D0B-4A9C-A23D-9F3799F70C79}" srcOrd="0" destOrd="0" presId="urn:microsoft.com/office/officeart/2005/8/layout/hList9"/>
    <dgm:cxn modelId="{7B32A0A1-E72D-4325-BDBB-0672FB1C995B}" type="presParOf" srcId="{9F036F4E-7EAA-43AA-8C07-8EB5ADA259F5}" destId="{23617795-254C-475D-B251-AF52DD80D381}" srcOrd="1" destOrd="0" presId="urn:microsoft.com/office/officeart/2005/8/layout/hList9"/>
    <dgm:cxn modelId="{F8F84594-791F-4F5C-BB06-AD50969FE1F9}" type="presParOf" srcId="{23617795-254C-475D-B251-AF52DD80D381}" destId="{D84727CB-CA2D-407D-B23F-8F1FDBF0951B}" srcOrd="0" destOrd="0" presId="urn:microsoft.com/office/officeart/2005/8/layout/hList9"/>
    <dgm:cxn modelId="{EE6CAD26-27A1-4373-B7DF-C71AC7FB35F6}" type="presParOf" srcId="{23617795-254C-475D-B251-AF52DD80D381}" destId="{3419C222-66CE-4C73-B7C6-44941942954F}" srcOrd="1" destOrd="0" presId="urn:microsoft.com/office/officeart/2005/8/layout/hList9"/>
    <dgm:cxn modelId="{5E551008-C3E3-4454-B2E5-49F215FC0C5F}" type="presParOf" srcId="{9F036F4E-7EAA-43AA-8C07-8EB5ADA259F5}" destId="{A46B94B0-27BA-46D1-B273-880F504747FD}" srcOrd="2" destOrd="0" presId="urn:microsoft.com/office/officeart/2005/8/layout/hList9"/>
    <dgm:cxn modelId="{A2C58543-FE6C-48C7-8725-1AC5CF7719D2}" type="presParOf" srcId="{A46B94B0-27BA-46D1-B273-880F504747FD}" destId="{DA1BAA02-C083-46C8-970A-A3A5E1769D0C}" srcOrd="0" destOrd="0" presId="urn:microsoft.com/office/officeart/2005/8/layout/hList9"/>
    <dgm:cxn modelId="{700DC805-910A-44D0-8864-4CCDC35C7743}" type="presParOf" srcId="{A46B94B0-27BA-46D1-B273-880F504747FD}" destId="{6CBB6F33-3210-4BF4-926A-4B3FA67D2F28}" srcOrd="1" destOrd="0" presId="urn:microsoft.com/office/officeart/2005/8/layout/hList9"/>
    <dgm:cxn modelId="{61EA1209-B68B-4E27-8D1B-E900869936EA}" type="presParOf" srcId="{4A010029-780D-4F6B-967A-E48DAE016F4D}" destId="{CB50F820-30DE-4FD0-85E4-ADECD10B314F}" srcOrd="2" destOrd="0" presId="urn:microsoft.com/office/officeart/2005/8/layout/hList9"/>
    <dgm:cxn modelId="{9A632D03-46B7-41A7-AB3A-E3FBD8AA0B59}" type="presParOf" srcId="{4A010029-780D-4F6B-967A-E48DAE016F4D}" destId="{FDDED5BE-B6EB-4CE3-B1AA-1F3F564074C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02127-6296-4A64-BCAC-196E69F72C7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1A07A9-4E3A-408C-9C1C-E5D570C30178}">
      <dgm:prSet phldrT="[Text]"/>
      <dgm:spPr/>
      <dgm:t>
        <a:bodyPr/>
        <a:lstStyle/>
        <a:p>
          <a:r>
            <a:t>MASAT QË LIDHEN ME PROCESIN</a:t>
          </a:r>
          <a:endParaRPr lang="sq-AL" dirty="0"/>
        </a:p>
      </dgm:t>
    </dgm:pt>
    <dgm:pt modelId="{BBF703FC-247D-4091-9430-72E4BCCD7C71}" type="parTrans" cxnId="{C8B54026-9D83-4F12-B42F-2459F9C622A3}">
      <dgm:prSet/>
      <dgm:spPr/>
      <dgm:t>
        <a:bodyPr/>
        <a:lstStyle/>
        <a:p>
          <a:endParaRPr lang="en-GB"/>
        </a:p>
      </dgm:t>
    </dgm:pt>
    <dgm:pt modelId="{2DFA0044-D9F7-41E5-AC95-8E270236124A}" type="sibTrans" cxnId="{C8B54026-9D83-4F12-B42F-2459F9C622A3}">
      <dgm:prSet/>
      <dgm:spPr/>
      <dgm:t>
        <a:bodyPr/>
        <a:lstStyle/>
        <a:p>
          <a:endParaRPr lang="en-GB"/>
        </a:p>
      </dgm:t>
    </dgm:pt>
    <dgm:pt modelId="{F448A5ED-43AA-4C5C-918E-2A37B13D6AB8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Masa specifike që lidhen me procesin me rezultate të </a:t>
          </a:r>
          <a:r>
            <a:rPr lang="en-US" dirty="0" err="1" smtClean="0">
              <a:solidFill>
                <a:schemeClr val="tx2"/>
              </a:solidFill>
            </a:rPr>
            <a:t>prekshme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mbi</a:t>
          </a:r>
          <a:r>
            <a:rPr lang="sq-AL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accent6"/>
              </a:solidFill>
            </a:rPr>
            <a:t>efiçencën</a:t>
          </a:r>
          <a:r>
            <a:rPr lang="en-US" dirty="0" smtClean="0">
              <a:solidFill>
                <a:schemeClr val="tx2"/>
              </a:solidFill>
            </a:rPr>
            <a:t> e </a:t>
          </a:r>
          <a:r>
            <a:rPr lang="en-US" dirty="0" smtClean="0">
              <a:solidFill>
                <a:schemeClr val="accent6"/>
              </a:solidFill>
            </a:rPr>
            <a:t>procesin e zhdoganimit në përgjithësi</a:t>
          </a:r>
          <a:endParaRPr lang="sq-AL" dirty="0">
            <a:solidFill>
              <a:schemeClr val="accent6"/>
            </a:solidFill>
          </a:endParaRPr>
        </a:p>
      </dgm:t>
    </dgm:pt>
    <dgm:pt modelId="{5C5E45B0-E002-48B6-B471-98C54E5F3B44}" type="parTrans" cxnId="{83627AAF-B5A4-4C67-86AC-7D9D917C37A7}">
      <dgm:prSet/>
      <dgm:spPr/>
      <dgm:t>
        <a:bodyPr/>
        <a:lstStyle/>
        <a:p>
          <a:endParaRPr lang="en-GB"/>
        </a:p>
      </dgm:t>
    </dgm:pt>
    <dgm:pt modelId="{B2F50E3F-7E81-4D9A-96D7-10569371E833}" type="sibTrans" cxnId="{83627AAF-B5A4-4C67-86AC-7D9D917C37A7}">
      <dgm:prSet/>
      <dgm:spPr/>
      <dgm:t>
        <a:bodyPr/>
        <a:lstStyle/>
        <a:p>
          <a:endParaRPr lang="en-GB"/>
        </a:p>
      </dgm:t>
    </dgm:pt>
    <dgm:pt modelId="{063C954E-5A04-414C-ABD9-775B74227473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Mund të arrihen në nivel </a:t>
          </a:r>
          <a:r>
            <a:rPr lang="en-US" dirty="0" smtClean="0">
              <a:solidFill>
                <a:schemeClr val="accent6"/>
              </a:solidFill>
            </a:rPr>
            <a:t>vendor</a:t>
          </a:r>
          <a:r>
            <a:rPr lang="en-US" dirty="0" smtClean="0">
              <a:solidFill>
                <a:schemeClr val="tx2"/>
              </a:solidFill>
            </a:rPr>
            <a:t> dhe relativisht </a:t>
          </a:r>
          <a:r>
            <a:rPr lang="en-US" dirty="0" smtClean="0">
              <a:solidFill>
                <a:schemeClr val="accent6"/>
              </a:solidFill>
            </a:rPr>
            <a:t>pa shpenzime</a:t>
          </a:r>
          <a:r>
            <a:rPr lang="en-US" dirty="0" smtClean="0">
              <a:solidFill>
                <a:schemeClr val="tx2"/>
              </a:solidFill>
            </a:rPr>
            <a:t> për t'u zbatuar</a:t>
          </a:r>
          <a:endParaRPr lang="sq-AL" dirty="0">
            <a:solidFill>
              <a:schemeClr val="tx2"/>
            </a:solidFill>
          </a:endParaRPr>
        </a:p>
      </dgm:t>
    </dgm:pt>
    <dgm:pt modelId="{68B4A5AB-46EF-4964-93DB-7365C23AF901}" type="parTrans" cxnId="{144475D5-6751-48DB-927F-2AB3AAC99A95}">
      <dgm:prSet/>
      <dgm:spPr/>
      <dgm:t>
        <a:bodyPr/>
        <a:lstStyle/>
        <a:p>
          <a:endParaRPr lang="en-GB"/>
        </a:p>
      </dgm:t>
    </dgm:pt>
    <dgm:pt modelId="{E31B4D63-CA11-4699-9272-2D2E991D4147}" type="sibTrans" cxnId="{144475D5-6751-48DB-927F-2AB3AAC99A95}">
      <dgm:prSet/>
      <dgm:spPr/>
      <dgm:t>
        <a:bodyPr/>
        <a:lstStyle/>
        <a:p>
          <a:endParaRPr lang="en-GB"/>
        </a:p>
      </dgm:t>
    </dgm:pt>
    <dgm:pt modelId="{5C455B83-5BDC-44F6-903B-17F044FF38DB}" type="pres">
      <dgm:prSet presAssocID="{3CA02127-6296-4A64-BCAC-196E69F72C7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A829F3E-BE23-4F32-BB59-06313A5E611C}" type="pres">
      <dgm:prSet presAssocID="{AB1A07A9-4E3A-408C-9C1C-E5D570C30178}" presName="posSpace" presStyleCnt="0"/>
      <dgm:spPr/>
    </dgm:pt>
    <dgm:pt modelId="{A7C222B9-B8F5-4E72-B158-418CA4E2C1FE}" type="pres">
      <dgm:prSet presAssocID="{AB1A07A9-4E3A-408C-9C1C-E5D570C30178}" presName="vertFlow" presStyleCnt="0"/>
      <dgm:spPr/>
    </dgm:pt>
    <dgm:pt modelId="{C885D238-AB34-4A49-ADA4-5F92AAE0ACD3}" type="pres">
      <dgm:prSet presAssocID="{AB1A07A9-4E3A-408C-9C1C-E5D570C30178}" presName="topSpace" presStyleCnt="0"/>
      <dgm:spPr/>
    </dgm:pt>
    <dgm:pt modelId="{D64A05BA-B8A2-42C3-80C6-57EB79B06804}" type="pres">
      <dgm:prSet presAssocID="{AB1A07A9-4E3A-408C-9C1C-E5D570C30178}" presName="firstComp" presStyleCnt="0"/>
      <dgm:spPr/>
    </dgm:pt>
    <dgm:pt modelId="{78A74AE5-53CD-4341-B8A9-406942A4176B}" type="pres">
      <dgm:prSet presAssocID="{AB1A07A9-4E3A-408C-9C1C-E5D570C30178}" presName="firstChild" presStyleLbl="bgAccFollowNode1" presStyleIdx="0" presStyleCnt="2"/>
      <dgm:spPr/>
      <dgm:t>
        <a:bodyPr/>
        <a:lstStyle/>
        <a:p>
          <a:endParaRPr lang="en-GB"/>
        </a:p>
      </dgm:t>
    </dgm:pt>
    <dgm:pt modelId="{2117CF0C-9D1E-4A26-BA90-540D8269949A}" type="pres">
      <dgm:prSet presAssocID="{AB1A07A9-4E3A-408C-9C1C-E5D570C3017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C7D3DD-5678-4B98-8892-1ECA48F47F41}" type="pres">
      <dgm:prSet presAssocID="{063C954E-5A04-414C-ABD9-775B74227473}" presName="comp" presStyleCnt="0"/>
      <dgm:spPr/>
    </dgm:pt>
    <dgm:pt modelId="{07FCD0D3-4563-4859-A987-9B15F4FF9615}" type="pres">
      <dgm:prSet presAssocID="{063C954E-5A04-414C-ABD9-775B74227473}" presName="child" presStyleLbl="bgAccFollowNode1" presStyleIdx="1" presStyleCnt="2"/>
      <dgm:spPr/>
      <dgm:t>
        <a:bodyPr/>
        <a:lstStyle/>
        <a:p>
          <a:endParaRPr lang="en-GB"/>
        </a:p>
      </dgm:t>
    </dgm:pt>
    <dgm:pt modelId="{94A6A203-BB26-4333-B0F6-6FDFDA2D70A4}" type="pres">
      <dgm:prSet presAssocID="{063C954E-5A04-414C-ABD9-775B74227473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6DB00-84CD-48DC-A48D-104C3CAE7304}" type="pres">
      <dgm:prSet presAssocID="{AB1A07A9-4E3A-408C-9C1C-E5D570C30178}" presName="negSpace" presStyleCnt="0"/>
      <dgm:spPr/>
    </dgm:pt>
    <dgm:pt modelId="{9B321E08-5679-4866-AC75-666577B80368}" type="pres">
      <dgm:prSet presAssocID="{AB1A07A9-4E3A-408C-9C1C-E5D570C30178}" presName="circle" presStyleLbl="node1" presStyleIdx="0" presStyleCnt="1"/>
      <dgm:spPr/>
      <dgm:t>
        <a:bodyPr/>
        <a:lstStyle/>
        <a:p>
          <a:endParaRPr lang="en-GB"/>
        </a:p>
      </dgm:t>
    </dgm:pt>
  </dgm:ptLst>
  <dgm:cxnLst>
    <dgm:cxn modelId="{DFF8F2EC-9D88-4A82-9A05-F476CC82AA06}" type="presOf" srcId="{AB1A07A9-4E3A-408C-9C1C-E5D570C30178}" destId="{9B321E08-5679-4866-AC75-666577B80368}" srcOrd="0" destOrd="0" presId="urn:microsoft.com/office/officeart/2005/8/layout/hList9"/>
    <dgm:cxn modelId="{64131406-E785-482A-831B-24DD88DC8AEA}" type="presOf" srcId="{063C954E-5A04-414C-ABD9-775B74227473}" destId="{94A6A203-BB26-4333-B0F6-6FDFDA2D70A4}" srcOrd="1" destOrd="0" presId="urn:microsoft.com/office/officeart/2005/8/layout/hList9"/>
    <dgm:cxn modelId="{A79AB2E4-4B60-45FA-9718-37AF0E555CA5}" type="presOf" srcId="{3CA02127-6296-4A64-BCAC-196E69F72C70}" destId="{5C455B83-5BDC-44F6-903B-17F044FF38DB}" srcOrd="0" destOrd="0" presId="urn:microsoft.com/office/officeart/2005/8/layout/hList9"/>
    <dgm:cxn modelId="{83627AAF-B5A4-4C67-86AC-7D9D917C37A7}" srcId="{AB1A07A9-4E3A-408C-9C1C-E5D570C30178}" destId="{F448A5ED-43AA-4C5C-918E-2A37B13D6AB8}" srcOrd="0" destOrd="0" parTransId="{5C5E45B0-E002-48B6-B471-98C54E5F3B44}" sibTransId="{B2F50E3F-7E81-4D9A-96D7-10569371E833}"/>
    <dgm:cxn modelId="{C8B54026-9D83-4F12-B42F-2459F9C622A3}" srcId="{3CA02127-6296-4A64-BCAC-196E69F72C70}" destId="{AB1A07A9-4E3A-408C-9C1C-E5D570C30178}" srcOrd="0" destOrd="0" parTransId="{BBF703FC-247D-4091-9430-72E4BCCD7C71}" sibTransId="{2DFA0044-D9F7-41E5-AC95-8E270236124A}"/>
    <dgm:cxn modelId="{376A9E99-9870-46EE-8678-83D1D89C0EF9}" type="presOf" srcId="{F448A5ED-43AA-4C5C-918E-2A37B13D6AB8}" destId="{78A74AE5-53CD-4341-B8A9-406942A4176B}" srcOrd="0" destOrd="0" presId="urn:microsoft.com/office/officeart/2005/8/layout/hList9"/>
    <dgm:cxn modelId="{413CB84C-7C50-4C6F-9D9F-CB4B6D025690}" type="presOf" srcId="{F448A5ED-43AA-4C5C-918E-2A37B13D6AB8}" destId="{2117CF0C-9D1E-4A26-BA90-540D8269949A}" srcOrd="1" destOrd="0" presId="urn:microsoft.com/office/officeart/2005/8/layout/hList9"/>
    <dgm:cxn modelId="{CC737B9C-8D39-4AE8-9C93-F96BEEF0EED3}" type="presOf" srcId="{063C954E-5A04-414C-ABD9-775B74227473}" destId="{07FCD0D3-4563-4859-A987-9B15F4FF9615}" srcOrd="0" destOrd="0" presId="urn:microsoft.com/office/officeart/2005/8/layout/hList9"/>
    <dgm:cxn modelId="{144475D5-6751-48DB-927F-2AB3AAC99A95}" srcId="{AB1A07A9-4E3A-408C-9C1C-E5D570C30178}" destId="{063C954E-5A04-414C-ABD9-775B74227473}" srcOrd="1" destOrd="0" parTransId="{68B4A5AB-46EF-4964-93DB-7365C23AF901}" sibTransId="{E31B4D63-CA11-4699-9272-2D2E991D4147}"/>
    <dgm:cxn modelId="{F82FCF62-9984-4C2B-8249-6730155BF795}" type="presParOf" srcId="{5C455B83-5BDC-44F6-903B-17F044FF38DB}" destId="{1A829F3E-BE23-4F32-BB59-06313A5E611C}" srcOrd="0" destOrd="0" presId="urn:microsoft.com/office/officeart/2005/8/layout/hList9"/>
    <dgm:cxn modelId="{70D2F166-0B14-40FC-8C02-26CDCCEFB558}" type="presParOf" srcId="{5C455B83-5BDC-44F6-903B-17F044FF38DB}" destId="{A7C222B9-B8F5-4E72-B158-418CA4E2C1FE}" srcOrd="1" destOrd="0" presId="urn:microsoft.com/office/officeart/2005/8/layout/hList9"/>
    <dgm:cxn modelId="{A2225F7F-42A1-4DBE-963D-5CD785E03CCA}" type="presParOf" srcId="{A7C222B9-B8F5-4E72-B158-418CA4E2C1FE}" destId="{C885D238-AB34-4A49-ADA4-5F92AAE0ACD3}" srcOrd="0" destOrd="0" presId="urn:microsoft.com/office/officeart/2005/8/layout/hList9"/>
    <dgm:cxn modelId="{3C2FB286-8461-4290-AEFD-9C1952A923E1}" type="presParOf" srcId="{A7C222B9-B8F5-4E72-B158-418CA4E2C1FE}" destId="{D64A05BA-B8A2-42C3-80C6-57EB79B06804}" srcOrd="1" destOrd="0" presId="urn:microsoft.com/office/officeart/2005/8/layout/hList9"/>
    <dgm:cxn modelId="{21F14BF7-D6DC-438F-BB0F-960AF8B6C73E}" type="presParOf" srcId="{D64A05BA-B8A2-42C3-80C6-57EB79B06804}" destId="{78A74AE5-53CD-4341-B8A9-406942A4176B}" srcOrd="0" destOrd="0" presId="urn:microsoft.com/office/officeart/2005/8/layout/hList9"/>
    <dgm:cxn modelId="{ED329F6C-0930-46E4-B3E5-BD41CEFD6A81}" type="presParOf" srcId="{D64A05BA-B8A2-42C3-80C6-57EB79B06804}" destId="{2117CF0C-9D1E-4A26-BA90-540D8269949A}" srcOrd="1" destOrd="0" presId="urn:microsoft.com/office/officeart/2005/8/layout/hList9"/>
    <dgm:cxn modelId="{CE3B7690-3480-46B9-AFC1-3701AAF8E385}" type="presParOf" srcId="{A7C222B9-B8F5-4E72-B158-418CA4E2C1FE}" destId="{7BC7D3DD-5678-4B98-8892-1ECA48F47F41}" srcOrd="2" destOrd="0" presId="urn:microsoft.com/office/officeart/2005/8/layout/hList9"/>
    <dgm:cxn modelId="{902ECF98-DD96-4271-B901-2CC9E4256181}" type="presParOf" srcId="{7BC7D3DD-5678-4B98-8892-1ECA48F47F41}" destId="{07FCD0D3-4563-4859-A987-9B15F4FF9615}" srcOrd="0" destOrd="0" presId="urn:microsoft.com/office/officeart/2005/8/layout/hList9"/>
    <dgm:cxn modelId="{DB473605-1CA1-42C9-9AA2-B9AF8C0BA9CD}" type="presParOf" srcId="{7BC7D3DD-5678-4B98-8892-1ECA48F47F41}" destId="{94A6A203-BB26-4333-B0F6-6FDFDA2D70A4}" srcOrd="1" destOrd="0" presId="urn:microsoft.com/office/officeart/2005/8/layout/hList9"/>
    <dgm:cxn modelId="{A352D5EE-DEA1-4322-9956-8B5F2FFEC4EF}" type="presParOf" srcId="{5C455B83-5BDC-44F6-903B-17F044FF38DB}" destId="{9F76DB00-84CD-48DC-A48D-104C3CAE7304}" srcOrd="2" destOrd="0" presId="urn:microsoft.com/office/officeart/2005/8/layout/hList9"/>
    <dgm:cxn modelId="{9B5832EE-1A08-4403-BCDE-245EAA151253}" type="presParOf" srcId="{5C455B83-5BDC-44F6-903B-17F044FF38DB}" destId="{9B321E08-5679-4866-AC75-666577B8036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D824E-F8AC-4CFD-99C6-AAF294B51355}">
      <dsp:nvSpPr>
        <dsp:cNvPr id="0" name=""/>
        <dsp:cNvSpPr/>
      </dsp:nvSpPr>
      <dsp:spPr>
        <a:xfrm rot="5400000">
          <a:off x="-121887" y="121896"/>
          <a:ext cx="812586" cy="568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500" kern="1200"/>
            <a:t>Menaxhimi i rrezikut në dogana</a:t>
          </a:r>
          <a:endParaRPr lang="sq-AL" sz="500" kern="1200" dirty="0"/>
        </a:p>
      </dsp:txBody>
      <dsp:txXfrm rot="-5400000">
        <a:off x="1" y="284413"/>
        <a:ext cx="568810" cy="243776"/>
      </dsp:txXfrm>
    </dsp:sp>
    <dsp:sp modelId="{1F8761D6-7AD1-4C72-841A-2D58C650A46C}">
      <dsp:nvSpPr>
        <dsp:cNvPr id="0" name=""/>
        <dsp:cNvSpPr/>
      </dsp:nvSpPr>
      <dsp:spPr>
        <a:xfrm rot="5400000">
          <a:off x="4135114" y="-3566295"/>
          <a:ext cx="528181" cy="766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hlinkClick xmlns:r="http://schemas.openxmlformats.org/officeDocument/2006/relationships" r:id="rId1"/>
            </a:rPr>
            <a:t>Menaxhimi i rrezikut </a:t>
          </a:r>
          <a:r>
            <a:rPr sz="1100" kern="1200"/>
            <a:t>është baza për përzgjedhjen e bazuar në rrezik, e cila garanton që ndërprerjet bëhen kryesisht për ngarkesat me rrezik të lartë</a:t>
          </a:r>
          <a:endParaRPr lang="sq-AL" sz="1100" kern="1200" dirty="0"/>
        </a:p>
      </dsp:txBody>
      <dsp:txXfrm rot="-5400000">
        <a:off x="568810" y="25793"/>
        <a:ext cx="7635005" cy="476613"/>
      </dsp:txXfrm>
    </dsp:sp>
    <dsp:sp modelId="{A0852915-5E49-46BA-9B91-C17F820D1FC4}">
      <dsp:nvSpPr>
        <dsp:cNvPr id="0" name=""/>
        <dsp:cNvSpPr/>
      </dsp:nvSpPr>
      <dsp:spPr>
        <a:xfrm rot="5400000">
          <a:off x="-121887" y="850521"/>
          <a:ext cx="812586" cy="568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500" kern="1200"/>
            <a:t>Përpunimi përpara mbërritjes</a:t>
          </a:r>
          <a:endParaRPr lang="sq-AL" sz="500" kern="1200" dirty="0"/>
        </a:p>
      </dsp:txBody>
      <dsp:txXfrm rot="-5400000">
        <a:off x="1" y="1013038"/>
        <a:ext cx="568810" cy="243776"/>
      </dsp:txXfrm>
    </dsp:sp>
    <dsp:sp modelId="{C4425A92-33D1-4EAD-A25F-3492F26B48DF}">
      <dsp:nvSpPr>
        <dsp:cNvPr id="0" name=""/>
        <dsp:cNvSpPr/>
      </dsp:nvSpPr>
      <dsp:spPr>
        <a:xfrm rot="5400000">
          <a:off x="4135114" y="-2846449"/>
          <a:ext cx="528181" cy="766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hlinkClick xmlns:r="http://schemas.openxmlformats.org/officeDocument/2006/relationships" r:id="rId2"/>
            </a:rPr>
            <a:t>Përpunimi përpara mbërritjes</a:t>
          </a:r>
          <a:r>
            <a:rPr sz="1100" kern="1200"/>
            <a:t> ka të bëjë me përdorimin optimal të kohës për vlerësimin e rrezikut dhe vendimet e zhdoganimit gjatë transportit të mallrave. Kjo çon në zhdoganimin menjëherë pas mbërritjes.</a:t>
          </a:r>
          <a:endParaRPr lang="sq-AL" sz="1100" kern="1200" dirty="0"/>
        </a:p>
      </dsp:txBody>
      <dsp:txXfrm rot="-5400000">
        <a:off x="568810" y="745639"/>
        <a:ext cx="7635005" cy="476613"/>
      </dsp:txXfrm>
    </dsp:sp>
    <dsp:sp modelId="{AF9BD097-348F-43A9-996D-3259C6CE9537}">
      <dsp:nvSpPr>
        <dsp:cNvPr id="0" name=""/>
        <dsp:cNvSpPr/>
      </dsp:nvSpPr>
      <dsp:spPr>
        <a:xfrm rot="5400000">
          <a:off x="-121887" y="1579146"/>
          <a:ext cx="812586" cy="568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500" kern="1200"/>
            <a:t>Pagesat</a:t>
          </a:r>
          <a:endParaRPr lang="sq-AL" sz="500" kern="1200" dirty="0"/>
        </a:p>
      </dsp:txBody>
      <dsp:txXfrm rot="-5400000">
        <a:off x="1" y="1741663"/>
        <a:ext cx="568810" cy="243776"/>
      </dsp:txXfrm>
    </dsp:sp>
    <dsp:sp modelId="{7211B2E2-C84A-4B5A-B0BB-3F2C5108F67E}">
      <dsp:nvSpPr>
        <dsp:cNvPr id="0" name=""/>
        <dsp:cNvSpPr/>
      </dsp:nvSpPr>
      <dsp:spPr>
        <a:xfrm rot="5400000">
          <a:off x="4135114" y="-2109045"/>
          <a:ext cx="528181" cy="766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100" kern="1200"/>
            <a:t>Marrëveshjet për </a:t>
          </a:r>
          <a:r>
            <a:rPr lang="en-US" sz="1100" kern="1200" dirty="0" smtClean="0">
              <a:hlinkClick xmlns:r="http://schemas.openxmlformats.org/officeDocument/2006/relationships" r:id="rId3"/>
            </a:rPr>
            <a:t>pagesat elektronike</a:t>
          </a:r>
          <a:r>
            <a:rPr sz="1100" kern="1200"/>
            <a:t> si dhe për </a:t>
          </a:r>
          <a:r>
            <a:rPr lang="en-US" sz="1100" kern="1200" dirty="0" smtClean="0">
              <a:hlinkClick xmlns:r="http://schemas.openxmlformats.org/officeDocument/2006/relationships" r:id="rId4"/>
            </a:rPr>
            <a:t>detyrimet/taksat e shtyra</a:t>
          </a:r>
          <a:r>
            <a:rPr sz="1100" kern="1200"/>
            <a:t> reduktojnë menaxhimin e parave cash/çeqeve që konsumojnë kohë gjatë importit.</a:t>
          </a:r>
          <a:endParaRPr lang="sq-AL" sz="1100" kern="1200" dirty="0"/>
        </a:p>
      </dsp:txBody>
      <dsp:txXfrm rot="-5400000">
        <a:off x="568810" y="1483043"/>
        <a:ext cx="7635005" cy="476613"/>
      </dsp:txXfrm>
    </dsp:sp>
    <dsp:sp modelId="{D772B9D5-F581-47C0-98CB-7B25A5FF2C4C}">
      <dsp:nvSpPr>
        <dsp:cNvPr id="0" name=""/>
        <dsp:cNvSpPr/>
      </dsp:nvSpPr>
      <dsp:spPr>
        <a:xfrm rot="5400000">
          <a:off x="-121887" y="2307771"/>
          <a:ext cx="812586" cy="568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500" kern="1200"/>
            <a:t>Tregtarët e autorizuar</a:t>
          </a:r>
          <a:endParaRPr lang="sq-AL" sz="500" kern="1200" dirty="0"/>
        </a:p>
      </dsp:txBody>
      <dsp:txXfrm rot="-5400000">
        <a:off x="1" y="2470288"/>
        <a:ext cx="568810" cy="243776"/>
      </dsp:txXfrm>
    </dsp:sp>
    <dsp:sp modelId="{2C6DA494-7721-47C3-BA66-BBB271D49E22}">
      <dsp:nvSpPr>
        <dsp:cNvPr id="0" name=""/>
        <dsp:cNvSpPr/>
      </dsp:nvSpPr>
      <dsp:spPr>
        <a:xfrm rot="5400000">
          <a:off x="4135114" y="-1380420"/>
          <a:ext cx="528181" cy="766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100" kern="1200"/>
            <a:t>Programet për</a:t>
          </a:r>
          <a:r>
            <a:rPr lang="en-US" sz="1100" kern="1200" dirty="0" smtClean="0">
              <a:hlinkClick xmlns:r="http://schemas.openxmlformats.org/officeDocument/2006/relationships" r:id="rId5"/>
            </a:rPr>
            <a:t>tregtarët e autorizuar </a:t>
          </a:r>
          <a:r>
            <a:rPr sz="1100" kern="1200"/>
            <a:t>mundësojnë që doganat t'i rendisin tregtarët që respektojnë rregullat si tregtarë me rrezik të ulët, duke u bazuar në historikun e tyre tregtar/të zhdoganimit, duke çuar në reduktimin e kohës së zhdoganimit.</a:t>
          </a:r>
          <a:endParaRPr lang="sq-AL" sz="1100" kern="1200" dirty="0"/>
        </a:p>
      </dsp:txBody>
      <dsp:txXfrm rot="-5400000">
        <a:off x="568810" y="2211668"/>
        <a:ext cx="7635005" cy="476613"/>
      </dsp:txXfrm>
    </dsp:sp>
    <dsp:sp modelId="{782DB8CD-087C-412E-8828-27309BB76A3A}">
      <dsp:nvSpPr>
        <dsp:cNvPr id="0" name=""/>
        <dsp:cNvSpPr/>
      </dsp:nvSpPr>
      <dsp:spPr>
        <a:xfrm rot="5400000">
          <a:off x="-121887" y="3036396"/>
          <a:ext cx="812586" cy="568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500" kern="1200"/>
            <a:t>De Minimis</a:t>
          </a:r>
          <a:endParaRPr lang="sq-AL" sz="500" kern="1200" dirty="0"/>
        </a:p>
      </dsp:txBody>
      <dsp:txXfrm rot="-5400000">
        <a:off x="1" y="3198913"/>
        <a:ext cx="568810" cy="243776"/>
      </dsp:txXfrm>
    </dsp:sp>
    <dsp:sp modelId="{26002718-7C43-4DFB-B954-36D23FED707C}">
      <dsp:nvSpPr>
        <dsp:cNvPr id="0" name=""/>
        <dsp:cNvSpPr/>
      </dsp:nvSpPr>
      <dsp:spPr>
        <a:xfrm rot="5400000">
          <a:off x="4135114" y="-651795"/>
          <a:ext cx="528181" cy="766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100" kern="1200"/>
            <a:t>Regjimet </a:t>
          </a:r>
          <a:r>
            <a:rPr lang="en-US" sz="1100" kern="1200" dirty="0" smtClean="0">
              <a:hlinkClick xmlns:r="http://schemas.openxmlformats.org/officeDocument/2006/relationships" r:id="rId6"/>
            </a:rPr>
            <a:t>De Minimis</a:t>
          </a:r>
          <a:r>
            <a:rPr sz="1100" kern="1200"/>
            <a:t> ndihmojnë në reduktimin e formaliteteve për ngarkesat e vogla, me vlerë të ulët apo ngarkesa që nuk i nënshtrohen detyrimeve doganore.</a:t>
          </a:r>
          <a:endParaRPr lang="sq-AL" sz="1100" kern="1200" dirty="0"/>
        </a:p>
      </dsp:txBody>
      <dsp:txXfrm rot="-5400000">
        <a:off x="568810" y="2940293"/>
        <a:ext cx="7635005" cy="476613"/>
      </dsp:txXfrm>
    </dsp:sp>
    <dsp:sp modelId="{3F0E7EB6-FAFE-408E-9263-8F721C81A229}">
      <dsp:nvSpPr>
        <dsp:cNvPr id="0" name=""/>
        <dsp:cNvSpPr/>
      </dsp:nvSpPr>
      <dsp:spPr>
        <a:xfrm rot="5400000">
          <a:off x="-121887" y="3765021"/>
          <a:ext cx="812586" cy="568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500" kern="1200"/>
            <a:t>Ndërhyrja e koordinuar</a:t>
          </a:r>
          <a:endParaRPr lang="sq-AL" sz="500" kern="1200" dirty="0"/>
        </a:p>
      </dsp:txBody>
      <dsp:txXfrm rot="-5400000">
        <a:off x="1" y="3927538"/>
        <a:ext cx="568810" cy="243776"/>
      </dsp:txXfrm>
    </dsp:sp>
    <dsp:sp modelId="{C301D460-E8D9-472A-A627-AEF95C2E236C}">
      <dsp:nvSpPr>
        <dsp:cNvPr id="0" name=""/>
        <dsp:cNvSpPr/>
      </dsp:nvSpPr>
      <dsp:spPr>
        <a:xfrm rot="5400000">
          <a:off x="4135114" y="76829"/>
          <a:ext cx="528181" cy="766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hlinkClick xmlns:r="http://schemas.openxmlformats.org/officeDocument/2006/relationships" r:id="rId7"/>
            </a:rPr>
            <a:t>Ndërhyrja e koordinuar</a:t>
          </a:r>
          <a:r>
            <a:rPr sz="1100" kern="1200"/>
            <a:t> kërkon që të gjitha agjencitë përkatëse kufitare të punojnë së bashku dhe të kryejnë kontrolle fizike në të njëjtën kohë.</a:t>
          </a:r>
          <a:endParaRPr lang="sq-AL" sz="1100" kern="1200" dirty="0"/>
        </a:p>
      </dsp:txBody>
      <dsp:txXfrm rot="-5400000">
        <a:off x="568810" y="3668917"/>
        <a:ext cx="7635005" cy="476613"/>
      </dsp:txXfrm>
    </dsp:sp>
    <dsp:sp modelId="{E468BF34-280D-4078-A60F-8E289D3A01CA}">
      <dsp:nvSpPr>
        <dsp:cNvPr id="0" name=""/>
        <dsp:cNvSpPr/>
      </dsp:nvSpPr>
      <dsp:spPr>
        <a:xfrm rot="5400000">
          <a:off x="-121887" y="4493646"/>
          <a:ext cx="812586" cy="568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500" kern="1200"/>
            <a:t>Kontrollet e përbashkëta kufitare</a:t>
          </a:r>
          <a:endParaRPr lang="sq-AL" sz="500" kern="1200" dirty="0"/>
        </a:p>
      </dsp:txBody>
      <dsp:txXfrm rot="-5400000">
        <a:off x="1" y="4656163"/>
        <a:ext cx="568810" cy="243776"/>
      </dsp:txXfrm>
    </dsp:sp>
    <dsp:sp modelId="{72364523-5496-48E6-88E8-921B5141A6B7}">
      <dsp:nvSpPr>
        <dsp:cNvPr id="0" name=""/>
        <dsp:cNvSpPr/>
      </dsp:nvSpPr>
      <dsp:spPr>
        <a:xfrm rot="5400000">
          <a:off x="4135114" y="805454"/>
          <a:ext cx="528181" cy="766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100" kern="1200"/>
            <a:t>Shtetet fqinje që kryejnë importe dhe eksporte duhet të koordinohen për të kryer veprimtari </a:t>
          </a:r>
          <a:r>
            <a:rPr lang="en-US" sz="1100" kern="1200" dirty="0" smtClean="0">
              <a:hlinkClick xmlns:r="http://schemas.openxmlformats.org/officeDocument/2006/relationships" r:id="rId8"/>
            </a:rPr>
            <a:t>të përbashkëta zhdoganimi dhe kontrolli në kufi</a:t>
          </a:r>
          <a:r>
            <a:rPr sz="1100" kern="1200"/>
            <a:t>, p.sh. </a:t>
          </a:r>
          <a:r>
            <a:rPr lang="en-US" sz="1100" kern="1200" dirty="0" smtClean="0">
              <a:hlinkClick xmlns:r="http://schemas.openxmlformats.org/officeDocument/2006/relationships" r:id="rId9"/>
            </a:rPr>
            <a:t>oraret e punës</a:t>
          </a:r>
          <a:r>
            <a:rPr sz="1100" kern="1200"/>
            <a:t>, shmangien e ndërprerjeve gjatë procesit të kalimit të kufirit. </a:t>
          </a:r>
          <a:endParaRPr lang="sq-AL" sz="1100" kern="1200" dirty="0"/>
        </a:p>
      </dsp:txBody>
      <dsp:txXfrm rot="-5400000">
        <a:off x="568810" y="4397542"/>
        <a:ext cx="7635005" cy="476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727CB-CA2D-407D-B23F-8F1FDBF0951B}">
      <dsp:nvSpPr>
        <dsp:cNvPr id="0" name=""/>
        <dsp:cNvSpPr/>
      </dsp:nvSpPr>
      <dsp:spPr>
        <a:xfrm>
          <a:off x="1405030" y="1059671"/>
          <a:ext cx="2632583" cy="17559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2"/>
              </a:solidFill>
            </a:rPr>
            <a:t>Synon të zbatojë dhe të nxisë </a:t>
          </a:r>
          <a:r>
            <a:rPr lang="en-US" sz="1500" kern="1200" dirty="0" smtClean="0">
              <a:solidFill>
                <a:schemeClr val="accent6"/>
              </a:solidFill>
            </a:rPr>
            <a:t>parimet kryesore për lehtësimin e tregtisë </a:t>
          </a:r>
          <a:r>
            <a:rPr lang="en-US" sz="1500" kern="1200" dirty="0" smtClean="0">
              <a:solidFill>
                <a:schemeClr val="tx2"/>
              </a:solidFill>
            </a:rPr>
            <a:t>si për shembull </a:t>
          </a:r>
          <a:r>
            <a:rPr lang="en-US" sz="1500" kern="1200" dirty="0" smtClean="0">
              <a:solidFill>
                <a:schemeClr val="accent6"/>
              </a:solidFill>
            </a:rPr>
            <a:t>parashikueshmërinë</a:t>
          </a:r>
          <a:r>
            <a:rPr lang="en-US" sz="1500" kern="1200" dirty="0" smtClean="0">
              <a:solidFill>
                <a:schemeClr val="tx2"/>
              </a:solidFill>
            </a:rPr>
            <a:t>, </a:t>
          </a:r>
          <a:r>
            <a:rPr lang="en-US" sz="1500" kern="1200" dirty="0" smtClean="0">
              <a:solidFill>
                <a:schemeClr val="accent6"/>
              </a:solidFill>
            </a:rPr>
            <a:t>konsistencën</a:t>
          </a:r>
          <a:r>
            <a:rPr lang="en-US" sz="1500" kern="1200" dirty="0" smtClean="0">
              <a:solidFill>
                <a:schemeClr val="tx2"/>
              </a:solidFill>
            </a:rPr>
            <a:t> dhe</a:t>
          </a:r>
          <a:r>
            <a:rPr lang="en-US" sz="1500" kern="1200" dirty="0" smtClean="0">
              <a:solidFill>
                <a:schemeClr val="accent6"/>
              </a:solidFill>
            </a:rPr>
            <a:t>transparencën</a:t>
          </a:r>
          <a:endParaRPr lang="sq-AL" sz="1500" kern="1200" dirty="0">
            <a:solidFill>
              <a:schemeClr val="accent6"/>
            </a:solidFill>
          </a:endParaRPr>
        </a:p>
      </dsp:txBody>
      <dsp:txXfrm>
        <a:off x="1826243" y="1059671"/>
        <a:ext cx="2211370" cy="1755933"/>
      </dsp:txXfrm>
    </dsp:sp>
    <dsp:sp modelId="{DA1BAA02-C083-46C8-970A-A3A5E1769D0C}">
      <dsp:nvSpPr>
        <dsp:cNvPr id="0" name=""/>
        <dsp:cNvSpPr/>
      </dsp:nvSpPr>
      <dsp:spPr>
        <a:xfrm>
          <a:off x="1405030" y="2815605"/>
          <a:ext cx="2632583" cy="17559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2"/>
              </a:solidFill>
            </a:rPr>
            <a:t>Kërkon të përmirësojë </a:t>
          </a:r>
          <a:r>
            <a:rPr lang="en-US" sz="1500" kern="1200" dirty="0" smtClean="0">
              <a:solidFill>
                <a:schemeClr val="accent6"/>
              </a:solidFill>
            </a:rPr>
            <a:t>efikasitetin </a:t>
          </a:r>
          <a:r>
            <a:rPr lang="en-US" sz="1500" kern="1200" dirty="0" smtClean="0">
              <a:solidFill>
                <a:schemeClr val="tx2"/>
              </a:solidFill>
            </a:rPr>
            <a:t>dhe</a:t>
          </a:r>
          <a:r>
            <a:rPr lang="en-US" sz="1500" kern="1200" dirty="0" smtClean="0">
              <a:solidFill>
                <a:schemeClr val="accent6"/>
              </a:solidFill>
            </a:rPr>
            <a:t> efiçencën </a:t>
          </a:r>
          <a:r>
            <a:rPr lang="en-US" sz="1500" kern="1200" dirty="0" smtClean="0">
              <a:solidFill>
                <a:schemeClr val="tx2"/>
              </a:solidFill>
            </a:rPr>
            <a:t>e </a:t>
          </a:r>
          <a:r>
            <a:rPr lang="en-US" sz="1500" kern="1200" dirty="0" smtClean="0">
              <a:solidFill>
                <a:schemeClr val="accent6"/>
              </a:solidFill>
            </a:rPr>
            <a:t>doganave</a:t>
          </a:r>
          <a:r>
            <a:rPr sz="1500" kern="1200"/>
            <a:t> </a:t>
          </a:r>
          <a:endParaRPr lang="sq-AL" sz="1500" kern="1200" dirty="0" smtClean="0">
            <a:solidFill>
              <a:schemeClr val="tx2"/>
            </a:solidFill>
          </a:endParaRPr>
        </a:p>
      </dsp:txBody>
      <dsp:txXfrm>
        <a:off x="1826243" y="2815605"/>
        <a:ext cx="2211370" cy="1755933"/>
      </dsp:txXfrm>
    </dsp:sp>
    <dsp:sp modelId="{FDDED5BE-B6EB-4CE3-B1AA-1F3F564074C6}">
      <dsp:nvSpPr>
        <dsp:cNvPr id="0" name=""/>
        <dsp:cNvSpPr/>
      </dsp:nvSpPr>
      <dsp:spPr>
        <a:xfrm>
          <a:off x="985" y="357649"/>
          <a:ext cx="1755055" cy="1755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200" kern="1200" dirty="0" err="1"/>
            <a:t>TË</a:t>
          </a:r>
          <a:r>
            <a:rPr sz="1200" kern="1200" dirty="0"/>
            <a:t> </a:t>
          </a:r>
          <a:r>
            <a:rPr sz="1200" kern="1200" dirty="0" err="1"/>
            <a:t>PËRGJITHSHME</a:t>
          </a:r>
          <a:endParaRPr lang="sq-AL" sz="1200" kern="1200" dirty="0"/>
        </a:p>
      </dsp:txBody>
      <dsp:txXfrm>
        <a:off x="258007" y="614671"/>
        <a:ext cx="1241011" cy="1241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74AE5-53CD-4341-B8A9-406942A4176B}">
      <dsp:nvSpPr>
        <dsp:cNvPr id="0" name=""/>
        <dsp:cNvSpPr/>
      </dsp:nvSpPr>
      <dsp:spPr>
        <a:xfrm>
          <a:off x="1405030" y="1059671"/>
          <a:ext cx="2632583" cy="17559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/>
              </a:solidFill>
            </a:rPr>
            <a:t>Masa specifike që lidhen me procesin me rezultate të </a:t>
          </a:r>
          <a:r>
            <a:rPr lang="en-US" sz="1600" kern="1200" dirty="0" err="1" smtClean="0">
              <a:solidFill>
                <a:schemeClr val="tx2"/>
              </a:solidFill>
            </a:rPr>
            <a:t>prekshme</a:t>
          </a:r>
          <a:r>
            <a:rPr lang="en-US" sz="1600" kern="1200" dirty="0" smtClean="0">
              <a:solidFill>
                <a:schemeClr val="tx2"/>
              </a:solidFill>
            </a:rPr>
            <a:t> </a:t>
          </a:r>
          <a:r>
            <a:rPr lang="en-US" sz="1600" kern="1200" dirty="0" err="1" smtClean="0">
              <a:solidFill>
                <a:schemeClr val="tx2"/>
              </a:solidFill>
            </a:rPr>
            <a:t>mbi</a:t>
          </a:r>
          <a:r>
            <a:rPr lang="sq-AL" sz="1600" kern="1200" dirty="0" smtClean="0">
              <a:solidFill>
                <a:schemeClr val="tx2"/>
              </a:solidFill>
            </a:rPr>
            <a:t> </a:t>
          </a:r>
          <a:r>
            <a:rPr lang="en-US" sz="1600" kern="1200" dirty="0" err="1" smtClean="0">
              <a:solidFill>
                <a:schemeClr val="accent6"/>
              </a:solidFill>
            </a:rPr>
            <a:t>efiçencën</a:t>
          </a:r>
          <a:r>
            <a:rPr lang="en-US" sz="1600" kern="1200" dirty="0" smtClean="0">
              <a:solidFill>
                <a:schemeClr val="tx2"/>
              </a:solidFill>
            </a:rPr>
            <a:t> e </a:t>
          </a:r>
          <a:r>
            <a:rPr lang="en-US" sz="1600" kern="1200" dirty="0" smtClean="0">
              <a:solidFill>
                <a:schemeClr val="accent6"/>
              </a:solidFill>
            </a:rPr>
            <a:t>procesin e zhdoganimit në përgjithësi</a:t>
          </a:r>
          <a:endParaRPr lang="sq-AL" sz="1600" kern="1200" dirty="0">
            <a:solidFill>
              <a:schemeClr val="accent6"/>
            </a:solidFill>
          </a:endParaRPr>
        </a:p>
      </dsp:txBody>
      <dsp:txXfrm>
        <a:off x="1826243" y="1059671"/>
        <a:ext cx="2211370" cy="1755933"/>
      </dsp:txXfrm>
    </dsp:sp>
    <dsp:sp modelId="{07FCD0D3-4563-4859-A987-9B15F4FF9615}">
      <dsp:nvSpPr>
        <dsp:cNvPr id="0" name=""/>
        <dsp:cNvSpPr/>
      </dsp:nvSpPr>
      <dsp:spPr>
        <a:xfrm>
          <a:off x="1405030" y="2815605"/>
          <a:ext cx="2632583" cy="17559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/>
              </a:solidFill>
            </a:rPr>
            <a:t>Mund të arrihen në nivel </a:t>
          </a:r>
          <a:r>
            <a:rPr lang="en-US" sz="1600" kern="1200" dirty="0" smtClean="0">
              <a:solidFill>
                <a:schemeClr val="accent6"/>
              </a:solidFill>
            </a:rPr>
            <a:t>vendor</a:t>
          </a:r>
          <a:r>
            <a:rPr lang="en-US" sz="1600" kern="1200" dirty="0" smtClean="0">
              <a:solidFill>
                <a:schemeClr val="tx2"/>
              </a:solidFill>
            </a:rPr>
            <a:t> dhe relativisht </a:t>
          </a:r>
          <a:r>
            <a:rPr lang="en-US" sz="1600" kern="1200" dirty="0" smtClean="0">
              <a:solidFill>
                <a:schemeClr val="accent6"/>
              </a:solidFill>
            </a:rPr>
            <a:t>pa shpenzime</a:t>
          </a:r>
          <a:r>
            <a:rPr lang="en-US" sz="1600" kern="1200" dirty="0" smtClean="0">
              <a:solidFill>
                <a:schemeClr val="tx2"/>
              </a:solidFill>
            </a:rPr>
            <a:t> për t'u zbatuar</a:t>
          </a:r>
          <a:endParaRPr lang="sq-AL" sz="1600" kern="1200" dirty="0">
            <a:solidFill>
              <a:schemeClr val="tx2"/>
            </a:solidFill>
          </a:endParaRPr>
        </a:p>
      </dsp:txBody>
      <dsp:txXfrm>
        <a:off x="1826243" y="2815605"/>
        <a:ext cx="2211370" cy="1755933"/>
      </dsp:txXfrm>
    </dsp:sp>
    <dsp:sp modelId="{9B321E08-5679-4866-AC75-666577B80368}">
      <dsp:nvSpPr>
        <dsp:cNvPr id="0" name=""/>
        <dsp:cNvSpPr/>
      </dsp:nvSpPr>
      <dsp:spPr>
        <a:xfrm>
          <a:off x="985" y="357649"/>
          <a:ext cx="1755055" cy="1755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800" kern="1200"/>
            <a:t>MASAT QË LIDHEN ME PROCESIN</a:t>
          </a:r>
          <a:endParaRPr lang="sq-AL" sz="1800" kern="1200" dirty="0"/>
        </a:p>
      </dsp:txBody>
      <dsp:txXfrm>
        <a:off x="258007" y="614671"/>
        <a:ext cx="1241011" cy="124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29FB2D-735F-4AA1-A4D4-053A092AA295}" type="datetimeFigureOut">
              <a:rPr lang="it-IT"/>
              <a:pPr>
                <a:defRPr/>
              </a:pPr>
              <a:t>16/06/2016</a:t>
            </a:fld>
            <a:endParaRPr lang="sq-AL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5910AB-E680-43D2-9B04-1DF41C0CFDB2}" type="slidenum">
              <a:rPr lang="it-IT"/>
              <a:pPr>
                <a:defRPr/>
              </a:pPr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2209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910AB-E680-43D2-9B04-1DF41C0CFDB2}" type="slidenum">
              <a:rPr lang="it-IT" smtClean="0"/>
              <a:pPr>
                <a:defRPr/>
              </a:pPr>
              <a:t>14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557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96136" y="2132856"/>
            <a:ext cx="3019872" cy="1440160"/>
          </a:xfrm>
        </p:spPr>
        <p:txBody>
          <a:bodyPr anchor="t" anchorCtr="0"/>
          <a:lstStyle>
            <a:lvl1pPr algn="l">
              <a:defRPr sz="2800">
                <a:solidFill>
                  <a:srgbClr val="FF5050"/>
                </a:solidFill>
                <a:effectLst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96136" y="3933056"/>
            <a:ext cx="284036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434B-49FF-4C2B-AA15-54452B49F1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AA16-A67C-4F67-AC8D-FC16D0A746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432B84-DC1E-4AA8-B8B0-D9C15164C24D}" type="datetime1">
              <a:rPr lang="it-IT"/>
              <a:pPr>
                <a:defRPr/>
              </a:pPr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D9F6-4E0E-41D8-BC1F-BF1CE87366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DE2-B67A-4EC0-945D-C364EF001C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2781-F299-4122-9748-0155205CA53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7E9B06-B4CE-4BCB-B473-7C33141A326C}" type="datetime1">
              <a:rPr lang="it-IT"/>
              <a:pPr>
                <a:defRPr/>
              </a:pPr>
              <a:t>16/06/2016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741F-473A-4EFB-B132-0C714658AC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32813" y="6597650"/>
            <a:ext cx="585787" cy="268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02304-4039-4C5E-AEB9-126438CC36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7F7F7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n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400" b="1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 b="1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b="1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1600" b="1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 b="1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tags" Target="../tags/tag51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tags" Target="../tags/tag54.xml"/><Relationship Id="rId47" Type="http://schemas.openxmlformats.org/officeDocument/2006/relationships/tags" Target="../tags/tag59.xml"/><Relationship Id="rId50" Type="http://schemas.openxmlformats.org/officeDocument/2006/relationships/tags" Target="../tags/tag62.xml"/><Relationship Id="rId55" Type="http://schemas.openxmlformats.org/officeDocument/2006/relationships/tags" Target="../tags/tag67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9" Type="http://schemas.openxmlformats.org/officeDocument/2006/relationships/tags" Target="../tags/tag41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tags" Target="../tags/tag52.xml"/><Relationship Id="rId45" Type="http://schemas.openxmlformats.org/officeDocument/2006/relationships/tags" Target="../tags/tag57.xml"/><Relationship Id="rId53" Type="http://schemas.openxmlformats.org/officeDocument/2006/relationships/tags" Target="../tags/tag65.xml"/><Relationship Id="rId58" Type="http://schemas.openxmlformats.org/officeDocument/2006/relationships/oleObject" Target="../embeddings/oleObject1.bin"/><Relationship Id="rId5" Type="http://schemas.openxmlformats.org/officeDocument/2006/relationships/tags" Target="../tags/tag17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43" Type="http://schemas.openxmlformats.org/officeDocument/2006/relationships/tags" Target="../tags/tag55.xml"/><Relationship Id="rId48" Type="http://schemas.openxmlformats.org/officeDocument/2006/relationships/tags" Target="../tags/tag60.xml"/><Relationship Id="rId56" Type="http://schemas.openxmlformats.org/officeDocument/2006/relationships/tags" Target="../tags/tag68.xml"/><Relationship Id="rId8" Type="http://schemas.openxmlformats.org/officeDocument/2006/relationships/tags" Target="../tags/tag20.xml"/><Relationship Id="rId51" Type="http://schemas.openxmlformats.org/officeDocument/2006/relationships/tags" Target="../tags/tag63.xml"/><Relationship Id="rId3" Type="http://schemas.openxmlformats.org/officeDocument/2006/relationships/tags" Target="../tags/tag15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tags" Target="../tags/tag50.xml"/><Relationship Id="rId46" Type="http://schemas.openxmlformats.org/officeDocument/2006/relationships/tags" Target="../tags/tag58.xml"/><Relationship Id="rId59" Type="http://schemas.openxmlformats.org/officeDocument/2006/relationships/image" Target="../media/image9.emf"/><Relationship Id="rId20" Type="http://schemas.openxmlformats.org/officeDocument/2006/relationships/tags" Target="../tags/tag32.xml"/><Relationship Id="rId41" Type="http://schemas.openxmlformats.org/officeDocument/2006/relationships/tags" Target="../tags/tag53.xml"/><Relationship Id="rId54" Type="http://schemas.openxmlformats.org/officeDocument/2006/relationships/tags" Target="../tags/tag66.xml"/><Relationship Id="rId1" Type="http://schemas.openxmlformats.org/officeDocument/2006/relationships/vmlDrawing" Target="../drawings/vmlDrawing1.vml"/><Relationship Id="rId6" Type="http://schemas.openxmlformats.org/officeDocument/2006/relationships/tags" Target="../tags/tag18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49" Type="http://schemas.openxmlformats.org/officeDocument/2006/relationships/tags" Target="../tags/tag61.xml"/><Relationship Id="rId57" Type="http://schemas.openxmlformats.org/officeDocument/2006/relationships/slideLayout" Target="../slideLayouts/slideLayout5.xml"/><Relationship Id="rId10" Type="http://schemas.openxmlformats.org/officeDocument/2006/relationships/tags" Target="../tags/tag22.xml"/><Relationship Id="rId31" Type="http://schemas.openxmlformats.org/officeDocument/2006/relationships/tags" Target="../tags/tag43.xml"/><Relationship Id="rId44" Type="http://schemas.openxmlformats.org/officeDocument/2006/relationships/tags" Target="../tags/tag56.xml"/><Relationship Id="rId52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hyperlink" Target="http://tfig.unece.org/contents/customs-brokers.htm" TargetMode="External"/><Relationship Id="rId18" Type="http://schemas.openxmlformats.org/officeDocument/2006/relationships/hyperlink" Target="http://tfig.unece.org/contents/single-window-for-trade.htm" TargetMode="External"/><Relationship Id="rId3" Type="http://schemas.openxmlformats.org/officeDocument/2006/relationships/tags" Target="../tags/tag70.xml"/><Relationship Id="rId21" Type="http://schemas.openxmlformats.org/officeDocument/2006/relationships/hyperlink" Target="http://tfig.unece.org/contents/de-minimis.htm" TargetMode="External"/><Relationship Id="rId7" Type="http://schemas.openxmlformats.org/officeDocument/2006/relationships/slideLayout" Target="../slideLayouts/slideLayout3.xml"/><Relationship Id="rId12" Type="http://schemas.openxmlformats.org/officeDocument/2006/relationships/hyperlink" Target="http://tfig.unece.org/contents/formal-trade-consultation.htm" TargetMode="External"/><Relationship Id="rId17" Type="http://schemas.openxmlformats.org/officeDocument/2006/relationships/hyperlink" Target="http://tfig.unece.org/contents/customs-automation.htm" TargetMode="External"/><Relationship Id="rId2" Type="http://schemas.openxmlformats.org/officeDocument/2006/relationships/tags" Target="../tags/tag69.xml"/><Relationship Id="rId16" Type="http://schemas.openxmlformats.org/officeDocument/2006/relationships/hyperlink" Target="http://tfig.unece.org/contents/customs-risk-management.htm" TargetMode="External"/><Relationship Id="rId20" Type="http://schemas.openxmlformats.org/officeDocument/2006/relationships/hyperlink" Target="http://tfig.unece.org/contents/post-clearance-audit.htm" TargetMode="External"/><Relationship Id="rId1" Type="http://schemas.openxmlformats.org/officeDocument/2006/relationships/vmlDrawing" Target="../drawings/vmlDrawing2.vml"/><Relationship Id="rId6" Type="http://schemas.openxmlformats.org/officeDocument/2006/relationships/tags" Target="../tags/tag73.xml"/><Relationship Id="rId11" Type="http://schemas.openxmlformats.org/officeDocument/2006/relationships/hyperlink" Target="http://tfig.unece.org/contents/publication.htm" TargetMode="External"/><Relationship Id="rId5" Type="http://schemas.openxmlformats.org/officeDocument/2006/relationships/tags" Target="../tags/tag72.xml"/><Relationship Id="rId15" Type="http://schemas.openxmlformats.org/officeDocument/2006/relationships/hyperlink" Target="http://tfig.unece.org/contents/integrity.htm" TargetMode="External"/><Relationship Id="rId23" Type="http://schemas.openxmlformats.org/officeDocument/2006/relationships/image" Target="../media/image10.png"/><Relationship Id="rId10" Type="http://schemas.openxmlformats.org/officeDocument/2006/relationships/hyperlink" Target="http://tfig.unece.org/contents/customs-terminology-trade-definitions.htm" TargetMode="External"/><Relationship Id="rId19" Type="http://schemas.openxmlformats.org/officeDocument/2006/relationships/hyperlink" Target="http://tfig.unece.org/contents/authorized-traders.htm" TargetMode="External"/><Relationship Id="rId4" Type="http://schemas.openxmlformats.org/officeDocument/2006/relationships/tags" Target="../tags/tag71.xml"/><Relationship Id="rId9" Type="http://schemas.openxmlformats.org/officeDocument/2006/relationships/image" Target="../media/image9.emf"/><Relationship Id="rId14" Type="http://schemas.openxmlformats.org/officeDocument/2006/relationships/hyperlink" Target="http://tfig.unece.org/contents/appeals.htm" TargetMode="External"/><Relationship Id="rId22" Type="http://schemas.openxmlformats.org/officeDocument/2006/relationships/hyperlink" Target="http://tfig.unece.org/contents/opening-hours.htm" TargetMode="Externa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tags" Target="../tags/tag98.xml"/><Relationship Id="rId39" Type="http://schemas.openxmlformats.org/officeDocument/2006/relationships/tags" Target="../tags/tag111.xml"/><Relationship Id="rId21" Type="http://schemas.openxmlformats.org/officeDocument/2006/relationships/tags" Target="../tags/tag93.xml"/><Relationship Id="rId34" Type="http://schemas.openxmlformats.org/officeDocument/2006/relationships/tags" Target="../tags/tag106.xml"/><Relationship Id="rId42" Type="http://schemas.openxmlformats.org/officeDocument/2006/relationships/tags" Target="../tags/tag114.xml"/><Relationship Id="rId47" Type="http://schemas.openxmlformats.org/officeDocument/2006/relationships/tags" Target="../tags/tag119.xml"/><Relationship Id="rId50" Type="http://schemas.openxmlformats.org/officeDocument/2006/relationships/oleObject" Target="../embeddings/oleObject3.bin"/><Relationship Id="rId55" Type="http://schemas.openxmlformats.org/officeDocument/2006/relationships/hyperlink" Target="http://www.iccwbo.org/Advocacy-Codes-and-Rules/Document-centre/2012/ICC-Customs-Guidelines-(revised-version-June-2012)/" TargetMode="Externa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9" Type="http://schemas.openxmlformats.org/officeDocument/2006/relationships/tags" Target="../tags/tag101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tags" Target="../tags/tag104.xml"/><Relationship Id="rId37" Type="http://schemas.openxmlformats.org/officeDocument/2006/relationships/tags" Target="../tags/tag109.xml"/><Relationship Id="rId40" Type="http://schemas.openxmlformats.org/officeDocument/2006/relationships/tags" Target="../tags/tag112.xml"/><Relationship Id="rId45" Type="http://schemas.openxmlformats.org/officeDocument/2006/relationships/tags" Target="../tags/tag117.xml"/><Relationship Id="rId53" Type="http://schemas.openxmlformats.org/officeDocument/2006/relationships/image" Target="../media/image11.emf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tags" Target="../tags/tag103.xml"/><Relationship Id="rId44" Type="http://schemas.openxmlformats.org/officeDocument/2006/relationships/tags" Target="../tags/tag116.xml"/><Relationship Id="rId52" Type="http://schemas.openxmlformats.org/officeDocument/2006/relationships/oleObject" Target="../embeddings/oleObject4.bin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tags" Target="../tags/tag102.xml"/><Relationship Id="rId35" Type="http://schemas.openxmlformats.org/officeDocument/2006/relationships/tags" Target="../tags/tag107.xml"/><Relationship Id="rId43" Type="http://schemas.openxmlformats.org/officeDocument/2006/relationships/tags" Target="../tags/tag115.xml"/><Relationship Id="rId48" Type="http://schemas.openxmlformats.org/officeDocument/2006/relationships/tags" Target="../tags/tag120.xml"/><Relationship Id="rId8" Type="http://schemas.openxmlformats.org/officeDocument/2006/relationships/tags" Target="../tags/tag80.xml"/><Relationship Id="rId51" Type="http://schemas.openxmlformats.org/officeDocument/2006/relationships/image" Target="../media/image9.emf"/><Relationship Id="rId3" Type="http://schemas.openxmlformats.org/officeDocument/2006/relationships/tags" Target="../tags/tag75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tags" Target="../tags/tag105.xml"/><Relationship Id="rId38" Type="http://schemas.openxmlformats.org/officeDocument/2006/relationships/tags" Target="../tags/tag110.xml"/><Relationship Id="rId46" Type="http://schemas.openxmlformats.org/officeDocument/2006/relationships/tags" Target="../tags/tag118.xml"/><Relationship Id="rId20" Type="http://schemas.openxmlformats.org/officeDocument/2006/relationships/tags" Target="../tags/tag92.xml"/><Relationship Id="rId41" Type="http://schemas.openxmlformats.org/officeDocument/2006/relationships/tags" Target="../tags/tag113.xml"/><Relationship Id="rId54" Type="http://schemas.openxmlformats.org/officeDocument/2006/relationships/hyperlink" Target="http://www.wcoomd.org/en/topics/facilitation/instrument-and-tools/~/link.aspx?_id=165278A87DAB4E4C8336C5DD69D17E19&amp;_z=z" TargetMode="External"/><Relationship Id="rId1" Type="http://schemas.openxmlformats.org/officeDocument/2006/relationships/vmlDrawing" Target="../drawings/vmlDrawing3.vml"/><Relationship Id="rId6" Type="http://schemas.openxmlformats.org/officeDocument/2006/relationships/tags" Target="../tags/tag78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36" Type="http://schemas.openxmlformats.org/officeDocument/2006/relationships/tags" Target="../tags/tag108.xml"/><Relationship Id="rId49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slideLayout" Target="../slideLayouts/slideLayout5.xml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42" Type="http://schemas.openxmlformats.org/officeDocument/2006/relationships/hyperlink" Target="http://tfig.unece.org/contents/declaration.htm" TargetMode="External"/><Relationship Id="rId47" Type="http://schemas.openxmlformats.org/officeDocument/2006/relationships/hyperlink" Target="http://tfig.unece.org/contents/coordinated-intervention.htm" TargetMode="External"/><Relationship Id="rId50" Type="http://schemas.openxmlformats.org/officeDocument/2006/relationships/hyperlink" Target="http://tfig.unece.org/contents/release-time.htm" TargetMode="Externa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9" Type="http://schemas.openxmlformats.org/officeDocument/2006/relationships/tags" Target="../tags/tag148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tags" Target="../tags/tag156.xml"/><Relationship Id="rId40" Type="http://schemas.openxmlformats.org/officeDocument/2006/relationships/oleObject" Target="../embeddings/oleObject5.bin"/><Relationship Id="rId45" Type="http://schemas.openxmlformats.org/officeDocument/2006/relationships/hyperlink" Target="http://tfig.unece.org/contents/customs-risk-management.htm" TargetMode="Externa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tags" Target="../tags/tag155.xml"/><Relationship Id="rId49" Type="http://schemas.openxmlformats.org/officeDocument/2006/relationships/hyperlink" Target="http://tfig.unece.org/contents/electronic-payment-customs-duties-and-taxes.htm" TargetMode="Externa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tags" Target="../tags/tag150.xml"/><Relationship Id="rId44" Type="http://schemas.openxmlformats.org/officeDocument/2006/relationships/hyperlink" Target="http://tfig.unece.org/contents/advance-ruling.htm" TargetMode="External"/><Relationship Id="rId52" Type="http://schemas.openxmlformats.org/officeDocument/2006/relationships/hyperlink" Target="http://tfig.unece.org/contents/guarantee-and-security.htm" TargetMode="Externa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tags" Target="../tags/tag154.xml"/><Relationship Id="rId43" Type="http://schemas.openxmlformats.org/officeDocument/2006/relationships/hyperlink" Target="http://tfig.unece.org/contents/supporting-documents.htm" TargetMode="External"/><Relationship Id="rId48" Type="http://schemas.openxmlformats.org/officeDocument/2006/relationships/hyperlink" Target="http://tfig.unece.org/contents/deferred-payment.htm" TargetMode="External"/><Relationship Id="rId8" Type="http://schemas.openxmlformats.org/officeDocument/2006/relationships/tags" Target="../tags/tag127.xml"/><Relationship Id="rId51" Type="http://schemas.openxmlformats.org/officeDocument/2006/relationships/hyperlink" Target="http://tfig.unece.org/contents/prearrival-processing.htm" TargetMode="External"/><Relationship Id="rId3" Type="http://schemas.openxmlformats.org/officeDocument/2006/relationships/tags" Target="../tags/tag122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38" Type="http://schemas.openxmlformats.org/officeDocument/2006/relationships/tags" Target="../tags/tag157.xml"/><Relationship Id="rId46" Type="http://schemas.openxmlformats.org/officeDocument/2006/relationships/hyperlink" Target="http://tfig.unece.org/contents/NII-technology.htm" TargetMode="External"/><Relationship Id="rId20" Type="http://schemas.openxmlformats.org/officeDocument/2006/relationships/tags" Target="../tags/tag139.xml"/><Relationship Id="rId41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6" Type="http://schemas.openxmlformats.org/officeDocument/2006/relationships/tags" Target="../tags/tag125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82.xml"/><Relationship Id="rId117" Type="http://schemas.openxmlformats.org/officeDocument/2006/relationships/oleObject" Target="../embeddings/oleObject8.bin"/><Relationship Id="rId21" Type="http://schemas.openxmlformats.org/officeDocument/2006/relationships/tags" Target="../tags/tag177.xml"/><Relationship Id="rId42" Type="http://schemas.openxmlformats.org/officeDocument/2006/relationships/tags" Target="../tags/tag198.xml"/><Relationship Id="rId47" Type="http://schemas.openxmlformats.org/officeDocument/2006/relationships/tags" Target="../tags/tag203.xml"/><Relationship Id="rId63" Type="http://schemas.openxmlformats.org/officeDocument/2006/relationships/tags" Target="../tags/tag219.xml"/><Relationship Id="rId68" Type="http://schemas.openxmlformats.org/officeDocument/2006/relationships/tags" Target="../tags/tag224.xml"/><Relationship Id="rId84" Type="http://schemas.openxmlformats.org/officeDocument/2006/relationships/tags" Target="../tags/tag240.xml"/><Relationship Id="rId89" Type="http://schemas.openxmlformats.org/officeDocument/2006/relationships/tags" Target="../tags/tag245.xml"/><Relationship Id="rId112" Type="http://schemas.openxmlformats.org/officeDocument/2006/relationships/hyperlink" Target="http://www.wcoomd.org/Kyoto_New/Content/content.html" TargetMode="External"/><Relationship Id="rId16" Type="http://schemas.openxmlformats.org/officeDocument/2006/relationships/tags" Target="../tags/tag172.xml"/><Relationship Id="rId107" Type="http://schemas.openxmlformats.org/officeDocument/2006/relationships/tags" Target="../tags/tag263.xml"/><Relationship Id="rId11" Type="http://schemas.openxmlformats.org/officeDocument/2006/relationships/tags" Target="../tags/tag167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53" Type="http://schemas.openxmlformats.org/officeDocument/2006/relationships/tags" Target="../tags/tag209.xml"/><Relationship Id="rId58" Type="http://schemas.openxmlformats.org/officeDocument/2006/relationships/tags" Target="../tags/tag214.xml"/><Relationship Id="rId74" Type="http://schemas.openxmlformats.org/officeDocument/2006/relationships/tags" Target="../tags/tag230.xml"/><Relationship Id="rId79" Type="http://schemas.openxmlformats.org/officeDocument/2006/relationships/tags" Target="../tags/tag235.xml"/><Relationship Id="rId102" Type="http://schemas.openxmlformats.org/officeDocument/2006/relationships/tags" Target="../tags/tag258.xml"/><Relationship Id="rId5" Type="http://schemas.openxmlformats.org/officeDocument/2006/relationships/tags" Target="../tags/tag161.xml"/><Relationship Id="rId90" Type="http://schemas.openxmlformats.org/officeDocument/2006/relationships/tags" Target="../tags/tag246.xml"/><Relationship Id="rId95" Type="http://schemas.openxmlformats.org/officeDocument/2006/relationships/tags" Target="../tags/tag251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43" Type="http://schemas.openxmlformats.org/officeDocument/2006/relationships/tags" Target="../tags/tag199.xml"/><Relationship Id="rId48" Type="http://schemas.openxmlformats.org/officeDocument/2006/relationships/tags" Target="../tags/tag204.xml"/><Relationship Id="rId64" Type="http://schemas.openxmlformats.org/officeDocument/2006/relationships/tags" Target="../tags/tag220.xml"/><Relationship Id="rId69" Type="http://schemas.openxmlformats.org/officeDocument/2006/relationships/tags" Target="../tags/tag225.xml"/><Relationship Id="rId113" Type="http://schemas.openxmlformats.org/officeDocument/2006/relationships/hyperlink" Target="http://www.wcoomd.org/files/1.%20Public%20files/PDFandDocuments/Procedures%20and%20Facilitation/Immediate_Release_Guidelines_ENG.pdf" TargetMode="External"/><Relationship Id="rId118" Type="http://schemas.openxmlformats.org/officeDocument/2006/relationships/image" Target="../media/image13.emf"/><Relationship Id="rId80" Type="http://schemas.openxmlformats.org/officeDocument/2006/relationships/tags" Target="../tags/tag236.xml"/><Relationship Id="rId85" Type="http://schemas.openxmlformats.org/officeDocument/2006/relationships/tags" Target="../tags/tag241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59" Type="http://schemas.openxmlformats.org/officeDocument/2006/relationships/tags" Target="../tags/tag215.xml"/><Relationship Id="rId103" Type="http://schemas.openxmlformats.org/officeDocument/2006/relationships/tags" Target="../tags/tag259.xml"/><Relationship Id="rId108" Type="http://schemas.openxmlformats.org/officeDocument/2006/relationships/tags" Target="../tags/tag264.xml"/><Relationship Id="rId54" Type="http://schemas.openxmlformats.org/officeDocument/2006/relationships/tags" Target="../tags/tag210.xml"/><Relationship Id="rId70" Type="http://schemas.openxmlformats.org/officeDocument/2006/relationships/tags" Target="../tags/tag226.xml"/><Relationship Id="rId75" Type="http://schemas.openxmlformats.org/officeDocument/2006/relationships/tags" Target="../tags/tag231.xml"/><Relationship Id="rId91" Type="http://schemas.openxmlformats.org/officeDocument/2006/relationships/tags" Target="../tags/tag247.xml"/><Relationship Id="rId96" Type="http://schemas.openxmlformats.org/officeDocument/2006/relationships/tags" Target="../tags/tag252.xml"/><Relationship Id="rId1" Type="http://schemas.openxmlformats.org/officeDocument/2006/relationships/vmlDrawing" Target="../drawings/vmlDrawing5.vml"/><Relationship Id="rId6" Type="http://schemas.openxmlformats.org/officeDocument/2006/relationships/tags" Target="../tags/tag162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49" Type="http://schemas.openxmlformats.org/officeDocument/2006/relationships/tags" Target="../tags/tag205.xml"/><Relationship Id="rId114" Type="http://schemas.openxmlformats.org/officeDocument/2006/relationships/hyperlink" Target="http://www.iccwbo.org/policy/customs/id1207/index.html" TargetMode="External"/><Relationship Id="rId10" Type="http://schemas.openxmlformats.org/officeDocument/2006/relationships/tags" Target="../tags/tag166.xml"/><Relationship Id="rId31" Type="http://schemas.openxmlformats.org/officeDocument/2006/relationships/tags" Target="../tags/tag187.xml"/><Relationship Id="rId44" Type="http://schemas.openxmlformats.org/officeDocument/2006/relationships/tags" Target="../tags/tag200.xml"/><Relationship Id="rId52" Type="http://schemas.openxmlformats.org/officeDocument/2006/relationships/tags" Target="../tags/tag208.xml"/><Relationship Id="rId60" Type="http://schemas.openxmlformats.org/officeDocument/2006/relationships/tags" Target="../tags/tag216.xml"/><Relationship Id="rId65" Type="http://schemas.openxmlformats.org/officeDocument/2006/relationships/tags" Target="../tags/tag221.xml"/><Relationship Id="rId73" Type="http://schemas.openxmlformats.org/officeDocument/2006/relationships/tags" Target="../tags/tag229.xml"/><Relationship Id="rId78" Type="http://schemas.openxmlformats.org/officeDocument/2006/relationships/tags" Target="../tags/tag234.xml"/><Relationship Id="rId81" Type="http://schemas.openxmlformats.org/officeDocument/2006/relationships/tags" Target="../tags/tag237.xml"/><Relationship Id="rId86" Type="http://schemas.openxmlformats.org/officeDocument/2006/relationships/tags" Target="../tags/tag242.xml"/><Relationship Id="rId94" Type="http://schemas.openxmlformats.org/officeDocument/2006/relationships/tags" Target="../tags/tag250.xml"/><Relationship Id="rId99" Type="http://schemas.openxmlformats.org/officeDocument/2006/relationships/tags" Target="../tags/tag255.xml"/><Relationship Id="rId101" Type="http://schemas.openxmlformats.org/officeDocument/2006/relationships/tags" Target="../tags/tag257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9" Type="http://schemas.openxmlformats.org/officeDocument/2006/relationships/tags" Target="../tags/tag195.xml"/><Relationship Id="rId109" Type="http://schemas.openxmlformats.org/officeDocument/2006/relationships/slideLayout" Target="../slideLayouts/slideLayout3.xml"/><Relationship Id="rId34" Type="http://schemas.openxmlformats.org/officeDocument/2006/relationships/tags" Target="../tags/tag190.xml"/><Relationship Id="rId50" Type="http://schemas.openxmlformats.org/officeDocument/2006/relationships/tags" Target="../tags/tag206.xml"/><Relationship Id="rId55" Type="http://schemas.openxmlformats.org/officeDocument/2006/relationships/tags" Target="../tags/tag211.xml"/><Relationship Id="rId76" Type="http://schemas.openxmlformats.org/officeDocument/2006/relationships/tags" Target="../tags/tag232.xml"/><Relationship Id="rId97" Type="http://schemas.openxmlformats.org/officeDocument/2006/relationships/tags" Target="../tags/tag253.xml"/><Relationship Id="rId104" Type="http://schemas.openxmlformats.org/officeDocument/2006/relationships/tags" Target="../tags/tag260.xml"/><Relationship Id="rId7" Type="http://schemas.openxmlformats.org/officeDocument/2006/relationships/tags" Target="../tags/tag163.xml"/><Relationship Id="rId71" Type="http://schemas.openxmlformats.org/officeDocument/2006/relationships/tags" Target="../tags/tag227.xml"/><Relationship Id="rId92" Type="http://schemas.openxmlformats.org/officeDocument/2006/relationships/tags" Target="../tags/tag248.xml"/><Relationship Id="rId2" Type="http://schemas.openxmlformats.org/officeDocument/2006/relationships/tags" Target="../tags/tag158.xml"/><Relationship Id="rId29" Type="http://schemas.openxmlformats.org/officeDocument/2006/relationships/tags" Target="../tags/tag185.xml"/><Relationship Id="rId24" Type="http://schemas.openxmlformats.org/officeDocument/2006/relationships/tags" Target="../tags/tag180.xml"/><Relationship Id="rId40" Type="http://schemas.openxmlformats.org/officeDocument/2006/relationships/tags" Target="../tags/tag196.xml"/><Relationship Id="rId45" Type="http://schemas.openxmlformats.org/officeDocument/2006/relationships/tags" Target="../tags/tag201.xml"/><Relationship Id="rId66" Type="http://schemas.openxmlformats.org/officeDocument/2006/relationships/tags" Target="../tags/tag222.xml"/><Relationship Id="rId87" Type="http://schemas.openxmlformats.org/officeDocument/2006/relationships/tags" Target="../tags/tag243.xml"/><Relationship Id="rId110" Type="http://schemas.openxmlformats.org/officeDocument/2006/relationships/oleObject" Target="../embeddings/oleObject6.bin"/><Relationship Id="rId115" Type="http://schemas.openxmlformats.org/officeDocument/2006/relationships/oleObject" Target="../embeddings/oleObject7.bin"/><Relationship Id="rId61" Type="http://schemas.openxmlformats.org/officeDocument/2006/relationships/tags" Target="../tags/tag217.xml"/><Relationship Id="rId82" Type="http://schemas.openxmlformats.org/officeDocument/2006/relationships/tags" Target="../tags/tag238.xml"/><Relationship Id="rId19" Type="http://schemas.openxmlformats.org/officeDocument/2006/relationships/tags" Target="../tags/tag175.xml"/><Relationship Id="rId14" Type="http://schemas.openxmlformats.org/officeDocument/2006/relationships/tags" Target="../tags/tag170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56" Type="http://schemas.openxmlformats.org/officeDocument/2006/relationships/tags" Target="../tags/tag212.xml"/><Relationship Id="rId77" Type="http://schemas.openxmlformats.org/officeDocument/2006/relationships/tags" Target="../tags/tag233.xml"/><Relationship Id="rId100" Type="http://schemas.openxmlformats.org/officeDocument/2006/relationships/tags" Target="../tags/tag256.xml"/><Relationship Id="rId105" Type="http://schemas.openxmlformats.org/officeDocument/2006/relationships/tags" Target="../tags/tag261.xml"/><Relationship Id="rId8" Type="http://schemas.openxmlformats.org/officeDocument/2006/relationships/tags" Target="../tags/tag164.xml"/><Relationship Id="rId51" Type="http://schemas.openxmlformats.org/officeDocument/2006/relationships/tags" Target="../tags/tag207.xml"/><Relationship Id="rId72" Type="http://schemas.openxmlformats.org/officeDocument/2006/relationships/tags" Target="../tags/tag228.xml"/><Relationship Id="rId93" Type="http://schemas.openxmlformats.org/officeDocument/2006/relationships/tags" Target="../tags/tag249.xml"/><Relationship Id="rId98" Type="http://schemas.openxmlformats.org/officeDocument/2006/relationships/tags" Target="../tags/tag254.xml"/><Relationship Id="rId3" Type="http://schemas.openxmlformats.org/officeDocument/2006/relationships/tags" Target="../tags/tag159.xml"/><Relationship Id="rId25" Type="http://schemas.openxmlformats.org/officeDocument/2006/relationships/tags" Target="../tags/tag181.xml"/><Relationship Id="rId46" Type="http://schemas.openxmlformats.org/officeDocument/2006/relationships/tags" Target="../tags/tag202.xml"/><Relationship Id="rId67" Type="http://schemas.openxmlformats.org/officeDocument/2006/relationships/tags" Target="../tags/tag223.xml"/><Relationship Id="rId116" Type="http://schemas.openxmlformats.org/officeDocument/2006/relationships/image" Target="../media/image12.emf"/><Relationship Id="rId20" Type="http://schemas.openxmlformats.org/officeDocument/2006/relationships/tags" Target="../tags/tag176.xml"/><Relationship Id="rId41" Type="http://schemas.openxmlformats.org/officeDocument/2006/relationships/tags" Target="../tags/tag197.xml"/><Relationship Id="rId62" Type="http://schemas.openxmlformats.org/officeDocument/2006/relationships/tags" Target="../tags/tag218.xml"/><Relationship Id="rId83" Type="http://schemas.openxmlformats.org/officeDocument/2006/relationships/tags" Target="../tags/tag239.xml"/><Relationship Id="rId88" Type="http://schemas.openxmlformats.org/officeDocument/2006/relationships/tags" Target="../tags/tag244.xml"/><Relationship Id="rId111" Type="http://schemas.openxmlformats.org/officeDocument/2006/relationships/image" Target="../media/image9.emf"/><Relationship Id="rId15" Type="http://schemas.openxmlformats.org/officeDocument/2006/relationships/tags" Target="../tags/tag171.xml"/><Relationship Id="rId36" Type="http://schemas.openxmlformats.org/officeDocument/2006/relationships/tags" Target="../tags/tag192.xml"/><Relationship Id="rId57" Type="http://schemas.openxmlformats.org/officeDocument/2006/relationships/tags" Target="../tags/tag213.xml"/><Relationship Id="rId106" Type="http://schemas.openxmlformats.org/officeDocument/2006/relationships/tags" Target="../tags/tag2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fig.unece.org/contents/mutual-recognition.htm" TargetMode="External"/><Relationship Id="rId2" Type="http://schemas.openxmlformats.org/officeDocument/2006/relationships/hyperlink" Target="http://tfig.unece.org/contents/authorized-economic-operators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://tfig.unece.org/contents/NII-technology.htm" TargetMode="Externa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tags" Target="../tags/tag289.xml"/><Relationship Id="rId39" Type="http://schemas.openxmlformats.org/officeDocument/2006/relationships/tags" Target="../tags/tag302.xml"/><Relationship Id="rId21" Type="http://schemas.openxmlformats.org/officeDocument/2006/relationships/tags" Target="../tags/tag284.xml"/><Relationship Id="rId34" Type="http://schemas.openxmlformats.org/officeDocument/2006/relationships/tags" Target="../tags/tag297.xml"/><Relationship Id="rId42" Type="http://schemas.openxmlformats.org/officeDocument/2006/relationships/tags" Target="../tags/tag305.xml"/><Relationship Id="rId47" Type="http://schemas.openxmlformats.org/officeDocument/2006/relationships/tags" Target="../tags/tag310.xml"/><Relationship Id="rId50" Type="http://schemas.openxmlformats.org/officeDocument/2006/relationships/tags" Target="../tags/tag313.xml"/><Relationship Id="rId55" Type="http://schemas.openxmlformats.org/officeDocument/2006/relationships/tags" Target="../tags/tag318.xml"/><Relationship Id="rId63" Type="http://schemas.openxmlformats.org/officeDocument/2006/relationships/image" Target="../media/image14.emf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9" Type="http://schemas.openxmlformats.org/officeDocument/2006/relationships/tags" Target="../tags/tag292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tags" Target="../tags/tag295.xml"/><Relationship Id="rId37" Type="http://schemas.openxmlformats.org/officeDocument/2006/relationships/tags" Target="../tags/tag300.xml"/><Relationship Id="rId40" Type="http://schemas.openxmlformats.org/officeDocument/2006/relationships/tags" Target="../tags/tag303.xml"/><Relationship Id="rId45" Type="http://schemas.openxmlformats.org/officeDocument/2006/relationships/tags" Target="../tags/tag308.xml"/><Relationship Id="rId53" Type="http://schemas.openxmlformats.org/officeDocument/2006/relationships/tags" Target="../tags/tag316.xml"/><Relationship Id="rId58" Type="http://schemas.openxmlformats.org/officeDocument/2006/relationships/image" Target="../media/image9.emf"/><Relationship Id="rId5" Type="http://schemas.openxmlformats.org/officeDocument/2006/relationships/tags" Target="../tags/tag268.xml"/><Relationship Id="rId61" Type="http://schemas.openxmlformats.org/officeDocument/2006/relationships/hyperlink" Target="http://www.wcoomd.org/en/topics/facilitation/instrument-and-tools/tools/safe_package.aspx" TargetMode="External"/><Relationship Id="rId19" Type="http://schemas.openxmlformats.org/officeDocument/2006/relationships/tags" Target="../tags/tag28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Relationship Id="rId30" Type="http://schemas.openxmlformats.org/officeDocument/2006/relationships/tags" Target="../tags/tag293.xml"/><Relationship Id="rId35" Type="http://schemas.openxmlformats.org/officeDocument/2006/relationships/tags" Target="../tags/tag298.xml"/><Relationship Id="rId43" Type="http://schemas.openxmlformats.org/officeDocument/2006/relationships/tags" Target="../tags/tag306.xml"/><Relationship Id="rId48" Type="http://schemas.openxmlformats.org/officeDocument/2006/relationships/tags" Target="../tags/tag311.xml"/><Relationship Id="rId56" Type="http://schemas.openxmlformats.org/officeDocument/2006/relationships/slideLayout" Target="../slideLayouts/slideLayout3.xml"/><Relationship Id="rId8" Type="http://schemas.openxmlformats.org/officeDocument/2006/relationships/tags" Target="../tags/tag271.xml"/><Relationship Id="rId51" Type="http://schemas.openxmlformats.org/officeDocument/2006/relationships/tags" Target="../tags/tag314.xml"/><Relationship Id="rId3" Type="http://schemas.openxmlformats.org/officeDocument/2006/relationships/tags" Target="../tags/tag266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33" Type="http://schemas.openxmlformats.org/officeDocument/2006/relationships/tags" Target="../tags/tag296.xml"/><Relationship Id="rId38" Type="http://schemas.openxmlformats.org/officeDocument/2006/relationships/tags" Target="../tags/tag301.xml"/><Relationship Id="rId46" Type="http://schemas.openxmlformats.org/officeDocument/2006/relationships/tags" Target="../tags/tag309.xml"/><Relationship Id="rId59" Type="http://schemas.openxmlformats.org/officeDocument/2006/relationships/hyperlink" Target="http://www.wcoomd.org/en/topics/facilitation/instrument-and-tools/tools/~/media/55F00628A9F94827B58ECA90C0F84F7F.ashx" TargetMode="External"/><Relationship Id="rId20" Type="http://schemas.openxmlformats.org/officeDocument/2006/relationships/tags" Target="../tags/tag283.xml"/><Relationship Id="rId41" Type="http://schemas.openxmlformats.org/officeDocument/2006/relationships/tags" Target="../tags/tag304.xml"/><Relationship Id="rId54" Type="http://schemas.openxmlformats.org/officeDocument/2006/relationships/tags" Target="../tags/tag317.xml"/><Relationship Id="rId62" Type="http://schemas.openxmlformats.org/officeDocument/2006/relationships/oleObject" Target="../embeddings/oleObject10.bin"/><Relationship Id="rId1" Type="http://schemas.openxmlformats.org/officeDocument/2006/relationships/vmlDrawing" Target="../drawings/vmlDrawing6.vml"/><Relationship Id="rId6" Type="http://schemas.openxmlformats.org/officeDocument/2006/relationships/tags" Target="../tags/tag269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36" Type="http://schemas.openxmlformats.org/officeDocument/2006/relationships/tags" Target="../tags/tag299.xml"/><Relationship Id="rId49" Type="http://schemas.openxmlformats.org/officeDocument/2006/relationships/tags" Target="../tags/tag312.xml"/><Relationship Id="rId57" Type="http://schemas.openxmlformats.org/officeDocument/2006/relationships/oleObject" Target="../embeddings/oleObject9.bin"/><Relationship Id="rId10" Type="http://schemas.openxmlformats.org/officeDocument/2006/relationships/tags" Target="../tags/tag273.xml"/><Relationship Id="rId31" Type="http://schemas.openxmlformats.org/officeDocument/2006/relationships/tags" Target="../tags/tag294.xml"/><Relationship Id="rId44" Type="http://schemas.openxmlformats.org/officeDocument/2006/relationships/tags" Target="../tags/tag307.xml"/><Relationship Id="rId52" Type="http://schemas.openxmlformats.org/officeDocument/2006/relationships/tags" Target="../tags/tag315.xml"/><Relationship Id="rId60" Type="http://schemas.openxmlformats.org/officeDocument/2006/relationships/hyperlink" Target="http://www.wcoomd.org/en/topics/facilitation/instrument-and-tools/tools/~/media/16A58BA1B8464CCCA620E84E69BAC6E2.ashx" TargetMode="External"/><Relationship Id="rId4" Type="http://schemas.openxmlformats.org/officeDocument/2006/relationships/tags" Target="../tags/tag267.xml"/><Relationship Id="rId9" Type="http://schemas.openxmlformats.org/officeDocument/2006/relationships/tags" Target="../tags/tag2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fig.unece.org/contents/customs-risk-management.htm" TargetMode="External"/><Relationship Id="rId2" Type="http://schemas.openxmlformats.org/officeDocument/2006/relationships/hyperlink" Target="http://tfig.unece.org/contents/joint-border-controls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fig.unece.org/contents/custom-transit.htm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tfig.unece.org/contents/opening-hours.htm" TargetMode="External"/><Relationship Id="rId3" Type="http://schemas.openxmlformats.org/officeDocument/2006/relationships/tags" Target="../tags/tag321.xml"/><Relationship Id="rId7" Type="http://schemas.openxmlformats.org/officeDocument/2006/relationships/hyperlink" Target="http://www.wcoomd.org/en/topics/facilitation/instrument-and-tools/conventions/pf_revised_kyoto_conv/kyoto_new.aspx" TargetMode="Externa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22.xml"/><Relationship Id="rId9" Type="http://schemas.openxmlformats.org/officeDocument/2006/relationships/hyperlink" Target="http://www.unece.org/trans/conventn/harmone.pd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tags" Target="../tags/tag325.xml"/><Relationship Id="rId21" Type="http://schemas.openxmlformats.org/officeDocument/2006/relationships/image" Target="../media/image19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slideLayout" Target="../slideLayouts/slideLayout5.xml"/><Relationship Id="rId25" Type="http://schemas.openxmlformats.org/officeDocument/2006/relationships/image" Target="../media/image23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22.jpe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tags" Target="../tags/tag332.xml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fig.unece.org/contents/itinerary-03-start.html" TargetMode="External"/><Relationship Id="rId2" Type="http://schemas.openxmlformats.org/officeDocument/2006/relationships/hyperlink" Target="http://tfig.unece.org/contents/borde-crossing-delay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image" Target="../media/image33.emf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12" Type="http://schemas.openxmlformats.org/officeDocument/2006/relationships/image" Target="../media/image32.emf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image" Target="../media/image31.emf"/><Relationship Id="rId5" Type="http://schemas.openxmlformats.org/officeDocument/2006/relationships/tags" Target="../tags/tag343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42.xml"/><Relationship Id="rId9" Type="http://schemas.openxmlformats.org/officeDocument/2006/relationships/tags" Target="../tags/tag3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ports.weforum.org/global-enabling-trade-2013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olo 1"/>
          <p:cNvSpPr>
            <a:spLocks noGrp="1"/>
          </p:cNvSpPr>
          <p:nvPr>
            <p:ph type="ctrTitle"/>
          </p:nvPr>
        </p:nvSpPr>
        <p:spPr bwMode="auto">
          <a:xfrm>
            <a:off x="395536" y="260648"/>
            <a:ext cx="8208912" cy="2520280"/>
          </a:xfrm>
          <a:solidFill>
            <a:schemeClr val="bg1"/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it-IT" sz="5400" dirty="0" smtClean="0">
                <a:solidFill>
                  <a:srgbClr val="00B0F0"/>
                </a:solidFill>
              </a:rPr>
              <a:t>Reduktimi i vonesave në kufi</a:t>
            </a:r>
            <a:r>
              <a:t/>
            </a:r>
            <a:br/>
            <a:r>
              <a:rPr lang="it-IT" b="0" dirty="0" smtClean="0">
                <a:solidFill>
                  <a:schemeClr val="tx1"/>
                </a:solidFill>
              </a:rPr>
              <a:t>Tiranë, Shqipëri</a:t>
            </a:r>
            <a:r>
              <a:t/>
            </a:r>
            <a:br/>
            <a:r>
              <a:rPr lang="it-IT" b="0" dirty="0" smtClean="0">
                <a:solidFill>
                  <a:schemeClr val="tx1"/>
                </a:solidFill>
              </a:rPr>
              <a:t>16 qershor 2016</a:t>
            </a:r>
            <a:r>
              <a:t/>
            </a:r>
            <a:br/>
            <a:endParaRPr lang="sq-AL" b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5B4762-301B-4A92-BB6C-E47F2B780150}" type="slidenum">
              <a:rPr lang="it-IT"/>
              <a:pPr>
                <a:defRPr/>
              </a:pPr>
              <a:t>1</a:t>
            </a:fld>
            <a:endParaRPr lang="sq-AL"/>
          </a:p>
        </p:txBody>
      </p:sp>
      <p:pic>
        <p:nvPicPr>
          <p:cNvPr id="9220" name="Immagine 7" descr="logo-unece-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76700"/>
            <a:ext cx="1841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ottotitolo 8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136904" cy="28083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b="1" dirty="0" smtClean="0"/>
              <a:t>3. Menaxhimi ndërkufitar dhe instrumentet e doganave</a:t>
            </a:r>
            <a:endParaRPr lang="sq-AL" sz="4400" b="1" dirty="0">
              <a:ea typeface="+mj-ea"/>
              <a:cs typeface="+mj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3696B-4224-4D74-92D2-B2221F4E303A}" type="slidenum">
              <a:rPr lang="it-IT"/>
              <a:pPr>
                <a:defRPr/>
              </a:pPr>
              <a:t>10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315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21756"/>
            <a:ext cx="8229600" cy="5760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Instrumentet kryesorë të TF-së që lidhen me doganat dhe menaxhimin ndërkufitar</a:t>
            </a:r>
            <a:endParaRPr lang="sq-A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290" name="Segnaposto contenuto 6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8075240" cy="4929188"/>
          </a:xfrm>
        </p:spPr>
        <p:txBody>
          <a:bodyPr>
            <a:noAutofit/>
          </a:bodyPr>
          <a:lstStyle/>
          <a:p>
            <a:r>
              <a:rPr lang="it-IT" sz="1050" dirty="0" smtClean="0"/>
              <a:t>Konventa e rishikuar e Kiotos</a:t>
            </a:r>
          </a:p>
          <a:p>
            <a:pPr lvl="1"/>
            <a:r>
              <a:rPr lang="it-IT" sz="1050" b="0" dirty="0" smtClean="0"/>
              <a:t>Miratuar më: 1999, hyrja në</a:t>
            </a:r>
            <a:r>
              <a:rPr sz="1050" dirty="0" smtClean="0"/>
              <a:t> </a:t>
            </a:r>
            <a:r>
              <a:rPr lang="it-IT" sz="1050" b="0" dirty="0" smtClean="0"/>
              <a:t>fuqi: 2005, palët</a:t>
            </a:r>
            <a:r>
              <a:rPr sz="1050" dirty="0" smtClean="0"/>
              <a:t> </a:t>
            </a:r>
            <a:r>
              <a:rPr lang="it-IT" sz="1050" b="0" dirty="0" smtClean="0"/>
              <a:t>kontraktuese: 78, administruar</a:t>
            </a:r>
            <a:r>
              <a:rPr sz="1050" dirty="0" smtClean="0"/>
              <a:t> </a:t>
            </a:r>
            <a:r>
              <a:rPr lang="it-IT" sz="1050" b="0" dirty="0" smtClean="0"/>
              <a:t>nga: OBD</a:t>
            </a:r>
          </a:p>
          <a:p>
            <a:endParaRPr lang="sq-AL" sz="1050" dirty="0" smtClean="0"/>
          </a:p>
          <a:p>
            <a:r>
              <a:rPr lang="en-US" sz="1050" dirty="0" smtClean="0"/>
              <a:t>Konventa Ndërkombëtare për Harmonizimin e Kontrollit të Mallrave në Kufi</a:t>
            </a:r>
          </a:p>
          <a:p>
            <a:pPr lvl="1"/>
            <a:r>
              <a:rPr lang="en-US" sz="1050" b="0" dirty="0" smtClean="0"/>
              <a:t>Miratuar më: 1982, hyrja në fuqi: 1985, palët kontraktuese: 56, administruar nga: UNECE</a:t>
            </a:r>
          </a:p>
          <a:p>
            <a:endParaRPr lang="sq-AL" sz="1050" dirty="0" smtClean="0"/>
          </a:p>
          <a:p>
            <a:r>
              <a:rPr lang="en-US" sz="1050" dirty="0" smtClean="0"/>
              <a:t>Sistemi i Harmonizuar</a:t>
            </a:r>
          </a:p>
          <a:p>
            <a:pPr lvl="1"/>
            <a:r>
              <a:rPr lang="it-IT" sz="1050" b="0" dirty="0" smtClean="0"/>
              <a:t>Miratuar më: 1983, hyrja në</a:t>
            </a:r>
            <a:r>
              <a:rPr sz="1050" dirty="0" smtClean="0"/>
              <a:t> </a:t>
            </a:r>
            <a:r>
              <a:rPr lang="it-IT" sz="1050" b="0" dirty="0" smtClean="0"/>
              <a:t>fuqi: 1988, palët</a:t>
            </a:r>
            <a:r>
              <a:rPr sz="1050" dirty="0" smtClean="0"/>
              <a:t> </a:t>
            </a:r>
            <a:r>
              <a:rPr lang="it-IT" sz="1050" b="0" dirty="0" smtClean="0"/>
              <a:t>kontraktuese: 141, administruar</a:t>
            </a:r>
            <a:r>
              <a:rPr sz="1050" dirty="0" smtClean="0"/>
              <a:t> </a:t>
            </a:r>
            <a:r>
              <a:rPr lang="it-IT" sz="1050" b="0" dirty="0" smtClean="0"/>
              <a:t>nga: OBD</a:t>
            </a:r>
          </a:p>
          <a:p>
            <a:endParaRPr lang="sq-AL" sz="1050" dirty="0" smtClean="0"/>
          </a:p>
          <a:p>
            <a:r>
              <a:rPr lang="en-US" sz="1050" dirty="0" smtClean="0"/>
              <a:t>Konventa e FAL (Lehtësimi i Trafikut Ndërkombëtar Detar)</a:t>
            </a:r>
          </a:p>
          <a:p>
            <a:pPr lvl="1"/>
            <a:r>
              <a:rPr lang="it-IT" sz="1050" b="0" dirty="0" smtClean="0"/>
              <a:t>Miratuar më: 1965, hyrja në</a:t>
            </a:r>
            <a:r>
              <a:rPr sz="1050" dirty="0" smtClean="0"/>
              <a:t> </a:t>
            </a:r>
            <a:r>
              <a:rPr lang="it-IT" sz="1050" b="0" dirty="0" smtClean="0"/>
              <a:t>fuqi: 1967, palët</a:t>
            </a:r>
            <a:r>
              <a:rPr sz="1050" dirty="0" smtClean="0"/>
              <a:t> </a:t>
            </a:r>
            <a:r>
              <a:rPr lang="it-IT" sz="1050" b="0" dirty="0" smtClean="0"/>
              <a:t>kontraktuese: 115, administruar</a:t>
            </a:r>
            <a:r>
              <a:rPr sz="1050" dirty="0" smtClean="0"/>
              <a:t> </a:t>
            </a:r>
            <a:r>
              <a:rPr lang="it-IT" sz="1050" b="0" dirty="0" smtClean="0"/>
              <a:t>nga: IMO (Organizata Ndërkombëtare Detare)</a:t>
            </a:r>
          </a:p>
          <a:p>
            <a:endParaRPr lang="sq-AL" sz="1050" dirty="0" smtClean="0"/>
          </a:p>
          <a:p>
            <a:r>
              <a:rPr lang="en-US" sz="1050" dirty="0" smtClean="0"/>
              <a:t>Konventa e Çikagos</a:t>
            </a:r>
          </a:p>
          <a:p>
            <a:pPr lvl="1"/>
            <a:r>
              <a:rPr lang="it-IT" sz="1050" b="0" dirty="0" smtClean="0"/>
              <a:t>Miratuar më: 1944, hyrja në</a:t>
            </a:r>
            <a:r>
              <a:rPr sz="1050" dirty="0" smtClean="0"/>
              <a:t> </a:t>
            </a:r>
            <a:r>
              <a:rPr lang="it-IT" sz="1050" b="0" dirty="0" smtClean="0"/>
              <a:t>fuqi: 1947, palët</a:t>
            </a:r>
            <a:r>
              <a:rPr sz="1050" dirty="0" smtClean="0"/>
              <a:t> </a:t>
            </a:r>
            <a:r>
              <a:rPr lang="it-IT" sz="1050" b="0" dirty="0" smtClean="0"/>
              <a:t>kontraktuese: 190, administruar</a:t>
            </a:r>
            <a:r>
              <a:rPr sz="1050" dirty="0" smtClean="0"/>
              <a:t> </a:t>
            </a:r>
            <a:r>
              <a:rPr lang="it-IT" sz="1050" b="0" dirty="0" smtClean="0"/>
              <a:t>nga: ICAO (Organizata Ndërkombëtare e Aviacionit Civil)</a:t>
            </a:r>
            <a:endParaRPr lang="sq-AL" sz="1050" b="0" dirty="0" smtClean="0"/>
          </a:p>
          <a:p>
            <a:endParaRPr lang="sq-AL" sz="1050" dirty="0" smtClean="0"/>
          </a:p>
          <a:p>
            <a:r>
              <a:rPr lang="en-US" sz="1050" dirty="0" smtClean="0"/>
              <a:t>Marrëveshja për Vlerësimin e GATT (Marrëveshja e Përgjithshme për Tarifat dhe Tregtinë)</a:t>
            </a:r>
          </a:p>
          <a:p>
            <a:pPr lvl="1"/>
            <a:r>
              <a:rPr lang="it-IT" sz="1050" b="0" dirty="0" smtClean="0"/>
              <a:t>Miratuar më: 1994, hyrja në</a:t>
            </a:r>
            <a:r>
              <a:rPr sz="1050" dirty="0" smtClean="0"/>
              <a:t> </a:t>
            </a:r>
            <a:r>
              <a:rPr lang="it-IT" sz="1050" b="0" dirty="0" smtClean="0"/>
              <a:t>fuqi: 1994, palët</a:t>
            </a:r>
            <a:r>
              <a:rPr sz="1050" dirty="0" smtClean="0"/>
              <a:t> </a:t>
            </a:r>
            <a:r>
              <a:rPr lang="it-IT" sz="1050" b="0" dirty="0" smtClean="0"/>
              <a:t>kontraktuese: 154, administruar</a:t>
            </a:r>
            <a:r>
              <a:rPr sz="1050" dirty="0" smtClean="0"/>
              <a:t> </a:t>
            </a:r>
            <a:r>
              <a:rPr lang="it-IT" sz="1050" b="0" dirty="0" smtClean="0"/>
              <a:t>nga: OBT</a:t>
            </a:r>
            <a:endParaRPr lang="sq-AL" sz="1050" b="0" dirty="0" smtClean="0"/>
          </a:p>
          <a:p>
            <a:endParaRPr lang="sq-AL" sz="1050" dirty="0" smtClean="0"/>
          </a:p>
          <a:p>
            <a:r>
              <a:rPr lang="en-US" sz="1050" dirty="0" smtClean="0"/>
              <a:t>Konventa e TIR (Transporti Ndërkombëtar i Mallrave)</a:t>
            </a:r>
          </a:p>
          <a:p>
            <a:pPr lvl="1"/>
            <a:r>
              <a:rPr lang="it-IT" sz="1050" b="0" dirty="0" smtClean="0"/>
              <a:t>Miratuar më: 1975, hyrja në</a:t>
            </a:r>
            <a:r>
              <a:rPr sz="1050" dirty="0" smtClean="0"/>
              <a:t> </a:t>
            </a:r>
            <a:r>
              <a:rPr lang="it-IT" sz="1050" b="0" dirty="0" smtClean="0"/>
              <a:t>fuqi: 1978, palët</a:t>
            </a:r>
            <a:r>
              <a:rPr sz="1050" dirty="0" smtClean="0"/>
              <a:t> </a:t>
            </a:r>
            <a:r>
              <a:rPr lang="it-IT" sz="1050" b="0" dirty="0" smtClean="0"/>
              <a:t>kontraktuese: 68, administruar</a:t>
            </a:r>
            <a:r>
              <a:rPr sz="1050" dirty="0" smtClean="0"/>
              <a:t> </a:t>
            </a:r>
            <a:r>
              <a:rPr lang="it-IT" sz="1050" b="0" dirty="0" smtClean="0"/>
              <a:t>nga: UNECE</a:t>
            </a:r>
            <a:endParaRPr lang="sq-AL" sz="1050" b="0" dirty="0" smtClean="0"/>
          </a:p>
          <a:p>
            <a:endParaRPr lang="sq-AL" sz="1050" dirty="0" smtClean="0"/>
          </a:p>
          <a:p>
            <a:r>
              <a:rPr lang="en-US" sz="1050" dirty="0" smtClean="0"/>
              <a:t>Konventa e Montrealit</a:t>
            </a:r>
          </a:p>
          <a:p>
            <a:pPr lvl="1"/>
            <a:r>
              <a:rPr lang="it-IT" sz="1050" b="0" dirty="0" smtClean="0"/>
              <a:t>Miratuar më: 1999, hyrja në</a:t>
            </a:r>
            <a:r>
              <a:rPr sz="1050" dirty="0" smtClean="0"/>
              <a:t> </a:t>
            </a:r>
            <a:r>
              <a:rPr lang="it-IT" sz="1050" b="0" dirty="0" smtClean="0"/>
              <a:t>fuqi: 2003, palët</a:t>
            </a:r>
            <a:r>
              <a:rPr sz="1050" dirty="0" smtClean="0"/>
              <a:t> </a:t>
            </a:r>
            <a:r>
              <a:rPr lang="it-IT" sz="1050" b="0" dirty="0" smtClean="0"/>
              <a:t>kontraktuese: 97, administruar</a:t>
            </a:r>
            <a:r>
              <a:rPr sz="1050" dirty="0" smtClean="0"/>
              <a:t> </a:t>
            </a:r>
            <a:r>
              <a:rPr lang="it-IT" sz="1050" b="0" dirty="0" smtClean="0"/>
              <a:t>nga: ICAO (Organizata Ndërkombëtare e Aviacionit Civil)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31542-20AA-444D-853C-ED449A3479F0}" type="slidenum">
              <a:rPr lang="it-IT"/>
              <a:pPr>
                <a:defRPr/>
              </a:pPr>
              <a:t>11</a:t>
            </a:fld>
            <a:endParaRPr lang="sq-A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kt 6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think-cell Slide" r:id="rId58" imgW="360" imgH="360" progId="TCLayout.ActiveDocument.1">
                  <p:embed/>
                </p:oleObj>
              </mc:Choice>
              <mc:Fallback>
                <p:oleObj name="think-cell Slide" r:id="rId58" imgW="360" imgH="360" progId="TCLayout.ActiveDocument.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bgerundetes Rechteck 63"/>
          <p:cNvSpPr/>
          <p:nvPr>
            <p:custDataLst>
              <p:tags r:id="rId3"/>
            </p:custDataLst>
          </p:nvPr>
        </p:nvSpPr>
        <p:spPr>
          <a:xfrm>
            <a:off x="6804248" y="4437112"/>
            <a:ext cx="1800200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>
            <p:custDataLst>
              <p:tags r:id="rId4"/>
            </p:custDataLst>
          </p:nvPr>
        </p:nvSpPr>
        <p:spPr>
          <a:xfrm>
            <a:off x="6876256" y="1052736"/>
            <a:ext cx="1800200" cy="30243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>
            <p:custDataLst>
              <p:tags r:id="rId5"/>
            </p:custDataLst>
          </p:nvPr>
        </p:nvSpPr>
        <p:spPr>
          <a:xfrm>
            <a:off x="323528" y="1052736"/>
            <a:ext cx="5688632" cy="54726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260648"/>
            <a:ext cx="8229600" cy="576263"/>
          </a:xfrm>
        </p:spPr>
        <p:txBody>
          <a:bodyPr/>
          <a:lstStyle/>
          <a:p>
            <a:r>
              <a:rPr dirty="0" smtClean="0"/>
              <a:t>Struktura e menaxhimit ndërkufitar dhe fusha e veprimit të doganave</a:t>
            </a:r>
            <a:endParaRPr lang="sq-AL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7B502781-F299-4122-9748-0155205CA53E}" type="slidenum">
              <a:rPr lang="it-IT" smtClean="0"/>
              <a:pPr>
                <a:defRPr/>
              </a:pPr>
              <a:t>12</a:t>
            </a:fld>
            <a:endParaRPr lang="sq-AL"/>
          </a:p>
        </p:txBody>
      </p:sp>
      <p:sp>
        <p:nvSpPr>
          <p:cNvPr id="4" name="Rechteck 3"/>
          <p:cNvSpPr/>
          <p:nvPr>
            <p:custDataLst>
              <p:tags r:id="rId8"/>
            </p:custDataLst>
          </p:nvPr>
        </p:nvSpPr>
        <p:spPr>
          <a:xfrm>
            <a:off x="2483768" y="1196752"/>
            <a:ext cx="1584176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Menaxhimi ndërkufitar dhe doganat</a:t>
            </a:r>
            <a:endParaRPr lang="sq-AL" sz="1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>
            <p:custDataLst>
              <p:tags r:id="rId9"/>
            </p:custDataLst>
          </p:nvPr>
        </p:nvSpPr>
        <p:spPr>
          <a:xfrm>
            <a:off x="7020272" y="1508787"/>
            <a:ext cx="1440160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Blerjet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>
            <p:custDataLst>
              <p:tags r:id="rId10"/>
            </p:custDataLst>
          </p:nvPr>
        </p:nvSpPr>
        <p:spPr>
          <a:xfrm>
            <a:off x="7020272" y="1892829"/>
            <a:ext cx="1440160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Ngarkesat dhe transporti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>
            <p:custDataLst>
              <p:tags r:id="rId11"/>
            </p:custDataLst>
          </p:nvPr>
        </p:nvSpPr>
        <p:spPr>
          <a:xfrm>
            <a:off x="7020272" y="2276872"/>
            <a:ext cx="1440160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Pagesat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>
            <p:custDataLst>
              <p:tags r:id="rId12"/>
            </p:custDataLst>
          </p:nvPr>
        </p:nvSpPr>
        <p:spPr>
          <a:xfrm>
            <a:off x="7020272" y="2924944"/>
            <a:ext cx="144016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Shkëmbimi i të dhënave për tregtinë elektronike</a:t>
            </a:r>
            <a:endParaRPr lang="sq-AL" sz="8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>
            <p:custDataLst>
              <p:tags r:id="rId13"/>
            </p:custDataLst>
          </p:nvPr>
        </p:nvSpPr>
        <p:spPr>
          <a:xfrm>
            <a:off x="7020272" y="5085184"/>
            <a:ext cx="144016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Instrumentet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>
            <p:custDataLst>
              <p:tags r:id="rId14"/>
            </p:custDataLst>
          </p:nvPr>
        </p:nvSpPr>
        <p:spPr>
          <a:xfrm>
            <a:off x="7020272" y="5445224"/>
            <a:ext cx="144016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Organizatat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>
            <p:custDataLst>
              <p:tags r:id="rId15"/>
            </p:custDataLst>
          </p:nvPr>
        </p:nvSpPr>
        <p:spPr>
          <a:xfrm>
            <a:off x="7020272" y="5805264"/>
            <a:ext cx="144016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Raste studimore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>
            <p:custDataLst>
              <p:tags r:id="rId16"/>
            </p:custDataLst>
          </p:nvPr>
        </p:nvSpPr>
        <p:spPr>
          <a:xfrm>
            <a:off x="7020272" y="3645024"/>
            <a:ext cx="144016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Konsultimi dhe bashkëpunimi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>
            <p:custDataLst>
              <p:tags r:id="rId17"/>
            </p:custDataLst>
          </p:nvPr>
        </p:nvSpPr>
        <p:spPr>
          <a:xfrm>
            <a:off x="7020272" y="3284984"/>
            <a:ext cx="144016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Analiza e proceseve të biznesit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>
            <p:custDataLst>
              <p:tags r:id="rId18"/>
            </p:custDataLst>
          </p:nvPr>
        </p:nvSpPr>
        <p:spPr>
          <a:xfrm>
            <a:off x="755576" y="1844824"/>
            <a:ext cx="1152128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Zhdoganimi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>
            <p:custDataLst>
              <p:tags r:id="rId19"/>
            </p:custDataLst>
          </p:nvPr>
        </p:nvSpPr>
        <p:spPr>
          <a:xfrm>
            <a:off x="4644008" y="1844824"/>
            <a:ext cx="1152128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Menaxhimi ndërkufitar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>
            <p:custDataLst>
              <p:tags r:id="rId20"/>
            </p:custDataLst>
          </p:nvPr>
        </p:nvSpPr>
        <p:spPr>
          <a:xfrm>
            <a:off x="755576" y="2348880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Të përgjithshme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>
            <p:custDataLst>
              <p:tags r:id="rId21"/>
            </p:custDataLst>
          </p:nvPr>
        </p:nvSpPr>
        <p:spPr>
          <a:xfrm>
            <a:off x="755576" y="4437112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Masat që lidhen me procesin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>
            <p:custDataLst>
              <p:tags r:id="rId22"/>
            </p:custDataLst>
          </p:nvPr>
        </p:nvSpPr>
        <p:spPr>
          <a:xfrm>
            <a:off x="4644008" y="2492896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Transiti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>
            <p:custDataLst>
              <p:tags r:id="rId23"/>
            </p:custDataLst>
          </p:nvPr>
        </p:nvSpPr>
        <p:spPr>
          <a:xfrm>
            <a:off x="4644008" y="2852936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Kontrollet e përbashkëta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>
            <p:custDataLst>
              <p:tags r:id="rId24"/>
            </p:custDataLst>
          </p:nvPr>
        </p:nvSpPr>
        <p:spPr>
          <a:xfrm>
            <a:off x="2699792" y="1844824"/>
            <a:ext cx="1152128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Siguria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31" name="Rechteck 30"/>
          <p:cNvSpPr/>
          <p:nvPr>
            <p:custDataLst>
              <p:tags r:id="rId25"/>
            </p:custDataLst>
          </p:nvPr>
        </p:nvSpPr>
        <p:spPr>
          <a:xfrm>
            <a:off x="2699792" y="3212976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Teknologjia NII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>
            <p:custDataLst>
              <p:tags r:id="rId26"/>
            </p:custDataLst>
          </p:nvPr>
        </p:nvSpPr>
        <p:spPr>
          <a:xfrm>
            <a:off x="2699792" y="2852936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Njohja e përbashkët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>
            <p:custDataLst>
              <p:tags r:id="rId27"/>
            </p:custDataLst>
          </p:nvPr>
        </p:nvSpPr>
        <p:spPr>
          <a:xfrm>
            <a:off x="2699792" y="2492896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AEO</a:t>
            </a:r>
            <a:endParaRPr lang="sq-AL" sz="1050" dirty="0">
              <a:solidFill>
                <a:schemeClr val="tx1"/>
              </a:solidFill>
            </a:endParaRPr>
          </a:p>
        </p:txBody>
      </p:sp>
      <p:cxnSp>
        <p:nvCxnSpPr>
          <p:cNvPr id="34" name="Gerade Verbindung 33"/>
          <p:cNvCxnSpPr>
            <a:stCxn id="4" idx="2"/>
            <a:endCxn id="30" idx="0"/>
          </p:cNvCxnSpPr>
          <p:nvPr>
            <p:custDataLst>
              <p:tags r:id="rId28"/>
            </p:custDataLst>
          </p:nvPr>
        </p:nvCxnSpPr>
        <p:spPr>
          <a:xfrm>
            <a:off x="3275856" y="15567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Form 35"/>
          <p:cNvCxnSpPr>
            <a:stCxn id="4" idx="2"/>
            <a:endCxn id="23" idx="0"/>
          </p:cNvCxnSpPr>
          <p:nvPr>
            <p:custDataLst>
              <p:tags r:id="rId29"/>
            </p:custDataLst>
          </p:nvPr>
        </p:nvCxnSpPr>
        <p:spPr>
          <a:xfrm rot="5400000">
            <a:off x="2159732" y="728700"/>
            <a:ext cx="288032" cy="19442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4" idx="2"/>
            <a:endCxn id="24" idx="0"/>
          </p:cNvCxnSpPr>
          <p:nvPr>
            <p:custDataLst>
              <p:tags r:id="rId30"/>
            </p:custDataLst>
          </p:nvPr>
        </p:nvCxnSpPr>
        <p:spPr>
          <a:xfrm rot="16200000" flipH="1">
            <a:off x="4103948" y="728700"/>
            <a:ext cx="288032" cy="19442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>
            <a:stCxn id="30" idx="1"/>
            <a:endCxn id="33" idx="1"/>
          </p:cNvCxnSpPr>
          <p:nvPr>
            <p:custDataLst>
              <p:tags r:id="rId31"/>
            </p:custDataLst>
          </p:nvPr>
        </p:nvCxnSpPr>
        <p:spPr>
          <a:xfrm rot="10800000" flipV="1">
            <a:off x="2699792" y="2024844"/>
            <a:ext cx="12700" cy="61206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stCxn id="30" idx="1"/>
            <a:endCxn id="32" idx="1"/>
          </p:cNvCxnSpPr>
          <p:nvPr>
            <p:custDataLst>
              <p:tags r:id="rId32"/>
            </p:custDataLst>
          </p:nvPr>
        </p:nvCxnSpPr>
        <p:spPr>
          <a:xfrm rot="10800000" flipV="1">
            <a:off x="2699792" y="2024844"/>
            <a:ext cx="12700" cy="97210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stCxn id="30" idx="1"/>
            <a:endCxn id="31" idx="1"/>
          </p:cNvCxnSpPr>
          <p:nvPr>
            <p:custDataLst>
              <p:tags r:id="rId33"/>
            </p:custDataLst>
          </p:nvPr>
        </p:nvCxnSpPr>
        <p:spPr>
          <a:xfrm rot="10800000" flipV="1">
            <a:off x="2699792" y="2024844"/>
            <a:ext cx="12700" cy="133214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winkelte Verbindung 46"/>
          <p:cNvCxnSpPr>
            <a:stCxn id="23" idx="1"/>
            <a:endCxn id="25" idx="1"/>
          </p:cNvCxnSpPr>
          <p:nvPr>
            <p:custDataLst>
              <p:tags r:id="rId34"/>
            </p:custDataLst>
          </p:nvPr>
        </p:nvCxnSpPr>
        <p:spPr>
          <a:xfrm rot="10800000" flipV="1">
            <a:off x="755576" y="2024844"/>
            <a:ext cx="12700" cy="46805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winkelte Verbindung 48"/>
          <p:cNvCxnSpPr>
            <a:stCxn id="23" idx="1"/>
            <a:endCxn id="26" idx="1"/>
          </p:cNvCxnSpPr>
          <p:nvPr>
            <p:custDataLst>
              <p:tags r:id="rId35"/>
            </p:custDataLst>
          </p:nvPr>
        </p:nvCxnSpPr>
        <p:spPr>
          <a:xfrm rot="10800000" flipV="1">
            <a:off x="755576" y="2024844"/>
            <a:ext cx="12700" cy="255628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stCxn id="24" idx="1"/>
            <a:endCxn id="27" idx="1"/>
          </p:cNvCxnSpPr>
          <p:nvPr>
            <p:custDataLst>
              <p:tags r:id="rId36"/>
            </p:custDataLst>
          </p:nvPr>
        </p:nvCxnSpPr>
        <p:spPr>
          <a:xfrm rot="10800000" flipV="1">
            <a:off x="4644008" y="2024844"/>
            <a:ext cx="12700" cy="61206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stCxn id="24" idx="1"/>
            <a:endCxn id="28" idx="1"/>
          </p:cNvCxnSpPr>
          <p:nvPr>
            <p:custDataLst>
              <p:tags r:id="rId37"/>
            </p:custDataLst>
          </p:nvPr>
        </p:nvCxnSpPr>
        <p:spPr>
          <a:xfrm rot="10800000" flipV="1">
            <a:off x="4644008" y="2024844"/>
            <a:ext cx="12700" cy="97210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5066196" y="3828368"/>
            <a:ext cx="3030984" cy="216024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55" name="AutoShape 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4748696" y="3828368"/>
            <a:ext cx="3030984" cy="216024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56" name="Rechteck 55"/>
          <p:cNvSpPr/>
          <p:nvPr>
            <p:custDataLst>
              <p:tags r:id="rId40"/>
            </p:custDataLst>
          </p:nvPr>
        </p:nvSpPr>
        <p:spPr>
          <a:xfrm>
            <a:off x="899592" y="2708920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Automatizimi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57" name="Rechteck 56"/>
          <p:cNvSpPr/>
          <p:nvPr>
            <p:custDataLst>
              <p:tags r:id="rId41"/>
            </p:custDataLst>
          </p:nvPr>
        </p:nvSpPr>
        <p:spPr>
          <a:xfrm>
            <a:off x="899592" y="3068960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Ankimimet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>
            <p:custDataLst>
              <p:tags r:id="rId42"/>
            </p:custDataLst>
          </p:nvPr>
        </p:nvSpPr>
        <p:spPr>
          <a:xfrm>
            <a:off x="899592" y="3429000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Integriteti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>
            <p:custDataLst>
              <p:tags r:id="rId43"/>
            </p:custDataLst>
          </p:nvPr>
        </p:nvSpPr>
        <p:spPr>
          <a:xfrm>
            <a:off x="899592" y="3933056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Orët e punës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>
            <p:custDataLst>
              <p:tags r:id="rId44"/>
            </p:custDataLst>
          </p:nvPr>
        </p:nvSpPr>
        <p:spPr>
          <a:xfrm>
            <a:off x="899592" y="4797152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Deklarata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>
            <p:custDataLst>
              <p:tags r:id="rId45"/>
            </p:custDataLst>
          </p:nvPr>
        </p:nvSpPr>
        <p:spPr>
          <a:xfrm>
            <a:off x="899592" y="5157192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Menaxhimi i rrezikut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62" name="Rechteck 61"/>
          <p:cNvSpPr/>
          <p:nvPr>
            <p:custDataLst>
              <p:tags r:id="rId46"/>
            </p:custDataLst>
          </p:nvPr>
        </p:nvSpPr>
        <p:spPr>
          <a:xfrm>
            <a:off x="899592" y="5517232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Pagesat elektronike</a:t>
            </a:r>
            <a:endParaRPr lang="sq-AL" sz="1050" dirty="0">
              <a:solidFill>
                <a:schemeClr val="tx1"/>
              </a:solidFill>
            </a:endParaRPr>
          </a:p>
        </p:txBody>
      </p:sp>
      <p:sp>
        <p:nvSpPr>
          <p:cNvPr id="63" name="Rechteck 62"/>
          <p:cNvSpPr/>
          <p:nvPr>
            <p:custDataLst>
              <p:tags r:id="rId47"/>
            </p:custDataLst>
          </p:nvPr>
        </p:nvSpPr>
        <p:spPr>
          <a:xfrm>
            <a:off x="899592" y="6021288"/>
            <a:ext cx="115212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Përpunimi </a:t>
            </a:r>
            <a:r>
              <a:rPr lang="en-US" sz="800" dirty="0" smtClean="0">
                <a:solidFill>
                  <a:schemeClr val="tx1"/>
                </a:solidFill>
              </a:rPr>
              <a:t>përpara</a:t>
            </a:r>
            <a:r>
              <a:rPr lang="en-US" sz="1050" dirty="0" smtClean="0">
                <a:solidFill>
                  <a:schemeClr val="tx1"/>
                </a:solidFill>
              </a:rPr>
              <a:t> mbërritjes</a:t>
            </a:r>
            <a:endParaRPr lang="sq-AL" sz="1050" dirty="0">
              <a:solidFill>
                <a:schemeClr val="tx1"/>
              </a:solidFill>
            </a:endParaRPr>
          </a:p>
        </p:txBody>
      </p:sp>
      <p:cxnSp>
        <p:nvCxnSpPr>
          <p:cNvPr id="67" name="Gewinkelte Verbindung 66"/>
          <p:cNvCxnSpPr>
            <a:stCxn id="25" idx="1"/>
            <a:endCxn id="56" idx="1"/>
          </p:cNvCxnSpPr>
          <p:nvPr>
            <p:custDataLst>
              <p:tags r:id="rId48"/>
            </p:custDataLst>
          </p:nvPr>
        </p:nvCxnSpPr>
        <p:spPr>
          <a:xfrm rot="10800000" flipH="1" flipV="1">
            <a:off x="755576" y="2492896"/>
            <a:ext cx="144016" cy="360040"/>
          </a:xfrm>
          <a:prstGeom prst="bentConnector3">
            <a:avLst>
              <a:gd name="adj1" fmla="val -646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winkelte Verbindung 69"/>
          <p:cNvCxnSpPr>
            <a:stCxn id="25" idx="1"/>
            <a:endCxn id="57" idx="1"/>
          </p:cNvCxnSpPr>
          <p:nvPr>
            <p:custDataLst>
              <p:tags r:id="rId49"/>
            </p:custDataLst>
          </p:nvPr>
        </p:nvCxnSpPr>
        <p:spPr>
          <a:xfrm rot="10800000" flipH="1" flipV="1">
            <a:off x="755576" y="2492896"/>
            <a:ext cx="144016" cy="720080"/>
          </a:xfrm>
          <a:prstGeom prst="bentConnector3">
            <a:avLst>
              <a:gd name="adj1" fmla="val -646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winkelte Verbindung 71"/>
          <p:cNvCxnSpPr>
            <a:stCxn id="25" idx="1"/>
            <a:endCxn id="58" idx="1"/>
          </p:cNvCxnSpPr>
          <p:nvPr>
            <p:custDataLst>
              <p:tags r:id="rId50"/>
            </p:custDataLst>
          </p:nvPr>
        </p:nvCxnSpPr>
        <p:spPr>
          <a:xfrm rot="10800000" flipH="1" flipV="1">
            <a:off x="755576" y="2492896"/>
            <a:ext cx="144016" cy="1080120"/>
          </a:xfrm>
          <a:prstGeom prst="bentConnector3">
            <a:avLst>
              <a:gd name="adj1" fmla="val -646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winkelte Verbindung 73"/>
          <p:cNvCxnSpPr>
            <a:stCxn id="25" idx="1"/>
            <a:endCxn id="59" idx="1"/>
          </p:cNvCxnSpPr>
          <p:nvPr>
            <p:custDataLst>
              <p:tags r:id="rId51"/>
            </p:custDataLst>
          </p:nvPr>
        </p:nvCxnSpPr>
        <p:spPr>
          <a:xfrm rot="10800000" flipH="1" flipV="1">
            <a:off x="755576" y="2492896"/>
            <a:ext cx="144016" cy="1584176"/>
          </a:xfrm>
          <a:prstGeom prst="bentConnector3">
            <a:avLst>
              <a:gd name="adj1" fmla="val -64669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winkelte Verbindung 86"/>
          <p:cNvCxnSpPr>
            <a:stCxn id="26" idx="1"/>
            <a:endCxn id="60" idx="1"/>
          </p:cNvCxnSpPr>
          <p:nvPr>
            <p:custDataLst>
              <p:tags r:id="rId52"/>
            </p:custDataLst>
          </p:nvPr>
        </p:nvCxnSpPr>
        <p:spPr>
          <a:xfrm rot="10800000" flipH="1" flipV="1">
            <a:off x="755576" y="4581128"/>
            <a:ext cx="144016" cy="360040"/>
          </a:xfrm>
          <a:prstGeom prst="bentConnector3">
            <a:avLst>
              <a:gd name="adj1" fmla="val -611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Form 88"/>
          <p:cNvCxnSpPr>
            <a:stCxn id="26" idx="1"/>
            <a:endCxn id="61" idx="1"/>
          </p:cNvCxnSpPr>
          <p:nvPr>
            <p:custDataLst>
              <p:tags r:id="rId53"/>
            </p:custDataLst>
          </p:nvPr>
        </p:nvCxnSpPr>
        <p:spPr>
          <a:xfrm rot="10800000" flipH="1" flipV="1">
            <a:off x="755576" y="4581128"/>
            <a:ext cx="144016" cy="720080"/>
          </a:xfrm>
          <a:prstGeom prst="bentConnector3">
            <a:avLst>
              <a:gd name="adj1" fmla="val -638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Form 90"/>
          <p:cNvCxnSpPr>
            <a:stCxn id="26" idx="1"/>
            <a:endCxn id="62" idx="1"/>
          </p:cNvCxnSpPr>
          <p:nvPr>
            <p:custDataLst>
              <p:tags r:id="rId54"/>
            </p:custDataLst>
          </p:nvPr>
        </p:nvCxnSpPr>
        <p:spPr>
          <a:xfrm rot="10800000" flipH="1" flipV="1">
            <a:off x="755576" y="4581128"/>
            <a:ext cx="144016" cy="1080120"/>
          </a:xfrm>
          <a:prstGeom prst="bentConnector3">
            <a:avLst>
              <a:gd name="adj1" fmla="val -64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winkelte Verbindung 92"/>
          <p:cNvCxnSpPr>
            <a:stCxn id="26" idx="1"/>
            <a:endCxn id="63" idx="1"/>
          </p:cNvCxnSpPr>
          <p:nvPr>
            <p:custDataLst>
              <p:tags r:id="rId55"/>
            </p:custDataLst>
          </p:nvPr>
        </p:nvCxnSpPr>
        <p:spPr>
          <a:xfrm rot="10800000" flipH="1" flipV="1">
            <a:off x="755576" y="4581128"/>
            <a:ext cx="144016" cy="1584176"/>
          </a:xfrm>
          <a:prstGeom prst="bentConnector3">
            <a:avLst>
              <a:gd name="adj1" fmla="val -64435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>
            <p:custDataLst>
              <p:tags r:id="rId56"/>
            </p:custDataLst>
          </p:nvPr>
        </p:nvSpPr>
        <p:spPr>
          <a:xfrm>
            <a:off x="6948264" y="1115452"/>
            <a:ext cx="18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200" dirty="0" smtClean="0"/>
              <a:t>Fusha të tjera të veprimit</a:t>
            </a:r>
            <a:endParaRPr lang="sq-AL" sz="1200" dirty="0"/>
          </a:p>
        </p:txBody>
      </p:sp>
      <p:sp>
        <p:nvSpPr>
          <p:cNvPr id="66" name="Textfeld 65"/>
          <p:cNvSpPr txBox="1"/>
          <p:nvPr/>
        </p:nvSpPr>
        <p:spPr>
          <a:xfrm>
            <a:off x="6600434" y="4437112"/>
            <a:ext cx="22284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1100" dirty="0" smtClean="0"/>
              <a:t>Fusha të tjera të Udhëzuesit </a:t>
            </a:r>
            <a:r>
              <a:rPr sz="1100" dirty="0" err="1" smtClean="0"/>
              <a:t>për</a:t>
            </a:r>
            <a:r>
              <a:rPr sz="1100" dirty="0" smtClean="0"/>
              <a:t> </a:t>
            </a:r>
            <a:endParaRPr lang="sq-AL" sz="1100" dirty="0" smtClean="0"/>
          </a:p>
          <a:p>
            <a:pPr algn="ctr"/>
            <a:r>
              <a:rPr sz="1100" dirty="0" err="1" smtClean="0"/>
              <a:t>Zbatimin</a:t>
            </a:r>
            <a:r>
              <a:rPr sz="1100" dirty="0" smtClean="0"/>
              <a:t> e Lehtësimit të Tregtisë</a:t>
            </a:r>
            <a:endParaRPr lang="sq-A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ottotitolo 8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704856" cy="1944216"/>
          </a:xfrm>
        </p:spPr>
        <p:txBody>
          <a:bodyPr/>
          <a:lstStyle/>
          <a:p>
            <a:pPr marL="819150" indent="-457200">
              <a:spcBef>
                <a:spcPct val="0"/>
              </a:spcBef>
              <a:buClr>
                <a:schemeClr val="bg1"/>
              </a:buClr>
              <a:buFont typeface="+mj-lt"/>
              <a:buAutoNum type="alphaLcParenR"/>
            </a:pPr>
            <a:r>
              <a:rPr lang="en-US" sz="5400" b="1" dirty="0" smtClean="0"/>
              <a:t>Masat për zhdoganimin</a:t>
            </a:r>
            <a:endParaRPr lang="sq-AL" sz="5400" b="1" dirty="0">
              <a:ea typeface="+mj-ea"/>
              <a:cs typeface="+mj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3696B-4224-4D74-92D2-B2221F4E303A}" type="slidenum">
              <a:rPr lang="it-IT"/>
              <a:pPr>
                <a:defRPr/>
              </a:pPr>
              <a:t>13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8675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Masat e LT për zhdoganimin</a:t>
            </a:r>
            <a:endParaRPr lang="sq-AL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2725546"/>
              </p:ext>
            </p:extLst>
          </p:nvPr>
        </p:nvGraphicFramePr>
        <p:xfrm>
          <a:off x="457200" y="1196975"/>
          <a:ext cx="4038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9795583"/>
              </p:ext>
            </p:extLst>
          </p:nvPr>
        </p:nvGraphicFramePr>
        <p:xfrm>
          <a:off x="4648200" y="1196975"/>
          <a:ext cx="4038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BFDE2-B67A-4EC0-945D-C364EF001C2F}" type="slidenum">
              <a:rPr lang="it-IT" smtClean="0"/>
              <a:pPr>
                <a:defRPr/>
              </a:pPr>
              <a:t>14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629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dirty="0" smtClean="0"/>
              <a:t>Masa të përgjithshme të LT me ndikim në procesin e zhdoganimit</a:t>
            </a:r>
            <a:endParaRPr lang="sq-AL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2000" dirty="0" smtClean="0">
                <a:hlinkClick r:id="rId10"/>
              </a:rPr>
              <a:t>Terminologjia doganore dhe përkufizimet e të dhënave tregtare të standardizuara në nivel ndërkombëtar</a:t>
            </a:r>
            <a:endParaRPr lang="sq-AL" sz="2000" dirty="0" smtClean="0"/>
          </a:p>
          <a:p>
            <a:r>
              <a:rPr lang="en-US" sz="2000" dirty="0" smtClean="0">
                <a:hlinkClick r:id="rId11"/>
              </a:rPr>
              <a:t>Publikimi i ligjeve dhe rregulloreve përkatëse</a:t>
            </a:r>
            <a:endParaRPr lang="sq-AL" sz="2000" dirty="0" smtClean="0"/>
          </a:p>
          <a:p>
            <a:r>
              <a:rPr lang="en-US" sz="2000" dirty="0" smtClean="0">
                <a:hlinkClick r:id="rId12"/>
              </a:rPr>
              <a:t>Konsultimi për tregtinë formale</a:t>
            </a:r>
            <a:endParaRPr lang="sq-AL" sz="2000" dirty="0" smtClean="0"/>
          </a:p>
          <a:p>
            <a:r>
              <a:rPr lang="en-US" sz="2000" dirty="0" smtClean="0">
                <a:hlinkClick r:id="rId13"/>
              </a:rPr>
              <a:t>Agjentët doganorë</a:t>
            </a:r>
            <a:endParaRPr lang="sq-AL" sz="2000" dirty="0" smtClean="0"/>
          </a:p>
          <a:p>
            <a:r>
              <a:rPr lang="en-US" sz="2000" dirty="0" smtClean="0">
                <a:hlinkClick r:id="rId14"/>
              </a:rPr>
              <a:t>Sistemi i ankimimit</a:t>
            </a:r>
            <a:endParaRPr lang="sq-AL" sz="2000" dirty="0" smtClean="0"/>
          </a:p>
          <a:p>
            <a:r>
              <a:rPr lang="en-US" sz="2000" dirty="0" smtClean="0">
                <a:hlinkClick r:id="rId15"/>
              </a:rPr>
              <a:t>Programet e integritetit</a:t>
            </a:r>
            <a:endParaRPr lang="sq-AL" sz="2000" dirty="0" smtClean="0"/>
          </a:p>
          <a:p>
            <a:r>
              <a:rPr lang="en-US" sz="2000" dirty="0" smtClean="0">
                <a:hlinkClick r:id="rId16"/>
              </a:rPr>
              <a:t>Menaxhimi i rrezikut dhe përzgjedhja</a:t>
            </a:r>
            <a:endParaRPr lang="sq-AL" sz="2000" dirty="0" smtClean="0"/>
          </a:p>
          <a:p>
            <a:r>
              <a:rPr lang="en-US" sz="2000" dirty="0" smtClean="0">
                <a:hlinkClick r:id="rId17"/>
              </a:rPr>
              <a:t>Automatizimi i doganave</a:t>
            </a:r>
            <a:endParaRPr lang="sq-AL" sz="2000" dirty="0" smtClean="0"/>
          </a:p>
          <a:p>
            <a:r>
              <a:rPr lang="en-US" sz="2000" dirty="0" smtClean="0">
                <a:hlinkClick r:id="rId18"/>
              </a:rPr>
              <a:t>Programet e sportelit të vetëm</a:t>
            </a:r>
            <a:endParaRPr lang="sq-AL" sz="2000" dirty="0" smtClean="0"/>
          </a:p>
          <a:p>
            <a:r>
              <a:rPr lang="en-US" sz="2000" dirty="0" smtClean="0">
                <a:hlinkClick r:id="rId19"/>
              </a:rPr>
              <a:t>Programet për tregtarët e autorizuar</a:t>
            </a:r>
            <a:endParaRPr lang="sq-AL" sz="2000" dirty="0" smtClean="0"/>
          </a:p>
          <a:p>
            <a:r>
              <a:rPr lang="en-US" sz="2000" dirty="0" smtClean="0">
                <a:hlinkClick r:id="rId20"/>
              </a:rPr>
              <a:t>Auditimi pas zhdoganimit</a:t>
            </a:r>
            <a:endParaRPr lang="sq-AL" sz="2000" dirty="0" smtClean="0"/>
          </a:p>
          <a:p>
            <a:r>
              <a:rPr lang="en-US" sz="2000" dirty="0" smtClean="0">
                <a:hlinkClick r:id="rId21"/>
              </a:rPr>
              <a:t>Skemat de minimis</a:t>
            </a:r>
            <a:endParaRPr lang="sq-AL" sz="2000" dirty="0" smtClean="0"/>
          </a:p>
          <a:p>
            <a:r>
              <a:rPr lang="en-US" sz="2000" dirty="0" smtClean="0">
                <a:hlinkClick r:id="rId22"/>
              </a:rPr>
              <a:t>Orët e punës</a:t>
            </a:r>
            <a:endParaRPr lang="sq-AL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7B502781-F299-4122-9748-0155205CA53E}" type="slidenum">
              <a:rPr lang="it-IT" smtClean="0"/>
              <a:pPr>
                <a:defRPr/>
              </a:pPr>
              <a:t>15</a:t>
            </a:fld>
            <a:endParaRPr lang="sq-AL"/>
          </a:p>
        </p:txBody>
      </p:sp>
      <p:grpSp>
        <p:nvGrpSpPr>
          <p:cNvPr id="5" name="Gruppieren 4"/>
          <p:cNvGrpSpPr/>
          <p:nvPr>
            <p:custDataLst>
              <p:tags r:id="rId6"/>
            </p:custDataLst>
          </p:nvPr>
        </p:nvGrpSpPr>
        <p:grpSpPr>
          <a:xfrm>
            <a:off x="8316416" y="476672"/>
            <a:ext cx="576064" cy="504056"/>
            <a:chOff x="755576" y="1196752"/>
            <a:chExt cx="5040560" cy="5112568"/>
          </a:xfrm>
        </p:grpSpPr>
        <p:sp>
          <p:nvSpPr>
            <p:cNvPr id="6" name="Rechteck 5"/>
            <p:cNvSpPr/>
            <p:nvPr/>
          </p:nvSpPr>
          <p:spPr>
            <a:xfrm>
              <a:off x="2483768" y="1196752"/>
              <a:ext cx="1584176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55576" y="1844824"/>
              <a:ext cx="11521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644008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755576" y="2348880"/>
              <a:ext cx="1152128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55576" y="443711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644008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644008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699792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699792" y="321297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699792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699792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Gerade Verbindung 16"/>
            <p:cNvCxnSpPr>
              <a:stCxn id="6" idx="2"/>
              <a:endCxn id="13" idx="0"/>
            </p:cNvCxnSpPr>
            <p:nvPr/>
          </p:nvCxnSpPr>
          <p:spPr>
            <a:xfrm>
              <a:off x="3275856" y="15567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Form 35"/>
            <p:cNvCxnSpPr>
              <a:stCxn id="6" idx="2"/>
              <a:endCxn id="7" idx="0"/>
            </p:cNvCxnSpPr>
            <p:nvPr/>
          </p:nvCxnSpPr>
          <p:spPr>
            <a:xfrm rot="5400000">
              <a:off x="2159732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stCxn id="6" idx="2"/>
              <a:endCxn id="8" idx="0"/>
            </p:cNvCxnSpPr>
            <p:nvPr/>
          </p:nvCxnSpPr>
          <p:spPr>
            <a:xfrm rot="16200000" flipH="1">
              <a:off x="4103948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>
              <a:stCxn id="13" idx="1"/>
              <a:endCxn id="16" idx="1"/>
            </p:cNvCxnSpPr>
            <p:nvPr/>
          </p:nvCxnSpPr>
          <p:spPr>
            <a:xfrm rot="10800000" flipV="1">
              <a:off x="2699792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3" idx="1"/>
              <a:endCxn id="15" idx="1"/>
            </p:cNvCxnSpPr>
            <p:nvPr/>
          </p:nvCxnSpPr>
          <p:spPr>
            <a:xfrm rot="10800000" flipV="1">
              <a:off x="2699792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13" idx="1"/>
              <a:endCxn id="14" idx="1"/>
            </p:cNvCxnSpPr>
            <p:nvPr/>
          </p:nvCxnSpPr>
          <p:spPr>
            <a:xfrm rot="10800000" flipV="1">
              <a:off x="2699792" y="2024844"/>
              <a:ext cx="12700" cy="133214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7" idx="1"/>
              <a:endCxn id="9" idx="1"/>
            </p:cNvCxnSpPr>
            <p:nvPr/>
          </p:nvCxnSpPr>
          <p:spPr>
            <a:xfrm rot="10800000" flipV="1">
              <a:off x="755576" y="2024844"/>
              <a:ext cx="12700" cy="468052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7" idx="1"/>
              <a:endCxn id="10" idx="1"/>
            </p:cNvCxnSpPr>
            <p:nvPr/>
          </p:nvCxnSpPr>
          <p:spPr>
            <a:xfrm rot="10800000" flipV="1">
              <a:off x="755576" y="2024844"/>
              <a:ext cx="12700" cy="2556284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" idx="1"/>
              <a:endCxn id="11" idx="1"/>
            </p:cNvCxnSpPr>
            <p:nvPr/>
          </p:nvCxnSpPr>
          <p:spPr>
            <a:xfrm rot="10800000" flipV="1">
              <a:off x="4644008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8" idx="1"/>
              <a:endCxn id="12" idx="1"/>
            </p:cNvCxnSpPr>
            <p:nvPr/>
          </p:nvCxnSpPr>
          <p:spPr>
            <a:xfrm rot="10800000" flipV="1">
              <a:off x="4644008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899592" y="270892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899592" y="306896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899592" y="342900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899592" y="393305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899592" y="479715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99592" y="515719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899592" y="551723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899592" y="6021288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Gewinkelte Verbindung 34"/>
            <p:cNvCxnSpPr>
              <a:stCxn id="9" idx="1"/>
              <a:endCxn id="27" idx="1"/>
            </p:cNvCxnSpPr>
            <p:nvPr/>
          </p:nvCxnSpPr>
          <p:spPr>
            <a:xfrm rot="10800000" flipH="1" flipV="1">
              <a:off x="755576" y="2492896"/>
              <a:ext cx="144016" cy="360040"/>
            </a:xfrm>
            <a:prstGeom prst="bentConnector3">
              <a:avLst>
                <a:gd name="adj1" fmla="val -64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" idx="1"/>
              <a:endCxn id="28" idx="1"/>
            </p:cNvCxnSpPr>
            <p:nvPr/>
          </p:nvCxnSpPr>
          <p:spPr>
            <a:xfrm rot="10800000" flipH="1" flipV="1">
              <a:off x="755576" y="2492896"/>
              <a:ext cx="144016" cy="72008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9" idx="1"/>
              <a:endCxn id="29" idx="1"/>
            </p:cNvCxnSpPr>
            <p:nvPr/>
          </p:nvCxnSpPr>
          <p:spPr>
            <a:xfrm rot="10800000" flipH="1" flipV="1">
              <a:off x="755576" y="2492896"/>
              <a:ext cx="144016" cy="108012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winkelte Verbindung 37"/>
            <p:cNvCxnSpPr>
              <a:stCxn id="9" idx="1"/>
              <a:endCxn id="30" idx="1"/>
            </p:cNvCxnSpPr>
            <p:nvPr/>
          </p:nvCxnSpPr>
          <p:spPr>
            <a:xfrm rot="10800000" flipH="1" flipV="1">
              <a:off x="755576" y="2492896"/>
              <a:ext cx="144016" cy="1584176"/>
            </a:xfrm>
            <a:prstGeom prst="bentConnector3">
              <a:avLst>
                <a:gd name="adj1" fmla="val -6466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winkelte Verbindung 38"/>
            <p:cNvCxnSpPr>
              <a:stCxn id="10" idx="1"/>
              <a:endCxn id="31" idx="1"/>
            </p:cNvCxnSpPr>
            <p:nvPr/>
          </p:nvCxnSpPr>
          <p:spPr>
            <a:xfrm rot="10800000" flipH="1" flipV="1">
              <a:off x="755576" y="4581128"/>
              <a:ext cx="144016" cy="360040"/>
            </a:xfrm>
            <a:prstGeom prst="bentConnector3">
              <a:avLst>
                <a:gd name="adj1" fmla="val -611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Form 88"/>
            <p:cNvCxnSpPr>
              <a:stCxn id="10" idx="1"/>
              <a:endCxn id="32" idx="1"/>
            </p:cNvCxnSpPr>
            <p:nvPr/>
          </p:nvCxnSpPr>
          <p:spPr>
            <a:xfrm rot="10800000" flipH="1" flipV="1">
              <a:off x="755576" y="4581128"/>
              <a:ext cx="144016" cy="720080"/>
            </a:xfrm>
            <a:prstGeom prst="bentConnector3">
              <a:avLst>
                <a:gd name="adj1" fmla="val -638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Form 90"/>
            <p:cNvCxnSpPr>
              <a:stCxn id="10" idx="1"/>
              <a:endCxn id="33" idx="1"/>
            </p:cNvCxnSpPr>
            <p:nvPr/>
          </p:nvCxnSpPr>
          <p:spPr>
            <a:xfrm rot="10800000" flipH="1" flipV="1">
              <a:off x="755576" y="4581128"/>
              <a:ext cx="144016" cy="1080120"/>
            </a:xfrm>
            <a:prstGeom prst="bentConnector3">
              <a:avLst>
                <a:gd name="adj1" fmla="val -644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winkelte Verbindung 41"/>
            <p:cNvCxnSpPr>
              <a:stCxn id="10" idx="1"/>
              <a:endCxn id="34" idx="1"/>
            </p:cNvCxnSpPr>
            <p:nvPr/>
          </p:nvCxnSpPr>
          <p:spPr>
            <a:xfrm rot="10800000" flipH="1" flipV="1">
              <a:off x="755576" y="4581128"/>
              <a:ext cx="144016" cy="1584176"/>
            </a:xfrm>
            <a:prstGeom prst="bentConnector3">
              <a:avLst>
                <a:gd name="adj1" fmla="val -64435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Grafik 48" descr="map-rdbc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932040" y="3789040"/>
            <a:ext cx="672073" cy="118601"/>
          </a:xfrm>
          <a:prstGeom prst="rect">
            <a:avLst/>
          </a:prstGeom>
        </p:spPr>
      </p:pic>
      <p:pic>
        <p:nvPicPr>
          <p:cNvPr id="50" name="Grafik 49" descr="map-rdbc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699792" y="6021288"/>
            <a:ext cx="672073" cy="118601"/>
          </a:xfrm>
          <a:prstGeom prst="rect">
            <a:avLst/>
          </a:prstGeom>
        </p:spPr>
      </p:pic>
      <p:pic>
        <p:nvPicPr>
          <p:cNvPr id="51" name="Grafik 50" descr="map-rdbc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419872" y="5614655"/>
            <a:ext cx="672073" cy="118601"/>
          </a:xfrm>
          <a:prstGeom prst="rect">
            <a:avLst/>
          </a:prstGeom>
        </p:spPr>
      </p:pic>
      <p:pic>
        <p:nvPicPr>
          <p:cNvPr id="52" name="Grafik 51" descr="map-rdbc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283968" y="4894575"/>
            <a:ext cx="672073" cy="11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Objekt 10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think-cell Slide" r:id="rId50" imgW="360" imgH="360" progId="TCLayout.ActiveDocument.1">
                  <p:embed/>
                </p:oleObj>
              </mc:Choice>
              <mc:Fallback>
                <p:oleObj name="think-cell Slide" r:id="rId50" imgW="360" imgH="360" progId="TCLayout.ActiveDocument.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hteck 10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dirty="0" smtClean="0"/>
              <a:t>Shembull - Menaxhimi i rrezikut</a:t>
            </a:r>
            <a:endParaRPr lang="sq-A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16</a:t>
            </a:fld>
            <a:endParaRPr lang="sq-AL"/>
          </a:p>
        </p:txBody>
      </p:sp>
      <p:grpSp>
        <p:nvGrpSpPr>
          <p:cNvPr id="43" name="Gruppieren 42"/>
          <p:cNvGrpSpPr/>
          <p:nvPr>
            <p:custDataLst>
              <p:tags r:id="rId6"/>
            </p:custDataLst>
          </p:nvPr>
        </p:nvGrpSpPr>
        <p:grpSpPr>
          <a:xfrm>
            <a:off x="8316416" y="476672"/>
            <a:ext cx="576064" cy="504056"/>
            <a:chOff x="755576" y="1196752"/>
            <a:chExt cx="5040560" cy="5112568"/>
          </a:xfrm>
        </p:grpSpPr>
        <p:sp>
          <p:nvSpPr>
            <p:cNvPr id="44" name="Rechteck 43"/>
            <p:cNvSpPr/>
            <p:nvPr/>
          </p:nvSpPr>
          <p:spPr>
            <a:xfrm>
              <a:off x="2483768" y="1196752"/>
              <a:ext cx="1584176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755576" y="1844824"/>
              <a:ext cx="11521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4644008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755576" y="2348880"/>
              <a:ext cx="1152128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8" name="Rechteck 47"/>
            <p:cNvSpPr/>
            <p:nvPr/>
          </p:nvSpPr>
          <p:spPr>
            <a:xfrm>
              <a:off x="755576" y="443711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9" name="Rechteck 48"/>
            <p:cNvSpPr/>
            <p:nvPr/>
          </p:nvSpPr>
          <p:spPr>
            <a:xfrm>
              <a:off x="4644008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4644008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1" name="Rechteck 50"/>
            <p:cNvSpPr/>
            <p:nvPr/>
          </p:nvSpPr>
          <p:spPr>
            <a:xfrm>
              <a:off x="2699792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2699792" y="321297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3" name="Rechteck 52"/>
            <p:cNvSpPr/>
            <p:nvPr/>
          </p:nvSpPr>
          <p:spPr>
            <a:xfrm>
              <a:off x="2699792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2699792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Gerade Verbindung 54"/>
            <p:cNvCxnSpPr>
              <a:stCxn id="44" idx="2"/>
              <a:endCxn id="51" idx="0"/>
            </p:cNvCxnSpPr>
            <p:nvPr/>
          </p:nvCxnSpPr>
          <p:spPr>
            <a:xfrm>
              <a:off x="3275856" y="15567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Form 35"/>
            <p:cNvCxnSpPr>
              <a:stCxn id="44" idx="2"/>
              <a:endCxn id="45" idx="0"/>
            </p:cNvCxnSpPr>
            <p:nvPr/>
          </p:nvCxnSpPr>
          <p:spPr>
            <a:xfrm rot="5400000">
              <a:off x="2159732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winkelte Verbindung 56"/>
            <p:cNvCxnSpPr>
              <a:stCxn id="44" idx="2"/>
              <a:endCxn id="46" idx="0"/>
            </p:cNvCxnSpPr>
            <p:nvPr/>
          </p:nvCxnSpPr>
          <p:spPr>
            <a:xfrm rot="16200000" flipH="1">
              <a:off x="4103948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winkelte Verbindung 57"/>
            <p:cNvCxnSpPr>
              <a:stCxn id="51" idx="1"/>
              <a:endCxn id="54" idx="1"/>
            </p:cNvCxnSpPr>
            <p:nvPr/>
          </p:nvCxnSpPr>
          <p:spPr>
            <a:xfrm rot="10800000" flipV="1">
              <a:off x="2699792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winkelte Verbindung 58"/>
            <p:cNvCxnSpPr>
              <a:stCxn id="51" idx="1"/>
              <a:endCxn id="53" idx="1"/>
            </p:cNvCxnSpPr>
            <p:nvPr/>
          </p:nvCxnSpPr>
          <p:spPr>
            <a:xfrm rot="10800000" flipV="1">
              <a:off x="2699792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winkelte Verbindung 59"/>
            <p:cNvCxnSpPr>
              <a:stCxn id="51" idx="1"/>
              <a:endCxn id="52" idx="1"/>
            </p:cNvCxnSpPr>
            <p:nvPr/>
          </p:nvCxnSpPr>
          <p:spPr>
            <a:xfrm rot="10800000" flipV="1">
              <a:off x="2699792" y="2024844"/>
              <a:ext cx="12700" cy="133214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winkelte Verbindung 60"/>
            <p:cNvCxnSpPr>
              <a:stCxn id="45" idx="1"/>
              <a:endCxn id="47" idx="1"/>
            </p:cNvCxnSpPr>
            <p:nvPr/>
          </p:nvCxnSpPr>
          <p:spPr>
            <a:xfrm rot="10800000" flipV="1">
              <a:off x="755576" y="2024844"/>
              <a:ext cx="12700" cy="468052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winkelte Verbindung 61"/>
            <p:cNvCxnSpPr>
              <a:stCxn id="45" idx="1"/>
              <a:endCxn id="48" idx="1"/>
            </p:cNvCxnSpPr>
            <p:nvPr/>
          </p:nvCxnSpPr>
          <p:spPr>
            <a:xfrm rot="10800000" flipV="1">
              <a:off x="755576" y="2024844"/>
              <a:ext cx="12700" cy="2556284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winkelte Verbindung 62"/>
            <p:cNvCxnSpPr>
              <a:stCxn id="46" idx="1"/>
              <a:endCxn id="49" idx="1"/>
            </p:cNvCxnSpPr>
            <p:nvPr/>
          </p:nvCxnSpPr>
          <p:spPr>
            <a:xfrm rot="10800000" flipV="1">
              <a:off x="4644008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winkelte Verbindung 63"/>
            <p:cNvCxnSpPr>
              <a:stCxn id="46" idx="1"/>
              <a:endCxn id="50" idx="1"/>
            </p:cNvCxnSpPr>
            <p:nvPr/>
          </p:nvCxnSpPr>
          <p:spPr>
            <a:xfrm rot="10800000" flipV="1">
              <a:off x="4644008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hteck 64"/>
            <p:cNvSpPr/>
            <p:nvPr/>
          </p:nvSpPr>
          <p:spPr>
            <a:xfrm>
              <a:off x="899592" y="270892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6" name="Rechteck 65"/>
            <p:cNvSpPr/>
            <p:nvPr/>
          </p:nvSpPr>
          <p:spPr>
            <a:xfrm>
              <a:off x="899592" y="306896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>
              <a:off x="899592" y="342900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899592" y="393305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9" name="Rechteck 68"/>
            <p:cNvSpPr/>
            <p:nvPr/>
          </p:nvSpPr>
          <p:spPr>
            <a:xfrm>
              <a:off x="899592" y="479715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899592" y="515719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899592" y="551723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2" name="Rechteck 71"/>
            <p:cNvSpPr/>
            <p:nvPr/>
          </p:nvSpPr>
          <p:spPr>
            <a:xfrm>
              <a:off x="899592" y="6021288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Gewinkelte Verbindung 72"/>
            <p:cNvCxnSpPr>
              <a:stCxn id="47" idx="1"/>
              <a:endCxn id="65" idx="1"/>
            </p:cNvCxnSpPr>
            <p:nvPr/>
          </p:nvCxnSpPr>
          <p:spPr>
            <a:xfrm rot="10800000" flipH="1" flipV="1">
              <a:off x="755576" y="2492896"/>
              <a:ext cx="144016" cy="360040"/>
            </a:xfrm>
            <a:prstGeom prst="bentConnector3">
              <a:avLst>
                <a:gd name="adj1" fmla="val -64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winkelte Verbindung 73"/>
            <p:cNvCxnSpPr>
              <a:stCxn id="47" idx="1"/>
              <a:endCxn id="66" idx="1"/>
            </p:cNvCxnSpPr>
            <p:nvPr/>
          </p:nvCxnSpPr>
          <p:spPr>
            <a:xfrm rot="10800000" flipH="1" flipV="1">
              <a:off x="755576" y="2492896"/>
              <a:ext cx="144016" cy="72008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winkelte Verbindung 74"/>
            <p:cNvCxnSpPr>
              <a:stCxn id="47" idx="1"/>
              <a:endCxn id="67" idx="1"/>
            </p:cNvCxnSpPr>
            <p:nvPr/>
          </p:nvCxnSpPr>
          <p:spPr>
            <a:xfrm rot="10800000" flipH="1" flipV="1">
              <a:off x="755576" y="2492896"/>
              <a:ext cx="144016" cy="108012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winkelte Verbindung 75"/>
            <p:cNvCxnSpPr>
              <a:stCxn id="47" idx="1"/>
              <a:endCxn id="68" idx="1"/>
            </p:cNvCxnSpPr>
            <p:nvPr/>
          </p:nvCxnSpPr>
          <p:spPr>
            <a:xfrm rot="10800000" flipH="1" flipV="1">
              <a:off x="755576" y="2492896"/>
              <a:ext cx="144016" cy="1584176"/>
            </a:xfrm>
            <a:prstGeom prst="bentConnector3">
              <a:avLst>
                <a:gd name="adj1" fmla="val -6466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winkelte Verbindung 76"/>
            <p:cNvCxnSpPr>
              <a:stCxn id="48" idx="1"/>
              <a:endCxn id="69" idx="1"/>
            </p:cNvCxnSpPr>
            <p:nvPr/>
          </p:nvCxnSpPr>
          <p:spPr>
            <a:xfrm rot="10800000" flipH="1" flipV="1">
              <a:off x="755576" y="4581128"/>
              <a:ext cx="144016" cy="360040"/>
            </a:xfrm>
            <a:prstGeom prst="bentConnector3">
              <a:avLst>
                <a:gd name="adj1" fmla="val -611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Form 88"/>
            <p:cNvCxnSpPr>
              <a:stCxn id="48" idx="1"/>
              <a:endCxn id="70" idx="1"/>
            </p:cNvCxnSpPr>
            <p:nvPr/>
          </p:nvCxnSpPr>
          <p:spPr>
            <a:xfrm rot="10800000" flipH="1" flipV="1">
              <a:off x="755576" y="4581128"/>
              <a:ext cx="144016" cy="720080"/>
            </a:xfrm>
            <a:prstGeom prst="bentConnector3">
              <a:avLst>
                <a:gd name="adj1" fmla="val -638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Form 90"/>
            <p:cNvCxnSpPr>
              <a:stCxn id="48" idx="1"/>
              <a:endCxn id="71" idx="1"/>
            </p:cNvCxnSpPr>
            <p:nvPr/>
          </p:nvCxnSpPr>
          <p:spPr>
            <a:xfrm rot="10800000" flipH="1" flipV="1">
              <a:off x="755576" y="4581128"/>
              <a:ext cx="144016" cy="1080120"/>
            </a:xfrm>
            <a:prstGeom prst="bentConnector3">
              <a:avLst>
                <a:gd name="adj1" fmla="val -644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winkelte Verbindung 79"/>
            <p:cNvCxnSpPr>
              <a:stCxn id="48" idx="1"/>
              <a:endCxn id="72" idx="1"/>
            </p:cNvCxnSpPr>
            <p:nvPr/>
          </p:nvCxnSpPr>
          <p:spPr>
            <a:xfrm rot="10800000" flipH="1" flipV="1">
              <a:off x="755576" y="4581128"/>
              <a:ext cx="144016" cy="1584176"/>
            </a:xfrm>
            <a:prstGeom prst="bentConnector3">
              <a:avLst>
                <a:gd name="adj1" fmla="val -64435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uppieren 101"/>
          <p:cNvGrpSpPr/>
          <p:nvPr>
            <p:custDataLst>
              <p:tags r:id="rId7"/>
            </p:custDataLst>
          </p:nvPr>
        </p:nvGrpSpPr>
        <p:grpSpPr>
          <a:xfrm>
            <a:off x="1043608" y="5005536"/>
            <a:ext cx="7010400" cy="1447800"/>
            <a:chOff x="562348" y="3802930"/>
            <a:chExt cx="7010400" cy="1447800"/>
          </a:xfrm>
        </p:grpSpPr>
        <p:sp>
          <p:nvSpPr>
            <p:cNvPr id="81" name="Rectangl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62348" y="3802930"/>
              <a:ext cx="70104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>
                <a:buClrTx/>
                <a:buFontTx/>
                <a:buNone/>
              </a:pPr>
              <a:endParaRPr lang="en-US" sz="3200" b="0" dirty="0"/>
            </a:p>
          </p:txBody>
        </p:sp>
        <p:sp>
          <p:nvSpPr>
            <p:cNvPr id="82" name="AutoShap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87760" y="4245843"/>
              <a:ext cx="1644650" cy="519112"/>
            </a:xfrm>
            <a:prstGeom prst="chevron">
              <a:avLst>
                <a:gd name="adj" fmla="val 5435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45000"/>
                </a:spcBef>
                <a:buClr>
                  <a:schemeClr val="tx1"/>
                </a:buClr>
                <a:buFont typeface="Webdings" pitchFamily="18" charset="2"/>
                <a:buNone/>
              </a:pPr>
              <a:r>
                <a:rPr lang="en-US" sz="1200" b="0" dirty="0"/>
                <a:t>Përcaktimi i</a:t>
              </a:r>
              <a:r>
                <a:t/>
              </a:r>
              <a:br/>
              <a:r>
                <a:rPr lang="en-US" sz="1200" b="0" dirty="0"/>
                <a:t>kontekstit</a:t>
              </a:r>
            </a:p>
          </p:txBody>
        </p:sp>
        <p:sp>
          <p:nvSpPr>
            <p:cNvPr id="83" name="AutoShape 1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79985" y="4245843"/>
              <a:ext cx="1644650" cy="519112"/>
            </a:xfrm>
            <a:prstGeom prst="chevron">
              <a:avLst>
                <a:gd name="adj" fmla="val 5435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45000"/>
                </a:spcBef>
                <a:buClr>
                  <a:schemeClr val="tx1"/>
                </a:buClr>
                <a:buFont typeface="Webdings" pitchFamily="18" charset="2"/>
                <a:buNone/>
              </a:pPr>
              <a:r>
                <a:rPr lang="en-US" sz="1200" b="0" dirty="0"/>
                <a:t>Identifikimi i</a:t>
              </a:r>
              <a:r>
                <a:t/>
              </a:r>
              <a:br/>
              <a:r>
                <a:rPr lang="en-US" sz="1200" b="0" dirty="0"/>
                <a:t>rreziqeve</a:t>
              </a:r>
            </a:p>
          </p:txBody>
        </p:sp>
        <p:sp>
          <p:nvSpPr>
            <p:cNvPr id="84" name="AutoShape 1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70623" y="4245843"/>
              <a:ext cx="1644650" cy="519112"/>
            </a:xfrm>
            <a:prstGeom prst="chevron">
              <a:avLst>
                <a:gd name="adj" fmla="val 5435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45000"/>
                </a:spcBef>
                <a:buClr>
                  <a:schemeClr val="tx1"/>
                </a:buClr>
                <a:buFont typeface="Webdings" pitchFamily="18" charset="2"/>
                <a:buNone/>
              </a:pPr>
              <a:r>
                <a:rPr lang="en-US" sz="1200" b="0" dirty="0"/>
                <a:t>Analiza e</a:t>
              </a:r>
              <a:r>
                <a:t/>
              </a:r>
              <a:br/>
              <a:r>
                <a:rPr lang="en-US" sz="1200" b="0" dirty="0"/>
                <a:t>rreziqeve</a:t>
              </a:r>
            </a:p>
          </p:txBody>
        </p:sp>
        <p:sp>
          <p:nvSpPr>
            <p:cNvPr id="85" name="AutoShape 1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62848" y="4245843"/>
              <a:ext cx="1644650" cy="519112"/>
            </a:xfrm>
            <a:prstGeom prst="chevron">
              <a:avLst>
                <a:gd name="adj" fmla="val 5435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45000"/>
                </a:spcBef>
                <a:buClr>
                  <a:schemeClr val="tx1"/>
                </a:buClr>
                <a:buFont typeface="Webdings" pitchFamily="18" charset="2"/>
                <a:buNone/>
              </a:pPr>
              <a:r>
                <a:rPr lang="en-US" sz="1000" b="0" dirty="0"/>
                <a:t>Vlerësimi dhe</a:t>
              </a:r>
              <a:r>
                <a:rPr sz="1000" dirty="0"/>
                <a:t/>
              </a:r>
              <a:br>
                <a:rPr sz="1000" dirty="0"/>
              </a:br>
              <a:r>
                <a:rPr lang="en-US" sz="1000" b="0" dirty="0"/>
                <a:t>përcaktimi i prioriteteve për rreziqet</a:t>
              </a:r>
            </a:p>
          </p:txBody>
        </p:sp>
        <p:sp>
          <p:nvSpPr>
            <p:cNvPr id="86" name="AutoShape 1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853485" y="4245843"/>
              <a:ext cx="1644650" cy="519112"/>
            </a:xfrm>
            <a:prstGeom prst="chevron">
              <a:avLst>
                <a:gd name="adj" fmla="val 5435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45000"/>
                </a:spcBef>
                <a:buClr>
                  <a:schemeClr val="tx1"/>
                </a:buClr>
                <a:buFont typeface="Webdings" pitchFamily="18" charset="2"/>
                <a:buNone/>
              </a:pPr>
              <a:r>
                <a:rPr lang="en-US" sz="1200" b="0" dirty="0"/>
                <a:t>Trajtimi i</a:t>
              </a:r>
              <a:r>
                <a:t/>
              </a:r>
              <a:br/>
              <a:r>
                <a:rPr lang="en-US" sz="1200" b="0" dirty="0"/>
                <a:t>rreziqeve</a:t>
              </a:r>
            </a:p>
          </p:txBody>
        </p:sp>
        <p:sp>
          <p:nvSpPr>
            <p:cNvPr id="87" name="Rectangle 2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11560" y="3885480"/>
              <a:ext cx="6856413" cy="193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9050" tIns="19050" rIns="19050" bIns="19050" anchor="ctr" anchorCtr="1"/>
            <a:lstStyle/>
            <a:p>
              <a:pPr>
                <a:buClrTx/>
                <a:buFontTx/>
                <a:buNone/>
              </a:pPr>
              <a:r>
                <a:rPr lang="en-US" sz="1000" dirty="0"/>
                <a:t>Monitorimi dhe shqyrtimi</a:t>
              </a:r>
            </a:p>
          </p:txBody>
        </p:sp>
        <p:sp>
          <p:nvSpPr>
            <p:cNvPr id="88" name="Rectangle 2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11560" y="4941168"/>
              <a:ext cx="6856413" cy="2047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9050" tIns="19050" rIns="19050" bIns="19050" anchor="ctr" anchorCtr="1"/>
            <a:lstStyle/>
            <a:p>
              <a:pPr>
                <a:buClrTx/>
                <a:buFontTx/>
                <a:buNone/>
              </a:pPr>
              <a:r>
                <a:rPr lang="en-US" sz="1000" dirty="0" smtClean="0"/>
                <a:t>Dokumentimi, komunikimi dhe konsultimi</a:t>
              </a:r>
              <a:endParaRPr lang="sq-AL" sz="1000" dirty="0"/>
            </a:p>
          </p:txBody>
        </p:sp>
        <p:sp>
          <p:nvSpPr>
            <p:cNvPr id="89" name="Line 2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1622798" y="4061693"/>
              <a:ext cx="0" cy="169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45720" rIns="45720" anchor="ctr"/>
            <a:lstStyle/>
            <a:p>
              <a:endParaRPr lang="en-US" dirty="0"/>
            </a:p>
          </p:txBody>
        </p:sp>
        <p:sp>
          <p:nvSpPr>
            <p:cNvPr id="90" name="Line 2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135685" y="4061693"/>
              <a:ext cx="0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45720" rIns="45720" anchor="ctr"/>
            <a:lstStyle/>
            <a:p>
              <a:endParaRPr lang="en-US" dirty="0"/>
            </a:p>
          </p:txBody>
        </p:sp>
        <p:sp>
          <p:nvSpPr>
            <p:cNvPr id="91" name="Line 2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958135" y="4061693"/>
              <a:ext cx="0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45720" rIns="45720" anchor="ctr"/>
            <a:lstStyle/>
            <a:p>
              <a:endParaRPr lang="en-US" dirty="0"/>
            </a:p>
          </p:txBody>
        </p:sp>
        <p:sp>
          <p:nvSpPr>
            <p:cNvPr id="92" name="Line 2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6604373" y="4061693"/>
              <a:ext cx="0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45720" rIns="45720" anchor="ctr"/>
            <a:lstStyle/>
            <a:p>
              <a:endParaRPr lang="en-US" dirty="0"/>
            </a:p>
          </p:txBody>
        </p:sp>
        <p:sp>
          <p:nvSpPr>
            <p:cNvPr id="93" name="Line 26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610098" y="476495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45720" rIns="45720" anchor="ctr"/>
            <a:lstStyle/>
            <a:p>
              <a:endParaRPr lang="en-US" dirty="0"/>
            </a:p>
          </p:txBody>
        </p:sp>
        <p:sp>
          <p:nvSpPr>
            <p:cNvPr id="94" name="Line 2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3122985" y="4764955"/>
              <a:ext cx="0" cy="176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45720" rIns="45720" anchor="ctr"/>
            <a:lstStyle/>
            <a:p>
              <a:endParaRPr lang="en-US" dirty="0"/>
            </a:p>
          </p:txBody>
        </p:sp>
        <p:sp>
          <p:nvSpPr>
            <p:cNvPr id="95" name="Line 28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945435" y="4764955"/>
              <a:ext cx="0" cy="176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45720" rIns="45720" anchor="ctr"/>
            <a:lstStyle/>
            <a:p>
              <a:endParaRPr lang="en-US" dirty="0"/>
            </a:p>
          </p:txBody>
        </p:sp>
        <p:sp>
          <p:nvSpPr>
            <p:cNvPr id="96" name="Line 2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6604373" y="4764955"/>
              <a:ext cx="0" cy="176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45720" rIns="45720" anchor="ctr"/>
            <a:lstStyle/>
            <a:p>
              <a:endParaRPr lang="en-US" dirty="0"/>
            </a:p>
          </p:txBody>
        </p:sp>
        <p:sp>
          <p:nvSpPr>
            <p:cNvPr id="97" name="Oval 3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55576" y="4155355"/>
              <a:ext cx="180000" cy="18000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pPr>
                <a:buClrTx/>
                <a:buFontTx/>
                <a:buNone/>
              </a:pPr>
              <a:r>
                <a:rPr lang="en-US" sz="1000" dirty="0"/>
                <a:t>1</a:t>
              </a:r>
            </a:p>
          </p:txBody>
        </p:sp>
        <p:sp>
          <p:nvSpPr>
            <p:cNvPr id="98" name="Oval 3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051720" y="4155355"/>
              <a:ext cx="180000" cy="18000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pPr>
                <a:buClrTx/>
                <a:buFontTx/>
                <a:buNone/>
              </a:pPr>
              <a:r>
                <a:rPr lang="en-US" sz="1000" dirty="0"/>
                <a:t>2</a:t>
              </a:r>
            </a:p>
          </p:txBody>
        </p:sp>
        <p:sp>
          <p:nvSpPr>
            <p:cNvPr id="99" name="Oval 3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347864" y="4155355"/>
              <a:ext cx="180000" cy="18000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pPr>
                <a:buClrTx/>
                <a:buFontTx/>
                <a:buNone/>
              </a:pPr>
              <a:r>
                <a:rPr lang="en-US" sz="1000" dirty="0"/>
                <a:t>3</a:t>
              </a:r>
            </a:p>
          </p:txBody>
        </p:sp>
        <p:sp>
          <p:nvSpPr>
            <p:cNvPr id="100" name="Oval 3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644008" y="4155355"/>
              <a:ext cx="180000" cy="18000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pPr>
                <a:buClrTx/>
                <a:buFontTx/>
                <a:buNone/>
              </a:pPr>
              <a:r>
                <a:rPr lang="en-US" sz="1000" dirty="0"/>
                <a:t>4</a:t>
              </a:r>
            </a:p>
          </p:txBody>
        </p:sp>
        <p:sp>
          <p:nvSpPr>
            <p:cNvPr id="101" name="Oval 3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940152" y="4155355"/>
              <a:ext cx="180000" cy="18000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pPr>
                <a:buClrTx/>
                <a:buFontTx/>
                <a:buNone/>
              </a:pPr>
              <a:r>
                <a:rPr lang="en-US" sz="1000" dirty="0"/>
                <a:t>5</a:t>
              </a:r>
            </a:p>
          </p:txBody>
        </p:sp>
      </p:grpSp>
      <p:graphicFrame>
        <p:nvGraphicFramePr>
          <p:cNvPr id="105" name="Objekt 104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4510087" y="2000250"/>
          <a:ext cx="3695890" cy="244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Diagramm" r:id="rId52" imgW="3695890" imgH="2447734" progId="MSGraph.Chart.8">
                  <p:embed followColorScheme="full"/>
                </p:oleObj>
              </mc:Choice>
              <mc:Fallback>
                <p:oleObj name="Diagramm" r:id="rId52" imgW="3695890" imgH="2447734" progId="MSGraph.Chart.8">
                  <p:embed followColorScheme="full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7" y="2000250"/>
                        <a:ext cx="3695890" cy="2447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9" name="Gerade Verbindung 138"/>
          <p:cNvCxnSpPr/>
          <p:nvPr>
            <p:custDataLst>
              <p:tags r:id="rId9"/>
            </p:custDataLst>
          </p:nvPr>
        </p:nvCxnSpPr>
        <p:spPr bwMode="auto">
          <a:xfrm flipH="1" flipV="1">
            <a:off x="8139112" y="2466975"/>
            <a:ext cx="57150" cy="128588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egnaposto testo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624387" y="1870075"/>
            <a:ext cx="7635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200" dirty="0" smtClean="0">
                <a:solidFill>
                  <a:schemeClr val="tx1"/>
                </a:solidFill>
                <a:latin typeface="TitilliumText14L"/>
                <a:sym typeface="TitilliumText14L"/>
              </a:rPr>
              <a:t>1999 = 100</a:t>
            </a:r>
          </a:p>
        </p:txBody>
      </p:sp>
      <p:sp>
        <p:nvSpPr>
          <p:cNvPr id="107" name="Segnaposto testo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221662" y="2505075"/>
            <a:ext cx="515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BA157FB-3733-439F-8AE7-CEC4748AD086}" type="datetime'''Ex''''''''p''''or''''''''''''t''''''''''''s'''''''''">
              <a:rPr lang="en-US" sz="1200" b="0" smtClean="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buNone/>
              </a:pPr>
              <a:t>Exports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06" name="Segnaposto testo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221662" y="2041525"/>
            <a:ext cx="508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E19F160-E11E-4FCF-8918-7CE5635B2492}" type="datetime'''''''''''''I''m''p''o''''''''''''''''''''r''t''s'''''''''''">
              <a:rPr lang="en-US" sz="1200" b="0" smtClean="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buNone/>
              </a:pPr>
              <a:t>Imports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3" name="Segnaposto testo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999162" y="4349750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3C9D576-4D60-4AB2-AEED-ECC7C619B872}" type="datetime'''2''''0''''''''''''''''''''02'''''''''''''''''">
              <a:rPr lang="en-US" sz="1200" b="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2002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2" name="Segnaposto testo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608637" y="4349750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06364E6-18FE-45FE-9D03-EBB9601FD5F2}" type="datetime'2''0''''''''''''''''''''''0''''''''''1'''''">
              <a:rPr lang="en-US" sz="1200" b="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2001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4" name="Segnaposto testo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389687" y="4349750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1E22F2C-BB07-449A-B6C0-78012149E327}" type="datetime'''''2''''''''''''''''''''''''''''0''0''''3'''''''">
              <a:rPr lang="en-US" sz="1200" b="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2003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6" name="Segnaposto testo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161212" y="4349750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8F0ECDD-1B27-4C73-AFE6-0B43C212BED3}" type="datetime'''''''''''2''''''''''0''0''''5'''''''">
              <a:rPr lang="en-US" sz="1200" b="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2005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18" name="Segnaposto testo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221662" y="3519487"/>
            <a:ext cx="314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68D84CF-0189-4C1C-A1C9-0C236F73C51F}" type="datetime'''St''''''''''''''''''a''f''f'''''''">
              <a:rPr lang="en-US" sz="1200" b="0" smtClean="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buNone/>
              </a:pPr>
              <a:t>Staff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8" name="Segnaposto testo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32737" y="4349750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53D9E68-9BE2-4D5E-8F1C-01A85641F92E}" type="datetime'''''''''''''''''''''''2''''''''''0''''''''''''''''0''7'''">
              <a:rPr lang="en-US" sz="1200" b="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2007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1" name="Segnaposto testo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227637" y="4349750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0265E05-A5FD-4FC8-A807-3FBA307BCA30}" type="datetime'2''''0''''''''''''''''''''''''''''''''''0''0'''''''''''">
              <a:rPr lang="en-US" sz="1200" b="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2000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0" name="Segnaposto testo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837112" y="4349750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7D7C2F3-D441-4938-9166-BE0C31A17EBF}" type="datetime'''''''1''9''''''9''''''''''''''9'''''''''''''''''''">
              <a:rPr lang="en-US" sz="1200" b="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1999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7" name="Segnaposto testo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542212" y="4349750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936DA72-3EF1-496F-B350-A48C8744C7AF}" type="datetime'''''2''0''''''''''''''''0''''''''6'''''''''''''''">
              <a:rPr lang="en-US" sz="1200" b="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2006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5" name="Segnaposto testo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770687" y="4349750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5049B55-F265-4C2E-BF84-0AF18D821DA4}" type="datetime'''2''''''''''0''''''''04'''''''''''''''''''''''''">
              <a:rPr lang="en-US" sz="1200" b="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2004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35" name="Segnaposto testo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8221662" y="2273300"/>
            <a:ext cx="6064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37F2DD7C-8F34-409F-ACD9-8580282F9409}" type="datetime'''''''R''''ev''e''''nu''''''''''''''e'''''">
              <a:rPr lang="en-US" sz="1200" b="0" smtClean="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buNone/>
              </a:pPr>
              <a:t>Revenue</a:t>
            </a:fld>
            <a:endParaRPr lang="sq-AL" sz="1200" b="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22" name="Rectangle 15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18418" y="1714772"/>
            <a:ext cx="3477518" cy="352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8000" rIns="18000" bIns="18000" anchor="ctr"/>
          <a:lstStyle/>
          <a:p>
            <a:pPr algn="ctr">
              <a:spcAft>
                <a:spcPts val="200"/>
              </a:spcAft>
              <a:buClr>
                <a:schemeClr val="tx1"/>
              </a:buClr>
            </a:pPr>
            <a:r>
              <a:rPr lang="en-US" sz="1400" b="1" dirty="0" smtClean="0">
                <a:solidFill>
                  <a:srgbClr val="FFFFFF"/>
                </a:solidFill>
              </a:rPr>
              <a:t>Shpjegim</a:t>
            </a:r>
            <a:endParaRPr lang="sq-AL" sz="1400" b="1" dirty="0">
              <a:solidFill>
                <a:srgbClr val="FFFFFF"/>
              </a:solidFill>
            </a:endParaRPr>
          </a:p>
        </p:txBody>
      </p:sp>
      <p:sp>
        <p:nvSpPr>
          <p:cNvPr id="123" name="Rectangle 1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18418" y="2060848"/>
            <a:ext cx="3477518" cy="24482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179388" indent="-1793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100" dirty="0" smtClean="0"/>
              <a:t>Përmirësimet e kapaciteteve të vlerësimit të rrezikut të doganave në Japoni që nga viti 1999 i kanë ndihmuar doganat që të ruajnë numrin e personelit pothuajse në nivele të pandryshuara që nga viti 1999 ndërsa numri i transaksioneve të importit u rrit me pothuajse 60% (2007) dhe transaksionet e eksportit u rritën me rreth 50% (2007) (Burimi: Konspekti i OBD-së për menaxhimin e rrezikut)</a:t>
            </a:r>
            <a:endParaRPr lang="sq-AL" sz="1100" dirty="0" smtClean="0"/>
          </a:p>
          <a:p>
            <a:pPr marL="179388" indent="-179388">
              <a:buClr>
                <a:schemeClr val="tx1"/>
              </a:buClr>
              <a:buFont typeface="Wingdings" pitchFamily="2" charset="2"/>
              <a:buChar char="§"/>
            </a:pPr>
            <a:endParaRPr lang="sq-AL" sz="1100" dirty="0" smtClean="0"/>
          </a:p>
          <a:p>
            <a:pPr marL="179388" indent="-1793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100" dirty="0" smtClean="0"/>
              <a:t>Për më shumë informacion:</a:t>
            </a:r>
          </a:p>
          <a:p>
            <a:pPr marL="636588" lvl="1" indent="-1793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100" dirty="0" smtClean="0">
                <a:hlinkClick r:id="rId54"/>
              </a:rPr>
              <a:t>Konspekti i OBD-së për menaxhimin e rrezikut</a:t>
            </a:r>
            <a:endParaRPr lang="sq-AL" sz="1100" dirty="0" smtClean="0"/>
          </a:p>
          <a:p>
            <a:pPr marL="636588" lvl="1" indent="-1793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100" dirty="0" smtClean="0">
                <a:hlinkClick r:id="rId55"/>
              </a:rPr>
              <a:t>Udhëzimet # 14 të ICC për doganat</a:t>
            </a:r>
            <a:endParaRPr lang="sq-AL" sz="1100" dirty="0" smtClean="0"/>
          </a:p>
          <a:p>
            <a:pPr marL="179388" indent="-179388">
              <a:buClr>
                <a:schemeClr val="tx1"/>
              </a:buClr>
              <a:buFont typeface="Wingdings" pitchFamily="2" charset="2"/>
              <a:buChar char="§"/>
            </a:pPr>
            <a:endParaRPr lang="sq-AL" sz="1100" dirty="0"/>
          </a:p>
          <a:p>
            <a:pPr marL="349250" lvl="1" indent="-168275">
              <a:buClr>
                <a:schemeClr val="tx1"/>
              </a:buClr>
              <a:buFont typeface="Arial" charset="0"/>
              <a:buChar char="–"/>
            </a:pPr>
            <a:endParaRPr lang="sq-AL" sz="1100" dirty="0"/>
          </a:p>
        </p:txBody>
      </p:sp>
      <p:sp>
        <p:nvSpPr>
          <p:cNvPr id="134" name="Textfeld 133"/>
          <p:cNvSpPr txBox="1"/>
          <p:nvPr>
            <p:custDataLst>
              <p:tags r:id="rId26"/>
            </p:custDataLst>
          </p:nvPr>
        </p:nvSpPr>
        <p:spPr>
          <a:xfrm>
            <a:off x="2483768" y="1268760"/>
            <a:ext cx="43409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Ndikimi i zbatimit të menaxhimit të rrezikut në Japoni</a:t>
            </a:r>
            <a:endParaRPr lang="sq-AL" sz="1400" b="1" dirty="0">
              <a:solidFill>
                <a:schemeClr val="tx2"/>
              </a:solidFill>
            </a:endParaRPr>
          </a:p>
        </p:txBody>
      </p:sp>
      <p:sp>
        <p:nvSpPr>
          <p:cNvPr id="138" name="AutoShape 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128516" y="3072284"/>
            <a:ext cx="2238896" cy="216024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149" name="Textfeld 148"/>
          <p:cNvSpPr txBox="1"/>
          <p:nvPr/>
        </p:nvSpPr>
        <p:spPr>
          <a:xfrm>
            <a:off x="2693114" y="4653136"/>
            <a:ext cx="346120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Shembull i procesit të menaxhimit të rrezikut</a:t>
            </a:r>
            <a:endParaRPr lang="sq-AL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Objekt 4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think-cell Slide" r:id="rId40" imgW="360" imgH="360" progId="TCLayout.ActiveDocument.1">
                  <p:embed/>
                </p:oleObj>
              </mc:Choice>
              <mc:Fallback>
                <p:oleObj name="think-cell Slide" r:id="rId40" imgW="360" imgH="360" progId="TCLayout.ActiveDocument.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bgerundetes Rechteck 48"/>
          <p:cNvSpPr/>
          <p:nvPr>
            <p:custDataLst>
              <p:tags r:id="rId3"/>
            </p:custDataLst>
          </p:nvPr>
        </p:nvSpPr>
        <p:spPr>
          <a:xfrm>
            <a:off x="1475656" y="1772816"/>
            <a:ext cx="5832648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60648"/>
            <a:ext cx="8229600" cy="576263"/>
          </a:xfrm>
        </p:spPr>
        <p:txBody>
          <a:bodyPr/>
          <a:lstStyle/>
          <a:p>
            <a:r>
              <a:rPr sz="2600" dirty="0" smtClean="0"/>
              <a:t>Masat e LT që lidhen me procesin e zhdoganimit</a:t>
            </a:r>
            <a:endParaRPr lang="sq-AL" sz="2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7B502781-F299-4122-9748-0155205CA53E}" type="slidenum">
              <a:rPr lang="it-IT" smtClean="0"/>
              <a:pPr>
                <a:defRPr/>
              </a:pPr>
              <a:t>17</a:t>
            </a:fld>
            <a:endParaRPr lang="sq-AL"/>
          </a:p>
        </p:txBody>
      </p:sp>
      <p:grpSp>
        <p:nvGrpSpPr>
          <p:cNvPr id="48" name="Gruppieren 47"/>
          <p:cNvGrpSpPr/>
          <p:nvPr>
            <p:custDataLst>
              <p:tags r:id="rId6"/>
            </p:custDataLst>
          </p:nvPr>
        </p:nvGrpSpPr>
        <p:grpSpPr>
          <a:xfrm>
            <a:off x="1621350" y="1916832"/>
            <a:ext cx="5555199" cy="648072"/>
            <a:chOff x="1621350" y="1844824"/>
            <a:chExt cx="5555199" cy="648072"/>
          </a:xfrm>
        </p:grpSpPr>
        <p:sp>
          <p:nvSpPr>
            <p:cNvPr id="4" name="AutoShap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60032" y="1844824"/>
              <a:ext cx="1238464" cy="648072"/>
            </a:xfrm>
            <a:prstGeom prst="chevron">
              <a:avLst>
                <a:gd name="adj" fmla="val 31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45000"/>
                </a:spcBef>
                <a:buClr>
                  <a:schemeClr val="tx1"/>
                </a:buClr>
              </a:pPr>
              <a:r>
                <a:rPr lang="en-US" sz="900" b="1" dirty="0" smtClean="0">
                  <a:solidFill>
                    <a:srgbClr val="000000"/>
                  </a:solidFill>
                </a:rPr>
                <a:t>Llogaritja dhe vjelja</a:t>
              </a:r>
              <a:endParaRPr lang="sq-AL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AutoShape 1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940152" y="1844824"/>
              <a:ext cx="1236397" cy="648072"/>
            </a:xfrm>
            <a:prstGeom prst="chevron">
              <a:avLst>
                <a:gd name="adj" fmla="val 3128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45000"/>
                </a:spcBef>
                <a:buClr>
                  <a:schemeClr val="tx1"/>
                </a:buClr>
              </a:pPr>
              <a:r>
                <a:rPr lang="en-US" sz="900" b="1" dirty="0" smtClean="0">
                  <a:solidFill>
                    <a:srgbClr val="000000"/>
                  </a:solidFill>
                </a:rPr>
                <a:t>Zhdoganimi</a:t>
              </a:r>
              <a:endParaRPr lang="sq-AL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AutoShap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99792" y="1844824"/>
              <a:ext cx="1240532" cy="648072"/>
            </a:xfrm>
            <a:prstGeom prst="chevron">
              <a:avLst>
                <a:gd name="adj" fmla="val 315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45000"/>
                </a:spcBef>
                <a:buClr>
                  <a:schemeClr val="tx1"/>
                </a:buClr>
              </a:pPr>
              <a:r>
                <a:rPr lang="en-US" sz="900" b="1" dirty="0" smtClean="0">
                  <a:solidFill>
                    <a:schemeClr val="tx1"/>
                  </a:solidFill>
                </a:rPr>
                <a:t>Kontrolli</a:t>
              </a:r>
              <a:endParaRPr lang="sq-AL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779912" y="1844824"/>
              <a:ext cx="1236397" cy="648072"/>
            </a:xfrm>
            <a:prstGeom prst="chevron">
              <a:avLst>
                <a:gd name="adj" fmla="val 3147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45000"/>
                </a:spcBef>
                <a:buClr>
                  <a:schemeClr val="tx1"/>
                </a:buClr>
              </a:pPr>
              <a:r>
                <a:rPr lang="en-US" sz="900" b="1" dirty="0" smtClean="0">
                  <a:solidFill>
                    <a:srgbClr val="000000"/>
                  </a:solidFill>
                </a:rPr>
                <a:t>Përzgjedhja dhe ekzaminimi</a:t>
              </a:r>
              <a:endParaRPr lang="sq-AL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21350" y="1844824"/>
              <a:ext cx="1240532" cy="648072"/>
            </a:xfrm>
            <a:prstGeom prst="chevron">
              <a:avLst>
                <a:gd name="adj" fmla="val 315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45000"/>
                </a:spcBef>
                <a:buClr>
                  <a:schemeClr val="tx1"/>
                </a:buClr>
              </a:pPr>
              <a:r>
                <a:rPr lang="en-US" sz="900" b="1" dirty="0" smtClean="0">
                  <a:solidFill>
                    <a:schemeClr val="tx1"/>
                  </a:solidFill>
                </a:rPr>
                <a:t>Deklarimi</a:t>
              </a:r>
              <a:endParaRPr lang="sq-AL" sz="9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ieren 8"/>
          <p:cNvGrpSpPr/>
          <p:nvPr>
            <p:custDataLst>
              <p:tags r:id="rId7"/>
            </p:custDataLst>
          </p:nvPr>
        </p:nvGrpSpPr>
        <p:grpSpPr>
          <a:xfrm>
            <a:off x="8316416" y="476672"/>
            <a:ext cx="576064" cy="504056"/>
            <a:chOff x="755576" y="1196752"/>
            <a:chExt cx="5040560" cy="5112568"/>
          </a:xfrm>
        </p:grpSpPr>
        <p:sp>
          <p:nvSpPr>
            <p:cNvPr id="10" name="Rechteck 9"/>
            <p:cNvSpPr/>
            <p:nvPr/>
          </p:nvSpPr>
          <p:spPr>
            <a:xfrm>
              <a:off x="2483768" y="1196752"/>
              <a:ext cx="1584176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755576" y="1844824"/>
              <a:ext cx="11521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644008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755576" y="234888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755576" y="4437112"/>
              <a:ext cx="1152128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644008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644008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2699792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2699792" y="321297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2699792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2699792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Gerade Verbindung 20"/>
            <p:cNvCxnSpPr>
              <a:stCxn id="10" idx="2"/>
              <a:endCxn id="17" idx="0"/>
            </p:cNvCxnSpPr>
            <p:nvPr/>
          </p:nvCxnSpPr>
          <p:spPr>
            <a:xfrm>
              <a:off x="3275856" y="15567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Form 35"/>
            <p:cNvCxnSpPr>
              <a:stCxn id="10" idx="2"/>
              <a:endCxn id="11" idx="0"/>
            </p:cNvCxnSpPr>
            <p:nvPr/>
          </p:nvCxnSpPr>
          <p:spPr>
            <a:xfrm rot="5400000">
              <a:off x="2159732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10" idx="2"/>
              <a:endCxn id="12" idx="0"/>
            </p:cNvCxnSpPr>
            <p:nvPr/>
          </p:nvCxnSpPr>
          <p:spPr>
            <a:xfrm rot="16200000" flipH="1">
              <a:off x="4103948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17" idx="1"/>
              <a:endCxn id="20" idx="1"/>
            </p:cNvCxnSpPr>
            <p:nvPr/>
          </p:nvCxnSpPr>
          <p:spPr>
            <a:xfrm rot="10800000" flipV="1">
              <a:off x="2699792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17" idx="1"/>
              <a:endCxn id="19" idx="1"/>
            </p:cNvCxnSpPr>
            <p:nvPr/>
          </p:nvCxnSpPr>
          <p:spPr>
            <a:xfrm rot="10800000" flipV="1">
              <a:off x="2699792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17" idx="1"/>
              <a:endCxn id="18" idx="1"/>
            </p:cNvCxnSpPr>
            <p:nvPr/>
          </p:nvCxnSpPr>
          <p:spPr>
            <a:xfrm rot="10800000" flipV="1">
              <a:off x="2699792" y="2024844"/>
              <a:ext cx="12700" cy="133214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 Verbindung 26"/>
            <p:cNvCxnSpPr>
              <a:stCxn id="11" idx="1"/>
              <a:endCxn id="13" idx="1"/>
            </p:cNvCxnSpPr>
            <p:nvPr/>
          </p:nvCxnSpPr>
          <p:spPr>
            <a:xfrm rot="10800000" flipV="1">
              <a:off x="755576" y="2024844"/>
              <a:ext cx="12700" cy="468052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27"/>
            <p:cNvCxnSpPr>
              <a:stCxn id="11" idx="1"/>
              <a:endCxn id="14" idx="1"/>
            </p:cNvCxnSpPr>
            <p:nvPr/>
          </p:nvCxnSpPr>
          <p:spPr>
            <a:xfrm rot="10800000" flipV="1">
              <a:off x="755576" y="2024844"/>
              <a:ext cx="12700" cy="2556284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stCxn id="12" idx="1"/>
              <a:endCxn id="15" idx="1"/>
            </p:cNvCxnSpPr>
            <p:nvPr/>
          </p:nvCxnSpPr>
          <p:spPr>
            <a:xfrm rot="10800000" flipV="1">
              <a:off x="4644008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winkelte Verbindung 29"/>
            <p:cNvCxnSpPr>
              <a:stCxn id="12" idx="1"/>
              <a:endCxn id="16" idx="1"/>
            </p:cNvCxnSpPr>
            <p:nvPr/>
          </p:nvCxnSpPr>
          <p:spPr>
            <a:xfrm rot="10800000" flipV="1">
              <a:off x="4644008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899592" y="270892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99592" y="306896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899592" y="342900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899592" y="393305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899592" y="479715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899592" y="515719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899592" y="551723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899592" y="6021288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Gewinkelte Verbindung 38"/>
            <p:cNvCxnSpPr>
              <a:stCxn id="13" idx="1"/>
              <a:endCxn id="31" idx="1"/>
            </p:cNvCxnSpPr>
            <p:nvPr/>
          </p:nvCxnSpPr>
          <p:spPr>
            <a:xfrm rot="10800000" flipH="1" flipV="1">
              <a:off x="755576" y="2492896"/>
              <a:ext cx="144016" cy="360040"/>
            </a:xfrm>
            <a:prstGeom prst="bentConnector3">
              <a:avLst>
                <a:gd name="adj1" fmla="val -64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winkelte Verbindung 39"/>
            <p:cNvCxnSpPr>
              <a:stCxn id="13" idx="1"/>
              <a:endCxn id="32" idx="1"/>
            </p:cNvCxnSpPr>
            <p:nvPr/>
          </p:nvCxnSpPr>
          <p:spPr>
            <a:xfrm rot="10800000" flipH="1" flipV="1">
              <a:off x="755576" y="2492896"/>
              <a:ext cx="144016" cy="72008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winkelte Verbindung 40"/>
            <p:cNvCxnSpPr>
              <a:stCxn id="13" idx="1"/>
              <a:endCxn id="33" idx="1"/>
            </p:cNvCxnSpPr>
            <p:nvPr/>
          </p:nvCxnSpPr>
          <p:spPr>
            <a:xfrm rot="10800000" flipH="1" flipV="1">
              <a:off x="755576" y="2492896"/>
              <a:ext cx="144016" cy="108012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winkelte Verbindung 41"/>
            <p:cNvCxnSpPr>
              <a:stCxn id="13" idx="1"/>
              <a:endCxn id="34" idx="1"/>
            </p:cNvCxnSpPr>
            <p:nvPr/>
          </p:nvCxnSpPr>
          <p:spPr>
            <a:xfrm rot="10800000" flipH="1" flipV="1">
              <a:off x="755576" y="2492896"/>
              <a:ext cx="144016" cy="1584176"/>
            </a:xfrm>
            <a:prstGeom prst="bentConnector3">
              <a:avLst>
                <a:gd name="adj1" fmla="val -6466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winkelte Verbindung 42"/>
            <p:cNvCxnSpPr>
              <a:stCxn id="14" idx="1"/>
              <a:endCxn id="35" idx="1"/>
            </p:cNvCxnSpPr>
            <p:nvPr/>
          </p:nvCxnSpPr>
          <p:spPr>
            <a:xfrm rot="10800000" flipH="1" flipV="1">
              <a:off x="755576" y="4581128"/>
              <a:ext cx="144016" cy="360040"/>
            </a:xfrm>
            <a:prstGeom prst="bentConnector3">
              <a:avLst>
                <a:gd name="adj1" fmla="val -611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Form 88"/>
            <p:cNvCxnSpPr>
              <a:stCxn id="14" idx="1"/>
              <a:endCxn id="36" idx="1"/>
            </p:cNvCxnSpPr>
            <p:nvPr/>
          </p:nvCxnSpPr>
          <p:spPr>
            <a:xfrm rot="10800000" flipH="1" flipV="1">
              <a:off x="755576" y="4581128"/>
              <a:ext cx="144016" cy="720080"/>
            </a:xfrm>
            <a:prstGeom prst="bentConnector3">
              <a:avLst>
                <a:gd name="adj1" fmla="val -638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Form 90"/>
            <p:cNvCxnSpPr>
              <a:stCxn id="14" idx="1"/>
              <a:endCxn id="37" idx="1"/>
            </p:cNvCxnSpPr>
            <p:nvPr/>
          </p:nvCxnSpPr>
          <p:spPr>
            <a:xfrm rot="10800000" flipH="1" flipV="1">
              <a:off x="755576" y="4581128"/>
              <a:ext cx="144016" cy="1080120"/>
            </a:xfrm>
            <a:prstGeom prst="bentConnector3">
              <a:avLst>
                <a:gd name="adj1" fmla="val -644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winkelte Verbindung 45"/>
            <p:cNvCxnSpPr>
              <a:stCxn id="14" idx="1"/>
              <a:endCxn id="38" idx="1"/>
            </p:cNvCxnSpPr>
            <p:nvPr/>
          </p:nvCxnSpPr>
          <p:spPr>
            <a:xfrm rot="10800000" flipH="1" flipV="1">
              <a:off x="755576" y="4581128"/>
              <a:ext cx="144016" cy="1584176"/>
            </a:xfrm>
            <a:prstGeom prst="bentConnector3">
              <a:avLst>
                <a:gd name="adj1" fmla="val -64435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/>
          <p:cNvSpPr txBox="1"/>
          <p:nvPr>
            <p:custDataLst>
              <p:tags r:id="rId8"/>
            </p:custDataLst>
          </p:nvPr>
        </p:nvSpPr>
        <p:spPr>
          <a:xfrm>
            <a:off x="2483768" y="1340768"/>
            <a:ext cx="4120039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tx2"/>
                </a:solidFill>
              </a:rPr>
              <a:t>Hapat tipike në një proces zhdoganimi në dogana</a:t>
            </a:r>
            <a:endParaRPr lang="sq-AL" sz="1300" b="1" dirty="0">
              <a:solidFill>
                <a:schemeClr val="tx2"/>
              </a:solidFill>
            </a:endParaRPr>
          </a:p>
        </p:txBody>
      </p:sp>
      <p:grpSp>
        <p:nvGrpSpPr>
          <p:cNvPr id="89" name="Gruppieren 88"/>
          <p:cNvGrpSpPr/>
          <p:nvPr>
            <p:custDataLst>
              <p:tags r:id="rId9"/>
            </p:custDataLst>
          </p:nvPr>
        </p:nvGrpSpPr>
        <p:grpSpPr>
          <a:xfrm>
            <a:off x="611560" y="3501008"/>
            <a:ext cx="1368152" cy="2794348"/>
            <a:chOff x="611560" y="3501008"/>
            <a:chExt cx="1368152" cy="2794348"/>
          </a:xfrm>
        </p:grpSpPr>
        <p:sp>
          <p:nvSpPr>
            <p:cNvPr id="51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1560" y="3501008"/>
              <a:ext cx="1368152" cy="3524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0" tIns="18000" rIns="18000" bIns="18000" anchor="ctr"/>
            <a:lstStyle/>
            <a:p>
              <a:pPr algn="ctr">
                <a:spcAft>
                  <a:spcPts val="200"/>
                </a:spcAft>
                <a:buClr>
                  <a:schemeClr val="tx1"/>
                </a:buClr>
              </a:pPr>
              <a:r>
                <a:rPr lang="en-US" sz="1200" b="1" dirty="0" smtClean="0">
                  <a:solidFill>
                    <a:srgbClr val="FFFFFF"/>
                  </a:solidFill>
                </a:rPr>
                <a:t>Deklarimi</a:t>
              </a:r>
              <a:endParaRPr lang="sq-AL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11560" y="3847084"/>
              <a:ext cx="1368152" cy="2448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/>
            <a:lstStyle/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42"/>
                </a:rPr>
                <a:t>Forma dhe përmbajtja e deklaratës</a:t>
              </a:r>
              <a:endParaRPr lang="sq-AL" sz="1200" dirty="0" smtClean="0"/>
            </a:p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43"/>
                </a:rPr>
                <a:t>Dokumentet mbështetëse</a:t>
              </a:r>
              <a:endParaRPr lang="sq-AL" sz="1200" dirty="0" smtClean="0"/>
            </a:p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44"/>
                </a:rPr>
                <a:t>Vendimi paraprak</a:t>
              </a:r>
              <a:endParaRPr lang="sq-AL" sz="1200" dirty="0" smtClean="0"/>
            </a:p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endParaRPr lang="sq-AL" sz="1200" dirty="0"/>
            </a:p>
            <a:p>
              <a:pPr marL="349250" lvl="1" indent="-168275">
                <a:buClr>
                  <a:schemeClr val="tx1"/>
                </a:buClr>
                <a:buFont typeface="Arial" charset="0"/>
                <a:buChar char="–"/>
              </a:pPr>
              <a:endParaRPr lang="sq-AL" sz="1200" dirty="0"/>
            </a:p>
          </p:txBody>
        </p:sp>
      </p:grpSp>
      <p:grpSp>
        <p:nvGrpSpPr>
          <p:cNvPr id="88" name="Gruppieren 87"/>
          <p:cNvGrpSpPr/>
          <p:nvPr>
            <p:custDataLst>
              <p:tags r:id="rId10"/>
            </p:custDataLst>
          </p:nvPr>
        </p:nvGrpSpPr>
        <p:grpSpPr>
          <a:xfrm>
            <a:off x="2231740" y="3514972"/>
            <a:ext cx="1368152" cy="2794348"/>
            <a:chOff x="2195736" y="3514972"/>
            <a:chExt cx="1368152" cy="2794348"/>
          </a:xfrm>
        </p:grpSpPr>
        <p:sp>
          <p:nvSpPr>
            <p:cNvPr id="53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2195736" y="3514972"/>
              <a:ext cx="1368152" cy="3524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0" tIns="18000" rIns="18000" bIns="18000" anchor="ctr"/>
            <a:lstStyle/>
            <a:p>
              <a:pPr algn="ctr">
                <a:spcAft>
                  <a:spcPts val="200"/>
                </a:spcAft>
                <a:buClr>
                  <a:schemeClr val="tx1"/>
                </a:buClr>
              </a:pPr>
              <a:r>
                <a:rPr lang="en-US" sz="1200" b="1" dirty="0" smtClean="0">
                  <a:solidFill>
                    <a:srgbClr val="FFFFFF"/>
                  </a:solidFill>
                </a:rPr>
                <a:t>Kontrolli</a:t>
              </a:r>
              <a:endParaRPr lang="sq-AL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4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2195736" y="3861048"/>
              <a:ext cx="1368152" cy="2448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/>
            <a:lstStyle/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Verifikimi</a:t>
              </a:r>
            </a:p>
            <a:p>
              <a:pPr marL="269875" lvl="1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Klasifikimi</a:t>
              </a:r>
            </a:p>
            <a:p>
              <a:pPr marL="269875" lvl="1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Vlera</a:t>
              </a:r>
            </a:p>
            <a:p>
              <a:pPr marL="269875" lvl="1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Origjina</a:t>
              </a:r>
            </a:p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Kontrollet e besueshmërisë</a:t>
              </a:r>
            </a:p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endParaRPr lang="sq-AL" sz="1200" dirty="0"/>
            </a:p>
            <a:p>
              <a:pPr marL="349250" lvl="1" indent="-168275">
                <a:buClr>
                  <a:schemeClr val="tx1"/>
                </a:buClr>
                <a:buFont typeface="Arial" charset="0"/>
                <a:buChar char="–"/>
              </a:pPr>
              <a:endParaRPr lang="sq-AL" sz="1200" dirty="0"/>
            </a:p>
          </p:txBody>
        </p:sp>
      </p:grpSp>
      <p:grpSp>
        <p:nvGrpSpPr>
          <p:cNvPr id="87" name="Gruppieren 86"/>
          <p:cNvGrpSpPr/>
          <p:nvPr>
            <p:custDataLst>
              <p:tags r:id="rId11"/>
            </p:custDataLst>
          </p:nvPr>
        </p:nvGrpSpPr>
        <p:grpSpPr>
          <a:xfrm>
            <a:off x="3851920" y="3514972"/>
            <a:ext cx="1368152" cy="2794348"/>
            <a:chOff x="3779912" y="3514972"/>
            <a:chExt cx="1368152" cy="2794348"/>
          </a:xfrm>
        </p:grpSpPr>
        <p:sp>
          <p:nvSpPr>
            <p:cNvPr id="55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3779912" y="3514972"/>
              <a:ext cx="1368152" cy="3524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0" tIns="18000" rIns="18000" bIns="18000" anchor="ctr"/>
            <a:lstStyle/>
            <a:p>
              <a:pPr algn="ctr">
                <a:spcAft>
                  <a:spcPts val="200"/>
                </a:spcAft>
                <a:buClr>
                  <a:schemeClr val="tx1"/>
                </a:buClr>
              </a:pPr>
              <a:r>
                <a:rPr lang="en-US" sz="1200" b="1" dirty="0" smtClean="0">
                  <a:solidFill>
                    <a:srgbClr val="FFFFFF"/>
                  </a:solidFill>
                </a:rPr>
                <a:t>Përzgjedhja</a:t>
              </a:r>
              <a:endParaRPr lang="sq-AL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3779912" y="3861048"/>
              <a:ext cx="1368152" cy="2448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/>
            <a:lstStyle/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45"/>
                </a:rPr>
                <a:t>Menaxhimi i rrezikut dhe përzgjedhja</a:t>
              </a:r>
              <a:r>
                <a:rPr lang="en-US" sz="1200" dirty="0" smtClean="0"/>
                <a:t>*</a:t>
              </a:r>
            </a:p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46"/>
                </a:rPr>
                <a:t>Teknologjia për inspektime pa ndërhyrje fizike</a:t>
              </a:r>
              <a:r>
                <a:rPr dirty="0" smtClean="0"/>
                <a:t> </a:t>
              </a:r>
            </a:p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47"/>
                </a:rPr>
                <a:t>Ndërhyrja e koordinuar</a:t>
              </a:r>
              <a:r>
                <a:rPr lang="en-US" sz="1200" dirty="0" smtClean="0"/>
                <a:t>*</a:t>
              </a:r>
              <a:endParaRPr lang="sq-AL" sz="1200" dirty="0"/>
            </a:p>
            <a:p>
              <a:pPr marL="349250" lvl="1" indent="-168275">
                <a:buClr>
                  <a:schemeClr val="tx1"/>
                </a:buClr>
                <a:buFont typeface="Arial" charset="0"/>
                <a:buChar char="–"/>
              </a:pPr>
              <a:endParaRPr lang="sq-AL" sz="1200" dirty="0"/>
            </a:p>
          </p:txBody>
        </p:sp>
      </p:grpSp>
      <p:grpSp>
        <p:nvGrpSpPr>
          <p:cNvPr id="86" name="Gruppieren 85"/>
          <p:cNvGrpSpPr/>
          <p:nvPr>
            <p:custDataLst>
              <p:tags r:id="rId12"/>
            </p:custDataLst>
          </p:nvPr>
        </p:nvGrpSpPr>
        <p:grpSpPr>
          <a:xfrm>
            <a:off x="5472100" y="3514972"/>
            <a:ext cx="1368152" cy="2794348"/>
            <a:chOff x="5436096" y="3514972"/>
            <a:chExt cx="1368152" cy="2794348"/>
          </a:xfrm>
        </p:grpSpPr>
        <p:sp>
          <p:nvSpPr>
            <p:cNvPr id="5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5436096" y="3514972"/>
              <a:ext cx="1368152" cy="3524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0" tIns="18000" rIns="18000" bIns="18000" anchor="ctr"/>
            <a:lstStyle/>
            <a:p>
              <a:pPr algn="ctr">
                <a:spcAft>
                  <a:spcPts val="200"/>
                </a:spcAft>
                <a:buClr>
                  <a:schemeClr val="tx1"/>
                </a:buClr>
              </a:pPr>
              <a:r>
                <a:rPr lang="en-US" sz="1200" b="1" dirty="0" smtClean="0">
                  <a:solidFill>
                    <a:srgbClr val="FFFFFF"/>
                  </a:solidFill>
                </a:rPr>
                <a:t>Vjelja</a:t>
              </a:r>
              <a:endParaRPr lang="sq-AL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1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5436096" y="3861048"/>
              <a:ext cx="1368152" cy="2448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/>
            <a:lstStyle/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48"/>
                </a:rPr>
                <a:t>Pagesat e shtyra</a:t>
              </a:r>
              <a:r>
                <a:rPr lang="en-US" sz="1200" dirty="0" smtClean="0"/>
                <a:t> *</a:t>
              </a:r>
            </a:p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49"/>
                </a:rPr>
                <a:t>pagesat elektronike </a:t>
              </a:r>
              <a:r>
                <a:rPr lang="en-US" sz="1200" dirty="0" smtClean="0"/>
                <a:t>*</a:t>
              </a:r>
              <a:endParaRPr lang="sq-AL" sz="1200" dirty="0"/>
            </a:p>
            <a:p>
              <a:pPr marL="349250" lvl="1" indent="-168275">
                <a:buClr>
                  <a:schemeClr val="tx1"/>
                </a:buClr>
                <a:buFont typeface="Arial" charset="0"/>
                <a:buChar char="–"/>
              </a:pPr>
              <a:endParaRPr lang="sq-AL" sz="1200" dirty="0"/>
            </a:p>
          </p:txBody>
        </p:sp>
      </p:grpSp>
      <p:grpSp>
        <p:nvGrpSpPr>
          <p:cNvPr id="85" name="Gruppieren 84"/>
          <p:cNvGrpSpPr/>
          <p:nvPr>
            <p:custDataLst>
              <p:tags r:id="rId13"/>
            </p:custDataLst>
          </p:nvPr>
        </p:nvGrpSpPr>
        <p:grpSpPr>
          <a:xfrm>
            <a:off x="7092280" y="3514972"/>
            <a:ext cx="1368152" cy="2794348"/>
            <a:chOff x="7092280" y="3514972"/>
            <a:chExt cx="1368152" cy="2794348"/>
          </a:xfrm>
        </p:grpSpPr>
        <p:sp>
          <p:nvSpPr>
            <p:cNvPr id="59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7092280" y="3514972"/>
              <a:ext cx="1368152" cy="3524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0" tIns="18000" rIns="18000" bIns="18000" anchor="ctr"/>
            <a:lstStyle/>
            <a:p>
              <a:pPr algn="ctr">
                <a:spcAft>
                  <a:spcPts val="200"/>
                </a:spcAft>
                <a:buClr>
                  <a:schemeClr val="tx1"/>
                </a:buClr>
              </a:pPr>
              <a:r>
                <a:rPr lang="en-US" sz="1200" b="1" dirty="0" smtClean="0">
                  <a:solidFill>
                    <a:srgbClr val="FFFFFF"/>
                  </a:solidFill>
                </a:rPr>
                <a:t>Zhdoganimi</a:t>
              </a:r>
              <a:endParaRPr lang="sq-AL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7092280" y="3861048"/>
              <a:ext cx="1368152" cy="2448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/>
            <a:lstStyle/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50"/>
                </a:rPr>
                <a:t>Koha e zhdoganimit</a:t>
              </a:r>
              <a:endParaRPr lang="sq-AL" sz="1200" dirty="0" smtClean="0"/>
            </a:p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51"/>
                </a:rPr>
                <a:t>Përpunimi përpara mbërritjes</a:t>
              </a:r>
              <a:r>
                <a:rPr lang="en-US" sz="1200" dirty="0" smtClean="0"/>
                <a:t>*</a:t>
              </a:r>
            </a:p>
            <a:p>
              <a:pPr marL="179388" indent="-179388"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200" dirty="0" smtClean="0">
                  <a:hlinkClick r:id="rId52"/>
                </a:rPr>
                <a:t>Siguria dhe garancia</a:t>
              </a:r>
              <a:endParaRPr lang="sq-AL" sz="1200" dirty="0"/>
            </a:p>
            <a:p>
              <a:pPr marL="349250" lvl="1" indent="-168275">
                <a:buClr>
                  <a:schemeClr val="tx1"/>
                </a:buClr>
                <a:buFont typeface="Arial" charset="0"/>
                <a:buChar char="–"/>
              </a:pPr>
              <a:endParaRPr lang="sq-AL" sz="1200" dirty="0"/>
            </a:p>
          </p:txBody>
        </p:sp>
      </p:grpSp>
      <p:cxnSp>
        <p:nvCxnSpPr>
          <p:cNvPr id="62" name="Gerade Verbindung 61"/>
          <p:cNvCxnSpPr/>
          <p:nvPr>
            <p:custDataLst>
              <p:tags r:id="rId14"/>
            </p:custDataLst>
          </p:nvPr>
        </p:nvCxnSpPr>
        <p:spPr>
          <a:xfrm flipH="1">
            <a:off x="611560" y="2708920"/>
            <a:ext cx="1008112" cy="792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>
            <p:custDataLst>
              <p:tags r:id="rId15"/>
            </p:custDataLst>
          </p:nvPr>
        </p:nvCxnSpPr>
        <p:spPr>
          <a:xfrm flipH="1">
            <a:off x="1979712" y="2708920"/>
            <a:ext cx="576064" cy="792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>
            <p:custDataLst>
              <p:tags r:id="rId16"/>
            </p:custDataLst>
          </p:nvPr>
        </p:nvCxnSpPr>
        <p:spPr>
          <a:xfrm flipH="1">
            <a:off x="2267744" y="2708920"/>
            <a:ext cx="432048" cy="792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>
            <p:custDataLst>
              <p:tags r:id="rId17"/>
            </p:custDataLst>
          </p:nvPr>
        </p:nvCxnSpPr>
        <p:spPr>
          <a:xfrm flipH="1">
            <a:off x="3563888" y="2708920"/>
            <a:ext cx="144016" cy="792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>
            <p:custDataLst>
              <p:tags r:id="rId18"/>
            </p:custDataLst>
          </p:nvPr>
        </p:nvCxnSpPr>
        <p:spPr>
          <a:xfrm>
            <a:off x="3779912" y="2708920"/>
            <a:ext cx="72008" cy="792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>
            <p:custDataLst>
              <p:tags r:id="rId19"/>
            </p:custDataLst>
          </p:nvPr>
        </p:nvCxnSpPr>
        <p:spPr>
          <a:xfrm>
            <a:off x="4788024" y="2708920"/>
            <a:ext cx="432048" cy="792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>
            <p:custDataLst>
              <p:tags r:id="rId20"/>
            </p:custDataLst>
          </p:nvPr>
        </p:nvCxnSpPr>
        <p:spPr>
          <a:xfrm>
            <a:off x="4860032" y="2708920"/>
            <a:ext cx="648072" cy="8640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>
            <p:custDataLst>
              <p:tags r:id="rId21"/>
            </p:custDataLst>
          </p:nvPr>
        </p:nvCxnSpPr>
        <p:spPr>
          <a:xfrm>
            <a:off x="5940152" y="2708920"/>
            <a:ext cx="864096" cy="792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>
            <p:custDataLst>
              <p:tags r:id="rId22"/>
            </p:custDataLst>
          </p:nvPr>
        </p:nvCxnSpPr>
        <p:spPr>
          <a:xfrm>
            <a:off x="6012160" y="2708920"/>
            <a:ext cx="1080120" cy="792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>
            <p:custDataLst>
              <p:tags r:id="rId23"/>
            </p:custDataLst>
          </p:nvPr>
        </p:nvCxnSpPr>
        <p:spPr>
          <a:xfrm>
            <a:off x="7020272" y="2708920"/>
            <a:ext cx="1440160" cy="792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95536" y="6351131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Pjesë e itinerarit</a:t>
            </a:r>
            <a:endParaRPr lang="sq-A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Objekt 6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think-cell Slide" r:id="rId110" imgW="360" imgH="360" progId="TCLayout.ActiveDocument.1">
                  <p:embed/>
                </p:oleObj>
              </mc:Choice>
              <mc:Fallback>
                <p:oleObj name="think-cell Slide" r:id="rId110" imgW="360" imgH="360" progId="TCLayout.ActiveDocument.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hteck 4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1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dirty="0" smtClean="0"/>
              <a:t>Shembull – Përpunimi përpara mbërritjes</a:t>
            </a:r>
            <a:endParaRPr lang="sq-A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32813" y="6256337"/>
            <a:ext cx="585787" cy="268288"/>
          </a:xfrm>
        </p:spPr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18</a:t>
            </a:fld>
            <a:endParaRPr lang="sq-AL"/>
          </a:p>
        </p:txBody>
      </p:sp>
      <p:grpSp>
        <p:nvGrpSpPr>
          <p:cNvPr id="5" name="Gruppieren 4"/>
          <p:cNvGrpSpPr/>
          <p:nvPr>
            <p:custDataLst>
              <p:tags r:id="rId6"/>
            </p:custDataLst>
          </p:nvPr>
        </p:nvGrpSpPr>
        <p:grpSpPr>
          <a:xfrm>
            <a:off x="8316416" y="476672"/>
            <a:ext cx="576064" cy="504056"/>
            <a:chOff x="755576" y="1196752"/>
            <a:chExt cx="5040560" cy="5112568"/>
          </a:xfrm>
        </p:grpSpPr>
        <p:sp>
          <p:nvSpPr>
            <p:cNvPr id="6" name="Rechteck 5"/>
            <p:cNvSpPr/>
            <p:nvPr/>
          </p:nvSpPr>
          <p:spPr>
            <a:xfrm>
              <a:off x="2483768" y="1196752"/>
              <a:ext cx="1584176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55576" y="1844824"/>
              <a:ext cx="11521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644008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755576" y="234888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55576" y="4437112"/>
              <a:ext cx="1152128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644008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644008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699792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699792" y="321297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699792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699792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Gerade Verbindung 16"/>
            <p:cNvCxnSpPr>
              <a:stCxn id="6" idx="2"/>
              <a:endCxn id="13" idx="0"/>
            </p:cNvCxnSpPr>
            <p:nvPr/>
          </p:nvCxnSpPr>
          <p:spPr>
            <a:xfrm>
              <a:off x="3275856" y="15567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Form 35"/>
            <p:cNvCxnSpPr>
              <a:stCxn id="6" idx="2"/>
              <a:endCxn id="7" idx="0"/>
            </p:cNvCxnSpPr>
            <p:nvPr/>
          </p:nvCxnSpPr>
          <p:spPr>
            <a:xfrm rot="5400000">
              <a:off x="2159732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stCxn id="6" idx="2"/>
              <a:endCxn id="8" idx="0"/>
            </p:cNvCxnSpPr>
            <p:nvPr/>
          </p:nvCxnSpPr>
          <p:spPr>
            <a:xfrm rot="16200000" flipH="1">
              <a:off x="4103948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>
              <a:stCxn id="13" idx="1"/>
              <a:endCxn id="16" idx="1"/>
            </p:cNvCxnSpPr>
            <p:nvPr/>
          </p:nvCxnSpPr>
          <p:spPr>
            <a:xfrm rot="10800000" flipV="1">
              <a:off x="2699792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3" idx="1"/>
              <a:endCxn id="15" idx="1"/>
            </p:cNvCxnSpPr>
            <p:nvPr/>
          </p:nvCxnSpPr>
          <p:spPr>
            <a:xfrm rot="10800000" flipV="1">
              <a:off x="2699792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13" idx="1"/>
              <a:endCxn id="14" idx="1"/>
            </p:cNvCxnSpPr>
            <p:nvPr/>
          </p:nvCxnSpPr>
          <p:spPr>
            <a:xfrm rot="10800000" flipV="1">
              <a:off x="2699792" y="2024844"/>
              <a:ext cx="12700" cy="133214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7" idx="1"/>
              <a:endCxn id="9" idx="1"/>
            </p:cNvCxnSpPr>
            <p:nvPr/>
          </p:nvCxnSpPr>
          <p:spPr>
            <a:xfrm rot="10800000" flipV="1">
              <a:off x="755576" y="2024844"/>
              <a:ext cx="12700" cy="468052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7" idx="1"/>
              <a:endCxn id="10" idx="1"/>
            </p:cNvCxnSpPr>
            <p:nvPr/>
          </p:nvCxnSpPr>
          <p:spPr>
            <a:xfrm rot="10800000" flipV="1">
              <a:off x="755576" y="2024844"/>
              <a:ext cx="12700" cy="2556284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" idx="1"/>
              <a:endCxn id="11" idx="1"/>
            </p:cNvCxnSpPr>
            <p:nvPr/>
          </p:nvCxnSpPr>
          <p:spPr>
            <a:xfrm rot="10800000" flipV="1">
              <a:off x="4644008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8" idx="1"/>
              <a:endCxn id="12" idx="1"/>
            </p:cNvCxnSpPr>
            <p:nvPr/>
          </p:nvCxnSpPr>
          <p:spPr>
            <a:xfrm rot="10800000" flipV="1">
              <a:off x="4644008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899592" y="270892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899592" y="306896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899592" y="342900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899592" y="393305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899592" y="479715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99592" y="515719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899592" y="551723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899592" y="6021288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Gewinkelte Verbindung 34"/>
            <p:cNvCxnSpPr>
              <a:stCxn id="9" idx="1"/>
              <a:endCxn id="27" idx="1"/>
            </p:cNvCxnSpPr>
            <p:nvPr/>
          </p:nvCxnSpPr>
          <p:spPr>
            <a:xfrm rot="10800000" flipH="1" flipV="1">
              <a:off x="755576" y="2492896"/>
              <a:ext cx="144016" cy="360040"/>
            </a:xfrm>
            <a:prstGeom prst="bentConnector3">
              <a:avLst>
                <a:gd name="adj1" fmla="val -64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" idx="1"/>
              <a:endCxn id="28" idx="1"/>
            </p:cNvCxnSpPr>
            <p:nvPr/>
          </p:nvCxnSpPr>
          <p:spPr>
            <a:xfrm rot="10800000" flipH="1" flipV="1">
              <a:off x="755576" y="2492896"/>
              <a:ext cx="144016" cy="72008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9" idx="1"/>
              <a:endCxn id="29" idx="1"/>
            </p:cNvCxnSpPr>
            <p:nvPr/>
          </p:nvCxnSpPr>
          <p:spPr>
            <a:xfrm rot="10800000" flipH="1" flipV="1">
              <a:off x="755576" y="2492896"/>
              <a:ext cx="144016" cy="108012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winkelte Verbindung 37"/>
            <p:cNvCxnSpPr>
              <a:stCxn id="9" idx="1"/>
              <a:endCxn id="30" idx="1"/>
            </p:cNvCxnSpPr>
            <p:nvPr/>
          </p:nvCxnSpPr>
          <p:spPr>
            <a:xfrm rot="10800000" flipH="1" flipV="1">
              <a:off x="755576" y="2492896"/>
              <a:ext cx="144016" cy="1584176"/>
            </a:xfrm>
            <a:prstGeom prst="bentConnector3">
              <a:avLst>
                <a:gd name="adj1" fmla="val -6466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winkelte Verbindung 38"/>
            <p:cNvCxnSpPr>
              <a:stCxn id="10" idx="1"/>
              <a:endCxn id="31" idx="1"/>
            </p:cNvCxnSpPr>
            <p:nvPr/>
          </p:nvCxnSpPr>
          <p:spPr>
            <a:xfrm rot="10800000" flipH="1" flipV="1">
              <a:off x="755576" y="4581128"/>
              <a:ext cx="144016" cy="360040"/>
            </a:xfrm>
            <a:prstGeom prst="bentConnector3">
              <a:avLst>
                <a:gd name="adj1" fmla="val -611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Form 88"/>
            <p:cNvCxnSpPr>
              <a:stCxn id="10" idx="1"/>
              <a:endCxn id="32" idx="1"/>
            </p:cNvCxnSpPr>
            <p:nvPr/>
          </p:nvCxnSpPr>
          <p:spPr>
            <a:xfrm rot="10800000" flipH="1" flipV="1">
              <a:off x="755576" y="4581128"/>
              <a:ext cx="144016" cy="720080"/>
            </a:xfrm>
            <a:prstGeom prst="bentConnector3">
              <a:avLst>
                <a:gd name="adj1" fmla="val -638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Form 90"/>
            <p:cNvCxnSpPr>
              <a:stCxn id="10" idx="1"/>
              <a:endCxn id="33" idx="1"/>
            </p:cNvCxnSpPr>
            <p:nvPr/>
          </p:nvCxnSpPr>
          <p:spPr>
            <a:xfrm rot="10800000" flipH="1" flipV="1">
              <a:off x="755576" y="4581128"/>
              <a:ext cx="144016" cy="1080120"/>
            </a:xfrm>
            <a:prstGeom prst="bentConnector3">
              <a:avLst>
                <a:gd name="adj1" fmla="val -644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winkelte Verbindung 41"/>
            <p:cNvCxnSpPr>
              <a:stCxn id="10" idx="1"/>
              <a:endCxn id="34" idx="1"/>
            </p:cNvCxnSpPr>
            <p:nvPr/>
          </p:nvCxnSpPr>
          <p:spPr>
            <a:xfrm rot="10800000" flipH="1" flipV="1">
              <a:off x="755576" y="4581128"/>
              <a:ext cx="144016" cy="1584176"/>
            </a:xfrm>
            <a:prstGeom prst="bentConnector3">
              <a:avLst>
                <a:gd name="adj1" fmla="val -64435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67544" y="1877119"/>
            <a:ext cx="3477518" cy="352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8000" rIns="18000" bIns="18000" anchor="ctr"/>
          <a:lstStyle/>
          <a:p>
            <a:pPr algn="ctr">
              <a:spcAft>
                <a:spcPts val="200"/>
              </a:spcAft>
              <a:buClr>
                <a:schemeClr val="tx1"/>
              </a:buClr>
            </a:pPr>
            <a:r>
              <a:rPr lang="en-US" sz="1400" b="1" dirty="0" smtClean="0">
                <a:solidFill>
                  <a:srgbClr val="FFFFFF"/>
                </a:solidFill>
              </a:rPr>
              <a:t>Shpjegim</a:t>
            </a:r>
            <a:endParaRPr lang="sq-AL" sz="1400" b="1" dirty="0">
              <a:solidFill>
                <a:srgbClr val="FFFFFF"/>
              </a:solidFill>
            </a:endParaRPr>
          </a:p>
        </p:txBody>
      </p:sp>
      <p:sp>
        <p:nvSpPr>
          <p:cNvPr id="44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67544" y="2223194"/>
            <a:ext cx="3477518" cy="37980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179388" indent="-1793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dirty="0" smtClean="0"/>
              <a:t>Sipas Studimit për Kohën e Zhdoganimit të kryer nga doganat në Japoni në vitin 2009, koha që i duhej doganave për të zhdoganuar një ngarkesë detare jo sipas mënyrës përpara mbërritjes ishte 4,1 orë, në krahasim me 1,7 orë sipas mënyrës përpara mbërritjes. Në rastin e ngarkesave ajrore, deklaratat përpara mbërritjes e kanë ulur kohën e zhdoganimit nga 60 minuta në 30 minuta.</a:t>
            </a:r>
          </a:p>
          <a:p>
            <a:pPr marL="179388" indent="-179388">
              <a:buClr>
                <a:schemeClr val="tx1"/>
              </a:buClr>
              <a:buFont typeface="Wingdings" pitchFamily="2" charset="2"/>
              <a:buChar char="§"/>
            </a:pPr>
            <a:endParaRPr lang="sq-AL" sz="1200" dirty="0" smtClean="0"/>
          </a:p>
          <a:p>
            <a:pPr marL="179388" indent="-1793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dirty="0" smtClean="0"/>
              <a:t>Për më shumë informacion:</a:t>
            </a:r>
          </a:p>
          <a:p>
            <a:pPr marL="357188" lvl="1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/>
              <a:t>Standardi 3.25 i </a:t>
            </a:r>
            <a:r>
              <a:rPr lang="en-US" sz="1200" dirty="0" smtClean="0">
                <a:hlinkClick r:id="rId112"/>
              </a:rPr>
              <a:t>Konventës së Kiotos, e rishikuar (RKC)</a:t>
            </a:r>
            <a:endParaRPr lang="sq-AL" sz="1200" dirty="0" smtClean="0"/>
          </a:p>
          <a:p>
            <a:pPr marL="357188" lvl="1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>
                <a:hlinkClick r:id="rId113"/>
              </a:rPr>
              <a:t>Udhëzimet e OBT-së për Zhdoganimin e Menjëhershëm</a:t>
            </a:r>
            <a:endParaRPr lang="sq-AL" sz="1200" dirty="0" smtClean="0"/>
          </a:p>
          <a:p>
            <a:pPr marL="357188" lvl="1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>
                <a:hlinkClick r:id="rId114"/>
              </a:rPr>
              <a:t>Udhëzimet # 9 të ICC për doganat</a:t>
            </a:r>
            <a:endParaRPr lang="sq-AL" sz="1200" dirty="0"/>
          </a:p>
        </p:txBody>
      </p:sp>
      <p:graphicFrame>
        <p:nvGraphicFramePr>
          <p:cNvPr id="45" name="Objekt 44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445125" y="2378075"/>
          <a:ext cx="3095816" cy="129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Diagramm" r:id="rId115" imgW="3095816" imgH="1295590" progId="MSGraph.Chart.8">
                  <p:embed followColorScheme="full"/>
                </p:oleObj>
              </mc:Choice>
              <mc:Fallback>
                <p:oleObj name="Diagramm" r:id="rId115" imgW="3095816" imgH="1295590" progId="MSGraph.Chart.8">
                  <p:embed followColorScheme="full"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378075"/>
                        <a:ext cx="3095816" cy="1295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0" name="Gerade Verbindung 329"/>
          <p:cNvCxnSpPr/>
          <p:nvPr>
            <p:custDataLst>
              <p:tags r:id="rId10"/>
            </p:custDataLst>
          </p:nvPr>
        </p:nvCxnSpPr>
        <p:spPr bwMode="auto">
          <a:xfrm>
            <a:off x="8083550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Gerade Verbindung 330"/>
          <p:cNvCxnSpPr/>
          <p:nvPr>
            <p:custDataLst>
              <p:tags r:id="rId11"/>
            </p:custDataLst>
          </p:nvPr>
        </p:nvCxnSpPr>
        <p:spPr bwMode="auto">
          <a:xfrm>
            <a:off x="8255000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Gerade Verbindung 331"/>
          <p:cNvCxnSpPr/>
          <p:nvPr>
            <p:custDataLst>
              <p:tags r:id="rId12"/>
            </p:custDataLst>
          </p:nvPr>
        </p:nvCxnSpPr>
        <p:spPr bwMode="auto">
          <a:xfrm>
            <a:off x="8435975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Gerade Verbindung 328"/>
          <p:cNvCxnSpPr/>
          <p:nvPr>
            <p:custDataLst>
              <p:tags r:id="rId13"/>
            </p:custDataLst>
          </p:nvPr>
        </p:nvCxnSpPr>
        <p:spPr bwMode="auto">
          <a:xfrm>
            <a:off x="7902575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Gerade Verbindung 327"/>
          <p:cNvCxnSpPr/>
          <p:nvPr>
            <p:custDataLst>
              <p:tags r:id="rId14"/>
            </p:custDataLst>
          </p:nvPr>
        </p:nvCxnSpPr>
        <p:spPr bwMode="auto">
          <a:xfrm>
            <a:off x="7721600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Gerade Verbindung 326"/>
          <p:cNvCxnSpPr/>
          <p:nvPr>
            <p:custDataLst>
              <p:tags r:id="rId15"/>
            </p:custDataLst>
          </p:nvPr>
        </p:nvCxnSpPr>
        <p:spPr bwMode="auto">
          <a:xfrm>
            <a:off x="7359650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Gerade Verbindung 325"/>
          <p:cNvCxnSpPr/>
          <p:nvPr>
            <p:custDataLst>
              <p:tags r:id="rId16"/>
            </p:custDataLst>
          </p:nvPr>
        </p:nvCxnSpPr>
        <p:spPr bwMode="auto">
          <a:xfrm>
            <a:off x="7178675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Gerade Verbindung 324"/>
          <p:cNvCxnSpPr/>
          <p:nvPr>
            <p:custDataLst>
              <p:tags r:id="rId17"/>
            </p:custDataLst>
          </p:nvPr>
        </p:nvCxnSpPr>
        <p:spPr bwMode="auto">
          <a:xfrm>
            <a:off x="6997700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Gerade Verbindung 323"/>
          <p:cNvCxnSpPr/>
          <p:nvPr>
            <p:custDataLst>
              <p:tags r:id="rId18"/>
            </p:custDataLst>
          </p:nvPr>
        </p:nvCxnSpPr>
        <p:spPr bwMode="auto">
          <a:xfrm>
            <a:off x="6826250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Gerade Verbindung 322"/>
          <p:cNvCxnSpPr/>
          <p:nvPr>
            <p:custDataLst>
              <p:tags r:id="rId19"/>
            </p:custDataLst>
          </p:nvPr>
        </p:nvCxnSpPr>
        <p:spPr bwMode="auto">
          <a:xfrm>
            <a:off x="6645275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Gerade Verbindung 321"/>
          <p:cNvCxnSpPr/>
          <p:nvPr>
            <p:custDataLst>
              <p:tags r:id="rId20"/>
            </p:custDataLst>
          </p:nvPr>
        </p:nvCxnSpPr>
        <p:spPr bwMode="auto">
          <a:xfrm>
            <a:off x="6464300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Gerade Verbindung 320"/>
          <p:cNvCxnSpPr/>
          <p:nvPr>
            <p:custDataLst>
              <p:tags r:id="rId21"/>
            </p:custDataLst>
          </p:nvPr>
        </p:nvCxnSpPr>
        <p:spPr bwMode="auto">
          <a:xfrm>
            <a:off x="6292850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Gerade Verbindung 319"/>
          <p:cNvCxnSpPr/>
          <p:nvPr>
            <p:custDataLst>
              <p:tags r:id="rId22"/>
            </p:custDataLst>
          </p:nvPr>
        </p:nvCxnSpPr>
        <p:spPr bwMode="auto">
          <a:xfrm>
            <a:off x="6111875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Gerade Verbindung 318"/>
          <p:cNvCxnSpPr/>
          <p:nvPr>
            <p:custDataLst>
              <p:tags r:id="rId23"/>
            </p:custDataLst>
          </p:nvPr>
        </p:nvCxnSpPr>
        <p:spPr bwMode="auto">
          <a:xfrm>
            <a:off x="5930900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Gerade Verbindung 317"/>
          <p:cNvCxnSpPr/>
          <p:nvPr>
            <p:custDataLst>
              <p:tags r:id="rId24"/>
            </p:custDataLst>
          </p:nvPr>
        </p:nvCxnSpPr>
        <p:spPr bwMode="auto">
          <a:xfrm>
            <a:off x="5759450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Gerade Verbindung 316"/>
          <p:cNvCxnSpPr/>
          <p:nvPr>
            <p:custDataLst>
              <p:tags r:id="rId25"/>
            </p:custDataLst>
          </p:nvPr>
        </p:nvCxnSpPr>
        <p:spPr bwMode="auto">
          <a:xfrm>
            <a:off x="5578475" y="2478087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0" name="Freihandform 379"/>
          <p:cNvSpPr/>
          <p:nvPr>
            <p:custDataLst>
              <p:tags r:id="rId26"/>
            </p:custDataLst>
          </p:nvPr>
        </p:nvSpPr>
        <p:spPr bwMode="auto">
          <a:xfrm>
            <a:off x="7446962" y="2600325"/>
            <a:ext cx="152401" cy="355601"/>
          </a:xfrm>
          <a:custGeom>
            <a:avLst/>
            <a:gdLst/>
            <a:ahLst/>
            <a:cxnLst/>
            <a:rect l="0" t="0" r="0" b="0"/>
            <a:pathLst>
              <a:path w="152401" h="355601">
                <a:moveTo>
                  <a:pt x="152400" y="0"/>
                </a:moveTo>
                <a:lnTo>
                  <a:pt x="57150" y="355600"/>
                </a:lnTo>
                <a:lnTo>
                  <a:pt x="0" y="355600"/>
                </a:lnTo>
                <a:lnTo>
                  <a:pt x="9525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 useBgFill="1">
        <p:nvSpPr>
          <p:cNvPr id="313" name="Freihandform 312"/>
          <p:cNvSpPr/>
          <p:nvPr>
            <p:custDataLst>
              <p:tags r:id="rId27"/>
            </p:custDataLst>
          </p:nvPr>
        </p:nvSpPr>
        <p:spPr bwMode="auto">
          <a:xfrm>
            <a:off x="7475537" y="2439987"/>
            <a:ext cx="95251" cy="146051"/>
          </a:xfrm>
          <a:custGeom>
            <a:avLst/>
            <a:gdLst/>
            <a:ahLst/>
            <a:cxnLst/>
            <a:rect l="0" t="0" r="0" b="0"/>
            <a:pathLst>
              <a:path w="95251" h="146051">
                <a:moveTo>
                  <a:pt x="95250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810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79" name="Freihandform 378"/>
          <p:cNvSpPr/>
          <p:nvPr>
            <p:custDataLst>
              <p:tags r:id="rId28"/>
            </p:custDataLst>
          </p:nvPr>
        </p:nvSpPr>
        <p:spPr bwMode="auto">
          <a:xfrm>
            <a:off x="7504112" y="2600325"/>
            <a:ext cx="95251" cy="355601"/>
          </a:xfrm>
          <a:custGeom>
            <a:avLst/>
            <a:gdLst/>
            <a:ahLst/>
            <a:cxnLst/>
            <a:rect l="0" t="0" r="0" b="0"/>
            <a:pathLst>
              <a:path w="95251" h="355601">
                <a:moveTo>
                  <a:pt x="95250" y="0"/>
                </a:moveTo>
                <a:lnTo>
                  <a:pt x="0" y="35560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" name="Freihandform 377"/>
          <p:cNvSpPr/>
          <p:nvPr>
            <p:custDataLst>
              <p:tags r:id="rId29"/>
            </p:custDataLst>
          </p:nvPr>
        </p:nvSpPr>
        <p:spPr bwMode="auto">
          <a:xfrm>
            <a:off x="7446962" y="2600325"/>
            <a:ext cx="95251" cy="355601"/>
          </a:xfrm>
          <a:custGeom>
            <a:avLst/>
            <a:gdLst/>
            <a:ahLst/>
            <a:cxnLst/>
            <a:rect l="0" t="0" r="0" b="0"/>
            <a:pathLst>
              <a:path w="95251" h="355601">
                <a:moveTo>
                  <a:pt x="95250" y="0"/>
                </a:moveTo>
                <a:lnTo>
                  <a:pt x="0" y="35560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" name="Freihandform 311"/>
          <p:cNvSpPr/>
          <p:nvPr>
            <p:custDataLst>
              <p:tags r:id="rId30"/>
            </p:custDataLst>
          </p:nvPr>
        </p:nvSpPr>
        <p:spPr bwMode="auto">
          <a:xfrm>
            <a:off x="7532687" y="2439987"/>
            <a:ext cx="38101" cy="146051"/>
          </a:xfrm>
          <a:custGeom>
            <a:avLst/>
            <a:gdLst/>
            <a:ahLst/>
            <a:cxnLst/>
            <a:rect l="0" t="0" r="0" b="0"/>
            <a:pathLst>
              <a:path w="38101" h="146051">
                <a:moveTo>
                  <a:pt x="38100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" name="Freihandform 310"/>
          <p:cNvSpPr/>
          <p:nvPr>
            <p:custDataLst>
              <p:tags r:id="rId31"/>
            </p:custDataLst>
          </p:nvPr>
        </p:nvSpPr>
        <p:spPr bwMode="auto">
          <a:xfrm>
            <a:off x="7475537" y="2439987"/>
            <a:ext cx="38101" cy="146051"/>
          </a:xfrm>
          <a:custGeom>
            <a:avLst/>
            <a:gdLst/>
            <a:ahLst/>
            <a:cxnLst/>
            <a:rect l="0" t="0" r="0" b="0"/>
            <a:pathLst>
              <a:path w="38101" h="146051">
                <a:moveTo>
                  <a:pt x="38100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Segnaposto testo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8521700" y="2451100"/>
            <a:ext cx="282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TitilliumText14L"/>
                <a:sym typeface="TitilliumText14L"/>
              </a:rPr>
              <a:t>orët</a:t>
            </a:r>
          </a:p>
        </p:txBody>
      </p:sp>
      <p:sp>
        <p:nvSpPr>
          <p:cNvPr id="232" name="Segnaposto testo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378825" y="2297112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C1ECE54-0ECE-4869-A734-321CBDF49252}" type="datetime'''''''''''''''''''''''''''''27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27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31" name="Segnaposto testo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8197850" y="2297112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37932EB-C617-488D-AC7A-5E15B58AC5D2}" type="datetime'''''''''''''2''''''''''''''''''''''''''''6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26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30" name="Segnaposto testo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8026400" y="2297112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4C90898-3C65-4966-85B3-F3CC4FC4592A}" type="datetime'''''''''2''''5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29" name="Segnaposto testo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845425" y="2297112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1C182DB-F0A4-4C09-B12D-982FBC122BA7}" type="datetime'2''''''''''''''''''''''''''''''''''''''''''''''''''''''''4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24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28" name="Segnaposto testo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664450" y="2297112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8D7ECEE-B85F-486D-A1A5-0A39D0C5817E}" type="datetime'''''''''''''''''2''''''''''''''''''''''3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23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27" name="Segnaposto testo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302500" y="2297112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F62ABFE-638F-4D71-8D4A-8FBB7F233936}" type="datetime'''''''''''''''''''''''''''''''''''''1''''''''''''''0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10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26" name="Segnaposto testo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150100" y="2297112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EDA603A-F9BB-40FF-ADD7-A83C72530707}" type="datetime'9''''''''''''''''''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9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25" name="Segnaposto testo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6969125" y="2297112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4CBD867-7D8F-4D03-82D0-537488749657}" type="datetime'''''''''''''''''''''''''8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8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24" name="Segnaposto testo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6797675" y="2297112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4BC09A4-8BF8-4899-80AA-8FA86982C607}" type="datetime'''''''''''7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7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23" name="Segnaposto testo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6616700" y="2297112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F5CDA51-E8CE-45FA-BC39-A6D238C50384}" type="datetime'''''''''''''''''''''''''''''''''''6''''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6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22" name="Segnaposto testo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6435725" y="2297112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EAAF4B8-3301-404C-9DB4-8E854D5430B3}" type="datetime'''''''''''''''''''''''''''5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21" name="Segnaposto testo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264275" y="2297112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4EA45C9-338E-4A48-A28C-2DF581ED907B}" type="datetime'''''''''''''''''''''''''''''''''''''4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4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20" name="Segnaposto testo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083300" y="2297112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808EB97-C2A1-49B4-B41D-2155A780215A}" type="datetime'3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3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19" name="Segnaposto testo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902325" y="2297112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002E491-3198-4004-9D4D-7A4397262559}" type="datetime'''''''''2''''''''''''''''''''''''''''''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18" name="Segnaposto testo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5730875" y="2297112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EEEE414-56BF-4C4F-9F0B-835B332144E7}" type="datetime'''''''1''''''''''''''''''''''''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1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17" name="Segnaposto testo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5549900" y="2297112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5F2D466-64DC-4C62-94E8-848113D73901}" type="datetime'''''''''''''''''''''''''''''''''''''''''''0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63" name="Segnaposto testo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4970462" y="3246437"/>
            <a:ext cx="506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0190F8EB-EC7F-4F64-954E-E45400F21A46}" type="datetime'''''''''''''''P''re-''a''''rr''''i''''''''va''''''''''''''''l'">
              <a:rPr lang="en-US" sz="800" smtClean="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buNone/>
              </a:pPr>
              <a:t>Pre-arrival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95" name="Segnaposto testo 2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5834062" y="3246437"/>
            <a:ext cx="2317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8BD6B23-1C6F-4AE0-9184-B3EACF1198CB}" type="datetime'''''''''4''''.''''''''''''''''2''''''''''''''''0'''''''">
              <a:rPr lang="en-US" sz="8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buNone/>
              </a:pPr>
              <a:t>4.20</a:t>
            </a:fld>
            <a:endParaRPr lang="sq-AL" sz="800" dirty="0" smtClean="0">
              <a:solidFill>
                <a:schemeClr val="bg1"/>
              </a:solidFill>
              <a:latin typeface="TitilliumText14L"/>
              <a:sym typeface="TitilliumText14L"/>
            </a:endParaRPr>
          </a:p>
        </p:txBody>
      </p:sp>
      <p:sp>
        <p:nvSpPr>
          <p:cNvPr id="94" name="Segnaposto testo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262687" y="3319462"/>
            <a:ext cx="231775" cy="122237"/>
          </a:xfrm>
          <a:prstGeom prst="rect">
            <a:avLst/>
          </a:prstGeom>
          <a:solidFill>
            <a:srgbClr val="AFE06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2E0CCE8-0395-4057-95C9-874604A7A68D}" type="datetime'0''''''''.''''''''6''0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0.60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84" name="Segnaposto testo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6343650" y="3171825"/>
            <a:ext cx="231775" cy="122237"/>
          </a:xfrm>
          <a:prstGeom prst="rect">
            <a:avLst/>
          </a:prstGeom>
          <a:solidFill>
            <a:srgbClr val="EFB64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18AE9B0-A3FD-441C-A3D7-7D7293816143}" type="datetime'''''''0''''''''''''.''''''''''''3''''''''''''0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0.30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46" name="Segnaposto testo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4751387" y="2717800"/>
            <a:ext cx="7254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5261DB7-E83D-416B-9FBA-B4F344A50301}" type="datetime'''''N''''''''o''''n-''p''''re'' ar''rival'''''">
              <a:rPr lang="en-US" sz="800" smtClean="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buNone/>
              </a:pPr>
              <a:t>Non-pre arrival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82" name="Segnaposto testo 2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6086475" y="2717800"/>
            <a:ext cx="2317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D9DEDA0-8F17-4BC8-A943-23C68030DD72}" type="datetime'''''''''''''''7''.0''0'''''''''''''''">
              <a:rPr lang="en-US" sz="8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buNone/>
              </a:pPr>
              <a:t>7.00</a:t>
            </a:fld>
            <a:endParaRPr lang="sq-AL" sz="800" dirty="0" smtClean="0">
              <a:solidFill>
                <a:schemeClr val="bg1"/>
              </a:solidFill>
              <a:latin typeface="TitilliumText14L"/>
              <a:sym typeface="TitilliumText14L"/>
            </a:endParaRPr>
          </a:p>
        </p:txBody>
      </p:sp>
      <p:sp useBgFill="1">
        <p:nvSpPr>
          <p:cNvPr id="56" name="Segnaposto testo 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7627937" y="2717800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C4A84E2-BFD9-41CD-970B-DD52AA938066}" type="datetime'1''''''''''''''8''''''''''''''.''''8''''''''0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18.80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83" name="Segnaposto testo 2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162925" y="2717800"/>
            <a:ext cx="231775" cy="122237"/>
          </a:xfrm>
          <a:prstGeom prst="rect">
            <a:avLst/>
          </a:prstGeom>
          <a:solidFill>
            <a:srgbClr val="EFB64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4A427B1-9FC5-4A8E-8827-116BB0D5BDA2}" type="datetime'''''0.''''''''''''''''''''''''''''''6''''''0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0.60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15" name="Textfeld 114"/>
          <p:cNvSpPr txBox="1"/>
          <p:nvPr>
            <p:custDataLst>
              <p:tags r:id="rId57"/>
            </p:custDataLst>
          </p:nvPr>
        </p:nvSpPr>
        <p:spPr>
          <a:xfrm>
            <a:off x="6036685" y="1927865"/>
            <a:ext cx="291778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Koha e zhdoganimit për ngarkesat ajrore</a:t>
            </a:r>
            <a:endParaRPr lang="sq-AL" sz="1100" b="1" dirty="0">
              <a:solidFill>
                <a:schemeClr val="tx2"/>
              </a:solidFill>
            </a:endParaRPr>
          </a:p>
        </p:txBody>
      </p:sp>
      <p:graphicFrame>
        <p:nvGraphicFramePr>
          <p:cNvPr id="120" name="Objekt 119"/>
          <p:cNvGraphicFramePr>
            <a:graphicFrameLocks noChangeAspect="1"/>
          </p:cNvGraphicFramePr>
          <p:nvPr>
            <p:custDataLst>
              <p:tags r:id="rId58"/>
            </p:custDataLst>
          </p:nvPr>
        </p:nvGraphicFramePr>
        <p:xfrm>
          <a:off x="5445125" y="4240212"/>
          <a:ext cx="3095816" cy="1438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Diagramm" r:id="rId117" imgW="3095816" imgH="1438465" progId="MSGraph.Chart.8">
                  <p:embed followColorScheme="full"/>
                </p:oleObj>
              </mc:Choice>
              <mc:Fallback>
                <p:oleObj name="Diagramm" r:id="rId117" imgW="3095816" imgH="1438465" progId="MSGraph.Chart.8">
                  <p:embed followColorScheme="full"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4240212"/>
                        <a:ext cx="3095816" cy="1438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7" name="Gerade Verbindung 356"/>
          <p:cNvCxnSpPr/>
          <p:nvPr>
            <p:custDataLst>
              <p:tags r:id="rId59"/>
            </p:custDataLst>
          </p:nvPr>
        </p:nvCxnSpPr>
        <p:spPr bwMode="auto">
          <a:xfrm>
            <a:off x="7121525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Gerade Verbindung 361"/>
          <p:cNvCxnSpPr/>
          <p:nvPr>
            <p:custDataLst>
              <p:tags r:id="rId60"/>
            </p:custDataLst>
          </p:nvPr>
        </p:nvCxnSpPr>
        <p:spPr bwMode="auto">
          <a:xfrm>
            <a:off x="8435975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Gerade Verbindung 357"/>
          <p:cNvCxnSpPr/>
          <p:nvPr>
            <p:custDataLst>
              <p:tags r:id="rId61"/>
            </p:custDataLst>
          </p:nvPr>
        </p:nvCxnSpPr>
        <p:spPr bwMode="auto">
          <a:xfrm>
            <a:off x="7388225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Gerade Verbindung 358"/>
          <p:cNvCxnSpPr/>
          <p:nvPr>
            <p:custDataLst>
              <p:tags r:id="rId62"/>
            </p:custDataLst>
          </p:nvPr>
        </p:nvCxnSpPr>
        <p:spPr bwMode="auto">
          <a:xfrm>
            <a:off x="7645400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Gerade Verbindung 353"/>
          <p:cNvCxnSpPr/>
          <p:nvPr>
            <p:custDataLst>
              <p:tags r:id="rId63"/>
            </p:custDataLst>
          </p:nvPr>
        </p:nvCxnSpPr>
        <p:spPr bwMode="auto">
          <a:xfrm>
            <a:off x="6330950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Gerade Verbindung 359"/>
          <p:cNvCxnSpPr/>
          <p:nvPr>
            <p:custDataLst>
              <p:tags r:id="rId64"/>
            </p:custDataLst>
          </p:nvPr>
        </p:nvCxnSpPr>
        <p:spPr bwMode="auto">
          <a:xfrm>
            <a:off x="7912100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Gerade Verbindung 360"/>
          <p:cNvCxnSpPr/>
          <p:nvPr>
            <p:custDataLst>
              <p:tags r:id="rId65"/>
            </p:custDataLst>
          </p:nvPr>
        </p:nvCxnSpPr>
        <p:spPr bwMode="auto">
          <a:xfrm>
            <a:off x="8169275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Gerade Verbindung 351"/>
          <p:cNvCxnSpPr/>
          <p:nvPr>
            <p:custDataLst>
              <p:tags r:id="rId66"/>
            </p:custDataLst>
          </p:nvPr>
        </p:nvCxnSpPr>
        <p:spPr bwMode="auto">
          <a:xfrm>
            <a:off x="5578475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Gerade Verbindung 355"/>
          <p:cNvCxnSpPr/>
          <p:nvPr>
            <p:custDataLst>
              <p:tags r:id="rId67"/>
            </p:custDataLst>
          </p:nvPr>
        </p:nvCxnSpPr>
        <p:spPr bwMode="auto">
          <a:xfrm>
            <a:off x="6854825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Gerade Verbindung 352"/>
          <p:cNvCxnSpPr/>
          <p:nvPr>
            <p:custDataLst>
              <p:tags r:id="rId68"/>
            </p:custDataLst>
          </p:nvPr>
        </p:nvCxnSpPr>
        <p:spPr bwMode="auto">
          <a:xfrm>
            <a:off x="6064250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Gerade Verbindung 354"/>
          <p:cNvCxnSpPr/>
          <p:nvPr>
            <p:custDataLst>
              <p:tags r:id="rId69"/>
            </p:custDataLst>
          </p:nvPr>
        </p:nvCxnSpPr>
        <p:spPr bwMode="auto">
          <a:xfrm>
            <a:off x="6597650" y="4340225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7" name="Freihandform 376"/>
          <p:cNvSpPr/>
          <p:nvPr>
            <p:custDataLst>
              <p:tags r:id="rId70"/>
            </p:custDataLst>
          </p:nvPr>
        </p:nvSpPr>
        <p:spPr bwMode="auto">
          <a:xfrm>
            <a:off x="5738812" y="4478337"/>
            <a:ext cx="163514" cy="395289"/>
          </a:xfrm>
          <a:custGeom>
            <a:avLst/>
            <a:gdLst/>
            <a:ahLst/>
            <a:cxnLst/>
            <a:rect l="0" t="0" r="0" b="0"/>
            <a:pathLst>
              <a:path w="163514" h="395289">
                <a:moveTo>
                  <a:pt x="163513" y="0"/>
                </a:moveTo>
                <a:lnTo>
                  <a:pt x="57150" y="395288"/>
                </a:lnTo>
                <a:lnTo>
                  <a:pt x="0" y="395288"/>
                </a:lnTo>
                <a:lnTo>
                  <a:pt x="106363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 useBgFill="1">
        <p:nvSpPr>
          <p:cNvPr id="345" name="Freihandform 344"/>
          <p:cNvSpPr/>
          <p:nvPr>
            <p:custDataLst>
              <p:tags r:id="rId71"/>
            </p:custDataLst>
          </p:nvPr>
        </p:nvSpPr>
        <p:spPr bwMode="auto">
          <a:xfrm>
            <a:off x="5772150" y="4302125"/>
            <a:ext cx="95251" cy="146051"/>
          </a:xfrm>
          <a:custGeom>
            <a:avLst/>
            <a:gdLst/>
            <a:ahLst/>
            <a:cxnLst/>
            <a:rect l="0" t="0" r="0" b="0"/>
            <a:pathLst>
              <a:path w="95251" h="146051">
                <a:moveTo>
                  <a:pt x="95250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810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 useBgFill="1">
        <p:nvSpPr>
          <p:cNvPr id="351" name="Freihandform 350"/>
          <p:cNvSpPr/>
          <p:nvPr>
            <p:custDataLst>
              <p:tags r:id="rId72"/>
            </p:custDataLst>
          </p:nvPr>
        </p:nvSpPr>
        <p:spPr bwMode="auto">
          <a:xfrm>
            <a:off x="5738812" y="5080000"/>
            <a:ext cx="161926" cy="393701"/>
          </a:xfrm>
          <a:custGeom>
            <a:avLst/>
            <a:gdLst/>
            <a:ahLst/>
            <a:cxnLst/>
            <a:rect l="0" t="0" r="0" b="0"/>
            <a:pathLst>
              <a:path w="161926" h="393701">
                <a:moveTo>
                  <a:pt x="161925" y="0"/>
                </a:moveTo>
                <a:lnTo>
                  <a:pt x="57150" y="393700"/>
                </a:lnTo>
                <a:lnTo>
                  <a:pt x="0" y="393700"/>
                </a:lnTo>
                <a:lnTo>
                  <a:pt x="104775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43" name="Freihandform 342"/>
          <p:cNvSpPr/>
          <p:nvPr>
            <p:custDataLst>
              <p:tags r:id="rId73"/>
            </p:custDataLst>
          </p:nvPr>
        </p:nvSpPr>
        <p:spPr bwMode="auto">
          <a:xfrm>
            <a:off x="5772150" y="4302125"/>
            <a:ext cx="38101" cy="146051"/>
          </a:xfrm>
          <a:custGeom>
            <a:avLst/>
            <a:gdLst/>
            <a:ahLst/>
            <a:cxnLst/>
            <a:rect l="0" t="0" r="0" b="0"/>
            <a:pathLst>
              <a:path w="38101" h="146051">
                <a:moveTo>
                  <a:pt x="38100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5" name="Freihandform 374"/>
          <p:cNvSpPr/>
          <p:nvPr>
            <p:custDataLst>
              <p:tags r:id="rId74"/>
            </p:custDataLst>
          </p:nvPr>
        </p:nvSpPr>
        <p:spPr bwMode="auto">
          <a:xfrm>
            <a:off x="5738812" y="4478337"/>
            <a:ext cx="106364" cy="395289"/>
          </a:xfrm>
          <a:custGeom>
            <a:avLst/>
            <a:gdLst/>
            <a:ahLst/>
            <a:cxnLst/>
            <a:rect l="0" t="0" r="0" b="0"/>
            <a:pathLst>
              <a:path w="106364" h="395289">
                <a:moveTo>
                  <a:pt x="106363" y="0"/>
                </a:moveTo>
                <a:lnTo>
                  <a:pt x="0" y="3952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6" name="Freihandform 375"/>
          <p:cNvSpPr/>
          <p:nvPr>
            <p:custDataLst>
              <p:tags r:id="rId75"/>
            </p:custDataLst>
          </p:nvPr>
        </p:nvSpPr>
        <p:spPr bwMode="auto">
          <a:xfrm>
            <a:off x="5795962" y="4478337"/>
            <a:ext cx="106364" cy="395289"/>
          </a:xfrm>
          <a:custGeom>
            <a:avLst/>
            <a:gdLst/>
            <a:ahLst/>
            <a:cxnLst/>
            <a:rect l="0" t="0" r="0" b="0"/>
            <a:pathLst>
              <a:path w="106364" h="395289">
                <a:moveTo>
                  <a:pt x="106363" y="0"/>
                </a:moveTo>
                <a:lnTo>
                  <a:pt x="0" y="39528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Freihandform 348"/>
          <p:cNvSpPr/>
          <p:nvPr>
            <p:custDataLst>
              <p:tags r:id="rId76"/>
            </p:custDataLst>
          </p:nvPr>
        </p:nvSpPr>
        <p:spPr bwMode="auto">
          <a:xfrm>
            <a:off x="5738812" y="5080000"/>
            <a:ext cx="104776" cy="393701"/>
          </a:xfrm>
          <a:custGeom>
            <a:avLst/>
            <a:gdLst/>
            <a:ahLst/>
            <a:cxnLst/>
            <a:rect l="0" t="0" r="0" b="0"/>
            <a:pathLst>
              <a:path w="104776" h="393701">
                <a:moveTo>
                  <a:pt x="104775" y="0"/>
                </a:moveTo>
                <a:lnTo>
                  <a:pt x="0" y="39370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Freihandform 349"/>
          <p:cNvSpPr/>
          <p:nvPr>
            <p:custDataLst>
              <p:tags r:id="rId77"/>
            </p:custDataLst>
          </p:nvPr>
        </p:nvSpPr>
        <p:spPr bwMode="auto">
          <a:xfrm>
            <a:off x="5795962" y="5080000"/>
            <a:ext cx="104776" cy="393701"/>
          </a:xfrm>
          <a:custGeom>
            <a:avLst/>
            <a:gdLst/>
            <a:ahLst/>
            <a:cxnLst/>
            <a:rect l="0" t="0" r="0" b="0"/>
            <a:pathLst>
              <a:path w="104776" h="393701">
                <a:moveTo>
                  <a:pt x="104775" y="0"/>
                </a:moveTo>
                <a:lnTo>
                  <a:pt x="0" y="39370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Freihandform 343"/>
          <p:cNvSpPr/>
          <p:nvPr>
            <p:custDataLst>
              <p:tags r:id="rId78"/>
            </p:custDataLst>
          </p:nvPr>
        </p:nvSpPr>
        <p:spPr bwMode="auto">
          <a:xfrm>
            <a:off x="5829300" y="4302125"/>
            <a:ext cx="38101" cy="146051"/>
          </a:xfrm>
          <a:custGeom>
            <a:avLst/>
            <a:gdLst/>
            <a:ahLst/>
            <a:cxnLst/>
            <a:rect l="0" t="0" r="0" b="0"/>
            <a:pathLst>
              <a:path w="38101" h="146051">
                <a:moveTo>
                  <a:pt x="38100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Segnaposto testo 2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8378825" y="4159250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B21D9F7-F17B-4719-8F9C-6AA162675848}" type="datetime'''''''''''''''''''7''''''''''''''''''''''''''''''''''''0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70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1" name="Segnaposto testo 2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8521700" y="4313237"/>
            <a:ext cx="282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TitilliumText14L"/>
                <a:sym typeface="TitilliumText14L"/>
              </a:rPr>
              <a:t>orët</a:t>
            </a:r>
          </a:p>
        </p:txBody>
      </p:sp>
      <p:sp>
        <p:nvSpPr>
          <p:cNvPr id="271" name="Segnaposto testo 2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8112125" y="4159250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4B0C701-9D6F-435D-91EF-961A93E4FF98}" type="datetime'''''''6''5''''''''''''''''''''''''''''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65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70" name="Segnaposto testo 2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7854950" y="4159250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60AD722-C63C-4209-B1B0-44D0333AE8FC}" type="datetime'''''''''''''''''''''''''6''''''''0''''''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60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9" name="Segnaposto testo 2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7588250" y="4159250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C9F630A-05BF-4D80-AB4C-BEA2A7492685}" type="datetime'''''''5''''''''''''''''''5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55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8" name="Segnaposto testo 2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7331075" y="4159250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10B97A8-3185-4CE7-99DF-2006D1BE0A99}" type="datetime'''''''''''''''''''''''''''5''''''''''''''''''''0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50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7" name="Segnaposto testo 2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7064375" y="4159250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8E04D3D-AC4F-40EA-8E58-8DEC6AA4268E}" type="datetime'''''''''''''''''''''''''''''''''''''''4''''''''''5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45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6" name="Segnaposto testo 2"/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6797675" y="4159250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1A1E9E0-1C36-4980-9CDC-ACE46A10E6EA}" type="datetime'''''''''''''''''''''''''''''''''''''''''''''''''4''''''''''0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40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5" name="Segnaposto testo 2"/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6540500" y="4159250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8C9096A-C47C-4872-B9C1-7613C28D2566}" type="datetime'''''''3''''''''''''5''''''''''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35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4" name="Segnaposto testo 2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6273800" y="4159250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E64A529-75B7-4F2E-AEE8-0BF6B65E24AB}" type="datetime'''''3''''''''''0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30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3" name="Segnaposto testo 2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6007100" y="4159250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98B1C6C-B258-4346-999D-93CF7506B387}" type="datetime'''''''''''''''2''''''''''''''''''''5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2" name="Segnaposto testo 2"/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5549900" y="4159250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185B9AD-7D41-4927-AA1D-0887988BFE37}" type="datetime'''''''''''''''''''''''''0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36" name="Segnaposto testo 2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4970462" y="5208587"/>
            <a:ext cx="506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6E4C750-955A-4927-B4E2-B1A0C52E4883}" type="datetime'Pr''''e-''''''arr''''i''''v''''a''''''''l'''''''''''''''">
              <a:rPr lang="en-US" sz="800" smtClean="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buNone/>
              </a:pPr>
              <a:t>Pre-arrival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32" name="Segnaposto testo 2"/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5907087" y="5208587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91F1443-8588-40E4-B9EC-251958F4E63D}" type="datetime'''''''''''''''''''''''''2''''''8''.''4''''''''''''''''''0'''''">
              <a:rPr lang="en-US" sz="8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buNone/>
              </a:pPr>
              <a:t>28.40</a:t>
            </a:fld>
            <a:endParaRPr lang="sq-AL" sz="800" dirty="0" smtClean="0">
              <a:solidFill>
                <a:schemeClr val="bg1"/>
              </a:solidFill>
              <a:latin typeface="TitilliumText14L"/>
              <a:sym typeface="TitilliumText14L"/>
            </a:endParaRPr>
          </a:p>
        </p:txBody>
      </p:sp>
      <p:sp>
        <p:nvSpPr>
          <p:cNvPr id="131" name="Segnaposto testo 2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6672262" y="5208587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FDBC4F0-643F-48C2-986D-DC8DD0D33DDF}" type="datetime'''2''''''''''''''1.''''''''''''''6''''''''''''''''0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21.60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30" name="Segnaposto testo 2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7315200" y="5208587"/>
            <a:ext cx="231775" cy="122237"/>
          </a:xfrm>
          <a:prstGeom prst="rect">
            <a:avLst/>
          </a:prstGeom>
          <a:solidFill>
            <a:srgbClr val="EFB64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D17A9EB-59A0-4681-B74A-CEFC2706F96F}" type="datetime'''''''1''.''''''''''''''7''''''''''''0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1.70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37" name="Segnaposto testo 2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4751387" y="4613275"/>
            <a:ext cx="7254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04E38C84-C2C3-4409-8C98-F686DE43C245}" type="datetime'No''''''n''-pr''e'' ''''''''''ar''''''''''''''ri''val'''">
              <a:rPr lang="en-US" sz="800" smtClean="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buNone/>
              </a:pPr>
              <a:t>Non-pre arrival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29" name="Segnaposto testo 2"/>
          <p:cNvSpPr>
            <a:spLocks noGrp="1"/>
          </p:cNvSpPr>
          <p:nvPr>
            <p:custDataLst>
              <p:tags r:id="rId96"/>
            </p:custDataLst>
          </p:nvPr>
        </p:nvSpPr>
        <p:spPr bwMode="gray">
          <a:xfrm>
            <a:off x="5672137" y="4613275"/>
            <a:ext cx="288925" cy="122237"/>
          </a:xfrm>
          <a:prstGeom prst="rect">
            <a:avLst/>
          </a:prstGeom>
          <a:solidFill>
            <a:srgbClr val="066BB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7AA7A38-96B3-4640-B8D1-8E985260D5FD}" type="datetime'2''''''4''.''''''''8''0'">
              <a:rPr lang="en-US" sz="8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buNone/>
              </a:pPr>
              <a:t>24.80</a:t>
            </a:fld>
            <a:endParaRPr lang="sq-AL" sz="800" dirty="0" smtClean="0">
              <a:solidFill>
                <a:schemeClr val="bg1"/>
              </a:solidFill>
              <a:latin typeface="TitilliumText14L"/>
              <a:sym typeface="TitilliumText14L"/>
            </a:endParaRPr>
          </a:p>
        </p:txBody>
      </p:sp>
      <p:sp useBgFill="1">
        <p:nvSpPr>
          <p:cNvPr id="128" name="Segnaposto testo 2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6981825" y="4613275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1DD3546-2545-4F3B-8B80-ACAAEDCE51AA}" type="datetime'4''''''''''''''''''''''''''0''''.''''''''''''''''''''''''70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40.70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27" name="Segnaposto testo 2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8191500" y="4613275"/>
            <a:ext cx="2317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873E821-9AAD-4904-94B0-48CDC5A95EBD}" type="datetime'''''''4''''''''''.''''''''''1''''''''''''''''''0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4.10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81" name="Rechteck 180"/>
          <p:cNvSpPr/>
          <p:nvPr>
            <p:custDataLst>
              <p:tags r:id="rId99"/>
            </p:custDataLst>
          </p:nvPr>
        </p:nvSpPr>
        <p:spPr bwMode="auto">
          <a:xfrm>
            <a:off x="5630862" y="5943600"/>
            <a:ext cx="142875" cy="106362"/>
          </a:xfrm>
          <a:prstGeom prst="rect">
            <a:avLst/>
          </a:prstGeom>
          <a:solidFill>
            <a:srgbClr val="EFB643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41" name="Rechteck 140"/>
          <p:cNvSpPr/>
          <p:nvPr>
            <p:custDataLst>
              <p:tags r:id="rId100"/>
            </p:custDataLst>
          </p:nvPr>
        </p:nvSpPr>
        <p:spPr bwMode="auto">
          <a:xfrm>
            <a:off x="5630862" y="5597525"/>
            <a:ext cx="142875" cy="106362"/>
          </a:xfrm>
          <a:prstGeom prst="rect">
            <a:avLst/>
          </a:prstGeom>
          <a:solidFill>
            <a:srgbClr val="066BB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40" name="Rechteck 139"/>
          <p:cNvSpPr/>
          <p:nvPr>
            <p:custDataLst>
              <p:tags r:id="rId101"/>
            </p:custDataLst>
          </p:nvPr>
        </p:nvSpPr>
        <p:spPr bwMode="auto">
          <a:xfrm>
            <a:off x="5630862" y="5770562"/>
            <a:ext cx="142875" cy="106362"/>
          </a:xfrm>
          <a:prstGeom prst="rect">
            <a:avLst/>
          </a:prstGeom>
          <a:solidFill>
            <a:srgbClr val="AFE06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0" name="Segnaposto testo 2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5824537" y="5940425"/>
            <a:ext cx="1050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CF755C0-DFEF-4B2B-9698-CACDC8258590}" type="datetime'de''cla''''''''rati''''o''''''n'''''' ''t''o relea''''''se'">
              <a:rPr lang="en-US" sz="800" smtClean="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buNone/>
              </a:pPr>
              <a:t>declaration to release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3" name="Segnaposto testo 2"/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5824537" y="5767387"/>
            <a:ext cx="10302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0E4F262-1D42-4784-B4C3-99C8CA271695}" type="datetime'un''''l''''''o''''''ad t''o ''''''''''d''''''ecla''''''ration'">
              <a:rPr lang="en-US" sz="800" smtClean="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buNone/>
              </a:pPr>
              <a:t>unload to declaration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2" name="Segnaposto testo 2"/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5824537" y="5594350"/>
            <a:ext cx="7937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40C63CD-2AA3-455C-8814-88E093E2DDA3}" type="datetime'a''''r''riv''''''a''l t''''o ''''u''n''''''lo''''''a''''d'''">
              <a:rPr lang="en-US" sz="800" smtClean="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buNone/>
              </a:pPr>
              <a:t>arrival to unload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5" name="Textfeld 144"/>
          <p:cNvSpPr txBox="1"/>
          <p:nvPr>
            <p:custDataLst>
              <p:tags r:id="rId105"/>
            </p:custDataLst>
          </p:nvPr>
        </p:nvSpPr>
        <p:spPr>
          <a:xfrm>
            <a:off x="6012160" y="3789362"/>
            <a:ext cx="19775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Koha e zhdoganimit </a:t>
            </a:r>
            <a:r>
              <a:rPr lang="en-US" sz="900" b="1" dirty="0" err="1" smtClean="0">
                <a:solidFill>
                  <a:schemeClr val="tx2"/>
                </a:solidFill>
              </a:rPr>
              <a:t>për</a:t>
            </a:r>
            <a:r>
              <a:rPr lang="en-US" sz="900" b="1" dirty="0" smtClean="0">
                <a:solidFill>
                  <a:schemeClr val="tx2"/>
                </a:solidFill>
              </a:rPr>
              <a:t> </a:t>
            </a:r>
            <a:endParaRPr lang="sq-AL" sz="900" b="1" dirty="0" smtClean="0">
              <a:solidFill>
                <a:schemeClr val="tx2"/>
              </a:solidFill>
            </a:endParaRPr>
          </a:p>
          <a:p>
            <a:r>
              <a:rPr lang="en-US" sz="900" b="1" dirty="0" err="1" smtClean="0">
                <a:solidFill>
                  <a:schemeClr val="tx2"/>
                </a:solidFill>
              </a:rPr>
              <a:t>ngarkesat</a:t>
            </a:r>
            <a:r>
              <a:rPr lang="en-US" sz="900" b="1" dirty="0" smtClean="0">
                <a:solidFill>
                  <a:schemeClr val="tx2"/>
                </a:solidFill>
              </a:rPr>
              <a:t> detare</a:t>
            </a:r>
            <a:endParaRPr lang="sq-AL" sz="900" b="1" dirty="0">
              <a:solidFill>
                <a:schemeClr val="tx2"/>
              </a:solidFill>
            </a:endParaRPr>
          </a:p>
        </p:txBody>
      </p:sp>
      <p:sp>
        <p:nvSpPr>
          <p:cNvPr id="146" name="AutoShape 2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 rot="5400000">
            <a:off x="2771800" y="4149080"/>
            <a:ext cx="3240360" cy="216024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339" name="Textfeld 338"/>
          <p:cNvSpPr txBox="1"/>
          <p:nvPr>
            <p:custDataLst>
              <p:tags r:id="rId107"/>
            </p:custDataLst>
          </p:nvPr>
        </p:nvSpPr>
        <p:spPr>
          <a:xfrm>
            <a:off x="2339752" y="1249015"/>
            <a:ext cx="432842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Ndikimi i përpunimit përpara mbërritjes te koha e zhdoganimit</a:t>
            </a:r>
            <a:endParaRPr lang="sq-AL" sz="1100" b="1" dirty="0">
              <a:solidFill>
                <a:schemeClr val="tx2"/>
              </a:solidFill>
            </a:endParaRPr>
          </a:p>
        </p:txBody>
      </p:sp>
      <p:sp>
        <p:nvSpPr>
          <p:cNvPr id="381" name="Textfeld 380"/>
          <p:cNvSpPr txBox="1"/>
          <p:nvPr>
            <p:custDataLst>
              <p:tags r:id="rId108"/>
            </p:custDataLst>
          </p:nvPr>
        </p:nvSpPr>
        <p:spPr>
          <a:xfrm>
            <a:off x="467544" y="6309320"/>
            <a:ext cx="799288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Burimi: Studimi për Kohën e Zhdoganimit i vitit 2009, Ministria e Financave të Japonisë</a:t>
            </a:r>
            <a:endParaRPr lang="sq-A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ottotitolo 8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704856" cy="1872208"/>
          </a:xfrm>
        </p:spPr>
        <p:txBody>
          <a:bodyPr/>
          <a:lstStyle/>
          <a:p>
            <a:pPr marL="361950">
              <a:spcBef>
                <a:spcPct val="0"/>
              </a:spcBef>
              <a:buClr>
                <a:schemeClr val="bg1"/>
              </a:buClr>
            </a:pPr>
            <a:r>
              <a:rPr lang="en-US" sz="4000" b="1" dirty="0" smtClean="0"/>
              <a:t>b) Masat për sigurinë</a:t>
            </a:r>
            <a:endParaRPr lang="sq-AL" sz="4000" b="1" dirty="0">
              <a:ea typeface="+mj-ea"/>
              <a:cs typeface="+mj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3696B-4224-4D74-92D2-B2221F4E303A}" type="slidenum">
              <a:rPr lang="it-IT"/>
              <a:pPr>
                <a:defRPr/>
              </a:pPr>
              <a:t>19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8675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7"/>
          <p:cNvSpPr>
            <a:spLocks noGrp="1"/>
          </p:cNvSpPr>
          <p:nvPr>
            <p:ph type="ctrTitle"/>
          </p:nvPr>
        </p:nvSpPr>
        <p:spPr bwMode="auto">
          <a:xfrm>
            <a:off x="539552" y="332656"/>
            <a:ext cx="8060432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4000" dirty="0" smtClean="0">
                <a:effectLst/>
              </a:rPr>
              <a:t>Pikat e prezantimit</a:t>
            </a:r>
          </a:p>
        </p:txBody>
      </p:sp>
      <p:sp>
        <p:nvSpPr>
          <p:cNvPr id="10243" name="Sottotitolo 8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704856" cy="4608512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dirty="0" smtClean="0"/>
              <a:t>Përshkrim i përgjithshëm i vonesave në kufi dhe zgjidhjeve për LT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dirty="0" smtClean="0"/>
              <a:t>Matja e ndikimit të masave për LT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dirty="0" smtClean="0"/>
              <a:t>Menaxhimi ndërkufitar dhe instrumentet e doganave</a:t>
            </a:r>
          </a:p>
          <a:p>
            <a:pPr marL="819150" indent="-457200" algn="l">
              <a:buClr>
                <a:schemeClr val="bg1"/>
              </a:buClr>
              <a:buFont typeface="+mj-lt"/>
              <a:buAutoNum type="alphaLcParenR"/>
            </a:pPr>
            <a:r>
              <a:rPr dirty="0" smtClean="0"/>
              <a:t>Masat për zhdoganimin</a:t>
            </a:r>
          </a:p>
          <a:p>
            <a:pPr marL="819150" indent="-457200" algn="l">
              <a:buClr>
                <a:schemeClr val="bg1"/>
              </a:buClr>
              <a:buFont typeface="+mj-lt"/>
              <a:buAutoNum type="alphaLcParenR"/>
            </a:pPr>
            <a:r>
              <a:rPr dirty="0" smtClean="0"/>
              <a:t>Masat për sigurinë</a:t>
            </a:r>
          </a:p>
          <a:p>
            <a:pPr marL="819150" indent="-457200" algn="l">
              <a:buClr>
                <a:schemeClr val="bg1"/>
              </a:buClr>
              <a:buFont typeface="+mj-lt"/>
              <a:buAutoNum type="alphaLcParenR"/>
            </a:pPr>
            <a:r>
              <a:rPr dirty="0" smtClean="0"/>
              <a:t>Masat për menaxhimin ndërkufitar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+mj-lt"/>
              <a:buAutoNum type="arabicPeriod" startAt="4"/>
            </a:pPr>
            <a:r>
              <a:rPr dirty="0" smtClean="0"/>
              <a:t>Udhëzuesi për Zbatimin e Lehtësimit të Tregtisë</a:t>
            </a:r>
            <a:endParaRPr lang="sq-A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3696B-4224-4D74-92D2-B2221F4E303A}" type="slidenum">
              <a:rPr lang="it-IT"/>
              <a:pPr>
                <a:defRPr/>
              </a:pPr>
              <a:t>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047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(Zinxhiri i furnizimit) Siguria</a:t>
            </a:r>
            <a:endParaRPr lang="sq-A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Operatori Ekonomik i Autorizuar (AEO)</a:t>
            </a:r>
            <a:endParaRPr lang="sq-AL" dirty="0" smtClean="0"/>
          </a:p>
          <a:p>
            <a:pPr lvl="1"/>
            <a:r>
              <a:rPr dirty="0" smtClean="0"/>
              <a:t>një mënyrë për të siguruar tregti të ligjshme me anë të një mekanizmi për të marrë përfitime të prekshme, në mënyrë që angazhimi të investojë dhe të respektojë standardet e sigurisë për zinxhirin e furnizimit. </a:t>
            </a:r>
          </a:p>
          <a:p>
            <a:r>
              <a:rPr lang="en-US" dirty="0" smtClean="0">
                <a:hlinkClick r:id="rId3"/>
              </a:rPr>
              <a:t>Njohja e përbashkët</a:t>
            </a:r>
            <a:r>
              <a:rPr dirty="0" smtClean="0"/>
              <a:t> e programeve të AEO-së</a:t>
            </a:r>
          </a:p>
          <a:p>
            <a:pPr lvl="1"/>
            <a:r>
              <a:rPr dirty="0" smtClean="0"/>
              <a:t>do të thotë që AEO-të nuk duhet t'i nënshtrohen procesit të akreditimit që konsumon kohë çdo herë dhe në çdo vend.</a:t>
            </a:r>
          </a:p>
          <a:p>
            <a:r>
              <a:rPr lang="en-US" dirty="0" smtClean="0">
                <a:hlinkClick r:id="rId4"/>
              </a:rPr>
              <a:t>Teknologjia për inspektime pa ndërhyrje fizike</a:t>
            </a:r>
            <a:endParaRPr lang="sq-AL" dirty="0" smtClean="0"/>
          </a:p>
          <a:p>
            <a:pPr lvl="1"/>
            <a:r>
              <a:rPr dirty="0" smtClean="0"/>
              <a:t>mund të ndihmojë në rritjen e sigurisë, por në të njëjtën kohë mund të ndihmojë në shmangien e inspektimeve që konsumojnë kohë. </a:t>
            </a:r>
            <a:endParaRPr lang="sq-A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20</a:t>
            </a:fld>
            <a:endParaRPr lang="sq-AL"/>
          </a:p>
        </p:txBody>
      </p:sp>
      <p:grpSp>
        <p:nvGrpSpPr>
          <p:cNvPr id="5" name="Gruppieren 4"/>
          <p:cNvGrpSpPr/>
          <p:nvPr/>
        </p:nvGrpSpPr>
        <p:grpSpPr>
          <a:xfrm>
            <a:off x="8316416" y="476672"/>
            <a:ext cx="576064" cy="504056"/>
            <a:chOff x="755576" y="1196752"/>
            <a:chExt cx="5040560" cy="5112568"/>
          </a:xfrm>
        </p:grpSpPr>
        <p:sp>
          <p:nvSpPr>
            <p:cNvPr id="6" name="Rechteck 5"/>
            <p:cNvSpPr/>
            <p:nvPr/>
          </p:nvSpPr>
          <p:spPr>
            <a:xfrm>
              <a:off x="2483768" y="1196752"/>
              <a:ext cx="1584176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55576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644008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755576" y="234888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55576" y="443711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644008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644008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699792" y="1844824"/>
              <a:ext cx="11521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699792" y="321297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699792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699792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Gerade Verbindung 16"/>
            <p:cNvCxnSpPr>
              <a:stCxn id="6" idx="2"/>
              <a:endCxn id="13" idx="0"/>
            </p:cNvCxnSpPr>
            <p:nvPr/>
          </p:nvCxnSpPr>
          <p:spPr>
            <a:xfrm>
              <a:off x="3275856" y="15567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Form 35"/>
            <p:cNvCxnSpPr>
              <a:stCxn id="6" idx="2"/>
              <a:endCxn id="7" idx="0"/>
            </p:cNvCxnSpPr>
            <p:nvPr/>
          </p:nvCxnSpPr>
          <p:spPr>
            <a:xfrm rot="5400000">
              <a:off x="2159732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stCxn id="6" idx="2"/>
              <a:endCxn id="8" idx="0"/>
            </p:cNvCxnSpPr>
            <p:nvPr/>
          </p:nvCxnSpPr>
          <p:spPr>
            <a:xfrm rot="16200000" flipH="1">
              <a:off x="4103948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>
              <a:stCxn id="13" idx="1"/>
              <a:endCxn id="16" idx="1"/>
            </p:cNvCxnSpPr>
            <p:nvPr/>
          </p:nvCxnSpPr>
          <p:spPr>
            <a:xfrm rot="10800000" flipV="1">
              <a:off x="2699792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3" idx="1"/>
              <a:endCxn id="15" idx="1"/>
            </p:cNvCxnSpPr>
            <p:nvPr/>
          </p:nvCxnSpPr>
          <p:spPr>
            <a:xfrm rot="10800000" flipV="1">
              <a:off x="2699792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13" idx="1"/>
              <a:endCxn id="14" idx="1"/>
            </p:cNvCxnSpPr>
            <p:nvPr/>
          </p:nvCxnSpPr>
          <p:spPr>
            <a:xfrm rot="10800000" flipV="1">
              <a:off x="2699792" y="2024844"/>
              <a:ext cx="12700" cy="133214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7" idx="1"/>
              <a:endCxn id="9" idx="1"/>
            </p:cNvCxnSpPr>
            <p:nvPr/>
          </p:nvCxnSpPr>
          <p:spPr>
            <a:xfrm rot="10800000" flipV="1">
              <a:off x="755576" y="2024844"/>
              <a:ext cx="12700" cy="468052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7" idx="1"/>
              <a:endCxn id="10" idx="1"/>
            </p:cNvCxnSpPr>
            <p:nvPr/>
          </p:nvCxnSpPr>
          <p:spPr>
            <a:xfrm rot="10800000" flipV="1">
              <a:off x="755576" y="2024844"/>
              <a:ext cx="12700" cy="2556284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" idx="1"/>
              <a:endCxn id="11" idx="1"/>
            </p:cNvCxnSpPr>
            <p:nvPr/>
          </p:nvCxnSpPr>
          <p:spPr>
            <a:xfrm rot="10800000" flipV="1">
              <a:off x="4644008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8" idx="1"/>
              <a:endCxn id="12" idx="1"/>
            </p:cNvCxnSpPr>
            <p:nvPr/>
          </p:nvCxnSpPr>
          <p:spPr>
            <a:xfrm rot="10800000" flipV="1">
              <a:off x="4644008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899592" y="270892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899592" y="306896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899592" y="342900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899592" y="393305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899592" y="479715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99592" y="515719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899592" y="551723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899592" y="6021288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Gewinkelte Verbindung 34"/>
            <p:cNvCxnSpPr>
              <a:stCxn id="9" idx="1"/>
              <a:endCxn id="27" idx="1"/>
            </p:cNvCxnSpPr>
            <p:nvPr/>
          </p:nvCxnSpPr>
          <p:spPr>
            <a:xfrm rot="10800000" flipH="1" flipV="1">
              <a:off x="755576" y="2492896"/>
              <a:ext cx="144016" cy="360040"/>
            </a:xfrm>
            <a:prstGeom prst="bentConnector3">
              <a:avLst>
                <a:gd name="adj1" fmla="val -64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" idx="1"/>
              <a:endCxn id="28" idx="1"/>
            </p:cNvCxnSpPr>
            <p:nvPr/>
          </p:nvCxnSpPr>
          <p:spPr>
            <a:xfrm rot="10800000" flipH="1" flipV="1">
              <a:off x="755576" y="2492896"/>
              <a:ext cx="144016" cy="72008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9" idx="1"/>
              <a:endCxn id="29" idx="1"/>
            </p:cNvCxnSpPr>
            <p:nvPr/>
          </p:nvCxnSpPr>
          <p:spPr>
            <a:xfrm rot="10800000" flipH="1" flipV="1">
              <a:off x="755576" y="2492896"/>
              <a:ext cx="144016" cy="108012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winkelte Verbindung 37"/>
            <p:cNvCxnSpPr>
              <a:stCxn id="9" idx="1"/>
              <a:endCxn id="30" idx="1"/>
            </p:cNvCxnSpPr>
            <p:nvPr/>
          </p:nvCxnSpPr>
          <p:spPr>
            <a:xfrm rot="10800000" flipH="1" flipV="1">
              <a:off x="755576" y="2492896"/>
              <a:ext cx="144016" cy="1584176"/>
            </a:xfrm>
            <a:prstGeom prst="bentConnector3">
              <a:avLst>
                <a:gd name="adj1" fmla="val -6466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winkelte Verbindung 38"/>
            <p:cNvCxnSpPr>
              <a:stCxn id="10" idx="1"/>
              <a:endCxn id="31" idx="1"/>
            </p:cNvCxnSpPr>
            <p:nvPr/>
          </p:nvCxnSpPr>
          <p:spPr>
            <a:xfrm rot="10800000" flipH="1" flipV="1">
              <a:off x="755576" y="4581128"/>
              <a:ext cx="144016" cy="360040"/>
            </a:xfrm>
            <a:prstGeom prst="bentConnector3">
              <a:avLst>
                <a:gd name="adj1" fmla="val -611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Form 88"/>
            <p:cNvCxnSpPr>
              <a:stCxn id="10" idx="1"/>
              <a:endCxn id="32" idx="1"/>
            </p:cNvCxnSpPr>
            <p:nvPr/>
          </p:nvCxnSpPr>
          <p:spPr>
            <a:xfrm rot="10800000" flipH="1" flipV="1">
              <a:off x="755576" y="4581128"/>
              <a:ext cx="144016" cy="720080"/>
            </a:xfrm>
            <a:prstGeom prst="bentConnector3">
              <a:avLst>
                <a:gd name="adj1" fmla="val -638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Form 90"/>
            <p:cNvCxnSpPr>
              <a:stCxn id="10" idx="1"/>
              <a:endCxn id="33" idx="1"/>
            </p:cNvCxnSpPr>
            <p:nvPr/>
          </p:nvCxnSpPr>
          <p:spPr>
            <a:xfrm rot="10800000" flipH="1" flipV="1">
              <a:off x="755576" y="4581128"/>
              <a:ext cx="144016" cy="1080120"/>
            </a:xfrm>
            <a:prstGeom prst="bentConnector3">
              <a:avLst>
                <a:gd name="adj1" fmla="val -644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winkelte Verbindung 41"/>
            <p:cNvCxnSpPr>
              <a:stCxn id="10" idx="1"/>
              <a:endCxn id="34" idx="1"/>
            </p:cNvCxnSpPr>
            <p:nvPr/>
          </p:nvCxnSpPr>
          <p:spPr>
            <a:xfrm rot="10800000" flipH="1" flipV="1">
              <a:off x="755576" y="4581128"/>
              <a:ext cx="144016" cy="1584176"/>
            </a:xfrm>
            <a:prstGeom prst="bentConnector3">
              <a:avLst>
                <a:gd name="adj1" fmla="val -64435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Grafik 42" descr="map-rdb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340768"/>
            <a:ext cx="672073" cy="11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Objekt 6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think-cell Slide" r:id="rId57" imgW="360" imgH="360" progId="TCLayout.ActiveDocument.1">
                  <p:embed/>
                </p:oleObj>
              </mc:Choice>
              <mc:Fallback>
                <p:oleObj name="think-cell Slide" r:id="rId57" imgW="360" imgH="360" progId="TCLayout.ActiveDocument.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hteck 4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1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dirty="0" smtClean="0"/>
              <a:t>Shembull – AEO</a:t>
            </a:r>
            <a:endParaRPr lang="sq-A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32813" y="6256337"/>
            <a:ext cx="585787" cy="268288"/>
          </a:xfrm>
        </p:spPr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21</a:t>
            </a:fld>
            <a:endParaRPr lang="sq-AL"/>
          </a:p>
        </p:txBody>
      </p:sp>
      <p:sp>
        <p:nvSpPr>
          <p:cNvPr id="43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67544" y="2237159"/>
            <a:ext cx="3477518" cy="352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8000" rIns="18000" bIns="18000" anchor="ctr"/>
          <a:lstStyle/>
          <a:p>
            <a:pPr algn="ctr">
              <a:spcAft>
                <a:spcPts val="200"/>
              </a:spcAft>
              <a:buClr>
                <a:schemeClr val="tx1"/>
              </a:buClr>
            </a:pPr>
            <a:r>
              <a:rPr lang="en-US" sz="1400" b="1" dirty="0" smtClean="0">
                <a:solidFill>
                  <a:srgbClr val="FFFFFF"/>
                </a:solidFill>
              </a:rPr>
              <a:t>Shpjegim</a:t>
            </a:r>
            <a:endParaRPr lang="sq-AL" sz="1400" b="1" dirty="0">
              <a:solidFill>
                <a:srgbClr val="FFFFFF"/>
              </a:solidFill>
            </a:endParaRPr>
          </a:p>
        </p:txBody>
      </p:sp>
      <p:sp>
        <p:nvSpPr>
          <p:cNvPr id="44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67544" y="2583234"/>
            <a:ext cx="3477518" cy="293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179388" indent="-1793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dirty="0" smtClean="0"/>
              <a:t>Sipas Studimit për Kohën e Zhdoganimit të kryer nga doganat në Japoni në vitin 2009, koha që i duhet doganave për të zhdoganuar një ngarkesë detare nga tregtarë jo anëtarë të AEO-së ishte 3,1 orë, në krahasim me 10 minuta që u duheshin për tregtarët me statusin e AEO-së në doganat e Japonisë.</a:t>
            </a:r>
          </a:p>
          <a:p>
            <a:pPr marL="179388" indent="-179388">
              <a:buClr>
                <a:schemeClr val="tx1"/>
              </a:buClr>
              <a:buFont typeface="Wingdings" pitchFamily="2" charset="2"/>
              <a:buChar char="§"/>
            </a:pPr>
            <a:endParaRPr lang="sq-AL" sz="1200" dirty="0" smtClean="0"/>
          </a:p>
          <a:p>
            <a:pPr marL="179388" indent="-1793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dirty="0" smtClean="0"/>
              <a:t>Për më shumë informacion:</a:t>
            </a:r>
          </a:p>
          <a:p>
            <a:pPr marL="357188" lvl="1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>
                <a:hlinkClick r:id="rId59"/>
              </a:rPr>
              <a:t>Kuadri SAFE i OBD-së për Standardet</a:t>
            </a:r>
            <a:endParaRPr lang="sq-AL" sz="1200" dirty="0" smtClean="0"/>
          </a:p>
          <a:p>
            <a:pPr marL="357188" lvl="1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>
                <a:hlinkClick r:id="rId60"/>
              </a:rPr>
              <a:t>Dokumenti i përfitimeve të AEO-së</a:t>
            </a:r>
            <a:endParaRPr lang="sq-AL" sz="1200" dirty="0" smtClean="0"/>
          </a:p>
          <a:p>
            <a:pPr marL="357188" lvl="1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>
                <a:hlinkClick r:id="rId61"/>
              </a:rPr>
              <a:t>Paketa SAFE e OBD-së</a:t>
            </a:r>
            <a:endParaRPr lang="sq-AL" sz="1200" dirty="0"/>
          </a:p>
        </p:txBody>
      </p:sp>
      <p:graphicFrame>
        <p:nvGraphicFramePr>
          <p:cNvPr id="120" name="Objekt 119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445125" y="3035300"/>
          <a:ext cx="3095816" cy="1438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Diagramm" r:id="rId62" imgW="3095816" imgH="1438465" progId="MSGraph.Chart.8">
                  <p:embed followColorScheme="full"/>
                </p:oleObj>
              </mc:Choice>
              <mc:Fallback>
                <p:oleObj name="Diagramm" r:id="rId62" imgW="3095816" imgH="1438465" progId="MSGraph.Chart.8">
                  <p:embed followColorScheme="full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3035300"/>
                        <a:ext cx="3095816" cy="1438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5" name="Gerade Verbindung 164"/>
          <p:cNvCxnSpPr/>
          <p:nvPr>
            <p:custDataLst>
              <p:tags r:id="rId9"/>
            </p:custDataLst>
          </p:nvPr>
        </p:nvCxnSpPr>
        <p:spPr bwMode="auto">
          <a:xfrm>
            <a:off x="8435975" y="3135312"/>
            <a:ext cx="0" cy="333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163"/>
          <p:cNvCxnSpPr/>
          <p:nvPr>
            <p:custDataLst>
              <p:tags r:id="rId10"/>
            </p:custDataLst>
          </p:nvPr>
        </p:nvCxnSpPr>
        <p:spPr bwMode="auto">
          <a:xfrm>
            <a:off x="8169275" y="3135312"/>
            <a:ext cx="0" cy="333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>
            <p:custDataLst>
              <p:tags r:id="rId11"/>
            </p:custDataLst>
          </p:nvPr>
        </p:nvCxnSpPr>
        <p:spPr bwMode="auto">
          <a:xfrm>
            <a:off x="6654800" y="3135312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159"/>
          <p:cNvCxnSpPr/>
          <p:nvPr>
            <p:custDataLst>
              <p:tags r:id="rId12"/>
            </p:custDataLst>
          </p:nvPr>
        </p:nvCxnSpPr>
        <p:spPr bwMode="auto">
          <a:xfrm>
            <a:off x="7721600" y="3135312"/>
            <a:ext cx="0" cy="333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>
            <p:custDataLst>
              <p:tags r:id="rId13"/>
            </p:custDataLst>
          </p:nvPr>
        </p:nvCxnSpPr>
        <p:spPr bwMode="auto">
          <a:xfrm>
            <a:off x="7454900" y="3135312"/>
            <a:ext cx="0" cy="333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>
            <p:custDataLst>
              <p:tags r:id="rId14"/>
            </p:custDataLst>
          </p:nvPr>
        </p:nvCxnSpPr>
        <p:spPr bwMode="auto">
          <a:xfrm>
            <a:off x="7188200" y="3135312"/>
            <a:ext cx="0" cy="333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>
            <p:custDataLst>
              <p:tags r:id="rId15"/>
            </p:custDataLst>
          </p:nvPr>
        </p:nvCxnSpPr>
        <p:spPr bwMode="auto">
          <a:xfrm>
            <a:off x="6921500" y="3135312"/>
            <a:ext cx="0" cy="333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155"/>
          <p:cNvCxnSpPr/>
          <p:nvPr>
            <p:custDataLst>
              <p:tags r:id="rId16"/>
            </p:custDataLst>
          </p:nvPr>
        </p:nvCxnSpPr>
        <p:spPr bwMode="auto">
          <a:xfrm>
            <a:off x="5578475" y="3135312"/>
            <a:ext cx="0" cy="333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/>
          <p:nvPr>
            <p:custDataLst>
              <p:tags r:id="rId17"/>
            </p:custDataLst>
          </p:nvPr>
        </p:nvCxnSpPr>
        <p:spPr bwMode="auto">
          <a:xfrm>
            <a:off x="6388100" y="3135312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177"/>
          <p:cNvCxnSpPr/>
          <p:nvPr>
            <p:custDataLst>
              <p:tags r:id="rId18"/>
            </p:custDataLst>
          </p:nvPr>
        </p:nvCxnSpPr>
        <p:spPr bwMode="auto">
          <a:xfrm>
            <a:off x="6111875" y="3135312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176"/>
          <p:cNvCxnSpPr/>
          <p:nvPr>
            <p:custDataLst>
              <p:tags r:id="rId19"/>
            </p:custDataLst>
          </p:nvPr>
        </p:nvCxnSpPr>
        <p:spPr bwMode="auto">
          <a:xfrm>
            <a:off x="5845175" y="3135312"/>
            <a:ext cx="0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8" name="Freihandform 187"/>
          <p:cNvSpPr/>
          <p:nvPr>
            <p:custDataLst>
              <p:tags r:id="rId20"/>
            </p:custDataLst>
          </p:nvPr>
        </p:nvSpPr>
        <p:spPr bwMode="auto">
          <a:xfrm>
            <a:off x="7810500" y="3273425"/>
            <a:ext cx="163513" cy="395288"/>
          </a:xfrm>
          <a:custGeom>
            <a:avLst/>
            <a:gdLst/>
            <a:ahLst/>
            <a:cxnLst/>
            <a:rect l="0" t="0" r="0" b="0"/>
            <a:pathLst>
              <a:path w="163513" h="395288">
                <a:moveTo>
                  <a:pt x="163512" y="0"/>
                </a:moveTo>
                <a:lnTo>
                  <a:pt x="57150" y="395287"/>
                </a:lnTo>
                <a:lnTo>
                  <a:pt x="0" y="395287"/>
                </a:lnTo>
                <a:lnTo>
                  <a:pt x="106362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 useBgFill="1">
        <p:nvSpPr>
          <p:cNvPr id="149" name="Freihandform 148"/>
          <p:cNvSpPr/>
          <p:nvPr>
            <p:custDataLst>
              <p:tags r:id="rId21"/>
            </p:custDataLst>
          </p:nvPr>
        </p:nvSpPr>
        <p:spPr bwMode="auto">
          <a:xfrm>
            <a:off x="7843837" y="3097212"/>
            <a:ext cx="95251" cy="146051"/>
          </a:xfrm>
          <a:custGeom>
            <a:avLst/>
            <a:gdLst/>
            <a:ahLst/>
            <a:cxnLst/>
            <a:rect l="0" t="0" r="0" b="0"/>
            <a:pathLst>
              <a:path w="95251" h="146051">
                <a:moveTo>
                  <a:pt x="95250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810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7" name="Freihandform 186"/>
          <p:cNvSpPr/>
          <p:nvPr>
            <p:custDataLst>
              <p:tags r:id="rId22"/>
            </p:custDataLst>
          </p:nvPr>
        </p:nvSpPr>
        <p:spPr bwMode="auto">
          <a:xfrm>
            <a:off x="7867650" y="3273425"/>
            <a:ext cx="106363" cy="395288"/>
          </a:xfrm>
          <a:custGeom>
            <a:avLst/>
            <a:gdLst/>
            <a:ahLst/>
            <a:cxnLst/>
            <a:rect l="0" t="0" r="0" b="0"/>
            <a:pathLst>
              <a:path w="106363" h="395288">
                <a:moveTo>
                  <a:pt x="106362" y="0"/>
                </a:moveTo>
                <a:lnTo>
                  <a:pt x="0" y="3952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Freihandform 185"/>
          <p:cNvSpPr/>
          <p:nvPr>
            <p:custDataLst>
              <p:tags r:id="rId23"/>
            </p:custDataLst>
          </p:nvPr>
        </p:nvSpPr>
        <p:spPr bwMode="auto">
          <a:xfrm>
            <a:off x="7810500" y="3273425"/>
            <a:ext cx="106363" cy="395288"/>
          </a:xfrm>
          <a:custGeom>
            <a:avLst/>
            <a:gdLst/>
            <a:ahLst/>
            <a:cxnLst/>
            <a:rect l="0" t="0" r="0" b="0"/>
            <a:pathLst>
              <a:path w="106363" h="395288">
                <a:moveTo>
                  <a:pt x="106362" y="0"/>
                </a:moveTo>
                <a:lnTo>
                  <a:pt x="0" y="395287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Freihandform 147"/>
          <p:cNvSpPr/>
          <p:nvPr>
            <p:custDataLst>
              <p:tags r:id="rId24"/>
            </p:custDataLst>
          </p:nvPr>
        </p:nvSpPr>
        <p:spPr bwMode="auto">
          <a:xfrm>
            <a:off x="7900987" y="3097212"/>
            <a:ext cx="38101" cy="146051"/>
          </a:xfrm>
          <a:custGeom>
            <a:avLst/>
            <a:gdLst/>
            <a:ahLst/>
            <a:cxnLst/>
            <a:rect l="0" t="0" r="0" b="0"/>
            <a:pathLst>
              <a:path w="38101" h="146051">
                <a:moveTo>
                  <a:pt x="38100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Freihandform 146"/>
          <p:cNvSpPr/>
          <p:nvPr>
            <p:custDataLst>
              <p:tags r:id="rId25"/>
            </p:custDataLst>
          </p:nvPr>
        </p:nvSpPr>
        <p:spPr bwMode="auto">
          <a:xfrm>
            <a:off x="7843837" y="3097212"/>
            <a:ext cx="38101" cy="146051"/>
          </a:xfrm>
          <a:custGeom>
            <a:avLst/>
            <a:gdLst/>
            <a:ahLst/>
            <a:cxnLst/>
            <a:rect l="0" t="0" r="0" b="0"/>
            <a:pathLst>
              <a:path w="38101" h="146051">
                <a:moveTo>
                  <a:pt x="38100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Segnaposto testo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597650" y="2954337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07A8962-8B57-43CC-B552-DEB30F178B4C}" type="datetime'''''''''''''''''''''''''''''2''''''''''''''''0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27" name="Segnaposto testo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096250" y="3408362"/>
            <a:ext cx="231775" cy="122237"/>
          </a:xfrm>
          <a:prstGeom prst="rect">
            <a:avLst/>
          </a:prstGeom>
          <a:solidFill>
            <a:srgbClr val="EFB64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C3090C4-96F7-426B-817A-8DC9A4AB1663}" type="datetime'3''''''''''''''''''''''.''''''''1''''''''''''0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3.10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74" name="Segnaposto testo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054725" y="2954337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40352DB-8C94-4A34-902F-2424F5AE767F}" type="datetime'''''''''''''''''''''''''''1''''''''''''0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10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75" name="Segnaposto testo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330950" y="2954337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AB03A14-B0CD-4B4A-B750-D7AB278DCF32}" type="datetime'''''1''''5''''''''''''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15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1" name="Segnaposto testo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521700" y="3108325"/>
            <a:ext cx="282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TitilliumText14L"/>
                <a:sym typeface="TitilliumText14L"/>
              </a:rPr>
              <a:t>orët</a:t>
            </a:r>
          </a:p>
        </p:txBody>
      </p:sp>
      <p:sp>
        <p:nvSpPr>
          <p:cNvPr id="173" name="Segnaposto testo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816600" y="2954337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7324D05-2E91-4D5B-A934-AFD37A525B82}" type="datetime'''''''''''''''''''''''''''''''''''''''''''''''''''''5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71" name="Segnaposto testo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8378825" y="2954337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06551CF-BB51-4A26-BF7F-03612E60200D}" type="datetime'''''''''''''''''6''''''''''''''5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65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70" name="Segnaposto testo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112125" y="2954337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7A15AA1-8166-4891-A7AD-64AF3C37F221}" type="datetime'''''6''''0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60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6" name="Segnaposto testo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664450" y="2954337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F5A12B5-F72E-4D15-B19F-E42B61385D85}" type="datetime'''''''''''''''''''''''4''''0''''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40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5" name="Segnaposto testo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397750" y="2954337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C238061-42C5-4B78-BD60-4B41D9C05439}" type="datetime'''''''3''''''''''''''''''5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35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4" name="Segnaposto testo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131050" y="2954337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9D3B966-2301-462E-AA53-AD82899DA81C}" type="datetime'''''''''''''3''0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30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3" name="Segnaposto testo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864350" y="2954337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3F3D4FC-8F5F-4657-83B8-381D856D55E2}" type="datetime'''''''''''''''''''''''2''''''5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25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262" name="Segnaposto testo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549900" y="2954337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334662C-9C47-474A-9AFC-28444B3D875A}" type="datetime'''''''''''''''''0''''''''''''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36" name="Segnaposto testo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256212" y="4003675"/>
            <a:ext cx="2206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DB48D19-97E8-4038-BE31-050F913D7478}" type="datetime'''''''''''''''''''''''''A''''''E''''O'''''''''''''">
              <a:rPr lang="en-US" sz="800" smtClean="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buNone/>
              </a:pPr>
              <a:t>AEO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32" name="Segnaposto testo 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5886450" y="4003675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16B697D-A50D-44DA-99C0-30D199FF9ED9}" type="datetime'''''''16''''''.''''''''''''''''''8''''''''''''''''0'''''">
              <a:rPr lang="en-US" sz="8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buNone/>
              </a:pPr>
              <a:t>16.80</a:t>
            </a:fld>
            <a:endParaRPr lang="sq-AL" sz="800" dirty="0" smtClean="0">
              <a:solidFill>
                <a:schemeClr val="bg1"/>
              </a:solidFill>
              <a:latin typeface="TitilliumText14L"/>
              <a:sym typeface="TitilliumText14L"/>
            </a:endParaRPr>
          </a:p>
        </p:txBody>
      </p:sp>
      <p:sp>
        <p:nvSpPr>
          <p:cNvPr id="131" name="Segnaposto testo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6919912" y="4003675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C576C16-2A54-439C-9CC0-446025C53E38}" type="datetime'''2''''''1''''.''''''''''''''''''7''''''''''''''''0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21.70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30" name="Segnaposto testo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534275" y="4003675"/>
            <a:ext cx="231775" cy="122237"/>
          </a:xfrm>
          <a:prstGeom prst="rect">
            <a:avLst/>
          </a:prstGeom>
          <a:solidFill>
            <a:srgbClr val="EFB64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56C2742-30B5-4295-9AA8-F49224B2A644}" type="datetime'''''''''''''''''''0.''''''''''1''0''''''''''''''''''''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0.10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37" name="Segnaposto testo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594225" y="3408362"/>
            <a:ext cx="8826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9FA08CC9-263D-4B53-9C16-3D444D6DDDC2}" type="datetime'Av''''''e''''''''''''r''''''''a''''''ge Non''''''''-''''AE''O'">
              <a:rPr lang="en-US" sz="800" smtClean="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buNone/>
              </a:pPr>
              <a:t>Average Non-AEO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29" name="Segnaposto testo 2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6138862" y="3408362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55B1EB5-633B-4B52-8337-80A7574433D6}" type="datetime'''''2''''''''''''''6''''''''''''''.3''0'''''''''''''''''''''">
              <a:rPr lang="en-US" sz="8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buNone/>
              </a:pPr>
              <a:t>26.30</a:t>
            </a:fld>
            <a:endParaRPr lang="sq-AL" sz="800" dirty="0" smtClean="0">
              <a:solidFill>
                <a:schemeClr val="bg1"/>
              </a:solidFill>
              <a:latin typeface="TitilliumText14L"/>
              <a:sym typeface="TitilliumText14L"/>
            </a:endParaRPr>
          </a:p>
        </p:txBody>
      </p:sp>
      <p:sp useBgFill="1">
        <p:nvSpPr>
          <p:cNvPr id="128" name="Segnaposto testo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7415212" y="3408362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FC5F477-B88C-4982-BCE2-88CB1F3925A8}" type="datetime'''''''3''''''''''3.''''''0''''''''''''''''''''''''''''0'">
              <a:rPr lang="en-US" sz="8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buNone/>
              </a:pPr>
              <a:t>33.00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0" name="Rechteck 139"/>
          <p:cNvSpPr/>
          <p:nvPr>
            <p:custDataLst>
              <p:tags r:id="rId46"/>
            </p:custDataLst>
          </p:nvPr>
        </p:nvSpPr>
        <p:spPr bwMode="auto">
          <a:xfrm>
            <a:off x="5630862" y="4598987"/>
            <a:ext cx="142875" cy="106362"/>
          </a:xfrm>
          <a:prstGeom prst="rect">
            <a:avLst/>
          </a:prstGeom>
          <a:solidFill>
            <a:srgbClr val="AFE06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1" name="Rechteck 180"/>
          <p:cNvSpPr/>
          <p:nvPr>
            <p:custDataLst>
              <p:tags r:id="rId47"/>
            </p:custDataLst>
          </p:nvPr>
        </p:nvSpPr>
        <p:spPr bwMode="auto">
          <a:xfrm>
            <a:off x="5630862" y="4772025"/>
            <a:ext cx="142875" cy="106362"/>
          </a:xfrm>
          <a:prstGeom prst="rect">
            <a:avLst/>
          </a:prstGeom>
          <a:solidFill>
            <a:srgbClr val="EFB643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41" name="Rechteck 140"/>
          <p:cNvSpPr/>
          <p:nvPr>
            <p:custDataLst>
              <p:tags r:id="rId48"/>
            </p:custDataLst>
          </p:nvPr>
        </p:nvSpPr>
        <p:spPr bwMode="auto">
          <a:xfrm>
            <a:off x="5630862" y="4425950"/>
            <a:ext cx="142875" cy="106362"/>
          </a:xfrm>
          <a:prstGeom prst="rect">
            <a:avLst/>
          </a:prstGeom>
          <a:solidFill>
            <a:srgbClr val="066BB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0" name="Segnaposto testo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5824537" y="4768850"/>
            <a:ext cx="1050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E651D1F-6276-4024-BC37-145EFB614CCC}" type="datetime'''''''dec''la''''r''ation'' ''t''''o ''re''l''e''''''''''ase'">
              <a:rPr lang="en-US" sz="800" smtClean="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buNone/>
              </a:pPr>
              <a:t>declaration to release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3" name="Segnaposto testo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5824537" y="4595812"/>
            <a:ext cx="10302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C2C34CD-634A-4A5E-8ADB-890F4791BE15}" type="datetime'''''''''''un''load'' to declar''a''''''''''ti''''''''''o''n'">
              <a:rPr lang="en-US" sz="800" smtClean="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buNone/>
              </a:pPr>
              <a:t>unload to declaration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2" name="Segnaposto testo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5824537" y="4422775"/>
            <a:ext cx="7937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sz="24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20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•"/>
              <a:defRPr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–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Char char="»"/>
              <a:defRPr sz="1600" b="1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576B0D0-449B-4AE6-8A16-CB9D1C3BAE47}" type="datetime'ar''ri''v''''''a''l'' t''''o un''''''''''''''''l''''''''''oad'">
              <a:rPr lang="en-US" sz="800" smtClean="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buNone/>
              </a:pPr>
              <a:t>arrival to unload</a:t>
            </a:fld>
            <a:endParaRPr lang="sq-AL" sz="800" dirty="0" smtClean="0">
              <a:solidFill>
                <a:schemeClr val="tx1"/>
              </a:solidFill>
              <a:latin typeface="TitilliumText14L"/>
              <a:sym typeface="TitilliumText14L"/>
            </a:endParaRPr>
          </a:p>
        </p:txBody>
      </p:sp>
      <p:sp>
        <p:nvSpPr>
          <p:cNvPr id="145" name="Textfeld 144"/>
          <p:cNvSpPr txBox="1"/>
          <p:nvPr>
            <p:custDataLst>
              <p:tags r:id="rId52"/>
            </p:custDataLst>
          </p:nvPr>
        </p:nvSpPr>
        <p:spPr>
          <a:xfrm>
            <a:off x="6012160" y="2492896"/>
            <a:ext cx="19775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800" b="1" dirty="0" smtClean="0"/>
              <a:t>Koha e zhdoganimit </a:t>
            </a:r>
            <a:r>
              <a:rPr lang="en-US" sz="800" b="1" dirty="0" err="1" smtClean="0"/>
              <a:t>për</a:t>
            </a:r>
            <a:r>
              <a:rPr lang="en-US" sz="800" b="1" dirty="0" smtClean="0"/>
              <a:t> </a:t>
            </a:r>
            <a:endParaRPr lang="sq-AL" sz="800" b="1" dirty="0" smtClean="0"/>
          </a:p>
          <a:p>
            <a:r>
              <a:rPr lang="en-US" sz="800" b="1" dirty="0" err="1" smtClean="0"/>
              <a:t>ngarkesat</a:t>
            </a:r>
            <a:r>
              <a:rPr lang="en-US" sz="800" b="1" dirty="0" smtClean="0"/>
              <a:t> detare</a:t>
            </a:r>
            <a:endParaRPr lang="sq-AL" sz="800" b="1" dirty="0"/>
          </a:p>
        </p:txBody>
      </p:sp>
      <p:sp>
        <p:nvSpPr>
          <p:cNvPr id="146" name="AutoShape 2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 rot="5400000">
            <a:off x="3023828" y="3897052"/>
            <a:ext cx="2736304" cy="216024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339" name="Textfeld 338"/>
          <p:cNvSpPr txBox="1"/>
          <p:nvPr>
            <p:custDataLst>
              <p:tags r:id="rId54"/>
            </p:custDataLst>
          </p:nvPr>
        </p:nvSpPr>
        <p:spPr>
          <a:xfrm>
            <a:off x="2339752" y="1412776"/>
            <a:ext cx="51739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Përfitimet e prekshme të AEO-ve - Shembulli i doganave të Japonisë</a:t>
            </a:r>
            <a:endParaRPr lang="sq-AL" sz="1200" b="1" dirty="0">
              <a:solidFill>
                <a:schemeClr val="tx2"/>
              </a:solidFill>
            </a:endParaRPr>
          </a:p>
        </p:txBody>
      </p:sp>
      <p:sp>
        <p:nvSpPr>
          <p:cNvPr id="381" name="Textfeld 380"/>
          <p:cNvSpPr txBox="1"/>
          <p:nvPr>
            <p:custDataLst>
              <p:tags r:id="rId55"/>
            </p:custDataLst>
          </p:nvPr>
        </p:nvSpPr>
        <p:spPr>
          <a:xfrm>
            <a:off x="467544" y="6237312"/>
            <a:ext cx="799288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Burimi: Studimi për Kohën e Zhdoganimit i vitit 2009, Ministria e Financave të Japonisë</a:t>
            </a:r>
            <a:endParaRPr lang="sq-AL" sz="800" dirty="0"/>
          </a:p>
        </p:txBody>
      </p:sp>
      <p:grpSp>
        <p:nvGrpSpPr>
          <p:cNvPr id="189" name="Gruppieren 188"/>
          <p:cNvGrpSpPr/>
          <p:nvPr/>
        </p:nvGrpSpPr>
        <p:grpSpPr>
          <a:xfrm>
            <a:off x="8316416" y="476672"/>
            <a:ext cx="576064" cy="504056"/>
            <a:chOff x="755576" y="1196752"/>
            <a:chExt cx="5040560" cy="5112568"/>
          </a:xfrm>
        </p:grpSpPr>
        <p:sp>
          <p:nvSpPr>
            <p:cNvPr id="190" name="Rechteck 189"/>
            <p:cNvSpPr/>
            <p:nvPr/>
          </p:nvSpPr>
          <p:spPr>
            <a:xfrm>
              <a:off x="2483768" y="1196752"/>
              <a:ext cx="1584176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55576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644008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755576" y="234888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755576" y="443711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644008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4644008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2699792" y="1844824"/>
              <a:ext cx="11521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2699792" y="321297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2699792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2699792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201" name="Gerade Verbindung 200"/>
            <p:cNvCxnSpPr>
              <a:stCxn id="190" idx="2"/>
              <a:endCxn id="197" idx="0"/>
            </p:cNvCxnSpPr>
            <p:nvPr/>
          </p:nvCxnSpPr>
          <p:spPr>
            <a:xfrm>
              <a:off x="3275856" y="15567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Form 35"/>
            <p:cNvCxnSpPr>
              <a:stCxn id="190" idx="2"/>
              <a:endCxn id="191" idx="0"/>
            </p:cNvCxnSpPr>
            <p:nvPr/>
          </p:nvCxnSpPr>
          <p:spPr>
            <a:xfrm rot="5400000">
              <a:off x="2159732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winkelte Verbindung 202"/>
            <p:cNvCxnSpPr>
              <a:stCxn id="190" idx="2"/>
              <a:endCxn id="192" idx="0"/>
            </p:cNvCxnSpPr>
            <p:nvPr/>
          </p:nvCxnSpPr>
          <p:spPr>
            <a:xfrm rot="16200000" flipH="1">
              <a:off x="4103948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winkelte Verbindung 203"/>
            <p:cNvCxnSpPr>
              <a:stCxn id="197" idx="1"/>
              <a:endCxn id="200" idx="1"/>
            </p:cNvCxnSpPr>
            <p:nvPr/>
          </p:nvCxnSpPr>
          <p:spPr>
            <a:xfrm rot="10800000" flipV="1">
              <a:off x="2699792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winkelte Verbindung 204"/>
            <p:cNvCxnSpPr>
              <a:stCxn id="197" idx="1"/>
              <a:endCxn id="199" idx="1"/>
            </p:cNvCxnSpPr>
            <p:nvPr/>
          </p:nvCxnSpPr>
          <p:spPr>
            <a:xfrm rot="10800000" flipV="1">
              <a:off x="2699792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winkelte Verbindung 205"/>
            <p:cNvCxnSpPr>
              <a:stCxn id="197" idx="1"/>
              <a:endCxn id="198" idx="1"/>
            </p:cNvCxnSpPr>
            <p:nvPr/>
          </p:nvCxnSpPr>
          <p:spPr>
            <a:xfrm rot="10800000" flipV="1">
              <a:off x="2699792" y="2024844"/>
              <a:ext cx="12700" cy="133214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winkelte Verbindung 206"/>
            <p:cNvCxnSpPr>
              <a:stCxn id="191" idx="1"/>
              <a:endCxn id="193" idx="1"/>
            </p:cNvCxnSpPr>
            <p:nvPr/>
          </p:nvCxnSpPr>
          <p:spPr>
            <a:xfrm rot="10800000" flipV="1">
              <a:off x="755576" y="2024844"/>
              <a:ext cx="12700" cy="468052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winkelte Verbindung 207"/>
            <p:cNvCxnSpPr>
              <a:stCxn id="191" idx="1"/>
              <a:endCxn id="194" idx="1"/>
            </p:cNvCxnSpPr>
            <p:nvPr/>
          </p:nvCxnSpPr>
          <p:spPr>
            <a:xfrm rot="10800000" flipV="1">
              <a:off x="755576" y="2024844"/>
              <a:ext cx="12700" cy="2556284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winkelte Verbindung 208"/>
            <p:cNvCxnSpPr>
              <a:stCxn id="192" idx="1"/>
              <a:endCxn id="195" idx="1"/>
            </p:cNvCxnSpPr>
            <p:nvPr/>
          </p:nvCxnSpPr>
          <p:spPr>
            <a:xfrm rot="10800000" flipV="1">
              <a:off x="4644008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winkelte Verbindung 209"/>
            <p:cNvCxnSpPr>
              <a:stCxn id="192" idx="1"/>
              <a:endCxn id="196" idx="1"/>
            </p:cNvCxnSpPr>
            <p:nvPr/>
          </p:nvCxnSpPr>
          <p:spPr>
            <a:xfrm rot="10800000" flipV="1">
              <a:off x="4644008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Rechteck 210"/>
            <p:cNvSpPr/>
            <p:nvPr/>
          </p:nvSpPr>
          <p:spPr>
            <a:xfrm>
              <a:off x="899592" y="270892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899592" y="306896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899592" y="342900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899592" y="393305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899592" y="479715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899592" y="515719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899592" y="551723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899592" y="6021288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236" name="Gewinkelte Verbindung 235"/>
            <p:cNvCxnSpPr>
              <a:stCxn id="193" idx="1"/>
              <a:endCxn id="211" idx="1"/>
            </p:cNvCxnSpPr>
            <p:nvPr/>
          </p:nvCxnSpPr>
          <p:spPr>
            <a:xfrm rot="10800000" flipH="1" flipV="1">
              <a:off x="755576" y="2492896"/>
              <a:ext cx="144016" cy="360040"/>
            </a:xfrm>
            <a:prstGeom prst="bentConnector3">
              <a:avLst>
                <a:gd name="adj1" fmla="val -64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winkelte Verbindung 236"/>
            <p:cNvCxnSpPr>
              <a:stCxn id="193" idx="1"/>
              <a:endCxn id="212" idx="1"/>
            </p:cNvCxnSpPr>
            <p:nvPr/>
          </p:nvCxnSpPr>
          <p:spPr>
            <a:xfrm rot="10800000" flipH="1" flipV="1">
              <a:off x="755576" y="2492896"/>
              <a:ext cx="144016" cy="72008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winkelte Verbindung 237"/>
            <p:cNvCxnSpPr>
              <a:stCxn id="193" idx="1"/>
              <a:endCxn id="213" idx="1"/>
            </p:cNvCxnSpPr>
            <p:nvPr/>
          </p:nvCxnSpPr>
          <p:spPr>
            <a:xfrm rot="10800000" flipH="1" flipV="1">
              <a:off x="755576" y="2492896"/>
              <a:ext cx="144016" cy="108012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winkelte Verbindung 238"/>
            <p:cNvCxnSpPr>
              <a:stCxn id="193" idx="1"/>
              <a:endCxn id="214" idx="1"/>
            </p:cNvCxnSpPr>
            <p:nvPr/>
          </p:nvCxnSpPr>
          <p:spPr>
            <a:xfrm rot="10800000" flipH="1" flipV="1">
              <a:off x="755576" y="2492896"/>
              <a:ext cx="144016" cy="1584176"/>
            </a:xfrm>
            <a:prstGeom prst="bentConnector3">
              <a:avLst>
                <a:gd name="adj1" fmla="val -6466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winkelte Verbindung 239"/>
            <p:cNvCxnSpPr>
              <a:stCxn id="194" idx="1"/>
              <a:endCxn id="215" idx="1"/>
            </p:cNvCxnSpPr>
            <p:nvPr/>
          </p:nvCxnSpPr>
          <p:spPr>
            <a:xfrm rot="10800000" flipH="1" flipV="1">
              <a:off x="755576" y="4581128"/>
              <a:ext cx="144016" cy="360040"/>
            </a:xfrm>
            <a:prstGeom prst="bentConnector3">
              <a:avLst>
                <a:gd name="adj1" fmla="val -611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Form 88"/>
            <p:cNvCxnSpPr>
              <a:stCxn id="194" idx="1"/>
              <a:endCxn id="233" idx="1"/>
            </p:cNvCxnSpPr>
            <p:nvPr/>
          </p:nvCxnSpPr>
          <p:spPr>
            <a:xfrm rot="10800000" flipH="1" flipV="1">
              <a:off x="755576" y="4581128"/>
              <a:ext cx="144016" cy="720080"/>
            </a:xfrm>
            <a:prstGeom prst="bentConnector3">
              <a:avLst>
                <a:gd name="adj1" fmla="val -638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Form 90"/>
            <p:cNvCxnSpPr>
              <a:stCxn id="194" idx="1"/>
              <a:endCxn id="234" idx="1"/>
            </p:cNvCxnSpPr>
            <p:nvPr/>
          </p:nvCxnSpPr>
          <p:spPr>
            <a:xfrm rot="10800000" flipH="1" flipV="1">
              <a:off x="755576" y="4581128"/>
              <a:ext cx="144016" cy="1080120"/>
            </a:xfrm>
            <a:prstGeom prst="bentConnector3">
              <a:avLst>
                <a:gd name="adj1" fmla="val -644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winkelte Verbindung 242"/>
            <p:cNvCxnSpPr>
              <a:stCxn id="194" idx="1"/>
              <a:endCxn id="235" idx="1"/>
            </p:cNvCxnSpPr>
            <p:nvPr/>
          </p:nvCxnSpPr>
          <p:spPr>
            <a:xfrm rot="10800000" flipH="1" flipV="1">
              <a:off x="755576" y="4581128"/>
              <a:ext cx="144016" cy="1584176"/>
            </a:xfrm>
            <a:prstGeom prst="bentConnector3">
              <a:avLst>
                <a:gd name="adj1" fmla="val -64435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ottotitolo 8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704856" cy="1800200"/>
          </a:xfrm>
        </p:spPr>
        <p:txBody>
          <a:bodyPr/>
          <a:lstStyle/>
          <a:p>
            <a:pPr marL="361950">
              <a:spcBef>
                <a:spcPct val="0"/>
              </a:spcBef>
              <a:buClr>
                <a:schemeClr val="bg1"/>
              </a:buClr>
            </a:pPr>
            <a:r>
              <a:rPr lang="en-US" sz="4000" b="1" dirty="0" smtClean="0"/>
              <a:t>c) Masat për menaxhimin ndërkufitar</a:t>
            </a:r>
            <a:endParaRPr lang="sq-AL" sz="4000" b="1" dirty="0">
              <a:ea typeface="+mj-ea"/>
              <a:cs typeface="+mj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3696B-4224-4D74-92D2-B2221F4E303A}" type="slidenum">
              <a:rPr lang="it-IT"/>
              <a:pPr>
                <a:defRPr/>
              </a:pPr>
              <a:t>22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8675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Menaxhimi ndërkufitar</a:t>
            </a:r>
            <a:endParaRPr lang="sq-A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Kontrollet e përbashkëta kufitare</a:t>
            </a:r>
            <a:r>
              <a:rPr dirty="0" smtClean="0"/>
              <a:t> </a:t>
            </a:r>
          </a:p>
          <a:p>
            <a:pPr lvl="1"/>
            <a:r>
              <a:rPr dirty="0" smtClean="0"/>
              <a:t>ndihmojnë në eliminimin e veprimeve të tepërta në procesin e zhdoganimit në pikat e kalimit kufitar tokësor. </a:t>
            </a:r>
          </a:p>
          <a:p>
            <a:r>
              <a:rPr dirty="0" err="1" smtClean="0"/>
              <a:t>Standardet</a:t>
            </a:r>
            <a:r>
              <a:rPr dirty="0" smtClean="0"/>
              <a:t> e</a:t>
            </a:r>
            <a:r>
              <a:rPr lang="sq-AL" dirty="0" smtClean="0"/>
              <a:t> </a:t>
            </a:r>
            <a:r>
              <a:rPr lang="en-US" dirty="0" err="1" smtClean="0">
                <a:hlinkClick r:id="rId3"/>
              </a:rPr>
              <a:t>menaxhimit</a:t>
            </a:r>
            <a:r>
              <a:rPr lang="en-US" dirty="0" smtClean="0">
                <a:hlinkClick r:id="rId3"/>
              </a:rPr>
              <a:t> të rrezikut</a:t>
            </a:r>
            <a:r>
              <a:rPr dirty="0" smtClean="0"/>
              <a:t> </a:t>
            </a:r>
          </a:p>
          <a:p>
            <a:pPr lvl="1"/>
            <a:r>
              <a:rPr dirty="0" smtClean="0"/>
              <a:t>rrisin parashikueshmërinë në të gjithë zinxhirin e furnizimit nga prodhuesi te konsumatori. </a:t>
            </a:r>
          </a:p>
          <a:p>
            <a:r>
              <a:rPr dirty="0" err="1" smtClean="0"/>
              <a:t>Marrëveshjet</a:t>
            </a:r>
            <a:r>
              <a:rPr dirty="0" smtClean="0"/>
              <a:t> </a:t>
            </a:r>
            <a:r>
              <a:rPr dirty="0" err="1" smtClean="0"/>
              <a:t>për</a:t>
            </a:r>
            <a:r>
              <a:rPr lang="sq-AL" dirty="0" smtClean="0"/>
              <a:t> </a:t>
            </a:r>
            <a:r>
              <a:rPr lang="en-US" dirty="0" err="1" smtClean="0">
                <a:hlinkClick r:id="rId4"/>
              </a:rPr>
              <a:t>transitet</a:t>
            </a:r>
            <a:r>
              <a:rPr lang="en-US" dirty="0" smtClean="0">
                <a:hlinkClick r:id="rId4"/>
              </a:rPr>
              <a:t> ndërkombëtare</a:t>
            </a:r>
            <a:r>
              <a:rPr dirty="0" smtClean="0"/>
              <a:t> </a:t>
            </a:r>
          </a:p>
          <a:p>
            <a:pPr lvl="1"/>
            <a:r>
              <a:rPr dirty="0" smtClean="0"/>
              <a:t>sigurojnë që mallrat të mund të dorëzohen shpejt dhe pa probleme në destinacionin fundor pa iu nënshtruar procesit të zhdoganimit në çdo shtet ku ato kalojnë. </a:t>
            </a:r>
            <a:endParaRPr lang="sq-A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23</a:t>
            </a:fld>
            <a:endParaRPr lang="sq-AL"/>
          </a:p>
        </p:txBody>
      </p:sp>
      <p:grpSp>
        <p:nvGrpSpPr>
          <p:cNvPr id="5" name="Gruppieren 4"/>
          <p:cNvGrpSpPr/>
          <p:nvPr/>
        </p:nvGrpSpPr>
        <p:grpSpPr>
          <a:xfrm>
            <a:off x="8316416" y="476672"/>
            <a:ext cx="576064" cy="504056"/>
            <a:chOff x="755576" y="1196752"/>
            <a:chExt cx="5040560" cy="5112568"/>
          </a:xfrm>
        </p:grpSpPr>
        <p:sp>
          <p:nvSpPr>
            <p:cNvPr id="6" name="Rechteck 5"/>
            <p:cNvSpPr/>
            <p:nvPr/>
          </p:nvSpPr>
          <p:spPr>
            <a:xfrm>
              <a:off x="2483768" y="1196752"/>
              <a:ext cx="1584176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55576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644008" y="1844824"/>
              <a:ext cx="11521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755576" y="234888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55576" y="443711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644008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644008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699792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699792" y="321297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699792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699792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Gerade Verbindung 16"/>
            <p:cNvCxnSpPr>
              <a:stCxn id="6" idx="2"/>
              <a:endCxn id="13" idx="0"/>
            </p:cNvCxnSpPr>
            <p:nvPr/>
          </p:nvCxnSpPr>
          <p:spPr>
            <a:xfrm>
              <a:off x="3275856" y="15567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Form 35"/>
            <p:cNvCxnSpPr>
              <a:stCxn id="6" idx="2"/>
              <a:endCxn id="7" idx="0"/>
            </p:cNvCxnSpPr>
            <p:nvPr/>
          </p:nvCxnSpPr>
          <p:spPr>
            <a:xfrm rot="5400000">
              <a:off x="2159732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stCxn id="6" idx="2"/>
              <a:endCxn id="8" idx="0"/>
            </p:cNvCxnSpPr>
            <p:nvPr/>
          </p:nvCxnSpPr>
          <p:spPr>
            <a:xfrm rot="16200000" flipH="1">
              <a:off x="4103948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>
              <a:stCxn id="13" idx="1"/>
              <a:endCxn id="16" idx="1"/>
            </p:cNvCxnSpPr>
            <p:nvPr/>
          </p:nvCxnSpPr>
          <p:spPr>
            <a:xfrm rot="10800000" flipV="1">
              <a:off x="2699792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3" idx="1"/>
              <a:endCxn id="15" idx="1"/>
            </p:cNvCxnSpPr>
            <p:nvPr/>
          </p:nvCxnSpPr>
          <p:spPr>
            <a:xfrm rot="10800000" flipV="1">
              <a:off x="2699792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13" idx="1"/>
              <a:endCxn id="14" idx="1"/>
            </p:cNvCxnSpPr>
            <p:nvPr/>
          </p:nvCxnSpPr>
          <p:spPr>
            <a:xfrm rot="10800000" flipV="1">
              <a:off x="2699792" y="2024844"/>
              <a:ext cx="12700" cy="133214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7" idx="1"/>
              <a:endCxn id="9" idx="1"/>
            </p:cNvCxnSpPr>
            <p:nvPr/>
          </p:nvCxnSpPr>
          <p:spPr>
            <a:xfrm rot="10800000" flipV="1">
              <a:off x="755576" y="2024844"/>
              <a:ext cx="12700" cy="468052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7" idx="1"/>
              <a:endCxn id="10" idx="1"/>
            </p:cNvCxnSpPr>
            <p:nvPr/>
          </p:nvCxnSpPr>
          <p:spPr>
            <a:xfrm rot="10800000" flipV="1">
              <a:off x="755576" y="2024844"/>
              <a:ext cx="12700" cy="2556284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" idx="1"/>
              <a:endCxn id="11" idx="1"/>
            </p:cNvCxnSpPr>
            <p:nvPr/>
          </p:nvCxnSpPr>
          <p:spPr>
            <a:xfrm rot="10800000" flipV="1">
              <a:off x="4644008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8" idx="1"/>
              <a:endCxn id="12" idx="1"/>
            </p:cNvCxnSpPr>
            <p:nvPr/>
          </p:nvCxnSpPr>
          <p:spPr>
            <a:xfrm rot="10800000" flipV="1">
              <a:off x="4644008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899592" y="270892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899592" y="306896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899592" y="342900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899592" y="393305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899592" y="479715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99592" y="515719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899592" y="551723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899592" y="6021288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Gewinkelte Verbindung 34"/>
            <p:cNvCxnSpPr>
              <a:stCxn id="9" idx="1"/>
              <a:endCxn id="27" idx="1"/>
            </p:cNvCxnSpPr>
            <p:nvPr/>
          </p:nvCxnSpPr>
          <p:spPr>
            <a:xfrm rot="10800000" flipH="1" flipV="1">
              <a:off x="755576" y="2492896"/>
              <a:ext cx="144016" cy="360040"/>
            </a:xfrm>
            <a:prstGeom prst="bentConnector3">
              <a:avLst>
                <a:gd name="adj1" fmla="val -64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" idx="1"/>
              <a:endCxn id="28" idx="1"/>
            </p:cNvCxnSpPr>
            <p:nvPr/>
          </p:nvCxnSpPr>
          <p:spPr>
            <a:xfrm rot="10800000" flipH="1" flipV="1">
              <a:off x="755576" y="2492896"/>
              <a:ext cx="144016" cy="72008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9" idx="1"/>
              <a:endCxn id="29" idx="1"/>
            </p:cNvCxnSpPr>
            <p:nvPr/>
          </p:nvCxnSpPr>
          <p:spPr>
            <a:xfrm rot="10800000" flipH="1" flipV="1">
              <a:off x="755576" y="2492896"/>
              <a:ext cx="144016" cy="108012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winkelte Verbindung 37"/>
            <p:cNvCxnSpPr>
              <a:stCxn id="9" idx="1"/>
              <a:endCxn id="30" idx="1"/>
            </p:cNvCxnSpPr>
            <p:nvPr/>
          </p:nvCxnSpPr>
          <p:spPr>
            <a:xfrm rot="10800000" flipH="1" flipV="1">
              <a:off x="755576" y="2492896"/>
              <a:ext cx="144016" cy="1584176"/>
            </a:xfrm>
            <a:prstGeom prst="bentConnector3">
              <a:avLst>
                <a:gd name="adj1" fmla="val -6466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winkelte Verbindung 38"/>
            <p:cNvCxnSpPr>
              <a:stCxn id="10" idx="1"/>
              <a:endCxn id="31" idx="1"/>
            </p:cNvCxnSpPr>
            <p:nvPr/>
          </p:nvCxnSpPr>
          <p:spPr>
            <a:xfrm rot="10800000" flipH="1" flipV="1">
              <a:off x="755576" y="4581128"/>
              <a:ext cx="144016" cy="360040"/>
            </a:xfrm>
            <a:prstGeom prst="bentConnector3">
              <a:avLst>
                <a:gd name="adj1" fmla="val -611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Form 88"/>
            <p:cNvCxnSpPr>
              <a:stCxn id="10" idx="1"/>
              <a:endCxn id="32" idx="1"/>
            </p:cNvCxnSpPr>
            <p:nvPr/>
          </p:nvCxnSpPr>
          <p:spPr>
            <a:xfrm rot="10800000" flipH="1" flipV="1">
              <a:off x="755576" y="4581128"/>
              <a:ext cx="144016" cy="720080"/>
            </a:xfrm>
            <a:prstGeom prst="bentConnector3">
              <a:avLst>
                <a:gd name="adj1" fmla="val -638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Form 90"/>
            <p:cNvCxnSpPr>
              <a:stCxn id="10" idx="1"/>
              <a:endCxn id="33" idx="1"/>
            </p:cNvCxnSpPr>
            <p:nvPr/>
          </p:nvCxnSpPr>
          <p:spPr>
            <a:xfrm rot="10800000" flipH="1" flipV="1">
              <a:off x="755576" y="4581128"/>
              <a:ext cx="144016" cy="1080120"/>
            </a:xfrm>
            <a:prstGeom prst="bentConnector3">
              <a:avLst>
                <a:gd name="adj1" fmla="val -644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winkelte Verbindung 41"/>
            <p:cNvCxnSpPr>
              <a:stCxn id="10" idx="1"/>
              <a:endCxn id="34" idx="1"/>
            </p:cNvCxnSpPr>
            <p:nvPr/>
          </p:nvCxnSpPr>
          <p:spPr>
            <a:xfrm rot="10800000" flipH="1" flipV="1">
              <a:off x="755576" y="4581128"/>
              <a:ext cx="144016" cy="1584176"/>
            </a:xfrm>
            <a:prstGeom prst="bentConnector3">
              <a:avLst>
                <a:gd name="adj1" fmla="val -64435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Shembull - Kontrollet e përbashkëta kufitare</a:t>
            </a:r>
            <a:endParaRPr lang="sq-A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24</a:t>
            </a:fld>
            <a:endParaRPr lang="sq-AL"/>
          </a:p>
        </p:txBody>
      </p:sp>
      <p:grpSp>
        <p:nvGrpSpPr>
          <p:cNvPr id="5" name="Gruppieren 4"/>
          <p:cNvGrpSpPr/>
          <p:nvPr/>
        </p:nvGrpSpPr>
        <p:grpSpPr>
          <a:xfrm>
            <a:off x="8316416" y="476672"/>
            <a:ext cx="576064" cy="504056"/>
            <a:chOff x="755576" y="1196752"/>
            <a:chExt cx="5040560" cy="5112568"/>
          </a:xfrm>
        </p:grpSpPr>
        <p:sp>
          <p:nvSpPr>
            <p:cNvPr id="6" name="Rechteck 5"/>
            <p:cNvSpPr/>
            <p:nvPr/>
          </p:nvSpPr>
          <p:spPr>
            <a:xfrm>
              <a:off x="2483768" y="1196752"/>
              <a:ext cx="1584176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55576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644008" y="1844824"/>
              <a:ext cx="11521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755576" y="234888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55576" y="443711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644008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644008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699792" y="1844824"/>
              <a:ext cx="115212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699792" y="321297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699792" y="285293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699792" y="249289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Gerade Verbindung 16"/>
            <p:cNvCxnSpPr>
              <a:stCxn id="6" idx="2"/>
              <a:endCxn id="13" idx="0"/>
            </p:cNvCxnSpPr>
            <p:nvPr/>
          </p:nvCxnSpPr>
          <p:spPr>
            <a:xfrm>
              <a:off x="3275856" y="15567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Form 35"/>
            <p:cNvCxnSpPr>
              <a:stCxn id="6" idx="2"/>
              <a:endCxn id="7" idx="0"/>
            </p:cNvCxnSpPr>
            <p:nvPr/>
          </p:nvCxnSpPr>
          <p:spPr>
            <a:xfrm rot="5400000">
              <a:off x="2159732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stCxn id="6" idx="2"/>
              <a:endCxn id="8" idx="0"/>
            </p:cNvCxnSpPr>
            <p:nvPr/>
          </p:nvCxnSpPr>
          <p:spPr>
            <a:xfrm rot="16200000" flipH="1">
              <a:off x="4103948" y="728700"/>
              <a:ext cx="288032" cy="19442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>
              <a:stCxn id="13" idx="1"/>
              <a:endCxn id="16" idx="1"/>
            </p:cNvCxnSpPr>
            <p:nvPr/>
          </p:nvCxnSpPr>
          <p:spPr>
            <a:xfrm rot="10800000" flipV="1">
              <a:off x="2699792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3" idx="1"/>
              <a:endCxn id="15" idx="1"/>
            </p:cNvCxnSpPr>
            <p:nvPr/>
          </p:nvCxnSpPr>
          <p:spPr>
            <a:xfrm rot="10800000" flipV="1">
              <a:off x="2699792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13" idx="1"/>
              <a:endCxn id="14" idx="1"/>
            </p:cNvCxnSpPr>
            <p:nvPr/>
          </p:nvCxnSpPr>
          <p:spPr>
            <a:xfrm rot="10800000" flipV="1">
              <a:off x="2699792" y="2024844"/>
              <a:ext cx="12700" cy="133214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7" idx="1"/>
              <a:endCxn id="9" idx="1"/>
            </p:cNvCxnSpPr>
            <p:nvPr/>
          </p:nvCxnSpPr>
          <p:spPr>
            <a:xfrm rot="10800000" flipV="1">
              <a:off x="755576" y="2024844"/>
              <a:ext cx="12700" cy="468052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7" idx="1"/>
              <a:endCxn id="10" idx="1"/>
            </p:cNvCxnSpPr>
            <p:nvPr/>
          </p:nvCxnSpPr>
          <p:spPr>
            <a:xfrm rot="10800000" flipV="1">
              <a:off x="755576" y="2024844"/>
              <a:ext cx="12700" cy="2556284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" idx="1"/>
              <a:endCxn id="11" idx="1"/>
            </p:cNvCxnSpPr>
            <p:nvPr/>
          </p:nvCxnSpPr>
          <p:spPr>
            <a:xfrm rot="10800000" flipV="1">
              <a:off x="4644008" y="2024844"/>
              <a:ext cx="12700" cy="61206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8" idx="1"/>
              <a:endCxn id="12" idx="1"/>
            </p:cNvCxnSpPr>
            <p:nvPr/>
          </p:nvCxnSpPr>
          <p:spPr>
            <a:xfrm rot="10800000" flipV="1">
              <a:off x="4644008" y="2024844"/>
              <a:ext cx="12700" cy="972108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899592" y="270892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899592" y="306896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899592" y="3429000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899592" y="3933056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899592" y="479715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99592" y="515719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899592" y="5517232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899592" y="6021288"/>
              <a:ext cx="1152128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Gewinkelte Verbindung 34"/>
            <p:cNvCxnSpPr>
              <a:stCxn id="9" idx="1"/>
              <a:endCxn id="27" idx="1"/>
            </p:cNvCxnSpPr>
            <p:nvPr/>
          </p:nvCxnSpPr>
          <p:spPr>
            <a:xfrm rot="10800000" flipH="1" flipV="1">
              <a:off x="755576" y="2492896"/>
              <a:ext cx="144016" cy="360040"/>
            </a:xfrm>
            <a:prstGeom prst="bentConnector3">
              <a:avLst>
                <a:gd name="adj1" fmla="val -64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" idx="1"/>
              <a:endCxn id="28" idx="1"/>
            </p:cNvCxnSpPr>
            <p:nvPr/>
          </p:nvCxnSpPr>
          <p:spPr>
            <a:xfrm rot="10800000" flipH="1" flipV="1">
              <a:off x="755576" y="2492896"/>
              <a:ext cx="144016" cy="72008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9" idx="1"/>
              <a:endCxn id="29" idx="1"/>
            </p:cNvCxnSpPr>
            <p:nvPr/>
          </p:nvCxnSpPr>
          <p:spPr>
            <a:xfrm rot="10800000" flipH="1" flipV="1">
              <a:off x="755576" y="2492896"/>
              <a:ext cx="144016" cy="1080120"/>
            </a:xfrm>
            <a:prstGeom prst="bentConnector3">
              <a:avLst>
                <a:gd name="adj1" fmla="val -646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winkelte Verbindung 37"/>
            <p:cNvCxnSpPr>
              <a:stCxn id="9" idx="1"/>
              <a:endCxn id="30" idx="1"/>
            </p:cNvCxnSpPr>
            <p:nvPr/>
          </p:nvCxnSpPr>
          <p:spPr>
            <a:xfrm rot="10800000" flipH="1" flipV="1">
              <a:off x="755576" y="2492896"/>
              <a:ext cx="144016" cy="1584176"/>
            </a:xfrm>
            <a:prstGeom prst="bentConnector3">
              <a:avLst>
                <a:gd name="adj1" fmla="val -6466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winkelte Verbindung 38"/>
            <p:cNvCxnSpPr>
              <a:stCxn id="10" idx="1"/>
              <a:endCxn id="31" idx="1"/>
            </p:cNvCxnSpPr>
            <p:nvPr/>
          </p:nvCxnSpPr>
          <p:spPr>
            <a:xfrm rot="10800000" flipH="1" flipV="1">
              <a:off x="755576" y="4581128"/>
              <a:ext cx="144016" cy="360040"/>
            </a:xfrm>
            <a:prstGeom prst="bentConnector3">
              <a:avLst>
                <a:gd name="adj1" fmla="val -611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Form 88"/>
            <p:cNvCxnSpPr>
              <a:stCxn id="10" idx="1"/>
              <a:endCxn id="32" idx="1"/>
            </p:cNvCxnSpPr>
            <p:nvPr/>
          </p:nvCxnSpPr>
          <p:spPr>
            <a:xfrm rot="10800000" flipH="1" flipV="1">
              <a:off x="755576" y="4581128"/>
              <a:ext cx="144016" cy="720080"/>
            </a:xfrm>
            <a:prstGeom prst="bentConnector3">
              <a:avLst>
                <a:gd name="adj1" fmla="val -638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Form 90"/>
            <p:cNvCxnSpPr>
              <a:stCxn id="10" idx="1"/>
              <a:endCxn id="33" idx="1"/>
            </p:cNvCxnSpPr>
            <p:nvPr/>
          </p:nvCxnSpPr>
          <p:spPr>
            <a:xfrm rot="10800000" flipH="1" flipV="1">
              <a:off x="755576" y="4581128"/>
              <a:ext cx="144016" cy="1080120"/>
            </a:xfrm>
            <a:prstGeom prst="bentConnector3">
              <a:avLst>
                <a:gd name="adj1" fmla="val -644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winkelte Verbindung 41"/>
            <p:cNvCxnSpPr>
              <a:stCxn id="10" idx="1"/>
              <a:endCxn id="34" idx="1"/>
            </p:cNvCxnSpPr>
            <p:nvPr/>
          </p:nvCxnSpPr>
          <p:spPr>
            <a:xfrm rot="10800000" flipH="1" flipV="1">
              <a:off x="755576" y="4581128"/>
              <a:ext cx="144016" cy="1584176"/>
            </a:xfrm>
            <a:prstGeom prst="bentConnector3">
              <a:avLst>
                <a:gd name="adj1" fmla="val -64435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44824"/>
            <a:ext cx="3505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hteck 43"/>
          <p:cNvSpPr/>
          <p:nvPr/>
        </p:nvSpPr>
        <p:spPr>
          <a:xfrm>
            <a:off x="4860032" y="5013176"/>
            <a:ext cx="345638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Kjo figurë tregon pikën e kalimit kufitar në Ludwigsdorf mes Polonisë dhe Gjermanisë dhe jep një shembull të një praktike të mirë të një pike kufitare të përbashkët me objekte të përbashkëta (zyrat doganore, zona e inspektimit, vendet e parkimit, magazinat e përkohshme, etj) në çdo drejtim. Zyra e përbashkët doganore e Ludwigsdorf ndodhet e gjitha në territorin e Gjermanisë, përafërsisht 1 km larg kufirit Gjermani-Poloni.</a:t>
            </a:r>
            <a:endParaRPr lang="sq-AL" sz="1000" dirty="0"/>
          </a:p>
        </p:txBody>
      </p:sp>
      <p:sp>
        <p:nvSpPr>
          <p:cNvPr id="45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7544" y="1877119"/>
            <a:ext cx="3477518" cy="352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8000" rIns="18000" bIns="18000" anchor="ctr"/>
          <a:lstStyle/>
          <a:p>
            <a:pPr algn="ctr">
              <a:spcAft>
                <a:spcPts val="200"/>
              </a:spcAft>
              <a:buClr>
                <a:schemeClr val="tx1"/>
              </a:buClr>
            </a:pPr>
            <a:r>
              <a:rPr lang="en-US" sz="1400" b="1" dirty="0">
                <a:solidFill>
                  <a:srgbClr val="FFFFFF"/>
                </a:solidFill>
              </a:rPr>
              <a:t>Shpjegim</a:t>
            </a:r>
          </a:p>
        </p:txBody>
      </p:sp>
      <p:sp>
        <p:nvSpPr>
          <p:cNvPr id="46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7544" y="2223194"/>
            <a:ext cx="3477518" cy="40141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 marL="182563" lvl="1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/>
              <a:t>Standardet 3.4 (kontrollet e përbashkëta doganore) dhe 3.5 (zyrat doganore homologe) të </a:t>
            </a:r>
            <a:r>
              <a:rPr lang="en-US" sz="1200" dirty="0" smtClean="0">
                <a:hlinkClick r:id="rId7"/>
              </a:rPr>
              <a:t>Konventës së Kiotos, e rishikuar (RKC)</a:t>
            </a:r>
            <a:endParaRPr lang="sq-AL" sz="1200" dirty="0" smtClean="0"/>
          </a:p>
          <a:p>
            <a:pPr marL="182563" lvl="1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/>
              <a:t>Standardi 3.3 i Konventës së Kiotos, e rishikuar (koordinimi i </a:t>
            </a:r>
            <a:r>
              <a:rPr lang="en-US" sz="1200" dirty="0" smtClean="0">
                <a:hlinkClick r:id="rId8"/>
              </a:rPr>
              <a:t>orëve të punës</a:t>
            </a:r>
            <a:r>
              <a:rPr lang="en-US" sz="1200" dirty="0" smtClean="0"/>
              <a:t> dhe kompetencat përkatëse)</a:t>
            </a:r>
          </a:p>
          <a:p>
            <a:pPr marL="182563" lvl="1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/>
              <a:t>Koordinimi i strukturës fizike të kalimit kufitar, p.sh. numri i korsive, korsitë e transitit, vendet e parkimit dhe objekte të tjera që lidhen me to (shih nenin 6 të Shtojcës 8 të </a:t>
            </a:r>
            <a:r>
              <a:rPr lang="en-US" sz="1200" dirty="0" smtClean="0">
                <a:hlinkClick r:id="rId9"/>
              </a:rPr>
              <a:t>Konventës Ndërkombëtare për Harmonizimin e Kontrollit të Mallrave në Kufi</a:t>
            </a:r>
            <a:r>
              <a:rPr lang="en-US" sz="1200" dirty="0" smtClean="0"/>
              <a:t>)</a:t>
            </a:r>
          </a:p>
          <a:p>
            <a:pPr marL="182563" lvl="1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/>
              <a:t>Marrëveshje bilaterale ose traktat:</a:t>
            </a:r>
          </a:p>
          <a:p>
            <a:pPr marL="639763" lvl="2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/>
              <a:t>baza ligjore për angazhimet buxhetore për të krijuar dhe ruajtur objektet e përbashkëta dhe ndarjen e kostove,</a:t>
            </a:r>
          </a:p>
          <a:p>
            <a:pPr marL="639763" lvl="2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/>
              <a:t>përcaktimi i vijës kufitare,</a:t>
            </a:r>
          </a:p>
          <a:p>
            <a:pPr marL="639763" lvl="2" indent="-179388">
              <a:buClr>
                <a:schemeClr val="tx1"/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sz="1200" dirty="0" smtClean="0"/>
              <a:t>Kompetencat ligjore të masave për zbatimin e ligjit (p.sh. gjobat, konfiskimet, arrestimet) në territoret e shteteve të tjera</a:t>
            </a:r>
          </a:p>
          <a:p>
            <a:endParaRPr lang="sq-AL" sz="1200" dirty="0" smtClean="0"/>
          </a:p>
        </p:txBody>
      </p:sp>
      <p:sp>
        <p:nvSpPr>
          <p:cNvPr id="47" name="Textfeld 46"/>
          <p:cNvSpPr txBox="1"/>
          <p:nvPr/>
        </p:nvSpPr>
        <p:spPr>
          <a:xfrm>
            <a:off x="2195736" y="1340768"/>
            <a:ext cx="442781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Zona e kufirit të përbashkët mes Gjermanisë dhe Polonisë</a:t>
            </a:r>
            <a:endParaRPr lang="sq-AL" sz="1200" b="1" dirty="0"/>
          </a:p>
        </p:txBody>
      </p:sp>
      <p:sp>
        <p:nvSpPr>
          <p:cNvPr id="48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2807804" y="3897052"/>
            <a:ext cx="3240360" cy="28803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49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08104" y="4581128"/>
            <a:ext cx="2238896" cy="216024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600" dirty="0" smtClean="0"/>
              <a:t>Pikat e referimit përmes ekspozimit të kapaciteteve për përmirësimin e lehtësimit të tregtisë</a:t>
            </a:r>
            <a:endParaRPr lang="sq-AL" sz="2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02781-F299-4122-9748-0155205CA53E}" type="slidenum">
              <a:rPr lang="it-IT" smtClean="0"/>
              <a:pPr>
                <a:defRPr/>
              </a:pPr>
              <a:t>25</a:t>
            </a:fld>
            <a:endParaRPr lang="sq-AL"/>
          </a:p>
        </p:txBody>
      </p:sp>
      <p:graphicFrame>
        <p:nvGraphicFramePr>
          <p:cNvPr id="4" name="Group 7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3392206"/>
              </p:ext>
            </p:extLst>
          </p:nvPr>
        </p:nvGraphicFramePr>
        <p:xfrm>
          <a:off x="395536" y="1772816"/>
          <a:ext cx="7992892" cy="4442832"/>
        </p:xfrm>
        <a:graphic>
          <a:graphicData uri="http://schemas.openxmlformats.org/drawingml/2006/table">
            <a:tbl>
              <a:tblPr/>
              <a:tblGrid>
                <a:gridCol w="1850206"/>
                <a:gridCol w="707899"/>
                <a:gridCol w="707899"/>
                <a:gridCol w="293623"/>
                <a:gridCol w="293623"/>
                <a:gridCol w="293623"/>
                <a:gridCol w="293623"/>
                <a:gridCol w="296033"/>
                <a:gridCol w="296033"/>
                <a:gridCol w="296033"/>
                <a:gridCol w="296033"/>
                <a:gridCol w="592066"/>
                <a:gridCol w="592066"/>
                <a:gridCol w="592066"/>
                <a:gridCol w="592066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DB - Tregtia përmes kufijve   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Numri i dokumenteve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Numri i ditëve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Shuma e mbajtur nga GEA në kufi (%)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LPI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8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576" marR="36576" marT="36576" marB="36576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98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576" marR="36576" marT="36576" marB="3657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EK</a:t>
                      </a:r>
                      <a:r>
                        <a:rPr kumimoji="0" lang="sq-AL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IMP.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sq-AL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KS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IMP.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sq-AL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KS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IMP.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sq-AL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KS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IMP.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98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Shqipëria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46,51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38,34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7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Azerbajxhani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38,87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26,99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Bosnjë Hercegovina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67,26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48,06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44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Kroacia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54,05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28,32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2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Greqia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28,85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27,70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Italia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13,03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 i Zi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58,65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43,28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8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Rusia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29,13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22,35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0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Serbia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54,61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40,99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Suedia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6,76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4,38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Taxhikistani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36,82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39,37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2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Turqia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61,63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4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Ukraina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36,99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47,30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4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Uzbekistan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68,86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8,37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</a:t>
                      </a:r>
                    </a:p>
                  </a:txBody>
                  <a:tcPr marL="72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3" descr="schwede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gray">
          <a:xfrm>
            <a:off x="1474279" y="4845349"/>
            <a:ext cx="221192" cy="144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" name="Picture 22" descr="Aserbaidschan-neu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03648" y="3238159"/>
            <a:ext cx="227768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23" descr="Russlan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28669" y="4611921"/>
            <a:ext cx="227768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29" descr="Tadschikista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52420" y="5304092"/>
            <a:ext cx="227768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7" descr="Usbekista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53689" y="6021288"/>
            <a:ext cx="227768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19" descr="italien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428669" y="4140887"/>
            <a:ext cx="227768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20" descr="albanien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03648" y="2998508"/>
            <a:ext cx="227768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" name="Picture 23" descr="bosnien-und-hezegowina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73672" y="3468927"/>
            <a:ext cx="227768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" name="Picture 30" descr="griechenland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428669" y="3963605"/>
            <a:ext cx="227768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Picture 5" descr="kroatien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428669" y="3675605"/>
            <a:ext cx="227768" cy="144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5" name="Picture 31" descr="montenegro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452420" y="4428887"/>
            <a:ext cx="227768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6" name="Picture 21" descr="türkei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441815" y="5544433"/>
            <a:ext cx="227768" cy="144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7" name="Picture 23" descr="ukraine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441815" y="5762677"/>
            <a:ext cx="227768" cy="144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8" name="Picture 31" descr="serbien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461786" y="5126810"/>
            <a:ext cx="227768" cy="144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9" name="Textfeld 18"/>
          <p:cNvSpPr txBox="1"/>
          <p:nvPr/>
        </p:nvSpPr>
        <p:spPr>
          <a:xfrm>
            <a:off x="387420" y="6381328"/>
            <a:ext cx="2980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Burimet: Banka Botërore, GEA, Analiza e konsulencës nga Dietmar Jost</a:t>
            </a:r>
            <a:endParaRPr lang="sq-AL" sz="800" dirty="0"/>
          </a:p>
        </p:txBody>
      </p:sp>
      <p:sp>
        <p:nvSpPr>
          <p:cNvPr id="20" name="Text Box 19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843808" y="1412776"/>
            <a:ext cx="3776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Pikat e referimit të nivelit të lartë dhe indeksi i renditjes</a:t>
            </a:r>
            <a:endParaRPr lang="sq-A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ottotitolo 8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7704856" cy="230425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 typeface="+mj-lt"/>
              <a:buAutoNum type="arabicPeriod" startAt="4"/>
            </a:pPr>
            <a:r>
              <a:rPr lang="en-US" sz="4000" b="1" dirty="0" smtClean="0"/>
              <a:t>Udhëzuesi për Zbatimin e Lehtësimit të Tregtisë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3696B-4224-4D74-92D2-B2221F4E303A}" type="slidenum">
              <a:rPr lang="it-IT"/>
              <a:pPr>
                <a:defRPr/>
              </a:pPr>
              <a:t>26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8675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AEAE8D-DC75-490C-A50B-A82039E12825}" type="slidenum">
              <a:rPr lang="it-IT"/>
              <a:pPr>
                <a:defRPr/>
              </a:pPr>
              <a:t>27</a:t>
            </a:fld>
            <a:endParaRPr lang="sq-AL"/>
          </a:p>
        </p:txBody>
      </p:sp>
      <p:sp>
        <p:nvSpPr>
          <p:cNvPr id="24580" name="Subtitle 1"/>
          <p:cNvSpPr txBox="1">
            <a:spLocks/>
          </p:cNvSpPr>
          <p:nvPr/>
        </p:nvSpPr>
        <p:spPr bwMode="auto">
          <a:xfrm>
            <a:off x="467544" y="1556792"/>
            <a:ext cx="835292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E46C0A"/>
              </a:buClr>
              <a:buFont typeface="Arial" charset="0"/>
              <a:buNone/>
            </a:pPr>
            <a:r>
              <a:rPr lang="fr-CH" sz="2400" dirty="0" smtClean="0">
                <a:solidFill>
                  <a:schemeClr val="bg1"/>
                </a:solidFill>
                <a:latin typeface="TitilliumText14L"/>
              </a:rPr>
              <a:t>Për më shumë informacion shih </a:t>
            </a:r>
          </a:p>
          <a:p>
            <a:pPr algn="ctr" eaLnBrk="1" hangingPunct="1">
              <a:spcBef>
                <a:spcPct val="20000"/>
              </a:spcBef>
              <a:buClr>
                <a:srgbClr val="E46C0A"/>
              </a:buClr>
              <a:buFont typeface="Arial" charset="0"/>
              <a:buNone/>
            </a:pPr>
            <a:r>
              <a:rPr lang="fr-CH" sz="2800" b="1" dirty="0" smtClean="0">
                <a:solidFill>
                  <a:schemeClr val="bg1"/>
                </a:solidFill>
                <a:latin typeface="TitilliumText14L"/>
              </a:rPr>
              <a:t>«Reduktimi i vonesave në kalimet kufitare – Itinerari» </a:t>
            </a:r>
          </a:p>
          <a:p>
            <a:pPr algn="ctr" eaLnBrk="1" hangingPunct="1">
              <a:spcBef>
                <a:spcPct val="20000"/>
              </a:spcBef>
              <a:buClr>
                <a:srgbClr val="E46C0A"/>
              </a:buClr>
              <a:buFont typeface="Arial" charset="0"/>
              <a:buNone/>
            </a:pPr>
            <a:r>
              <a:rPr lang="fr-CH" sz="2400" dirty="0" smtClean="0">
                <a:solidFill>
                  <a:schemeClr val="bg1"/>
                </a:solidFill>
                <a:latin typeface="TitilliumText14L"/>
              </a:rPr>
              <a:t>e gjeni në: </a:t>
            </a:r>
          </a:p>
          <a:p>
            <a:pPr algn="ctr" eaLnBrk="1" hangingPunct="1">
              <a:spcBef>
                <a:spcPct val="20000"/>
              </a:spcBef>
              <a:buClr>
                <a:srgbClr val="E46C0A"/>
              </a:buClr>
              <a:buFont typeface="Arial" charset="0"/>
              <a:buNone/>
            </a:pPr>
            <a:r>
              <a:rPr lang="fr-CH" sz="2400" dirty="0" smtClean="0">
                <a:solidFill>
                  <a:schemeClr val="bg1"/>
                </a:solidFill>
                <a:latin typeface="TitilliumText14L"/>
                <a:hlinkClick r:id="rId2"/>
              </a:rPr>
              <a:t>http://tfig.unece.org/contents/borde-crossing-delays.htm</a:t>
            </a:r>
            <a:endParaRPr lang="sq-AL" sz="2400" dirty="0" smtClean="0">
              <a:solidFill>
                <a:schemeClr val="bg1"/>
              </a:solidFill>
              <a:latin typeface="TitilliumText14L"/>
            </a:endParaRPr>
          </a:p>
          <a:p>
            <a:pPr algn="ctr" eaLnBrk="1" hangingPunct="1">
              <a:spcBef>
                <a:spcPct val="20000"/>
              </a:spcBef>
              <a:buClr>
                <a:srgbClr val="E46C0A"/>
              </a:buClr>
              <a:buFont typeface="Arial" charset="0"/>
              <a:buNone/>
            </a:pPr>
            <a:endParaRPr lang="sq-AL" sz="2400" dirty="0" smtClean="0">
              <a:solidFill>
                <a:schemeClr val="bg1"/>
              </a:solidFill>
              <a:latin typeface="TitilliumText14L"/>
            </a:endParaRPr>
          </a:p>
          <a:p>
            <a:pPr algn="ctr" eaLnBrk="1" hangingPunct="1">
              <a:spcBef>
                <a:spcPct val="20000"/>
              </a:spcBef>
              <a:buClr>
                <a:srgbClr val="E46C0A"/>
              </a:buClr>
              <a:buFont typeface="Arial" charset="0"/>
              <a:buNone/>
            </a:pPr>
            <a:r>
              <a:rPr lang="fr-CH" sz="2400" dirty="0">
                <a:solidFill>
                  <a:schemeClr val="bg1"/>
                </a:solidFill>
                <a:latin typeface="TitilliumText14L"/>
              </a:rPr>
              <a:t>Lidhja:</a:t>
            </a:r>
            <a:endParaRPr lang="sq-AL" sz="2400" dirty="0">
              <a:solidFill>
                <a:schemeClr val="bg1"/>
              </a:solidFill>
              <a:latin typeface="TitilliumText14L"/>
            </a:endParaRPr>
          </a:p>
        </p:txBody>
      </p:sp>
      <p:pic>
        <p:nvPicPr>
          <p:cNvPr id="2" name="Picture 2" descr="http://tfig.unece.org/images/icons/ico-Itineraries-rb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Hapat drejt reduktimit të vonesave në kufi</a:t>
            </a:r>
            <a:endParaRPr lang="sq-A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376265"/>
          </a:xfrm>
        </p:spPr>
        <p:txBody>
          <a:bodyPr/>
          <a:lstStyle/>
          <a:p>
            <a:r>
              <a:rPr lang="en-US" sz="1800" dirty="0" smtClean="0"/>
              <a:t>Itineraret i udhëzojnë përdoruesit përmes sasisë së informacionit që përmban Udhëzuesi për Zbatimin e Lehtësimit të Tregtisë</a:t>
            </a:r>
          </a:p>
          <a:p>
            <a:r>
              <a:rPr lang="en-US" sz="1800" dirty="0" smtClean="0"/>
              <a:t>Itinerari bën një kombinim të masave të LT specifike për fushën përgjatë objektivit të dedikuar të LT</a:t>
            </a:r>
          </a:p>
          <a:p>
            <a:r>
              <a:rPr lang="en-US" sz="1800" dirty="0" smtClean="0"/>
              <a:t>Itinerari nuk ka natyrë shteruese, por është thjesht një përmbledhje e disa shembujve</a:t>
            </a:r>
          </a:p>
          <a:p>
            <a:r>
              <a:rPr lang="en-US" sz="1800" dirty="0" smtClean="0"/>
              <a:t>Mund të shtoni ose t'i anashkaloni masat e LT</a:t>
            </a:r>
          </a:p>
          <a:p>
            <a:r>
              <a:rPr lang="en-US" sz="1800" dirty="0" smtClean="0"/>
              <a:t>Secila masë në vetvete mund të zvogëlojë vonesat në kufi</a:t>
            </a:r>
            <a:endParaRPr lang="sq-AL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28</a:t>
            </a:fld>
            <a:endParaRPr lang="sq-AL"/>
          </a:p>
        </p:txBody>
      </p:sp>
      <p:pic>
        <p:nvPicPr>
          <p:cNvPr id="5" name="Grafik 4" descr="map-rdb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10199"/>
            <a:ext cx="7200800" cy="12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21756"/>
            <a:ext cx="8229600" cy="5760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Ushtrim</a:t>
            </a:r>
            <a:endParaRPr lang="sq-A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8D6BC-23C4-4FD6-9AA0-9C403495FAFE}" type="slidenum">
              <a:rPr lang="it-IT"/>
              <a:pPr>
                <a:defRPr/>
              </a:pPr>
              <a:t>29</a:t>
            </a:fld>
            <a:endParaRPr lang="sq-AL"/>
          </a:p>
        </p:txBody>
      </p:sp>
      <p:pic>
        <p:nvPicPr>
          <p:cNvPr id="9" name="Picture 18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1268760"/>
            <a:ext cx="934155" cy="15058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19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4582045"/>
            <a:ext cx="1007591" cy="5269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" name="Picture 19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4077989"/>
            <a:ext cx="1007591" cy="5269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Picture 19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4077989"/>
            <a:ext cx="1007591" cy="5269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" name="Picture 19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0576" y="4293096"/>
            <a:ext cx="2430284" cy="750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" name="Textfeld 15"/>
          <p:cNvSpPr txBox="1"/>
          <p:nvPr/>
        </p:nvSpPr>
        <p:spPr>
          <a:xfrm>
            <a:off x="323528" y="285293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Hyrje</a:t>
            </a:r>
            <a:endParaRPr lang="sq-AL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39253" y="5180999"/>
            <a:ext cx="2975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3. Grupi i punës – Zgjidhjet:</a:t>
            </a:r>
            <a:r>
              <a:rPr sz="1200" dirty="0"/>
              <a:t/>
            </a:r>
            <a:br>
              <a:rPr sz="1200" dirty="0"/>
            </a:br>
            <a:r>
              <a:rPr lang="en-US" sz="1200" b="1" dirty="0" smtClean="0"/>
              <a:t>Masat e përgjithshme të zhdoganimit, </a:t>
            </a:r>
            <a:endParaRPr lang="sq-AL" sz="1200" b="1" dirty="0" smtClean="0"/>
          </a:p>
          <a:p>
            <a:pPr algn="ctr"/>
            <a:r>
              <a:rPr lang="en-US" sz="1200" b="1" dirty="0" err="1" smtClean="0"/>
              <a:t>Masat</a:t>
            </a:r>
            <a:r>
              <a:rPr lang="en-US" sz="1200" b="1" dirty="0" smtClean="0"/>
              <a:t> që lidhen me procesin,</a:t>
            </a:r>
          </a:p>
          <a:p>
            <a:pPr algn="ctr"/>
            <a:r>
              <a:rPr lang="en-US" sz="1200" b="1" dirty="0" smtClean="0"/>
              <a:t>Masat për menaxhimin ndërkufitar</a:t>
            </a:r>
            <a:endParaRPr lang="sq-AL" sz="12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181882" y="5157192"/>
            <a:ext cx="3905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4. Seanca </a:t>
            </a:r>
            <a:r>
              <a:rPr lang="en-US" sz="1400" b="1" dirty="0" err="1" smtClean="0"/>
              <a:t>përmbledhëse</a:t>
            </a:r>
            <a:r>
              <a:rPr lang="en-US" sz="1400" b="1" dirty="0" smtClean="0"/>
              <a:t> – </a:t>
            </a:r>
            <a:endParaRPr lang="sq-AL" sz="1400" b="1" dirty="0" smtClean="0"/>
          </a:p>
          <a:p>
            <a:pPr algn="ctr"/>
            <a:r>
              <a:rPr lang="en-US" sz="1400" b="1" dirty="0" err="1" smtClean="0"/>
              <a:t>Prezantimi</a:t>
            </a:r>
            <a:r>
              <a:rPr lang="en-US" sz="1400" b="1" dirty="0" smtClean="0"/>
              <a:t> i rezultateve të grupit; Diskutime</a:t>
            </a:r>
            <a:endParaRPr lang="sq-AL" sz="1400" b="1" dirty="0"/>
          </a:p>
        </p:txBody>
      </p:sp>
      <p:sp>
        <p:nvSpPr>
          <p:cNvPr id="19" name="Pfeil nach rechts 18"/>
          <p:cNvSpPr/>
          <p:nvPr/>
        </p:nvSpPr>
        <p:spPr>
          <a:xfrm>
            <a:off x="3275856" y="1772816"/>
            <a:ext cx="1368152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feil nach rechts 19"/>
          <p:cNvSpPr/>
          <p:nvPr/>
        </p:nvSpPr>
        <p:spPr>
          <a:xfrm rot="8931479">
            <a:off x="3028801" y="3231417"/>
            <a:ext cx="3036676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19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1124744"/>
            <a:ext cx="2088232" cy="644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" name="Picture 18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7507" y="1916832"/>
            <a:ext cx="488909" cy="78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" name="Picture 18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07427" y="1916832"/>
            <a:ext cx="488909" cy="78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6" name="Picture 18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87347" y="1916832"/>
            <a:ext cx="488909" cy="78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" name="Pfeil nach rechts 26"/>
          <p:cNvSpPr/>
          <p:nvPr/>
        </p:nvSpPr>
        <p:spPr>
          <a:xfrm>
            <a:off x="3779912" y="4869160"/>
            <a:ext cx="144016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5301155" y="2924944"/>
            <a:ext cx="388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2. Seanca përmbledhëse – </a:t>
            </a:r>
            <a:r>
              <a:rPr sz="1400" dirty="0"/>
              <a:t/>
            </a:r>
            <a:br>
              <a:rPr sz="1400" dirty="0"/>
            </a:br>
            <a:r>
              <a:rPr lang="en-US" sz="1400" b="1" dirty="0" smtClean="0"/>
              <a:t>Ushtrim për analizën e shkakut të zanafillës</a:t>
            </a:r>
            <a:endParaRPr lang="sq-AL" sz="1400" b="1" dirty="0"/>
          </a:p>
        </p:txBody>
      </p:sp>
    </p:spTree>
    <p:extLst>
      <p:ext uri="{BB962C8B-B14F-4D97-AF65-F5344CB8AC3E}">
        <p14:creationId xmlns:p14="http://schemas.microsoft.com/office/powerpoint/2010/main" val="30756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ottotitolo 8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992888" cy="24482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b="1" dirty="0" smtClean="0"/>
              <a:t>1. Përshkrim i përgjithshëm i vonesave në kufi dhe zgjidhjeve për LT</a:t>
            </a:r>
            <a:endParaRPr lang="sq-AL" sz="4400" b="1" dirty="0">
              <a:ea typeface="+mj-ea"/>
              <a:cs typeface="+mj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3696B-4224-4D74-92D2-B2221F4E303A}" type="slidenum">
              <a:rPr lang="it-IT"/>
              <a:pPr>
                <a:defRPr/>
              </a:pPr>
              <a:t>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673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Pyetje udhëzuese</a:t>
            </a:r>
            <a:endParaRPr lang="sq-A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9063"/>
            <a:ext cx="8229600" cy="3384153"/>
          </a:xfrm>
        </p:spPr>
        <p:txBody>
          <a:bodyPr/>
          <a:lstStyle/>
          <a:p>
            <a:r>
              <a:rPr dirty="0" smtClean="0"/>
              <a:t>Për çfarë flet tema/fusha?</a:t>
            </a:r>
          </a:p>
          <a:p>
            <a:r>
              <a:rPr dirty="0" smtClean="0"/>
              <a:t>Cilat masa mund të përdoren përkatësisht si zgjidhje për shkaqet e identifikuara?</a:t>
            </a:r>
          </a:p>
          <a:p>
            <a:r>
              <a:rPr dirty="0" smtClean="0"/>
              <a:t>Cilat masa mund të ndihmojnë për të matur përmirësimet gjatë procesit të kalimit të kufirit?</a:t>
            </a:r>
          </a:p>
          <a:p>
            <a:r>
              <a:rPr dirty="0" smtClean="0"/>
              <a:t>Çfarë mendoni për matjen e procesit të kalimit të kufirit - procesi, aktorët, organizimi?</a:t>
            </a:r>
            <a:endParaRPr lang="sq-A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15629-2872-41D1-8923-F1F6C6ED9BA5}" type="slidenum">
              <a:rPr lang="it-IT" smtClean="0"/>
              <a:pPr>
                <a:defRPr/>
              </a:pPr>
              <a:t>30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1138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7"/>
          <p:cNvSpPr>
            <a:spLocks noGrp="1"/>
          </p:cNvSpPr>
          <p:nvPr>
            <p:ph type="ctrTitle"/>
          </p:nvPr>
        </p:nvSpPr>
        <p:spPr bwMode="auto">
          <a:xfrm>
            <a:off x="827584" y="1412776"/>
            <a:ext cx="7772400" cy="338437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z="4000" b="0" dirty="0">
                <a:effectLst/>
              </a:rPr>
              <a:t>Faleminderit!</a:t>
            </a:r>
            <a:r>
              <a:t/>
            </a:r>
            <a:br/>
            <a:r>
              <a:t/>
            </a:r>
            <a:br/>
            <a:r>
              <a:rPr lang="it-IT" sz="3200" dirty="0" smtClean="0">
                <a:effectLst/>
              </a:rPr>
              <a:t>Maria Rosaria Ceccarelli</a:t>
            </a:r>
            <a:r>
              <a:t/>
            </a:r>
            <a:br/>
            <a:r>
              <a:rPr lang="it-IT" sz="3200" b="0" dirty="0" smtClean="0">
                <a:effectLst/>
              </a:rPr>
              <a:t>Drejtore e në detyrë, Sektori i Lehtësimit të Tregtisë</a:t>
            </a:r>
            <a:r>
              <a:t/>
            </a:r>
            <a:br/>
            <a:r>
              <a:rPr lang="it-IT" sz="3200" b="0" dirty="0" smtClean="0">
                <a:effectLst/>
              </a:rPr>
              <a:t>UNECE</a:t>
            </a:r>
            <a:r>
              <a:t/>
            </a:r>
            <a:br/>
            <a:r>
              <a:rPr lang="it-IT" sz="2000" b="0" dirty="0">
                <a:effectLst/>
              </a:rPr>
              <a:t>www.unece/trade.org</a:t>
            </a:r>
          </a:p>
        </p:txBody>
      </p:sp>
      <p:sp>
        <p:nvSpPr>
          <p:cNvPr id="10243" name="Sottotitolo 8"/>
          <p:cNvSpPr>
            <a:spLocks noGrp="1"/>
          </p:cNvSpPr>
          <p:nvPr>
            <p:ph type="subTitle" idx="1"/>
          </p:nvPr>
        </p:nvSpPr>
        <p:spPr>
          <a:xfrm>
            <a:off x="1169804" y="4941168"/>
            <a:ext cx="6944816" cy="792088"/>
          </a:xfrm>
        </p:spPr>
        <p:txBody>
          <a:bodyPr/>
          <a:lstStyle/>
          <a:p>
            <a:endParaRPr lang="it-IT" sz="1400" dirty="0"/>
          </a:p>
          <a:p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73E5-E480-4B9A-B786-B3927CB75468}" type="slidenum">
              <a:rPr lang="it-IT"/>
              <a:pPr>
                <a:defRPr/>
              </a:pPr>
              <a:t>31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365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Drejt sa më pak vonesave në kufi</a:t>
            </a:r>
            <a:endParaRPr lang="sq-AL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44509"/>
              </p:ext>
            </p:extLst>
          </p:nvPr>
        </p:nvGraphicFramePr>
        <p:xfrm>
          <a:off x="457200" y="1196974"/>
          <a:ext cx="8229600" cy="518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en-US" smtClean="0"/>
              <a:pPr>
                <a:defRPr/>
              </a:pPr>
              <a:t>4</a:t>
            </a:fld>
            <a:endParaRPr lang="sq-A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leichschenkliges Dreieck 49"/>
          <p:cNvSpPr/>
          <p:nvPr/>
        </p:nvSpPr>
        <p:spPr>
          <a:xfrm rot="10800000">
            <a:off x="6012161" y="4941240"/>
            <a:ext cx="2016000" cy="648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1979712" y="2924944"/>
            <a:ext cx="1008112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6012160" y="2852936"/>
            <a:ext cx="1080120" cy="2088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Gleichschenkliges Dreieck 48"/>
          <p:cNvSpPr/>
          <p:nvPr/>
        </p:nvSpPr>
        <p:spPr>
          <a:xfrm>
            <a:off x="6012160" y="2204864"/>
            <a:ext cx="2016224" cy="64807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7020272" y="2204864"/>
            <a:ext cx="1584176" cy="33843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Gleichschenkliges Dreieck 46"/>
          <p:cNvSpPr/>
          <p:nvPr/>
        </p:nvSpPr>
        <p:spPr>
          <a:xfrm rot="10800000">
            <a:off x="1115617" y="4869160"/>
            <a:ext cx="1872208" cy="64807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Gleichschenkliges Dreieck 45"/>
          <p:cNvSpPr/>
          <p:nvPr/>
        </p:nvSpPr>
        <p:spPr>
          <a:xfrm>
            <a:off x="1043608" y="2204864"/>
            <a:ext cx="2016224" cy="72008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95536" y="2204864"/>
            <a:ext cx="1656184" cy="3312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555776" y="2060848"/>
            <a:ext cx="4183037" cy="3748584"/>
            <a:chOff x="2189163" y="1484313"/>
            <a:chExt cx="5022850" cy="4829175"/>
          </a:xfrm>
        </p:grpSpPr>
        <p:sp>
          <p:nvSpPr>
            <p:cNvPr id="11" name="Freeform 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2209800" y="1638300"/>
              <a:ext cx="4727575" cy="4256088"/>
            </a:xfrm>
            <a:custGeom>
              <a:avLst/>
              <a:gdLst/>
              <a:ahLst/>
              <a:cxnLst>
                <a:cxn ang="0">
                  <a:pos x="530" y="84"/>
                </a:cxn>
                <a:cxn ang="0">
                  <a:pos x="1456" y="295"/>
                </a:cxn>
                <a:cxn ang="0">
                  <a:pos x="1519" y="325"/>
                </a:cxn>
                <a:cxn ang="0">
                  <a:pos x="138" y="415"/>
                </a:cxn>
                <a:cxn ang="0">
                  <a:pos x="163" y="444"/>
                </a:cxn>
                <a:cxn ang="0">
                  <a:pos x="1593" y="561"/>
                </a:cxn>
                <a:cxn ang="0">
                  <a:pos x="1645" y="530"/>
                </a:cxn>
                <a:cxn ang="0">
                  <a:pos x="1577" y="574"/>
                </a:cxn>
                <a:cxn ang="0">
                  <a:pos x="1613" y="598"/>
                </a:cxn>
                <a:cxn ang="0">
                  <a:pos x="1564" y="659"/>
                </a:cxn>
                <a:cxn ang="0">
                  <a:pos x="1643" y="814"/>
                </a:cxn>
                <a:cxn ang="0">
                  <a:pos x="1548" y="668"/>
                </a:cxn>
                <a:cxn ang="0">
                  <a:pos x="1555" y="704"/>
                </a:cxn>
                <a:cxn ang="0">
                  <a:pos x="1497" y="687"/>
                </a:cxn>
                <a:cxn ang="0">
                  <a:pos x="1394" y="728"/>
                </a:cxn>
                <a:cxn ang="0">
                  <a:pos x="1516" y="704"/>
                </a:cxn>
                <a:cxn ang="0">
                  <a:pos x="1612" y="784"/>
                </a:cxn>
                <a:cxn ang="0">
                  <a:pos x="1587" y="799"/>
                </a:cxn>
                <a:cxn ang="0">
                  <a:pos x="1694" y="752"/>
                </a:cxn>
                <a:cxn ang="0">
                  <a:pos x="1533" y="725"/>
                </a:cxn>
                <a:cxn ang="0">
                  <a:pos x="1559" y="743"/>
                </a:cxn>
                <a:cxn ang="0">
                  <a:pos x="1550" y="910"/>
                </a:cxn>
                <a:cxn ang="0">
                  <a:pos x="1460" y="828"/>
                </a:cxn>
                <a:cxn ang="0">
                  <a:pos x="1334" y="887"/>
                </a:cxn>
                <a:cxn ang="0">
                  <a:pos x="1340" y="1103"/>
                </a:cxn>
                <a:cxn ang="0">
                  <a:pos x="1473" y="1118"/>
                </a:cxn>
                <a:cxn ang="0">
                  <a:pos x="1581" y="1055"/>
                </a:cxn>
                <a:cxn ang="0">
                  <a:pos x="1649" y="872"/>
                </a:cxn>
                <a:cxn ang="0">
                  <a:pos x="1671" y="902"/>
                </a:cxn>
                <a:cxn ang="0">
                  <a:pos x="1596" y="815"/>
                </a:cxn>
                <a:cxn ang="0">
                  <a:pos x="1510" y="827"/>
                </a:cxn>
                <a:cxn ang="0">
                  <a:pos x="1589" y="865"/>
                </a:cxn>
                <a:cxn ang="0">
                  <a:pos x="1129" y="977"/>
                </a:cxn>
                <a:cxn ang="0">
                  <a:pos x="1121" y="1017"/>
                </a:cxn>
                <a:cxn ang="0">
                  <a:pos x="1073" y="1080"/>
                </a:cxn>
                <a:cxn ang="0">
                  <a:pos x="1345" y="1132"/>
                </a:cxn>
                <a:cxn ang="0">
                  <a:pos x="290" y="1296"/>
                </a:cxn>
                <a:cxn ang="0">
                  <a:pos x="689" y="58"/>
                </a:cxn>
                <a:cxn ang="0">
                  <a:pos x="524" y="26"/>
                </a:cxn>
                <a:cxn ang="0">
                  <a:pos x="231" y="343"/>
                </a:cxn>
                <a:cxn ang="0">
                  <a:pos x="178" y="499"/>
                </a:cxn>
                <a:cxn ang="0">
                  <a:pos x="64" y="623"/>
                </a:cxn>
                <a:cxn ang="0">
                  <a:pos x="193" y="1299"/>
                </a:cxn>
                <a:cxn ang="0">
                  <a:pos x="378" y="1416"/>
                </a:cxn>
                <a:cxn ang="0">
                  <a:pos x="342" y="1349"/>
                </a:cxn>
                <a:cxn ang="0">
                  <a:pos x="248" y="1245"/>
                </a:cxn>
                <a:cxn ang="0">
                  <a:pos x="119" y="767"/>
                </a:cxn>
                <a:cxn ang="0">
                  <a:pos x="139" y="607"/>
                </a:cxn>
                <a:cxn ang="0">
                  <a:pos x="361" y="359"/>
                </a:cxn>
                <a:cxn ang="0">
                  <a:pos x="432" y="296"/>
                </a:cxn>
                <a:cxn ang="0">
                  <a:pos x="474" y="141"/>
                </a:cxn>
                <a:cxn ang="0">
                  <a:pos x="545" y="68"/>
                </a:cxn>
                <a:cxn ang="0">
                  <a:pos x="717" y="64"/>
                </a:cxn>
                <a:cxn ang="0">
                  <a:pos x="1301" y="127"/>
                </a:cxn>
                <a:cxn ang="0">
                  <a:pos x="1393" y="183"/>
                </a:cxn>
                <a:cxn ang="0">
                  <a:pos x="1537" y="308"/>
                </a:cxn>
                <a:cxn ang="0">
                  <a:pos x="1682" y="671"/>
                </a:cxn>
                <a:cxn ang="0">
                  <a:pos x="1238" y="65"/>
                </a:cxn>
                <a:cxn ang="0">
                  <a:pos x="1413" y="215"/>
                </a:cxn>
                <a:cxn ang="0">
                  <a:pos x="1696" y="874"/>
                </a:cxn>
              </a:cxnLst>
              <a:rect l="0" t="0" r="r" b="b"/>
              <a:pathLst>
                <a:path w="1713" h="1537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solidFill>
              <a:srgbClr val="D8D8D8">
                <a:alpha val="85001"/>
              </a:srgb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2189163" y="1563688"/>
              <a:ext cx="4772025" cy="4387850"/>
            </a:xfrm>
            <a:custGeom>
              <a:avLst/>
              <a:gdLst/>
              <a:ahLst/>
              <a:cxnLst>
                <a:cxn ang="0">
                  <a:pos x="637" y="47"/>
                </a:cxn>
                <a:cxn ang="0">
                  <a:pos x="1203" y="164"/>
                </a:cxn>
                <a:cxn ang="0">
                  <a:pos x="1264" y="231"/>
                </a:cxn>
                <a:cxn ang="0">
                  <a:pos x="1304" y="268"/>
                </a:cxn>
                <a:cxn ang="0">
                  <a:pos x="684" y="326"/>
                </a:cxn>
                <a:cxn ang="0">
                  <a:pos x="1416" y="502"/>
                </a:cxn>
                <a:cxn ang="0">
                  <a:pos x="1387" y="511"/>
                </a:cxn>
                <a:cxn ang="0">
                  <a:pos x="1389" y="497"/>
                </a:cxn>
                <a:cxn ang="0">
                  <a:pos x="1399" y="574"/>
                </a:cxn>
                <a:cxn ang="0">
                  <a:pos x="1452" y="689"/>
                </a:cxn>
                <a:cxn ang="0">
                  <a:pos x="1462" y="604"/>
                </a:cxn>
                <a:cxn ang="0">
                  <a:pos x="1427" y="584"/>
                </a:cxn>
                <a:cxn ang="0">
                  <a:pos x="1362" y="601"/>
                </a:cxn>
                <a:cxn ang="0">
                  <a:pos x="1129" y="629"/>
                </a:cxn>
                <a:cxn ang="0">
                  <a:pos x="1409" y="654"/>
                </a:cxn>
                <a:cxn ang="0">
                  <a:pos x="1348" y="639"/>
                </a:cxn>
                <a:cxn ang="0">
                  <a:pos x="1218" y="644"/>
                </a:cxn>
                <a:cxn ang="0">
                  <a:pos x="1214" y="692"/>
                </a:cxn>
                <a:cxn ang="0">
                  <a:pos x="1319" y="650"/>
                </a:cxn>
                <a:cxn ang="0">
                  <a:pos x="1089" y="654"/>
                </a:cxn>
                <a:cxn ang="0">
                  <a:pos x="1076" y="658"/>
                </a:cxn>
                <a:cxn ang="0">
                  <a:pos x="1409" y="674"/>
                </a:cxn>
                <a:cxn ang="0">
                  <a:pos x="74" y="678"/>
                </a:cxn>
                <a:cxn ang="0">
                  <a:pos x="1017" y="702"/>
                </a:cxn>
                <a:cxn ang="0">
                  <a:pos x="1419" y="978"/>
                </a:cxn>
                <a:cxn ang="0">
                  <a:pos x="1353" y="842"/>
                </a:cxn>
                <a:cxn ang="0">
                  <a:pos x="1289" y="817"/>
                </a:cxn>
                <a:cxn ang="0">
                  <a:pos x="1159" y="861"/>
                </a:cxn>
                <a:cxn ang="0">
                  <a:pos x="1139" y="1062"/>
                </a:cxn>
                <a:cxn ang="0">
                  <a:pos x="1233" y="1038"/>
                </a:cxn>
                <a:cxn ang="0">
                  <a:pos x="1330" y="1134"/>
                </a:cxn>
                <a:cxn ang="0">
                  <a:pos x="1423" y="745"/>
                </a:cxn>
                <a:cxn ang="0">
                  <a:pos x="1389" y="752"/>
                </a:cxn>
                <a:cxn ang="0">
                  <a:pos x="1524" y="767"/>
                </a:cxn>
                <a:cxn ang="0">
                  <a:pos x="1340" y="785"/>
                </a:cxn>
                <a:cxn ang="0">
                  <a:pos x="1414" y="797"/>
                </a:cxn>
                <a:cxn ang="0">
                  <a:pos x="923" y="1049"/>
                </a:cxn>
                <a:cxn ang="0">
                  <a:pos x="966" y="1081"/>
                </a:cxn>
                <a:cxn ang="0">
                  <a:pos x="901" y="1104"/>
                </a:cxn>
                <a:cxn ang="0">
                  <a:pos x="1144" y="1116"/>
                </a:cxn>
                <a:cxn ang="0">
                  <a:pos x="372" y="1399"/>
                </a:cxn>
                <a:cxn ang="0">
                  <a:pos x="301" y="144"/>
                </a:cxn>
                <a:cxn ang="0">
                  <a:pos x="107" y="414"/>
                </a:cxn>
                <a:cxn ang="0">
                  <a:pos x="247" y="1304"/>
                </a:cxn>
                <a:cxn ang="0">
                  <a:pos x="340" y="1357"/>
                </a:cxn>
                <a:cxn ang="0">
                  <a:pos x="118" y="1127"/>
                </a:cxn>
                <a:cxn ang="0">
                  <a:pos x="28" y="622"/>
                </a:cxn>
                <a:cxn ang="0">
                  <a:pos x="236" y="318"/>
                </a:cxn>
                <a:cxn ang="0">
                  <a:pos x="290" y="269"/>
                </a:cxn>
                <a:cxn ang="0">
                  <a:pos x="468" y="55"/>
                </a:cxn>
                <a:cxn ang="0">
                  <a:pos x="591" y="28"/>
                </a:cxn>
                <a:cxn ang="0">
                  <a:pos x="1042" y="33"/>
                </a:cxn>
                <a:cxn ang="0">
                  <a:pos x="1153" y="104"/>
                </a:cxn>
                <a:cxn ang="0">
                  <a:pos x="1299" y="214"/>
                </a:cxn>
                <a:cxn ang="0">
                  <a:pos x="1382" y="337"/>
                </a:cxn>
                <a:cxn ang="0">
                  <a:pos x="1509" y="558"/>
                </a:cxn>
                <a:cxn ang="0">
                  <a:pos x="89" y="417"/>
                </a:cxn>
                <a:cxn ang="0">
                  <a:pos x="1515" y="712"/>
                </a:cxn>
                <a:cxn ang="0">
                  <a:pos x="1462" y="793"/>
                </a:cxn>
                <a:cxn ang="0">
                  <a:pos x="1503" y="804"/>
                </a:cxn>
              </a:cxnLst>
              <a:rect l="0" t="0" r="r" b="b"/>
              <a:pathLst>
                <a:path w="1533" h="1409">
                  <a:moveTo>
                    <a:pt x="612" y="19"/>
                  </a:moveTo>
                  <a:cubicBezTo>
                    <a:pt x="608" y="19"/>
                    <a:pt x="605" y="19"/>
                    <a:pt x="604" y="21"/>
                  </a:cubicBezTo>
                  <a:cubicBezTo>
                    <a:pt x="606" y="23"/>
                    <a:pt x="611" y="21"/>
                    <a:pt x="612" y="19"/>
                  </a:cubicBezTo>
                  <a:close/>
                  <a:moveTo>
                    <a:pt x="548" y="33"/>
                  </a:moveTo>
                  <a:cubicBezTo>
                    <a:pt x="547" y="37"/>
                    <a:pt x="552" y="35"/>
                    <a:pt x="551" y="38"/>
                  </a:cubicBezTo>
                  <a:cubicBezTo>
                    <a:pt x="554" y="37"/>
                    <a:pt x="560" y="39"/>
                    <a:pt x="560" y="34"/>
                  </a:cubicBezTo>
                  <a:cubicBezTo>
                    <a:pt x="555" y="37"/>
                    <a:pt x="553" y="31"/>
                    <a:pt x="548" y="33"/>
                  </a:cubicBezTo>
                  <a:close/>
                  <a:moveTo>
                    <a:pt x="627" y="44"/>
                  </a:moveTo>
                  <a:cubicBezTo>
                    <a:pt x="626" y="47"/>
                    <a:pt x="632" y="48"/>
                    <a:pt x="633" y="46"/>
                  </a:cubicBezTo>
                  <a:cubicBezTo>
                    <a:pt x="631" y="45"/>
                    <a:pt x="630" y="43"/>
                    <a:pt x="627" y="44"/>
                  </a:cubicBezTo>
                  <a:close/>
                  <a:moveTo>
                    <a:pt x="637" y="47"/>
                  </a:moveTo>
                  <a:cubicBezTo>
                    <a:pt x="640" y="46"/>
                    <a:pt x="643" y="50"/>
                    <a:pt x="645" y="47"/>
                  </a:cubicBezTo>
                  <a:cubicBezTo>
                    <a:pt x="642" y="47"/>
                    <a:pt x="638" y="43"/>
                    <a:pt x="637" y="47"/>
                  </a:cubicBezTo>
                  <a:close/>
                  <a:moveTo>
                    <a:pt x="1169" y="136"/>
                  </a:moveTo>
                  <a:cubicBezTo>
                    <a:pt x="1172" y="136"/>
                    <a:pt x="1171" y="139"/>
                    <a:pt x="1171" y="142"/>
                  </a:cubicBezTo>
                  <a:cubicBezTo>
                    <a:pt x="1177" y="145"/>
                    <a:pt x="1185" y="146"/>
                    <a:pt x="1187" y="153"/>
                  </a:cubicBezTo>
                  <a:cubicBezTo>
                    <a:pt x="1193" y="152"/>
                    <a:pt x="1197" y="151"/>
                    <a:pt x="1202" y="154"/>
                  </a:cubicBezTo>
                  <a:cubicBezTo>
                    <a:pt x="1201" y="155"/>
                    <a:pt x="1199" y="155"/>
                    <a:pt x="1199" y="157"/>
                  </a:cubicBezTo>
                  <a:cubicBezTo>
                    <a:pt x="1203" y="157"/>
                    <a:pt x="1205" y="163"/>
                    <a:pt x="1208" y="161"/>
                  </a:cubicBezTo>
                  <a:cubicBezTo>
                    <a:pt x="1204" y="147"/>
                    <a:pt x="1187" y="145"/>
                    <a:pt x="1184" y="130"/>
                  </a:cubicBezTo>
                  <a:cubicBezTo>
                    <a:pt x="1182" y="131"/>
                    <a:pt x="1182" y="129"/>
                    <a:pt x="1180" y="129"/>
                  </a:cubicBezTo>
                  <a:cubicBezTo>
                    <a:pt x="1179" y="131"/>
                    <a:pt x="1179" y="134"/>
                    <a:pt x="1179" y="136"/>
                  </a:cubicBezTo>
                  <a:cubicBezTo>
                    <a:pt x="1174" y="138"/>
                    <a:pt x="1172" y="135"/>
                    <a:pt x="1169" y="136"/>
                  </a:cubicBezTo>
                  <a:close/>
                  <a:moveTo>
                    <a:pt x="1239" y="202"/>
                  </a:moveTo>
                  <a:cubicBezTo>
                    <a:pt x="1223" y="194"/>
                    <a:pt x="1216" y="177"/>
                    <a:pt x="1207" y="163"/>
                  </a:cubicBezTo>
                  <a:cubicBezTo>
                    <a:pt x="1205" y="163"/>
                    <a:pt x="1205" y="164"/>
                    <a:pt x="1203" y="164"/>
                  </a:cubicBezTo>
                  <a:cubicBezTo>
                    <a:pt x="1203" y="161"/>
                    <a:pt x="1202" y="159"/>
                    <a:pt x="1199" y="159"/>
                  </a:cubicBezTo>
                  <a:cubicBezTo>
                    <a:pt x="1199" y="162"/>
                    <a:pt x="1202" y="162"/>
                    <a:pt x="1202" y="166"/>
                  </a:cubicBezTo>
                  <a:cubicBezTo>
                    <a:pt x="1197" y="177"/>
                    <a:pt x="1210" y="180"/>
                    <a:pt x="1214" y="188"/>
                  </a:cubicBezTo>
                  <a:cubicBezTo>
                    <a:pt x="1217" y="195"/>
                    <a:pt x="1217" y="199"/>
                    <a:pt x="1221" y="203"/>
                  </a:cubicBezTo>
                  <a:cubicBezTo>
                    <a:pt x="1219" y="207"/>
                    <a:pt x="1225" y="216"/>
                    <a:pt x="1229" y="214"/>
                  </a:cubicBezTo>
                  <a:cubicBezTo>
                    <a:pt x="1228" y="214"/>
                    <a:pt x="1226" y="210"/>
                    <a:pt x="1228" y="210"/>
                  </a:cubicBezTo>
                  <a:cubicBezTo>
                    <a:pt x="1230" y="214"/>
                    <a:pt x="1234" y="215"/>
                    <a:pt x="1235" y="220"/>
                  </a:cubicBezTo>
                  <a:cubicBezTo>
                    <a:pt x="1238" y="221"/>
                    <a:pt x="1235" y="216"/>
                    <a:pt x="1238" y="217"/>
                  </a:cubicBezTo>
                  <a:cubicBezTo>
                    <a:pt x="1238" y="222"/>
                    <a:pt x="1245" y="224"/>
                    <a:pt x="1250" y="222"/>
                  </a:cubicBezTo>
                  <a:cubicBezTo>
                    <a:pt x="1251" y="227"/>
                    <a:pt x="1256" y="234"/>
                    <a:pt x="1263" y="236"/>
                  </a:cubicBezTo>
                  <a:cubicBezTo>
                    <a:pt x="1265" y="230"/>
                    <a:pt x="1260" y="230"/>
                    <a:pt x="1260" y="226"/>
                  </a:cubicBezTo>
                  <a:cubicBezTo>
                    <a:pt x="1264" y="226"/>
                    <a:pt x="1267" y="228"/>
                    <a:pt x="1267" y="231"/>
                  </a:cubicBezTo>
                  <a:cubicBezTo>
                    <a:pt x="1264" y="231"/>
                    <a:pt x="1264" y="231"/>
                    <a:pt x="1264" y="231"/>
                  </a:cubicBezTo>
                  <a:cubicBezTo>
                    <a:pt x="1265" y="236"/>
                    <a:pt x="1269" y="237"/>
                    <a:pt x="1270" y="241"/>
                  </a:cubicBezTo>
                  <a:cubicBezTo>
                    <a:pt x="1273" y="241"/>
                    <a:pt x="1272" y="239"/>
                    <a:pt x="1275" y="240"/>
                  </a:cubicBezTo>
                  <a:cubicBezTo>
                    <a:pt x="1277" y="242"/>
                    <a:pt x="1279" y="246"/>
                    <a:pt x="1282" y="247"/>
                  </a:cubicBezTo>
                  <a:cubicBezTo>
                    <a:pt x="1286" y="238"/>
                    <a:pt x="1273" y="237"/>
                    <a:pt x="1270" y="230"/>
                  </a:cubicBezTo>
                  <a:cubicBezTo>
                    <a:pt x="1276" y="233"/>
                    <a:pt x="1280" y="240"/>
                    <a:pt x="1287" y="239"/>
                  </a:cubicBezTo>
                  <a:cubicBezTo>
                    <a:pt x="1279" y="228"/>
                    <a:pt x="1269" y="218"/>
                    <a:pt x="1252" y="216"/>
                  </a:cubicBezTo>
                  <a:cubicBezTo>
                    <a:pt x="1249" y="208"/>
                    <a:pt x="1244" y="203"/>
                    <a:pt x="1239" y="198"/>
                  </a:cubicBezTo>
                  <a:cubicBezTo>
                    <a:pt x="1237" y="200"/>
                    <a:pt x="1243" y="201"/>
                    <a:pt x="1239" y="202"/>
                  </a:cubicBezTo>
                  <a:close/>
                  <a:moveTo>
                    <a:pt x="1300" y="253"/>
                  </a:moveTo>
                  <a:cubicBezTo>
                    <a:pt x="1298" y="246"/>
                    <a:pt x="1294" y="243"/>
                    <a:pt x="1287" y="241"/>
                  </a:cubicBezTo>
                  <a:cubicBezTo>
                    <a:pt x="1284" y="250"/>
                    <a:pt x="1294" y="259"/>
                    <a:pt x="1299" y="266"/>
                  </a:cubicBezTo>
                  <a:cubicBezTo>
                    <a:pt x="1300" y="264"/>
                    <a:pt x="1296" y="262"/>
                    <a:pt x="1299" y="262"/>
                  </a:cubicBezTo>
                  <a:cubicBezTo>
                    <a:pt x="1301" y="264"/>
                    <a:pt x="1301" y="267"/>
                    <a:pt x="1304" y="268"/>
                  </a:cubicBezTo>
                  <a:cubicBezTo>
                    <a:pt x="1305" y="259"/>
                    <a:pt x="1295" y="257"/>
                    <a:pt x="1297" y="250"/>
                  </a:cubicBezTo>
                  <a:cubicBezTo>
                    <a:pt x="1296" y="253"/>
                    <a:pt x="1299" y="252"/>
                    <a:pt x="1300" y="253"/>
                  </a:cubicBezTo>
                  <a:close/>
                  <a:moveTo>
                    <a:pt x="731" y="297"/>
                  </a:moveTo>
                  <a:cubicBezTo>
                    <a:pt x="730" y="302"/>
                    <a:pt x="738" y="300"/>
                    <a:pt x="737" y="296"/>
                  </a:cubicBezTo>
                  <a:cubicBezTo>
                    <a:pt x="735" y="296"/>
                    <a:pt x="732" y="296"/>
                    <a:pt x="731" y="297"/>
                  </a:cubicBezTo>
                  <a:close/>
                  <a:moveTo>
                    <a:pt x="716" y="309"/>
                  </a:moveTo>
                  <a:cubicBezTo>
                    <a:pt x="734" y="310"/>
                    <a:pt x="716" y="289"/>
                    <a:pt x="716" y="309"/>
                  </a:cubicBezTo>
                  <a:close/>
                  <a:moveTo>
                    <a:pt x="696" y="315"/>
                  </a:moveTo>
                  <a:cubicBezTo>
                    <a:pt x="702" y="317"/>
                    <a:pt x="709" y="314"/>
                    <a:pt x="711" y="310"/>
                  </a:cubicBezTo>
                  <a:cubicBezTo>
                    <a:pt x="708" y="309"/>
                    <a:pt x="707" y="307"/>
                    <a:pt x="704" y="307"/>
                  </a:cubicBezTo>
                  <a:cubicBezTo>
                    <a:pt x="707" y="313"/>
                    <a:pt x="696" y="309"/>
                    <a:pt x="696" y="315"/>
                  </a:cubicBezTo>
                  <a:close/>
                  <a:moveTo>
                    <a:pt x="687" y="320"/>
                  </a:moveTo>
                  <a:cubicBezTo>
                    <a:pt x="686" y="323"/>
                    <a:pt x="684" y="323"/>
                    <a:pt x="684" y="326"/>
                  </a:cubicBezTo>
                  <a:cubicBezTo>
                    <a:pt x="686" y="331"/>
                    <a:pt x="698" y="333"/>
                    <a:pt x="703" y="329"/>
                  </a:cubicBezTo>
                  <a:cubicBezTo>
                    <a:pt x="704" y="325"/>
                    <a:pt x="700" y="326"/>
                    <a:pt x="700" y="323"/>
                  </a:cubicBezTo>
                  <a:cubicBezTo>
                    <a:pt x="701" y="322"/>
                    <a:pt x="705" y="323"/>
                    <a:pt x="704" y="320"/>
                  </a:cubicBezTo>
                  <a:cubicBezTo>
                    <a:pt x="699" y="316"/>
                    <a:pt x="694" y="322"/>
                    <a:pt x="687" y="320"/>
                  </a:cubicBezTo>
                  <a:close/>
                  <a:moveTo>
                    <a:pt x="1394" y="386"/>
                  </a:moveTo>
                  <a:cubicBezTo>
                    <a:pt x="1397" y="370"/>
                    <a:pt x="1385" y="356"/>
                    <a:pt x="1376" y="346"/>
                  </a:cubicBezTo>
                  <a:cubicBezTo>
                    <a:pt x="1378" y="360"/>
                    <a:pt x="1388" y="373"/>
                    <a:pt x="1394" y="386"/>
                  </a:cubicBezTo>
                  <a:close/>
                  <a:moveTo>
                    <a:pt x="1397" y="469"/>
                  </a:moveTo>
                  <a:cubicBezTo>
                    <a:pt x="1393" y="473"/>
                    <a:pt x="1393" y="484"/>
                    <a:pt x="1399" y="486"/>
                  </a:cubicBezTo>
                  <a:cubicBezTo>
                    <a:pt x="1402" y="484"/>
                    <a:pt x="1400" y="477"/>
                    <a:pt x="1403" y="476"/>
                  </a:cubicBezTo>
                  <a:cubicBezTo>
                    <a:pt x="1404" y="477"/>
                    <a:pt x="1403" y="480"/>
                    <a:pt x="1405" y="482"/>
                  </a:cubicBezTo>
                  <a:cubicBezTo>
                    <a:pt x="1408" y="483"/>
                    <a:pt x="1406" y="478"/>
                    <a:pt x="1409" y="479"/>
                  </a:cubicBezTo>
                  <a:cubicBezTo>
                    <a:pt x="1417" y="482"/>
                    <a:pt x="1408" y="498"/>
                    <a:pt x="1416" y="502"/>
                  </a:cubicBezTo>
                  <a:cubicBezTo>
                    <a:pt x="1415" y="494"/>
                    <a:pt x="1420" y="487"/>
                    <a:pt x="1414" y="484"/>
                  </a:cubicBezTo>
                  <a:cubicBezTo>
                    <a:pt x="1416" y="476"/>
                    <a:pt x="1424" y="461"/>
                    <a:pt x="1414" y="456"/>
                  </a:cubicBezTo>
                  <a:cubicBezTo>
                    <a:pt x="1412" y="445"/>
                    <a:pt x="1409" y="435"/>
                    <a:pt x="1405" y="426"/>
                  </a:cubicBezTo>
                  <a:cubicBezTo>
                    <a:pt x="1400" y="426"/>
                    <a:pt x="1399" y="422"/>
                    <a:pt x="1395" y="420"/>
                  </a:cubicBezTo>
                  <a:cubicBezTo>
                    <a:pt x="1395" y="439"/>
                    <a:pt x="1408" y="455"/>
                    <a:pt x="1407" y="474"/>
                  </a:cubicBezTo>
                  <a:cubicBezTo>
                    <a:pt x="1406" y="471"/>
                    <a:pt x="1399" y="472"/>
                    <a:pt x="1397" y="469"/>
                  </a:cubicBezTo>
                  <a:close/>
                  <a:moveTo>
                    <a:pt x="1464" y="460"/>
                  </a:moveTo>
                  <a:cubicBezTo>
                    <a:pt x="1464" y="451"/>
                    <a:pt x="1459" y="439"/>
                    <a:pt x="1451" y="436"/>
                  </a:cubicBezTo>
                  <a:cubicBezTo>
                    <a:pt x="1454" y="443"/>
                    <a:pt x="1458" y="461"/>
                    <a:pt x="1464" y="460"/>
                  </a:cubicBezTo>
                  <a:close/>
                  <a:moveTo>
                    <a:pt x="1394" y="487"/>
                  </a:moveTo>
                  <a:cubicBezTo>
                    <a:pt x="1384" y="483"/>
                    <a:pt x="1384" y="496"/>
                    <a:pt x="1383" y="504"/>
                  </a:cubicBezTo>
                  <a:cubicBezTo>
                    <a:pt x="1387" y="506"/>
                    <a:pt x="1388" y="505"/>
                    <a:pt x="1391" y="506"/>
                  </a:cubicBezTo>
                  <a:cubicBezTo>
                    <a:pt x="1391" y="508"/>
                    <a:pt x="1387" y="508"/>
                    <a:pt x="1387" y="511"/>
                  </a:cubicBezTo>
                  <a:cubicBezTo>
                    <a:pt x="1387" y="514"/>
                    <a:pt x="1389" y="514"/>
                    <a:pt x="1388" y="517"/>
                  </a:cubicBezTo>
                  <a:cubicBezTo>
                    <a:pt x="1394" y="518"/>
                    <a:pt x="1392" y="512"/>
                    <a:pt x="1396" y="512"/>
                  </a:cubicBezTo>
                  <a:cubicBezTo>
                    <a:pt x="1398" y="516"/>
                    <a:pt x="1398" y="525"/>
                    <a:pt x="1401" y="524"/>
                  </a:cubicBezTo>
                  <a:cubicBezTo>
                    <a:pt x="1400" y="522"/>
                    <a:pt x="1399" y="516"/>
                    <a:pt x="1400" y="515"/>
                  </a:cubicBezTo>
                  <a:cubicBezTo>
                    <a:pt x="1406" y="521"/>
                    <a:pt x="1400" y="539"/>
                    <a:pt x="1410" y="540"/>
                  </a:cubicBezTo>
                  <a:cubicBezTo>
                    <a:pt x="1412" y="530"/>
                    <a:pt x="1405" y="528"/>
                    <a:pt x="1407" y="518"/>
                  </a:cubicBezTo>
                  <a:cubicBezTo>
                    <a:pt x="1409" y="518"/>
                    <a:pt x="1408" y="521"/>
                    <a:pt x="1411" y="521"/>
                  </a:cubicBezTo>
                  <a:cubicBezTo>
                    <a:pt x="1411" y="512"/>
                    <a:pt x="1411" y="508"/>
                    <a:pt x="1408" y="503"/>
                  </a:cubicBezTo>
                  <a:cubicBezTo>
                    <a:pt x="1404" y="502"/>
                    <a:pt x="1405" y="505"/>
                    <a:pt x="1402" y="505"/>
                  </a:cubicBezTo>
                  <a:cubicBezTo>
                    <a:pt x="1400" y="509"/>
                    <a:pt x="1406" y="511"/>
                    <a:pt x="1403" y="514"/>
                  </a:cubicBezTo>
                  <a:cubicBezTo>
                    <a:pt x="1402" y="512"/>
                    <a:pt x="1400" y="511"/>
                    <a:pt x="1400" y="508"/>
                  </a:cubicBezTo>
                  <a:cubicBezTo>
                    <a:pt x="1398" y="507"/>
                    <a:pt x="1398" y="509"/>
                    <a:pt x="1397" y="510"/>
                  </a:cubicBezTo>
                  <a:cubicBezTo>
                    <a:pt x="1393" y="504"/>
                    <a:pt x="1391" y="503"/>
                    <a:pt x="1389" y="497"/>
                  </a:cubicBezTo>
                  <a:cubicBezTo>
                    <a:pt x="1395" y="498"/>
                    <a:pt x="1396" y="492"/>
                    <a:pt x="1394" y="487"/>
                  </a:cubicBezTo>
                  <a:close/>
                  <a:moveTo>
                    <a:pt x="1437" y="545"/>
                  </a:moveTo>
                  <a:cubicBezTo>
                    <a:pt x="1440" y="554"/>
                    <a:pt x="1443" y="559"/>
                    <a:pt x="1447" y="565"/>
                  </a:cubicBezTo>
                  <a:cubicBezTo>
                    <a:pt x="1444" y="550"/>
                    <a:pt x="1436" y="541"/>
                    <a:pt x="1431" y="530"/>
                  </a:cubicBezTo>
                  <a:cubicBezTo>
                    <a:pt x="1433" y="524"/>
                    <a:pt x="1429" y="518"/>
                    <a:pt x="1427" y="515"/>
                  </a:cubicBezTo>
                  <a:cubicBezTo>
                    <a:pt x="1428" y="521"/>
                    <a:pt x="1426" y="527"/>
                    <a:pt x="1428" y="533"/>
                  </a:cubicBezTo>
                  <a:cubicBezTo>
                    <a:pt x="1429" y="537"/>
                    <a:pt x="1436" y="540"/>
                    <a:pt x="1437" y="545"/>
                  </a:cubicBezTo>
                  <a:close/>
                  <a:moveTo>
                    <a:pt x="1394" y="519"/>
                  </a:moveTo>
                  <a:cubicBezTo>
                    <a:pt x="1394" y="523"/>
                    <a:pt x="1395" y="525"/>
                    <a:pt x="1398" y="525"/>
                  </a:cubicBezTo>
                  <a:cubicBezTo>
                    <a:pt x="1399" y="522"/>
                    <a:pt x="1396" y="522"/>
                    <a:pt x="1397" y="519"/>
                  </a:cubicBezTo>
                  <a:lnTo>
                    <a:pt x="1394" y="519"/>
                  </a:lnTo>
                  <a:close/>
                  <a:moveTo>
                    <a:pt x="1388" y="574"/>
                  </a:moveTo>
                  <a:cubicBezTo>
                    <a:pt x="1392" y="572"/>
                    <a:pt x="1395" y="576"/>
                    <a:pt x="1399" y="574"/>
                  </a:cubicBezTo>
                  <a:cubicBezTo>
                    <a:pt x="1403" y="570"/>
                    <a:pt x="1400" y="560"/>
                    <a:pt x="1403" y="558"/>
                  </a:cubicBezTo>
                  <a:cubicBezTo>
                    <a:pt x="1408" y="559"/>
                    <a:pt x="1408" y="565"/>
                    <a:pt x="1414" y="564"/>
                  </a:cubicBezTo>
                  <a:cubicBezTo>
                    <a:pt x="1414" y="552"/>
                    <a:pt x="1407" y="552"/>
                    <a:pt x="1404" y="543"/>
                  </a:cubicBezTo>
                  <a:cubicBezTo>
                    <a:pt x="1398" y="543"/>
                    <a:pt x="1398" y="543"/>
                    <a:pt x="1398" y="543"/>
                  </a:cubicBezTo>
                  <a:cubicBezTo>
                    <a:pt x="1396" y="537"/>
                    <a:pt x="1392" y="531"/>
                    <a:pt x="1387" y="528"/>
                  </a:cubicBezTo>
                  <a:cubicBezTo>
                    <a:pt x="1388" y="524"/>
                    <a:pt x="1391" y="521"/>
                    <a:pt x="1386" y="520"/>
                  </a:cubicBezTo>
                  <a:cubicBezTo>
                    <a:pt x="1378" y="527"/>
                    <a:pt x="1379" y="553"/>
                    <a:pt x="1385" y="561"/>
                  </a:cubicBezTo>
                  <a:cubicBezTo>
                    <a:pt x="1387" y="561"/>
                    <a:pt x="1385" y="557"/>
                    <a:pt x="1388" y="558"/>
                  </a:cubicBezTo>
                  <a:cubicBezTo>
                    <a:pt x="1392" y="563"/>
                    <a:pt x="1385" y="568"/>
                    <a:pt x="1388" y="574"/>
                  </a:cubicBezTo>
                  <a:close/>
                  <a:moveTo>
                    <a:pt x="1416" y="581"/>
                  </a:moveTo>
                  <a:cubicBezTo>
                    <a:pt x="1419" y="579"/>
                    <a:pt x="1420" y="573"/>
                    <a:pt x="1414" y="573"/>
                  </a:cubicBezTo>
                  <a:cubicBezTo>
                    <a:pt x="1414" y="576"/>
                    <a:pt x="1414" y="580"/>
                    <a:pt x="1416" y="581"/>
                  </a:cubicBezTo>
                  <a:close/>
                  <a:moveTo>
                    <a:pt x="1452" y="689"/>
                  </a:moveTo>
                  <a:cubicBezTo>
                    <a:pt x="1452" y="691"/>
                    <a:pt x="1449" y="693"/>
                    <a:pt x="1449" y="695"/>
                  </a:cubicBezTo>
                  <a:cubicBezTo>
                    <a:pt x="1448" y="698"/>
                    <a:pt x="1449" y="705"/>
                    <a:pt x="1450" y="708"/>
                  </a:cubicBezTo>
                  <a:cubicBezTo>
                    <a:pt x="1452" y="719"/>
                    <a:pt x="1456" y="732"/>
                    <a:pt x="1461" y="735"/>
                  </a:cubicBezTo>
                  <a:cubicBezTo>
                    <a:pt x="1462" y="731"/>
                    <a:pt x="1460" y="726"/>
                    <a:pt x="1462" y="724"/>
                  </a:cubicBezTo>
                  <a:cubicBezTo>
                    <a:pt x="1465" y="725"/>
                    <a:pt x="1466" y="728"/>
                    <a:pt x="1469" y="729"/>
                  </a:cubicBezTo>
                  <a:cubicBezTo>
                    <a:pt x="1470" y="728"/>
                    <a:pt x="1469" y="725"/>
                    <a:pt x="1472" y="725"/>
                  </a:cubicBezTo>
                  <a:cubicBezTo>
                    <a:pt x="1473" y="729"/>
                    <a:pt x="1476" y="731"/>
                    <a:pt x="1478" y="734"/>
                  </a:cubicBezTo>
                  <a:cubicBezTo>
                    <a:pt x="1480" y="733"/>
                    <a:pt x="1477" y="727"/>
                    <a:pt x="1479" y="726"/>
                  </a:cubicBezTo>
                  <a:cubicBezTo>
                    <a:pt x="1481" y="730"/>
                    <a:pt x="1482" y="733"/>
                    <a:pt x="1487" y="734"/>
                  </a:cubicBezTo>
                  <a:cubicBezTo>
                    <a:pt x="1487" y="710"/>
                    <a:pt x="1503" y="688"/>
                    <a:pt x="1489" y="670"/>
                  </a:cubicBezTo>
                  <a:cubicBezTo>
                    <a:pt x="1487" y="669"/>
                    <a:pt x="1487" y="672"/>
                    <a:pt x="1484" y="671"/>
                  </a:cubicBezTo>
                  <a:cubicBezTo>
                    <a:pt x="1488" y="653"/>
                    <a:pt x="1477" y="648"/>
                    <a:pt x="1471" y="635"/>
                  </a:cubicBezTo>
                  <a:cubicBezTo>
                    <a:pt x="1466" y="625"/>
                    <a:pt x="1466" y="614"/>
                    <a:pt x="1462" y="604"/>
                  </a:cubicBezTo>
                  <a:cubicBezTo>
                    <a:pt x="1452" y="600"/>
                    <a:pt x="1455" y="582"/>
                    <a:pt x="1447" y="574"/>
                  </a:cubicBezTo>
                  <a:cubicBezTo>
                    <a:pt x="1446" y="575"/>
                    <a:pt x="1446" y="578"/>
                    <a:pt x="1446" y="581"/>
                  </a:cubicBezTo>
                  <a:cubicBezTo>
                    <a:pt x="1442" y="580"/>
                    <a:pt x="1440" y="590"/>
                    <a:pt x="1433" y="590"/>
                  </a:cubicBezTo>
                  <a:cubicBezTo>
                    <a:pt x="1432" y="597"/>
                    <a:pt x="1437" y="597"/>
                    <a:pt x="1440" y="600"/>
                  </a:cubicBezTo>
                  <a:cubicBezTo>
                    <a:pt x="1440" y="603"/>
                    <a:pt x="1438" y="603"/>
                    <a:pt x="1438" y="606"/>
                  </a:cubicBezTo>
                  <a:cubicBezTo>
                    <a:pt x="1439" y="609"/>
                    <a:pt x="1443" y="607"/>
                    <a:pt x="1444" y="608"/>
                  </a:cubicBezTo>
                  <a:cubicBezTo>
                    <a:pt x="1445" y="616"/>
                    <a:pt x="1444" y="623"/>
                    <a:pt x="1445" y="629"/>
                  </a:cubicBezTo>
                  <a:cubicBezTo>
                    <a:pt x="1443" y="628"/>
                    <a:pt x="1442" y="629"/>
                    <a:pt x="1441" y="630"/>
                  </a:cubicBezTo>
                  <a:cubicBezTo>
                    <a:pt x="1443" y="640"/>
                    <a:pt x="1438" y="645"/>
                    <a:pt x="1436" y="654"/>
                  </a:cubicBezTo>
                  <a:cubicBezTo>
                    <a:pt x="1440" y="657"/>
                    <a:pt x="1446" y="657"/>
                    <a:pt x="1446" y="663"/>
                  </a:cubicBezTo>
                  <a:cubicBezTo>
                    <a:pt x="1437" y="670"/>
                    <a:pt x="1452" y="677"/>
                    <a:pt x="1452" y="689"/>
                  </a:cubicBezTo>
                  <a:close/>
                  <a:moveTo>
                    <a:pt x="1425" y="577"/>
                  </a:moveTo>
                  <a:cubicBezTo>
                    <a:pt x="1423" y="579"/>
                    <a:pt x="1424" y="584"/>
                    <a:pt x="1427" y="584"/>
                  </a:cubicBezTo>
                  <a:cubicBezTo>
                    <a:pt x="1426" y="581"/>
                    <a:pt x="1428" y="577"/>
                    <a:pt x="1425" y="577"/>
                  </a:cubicBezTo>
                  <a:close/>
                  <a:moveTo>
                    <a:pt x="1379" y="581"/>
                  </a:moveTo>
                  <a:cubicBezTo>
                    <a:pt x="1379" y="585"/>
                    <a:pt x="1379" y="589"/>
                    <a:pt x="1383" y="589"/>
                  </a:cubicBezTo>
                  <a:cubicBezTo>
                    <a:pt x="1382" y="585"/>
                    <a:pt x="1383" y="581"/>
                    <a:pt x="1379" y="581"/>
                  </a:cubicBezTo>
                  <a:close/>
                  <a:moveTo>
                    <a:pt x="1518" y="630"/>
                  </a:moveTo>
                  <a:cubicBezTo>
                    <a:pt x="1514" y="652"/>
                    <a:pt x="1514" y="679"/>
                    <a:pt x="1515" y="701"/>
                  </a:cubicBezTo>
                  <a:cubicBezTo>
                    <a:pt x="1525" y="692"/>
                    <a:pt x="1522" y="677"/>
                    <a:pt x="1523" y="663"/>
                  </a:cubicBezTo>
                  <a:cubicBezTo>
                    <a:pt x="1523" y="640"/>
                    <a:pt x="1526" y="612"/>
                    <a:pt x="1518" y="592"/>
                  </a:cubicBezTo>
                  <a:cubicBezTo>
                    <a:pt x="1520" y="605"/>
                    <a:pt x="1520" y="619"/>
                    <a:pt x="1520" y="632"/>
                  </a:cubicBezTo>
                  <a:cubicBezTo>
                    <a:pt x="1519" y="632"/>
                    <a:pt x="1519" y="631"/>
                    <a:pt x="1518" y="630"/>
                  </a:cubicBezTo>
                  <a:close/>
                  <a:moveTo>
                    <a:pt x="1365" y="606"/>
                  </a:moveTo>
                  <a:cubicBezTo>
                    <a:pt x="1367" y="606"/>
                    <a:pt x="1368" y="601"/>
                    <a:pt x="1366" y="600"/>
                  </a:cubicBezTo>
                  <a:cubicBezTo>
                    <a:pt x="1364" y="600"/>
                    <a:pt x="1364" y="601"/>
                    <a:pt x="1362" y="601"/>
                  </a:cubicBezTo>
                  <a:cubicBezTo>
                    <a:pt x="1362" y="604"/>
                    <a:pt x="1362" y="607"/>
                    <a:pt x="1365" y="606"/>
                  </a:cubicBezTo>
                  <a:close/>
                  <a:moveTo>
                    <a:pt x="1362" y="632"/>
                  </a:moveTo>
                  <a:cubicBezTo>
                    <a:pt x="1365" y="633"/>
                    <a:pt x="1368" y="633"/>
                    <a:pt x="1369" y="637"/>
                  </a:cubicBezTo>
                  <a:cubicBezTo>
                    <a:pt x="1369" y="641"/>
                    <a:pt x="1364" y="640"/>
                    <a:pt x="1364" y="645"/>
                  </a:cubicBezTo>
                  <a:cubicBezTo>
                    <a:pt x="1382" y="647"/>
                    <a:pt x="1380" y="615"/>
                    <a:pt x="1370" y="606"/>
                  </a:cubicBezTo>
                  <a:cubicBezTo>
                    <a:pt x="1368" y="615"/>
                    <a:pt x="1375" y="623"/>
                    <a:pt x="1371" y="627"/>
                  </a:cubicBezTo>
                  <a:cubicBezTo>
                    <a:pt x="1368" y="624"/>
                    <a:pt x="1367" y="617"/>
                    <a:pt x="1362" y="620"/>
                  </a:cubicBezTo>
                  <a:cubicBezTo>
                    <a:pt x="1361" y="625"/>
                    <a:pt x="1363" y="628"/>
                    <a:pt x="1362" y="632"/>
                  </a:cubicBezTo>
                  <a:close/>
                  <a:moveTo>
                    <a:pt x="1186" y="612"/>
                  </a:moveTo>
                  <a:cubicBezTo>
                    <a:pt x="1183" y="614"/>
                    <a:pt x="1186" y="617"/>
                    <a:pt x="1187" y="619"/>
                  </a:cubicBezTo>
                  <a:cubicBezTo>
                    <a:pt x="1190" y="620"/>
                    <a:pt x="1191" y="618"/>
                    <a:pt x="1193" y="617"/>
                  </a:cubicBezTo>
                  <a:cubicBezTo>
                    <a:pt x="1193" y="613"/>
                    <a:pt x="1188" y="611"/>
                    <a:pt x="1186" y="612"/>
                  </a:cubicBezTo>
                  <a:close/>
                  <a:moveTo>
                    <a:pt x="1129" y="629"/>
                  </a:moveTo>
                  <a:cubicBezTo>
                    <a:pt x="1139" y="628"/>
                    <a:pt x="1140" y="619"/>
                    <a:pt x="1150" y="619"/>
                  </a:cubicBezTo>
                  <a:cubicBezTo>
                    <a:pt x="1150" y="616"/>
                    <a:pt x="1150" y="612"/>
                    <a:pt x="1146" y="612"/>
                  </a:cubicBezTo>
                  <a:cubicBezTo>
                    <a:pt x="1140" y="622"/>
                    <a:pt x="1110" y="628"/>
                    <a:pt x="1124" y="644"/>
                  </a:cubicBezTo>
                  <a:cubicBezTo>
                    <a:pt x="1131" y="644"/>
                    <a:pt x="1127" y="633"/>
                    <a:pt x="1129" y="629"/>
                  </a:cubicBezTo>
                  <a:close/>
                  <a:moveTo>
                    <a:pt x="1438" y="708"/>
                  </a:moveTo>
                  <a:cubicBezTo>
                    <a:pt x="1437" y="683"/>
                    <a:pt x="1436" y="657"/>
                    <a:pt x="1426" y="637"/>
                  </a:cubicBezTo>
                  <a:cubicBezTo>
                    <a:pt x="1416" y="643"/>
                    <a:pt x="1409" y="634"/>
                    <a:pt x="1402" y="634"/>
                  </a:cubicBezTo>
                  <a:cubicBezTo>
                    <a:pt x="1401" y="628"/>
                    <a:pt x="1396" y="626"/>
                    <a:pt x="1393" y="623"/>
                  </a:cubicBezTo>
                  <a:cubicBezTo>
                    <a:pt x="1391" y="631"/>
                    <a:pt x="1401" y="651"/>
                    <a:pt x="1415" y="644"/>
                  </a:cubicBezTo>
                  <a:cubicBezTo>
                    <a:pt x="1418" y="648"/>
                    <a:pt x="1422" y="650"/>
                    <a:pt x="1429" y="651"/>
                  </a:cubicBezTo>
                  <a:cubicBezTo>
                    <a:pt x="1429" y="656"/>
                    <a:pt x="1431" y="659"/>
                    <a:pt x="1431" y="665"/>
                  </a:cubicBezTo>
                  <a:cubicBezTo>
                    <a:pt x="1425" y="664"/>
                    <a:pt x="1426" y="669"/>
                    <a:pt x="1423" y="671"/>
                  </a:cubicBezTo>
                  <a:cubicBezTo>
                    <a:pt x="1422" y="662"/>
                    <a:pt x="1414" y="659"/>
                    <a:pt x="1409" y="654"/>
                  </a:cubicBezTo>
                  <a:cubicBezTo>
                    <a:pt x="1408" y="655"/>
                    <a:pt x="1407" y="657"/>
                    <a:pt x="1407" y="659"/>
                  </a:cubicBezTo>
                  <a:cubicBezTo>
                    <a:pt x="1413" y="662"/>
                    <a:pt x="1414" y="670"/>
                    <a:pt x="1417" y="677"/>
                  </a:cubicBezTo>
                  <a:cubicBezTo>
                    <a:pt x="1413" y="683"/>
                    <a:pt x="1408" y="692"/>
                    <a:pt x="1411" y="701"/>
                  </a:cubicBezTo>
                  <a:cubicBezTo>
                    <a:pt x="1407" y="705"/>
                    <a:pt x="1402" y="708"/>
                    <a:pt x="1403" y="717"/>
                  </a:cubicBezTo>
                  <a:cubicBezTo>
                    <a:pt x="1404" y="718"/>
                    <a:pt x="1406" y="718"/>
                    <a:pt x="1407" y="720"/>
                  </a:cubicBezTo>
                  <a:cubicBezTo>
                    <a:pt x="1408" y="724"/>
                    <a:pt x="1406" y="725"/>
                    <a:pt x="1407" y="728"/>
                  </a:cubicBezTo>
                  <a:cubicBezTo>
                    <a:pt x="1408" y="729"/>
                    <a:pt x="1411" y="730"/>
                    <a:pt x="1413" y="730"/>
                  </a:cubicBezTo>
                  <a:cubicBezTo>
                    <a:pt x="1417" y="715"/>
                    <a:pt x="1420" y="699"/>
                    <a:pt x="1428" y="686"/>
                  </a:cubicBezTo>
                  <a:cubicBezTo>
                    <a:pt x="1426" y="703"/>
                    <a:pt x="1422" y="726"/>
                    <a:pt x="1428" y="740"/>
                  </a:cubicBezTo>
                  <a:cubicBezTo>
                    <a:pt x="1437" y="735"/>
                    <a:pt x="1428" y="717"/>
                    <a:pt x="1433" y="706"/>
                  </a:cubicBezTo>
                  <a:cubicBezTo>
                    <a:pt x="1435" y="707"/>
                    <a:pt x="1435" y="709"/>
                    <a:pt x="1438" y="708"/>
                  </a:cubicBezTo>
                  <a:close/>
                  <a:moveTo>
                    <a:pt x="1346" y="647"/>
                  </a:moveTo>
                  <a:cubicBezTo>
                    <a:pt x="1348" y="645"/>
                    <a:pt x="1348" y="643"/>
                    <a:pt x="1348" y="639"/>
                  </a:cubicBezTo>
                  <a:cubicBezTo>
                    <a:pt x="1345" y="638"/>
                    <a:pt x="1345" y="641"/>
                    <a:pt x="1342" y="640"/>
                  </a:cubicBezTo>
                  <a:cubicBezTo>
                    <a:pt x="1340" y="634"/>
                    <a:pt x="1336" y="631"/>
                    <a:pt x="1333" y="627"/>
                  </a:cubicBezTo>
                  <a:cubicBezTo>
                    <a:pt x="1326" y="627"/>
                    <a:pt x="1325" y="632"/>
                    <a:pt x="1319" y="630"/>
                  </a:cubicBezTo>
                  <a:cubicBezTo>
                    <a:pt x="1315" y="635"/>
                    <a:pt x="1316" y="645"/>
                    <a:pt x="1314" y="653"/>
                  </a:cubicBezTo>
                  <a:cubicBezTo>
                    <a:pt x="1312" y="653"/>
                    <a:pt x="1313" y="650"/>
                    <a:pt x="1311" y="651"/>
                  </a:cubicBezTo>
                  <a:cubicBezTo>
                    <a:pt x="1311" y="655"/>
                    <a:pt x="1311" y="658"/>
                    <a:pt x="1307" y="658"/>
                  </a:cubicBezTo>
                  <a:cubicBezTo>
                    <a:pt x="1300" y="656"/>
                    <a:pt x="1297" y="651"/>
                    <a:pt x="1297" y="642"/>
                  </a:cubicBezTo>
                  <a:cubicBezTo>
                    <a:pt x="1295" y="640"/>
                    <a:pt x="1291" y="640"/>
                    <a:pt x="1288" y="638"/>
                  </a:cubicBezTo>
                  <a:cubicBezTo>
                    <a:pt x="1289" y="621"/>
                    <a:pt x="1274" y="634"/>
                    <a:pt x="1263" y="635"/>
                  </a:cubicBezTo>
                  <a:cubicBezTo>
                    <a:pt x="1262" y="635"/>
                    <a:pt x="1259" y="633"/>
                    <a:pt x="1257" y="633"/>
                  </a:cubicBezTo>
                  <a:cubicBezTo>
                    <a:pt x="1255" y="633"/>
                    <a:pt x="1253" y="636"/>
                    <a:pt x="1251" y="636"/>
                  </a:cubicBezTo>
                  <a:cubicBezTo>
                    <a:pt x="1250" y="636"/>
                    <a:pt x="1248" y="634"/>
                    <a:pt x="1247" y="634"/>
                  </a:cubicBezTo>
                  <a:cubicBezTo>
                    <a:pt x="1240" y="634"/>
                    <a:pt x="1222" y="641"/>
                    <a:pt x="1218" y="644"/>
                  </a:cubicBezTo>
                  <a:cubicBezTo>
                    <a:pt x="1217" y="643"/>
                    <a:pt x="1216" y="643"/>
                    <a:pt x="1214" y="643"/>
                  </a:cubicBezTo>
                  <a:cubicBezTo>
                    <a:pt x="1210" y="646"/>
                    <a:pt x="1206" y="649"/>
                    <a:pt x="1201" y="651"/>
                  </a:cubicBezTo>
                  <a:cubicBezTo>
                    <a:pt x="1206" y="668"/>
                    <a:pt x="1181" y="659"/>
                    <a:pt x="1180" y="669"/>
                  </a:cubicBezTo>
                  <a:cubicBezTo>
                    <a:pt x="1179" y="674"/>
                    <a:pt x="1186" y="673"/>
                    <a:pt x="1187" y="678"/>
                  </a:cubicBezTo>
                  <a:cubicBezTo>
                    <a:pt x="1181" y="686"/>
                    <a:pt x="1174" y="692"/>
                    <a:pt x="1168" y="701"/>
                  </a:cubicBezTo>
                  <a:cubicBezTo>
                    <a:pt x="1166" y="700"/>
                    <a:pt x="1165" y="699"/>
                    <a:pt x="1162" y="700"/>
                  </a:cubicBezTo>
                  <a:cubicBezTo>
                    <a:pt x="1162" y="706"/>
                    <a:pt x="1162" y="706"/>
                    <a:pt x="1162" y="706"/>
                  </a:cubicBezTo>
                  <a:cubicBezTo>
                    <a:pt x="1153" y="708"/>
                    <a:pt x="1149" y="714"/>
                    <a:pt x="1147" y="723"/>
                  </a:cubicBezTo>
                  <a:cubicBezTo>
                    <a:pt x="1152" y="724"/>
                    <a:pt x="1154" y="718"/>
                    <a:pt x="1159" y="718"/>
                  </a:cubicBezTo>
                  <a:cubicBezTo>
                    <a:pt x="1165" y="717"/>
                    <a:pt x="1171" y="722"/>
                    <a:pt x="1176" y="721"/>
                  </a:cubicBezTo>
                  <a:cubicBezTo>
                    <a:pt x="1183" y="719"/>
                    <a:pt x="1181" y="712"/>
                    <a:pt x="1188" y="706"/>
                  </a:cubicBezTo>
                  <a:cubicBezTo>
                    <a:pt x="1190" y="707"/>
                    <a:pt x="1191" y="706"/>
                    <a:pt x="1192" y="705"/>
                  </a:cubicBezTo>
                  <a:cubicBezTo>
                    <a:pt x="1191" y="691"/>
                    <a:pt x="1208" y="698"/>
                    <a:pt x="1214" y="692"/>
                  </a:cubicBezTo>
                  <a:cubicBezTo>
                    <a:pt x="1218" y="695"/>
                    <a:pt x="1221" y="698"/>
                    <a:pt x="1222" y="703"/>
                  </a:cubicBezTo>
                  <a:cubicBezTo>
                    <a:pt x="1224" y="705"/>
                    <a:pt x="1229" y="704"/>
                    <a:pt x="1230" y="706"/>
                  </a:cubicBezTo>
                  <a:cubicBezTo>
                    <a:pt x="1228" y="709"/>
                    <a:pt x="1224" y="708"/>
                    <a:pt x="1224" y="712"/>
                  </a:cubicBezTo>
                  <a:cubicBezTo>
                    <a:pt x="1232" y="722"/>
                    <a:pt x="1254" y="725"/>
                    <a:pt x="1259" y="710"/>
                  </a:cubicBezTo>
                  <a:cubicBezTo>
                    <a:pt x="1266" y="713"/>
                    <a:pt x="1271" y="718"/>
                    <a:pt x="1280" y="719"/>
                  </a:cubicBezTo>
                  <a:cubicBezTo>
                    <a:pt x="1280" y="710"/>
                    <a:pt x="1277" y="704"/>
                    <a:pt x="1270" y="702"/>
                  </a:cubicBezTo>
                  <a:cubicBezTo>
                    <a:pt x="1272" y="695"/>
                    <a:pt x="1275" y="692"/>
                    <a:pt x="1276" y="682"/>
                  </a:cubicBezTo>
                  <a:cubicBezTo>
                    <a:pt x="1284" y="678"/>
                    <a:pt x="1295" y="673"/>
                    <a:pt x="1307" y="675"/>
                  </a:cubicBezTo>
                  <a:cubicBezTo>
                    <a:pt x="1309" y="669"/>
                    <a:pt x="1319" y="670"/>
                    <a:pt x="1321" y="664"/>
                  </a:cubicBezTo>
                  <a:cubicBezTo>
                    <a:pt x="1324" y="668"/>
                    <a:pt x="1322" y="676"/>
                    <a:pt x="1328" y="677"/>
                  </a:cubicBezTo>
                  <a:cubicBezTo>
                    <a:pt x="1331" y="674"/>
                    <a:pt x="1327" y="668"/>
                    <a:pt x="1329" y="666"/>
                  </a:cubicBezTo>
                  <a:cubicBezTo>
                    <a:pt x="1330" y="664"/>
                    <a:pt x="1335" y="666"/>
                    <a:pt x="1335" y="662"/>
                  </a:cubicBezTo>
                  <a:cubicBezTo>
                    <a:pt x="1335" y="657"/>
                    <a:pt x="1323" y="655"/>
                    <a:pt x="1319" y="650"/>
                  </a:cubicBezTo>
                  <a:cubicBezTo>
                    <a:pt x="1326" y="646"/>
                    <a:pt x="1327" y="654"/>
                    <a:pt x="1335" y="654"/>
                  </a:cubicBezTo>
                  <a:cubicBezTo>
                    <a:pt x="1336" y="652"/>
                    <a:pt x="1336" y="648"/>
                    <a:pt x="1337" y="646"/>
                  </a:cubicBezTo>
                  <a:cubicBezTo>
                    <a:pt x="1340" y="647"/>
                    <a:pt x="1343" y="647"/>
                    <a:pt x="1346" y="647"/>
                  </a:cubicBezTo>
                  <a:close/>
                  <a:moveTo>
                    <a:pt x="1144" y="639"/>
                  </a:moveTo>
                  <a:cubicBezTo>
                    <a:pt x="1141" y="636"/>
                    <a:pt x="1139" y="633"/>
                    <a:pt x="1133" y="633"/>
                  </a:cubicBezTo>
                  <a:cubicBezTo>
                    <a:pt x="1126" y="647"/>
                    <a:pt x="1137" y="657"/>
                    <a:pt x="1143" y="664"/>
                  </a:cubicBezTo>
                  <a:cubicBezTo>
                    <a:pt x="1151" y="665"/>
                    <a:pt x="1168" y="675"/>
                    <a:pt x="1171" y="663"/>
                  </a:cubicBezTo>
                  <a:cubicBezTo>
                    <a:pt x="1163" y="655"/>
                    <a:pt x="1147" y="655"/>
                    <a:pt x="1141" y="645"/>
                  </a:cubicBezTo>
                  <a:cubicBezTo>
                    <a:pt x="1141" y="642"/>
                    <a:pt x="1145" y="643"/>
                    <a:pt x="1144" y="639"/>
                  </a:cubicBezTo>
                  <a:close/>
                  <a:moveTo>
                    <a:pt x="1089" y="654"/>
                  </a:moveTo>
                  <a:cubicBezTo>
                    <a:pt x="1089" y="666"/>
                    <a:pt x="1089" y="666"/>
                    <a:pt x="1089" y="666"/>
                  </a:cubicBezTo>
                  <a:cubicBezTo>
                    <a:pt x="1099" y="662"/>
                    <a:pt x="1105" y="654"/>
                    <a:pt x="1108" y="643"/>
                  </a:cubicBezTo>
                  <a:cubicBezTo>
                    <a:pt x="1099" y="638"/>
                    <a:pt x="1096" y="652"/>
                    <a:pt x="1089" y="654"/>
                  </a:cubicBezTo>
                  <a:close/>
                  <a:moveTo>
                    <a:pt x="1499" y="653"/>
                  </a:moveTo>
                  <a:cubicBezTo>
                    <a:pt x="1499" y="650"/>
                    <a:pt x="1499" y="647"/>
                    <a:pt x="1497" y="647"/>
                  </a:cubicBezTo>
                  <a:cubicBezTo>
                    <a:pt x="1497" y="649"/>
                    <a:pt x="1495" y="653"/>
                    <a:pt x="1499" y="653"/>
                  </a:cubicBezTo>
                  <a:close/>
                  <a:moveTo>
                    <a:pt x="1354" y="678"/>
                  </a:moveTo>
                  <a:cubicBezTo>
                    <a:pt x="1355" y="678"/>
                    <a:pt x="1354" y="674"/>
                    <a:pt x="1356" y="674"/>
                  </a:cubicBezTo>
                  <a:cubicBezTo>
                    <a:pt x="1360" y="676"/>
                    <a:pt x="1364" y="682"/>
                    <a:pt x="1369" y="679"/>
                  </a:cubicBezTo>
                  <a:cubicBezTo>
                    <a:pt x="1370" y="669"/>
                    <a:pt x="1361" y="669"/>
                    <a:pt x="1358" y="664"/>
                  </a:cubicBezTo>
                  <a:cubicBezTo>
                    <a:pt x="1357" y="661"/>
                    <a:pt x="1361" y="661"/>
                    <a:pt x="1359" y="657"/>
                  </a:cubicBezTo>
                  <a:cubicBezTo>
                    <a:pt x="1357" y="657"/>
                    <a:pt x="1353" y="654"/>
                    <a:pt x="1351" y="655"/>
                  </a:cubicBezTo>
                  <a:cubicBezTo>
                    <a:pt x="1351" y="660"/>
                    <a:pt x="1354" y="662"/>
                    <a:pt x="1356" y="665"/>
                  </a:cubicBezTo>
                  <a:cubicBezTo>
                    <a:pt x="1348" y="665"/>
                    <a:pt x="1346" y="671"/>
                    <a:pt x="1345" y="678"/>
                  </a:cubicBezTo>
                  <a:cubicBezTo>
                    <a:pt x="1348" y="680"/>
                    <a:pt x="1350" y="675"/>
                    <a:pt x="1354" y="678"/>
                  </a:cubicBezTo>
                  <a:close/>
                  <a:moveTo>
                    <a:pt x="1076" y="658"/>
                  </a:moveTo>
                  <a:cubicBezTo>
                    <a:pt x="1075" y="661"/>
                    <a:pt x="1076" y="660"/>
                    <a:pt x="1076" y="664"/>
                  </a:cubicBezTo>
                  <a:cubicBezTo>
                    <a:pt x="1080" y="664"/>
                    <a:pt x="1081" y="663"/>
                    <a:pt x="1081" y="659"/>
                  </a:cubicBezTo>
                  <a:cubicBezTo>
                    <a:pt x="1080" y="658"/>
                    <a:pt x="1079" y="658"/>
                    <a:pt x="1076" y="658"/>
                  </a:cubicBezTo>
                  <a:close/>
                  <a:moveTo>
                    <a:pt x="1046" y="678"/>
                  </a:moveTo>
                  <a:cubicBezTo>
                    <a:pt x="1053" y="675"/>
                    <a:pt x="1059" y="672"/>
                    <a:pt x="1061" y="664"/>
                  </a:cubicBezTo>
                  <a:cubicBezTo>
                    <a:pt x="1054" y="667"/>
                    <a:pt x="1048" y="670"/>
                    <a:pt x="1046" y="678"/>
                  </a:cubicBezTo>
                  <a:close/>
                  <a:moveTo>
                    <a:pt x="1400" y="672"/>
                  </a:moveTo>
                  <a:cubicBezTo>
                    <a:pt x="1401" y="669"/>
                    <a:pt x="1398" y="669"/>
                    <a:pt x="1399" y="667"/>
                  </a:cubicBezTo>
                  <a:cubicBezTo>
                    <a:pt x="1395" y="667"/>
                    <a:pt x="1390" y="666"/>
                    <a:pt x="1386" y="667"/>
                  </a:cubicBezTo>
                  <a:cubicBezTo>
                    <a:pt x="1390" y="669"/>
                    <a:pt x="1395" y="674"/>
                    <a:pt x="1400" y="672"/>
                  </a:cubicBezTo>
                  <a:close/>
                  <a:moveTo>
                    <a:pt x="1409" y="674"/>
                  </a:moveTo>
                  <a:cubicBezTo>
                    <a:pt x="1410" y="670"/>
                    <a:pt x="1409" y="668"/>
                    <a:pt x="1406" y="668"/>
                  </a:cubicBezTo>
                  <a:cubicBezTo>
                    <a:pt x="1405" y="671"/>
                    <a:pt x="1405" y="675"/>
                    <a:pt x="1409" y="674"/>
                  </a:cubicBezTo>
                  <a:close/>
                  <a:moveTo>
                    <a:pt x="1068" y="675"/>
                  </a:moveTo>
                  <a:cubicBezTo>
                    <a:pt x="1067" y="679"/>
                    <a:pt x="1070" y="679"/>
                    <a:pt x="1071" y="681"/>
                  </a:cubicBezTo>
                  <a:cubicBezTo>
                    <a:pt x="1068" y="683"/>
                    <a:pt x="1065" y="682"/>
                    <a:pt x="1065" y="686"/>
                  </a:cubicBezTo>
                  <a:cubicBezTo>
                    <a:pt x="1066" y="686"/>
                    <a:pt x="1068" y="686"/>
                    <a:pt x="1069" y="687"/>
                  </a:cubicBezTo>
                  <a:cubicBezTo>
                    <a:pt x="1072" y="684"/>
                    <a:pt x="1071" y="676"/>
                    <a:pt x="1080" y="678"/>
                  </a:cubicBezTo>
                  <a:cubicBezTo>
                    <a:pt x="1080" y="674"/>
                    <a:pt x="1080" y="674"/>
                    <a:pt x="1080" y="674"/>
                  </a:cubicBezTo>
                  <a:cubicBezTo>
                    <a:pt x="1075" y="672"/>
                    <a:pt x="1074" y="678"/>
                    <a:pt x="1068" y="675"/>
                  </a:cubicBezTo>
                  <a:close/>
                  <a:moveTo>
                    <a:pt x="1035" y="674"/>
                  </a:moveTo>
                  <a:cubicBezTo>
                    <a:pt x="1032" y="674"/>
                    <a:pt x="1032" y="674"/>
                    <a:pt x="1032" y="674"/>
                  </a:cubicBezTo>
                  <a:cubicBezTo>
                    <a:pt x="1030" y="679"/>
                    <a:pt x="1027" y="683"/>
                    <a:pt x="1025" y="689"/>
                  </a:cubicBezTo>
                  <a:cubicBezTo>
                    <a:pt x="1032" y="687"/>
                    <a:pt x="1037" y="684"/>
                    <a:pt x="1035" y="674"/>
                  </a:cubicBezTo>
                  <a:close/>
                  <a:moveTo>
                    <a:pt x="74" y="695"/>
                  </a:moveTo>
                  <a:cubicBezTo>
                    <a:pt x="75" y="689"/>
                    <a:pt x="77" y="684"/>
                    <a:pt x="74" y="678"/>
                  </a:cubicBezTo>
                  <a:cubicBezTo>
                    <a:pt x="71" y="683"/>
                    <a:pt x="68" y="690"/>
                    <a:pt x="74" y="695"/>
                  </a:cubicBezTo>
                  <a:close/>
                  <a:moveTo>
                    <a:pt x="1383" y="678"/>
                  </a:moveTo>
                  <a:cubicBezTo>
                    <a:pt x="1363" y="684"/>
                    <a:pt x="1391" y="696"/>
                    <a:pt x="1383" y="678"/>
                  </a:cubicBezTo>
                  <a:close/>
                  <a:moveTo>
                    <a:pt x="1034" y="694"/>
                  </a:moveTo>
                  <a:cubicBezTo>
                    <a:pt x="1040" y="696"/>
                    <a:pt x="1049" y="694"/>
                    <a:pt x="1048" y="687"/>
                  </a:cubicBezTo>
                  <a:cubicBezTo>
                    <a:pt x="1043" y="685"/>
                    <a:pt x="1034" y="687"/>
                    <a:pt x="1034" y="694"/>
                  </a:cubicBezTo>
                  <a:close/>
                  <a:moveTo>
                    <a:pt x="1311" y="708"/>
                  </a:moveTo>
                  <a:cubicBezTo>
                    <a:pt x="1317" y="706"/>
                    <a:pt x="1314" y="690"/>
                    <a:pt x="1310" y="689"/>
                  </a:cubicBezTo>
                  <a:cubicBezTo>
                    <a:pt x="1310" y="694"/>
                    <a:pt x="1311" y="701"/>
                    <a:pt x="1311" y="708"/>
                  </a:cubicBezTo>
                  <a:close/>
                  <a:moveTo>
                    <a:pt x="1017" y="702"/>
                  </a:moveTo>
                  <a:cubicBezTo>
                    <a:pt x="1018" y="703"/>
                    <a:pt x="1018" y="705"/>
                    <a:pt x="1019" y="705"/>
                  </a:cubicBezTo>
                  <a:cubicBezTo>
                    <a:pt x="1023" y="705"/>
                    <a:pt x="1026" y="702"/>
                    <a:pt x="1026" y="698"/>
                  </a:cubicBezTo>
                  <a:cubicBezTo>
                    <a:pt x="1023" y="699"/>
                    <a:pt x="1019" y="699"/>
                    <a:pt x="1017" y="702"/>
                  </a:cubicBezTo>
                  <a:close/>
                  <a:moveTo>
                    <a:pt x="1510" y="716"/>
                  </a:moveTo>
                  <a:cubicBezTo>
                    <a:pt x="1513" y="717"/>
                    <a:pt x="1513" y="709"/>
                    <a:pt x="1511" y="709"/>
                  </a:cubicBezTo>
                  <a:cubicBezTo>
                    <a:pt x="1510" y="710"/>
                    <a:pt x="1510" y="713"/>
                    <a:pt x="1510" y="716"/>
                  </a:cubicBezTo>
                  <a:close/>
                  <a:moveTo>
                    <a:pt x="1530" y="720"/>
                  </a:moveTo>
                  <a:cubicBezTo>
                    <a:pt x="1530" y="735"/>
                    <a:pt x="1531" y="730"/>
                    <a:pt x="1532" y="722"/>
                  </a:cubicBezTo>
                  <a:cubicBezTo>
                    <a:pt x="1531" y="722"/>
                    <a:pt x="1531" y="720"/>
                    <a:pt x="1530" y="720"/>
                  </a:cubicBezTo>
                  <a:close/>
                  <a:moveTo>
                    <a:pt x="1333" y="722"/>
                  </a:moveTo>
                  <a:cubicBezTo>
                    <a:pt x="1330" y="728"/>
                    <a:pt x="1336" y="732"/>
                    <a:pt x="1341" y="733"/>
                  </a:cubicBezTo>
                  <a:cubicBezTo>
                    <a:pt x="1340" y="728"/>
                    <a:pt x="1339" y="722"/>
                    <a:pt x="1333" y="722"/>
                  </a:cubicBezTo>
                  <a:close/>
                  <a:moveTo>
                    <a:pt x="1497" y="747"/>
                  </a:moveTo>
                  <a:cubicBezTo>
                    <a:pt x="1500" y="746"/>
                    <a:pt x="1500" y="736"/>
                    <a:pt x="1497" y="736"/>
                  </a:cubicBezTo>
                  <a:cubicBezTo>
                    <a:pt x="1495" y="738"/>
                    <a:pt x="1493" y="746"/>
                    <a:pt x="1497" y="747"/>
                  </a:cubicBezTo>
                  <a:close/>
                  <a:moveTo>
                    <a:pt x="1419" y="978"/>
                  </a:moveTo>
                  <a:cubicBezTo>
                    <a:pt x="1418" y="979"/>
                    <a:pt x="1419" y="982"/>
                    <a:pt x="1417" y="982"/>
                  </a:cubicBezTo>
                  <a:cubicBezTo>
                    <a:pt x="1419" y="971"/>
                    <a:pt x="1413" y="967"/>
                    <a:pt x="1415" y="958"/>
                  </a:cubicBezTo>
                  <a:cubicBezTo>
                    <a:pt x="1412" y="950"/>
                    <a:pt x="1407" y="942"/>
                    <a:pt x="1404" y="934"/>
                  </a:cubicBezTo>
                  <a:cubicBezTo>
                    <a:pt x="1389" y="932"/>
                    <a:pt x="1392" y="913"/>
                    <a:pt x="1387" y="901"/>
                  </a:cubicBezTo>
                  <a:cubicBezTo>
                    <a:pt x="1396" y="896"/>
                    <a:pt x="1393" y="881"/>
                    <a:pt x="1390" y="872"/>
                  </a:cubicBezTo>
                  <a:cubicBezTo>
                    <a:pt x="1385" y="874"/>
                    <a:pt x="1386" y="881"/>
                    <a:pt x="1382" y="883"/>
                  </a:cubicBezTo>
                  <a:cubicBezTo>
                    <a:pt x="1381" y="876"/>
                    <a:pt x="1386" y="875"/>
                    <a:pt x="1386" y="869"/>
                  </a:cubicBezTo>
                  <a:cubicBezTo>
                    <a:pt x="1374" y="867"/>
                    <a:pt x="1380" y="861"/>
                    <a:pt x="1381" y="852"/>
                  </a:cubicBezTo>
                  <a:cubicBezTo>
                    <a:pt x="1374" y="852"/>
                    <a:pt x="1380" y="838"/>
                    <a:pt x="1373" y="840"/>
                  </a:cubicBezTo>
                  <a:cubicBezTo>
                    <a:pt x="1373" y="832"/>
                    <a:pt x="1370" y="824"/>
                    <a:pt x="1365" y="819"/>
                  </a:cubicBezTo>
                  <a:cubicBezTo>
                    <a:pt x="1363" y="829"/>
                    <a:pt x="1353" y="830"/>
                    <a:pt x="1353" y="842"/>
                  </a:cubicBezTo>
                  <a:cubicBezTo>
                    <a:pt x="1353" y="842"/>
                    <a:pt x="1353" y="843"/>
                    <a:pt x="1353" y="845"/>
                  </a:cubicBezTo>
                  <a:cubicBezTo>
                    <a:pt x="1353" y="843"/>
                    <a:pt x="1353" y="843"/>
                    <a:pt x="1353" y="842"/>
                  </a:cubicBezTo>
                  <a:cubicBezTo>
                    <a:pt x="1352" y="839"/>
                    <a:pt x="1351" y="837"/>
                    <a:pt x="1352" y="834"/>
                  </a:cubicBezTo>
                  <a:cubicBezTo>
                    <a:pt x="1347" y="837"/>
                    <a:pt x="1344" y="832"/>
                    <a:pt x="1340" y="831"/>
                  </a:cubicBezTo>
                  <a:cubicBezTo>
                    <a:pt x="1341" y="828"/>
                    <a:pt x="1345" y="829"/>
                    <a:pt x="1347" y="827"/>
                  </a:cubicBezTo>
                  <a:cubicBezTo>
                    <a:pt x="1349" y="819"/>
                    <a:pt x="1347" y="814"/>
                    <a:pt x="1343" y="809"/>
                  </a:cubicBezTo>
                  <a:cubicBezTo>
                    <a:pt x="1351" y="792"/>
                    <a:pt x="1329" y="790"/>
                    <a:pt x="1324" y="779"/>
                  </a:cubicBezTo>
                  <a:cubicBezTo>
                    <a:pt x="1327" y="780"/>
                    <a:pt x="1329" y="781"/>
                    <a:pt x="1334" y="780"/>
                  </a:cubicBezTo>
                  <a:cubicBezTo>
                    <a:pt x="1334" y="777"/>
                    <a:pt x="1333" y="774"/>
                    <a:pt x="1333" y="772"/>
                  </a:cubicBezTo>
                  <a:cubicBezTo>
                    <a:pt x="1329" y="774"/>
                    <a:pt x="1328" y="772"/>
                    <a:pt x="1325" y="771"/>
                  </a:cubicBezTo>
                  <a:cubicBezTo>
                    <a:pt x="1323" y="772"/>
                    <a:pt x="1323" y="775"/>
                    <a:pt x="1320" y="774"/>
                  </a:cubicBezTo>
                  <a:cubicBezTo>
                    <a:pt x="1307" y="775"/>
                    <a:pt x="1298" y="778"/>
                    <a:pt x="1289" y="769"/>
                  </a:cubicBezTo>
                  <a:cubicBezTo>
                    <a:pt x="1279" y="771"/>
                    <a:pt x="1288" y="780"/>
                    <a:pt x="1286" y="787"/>
                  </a:cubicBezTo>
                  <a:cubicBezTo>
                    <a:pt x="1287" y="789"/>
                    <a:pt x="1291" y="788"/>
                    <a:pt x="1292" y="791"/>
                  </a:cubicBezTo>
                  <a:cubicBezTo>
                    <a:pt x="1288" y="800"/>
                    <a:pt x="1298" y="810"/>
                    <a:pt x="1289" y="817"/>
                  </a:cubicBezTo>
                  <a:cubicBezTo>
                    <a:pt x="1280" y="819"/>
                    <a:pt x="1276" y="829"/>
                    <a:pt x="1263" y="827"/>
                  </a:cubicBezTo>
                  <a:cubicBezTo>
                    <a:pt x="1259" y="831"/>
                    <a:pt x="1258" y="835"/>
                    <a:pt x="1253" y="837"/>
                  </a:cubicBezTo>
                  <a:cubicBezTo>
                    <a:pt x="1233" y="826"/>
                    <a:pt x="1244" y="785"/>
                    <a:pt x="1243" y="768"/>
                  </a:cubicBezTo>
                  <a:cubicBezTo>
                    <a:pt x="1240" y="762"/>
                    <a:pt x="1237" y="754"/>
                    <a:pt x="1241" y="748"/>
                  </a:cubicBezTo>
                  <a:cubicBezTo>
                    <a:pt x="1239" y="744"/>
                    <a:pt x="1239" y="739"/>
                    <a:pt x="1235" y="738"/>
                  </a:cubicBezTo>
                  <a:cubicBezTo>
                    <a:pt x="1234" y="736"/>
                    <a:pt x="1230" y="741"/>
                    <a:pt x="1228" y="741"/>
                  </a:cubicBezTo>
                  <a:cubicBezTo>
                    <a:pt x="1227" y="752"/>
                    <a:pt x="1220" y="765"/>
                    <a:pt x="1217" y="778"/>
                  </a:cubicBezTo>
                  <a:cubicBezTo>
                    <a:pt x="1213" y="774"/>
                    <a:pt x="1208" y="779"/>
                    <a:pt x="1204" y="780"/>
                  </a:cubicBezTo>
                  <a:cubicBezTo>
                    <a:pt x="1200" y="786"/>
                    <a:pt x="1203" y="793"/>
                    <a:pt x="1202" y="798"/>
                  </a:cubicBezTo>
                  <a:cubicBezTo>
                    <a:pt x="1201" y="806"/>
                    <a:pt x="1194" y="812"/>
                    <a:pt x="1192" y="820"/>
                  </a:cubicBezTo>
                  <a:cubicBezTo>
                    <a:pt x="1192" y="823"/>
                    <a:pt x="1193" y="828"/>
                    <a:pt x="1192" y="831"/>
                  </a:cubicBezTo>
                  <a:cubicBezTo>
                    <a:pt x="1188" y="845"/>
                    <a:pt x="1164" y="838"/>
                    <a:pt x="1166" y="857"/>
                  </a:cubicBezTo>
                  <a:cubicBezTo>
                    <a:pt x="1164" y="859"/>
                    <a:pt x="1161" y="860"/>
                    <a:pt x="1159" y="861"/>
                  </a:cubicBezTo>
                  <a:cubicBezTo>
                    <a:pt x="1158" y="864"/>
                    <a:pt x="1160" y="870"/>
                    <a:pt x="1158" y="872"/>
                  </a:cubicBezTo>
                  <a:cubicBezTo>
                    <a:pt x="1155" y="866"/>
                    <a:pt x="1147" y="874"/>
                    <a:pt x="1145" y="877"/>
                  </a:cubicBezTo>
                  <a:cubicBezTo>
                    <a:pt x="1146" y="880"/>
                    <a:pt x="1148" y="881"/>
                    <a:pt x="1149" y="882"/>
                  </a:cubicBezTo>
                  <a:cubicBezTo>
                    <a:pt x="1145" y="887"/>
                    <a:pt x="1142" y="894"/>
                    <a:pt x="1135" y="896"/>
                  </a:cubicBezTo>
                  <a:cubicBezTo>
                    <a:pt x="1135" y="900"/>
                    <a:pt x="1133" y="902"/>
                    <a:pt x="1133" y="905"/>
                  </a:cubicBezTo>
                  <a:cubicBezTo>
                    <a:pt x="1131" y="905"/>
                    <a:pt x="1131" y="908"/>
                    <a:pt x="1128" y="907"/>
                  </a:cubicBezTo>
                  <a:cubicBezTo>
                    <a:pt x="1121" y="915"/>
                    <a:pt x="1125" y="926"/>
                    <a:pt x="1123" y="937"/>
                  </a:cubicBezTo>
                  <a:cubicBezTo>
                    <a:pt x="1123" y="940"/>
                    <a:pt x="1120" y="943"/>
                    <a:pt x="1119" y="945"/>
                  </a:cubicBezTo>
                  <a:cubicBezTo>
                    <a:pt x="1118" y="955"/>
                    <a:pt x="1124" y="968"/>
                    <a:pt x="1123" y="980"/>
                  </a:cubicBezTo>
                  <a:cubicBezTo>
                    <a:pt x="1123" y="990"/>
                    <a:pt x="1125" y="997"/>
                    <a:pt x="1127" y="1006"/>
                  </a:cubicBezTo>
                  <a:cubicBezTo>
                    <a:pt x="1129" y="1008"/>
                    <a:pt x="1132" y="1007"/>
                    <a:pt x="1132" y="1011"/>
                  </a:cubicBezTo>
                  <a:cubicBezTo>
                    <a:pt x="1130" y="1020"/>
                    <a:pt x="1137" y="1025"/>
                    <a:pt x="1137" y="1034"/>
                  </a:cubicBezTo>
                  <a:cubicBezTo>
                    <a:pt x="1136" y="1042"/>
                    <a:pt x="1135" y="1052"/>
                    <a:pt x="1139" y="1062"/>
                  </a:cubicBezTo>
                  <a:cubicBezTo>
                    <a:pt x="1132" y="1071"/>
                    <a:pt x="1139" y="1085"/>
                    <a:pt x="1149" y="1083"/>
                  </a:cubicBezTo>
                  <a:cubicBezTo>
                    <a:pt x="1147" y="1090"/>
                    <a:pt x="1153" y="1098"/>
                    <a:pt x="1156" y="1104"/>
                  </a:cubicBezTo>
                  <a:cubicBezTo>
                    <a:pt x="1161" y="1100"/>
                    <a:pt x="1164" y="1095"/>
                    <a:pt x="1169" y="1091"/>
                  </a:cubicBezTo>
                  <a:cubicBezTo>
                    <a:pt x="1169" y="1096"/>
                    <a:pt x="1168" y="1104"/>
                    <a:pt x="1175" y="1106"/>
                  </a:cubicBezTo>
                  <a:cubicBezTo>
                    <a:pt x="1187" y="1103"/>
                    <a:pt x="1201" y="1106"/>
                    <a:pt x="1206" y="1094"/>
                  </a:cubicBezTo>
                  <a:cubicBezTo>
                    <a:pt x="1207" y="1093"/>
                    <a:pt x="1205" y="1089"/>
                    <a:pt x="1205" y="1087"/>
                  </a:cubicBezTo>
                  <a:cubicBezTo>
                    <a:pt x="1206" y="1081"/>
                    <a:pt x="1214" y="1080"/>
                    <a:pt x="1215" y="1074"/>
                  </a:cubicBezTo>
                  <a:cubicBezTo>
                    <a:pt x="1217" y="1075"/>
                    <a:pt x="1220" y="1074"/>
                    <a:pt x="1222" y="1073"/>
                  </a:cubicBezTo>
                  <a:cubicBezTo>
                    <a:pt x="1222" y="1067"/>
                    <a:pt x="1220" y="1061"/>
                    <a:pt x="1226" y="1061"/>
                  </a:cubicBezTo>
                  <a:cubicBezTo>
                    <a:pt x="1227" y="1065"/>
                    <a:pt x="1224" y="1067"/>
                    <a:pt x="1225" y="1071"/>
                  </a:cubicBezTo>
                  <a:cubicBezTo>
                    <a:pt x="1229" y="1070"/>
                    <a:pt x="1227" y="1075"/>
                    <a:pt x="1231" y="1074"/>
                  </a:cubicBezTo>
                  <a:cubicBezTo>
                    <a:pt x="1232" y="1067"/>
                    <a:pt x="1229" y="1054"/>
                    <a:pt x="1234" y="1046"/>
                  </a:cubicBezTo>
                  <a:cubicBezTo>
                    <a:pt x="1232" y="1044"/>
                    <a:pt x="1229" y="1039"/>
                    <a:pt x="1233" y="1038"/>
                  </a:cubicBezTo>
                  <a:cubicBezTo>
                    <a:pt x="1236" y="1048"/>
                    <a:pt x="1241" y="1065"/>
                    <a:pt x="1237" y="1074"/>
                  </a:cubicBezTo>
                  <a:cubicBezTo>
                    <a:pt x="1240" y="1074"/>
                    <a:pt x="1242" y="1074"/>
                    <a:pt x="1244" y="1073"/>
                  </a:cubicBezTo>
                  <a:cubicBezTo>
                    <a:pt x="1246" y="1070"/>
                    <a:pt x="1244" y="1070"/>
                    <a:pt x="1243" y="1066"/>
                  </a:cubicBezTo>
                  <a:cubicBezTo>
                    <a:pt x="1247" y="1061"/>
                    <a:pt x="1252" y="1058"/>
                    <a:pt x="1258" y="1055"/>
                  </a:cubicBezTo>
                  <a:cubicBezTo>
                    <a:pt x="1257" y="1051"/>
                    <a:pt x="1258" y="1049"/>
                    <a:pt x="1259" y="1046"/>
                  </a:cubicBezTo>
                  <a:cubicBezTo>
                    <a:pt x="1266" y="1042"/>
                    <a:pt x="1273" y="1044"/>
                    <a:pt x="1281" y="1039"/>
                  </a:cubicBezTo>
                  <a:cubicBezTo>
                    <a:pt x="1288" y="1046"/>
                    <a:pt x="1296" y="1052"/>
                    <a:pt x="1298" y="1063"/>
                  </a:cubicBezTo>
                  <a:cubicBezTo>
                    <a:pt x="1309" y="1062"/>
                    <a:pt x="1306" y="1075"/>
                    <a:pt x="1313" y="1077"/>
                  </a:cubicBezTo>
                  <a:cubicBezTo>
                    <a:pt x="1313" y="1085"/>
                    <a:pt x="1311" y="1091"/>
                    <a:pt x="1310" y="1098"/>
                  </a:cubicBezTo>
                  <a:cubicBezTo>
                    <a:pt x="1313" y="1099"/>
                    <a:pt x="1312" y="1098"/>
                    <a:pt x="1315" y="1098"/>
                  </a:cubicBezTo>
                  <a:cubicBezTo>
                    <a:pt x="1313" y="1104"/>
                    <a:pt x="1323" y="1101"/>
                    <a:pt x="1321" y="1110"/>
                  </a:cubicBezTo>
                  <a:cubicBezTo>
                    <a:pt x="1322" y="1111"/>
                    <a:pt x="1326" y="1109"/>
                    <a:pt x="1327" y="1111"/>
                  </a:cubicBezTo>
                  <a:cubicBezTo>
                    <a:pt x="1328" y="1122"/>
                    <a:pt x="1325" y="1127"/>
                    <a:pt x="1330" y="1134"/>
                  </a:cubicBezTo>
                  <a:cubicBezTo>
                    <a:pt x="1335" y="1134"/>
                    <a:pt x="1337" y="1133"/>
                    <a:pt x="1344" y="1133"/>
                  </a:cubicBezTo>
                  <a:cubicBezTo>
                    <a:pt x="1349" y="1129"/>
                    <a:pt x="1346" y="1125"/>
                    <a:pt x="1347" y="1119"/>
                  </a:cubicBezTo>
                  <a:cubicBezTo>
                    <a:pt x="1347" y="1116"/>
                    <a:pt x="1351" y="1114"/>
                    <a:pt x="1354" y="1109"/>
                  </a:cubicBezTo>
                  <a:cubicBezTo>
                    <a:pt x="1355" y="1105"/>
                    <a:pt x="1355" y="1100"/>
                    <a:pt x="1357" y="1098"/>
                  </a:cubicBezTo>
                  <a:cubicBezTo>
                    <a:pt x="1358" y="1096"/>
                    <a:pt x="1362" y="1096"/>
                    <a:pt x="1364" y="1093"/>
                  </a:cubicBezTo>
                  <a:cubicBezTo>
                    <a:pt x="1372" y="1086"/>
                    <a:pt x="1375" y="1071"/>
                    <a:pt x="1380" y="1065"/>
                  </a:cubicBezTo>
                  <a:cubicBezTo>
                    <a:pt x="1382" y="1062"/>
                    <a:pt x="1387" y="1061"/>
                    <a:pt x="1389" y="1058"/>
                  </a:cubicBezTo>
                  <a:cubicBezTo>
                    <a:pt x="1390" y="1045"/>
                    <a:pt x="1404" y="1044"/>
                    <a:pt x="1403" y="1030"/>
                  </a:cubicBezTo>
                  <a:cubicBezTo>
                    <a:pt x="1400" y="1029"/>
                    <a:pt x="1397" y="1035"/>
                    <a:pt x="1399" y="1031"/>
                  </a:cubicBezTo>
                  <a:cubicBezTo>
                    <a:pt x="1402" y="1025"/>
                    <a:pt x="1410" y="1021"/>
                    <a:pt x="1411" y="1014"/>
                  </a:cubicBezTo>
                  <a:cubicBezTo>
                    <a:pt x="1412" y="1011"/>
                    <a:pt x="1410" y="1008"/>
                    <a:pt x="1411" y="1006"/>
                  </a:cubicBezTo>
                  <a:cubicBezTo>
                    <a:pt x="1414" y="999"/>
                    <a:pt x="1422" y="988"/>
                    <a:pt x="1419" y="978"/>
                  </a:cubicBezTo>
                  <a:close/>
                  <a:moveTo>
                    <a:pt x="1423" y="745"/>
                  </a:moveTo>
                  <a:cubicBezTo>
                    <a:pt x="1424" y="743"/>
                    <a:pt x="1424" y="737"/>
                    <a:pt x="1421" y="737"/>
                  </a:cubicBezTo>
                  <a:cubicBezTo>
                    <a:pt x="1421" y="740"/>
                    <a:pt x="1420" y="745"/>
                    <a:pt x="1423" y="745"/>
                  </a:cubicBezTo>
                  <a:close/>
                  <a:moveTo>
                    <a:pt x="1377" y="743"/>
                  </a:moveTo>
                  <a:cubicBezTo>
                    <a:pt x="1378" y="746"/>
                    <a:pt x="1381" y="747"/>
                    <a:pt x="1383" y="749"/>
                  </a:cubicBezTo>
                  <a:cubicBezTo>
                    <a:pt x="1383" y="745"/>
                    <a:pt x="1384" y="742"/>
                    <a:pt x="1381" y="742"/>
                  </a:cubicBezTo>
                  <a:cubicBezTo>
                    <a:pt x="1380" y="743"/>
                    <a:pt x="1378" y="743"/>
                    <a:pt x="1377" y="743"/>
                  </a:cubicBezTo>
                  <a:close/>
                  <a:moveTo>
                    <a:pt x="1393" y="787"/>
                  </a:moveTo>
                  <a:cubicBezTo>
                    <a:pt x="1399" y="768"/>
                    <a:pt x="1382" y="754"/>
                    <a:pt x="1369" y="747"/>
                  </a:cubicBezTo>
                  <a:cubicBezTo>
                    <a:pt x="1369" y="754"/>
                    <a:pt x="1373" y="758"/>
                    <a:pt x="1375" y="764"/>
                  </a:cubicBezTo>
                  <a:cubicBezTo>
                    <a:pt x="1386" y="766"/>
                    <a:pt x="1385" y="781"/>
                    <a:pt x="1393" y="787"/>
                  </a:cubicBezTo>
                  <a:close/>
                  <a:moveTo>
                    <a:pt x="1389" y="752"/>
                  </a:moveTo>
                  <a:cubicBezTo>
                    <a:pt x="1389" y="756"/>
                    <a:pt x="1389" y="756"/>
                    <a:pt x="1389" y="756"/>
                  </a:cubicBezTo>
                  <a:cubicBezTo>
                    <a:pt x="1393" y="757"/>
                    <a:pt x="1393" y="752"/>
                    <a:pt x="1389" y="752"/>
                  </a:cubicBezTo>
                  <a:close/>
                  <a:moveTo>
                    <a:pt x="1417" y="779"/>
                  </a:moveTo>
                  <a:cubicBezTo>
                    <a:pt x="1424" y="779"/>
                    <a:pt x="1424" y="779"/>
                    <a:pt x="1424" y="779"/>
                  </a:cubicBezTo>
                  <a:cubicBezTo>
                    <a:pt x="1422" y="774"/>
                    <a:pt x="1419" y="770"/>
                    <a:pt x="1417" y="765"/>
                  </a:cubicBezTo>
                  <a:cubicBezTo>
                    <a:pt x="1413" y="764"/>
                    <a:pt x="1413" y="767"/>
                    <a:pt x="1410" y="767"/>
                  </a:cubicBezTo>
                  <a:cubicBezTo>
                    <a:pt x="1410" y="763"/>
                    <a:pt x="1407" y="763"/>
                    <a:pt x="1405" y="764"/>
                  </a:cubicBezTo>
                  <a:cubicBezTo>
                    <a:pt x="1403" y="761"/>
                    <a:pt x="1402" y="758"/>
                    <a:pt x="1400" y="756"/>
                  </a:cubicBezTo>
                  <a:cubicBezTo>
                    <a:pt x="1396" y="770"/>
                    <a:pt x="1414" y="769"/>
                    <a:pt x="1417" y="779"/>
                  </a:cubicBezTo>
                  <a:close/>
                  <a:moveTo>
                    <a:pt x="819" y="760"/>
                  </a:moveTo>
                  <a:cubicBezTo>
                    <a:pt x="819" y="769"/>
                    <a:pt x="827" y="770"/>
                    <a:pt x="836" y="770"/>
                  </a:cubicBezTo>
                  <a:cubicBezTo>
                    <a:pt x="835" y="763"/>
                    <a:pt x="825" y="760"/>
                    <a:pt x="819" y="760"/>
                  </a:cubicBezTo>
                  <a:close/>
                  <a:moveTo>
                    <a:pt x="1524" y="767"/>
                  </a:moveTo>
                  <a:cubicBezTo>
                    <a:pt x="1523" y="769"/>
                    <a:pt x="1520" y="772"/>
                    <a:pt x="1523" y="774"/>
                  </a:cubicBezTo>
                  <a:cubicBezTo>
                    <a:pt x="1523" y="772"/>
                    <a:pt x="1526" y="768"/>
                    <a:pt x="1524" y="767"/>
                  </a:cubicBezTo>
                  <a:close/>
                  <a:moveTo>
                    <a:pt x="1459" y="768"/>
                  </a:moveTo>
                  <a:cubicBezTo>
                    <a:pt x="1460" y="772"/>
                    <a:pt x="1460" y="778"/>
                    <a:pt x="1465" y="778"/>
                  </a:cubicBezTo>
                  <a:cubicBezTo>
                    <a:pt x="1466" y="772"/>
                    <a:pt x="1464" y="769"/>
                    <a:pt x="1459" y="768"/>
                  </a:cubicBezTo>
                  <a:close/>
                  <a:moveTo>
                    <a:pt x="1435" y="773"/>
                  </a:moveTo>
                  <a:cubicBezTo>
                    <a:pt x="1431" y="774"/>
                    <a:pt x="1430" y="769"/>
                    <a:pt x="1428" y="772"/>
                  </a:cubicBezTo>
                  <a:cubicBezTo>
                    <a:pt x="1428" y="781"/>
                    <a:pt x="1428" y="781"/>
                    <a:pt x="1428" y="781"/>
                  </a:cubicBezTo>
                  <a:cubicBezTo>
                    <a:pt x="1433" y="781"/>
                    <a:pt x="1435" y="778"/>
                    <a:pt x="1435" y="773"/>
                  </a:cubicBezTo>
                  <a:close/>
                  <a:moveTo>
                    <a:pt x="838" y="783"/>
                  </a:moveTo>
                  <a:cubicBezTo>
                    <a:pt x="840" y="788"/>
                    <a:pt x="850" y="790"/>
                    <a:pt x="855" y="784"/>
                  </a:cubicBezTo>
                  <a:cubicBezTo>
                    <a:pt x="853" y="773"/>
                    <a:pt x="835" y="771"/>
                    <a:pt x="838" y="783"/>
                  </a:cubicBezTo>
                  <a:close/>
                  <a:moveTo>
                    <a:pt x="1340" y="785"/>
                  </a:moveTo>
                  <a:cubicBezTo>
                    <a:pt x="1340" y="781"/>
                    <a:pt x="1340" y="777"/>
                    <a:pt x="1336" y="776"/>
                  </a:cubicBezTo>
                  <a:cubicBezTo>
                    <a:pt x="1335" y="780"/>
                    <a:pt x="1336" y="785"/>
                    <a:pt x="1340" y="785"/>
                  </a:cubicBezTo>
                  <a:close/>
                  <a:moveTo>
                    <a:pt x="1431" y="783"/>
                  </a:moveTo>
                  <a:cubicBezTo>
                    <a:pt x="1430" y="790"/>
                    <a:pt x="1436" y="788"/>
                    <a:pt x="1436" y="794"/>
                  </a:cubicBezTo>
                  <a:cubicBezTo>
                    <a:pt x="1439" y="794"/>
                    <a:pt x="1439" y="791"/>
                    <a:pt x="1443" y="792"/>
                  </a:cubicBezTo>
                  <a:cubicBezTo>
                    <a:pt x="1443" y="787"/>
                    <a:pt x="1442" y="783"/>
                    <a:pt x="1440" y="781"/>
                  </a:cubicBezTo>
                  <a:cubicBezTo>
                    <a:pt x="1439" y="785"/>
                    <a:pt x="1434" y="780"/>
                    <a:pt x="1431" y="783"/>
                  </a:cubicBezTo>
                  <a:close/>
                  <a:moveTo>
                    <a:pt x="1445" y="781"/>
                  </a:moveTo>
                  <a:cubicBezTo>
                    <a:pt x="1445" y="785"/>
                    <a:pt x="1445" y="788"/>
                    <a:pt x="1449" y="787"/>
                  </a:cubicBezTo>
                  <a:cubicBezTo>
                    <a:pt x="1449" y="783"/>
                    <a:pt x="1449" y="780"/>
                    <a:pt x="1445" y="781"/>
                  </a:cubicBezTo>
                  <a:close/>
                  <a:moveTo>
                    <a:pt x="1414" y="797"/>
                  </a:moveTo>
                  <a:cubicBezTo>
                    <a:pt x="1415" y="797"/>
                    <a:pt x="1416" y="797"/>
                    <a:pt x="1416" y="798"/>
                  </a:cubicBezTo>
                  <a:cubicBezTo>
                    <a:pt x="1420" y="795"/>
                    <a:pt x="1420" y="793"/>
                    <a:pt x="1426" y="796"/>
                  </a:cubicBezTo>
                  <a:cubicBezTo>
                    <a:pt x="1426" y="793"/>
                    <a:pt x="1427" y="792"/>
                    <a:pt x="1427" y="789"/>
                  </a:cubicBezTo>
                  <a:cubicBezTo>
                    <a:pt x="1421" y="784"/>
                    <a:pt x="1414" y="788"/>
                    <a:pt x="1414" y="797"/>
                  </a:cubicBezTo>
                  <a:close/>
                  <a:moveTo>
                    <a:pt x="979" y="846"/>
                  </a:moveTo>
                  <a:cubicBezTo>
                    <a:pt x="993" y="846"/>
                    <a:pt x="1003" y="835"/>
                    <a:pt x="1007" y="822"/>
                  </a:cubicBezTo>
                  <a:cubicBezTo>
                    <a:pt x="1000" y="822"/>
                    <a:pt x="1000" y="828"/>
                    <a:pt x="994" y="829"/>
                  </a:cubicBezTo>
                  <a:cubicBezTo>
                    <a:pt x="992" y="838"/>
                    <a:pt x="979" y="839"/>
                    <a:pt x="979" y="846"/>
                  </a:cubicBezTo>
                  <a:close/>
                  <a:moveTo>
                    <a:pt x="946" y="1040"/>
                  </a:moveTo>
                  <a:cubicBezTo>
                    <a:pt x="939" y="1026"/>
                    <a:pt x="951" y="1014"/>
                    <a:pt x="954" y="999"/>
                  </a:cubicBezTo>
                  <a:cubicBezTo>
                    <a:pt x="952" y="999"/>
                    <a:pt x="953" y="996"/>
                    <a:pt x="951" y="997"/>
                  </a:cubicBezTo>
                  <a:cubicBezTo>
                    <a:pt x="947" y="1005"/>
                    <a:pt x="931" y="1007"/>
                    <a:pt x="939" y="1021"/>
                  </a:cubicBezTo>
                  <a:cubicBezTo>
                    <a:pt x="937" y="1023"/>
                    <a:pt x="938" y="1026"/>
                    <a:pt x="934" y="1026"/>
                  </a:cubicBezTo>
                  <a:cubicBezTo>
                    <a:pt x="934" y="1023"/>
                    <a:pt x="935" y="1020"/>
                    <a:pt x="933" y="1018"/>
                  </a:cubicBezTo>
                  <a:cubicBezTo>
                    <a:pt x="925" y="1020"/>
                    <a:pt x="935" y="1031"/>
                    <a:pt x="929" y="1037"/>
                  </a:cubicBezTo>
                  <a:cubicBezTo>
                    <a:pt x="923" y="1040"/>
                    <a:pt x="913" y="1026"/>
                    <a:pt x="912" y="1038"/>
                  </a:cubicBezTo>
                  <a:cubicBezTo>
                    <a:pt x="917" y="1041"/>
                    <a:pt x="918" y="1047"/>
                    <a:pt x="923" y="1049"/>
                  </a:cubicBezTo>
                  <a:cubicBezTo>
                    <a:pt x="923" y="1055"/>
                    <a:pt x="923" y="1055"/>
                    <a:pt x="923" y="1055"/>
                  </a:cubicBezTo>
                  <a:cubicBezTo>
                    <a:pt x="931" y="1055"/>
                    <a:pt x="931" y="1055"/>
                    <a:pt x="931" y="1055"/>
                  </a:cubicBezTo>
                  <a:cubicBezTo>
                    <a:pt x="934" y="1069"/>
                    <a:pt x="947" y="1073"/>
                    <a:pt x="951" y="1086"/>
                  </a:cubicBezTo>
                  <a:cubicBezTo>
                    <a:pt x="954" y="1086"/>
                    <a:pt x="957" y="1086"/>
                    <a:pt x="958" y="1085"/>
                  </a:cubicBezTo>
                  <a:cubicBezTo>
                    <a:pt x="959" y="1078"/>
                    <a:pt x="954" y="1078"/>
                    <a:pt x="951" y="1075"/>
                  </a:cubicBezTo>
                  <a:cubicBezTo>
                    <a:pt x="952" y="1072"/>
                    <a:pt x="952" y="1068"/>
                    <a:pt x="954" y="1066"/>
                  </a:cubicBezTo>
                  <a:cubicBezTo>
                    <a:pt x="960" y="1066"/>
                    <a:pt x="960" y="1066"/>
                    <a:pt x="960" y="1066"/>
                  </a:cubicBezTo>
                  <a:cubicBezTo>
                    <a:pt x="970" y="1054"/>
                    <a:pt x="950" y="1050"/>
                    <a:pt x="946" y="1040"/>
                  </a:cubicBezTo>
                  <a:close/>
                  <a:moveTo>
                    <a:pt x="1025" y="1138"/>
                  </a:moveTo>
                  <a:cubicBezTo>
                    <a:pt x="1020" y="1130"/>
                    <a:pt x="1012" y="1116"/>
                    <a:pt x="1002" y="1113"/>
                  </a:cubicBezTo>
                  <a:cubicBezTo>
                    <a:pt x="993" y="1101"/>
                    <a:pt x="984" y="1089"/>
                    <a:pt x="975" y="1076"/>
                  </a:cubicBezTo>
                  <a:cubicBezTo>
                    <a:pt x="974" y="1079"/>
                    <a:pt x="970" y="1078"/>
                    <a:pt x="971" y="1083"/>
                  </a:cubicBezTo>
                  <a:cubicBezTo>
                    <a:pt x="968" y="1082"/>
                    <a:pt x="968" y="1078"/>
                    <a:pt x="966" y="1081"/>
                  </a:cubicBezTo>
                  <a:cubicBezTo>
                    <a:pt x="965" y="1082"/>
                    <a:pt x="965" y="1083"/>
                    <a:pt x="964" y="1084"/>
                  </a:cubicBezTo>
                  <a:cubicBezTo>
                    <a:pt x="966" y="1098"/>
                    <a:pt x="984" y="1103"/>
                    <a:pt x="979" y="1118"/>
                  </a:cubicBezTo>
                  <a:cubicBezTo>
                    <a:pt x="987" y="1118"/>
                    <a:pt x="987" y="1118"/>
                    <a:pt x="987" y="1118"/>
                  </a:cubicBezTo>
                  <a:cubicBezTo>
                    <a:pt x="988" y="1124"/>
                    <a:pt x="996" y="1127"/>
                    <a:pt x="994" y="1134"/>
                  </a:cubicBezTo>
                  <a:cubicBezTo>
                    <a:pt x="996" y="1134"/>
                    <a:pt x="998" y="1135"/>
                    <a:pt x="999" y="1136"/>
                  </a:cubicBezTo>
                  <a:cubicBezTo>
                    <a:pt x="995" y="1146"/>
                    <a:pt x="1004" y="1146"/>
                    <a:pt x="1005" y="1153"/>
                  </a:cubicBezTo>
                  <a:cubicBezTo>
                    <a:pt x="1015" y="1154"/>
                    <a:pt x="1023" y="1149"/>
                    <a:pt x="1029" y="1153"/>
                  </a:cubicBezTo>
                  <a:cubicBezTo>
                    <a:pt x="1037" y="1146"/>
                    <a:pt x="1029" y="1144"/>
                    <a:pt x="1025" y="1138"/>
                  </a:cubicBezTo>
                  <a:close/>
                  <a:moveTo>
                    <a:pt x="1225" y="1079"/>
                  </a:moveTo>
                  <a:cubicBezTo>
                    <a:pt x="1226" y="1083"/>
                    <a:pt x="1228" y="1085"/>
                    <a:pt x="1231" y="1086"/>
                  </a:cubicBezTo>
                  <a:cubicBezTo>
                    <a:pt x="1233" y="1085"/>
                    <a:pt x="1235" y="1084"/>
                    <a:pt x="1234" y="1080"/>
                  </a:cubicBezTo>
                  <a:cubicBezTo>
                    <a:pt x="1230" y="1078"/>
                    <a:pt x="1228" y="1080"/>
                    <a:pt x="1225" y="1079"/>
                  </a:cubicBezTo>
                  <a:close/>
                  <a:moveTo>
                    <a:pt x="901" y="1104"/>
                  </a:moveTo>
                  <a:cubicBezTo>
                    <a:pt x="901" y="1108"/>
                    <a:pt x="898" y="1112"/>
                    <a:pt x="903" y="1112"/>
                  </a:cubicBezTo>
                  <a:cubicBezTo>
                    <a:pt x="904" y="1110"/>
                    <a:pt x="906" y="1109"/>
                    <a:pt x="906" y="1106"/>
                  </a:cubicBezTo>
                  <a:cubicBezTo>
                    <a:pt x="905" y="1105"/>
                    <a:pt x="904" y="1103"/>
                    <a:pt x="901" y="1104"/>
                  </a:cubicBezTo>
                  <a:close/>
                  <a:moveTo>
                    <a:pt x="1154" y="1110"/>
                  </a:moveTo>
                  <a:cubicBezTo>
                    <a:pt x="1151" y="1110"/>
                    <a:pt x="1147" y="1112"/>
                    <a:pt x="1149" y="1115"/>
                  </a:cubicBezTo>
                  <a:cubicBezTo>
                    <a:pt x="1153" y="1115"/>
                    <a:pt x="1153" y="1112"/>
                    <a:pt x="1154" y="1110"/>
                  </a:cubicBezTo>
                  <a:close/>
                  <a:moveTo>
                    <a:pt x="1175" y="1111"/>
                  </a:moveTo>
                  <a:cubicBezTo>
                    <a:pt x="1173" y="1113"/>
                    <a:pt x="1176" y="1115"/>
                    <a:pt x="1175" y="1118"/>
                  </a:cubicBezTo>
                  <a:cubicBezTo>
                    <a:pt x="1179" y="1119"/>
                    <a:pt x="1180" y="1111"/>
                    <a:pt x="1175" y="1111"/>
                  </a:cubicBezTo>
                  <a:close/>
                  <a:moveTo>
                    <a:pt x="1144" y="1116"/>
                  </a:moveTo>
                  <a:cubicBezTo>
                    <a:pt x="1144" y="1120"/>
                    <a:pt x="1144" y="1120"/>
                    <a:pt x="1144" y="1120"/>
                  </a:cubicBezTo>
                  <a:cubicBezTo>
                    <a:pt x="1147" y="1120"/>
                    <a:pt x="1147" y="1118"/>
                    <a:pt x="1147" y="1116"/>
                  </a:cubicBezTo>
                  <a:lnTo>
                    <a:pt x="1144" y="1116"/>
                  </a:lnTo>
                  <a:close/>
                  <a:moveTo>
                    <a:pt x="1146" y="1122"/>
                  </a:moveTo>
                  <a:cubicBezTo>
                    <a:pt x="1143" y="1135"/>
                    <a:pt x="1144" y="1142"/>
                    <a:pt x="1141" y="1155"/>
                  </a:cubicBezTo>
                  <a:cubicBezTo>
                    <a:pt x="1144" y="1155"/>
                    <a:pt x="1144" y="1153"/>
                    <a:pt x="1145" y="1153"/>
                  </a:cubicBezTo>
                  <a:cubicBezTo>
                    <a:pt x="1144" y="1158"/>
                    <a:pt x="1150" y="1156"/>
                    <a:pt x="1151" y="1158"/>
                  </a:cubicBezTo>
                  <a:cubicBezTo>
                    <a:pt x="1155" y="1153"/>
                    <a:pt x="1162" y="1150"/>
                    <a:pt x="1164" y="1142"/>
                  </a:cubicBezTo>
                  <a:cubicBezTo>
                    <a:pt x="1162" y="1142"/>
                    <a:pt x="1161" y="1141"/>
                    <a:pt x="1161" y="1140"/>
                  </a:cubicBezTo>
                  <a:cubicBezTo>
                    <a:pt x="1164" y="1136"/>
                    <a:pt x="1170" y="1129"/>
                    <a:pt x="1169" y="1124"/>
                  </a:cubicBezTo>
                  <a:cubicBezTo>
                    <a:pt x="1162" y="1128"/>
                    <a:pt x="1153" y="1128"/>
                    <a:pt x="1146" y="1122"/>
                  </a:cubicBezTo>
                  <a:close/>
                  <a:moveTo>
                    <a:pt x="1020" y="1158"/>
                  </a:moveTo>
                  <a:cubicBezTo>
                    <a:pt x="1020" y="1162"/>
                    <a:pt x="1019" y="1166"/>
                    <a:pt x="1023" y="1166"/>
                  </a:cubicBezTo>
                  <a:cubicBezTo>
                    <a:pt x="1023" y="1163"/>
                    <a:pt x="1024" y="1162"/>
                    <a:pt x="1024" y="1158"/>
                  </a:cubicBezTo>
                  <a:cubicBezTo>
                    <a:pt x="1022" y="1157"/>
                    <a:pt x="1021" y="1158"/>
                    <a:pt x="1020" y="1158"/>
                  </a:cubicBezTo>
                  <a:close/>
                  <a:moveTo>
                    <a:pt x="372" y="1399"/>
                  </a:moveTo>
                  <a:cubicBezTo>
                    <a:pt x="375" y="1401"/>
                    <a:pt x="379" y="1406"/>
                    <a:pt x="382" y="1404"/>
                  </a:cubicBezTo>
                  <a:cubicBezTo>
                    <a:pt x="379" y="1403"/>
                    <a:pt x="375" y="1397"/>
                    <a:pt x="372" y="1399"/>
                  </a:cubicBezTo>
                  <a:close/>
                  <a:moveTo>
                    <a:pt x="350" y="1365"/>
                  </a:moveTo>
                  <a:cubicBezTo>
                    <a:pt x="350" y="1365"/>
                    <a:pt x="350" y="1365"/>
                    <a:pt x="350" y="1365"/>
                  </a:cubicBezTo>
                  <a:cubicBezTo>
                    <a:pt x="353" y="1367"/>
                    <a:pt x="356" y="1367"/>
                    <a:pt x="350" y="1365"/>
                  </a:cubicBezTo>
                  <a:close/>
                  <a:moveTo>
                    <a:pt x="591" y="28"/>
                  </a:moveTo>
                  <a:cubicBezTo>
                    <a:pt x="592" y="25"/>
                    <a:pt x="590" y="23"/>
                    <a:pt x="591" y="23"/>
                  </a:cubicBezTo>
                  <a:cubicBezTo>
                    <a:pt x="602" y="24"/>
                    <a:pt x="601" y="19"/>
                    <a:pt x="605" y="15"/>
                  </a:cubicBezTo>
                  <a:cubicBezTo>
                    <a:pt x="599" y="12"/>
                    <a:pt x="593" y="13"/>
                    <a:pt x="588" y="12"/>
                  </a:cubicBezTo>
                  <a:cubicBezTo>
                    <a:pt x="594" y="7"/>
                    <a:pt x="608" y="10"/>
                    <a:pt x="614" y="5"/>
                  </a:cubicBezTo>
                  <a:cubicBezTo>
                    <a:pt x="610" y="4"/>
                    <a:pt x="605" y="6"/>
                    <a:pt x="603" y="4"/>
                  </a:cubicBezTo>
                  <a:cubicBezTo>
                    <a:pt x="606" y="2"/>
                    <a:pt x="610" y="3"/>
                    <a:pt x="612" y="0"/>
                  </a:cubicBezTo>
                  <a:cubicBezTo>
                    <a:pt x="487" y="24"/>
                    <a:pt x="387" y="79"/>
                    <a:pt x="301" y="144"/>
                  </a:cubicBezTo>
                  <a:cubicBezTo>
                    <a:pt x="236" y="192"/>
                    <a:pt x="180" y="252"/>
                    <a:pt x="135" y="319"/>
                  </a:cubicBezTo>
                  <a:cubicBezTo>
                    <a:pt x="120" y="342"/>
                    <a:pt x="105" y="366"/>
                    <a:pt x="95" y="391"/>
                  </a:cubicBezTo>
                  <a:cubicBezTo>
                    <a:pt x="111" y="364"/>
                    <a:pt x="123" y="331"/>
                    <a:pt x="147" y="317"/>
                  </a:cubicBezTo>
                  <a:cubicBezTo>
                    <a:pt x="145" y="321"/>
                    <a:pt x="140" y="326"/>
                    <a:pt x="140" y="329"/>
                  </a:cubicBezTo>
                  <a:cubicBezTo>
                    <a:pt x="148" y="322"/>
                    <a:pt x="156" y="311"/>
                    <a:pt x="166" y="309"/>
                  </a:cubicBezTo>
                  <a:cubicBezTo>
                    <a:pt x="164" y="311"/>
                    <a:pt x="163" y="314"/>
                    <a:pt x="163" y="318"/>
                  </a:cubicBezTo>
                  <a:cubicBezTo>
                    <a:pt x="166" y="320"/>
                    <a:pt x="167" y="316"/>
                    <a:pt x="167" y="318"/>
                  </a:cubicBezTo>
                  <a:cubicBezTo>
                    <a:pt x="171" y="330"/>
                    <a:pt x="160" y="336"/>
                    <a:pt x="158" y="346"/>
                  </a:cubicBezTo>
                  <a:cubicBezTo>
                    <a:pt x="156" y="351"/>
                    <a:pt x="158" y="356"/>
                    <a:pt x="157" y="361"/>
                  </a:cubicBezTo>
                  <a:cubicBezTo>
                    <a:pt x="149" y="384"/>
                    <a:pt x="135" y="410"/>
                    <a:pt x="126" y="429"/>
                  </a:cubicBezTo>
                  <a:cubicBezTo>
                    <a:pt x="119" y="429"/>
                    <a:pt x="120" y="437"/>
                    <a:pt x="115" y="439"/>
                  </a:cubicBezTo>
                  <a:cubicBezTo>
                    <a:pt x="112" y="435"/>
                    <a:pt x="102" y="441"/>
                    <a:pt x="102" y="442"/>
                  </a:cubicBezTo>
                  <a:cubicBezTo>
                    <a:pt x="100" y="433"/>
                    <a:pt x="104" y="424"/>
                    <a:pt x="107" y="414"/>
                  </a:cubicBezTo>
                  <a:cubicBezTo>
                    <a:pt x="88" y="415"/>
                    <a:pt x="89" y="434"/>
                    <a:pt x="86" y="457"/>
                  </a:cubicBezTo>
                  <a:cubicBezTo>
                    <a:pt x="84" y="467"/>
                    <a:pt x="78" y="475"/>
                    <a:pt x="81" y="483"/>
                  </a:cubicBezTo>
                  <a:cubicBezTo>
                    <a:pt x="75" y="483"/>
                    <a:pt x="73" y="494"/>
                    <a:pt x="68" y="489"/>
                  </a:cubicBezTo>
                  <a:cubicBezTo>
                    <a:pt x="44" y="516"/>
                    <a:pt x="54" y="570"/>
                    <a:pt x="33" y="599"/>
                  </a:cubicBezTo>
                  <a:cubicBezTo>
                    <a:pt x="33" y="596"/>
                    <a:pt x="31" y="595"/>
                    <a:pt x="30" y="593"/>
                  </a:cubicBezTo>
                  <a:cubicBezTo>
                    <a:pt x="26" y="599"/>
                    <a:pt x="25" y="609"/>
                    <a:pt x="21" y="615"/>
                  </a:cubicBezTo>
                  <a:cubicBezTo>
                    <a:pt x="18" y="607"/>
                    <a:pt x="27" y="596"/>
                    <a:pt x="20" y="590"/>
                  </a:cubicBezTo>
                  <a:cubicBezTo>
                    <a:pt x="10" y="650"/>
                    <a:pt x="0" y="715"/>
                    <a:pt x="5" y="784"/>
                  </a:cubicBezTo>
                  <a:cubicBezTo>
                    <a:pt x="12" y="892"/>
                    <a:pt x="35" y="979"/>
                    <a:pt x="71" y="1063"/>
                  </a:cubicBezTo>
                  <a:cubicBezTo>
                    <a:pt x="107" y="1146"/>
                    <a:pt x="158" y="1216"/>
                    <a:pt x="210" y="1273"/>
                  </a:cubicBezTo>
                  <a:cubicBezTo>
                    <a:pt x="217" y="1280"/>
                    <a:pt x="223" y="1288"/>
                    <a:pt x="231" y="1292"/>
                  </a:cubicBezTo>
                  <a:cubicBezTo>
                    <a:pt x="230" y="1292"/>
                    <a:pt x="230" y="1290"/>
                    <a:pt x="230" y="1289"/>
                  </a:cubicBezTo>
                  <a:cubicBezTo>
                    <a:pt x="236" y="1294"/>
                    <a:pt x="240" y="1301"/>
                    <a:pt x="247" y="1304"/>
                  </a:cubicBezTo>
                  <a:cubicBezTo>
                    <a:pt x="247" y="1301"/>
                    <a:pt x="241" y="1299"/>
                    <a:pt x="243" y="1297"/>
                  </a:cubicBezTo>
                  <a:cubicBezTo>
                    <a:pt x="252" y="1303"/>
                    <a:pt x="256" y="1316"/>
                    <a:pt x="268" y="1319"/>
                  </a:cubicBezTo>
                  <a:cubicBezTo>
                    <a:pt x="276" y="1330"/>
                    <a:pt x="291" y="1332"/>
                    <a:pt x="302" y="1343"/>
                  </a:cubicBezTo>
                  <a:cubicBezTo>
                    <a:pt x="304" y="1345"/>
                    <a:pt x="306" y="1349"/>
                    <a:pt x="308" y="1351"/>
                  </a:cubicBezTo>
                  <a:cubicBezTo>
                    <a:pt x="320" y="1362"/>
                    <a:pt x="338" y="1366"/>
                    <a:pt x="351" y="1374"/>
                  </a:cubicBezTo>
                  <a:cubicBezTo>
                    <a:pt x="355" y="1378"/>
                    <a:pt x="359" y="1382"/>
                    <a:pt x="363" y="1383"/>
                  </a:cubicBezTo>
                  <a:cubicBezTo>
                    <a:pt x="365" y="1384"/>
                    <a:pt x="368" y="1380"/>
                    <a:pt x="369" y="1383"/>
                  </a:cubicBezTo>
                  <a:cubicBezTo>
                    <a:pt x="368" y="1376"/>
                    <a:pt x="360" y="1372"/>
                    <a:pt x="354" y="1370"/>
                  </a:cubicBezTo>
                  <a:cubicBezTo>
                    <a:pt x="355" y="1370"/>
                    <a:pt x="355" y="1371"/>
                    <a:pt x="354" y="1372"/>
                  </a:cubicBezTo>
                  <a:cubicBezTo>
                    <a:pt x="352" y="1370"/>
                    <a:pt x="349" y="1370"/>
                    <a:pt x="350" y="1365"/>
                  </a:cubicBezTo>
                  <a:cubicBezTo>
                    <a:pt x="347" y="1364"/>
                    <a:pt x="344" y="1363"/>
                    <a:pt x="343" y="1361"/>
                  </a:cubicBezTo>
                  <a:cubicBezTo>
                    <a:pt x="344" y="1361"/>
                    <a:pt x="345" y="1363"/>
                    <a:pt x="346" y="1361"/>
                  </a:cubicBezTo>
                  <a:cubicBezTo>
                    <a:pt x="341" y="1360"/>
                    <a:pt x="342" y="1359"/>
                    <a:pt x="340" y="1357"/>
                  </a:cubicBezTo>
                  <a:cubicBezTo>
                    <a:pt x="338" y="1356"/>
                    <a:pt x="333" y="1355"/>
                    <a:pt x="331" y="1353"/>
                  </a:cubicBezTo>
                  <a:cubicBezTo>
                    <a:pt x="330" y="1352"/>
                    <a:pt x="331" y="1351"/>
                    <a:pt x="329" y="1350"/>
                  </a:cubicBezTo>
                  <a:cubicBezTo>
                    <a:pt x="325" y="1345"/>
                    <a:pt x="311" y="1333"/>
                    <a:pt x="308" y="1333"/>
                  </a:cubicBezTo>
                  <a:cubicBezTo>
                    <a:pt x="307" y="1333"/>
                    <a:pt x="308" y="1337"/>
                    <a:pt x="306" y="1336"/>
                  </a:cubicBezTo>
                  <a:cubicBezTo>
                    <a:pt x="305" y="1335"/>
                    <a:pt x="296" y="1327"/>
                    <a:pt x="294" y="1324"/>
                  </a:cubicBezTo>
                  <a:cubicBezTo>
                    <a:pt x="291" y="1318"/>
                    <a:pt x="288" y="1314"/>
                    <a:pt x="282" y="1314"/>
                  </a:cubicBezTo>
                  <a:cubicBezTo>
                    <a:pt x="284" y="1314"/>
                    <a:pt x="283" y="1316"/>
                    <a:pt x="284" y="1317"/>
                  </a:cubicBezTo>
                  <a:cubicBezTo>
                    <a:pt x="278" y="1309"/>
                    <a:pt x="275" y="1312"/>
                    <a:pt x="272" y="1304"/>
                  </a:cubicBezTo>
                  <a:cubicBezTo>
                    <a:pt x="270" y="1303"/>
                    <a:pt x="270" y="1305"/>
                    <a:pt x="267" y="1304"/>
                  </a:cubicBezTo>
                  <a:cubicBezTo>
                    <a:pt x="259" y="1294"/>
                    <a:pt x="247" y="1287"/>
                    <a:pt x="238" y="1277"/>
                  </a:cubicBezTo>
                  <a:cubicBezTo>
                    <a:pt x="239" y="1276"/>
                    <a:pt x="240" y="1277"/>
                    <a:pt x="240" y="1276"/>
                  </a:cubicBezTo>
                  <a:cubicBezTo>
                    <a:pt x="217" y="1251"/>
                    <a:pt x="185" y="1222"/>
                    <a:pt x="162" y="1193"/>
                  </a:cubicBezTo>
                  <a:cubicBezTo>
                    <a:pt x="147" y="1174"/>
                    <a:pt x="132" y="1148"/>
                    <a:pt x="118" y="1127"/>
                  </a:cubicBezTo>
                  <a:cubicBezTo>
                    <a:pt x="115" y="1122"/>
                    <a:pt x="111" y="1119"/>
                    <a:pt x="109" y="1114"/>
                  </a:cubicBezTo>
                  <a:cubicBezTo>
                    <a:pt x="106" y="1110"/>
                    <a:pt x="104" y="1104"/>
                    <a:pt x="101" y="1099"/>
                  </a:cubicBezTo>
                  <a:cubicBezTo>
                    <a:pt x="80" y="1063"/>
                    <a:pt x="53" y="1020"/>
                    <a:pt x="49" y="971"/>
                  </a:cubicBezTo>
                  <a:cubicBezTo>
                    <a:pt x="47" y="941"/>
                    <a:pt x="42" y="920"/>
                    <a:pt x="38" y="891"/>
                  </a:cubicBezTo>
                  <a:cubicBezTo>
                    <a:pt x="36" y="880"/>
                    <a:pt x="34" y="869"/>
                    <a:pt x="34" y="858"/>
                  </a:cubicBezTo>
                  <a:cubicBezTo>
                    <a:pt x="32" y="836"/>
                    <a:pt x="34" y="810"/>
                    <a:pt x="33" y="793"/>
                  </a:cubicBezTo>
                  <a:cubicBezTo>
                    <a:pt x="32" y="787"/>
                    <a:pt x="35" y="780"/>
                    <a:pt x="33" y="774"/>
                  </a:cubicBezTo>
                  <a:cubicBezTo>
                    <a:pt x="32" y="770"/>
                    <a:pt x="27" y="768"/>
                    <a:pt x="26" y="763"/>
                  </a:cubicBezTo>
                  <a:cubicBezTo>
                    <a:pt x="26" y="760"/>
                    <a:pt x="29" y="756"/>
                    <a:pt x="29" y="752"/>
                  </a:cubicBezTo>
                  <a:cubicBezTo>
                    <a:pt x="30" y="738"/>
                    <a:pt x="23" y="722"/>
                    <a:pt x="25" y="708"/>
                  </a:cubicBezTo>
                  <a:cubicBezTo>
                    <a:pt x="23" y="706"/>
                    <a:pt x="24" y="710"/>
                    <a:pt x="21" y="709"/>
                  </a:cubicBezTo>
                  <a:cubicBezTo>
                    <a:pt x="14" y="674"/>
                    <a:pt x="18" y="636"/>
                    <a:pt x="29" y="604"/>
                  </a:cubicBezTo>
                  <a:cubicBezTo>
                    <a:pt x="32" y="610"/>
                    <a:pt x="29" y="615"/>
                    <a:pt x="28" y="622"/>
                  </a:cubicBezTo>
                  <a:cubicBezTo>
                    <a:pt x="37" y="607"/>
                    <a:pt x="43" y="590"/>
                    <a:pt x="49" y="572"/>
                  </a:cubicBezTo>
                  <a:cubicBezTo>
                    <a:pt x="49" y="573"/>
                    <a:pt x="49" y="575"/>
                    <a:pt x="50" y="575"/>
                  </a:cubicBezTo>
                  <a:cubicBezTo>
                    <a:pt x="56" y="556"/>
                    <a:pt x="63" y="536"/>
                    <a:pt x="67" y="519"/>
                  </a:cubicBezTo>
                  <a:cubicBezTo>
                    <a:pt x="71" y="521"/>
                    <a:pt x="70" y="517"/>
                    <a:pt x="74" y="517"/>
                  </a:cubicBezTo>
                  <a:cubicBezTo>
                    <a:pt x="90" y="502"/>
                    <a:pt x="98" y="478"/>
                    <a:pt x="112" y="462"/>
                  </a:cubicBezTo>
                  <a:cubicBezTo>
                    <a:pt x="115" y="463"/>
                    <a:pt x="118" y="465"/>
                    <a:pt x="121" y="465"/>
                  </a:cubicBezTo>
                  <a:cubicBezTo>
                    <a:pt x="122" y="460"/>
                    <a:pt x="128" y="460"/>
                    <a:pt x="132" y="457"/>
                  </a:cubicBezTo>
                  <a:cubicBezTo>
                    <a:pt x="135" y="453"/>
                    <a:pt x="136" y="447"/>
                    <a:pt x="139" y="444"/>
                  </a:cubicBezTo>
                  <a:cubicBezTo>
                    <a:pt x="141" y="442"/>
                    <a:pt x="146" y="442"/>
                    <a:pt x="149" y="439"/>
                  </a:cubicBezTo>
                  <a:cubicBezTo>
                    <a:pt x="157" y="434"/>
                    <a:pt x="160" y="423"/>
                    <a:pt x="166" y="419"/>
                  </a:cubicBezTo>
                  <a:cubicBezTo>
                    <a:pt x="175" y="414"/>
                    <a:pt x="173" y="411"/>
                    <a:pt x="182" y="403"/>
                  </a:cubicBezTo>
                  <a:cubicBezTo>
                    <a:pt x="190" y="395"/>
                    <a:pt x="199" y="387"/>
                    <a:pt x="194" y="374"/>
                  </a:cubicBezTo>
                  <a:cubicBezTo>
                    <a:pt x="205" y="352"/>
                    <a:pt x="220" y="334"/>
                    <a:pt x="236" y="318"/>
                  </a:cubicBezTo>
                  <a:cubicBezTo>
                    <a:pt x="238" y="315"/>
                    <a:pt x="235" y="315"/>
                    <a:pt x="235" y="312"/>
                  </a:cubicBezTo>
                  <a:cubicBezTo>
                    <a:pt x="241" y="305"/>
                    <a:pt x="249" y="302"/>
                    <a:pt x="252" y="294"/>
                  </a:cubicBezTo>
                  <a:cubicBezTo>
                    <a:pt x="269" y="284"/>
                    <a:pt x="270" y="254"/>
                    <a:pt x="290" y="250"/>
                  </a:cubicBezTo>
                  <a:cubicBezTo>
                    <a:pt x="287" y="265"/>
                    <a:pt x="276" y="272"/>
                    <a:pt x="269" y="282"/>
                  </a:cubicBezTo>
                  <a:cubicBezTo>
                    <a:pt x="264" y="289"/>
                    <a:pt x="262" y="297"/>
                    <a:pt x="257" y="302"/>
                  </a:cubicBezTo>
                  <a:cubicBezTo>
                    <a:pt x="256" y="304"/>
                    <a:pt x="253" y="304"/>
                    <a:pt x="252" y="306"/>
                  </a:cubicBezTo>
                  <a:cubicBezTo>
                    <a:pt x="247" y="313"/>
                    <a:pt x="247" y="322"/>
                    <a:pt x="242" y="329"/>
                  </a:cubicBezTo>
                  <a:cubicBezTo>
                    <a:pt x="238" y="335"/>
                    <a:pt x="227" y="338"/>
                    <a:pt x="230" y="348"/>
                  </a:cubicBezTo>
                  <a:cubicBezTo>
                    <a:pt x="235" y="349"/>
                    <a:pt x="235" y="344"/>
                    <a:pt x="236" y="341"/>
                  </a:cubicBezTo>
                  <a:cubicBezTo>
                    <a:pt x="250" y="331"/>
                    <a:pt x="256" y="313"/>
                    <a:pt x="266" y="300"/>
                  </a:cubicBezTo>
                  <a:cubicBezTo>
                    <a:pt x="274" y="298"/>
                    <a:pt x="278" y="292"/>
                    <a:pt x="282" y="287"/>
                  </a:cubicBezTo>
                  <a:cubicBezTo>
                    <a:pt x="280" y="286"/>
                    <a:pt x="278" y="290"/>
                    <a:pt x="277" y="287"/>
                  </a:cubicBezTo>
                  <a:cubicBezTo>
                    <a:pt x="276" y="277"/>
                    <a:pt x="284" y="275"/>
                    <a:pt x="290" y="269"/>
                  </a:cubicBezTo>
                  <a:cubicBezTo>
                    <a:pt x="302" y="255"/>
                    <a:pt x="307" y="230"/>
                    <a:pt x="322" y="222"/>
                  </a:cubicBezTo>
                  <a:cubicBezTo>
                    <a:pt x="329" y="222"/>
                    <a:pt x="330" y="215"/>
                    <a:pt x="337" y="215"/>
                  </a:cubicBezTo>
                  <a:cubicBezTo>
                    <a:pt x="342" y="203"/>
                    <a:pt x="352" y="196"/>
                    <a:pt x="358" y="185"/>
                  </a:cubicBezTo>
                  <a:cubicBezTo>
                    <a:pt x="358" y="183"/>
                    <a:pt x="357" y="183"/>
                    <a:pt x="356" y="182"/>
                  </a:cubicBezTo>
                  <a:cubicBezTo>
                    <a:pt x="368" y="179"/>
                    <a:pt x="369" y="165"/>
                    <a:pt x="376" y="158"/>
                  </a:cubicBezTo>
                  <a:cubicBezTo>
                    <a:pt x="376" y="156"/>
                    <a:pt x="375" y="155"/>
                    <a:pt x="375" y="152"/>
                  </a:cubicBezTo>
                  <a:cubicBezTo>
                    <a:pt x="385" y="137"/>
                    <a:pt x="388" y="111"/>
                    <a:pt x="401" y="103"/>
                  </a:cubicBezTo>
                  <a:cubicBezTo>
                    <a:pt x="410" y="97"/>
                    <a:pt x="420" y="92"/>
                    <a:pt x="428" y="85"/>
                  </a:cubicBezTo>
                  <a:cubicBezTo>
                    <a:pt x="425" y="84"/>
                    <a:pt x="423" y="88"/>
                    <a:pt x="423" y="86"/>
                  </a:cubicBezTo>
                  <a:cubicBezTo>
                    <a:pt x="431" y="82"/>
                    <a:pt x="428" y="76"/>
                    <a:pt x="439" y="76"/>
                  </a:cubicBezTo>
                  <a:cubicBezTo>
                    <a:pt x="439" y="73"/>
                    <a:pt x="437" y="72"/>
                    <a:pt x="442" y="70"/>
                  </a:cubicBezTo>
                  <a:cubicBezTo>
                    <a:pt x="440" y="72"/>
                    <a:pt x="442" y="72"/>
                    <a:pt x="445" y="72"/>
                  </a:cubicBezTo>
                  <a:cubicBezTo>
                    <a:pt x="447" y="62"/>
                    <a:pt x="465" y="63"/>
                    <a:pt x="468" y="55"/>
                  </a:cubicBezTo>
                  <a:cubicBezTo>
                    <a:pt x="466" y="56"/>
                    <a:pt x="462" y="61"/>
                    <a:pt x="461" y="59"/>
                  </a:cubicBezTo>
                  <a:cubicBezTo>
                    <a:pt x="469" y="52"/>
                    <a:pt x="470" y="54"/>
                    <a:pt x="477" y="50"/>
                  </a:cubicBezTo>
                  <a:cubicBezTo>
                    <a:pt x="477" y="51"/>
                    <a:pt x="476" y="52"/>
                    <a:pt x="477" y="53"/>
                  </a:cubicBezTo>
                  <a:cubicBezTo>
                    <a:pt x="480" y="49"/>
                    <a:pt x="484" y="48"/>
                    <a:pt x="487" y="45"/>
                  </a:cubicBezTo>
                  <a:cubicBezTo>
                    <a:pt x="485" y="44"/>
                    <a:pt x="484" y="48"/>
                    <a:pt x="483" y="45"/>
                  </a:cubicBezTo>
                  <a:cubicBezTo>
                    <a:pt x="501" y="41"/>
                    <a:pt x="519" y="31"/>
                    <a:pt x="540" y="27"/>
                  </a:cubicBezTo>
                  <a:cubicBezTo>
                    <a:pt x="539" y="28"/>
                    <a:pt x="538" y="28"/>
                    <a:pt x="538" y="30"/>
                  </a:cubicBezTo>
                  <a:cubicBezTo>
                    <a:pt x="544" y="28"/>
                    <a:pt x="546" y="34"/>
                    <a:pt x="549" y="30"/>
                  </a:cubicBezTo>
                  <a:cubicBezTo>
                    <a:pt x="548" y="25"/>
                    <a:pt x="550" y="25"/>
                    <a:pt x="556" y="30"/>
                  </a:cubicBezTo>
                  <a:cubicBezTo>
                    <a:pt x="556" y="31"/>
                    <a:pt x="554" y="30"/>
                    <a:pt x="554" y="31"/>
                  </a:cubicBezTo>
                  <a:cubicBezTo>
                    <a:pt x="574" y="38"/>
                    <a:pt x="595" y="44"/>
                    <a:pt x="616" y="42"/>
                  </a:cubicBezTo>
                  <a:cubicBezTo>
                    <a:pt x="602" y="38"/>
                    <a:pt x="583" y="40"/>
                    <a:pt x="571" y="30"/>
                  </a:cubicBezTo>
                  <a:cubicBezTo>
                    <a:pt x="579" y="30"/>
                    <a:pt x="582" y="25"/>
                    <a:pt x="591" y="28"/>
                  </a:cubicBezTo>
                  <a:close/>
                  <a:moveTo>
                    <a:pt x="256" y="1292"/>
                  </a:moveTo>
                  <a:cubicBezTo>
                    <a:pt x="252" y="1287"/>
                    <a:pt x="246" y="1279"/>
                    <a:pt x="241" y="1278"/>
                  </a:cubicBezTo>
                  <a:cubicBezTo>
                    <a:pt x="246" y="1283"/>
                    <a:pt x="250" y="1288"/>
                    <a:pt x="256" y="1292"/>
                  </a:cubicBezTo>
                  <a:close/>
                  <a:moveTo>
                    <a:pt x="974" y="18"/>
                  </a:moveTo>
                  <a:cubicBezTo>
                    <a:pt x="987" y="21"/>
                    <a:pt x="999" y="24"/>
                    <a:pt x="1009" y="30"/>
                  </a:cubicBezTo>
                  <a:cubicBezTo>
                    <a:pt x="1020" y="30"/>
                    <a:pt x="1031" y="34"/>
                    <a:pt x="1035" y="38"/>
                  </a:cubicBezTo>
                  <a:cubicBezTo>
                    <a:pt x="1034" y="38"/>
                    <a:pt x="1034" y="37"/>
                    <a:pt x="1033" y="38"/>
                  </a:cubicBezTo>
                  <a:cubicBezTo>
                    <a:pt x="1038" y="40"/>
                    <a:pt x="1039" y="38"/>
                    <a:pt x="1045" y="43"/>
                  </a:cubicBezTo>
                  <a:cubicBezTo>
                    <a:pt x="1040" y="44"/>
                    <a:pt x="1048" y="45"/>
                    <a:pt x="1046" y="49"/>
                  </a:cubicBezTo>
                  <a:cubicBezTo>
                    <a:pt x="1051" y="51"/>
                    <a:pt x="1055" y="53"/>
                    <a:pt x="1057" y="58"/>
                  </a:cubicBezTo>
                  <a:cubicBezTo>
                    <a:pt x="1072" y="61"/>
                    <a:pt x="1077" y="75"/>
                    <a:pt x="1090" y="79"/>
                  </a:cubicBezTo>
                  <a:cubicBezTo>
                    <a:pt x="1087" y="51"/>
                    <a:pt x="1054" y="46"/>
                    <a:pt x="1033" y="32"/>
                  </a:cubicBezTo>
                  <a:cubicBezTo>
                    <a:pt x="1041" y="36"/>
                    <a:pt x="1035" y="31"/>
                    <a:pt x="1042" y="33"/>
                  </a:cubicBezTo>
                  <a:cubicBezTo>
                    <a:pt x="1058" y="39"/>
                    <a:pt x="1069" y="47"/>
                    <a:pt x="1085" y="51"/>
                  </a:cubicBezTo>
                  <a:cubicBezTo>
                    <a:pt x="1092" y="52"/>
                    <a:pt x="1084" y="48"/>
                    <a:pt x="1084" y="49"/>
                  </a:cubicBezTo>
                  <a:cubicBezTo>
                    <a:pt x="1067" y="39"/>
                    <a:pt x="1047" y="33"/>
                    <a:pt x="1029" y="27"/>
                  </a:cubicBezTo>
                  <a:cubicBezTo>
                    <a:pt x="997" y="15"/>
                    <a:pt x="965" y="2"/>
                    <a:pt x="934" y="6"/>
                  </a:cubicBezTo>
                  <a:cubicBezTo>
                    <a:pt x="947" y="13"/>
                    <a:pt x="966" y="5"/>
                    <a:pt x="974" y="18"/>
                  </a:cubicBezTo>
                  <a:close/>
                  <a:moveTo>
                    <a:pt x="449" y="71"/>
                  </a:moveTo>
                  <a:cubicBezTo>
                    <a:pt x="445" y="77"/>
                    <a:pt x="455" y="69"/>
                    <a:pt x="460" y="65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4" y="69"/>
                    <a:pt x="451" y="69"/>
                    <a:pt x="449" y="71"/>
                  </a:cubicBezTo>
                  <a:close/>
                  <a:moveTo>
                    <a:pt x="1139" y="80"/>
                  </a:moveTo>
                  <a:cubicBezTo>
                    <a:pt x="1140" y="81"/>
                    <a:pt x="1141" y="82"/>
                    <a:pt x="1141" y="83"/>
                  </a:cubicBezTo>
                  <a:cubicBezTo>
                    <a:pt x="1139" y="82"/>
                    <a:pt x="1135" y="78"/>
                    <a:pt x="1133" y="79"/>
                  </a:cubicBezTo>
                  <a:cubicBezTo>
                    <a:pt x="1141" y="86"/>
                    <a:pt x="1148" y="94"/>
                    <a:pt x="1153" y="104"/>
                  </a:cubicBezTo>
                  <a:cubicBezTo>
                    <a:pt x="1160" y="105"/>
                    <a:pt x="1169" y="110"/>
                    <a:pt x="1168" y="121"/>
                  </a:cubicBezTo>
                  <a:cubicBezTo>
                    <a:pt x="1171" y="123"/>
                    <a:pt x="1176" y="121"/>
                    <a:pt x="1179" y="126"/>
                  </a:cubicBezTo>
                  <a:cubicBezTo>
                    <a:pt x="1171" y="113"/>
                    <a:pt x="1158" y="101"/>
                    <a:pt x="1150" y="91"/>
                  </a:cubicBezTo>
                  <a:cubicBezTo>
                    <a:pt x="1169" y="106"/>
                    <a:pt x="1187" y="123"/>
                    <a:pt x="1205" y="138"/>
                  </a:cubicBezTo>
                  <a:cubicBezTo>
                    <a:pt x="1215" y="147"/>
                    <a:pt x="1226" y="158"/>
                    <a:pt x="1239" y="161"/>
                  </a:cubicBezTo>
                  <a:cubicBezTo>
                    <a:pt x="1238" y="161"/>
                    <a:pt x="1237" y="159"/>
                    <a:pt x="1239" y="159"/>
                  </a:cubicBezTo>
                  <a:cubicBezTo>
                    <a:pt x="1247" y="166"/>
                    <a:pt x="1254" y="174"/>
                    <a:pt x="1261" y="181"/>
                  </a:cubicBezTo>
                  <a:cubicBezTo>
                    <a:pt x="1266" y="186"/>
                    <a:pt x="1274" y="190"/>
                    <a:pt x="1278" y="196"/>
                  </a:cubicBezTo>
                  <a:cubicBezTo>
                    <a:pt x="1284" y="205"/>
                    <a:pt x="1283" y="220"/>
                    <a:pt x="1289" y="229"/>
                  </a:cubicBezTo>
                  <a:cubicBezTo>
                    <a:pt x="1292" y="233"/>
                    <a:pt x="1297" y="233"/>
                    <a:pt x="1301" y="236"/>
                  </a:cubicBezTo>
                  <a:cubicBezTo>
                    <a:pt x="1305" y="239"/>
                    <a:pt x="1306" y="243"/>
                    <a:pt x="1311" y="243"/>
                  </a:cubicBezTo>
                  <a:cubicBezTo>
                    <a:pt x="1304" y="234"/>
                    <a:pt x="1300" y="223"/>
                    <a:pt x="1294" y="215"/>
                  </a:cubicBezTo>
                  <a:cubicBezTo>
                    <a:pt x="1296" y="214"/>
                    <a:pt x="1299" y="216"/>
                    <a:pt x="1299" y="214"/>
                  </a:cubicBezTo>
                  <a:cubicBezTo>
                    <a:pt x="1296" y="210"/>
                    <a:pt x="1290" y="204"/>
                    <a:pt x="1289" y="200"/>
                  </a:cubicBezTo>
                  <a:cubicBezTo>
                    <a:pt x="1297" y="199"/>
                    <a:pt x="1303" y="213"/>
                    <a:pt x="1309" y="213"/>
                  </a:cubicBezTo>
                  <a:cubicBezTo>
                    <a:pt x="1304" y="208"/>
                    <a:pt x="1296" y="201"/>
                    <a:pt x="1294" y="197"/>
                  </a:cubicBezTo>
                  <a:cubicBezTo>
                    <a:pt x="1306" y="207"/>
                    <a:pt x="1323" y="219"/>
                    <a:pt x="1325" y="231"/>
                  </a:cubicBezTo>
                  <a:cubicBezTo>
                    <a:pt x="1320" y="228"/>
                    <a:pt x="1318" y="221"/>
                    <a:pt x="1312" y="223"/>
                  </a:cubicBezTo>
                  <a:cubicBezTo>
                    <a:pt x="1320" y="235"/>
                    <a:pt x="1335" y="240"/>
                    <a:pt x="1340" y="253"/>
                  </a:cubicBezTo>
                  <a:cubicBezTo>
                    <a:pt x="1341" y="255"/>
                    <a:pt x="1339" y="256"/>
                    <a:pt x="1339" y="258"/>
                  </a:cubicBezTo>
                  <a:cubicBezTo>
                    <a:pt x="1340" y="264"/>
                    <a:pt x="1347" y="270"/>
                    <a:pt x="1346" y="278"/>
                  </a:cubicBezTo>
                  <a:cubicBezTo>
                    <a:pt x="1347" y="279"/>
                    <a:pt x="1351" y="279"/>
                    <a:pt x="1351" y="281"/>
                  </a:cubicBezTo>
                  <a:cubicBezTo>
                    <a:pt x="1346" y="287"/>
                    <a:pt x="1356" y="289"/>
                    <a:pt x="1358" y="294"/>
                  </a:cubicBezTo>
                  <a:cubicBezTo>
                    <a:pt x="1355" y="293"/>
                    <a:pt x="1352" y="291"/>
                    <a:pt x="1349" y="290"/>
                  </a:cubicBezTo>
                  <a:cubicBezTo>
                    <a:pt x="1350" y="296"/>
                    <a:pt x="1356" y="297"/>
                    <a:pt x="1357" y="304"/>
                  </a:cubicBezTo>
                  <a:cubicBezTo>
                    <a:pt x="1367" y="313"/>
                    <a:pt x="1374" y="325"/>
                    <a:pt x="1382" y="337"/>
                  </a:cubicBezTo>
                  <a:cubicBezTo>
                    <a:pt x="1392" y="353"/>
                    <a:pt x="1400" y="374"/>
                    <a:pt x="1415" y="387"/>
                  </a:cubicBezTo>
                  <a:cubicBezTo>
                    <a:pt x="1420" y="391"/>
                    <a:pt x="1425" y="393"/>
                    <a:pt x="1428" y="398"/>
                  </a:cubicBezTo>
                  <a:cubicBezTo>
                    <a:pt x="1428" y="397"/>
                    <a:pt x="1427" y="395"/>
                    <a:pt x="1429" y="395"/>
                  </a:cubicBezTo>
                  <a:cubicBezTo>
                    <a:pt x="1434" y="411"/>
                    <a:pt x="1448" y="418"/>
                    <a:pt x="1453" y="435"/>
                  </a:cubicBezTo>
                  <a:cubicBezTo>
                    <a:pt x="1455" y="427"/>
                    <a:pt x="1447" y="424"/>
                    <a:pt x="1450" y="419"/>
                  </a:cubicBezTo>
                  <a:cubicBezTo>
                    <a:pt x="1462" y="435"/>
                    <a:pt x="1475" y="456"/>
                    <a:pt x="1476" y="482"/>
                  </a:cubicBezTo>
                  <a:cubicBezTo>
                    <a:pt x="1476" y="486"/>
                    <a:pt x="1474" y="490"/>
                    <a:pt x="1474" y="494"/>
                  </a:cubicBezTo>
                  <a:cubicBezTo>
                    <a:pt x="1473" y="504"/>
                    <a:pt x="1477" y="514"/>
                    <a:pt x="1479" y="523"/>
                  </a:cubicBezTo>
                  <a:cubicBezTo>
                    <a:pt x="1482" y="541"/>
                    <a:pt x="1485" y="559"/>
                    <a:pt x="1496" y="570"/>
                  </a:cubicBezTo>
                  <a:cubicBezTo>
                    <a:pt x="1497" y="571"/>
                    <a:pt x="1497" y="575"/>
                    <a:pt x="1497" y="578"/>
                  </a:cubicBezTo>
                  <a:cubicBezTo>
                    <a:pt x="1502" y="582"/>
                    <a:pt x="1500" y="595"/>
                    <a:pt x="1506" y="598"/>
                  </a:cubicBezTo>
                  <a:cubicBezTo>
                    <a:pt x="1505" y="580"/>
                    <a:pt x="1505" y="567"/>
                    <a:pt x="1506" y="554"/>
                  </a:cubicBezTo>
                  <a:cubicBezTo>
                    <a:pt x="1506" y="555"/>
                    <a:pt x="1508" y="560"/>
                    <a:pt x="1509" y="558"/>
                  </a:cubicBezTo>
                  <a:cubicBezTo>
                    <a:pt x="1508" y="558"/>
                    <a:pt x="1508" y="552"/>
                    <a:pt x="1509" y="553"/>
                  </a:cubicBezTo>
                  <a:cubicBezTo>
                    <a:pt x="1511" y="566"/>
                    <a:pt x="1515" y="577"/>
                    <a:pt x="1517" y="590"/>
                  </a:cubicBezTo>
                  <a:cubicBezTo>
                    <a:pt x="1498" y="465"/>
                    <a:pt x="1438" y="357"/>
                    <a:pt x="1370" y="270"/>
                  </a:cubicBezTo>
                  <a:cubicBezTo>
                    <a:pt x="1305" y="186"/>
                    <a:pt x="1219" y="118"/>
                    <a:pt x="1125" y="70"/>
                  </a:cubicBezTo>
                  <a:cubicBezTo>
                    <a:pt x="1132" y="74"/>
                    <a:pt x="1141" y="77"/>
                    <a:pt x="1146" y="83"/>
                  </a:cubicBezTo>
                  <a:cubicBezTo>
                    <a:pt x="1144" y="83"/>
                    <a:pt x="1140" y="79"/>
                    <a:pt x="1139" y="80"/>
                  </a:cubicBezTo>
                  <a:close/>
                  <a:moveTo>
                    <a:pt x="1100" y="86"/>
                  </a:moveTo>
                  <a:cubicBezTo>
                    <a:pt x="1098" y="85"/>
                    <a:pt x="1094" y="81"/>
                    <a:pt x="1093" y="82"/>
                  </a:cubicBezTo>
                  <a:cubicBezTo>
                    <a:pt x="1095" y="83"/>
                    <a:pt x="1099" y="88"/>
                    <a:pt x="1100" y="86"/>
                  </a:cubicBezTo>
                  <a:close/>
                  <a:moveTo>
                    <a:pt x="1146" y="123"/>
                  </a:moveTo>
                  <a:cubicBezTo>
                    <a:pt x="1151" y="124"/>
                    <a:pt x="1155" y="129"/>
                    <a:pt x="1158" y="128"/>
                  </a:cubicBezTo>
                  <a:cubicBezTo>
                    <a:pt x="1155" y="126"/>
                    <a:pt x="1150" y="121"/>
                    <a:pt x="1146" y="123"/>
                  </a:cubicBezTo>
                  <a:close/>
                  <a:moveTo>
                    <a:pt x="89" y="417"/>
                  </a:moveTo>
                  <a:cubicBezTo>
                    <a:pt x="89" y="411"/>
                    <a:pt x="89" y="411"/>
                    <a:pt x="89" y="411"/>
                  </a:cubicBezTo>
                  <a:cubicBezTo>
                    <a:pt x="79" y="418"/>
                    <a:pt x="70" y="439"/>
                    <a:pt x="67" y="448"/>
                  </a:cubicBezTo>
                  <a:cubicBezTo>
                    <a:pt x="75" y="438"/>
                    <a:pt x="77" y="423"/>
                    <a:pt x="89" y="417"/>
                  </a:cubicBezTo>
                  <a:close/>
                  <a:moveTo>
                    <a:pt x="59" y="467"/>
                  </a:moveTo>
                  <a:cubicBezTo>
                    <a:pt x="60" y="465"/>
                    <a:pt x="64" y="457"/>
                    <a:pt x="64" y="453"/>
                  </a:cubicBezTo>
                  <a:cubicBezTo>
                    <a:pt x="62" y="457"/>
                    <a:pt x="60" y="461"/>
                    <a:pt x="59" y="465"/>
                  </a:cubicBezTo>
                  <a:cubicBezTo>
                    <a:pt x="60" y="462"/>
                    <a:pt x="55" y="474"/>
                    <a:pt x="59" y="467"/>
                  </a:cubicBezTo>
                  <a:close/>
                  <a:moveTo>
                    <a:pt x="1531" y="671"/>
                  </a:moveTo>
                  <a:cubicBezTo>
                    <a:pt x="1531" y="672"/>
                    <a:pt x="1530" y="671"/>
                    <a:pt x="1529" y="671"/>
                  </a:cubicBezTo>
                  <a:cubicBezTo>
                    <a:pt x="1528" y="680"/>
                    <a:pt x="1527" y="692"/>
                    <a:pt x="1524" y="700"/>
                  </a:cubicBezTo>
                  <a:cubicBezTo>
                    <a:pt x="1524" y="696"/>
                    <a:pt x="1522" y="700"/>
                    <a:pt x="1521" y="697"/>
                  </a:cubicBezTo>
                  <a:cubicBezTo>
                    <a:pt x="1520" y="702"/>
                    <a:pt x="1520" y="710"/>
                    <a:pt x="1517" y="715"/>
                  </a:cubicBezTo>
                  <a:cubicBezTo>
                    <a:pt x="1517" y="713"/>
                    <a:pt x="1516" y="712"/>
                    <a:pt x="1515" y="712"/>
                  </a:cubicBezTo>
                  <a:cubicBezTo>
                    <a:pt x="1514" y="719"/>
                    <a:pt x="1519" y="731"/>
                    <a:pt x="1512" y="730"/>
                  </a:cubicBezTo>
                  <a:cubicBezTo>
                    <a:pt x="1510" y="733"/>
                    <a:pt x="1513" y="739"/>
                    <a:pt x="1509" y="740"/>
                  </a:cubicBezTo>
                  <a:cubicBezTo>
                    <a:pt x="1508" y="737"/>
                    <a:pt x="1509" y="732"/>
                    <a:pt x="1507" y="729"/>
                  </a:cubicBezTo>
                  <a:cubicBezTo>
                    <a:pt x="1502" y="732"/>
                    <a:pt x="1502" y="740"/>
                    <a:pt x="1502" y="748"/>
                  </a:cubicBezTo>
                  <a:cubicBezTo>
                    <a:pt x="1503" y="751"/>
                    <a:pt x="1505" y="745"/>
                    <a:pt x="1505" y="748"/>
                  </a:cubicBezTo>
                  <a:cubicBezTo>
                    <a:pt x="1504" y="761"/>
                    <a:pt x="1502" y="773"/>
                    <a:pt x="1502" y="787"/>
                  </a:cubicBezTo>
                  <a:cubicBezTo>
                    <a:pt x="1499" y="785"/>
                    <a:pt x="1493" y="786"/>
                    <a:pt x="1491" y="783"/>
                  </a:cubicBezTo>
                  <a:cubicBezTo>
                    <a:pt x="1490" y="785"/>
                    <a:pt x="1489" y="788"/>
                    <a:pt x="1486" y="789"/>
                  </a:cubicBezTo>
                  <a:cubicBezTo>
                    <a:pt x="1485" y="787"/>
                    <a:pt x="1481" y="786"/>
                    <a:pt x="1479" y="785"/>
                  </a:cubicBezTo>
                  <a:cubicBezTo>
                    <a:pt x="1479" y="781"/>
                    <a:pt x="1478" y="779"/>
                    <a:pt x="1477" y="777"/>
                  </a:cubicBezTo>
                  <a:cubicBezTo>
                    <a:pt x="1473" y="777"/>
                    <a:pt x="1475" y="781"/>
                    <a:pt x="1472" y="781"/>
                  </a:cubicBezTo>
                  <a:cubicBezTo>
                    <a:pt x="1471" y="779"/>
                    <a:pt x="1469" y="779"/>
                    <a:pt x="1467" y="778"/>
                  </a:cubicBezTo>
                  <a:cubicBezTo>
                    <a:pt x="1464" y="781"/>
                    <a:pt x="1467" y="791"/>
                    <a:pt x="1462" y="793"/>
                  </a:cubicBezTo>
                  <a:cubicBezTo>
                    <a:pt x="1462" y="790"/>
                    <a:pt x="1463" y="787"/>
                    <a:pt x="1461" y="786"/>
                  </a:cubicBezTo>
                  <a:cubicBezTo>
                    <a:pt x="1457" y="785"/>
                    <a:pt x="1457" y="786"/>
                    <a:pt x="1455" y="788"/>
                  </a:cubicBezTo>
                  <a:cubicBezTo>
                    <a:pt x="1454" y="786"/>
                    <a:pt x="1453" y="785"/>
                    <a:pt x="1451" y="784"/>
                  </a:cubicBezTo>
                  <a:cubicBezTo>
                    <a:pt x="1449" y="788"/>
                    <a:pt x="1449" y="791"/>
                    <a:pt x="1450" y="795"/>
                  </a:cubicBezTo>
                  <a:cubicBezTo>
                    <a:pt x="1453" y="797"/>
                    <a:pt x="1453" y="790"/>
                    <a:pt x="1455" y="793"/>
                  </a:cubicBezTo>
                  <a:cubicBezTo>
                    <a:pt x="1455" y="797"/>
                    <a:pt x="1453" y="798"/>
                    <a:pt x="1453" y="801"/>
                  </a:cubicBezTo>
                  <a:cubicBezTo>
                    <a:pt x="1457" y="808"/>
                    <a:pt x="1458" y="802"/>
                    <a:pt x="1464" y="800"/>
                  </a:cubicBezTo>
                  <a:cubicBezTo>
                    <a:pt x="1467" y="803"/>
                    <a:pt x="1469" y="805"/>
                    <a:pt x="1474" y="805"/>
                  </a:cubicBezTo>
                  <a:cubicBezTo>
                    <a:pt x="1477" y="804"/>
                    <a:pt x="1477" y="801"/>
                    <a:pt x="1479" y="799"/>
                  </a:cubicBezTo>
                  <a:cubicBezTo>
                    <a:pt x="1481" y="802"/>
                    <a:pt x="1485" y="803"/>
                    <a:pt x="1487" y="805"/>
                  </a:cubicBezTo>
                  <a:cubicBezTo>
                    <a:pt x="1490" y="805"/>
                    <a:pt x="1491" y="803"/>
                    <a:pt x="1494" y="803"/>
                  </a:cubicBezTo>
                  <a:cubicBezTo>
                    <a:pt x="1497" y="803"/>
                    <a:pt x="1495" y="808"/>
                    <a:pt x="1498" y="808"/>
                  </a:cubicBezTo>
                  <a:cubicBezTo>
                    <a:pt x="1499" y="805"/>
                    <a:pt x="1498" y="800"/>
                    <a:pt x="1503" y="804"/>
                  </a:cubicBezTo>
                  <a:cubicBezTo>
                    <a:pt x="1502" y="800"/>
                    <a:pt x="1500" y="792"/>
                    <a:pt x="1503" y="789"/>
                  </a:cubicBezTo>
                  <a:cubicBezTo>
                    <a:pt x="1504" y="793"/>
                    <a:pt x="1506" y="790"/>
                    <a:pt x="1507" y="794"/>
                  </a:cubicBezTo>
                  <a:cubicBezTo>
                    <a:pt x="1525" y="763"/>
                    <a:pt x="1533" y="714"/>
                    <a:pt x="1531" y="671"/>
                  </a:cubicBezTo>
                  <a:close/>
                  <a:moveTo>
                    <a:pt x="385" y="1396"/>
                  </a:moveTo>
                  <a:cubicBezTo>
                    <a:pt x="383" y="1394"/>
                    <a:pt x="383" y="1391"/>
                    <a:pt x="382" y="1389"/>
                  </a:cubicBezTo>
                  <a:cubicBezTo>
                    <a:pt x="380" y="1389"/>
                    <a:pt x="377" y="1393"/>
                    <a:pt x="375" y="1389"/>
                  </a:cubicBezTo>
                  <a:cubicBezTo>
                    <a:pt x="377" y="1388"/>
                    <a:pt x="380" y="1390"/>
                    <a:pt x="380" y="1388"/>
                  </a:cubicBezTo>
                  <a:cubicBezTo>
                    <a:pt x="377" y="1386"/>
                    <a:pt x="375" y="1382"/>
                    <a:pt x="370" y="1382"/>
                  </a:cubicBezTo>
                  <a:cubicBezTo>
                    <a:pt x="371" y="1386"/>
                    <a:pt x="370" y="1385"/>
                    <a:pt x="367" y="1384"/>
                  </a:cubicBezTo>
                  <a:cubicBezTo>
                    <a:pt x="377" y="1394"/>
                    <a:pt x="389" y="1401"/>
                    <a:pt x="401" y="1409"/>
                  </a:cubicBezTo>
                  <a:cubicBezTo>
                    <a:pt x="400" y="1406"/>
                    <a:pt x="405" y="1408"/>
                    <a:pt x="404" y="1406"/>
                  </a:cubicBezTo>
                  <a:cubicBezTo>
                    <a:pt x="397" y="1404"/>
                    <a:pt x="388" y="1389"/>
                    <a:pt x="385" y="1396"/>
                  </a:cubicBezTo>
                  <a:close/>
                </a:path>
              </a:pathLst>
            </a:custGeom>
            <a:solidFill>
              <a:srgbClr val="D8D8D8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3" name="Picture 7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98913" y="2727325"/>
              <a:ext cx="3213100" cy="3586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4" name="Freeform 8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2212975" y="1484313"/>
              <a:ext cx="4748213" cy="4760912"/>
            </a:xfrm>
            <a:custGeom>
              <a:avLst/>
              <a:gdLst/>
              <a:ahLst/>
              <a:cxnLst>
                <a:cxn ang="0">
                  <a:pos x="43" y="519"/>
                </a:cxn>
                <a:cxn ang="0">
                  <a:pos x="688" y="16"/>
                </a:cxn>
                <a:cxn ang="0">
                  <a:pos x="710" y="20"/>
                </a:cxn>
                <a:cxn ang="0">
                  <a:pos x="799" y="22"/>
                </a:cxn>
                <a:cxn ang="0">
                  <a:pos x="581" y="42"/>
                </a:cxn>
                <a:cxn ang="0">
                  <a:pos x="530" y="61"/>
                </a:cxn>
                <a:cxn ang="0">
                  <a:pos x="991" y="49"/>
                </a:cxn>
                <a:cxn ang="0">
                  <a:pos x="372" y="115"/>
                </a:cxn>
                <a:cxn ang="0">
                  <a:pos x="428" y="107"/>
                </a:cxn>
                <a:cxn ang="0">
                  <a:pos x="818" y="92"/>
                </a:cxn>
                <a:cxn ang="0">
                  <a:pos x="1055" y="192"/>
                </a:cxn>
                <a:cxn ang="0">
                  <a:pos x="825" y="120"/>
                </a:cxn>
                <a:cxn ang="0">
                  <a:pos x="386" y="131"/>
                </a:cxn>
                <a:cxn ang="0">
                  <a:pos x="360" y="122"/>
                </a:cxn>
                <a:cxn ang="0">
                  <a:pos x="307" y="157"/>
                </a:cxn>
                <a:cxn ang="0">
                  <a:pos x="1281" y="215"/>
                </a:cxn>
                <a:cxn ang="0">
                  <a:pos x="262" y="197"/>
                </a:cxn>
                <a:cxn ang="0">
                  <a:pos x="342" y="207"/>
                </a:cxn>
                <a:cxn ang="0">
                  <a:pos x="515" y="222"/>
                </a:cxn>
                <a:cxn ang="0">
                  <a:pos x="1092" y="232"/>
                </a:cxn>
                <a:cxn ang="0">
                  <a:pos x="1054" y="395"/>
                </a:cxn>
                <a:cxn ang="0">
                  <a:pos x="286" y="259"/>
                </a:cxn>
                <a:cxn ang="0">
                  <a:pos x="422" y="400"/>
                </a:cxn>
                <a:cxn ang="0">
                  <a:pos x="139" y="360"/>
                </a:cxn>
                <a:cxn ang="0">
                  <a:pos x="735" y="383"/>
                </a:cxn>
                <a:cxn ang="0">
                  <a:pos x="401" y="453"/>
                </a:cxn>
                <a:cxn ang="0">
                  <a:pos x="1275" y="515"/>
                </a:cxn>
                <a:cxn ang="0">
                  <a:pos x="965" y="472"/>
                </a:cxn>
                <a:cxn ang="0">
                  <a:pos x="1457" y="507"/>
                </a:cxn>
                <a:cxn ang="0">
                  <a:pos x="1123" y="716"/>
                </a:cxn>
                <a:cxn ang="0">
                  <a:pos x="1284" y="635"/>
                </a:cxn>
                <a:cxn ang="0">
                  <a:pos x="109" y="683"/>
                </a:cxn>
                <a:cxn ang="0">
                  <a:pos x="320" y="836"/>
                </a:cxn>
                <a:cxn ang="0">
                  <a:pos x="942" y="737"/>
                </a:cxn>
                <a:cxn ang="0">
                  <a:pos x="1520" y="791"/>
                </a:cxn>
                <a:cxn ang="0">
                  <a:pos x="1506" y="837"/>
                </a:cxn>
                <a:cxn ang="0">
                  <a:pos x="1392" y="910"/>
                </a:cxn>
                <a:cxn ang="0">
                  <a:pos x="1322" y="936"/>
                </a:cxn>
                <a:cxn ang="0">
                  <a:pos x="497" y="992"/>
                </a:cxn>
                <a:cxn ang="0">
                  <a:pos x="637" y="1004"/>
                </a:cxn>
                <a:cxn ang="0">
                  <a:pos x="75" y="1026"/>
                </a:cxn>
                <a:cxn ang="0">
                  <a:pos x="155" y="1216"/>
                </a:cxn>
                <a:cxn ang="0">
                  <a:pos x="1376" y="1175"/>
                </a:cxn>
                <a:cxn ang="0">
                  <a:pos x="187" y="1148"/>
                </a:cxn>
                <a:cxn ang="0">
                  <a:pos x="163" y="1223"/>
                </a:cxn>
                <a:cxn ang="0">
                  <a:pos x="363" y="1201"/>
                </a:cxn>
                <a:cxn ang="0">
                  <a:pos x="535" y="1295"/>
                </a:cxn>
                <a:cxn ang="0">
                  <a:pos x="170" y="1239"/>
                </a:cxn>
                <a:cxn ang="0">
                  <a:pos x="195" y="1266"/>
                </a:cxn>
                <a:cxn ang="0">
                  <a:pos x="224" y="1300"/>
                </a:cxn>
                <a:cxn ang="0">
                  <a:pos x="309" y="1356"/>
                </a:cxn>
                <a:cxn ang="0">
                  <a:pos x="1151" y="1402"/>
                </a:cxn>
                <a:cxn ang="0">
                  <a:pos x="618" y="1375"/>
                </a:cxn>
                <a:cxn ang="0">
                  <a:pos x="956" y="1397"/>
                </a:cxn>
                <a:cxn ang="0">
                  <a:pos x="1038" y="1391"/>
                </a:cxn>
                <a:cxn ang="0">
                  <a:pos x="697" y="1413"/>
                </a:cxn>
                <a:cxn ang="0">
                  <a:pos x="987" y="1439"/>
                </a:cxn>
                <a:cxn ang="0">
                  <a:pos x="513" y="1480"/>
                </a:cxn>
                <a:cxn ang="0">
                  <a:pos x="749" y="1462"/>
                </a:cxn>
                <a:cxn ang="0">
                  <a:pos x="975" y="1464"/>
                </a:cxn>
                <a:cxn ang="0">
                  <a:pos x="782" y="1475"/>
                </a:cxn>
                <a:cxn ang="0">
                  <a:pos x="738" y="1484"/>
                </a:cxn>
                <a:cxn ang="0">
                  <a:pos x="845" y="1510"/>
                </a:cxn>
              </a:cxnLst>
              <a:rect l="0" t="0" r="r" b="b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1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0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6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2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0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5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5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6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0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5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0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2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2249488" y="1609725"/>
              <a:ext cx="4640262" cy="4452938"/>
            </a:xfrm>
            <a:custGeom>
              <a:avLst/>
              <a:gdLst/>
              <a:ahLst/>
              <a:cxnLst>
                <a:cxn ang="0">
                  <a:pos x="1157" y="29"/>
                </a:cxn>
                <a:cxn ang="0">
                  <a:pos x="617" y="117"/>
                </a:cxn>
                <a:cxn ang="0">
                  <a:pos x="656" y="178"/>
                </a:cxn>
                <a:cxn ang="0">
                  <a:pos x="239" y="258"/>
                </a:cxn>
                <a:cxn ang="0">
                  <a:pos x="536" y="255"/>
                </a:cxn>
                <a:cxn ang="0">
                  <a:pos x="663" y="454"/>
                </a:cxn>
                <a:cxn ang="0">
                  <a:pos x="900" y="474"/>
                </a:cxn>
                <a:cxn ang="0">
                  <a:pos x="922" y="511"/>
                </a:cxn>
                <a:cxn ang="0">
                  <a:pos x="908" y="527"/>
                </a:cxn>
                <a:cxn ang="0">
                  <a:pos x="895" y="533"/>
                </a:cxn>
                <a:cxn ang="0">
                  <a:pos x="1040" y="559"/>
                </a:cxn>
                <a:cxn ang="0">
                  <a:pos x="1319" y="1342"/>
                </a:cxn>
                <a:cxn ang="0">
                  <a:pos x="1320" y="1379"/>
                </a:cxn>
                <a:cxn ang="0">
                  <a:pos x="576" y="31"/>
                </a:cxn>
                <a:cxn ang="0">
                  <a:pos x="469" y="123"/>
                </a:cxn>
                <a:cxn ang="0">
                  <a:pos x="676" y="54"/>
                </a:cxn>
                <a:cxn ang="0">
                  <a:pos x="618" y="4"/>
                </a:cxn>
                <a:cxn ang="0">
                  <a:pos x="595" y="5"/>
                </a:cxn>
                <a:cxn ang="0">
                  <a:pos x="513" y="46"/>
                </a:cxn>
                <a:cxn ang="0">
                  <a:pos x="422" y="75"/>
                </a:cxn>
                <a:cxn ang="0">
                  <a:pos x="459" y="67"/>
                </a:cxn>
                <a:cxn ang="0">
                  <a:pos x="1681" y="642"/>
                </a:cxn>
                <a:cxn ang="0">
                  <a:pos x="1077" y="36"/>
                </a:cxn>
                <a:cxn ang="0">
                  <a:pos x="1098" y="110"/>
                </a:cxn>
                <a:cxn ang="0">
                  <a:pos x="979" y="117"/>
                </a:cxn>
                <a:cxn ang="0">
                  <a:pos x="948" y="122"/>
                </a:cxn>
                <a:cxn ang="0">
                  <a:pos x="820" y="97"/>
                </a:cxn>
                <a:cxn ang="0">
                  <a:pos x="698" y="200"/>
                </a:cxn>
                <a:cxn ang="0">
                  <a:pos x="828" y="182"/>
                </a:cxn>
                <a:cxn ang="0">
                  <a:pos x="734" y="228"/>
                </a:cxn>
                <a:cxn ang="0">
                  <a:pos x="635" y="272"/>
                </a:cxn>
                <a:cxn ang="0">
                  <a:pos x="593" y="234"/>
                </a:cxn>
                <a:cxn ang="0">
                  <a:pos x="621" y="295"/>
                </a:cxn>
                <a:cxn ang="0">
                  <a:pos x="441" y="441"/>
                </a:cxn>
                <a:cxn ang="0">
                  <a:pos x="621" y="411"/>
                </a:cxn>
                <a:cxn ang="0">
                  <a:pos x="709" y="512"/>
                </a:cxn>
                <a:cxn ang="0">
                  <a:pos x="740" y="381"/>
                </a:cxn>
                <a:cxn ang="0">
                  <a:pos x="870" y="536"/>
                </a:cxn>
                <a:cxn ang="0">
                  <a:pos x="911" y="470"/>
                </a:cxn>
                <a:cxn ang="0">
                  <a:pos x="1059" y="616"/>
                </a:cxn>
                <a:cxn ang="0">
                  <a:pos x="834" y="603"/>
                </a:cxn>
                <a:cxn ang="0">
                  <a:pos x="677" y="539"/>
                </a:cxn>
                <a:cxn ang="0">
                  <a:pos x="369" y="587"/>
                </a:cxn>
                <a:cxn ang="0">
                  <a:pos x="215" y="834"/>
                </a:cxn>
                <a:cxn ang="0">
                  <a:pos x="317" y="1065"/>
                </a:cxn>
                <a:cxn ang="0">
                  <a:pos x="592" y="1115"/>
                </a:cxn>
                <a:cxn ang="0">
                  <a:pos x="681" y="1291"/>
                </a:cxn>
                <a:cxn ang="0">
                  <a:pos x="733" y="1503"/>
                </a:cxn>
                <a:cxn ang="0">
                  <a:pos x="1016" y="1556"/>
                </a:cxn>
                <a:cxn ang="0">
                  <a:pos x="1197" y="1373"/>
                </a:cxn>
                <a:cxn ang="0">
                  <a:pos x="1271" y="1154"/>
                </a:cxn>
                <a:cxn ang="0">
                  <a:pos x="1311" y="967"/>
                </a:cxn>
                <a:cxn ang="0">
                  <a:pos x="1135" y="797"/>
                </a:cxn>
                <a:cxn ang="0">
                  <a:pos x="1197" y="810"/>
                </a:cxn>
                <a:cxn ang="0">
                  <a:pos x="1447" y="788"/>
                </a:cxn>
                <a:cxn ang="0">
                  <a:pos x="1277" y="635"/>
                </a:cxn>
                <a:cxn ang="0">
                  <a:pos x="1531" y="652"/>
                </a:cxn>
                <a:cxn ang="0">
                  <a:pos x="1658" y="862"/>
                </a:cxn>
                <a:cxn ang="0">
                  <a:pos x="1038" y="440"/>
                </a:cxn>
                <a:cxn ang="0">
                  <a:pos x="991" y="389"/>
                </a:cxn>
                <a:cxn ang="0">
                  <a:pos x="1099" y="418"/>
                </a:cxn>
                <a:cxn ang="0">
                  <a:pos x="287" y="206"/>
                </a:cxn>
                <a:cxn ang="0">
                  <a:pos x="50" y="1063"/>
                </a:cxn>
              </a:cxnLst>
              <a:rect l="0" t="0" r="r" b="b"/>
              <a:pathLst>
                <a:path w="1683" h="1609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solidFill>
              <a:srgbClr val="BFBFBF">
                <a:alpha val="50000"/>
              </a:srgb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21756"/>
            <a:ext cx="8229600" cy="5760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Fokusi tek doganat dhe menaxhimi ndërkufitar</a:t>
            </a:r>
            <a:endParaRPr lang="sq-A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3B3EE-C6E1-4677-9EE1-12A9228F3BCC}" type="slidenum">
              <a:rPr lang="it-IT"/>
              <a:pPr>
                <a:defRPr/>
              </a:pPr>
              <a:t>5</a:t>
            </a:fld>
            <a:endParaRPr lang="sq-AL"/>
          </a:p>
        </p:txBody>
      </p:sp>
      <p:sp>
        <p:nvSpPr>
          <p:cNvPr id="5" name="Freeform 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821197" y="2564904"/>
            <a:ext cx="804862" cy="307975"/>
          </a:xfrm>
          <a:custGeom>
            <a:avLst/>
            <a:gdLst/>
            <a:ahLst/>
            <a:cxnLst>
              <a:cxn ang="0">
                <a:pos x="2" y="89"/>
              </a:cxn>
              <a:cxn ang="0">
                <a:pos x="4" y="91"/>
              </a:cxn>
              <a:cxn ang="0">
                <a:pos x="5" y="91"/>
              </a:cxn>
              <a:cxn ang="0">
                <a:pos x="91" y="62"/>
              </a:cxn>
              <a:cxn ang="0">
                <a:pos x="114" y="62"/>
              </a:cxn>
              <a:cxn ang="0">
                <a:pos x="116" y="64"/>
              </a:cxn>
              <a:cxn ang="0">
                <a:pos x="116" y="95"/>
              </a:cxn>
              <a:cxn ang="0">
                <a:pos x="118" y="97"/>
              </a:cxn>
              <a:cxn ang="0">
                <a:pos x="133" y="97"/>
              </a:cxn>
              <a:cxn ang="0">
                <a:pos x="136" y="96"/>
              </a:cxn>
              <a:cxn ang="0">
                <a:pos x="159" y="62"/>
              </a:cxn>
              <a:cxn ang="0">
                <a:pos x="162" y="60"/>
              </a:cxn>
              <a:cxn ang="0">
                <a:pos x="168" y="60"/>
              </a:cxn>
              <a:cxn ang="0">
                <a:pos x="198" y="60"/>
              </a:cxn>
              <a:cxn ang="0">
                <a:pos x="212" y="60"/>
              </a:cxn>
              <a:cxn ang="0">
                <a:pos x="247" y="53"/>
              </a:cxn>
              <a:cxn ang="0">
                <a:pos x="204" y="30"/>
              </a:cxn>
              <a:cxn ang="0">
                <a:pos x="198" y="30"/>
              </a:cxn>
              <a:cxn ang="0">
                <a:pos x="169" y="30"/>
              </a:cxn>
              <a:cxn ang="0">
                <a:pos x="65" y="30"/>
              </a:cxn>
              <a:cxn ang="0">
                <a:pos x="62" y="29"/>
              </a:cxn>
              <a:cxn ang="0">
                <a:pos x="34" y="2"/>
              </a:cxn>
              <a:cxn ang="0">
                <a:pos x="30" y="0"/>
              </a:cxn>
              <a:cxn ang="0">
                <a:pos x="18" y="0"/>
              </a:cxn>
              <a:cxn ang="0">
                <a:pos x="17" y="2"/>
              </a:cxn>
              <a:cxn ang="0">
                <a:pos x="45" y="60"/>
              </a:cxn>
              <a:cxn ang="0">
                <a:pos x="48" y="62"/>
              </a:cxn>
              <a:cxn ang="0">
                <a:pos x="72" y="62"/>
              </a:cxn>
              <a:cxn ang="0">
                <a:pos x="3" y="85"/>
              </a:cxn>
              <a:cxn ang="0">
                <a:pos x="2" y="89"/>
              </a:cxn>
              <a:cxn ang="0">
                <a:pos x="1" y="62"/>
              </a:cxn>
              <a:cxn ang="0">
                <a:pos x="6" y="76"/>
              </a:cxn>
              <a:cxn ang="0">
                <a:pos x="11" y="78"/>
              </a:cxn>
              <a:cxn ang="0">
                <a:pos x="35" y="70"/>
              </a:cxn>
              <a:cxn ang="0">
                <a:pos x="38" y="65"/>
              </a:cxn>
              <a:cxn ang="0">
                <a:pos x="33" y="51"/>
              </a:cxn>
              <a:cxn ang="0">
                <a:pos x="28" y="48"/>
              </a:cxn>
              <a:cxn ang="0">
                <a:pos x="4" y="56"/>
              </a:cxn>
              <a:cxn ang="0">
                <a:pos x="1" y="62"/>
              </a:cxn>
            </a:cxnLst>
            <a:rect l="0" t="0" r="r" b="b"/>
            <a:pathLst>
              <a:path w="253" h="97">
                <a:moveTo>
                  <a:pt x="2" y="89"/>
                </a:moveTo>
                <a:cubicBezTo>
                  <a:pt x="2" y="91"/>
                  <a:pt x="3" y="91"/>
                  <a:pt x="4" y="91"/>
                </a:cubicBezTo>
                <a:cubicBezTo>
                  <a:pt x="5" y="91"/>
                  <a:pt x="5" y="91"/>
                  <a:pt x="5" y="91"/>
                </a:cubicBezTo>
                <a:cubicBezTo>
                  <a:pt x="91" y="62"/>
                  <a:pt x="91" y="62"/>
                  <a:pt x="91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15" y="62"/>
                  <a:pt x="116" y="63"/>
                  <a:pt x="116" y="6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6"/>
                  <a:pt x="117" y="97"/>
                  <a:pt x="118" y="97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4" y="97"/>
                  <a:pt x="136" y="97"/>
                  <a:pt x="136" y="96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1"/>
                  <a:pt x="161" y="60"/>
                  <a:pt x="162" y="60"/>
                </a:cubicBezTo>
                <a:cubicBezTo>
                  <a:pt x="162" y="60"/>
                  <a:pt x="163" y="60"/>
                  <a:pt x="168" y="60"/>
                </a:cubicBezTo>
                <a:cubicBezTo>
                  <a:pt x="198" y="60"/>
                  <a:pt x="198" y="60"/>
                  <a:pt x="198" y="60"/>
                </a:cubicBezTo>
                <a:cubicBezTo>
                  <a:pt x="204" y="60"/>
                  <a:pt x="209" y="60"/>
                  <a:pt x="212" y="60"/>
                </a:cubicBezTo>
                <a:cubicBezTo>
                  <a:pt x="223" y="60"/>
                  <a:pt x="244" y="61"/>
                  <a:pt x="247" y="53"/>
                </a:cubicBezTo>
                <a:cubicBezTo>
                  <a:pt x="253" y="40"/>
                  <a:pt x="224" y="30"/>
                  <a:pt x="204" y="30"/>
                </a:cubicBezTo>
                <a:cubicBezTo>
                  <a:pt x="203" y="30"/>
                  <a:pt x="201" y="30"/>
                  <a:pt x="198" y="30"/>
                </a:cubicBezTo>
                <a:cubicBezTo>
                  <a:pt x="169" y="30"/>
                  <a:pt x="169" y="30"/>
                  <a:pt x="169" y="30"/>
                </a:cubicBezTo>
                <a:cubicBezTo>
                  <a:pt x="129" y="30"/>
                  <a:pt x="65" y="30"/>
                  <a:pt x="65" y="30"/>
                </a:cubicBezTo>
                <a:cubicBezTo>
                  <a:pt x="64" y="30"/>
                  <a:pt x="63" y="30"/>
                  <a:pt x="62" y="29"/>
                </a:cubicBezTo>
                <a:cubicBezTo>
                  <a:pt x="34" y="2"/>
                  <a:pt x="34" y="2"/>
                  <a:pt x="34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6" y="1"/>
                  <a:pt x="17" y="2"/>
                </a:cubicBezTo>
                <a:cubicBezTo>
                  <a:pt x="45" y="60"/>
                  <a:pt x="45" y="60"/>
                  <a:pt x="45" y="60"/>
                </a:cubicBezTo>
                <a:cubicBezTo>
                  <a:pt x="46" y="61"/>
                  <a:pt x="47" y="62"/>
                  <a:pt x="48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3" y="85"/>
                  <a:pt x="3" y="85"/>
                  <a:pt x="3" y="85"/>
                </a:cubicBezTo>
                <a:cubicBezTo>
                  <a:pt x="2" y="86"/>
                  <a:pt x="1" y="88"/>
                  <a:pt x="2" y="89"/>
                </a:cubicBezTo>
                <a:close/>
                <a:moveTo>
                  <a:pt x="1" y="62"/>
                </a:moveTo>
                <a:cubicBezTo>
                  <a:pt x="6" y="76"/>
                  <a:pt x="6" y="76"/>
                  <a:pt x="6" y="76"/>
                </a:cubicBezTo>
                <a:cubicBezTo>
                  <a:pt x="6" y="78"/>
                  <a:pt x="9" y="79"/>
                  <a:pt x="11" y="78"/>
                </a:cubicBezTo>
                <a:cubicBezTo>
                  <a:pt x="35" y="70"/>
                  <a:pt x="35" y="70"/>
                  <a:pt x="35" y="70"/>
                </a:cubicBezTo>
                <a:cubicBezTo>
                  <a:pt x="38" y="70"/>
                  <a:pt x="39" y="67"/>
                  <a:pt x="38" y="65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49"/>
                  <a:pt x="30" y="47"/>
                  <a:pt x="28" y="48"/>
                </a:cubicBezTo>
                <a:cubicBezTo>
                  <a:pt x="4" y="56"/>
                  <a:pt x="4" y="56"/>
                  <a:pt x="4" y="56"/>
                </a:cubicBezTo>
                <a:cubicBezTo>
                  <a:pt x="1" y="57"/>
                  <a:pt x="0" y="59"/>
                  <a:pt x="1" y="6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11561" y="3357894"/>
            <a:ext cx="1224135" cy="247080"/>
          </a:xfrm>
          <a:custGeom>
            <a:avLst/>
            <a:gdLst/>
            <a:ahLst/>
            <a:cxnLst>
              <a:cxn ang="0">
                <a:pos x="2" y="71"/>
              </a:cxn>
              <a:cxn ang="0">
                <a:pos x="26" y="71"/>
              </a:cxn>
              <a:cxn ang="0">
                <a:pos x="26" y="58"/>
              </a:cxn>
              <a:cxn ang="0">
                <a:pos x="29" y="50"/>
              </a:cxn>
              <a:cxn ang="0">
                <a:pos x="46" y="33"/>
              </a:cxn>
              <a:cxn ang="0">
                <a:pos x="54" y="29"/>
              </a:cxn>
              <a:cxn ang="0">
                <a:pos x="63" y="29"/>
              </a:cxn>
              <a:cxn ang="0">
                <a:pos x="63" y="2"/>
              </a:cxn>
              <a:cxn ang="0">
                <a:pos x="65" y="0"/>
              </a:cxn>
              <a:cxn ang="0">
                <a:pos x="67" y="2"/>
              </a:cxn>
              <a:cxn ang="0">
                <a:pos x="67" y="29"/>
              </a:cxn>
              <a:cxn ang="0">
                <a:pos x="118" y="29"/>
              </a:cxn>
              <a:cxn ang="0">
                <a:pos x="123" y="34"/>
              </a:cxn>
              <a:cxn ang="0">
                <a:pos x="123" y="71"/>
              </a:cxn>
              <a:cxn ang="0">
                <a:pos x="149" y="71"/>
              </a:cxn>
              <a:cxn ang="0">
                <a:pos x="149" y="71"/>
              </a:cxn>
              <a:cxn ang="0">
                <a:pos x="149" y="49"/>
              </a:cxn>
              <a:cxn ang="0">
                <a:pos x="150" y="48"/>
              </a:cxn>
              <a:cxn ang="0">
                <a:pos x="195" y="48"/>
              </a:cxn>
              <a:cxn ang="0">
                <a:pos x="197" y="49"/>
              </a:cxn>
              <a:cxn ang="0">
                <a:pos x="197" y="71"/>
              </a:cxn>
              <a:cxn ang="0">
                <a:pos x="197" y="71"/>
              </a:cxn>
              <a:cxn ang="0">
                <a:pos x="204" y="71"/>
              </a:cxn>
              <a:cxn ang="0">
                <a:pos x="204" y="71"/>
              </a:cxn>
              <a:cxn ang="0">
                <a:pos x="204" y="49"/>
              </a:cxn>
              <a:cxn ang="0">
                <a:pos x="206" y="48"/>
              </a:cxn>
              <a:cxn ang="0">
                <a:pos x="251" y="48"/>
              </a:cxn>
              <a:cxn ang="0">
                <a:pos x="253" y="49"/>
              </a:cxn>
              <a:cxn ang="0">
                <a:pos x="253" y="71"/>
              </a:cxn>
              <a:cxn ang="0">
                <a:pos x="253" y="71"/>
              </a:cxn>
              <a:cxn ang="0">
                <a:pos x="260" y="71"/>
              </a:cxn>
              <a:cxn ang="0">
                <a:pos x="260" y="71"/>
              </a:cxn>
              <a:cxn ang="0">
                <a:pos x="260" y="49"/>
              </a:cxn>
              <a:cxn ang="0">
                <a:pos x="262" y="48"/>
              </a:cxn>
              <a:cxn ang="0">
                <a:pos x="307" y="48"/>
              </a:cxn>
              <a:cxn ang="0">
                <a:pos x="308" y="49"/>
              </a:cxn>
              <a:cxn ang="0">
                <a:pos x="308" y="71"/>
              </a:cxn>
              <a:cxn ang="0">
                <a:pos x="308" y="71"/>
              </a:cxn>
              <a:cxn ang="0">
                <a:pos x="312" y="71"/>
              </a:cxn>
              <a:cxn ang="0">
                <a:pos x="315" y="71"/>
              </a:cxn>
              <a:cxn ang="0">
                <a:pos x="316" y="71"/>
              </a:cxn>
              <a:cxn ang="0">
                <a:pos x="316" y="49"/>
              </a:cxn>
              <a:cxn ang="0">
                <a:pos x="317" y="48"/>
              </a:cxn>
              <a:cxn ang="0">
                <a:pos x="362" y="48"/>
              </a:cxn>
              <a:cxn ang="0">
                <a:pos x="364" y="49"/>
              </a:cxn>
              <a:cxn ang="0">
                <a:pos x="364" y="66"/>
              </a:cxn>
              <a:cxn ang="0">
                <a:pos x="397" y="66"/>
              </a:cxn>
              <a:cxn ang="0">
                <a:pos x="401" y="65"/>
              </a:cxn>
              <a:cxn ang="0">
                <a:pos x="404" y="63"/>
              </a:cxn>
              <a:cxn ang="0">
                <a:pos x="410" y="59"/>
              </a:cxn>
              <a:cxn ang="0">
                <a:pos x="453" y="59"/>
              </a:cxn>
              <a:cxn ang="0">
                <a:pos x="454" y="61"/>
              </a:cxn>
              <a:cxn ang="0">
                <a:pos x="448" y="75"/>
              </a:cxn>
              <a:cxn ang="0">
                <a:pos x="444" y="92"/>
              </a:cxn>
              <a:cxn ang="0">
                <a:pos x="446" y="95"/>
              </a:cxn>
              <a:cxn ang="0">
                <a:pos x="449" y="98"/>
              </a:cxn>
              <a:cxn ang="0">
                <a:pos x="449" y="100"/>
              </a:cxn>
              <a:cxn ang="0">
                <a:pos x="9" y="100"/>
              </a:cxn>
              <a:cxn ang="0">
                <a:pos x="5" y="98"/>
              </a:cxn>
              <a:cxn ang="0">
                <a:pos x="0" y="90"/>
              </a:cxn>
              <a:cxn ang="0">
                <a:pos x="0" y="73"/>
              </a:cxn>
              <a:cxn ang="0">
                <a:pos x="2" y="71"/>
              </a:cxn>
            </a:cxnLst>
            <a:rect l="0" t="0" r="r" b="b"/>
            <a:pathLst>
              <a:path w="454" h="100">
                <a:moveTo>
                  <a:pt x="2" y="71"/>
                </a:moveTo>
                <a:cubicBezTo>
                  <a:pt x="26" y="71"/>
                  <a:pt x="26" y="71"/>
                  <a:pt x="26" y="71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55"/>
                  <a:pt x="27" y="52"/>
                  <a:pt x="29" y="50"/>
                </a:cubicBezTo>
                <a:cubicBezTo>
                  <a:pt x="46" y="33"/>
                  <a:pt x="46" y="33"/>
                  <a:pt x="46" y="33"/>
                </a:cubicBezTo>
                <a:cubicBezTo>
                  <a:pt x="48" y="31"/>
                  <a:pt x="52" y="29"/>
                  <a:pt x="5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4" y="0"/>
                  <a:pt x="65" y="0"/>
                </a:cubicBezTo>
                <a:cubicBezTo>
                  <a:pt x="66" y="0"/>
                  <a:pt x="67" y="1"/>
                  <a:pt x="67" y="2"/>
                </a:cubicBezTo>
                <a:cubicBezTo>
                  <a:pt x="67" y="29"/>
                  <a:pt x="67" y="29"/>
                  <a:pt x="67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1" y="29"/>
                  <a:pt x="123" y="31"/>
                  <a:pt x="123" y="34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49" y="71"/>
                  <a:pt x="149" y="71"/>
                  <a:pt x="149" y="71"/>
                </a:cubicBezTo>
                <a:cubicBezTo>
                  <a:pt x="149" y="71"/>
                  <a:pt x="149" y="71"/>
                  <a:pt x="149" y="71"/>
                </a:cubicBezTo>
                <a:cubicBezTo>
                  <a:pt x="149" y="49"/>
                  <a:pt x="149" y="49"/>
                  <a:pt x="149" y="49"/>
                </a:cubicBezTo>
                <a:cubicBezTo>
                  <a:pt x="149" y="48"/>
                  <a:pt x="150" y="48"/>
                  <a:pt x="150" y="48"/>
                </a:cubicBezTo>
                <a:cubicBezTo>
                  <a:pt x="195" y="48"/>
                  <a:pt x="195" y="48"/>
                  <a:pt x="195" y="48"/>
                </a:cubicBezTo>
                <a:cubicBezTo>
                  <a:pt x="196" y="48"/>
                  <a:pt x="197" y="48"/>
                  <a:pt x="197" y="49"/>
                </a:cubicBezTo>
                <a:cubicBezTo>
                  <a:pt x="197" y="71"/>
                  <a:pt x="197" y="71"/>
                  <a:pt x="197" y="71"/>
                </a:cubicBezTo>
                <a:cubicBezTo>
                  <a:pt x="197" y="71"/>
                  <a:pt x="197" y="71"/>
                  <a:pt x="197" y="71"/>
                </a:cubicBezTo>
                <a:cubicBezTo>
                  <a:pt x="204" y="71"/>
                  <a:pt x="204" y="71"/>
                  <a:pt x="204" y="71"/>
                </a:cubicBezTo>
                <a:cubicBezTo>
                  <a:pt x="204" y="71"/>
                  <a:pt x="204" y="71"/>
                  <a:pt x="204" y="71"/>
                </a:cubicBezTo>
                <a:cubicBezTo>
                  <a:pt x="204" y="49"/>
                  <a:pt x="204" y="49"/>
                  <a:pt x="204" y="49"/>
                </a:cubicBezTo>
                <a:cubicBezTo>
                  <a:pt x="204" y="48"/>
                  <a:pt x="205" y="48"/>
                  <a:pt x="206" y="48"/>
                </a:cubicBezTo>
                <a:cubicBezTo>
                  <a:pt x="251" y="48"/>
                  <a:pt x="251" y="48"/>
                  <a:pt x="251" y="48"/>
                </a:cubicBezTo>
                <a:cubicBezTo>
                  <a:pt x="252" y="48"/>
                  <a:pt x="253" y="48"/>
                  <a:pt x="253" y="49"/>
                </a:cubicBezTo>
                <a:cubicBezTo>
                  <a:pt x="253" y="71"/>
                  <a:pt x="253" y="71"/>
                  <a:pt x="253" y="71"/>
                </a:cubicBezTo>
                <a:cubicBezTo>
                  <a:pt x="253" y="71"/>
                  <a:pt x="253" y="71"/>
                  <a:pt x="253" y="71"/>
                </a:cubicBezTo>
                <a:cubicBezTo>
                  <a:pt x="260" y="71"/>
                  <a:pt x="260" y="71"/>
                  <a:pt x="260" y="71"/>
                </a:cubicBezTo>
                <a:cubicBezTo>
                  <a:pt x="260" y="71"/>
                  <a:pt x="260" y="71"/>
                  <a:pt x="260" y="71"/>
                </a:cubicBezTo>
                <a:cubicBezTo>
                  <a:pt x="260" y="49"/>
                  <a:pt x="260" y="49"/>
                  <a:pt x="260" y="49"/>
                </a:cubicBezTo>
                <a:cubicBezTo>
                  <a:pt x="260" y="48"/>
                  <a:pt x="261" y="48"/>
                  <a:pt x="262" y="48"/>
                </a:cubicBezTo>
                <a:cubicBezTo>
                  <a:pt x="307" y="48"/>
                  <a:pt x="307" y="48"/>
                  <a:pt x="307" y="48"/>
                </a:cubicBezTo>
                <a:cubicBezTo>
                  <a:pt x="307" y="48"/>
                  <a:pt x="308" y="48"/>
                  <a:pt x="308" y="49"/>
                </a:cubicBezTo>
                <a:cubicBezTo>
                  <a:pt x="308" y="71"/>
                  <a:pt x="308" y="71"/>
                  <a:pt x="308" y="71"/>
                </a:cubicBezTo>
                <a:cubicBezTo>
                  <a:pt x="308" y="71"/>
                  <a:pt x="308" y="71"/>
                  <a:pt x="308" y="71"/>
                </a:cubicBezTo>
                <a:cubicBezTo>
                  <a:pt x="312" y="71"/>
                  <a:pt x="312" y="71"/>
                  <a:pt x="312" y="71"/>
                </a:cubicBezTo>
                <a:cubicBezTo>
                  <a:pt x="313" y="71"/>
                  <a:pt x="314" y="71"/>
                  <a:pt x="315" y="71"/>
                </a:cubicBezTo>
                <a:cubicBezTo>
                  <a:pt x="315" y="71"/>
                  <a:pt x="315" y="71"/>
                  <a:pt x="316" y="71"/>
                </a:cubicBezTo>
                <a:cubicBezTo>
                  <a:pt x="316" y="49"/>
                  <a:pt x="316" y="49"/>
                  <a:pt x="316" y="49"/>
                </a:cubicBezTo>
                <a:cubicBezTo>
                  <a:pt x="316" y="48"/>
                  <a:pt x="316" y="48"/>
                  <a:pt x="317" y="48"/>
                </a:cubicBezTo>
                <a:cubicBezTo>
                  <a:pt x="362" y="48"/>
                  <a:pt x="362" y="48"/>
                  <a:pt x="362" y="48"/>
                </a:cubicBezTo>
                <a:cubicBezTo>
                  <a:pt x="363" y="48"/>
                  <a:pt x="364" y="48"/>
                  <a:pt x="364" y="49"/>
                </a:cubicBezTo>
                <a:cubicBezTo>
                  <a:pt x="364" y="66"/>
                  <a:pt x="364" y="66"/>
                  <a:pt x="364" y="66"/>
                </a:cubicBezTo>
                <a:cubicBezTo>
                  <a:pt x="397" y="66"/>
                  <a:pt x="397" y="66"/>
                  <a:pt x="397" y="66"/>
                </a:cubicBezTo>
                <a:cubicBezTo>
                  <a:pt x="398" y="66"/>
                  <a:pt x="400" y="66"/>
                  <a:pt x="401" y="65"/>
                </a:cubicBezTo>
                <a:cubicBezTo>
                  <a:pt x="401" y="65"/>
                  <a:pt x="402" y="65"/>
                  <a:pt x="404" y="63"/>
                </a:cubicBezTo>
                <a:cubicBezTo>
                  <a:pt x="407" y="60"/>
                  <a:pt x="409" y="59"/>
                  <a:pt x="410" y="59"/>
                </a:cubicBezTo>
                <a:cubicBezTo>
                  <a:pt x="453" y="59"/>
                  <a:pt x="453" y="59"/>
                  <a:pt x="453" y="59"/>
                </a:cubicBezTo>
                <a:cubicBezTo>
                  <a:pt x="454" y="59"/>
                  <a:pt x="454" y="60"/>
                  <a:pt x="454" y="61"/>
                </a:cubicBezTo>
                <a:cubicBezTo>
                  <a:pt x="454" y="61"/>
                  <a:pt x="451" y="67"/>
                  <a:pt x="448" y="75"/>
                </a:cubicBezTo>
                <a:cubicBezTo>
                  <a:pt x="445" y="84"/>
                  <a:pt x="444" y="89"/>
                  <a:pt x="444" y="92"/>
                </a:cubicBezTo>
                <a:cubicBezTo>
                  <a:pt x="444" y="93"/>
                  <a:pt x="444" y="94"/>
                  <a:pt x="446" y="95"/>
                </a:cubicBezTo>
                <a:cubicBezTo>
                  <a:pt x="449" y="98"/>
                  <a:pt x="449" y="98"/>
                  <a:pt x="449" y="98"/>
                </a:cubicBezTo>
                <a:cubicBezTo>
                  <a:pt x="450" y="99"/>
                  <a:pt x="450" y="100"/>
                  <a:pt x="449" y="100"/>
                </a:cubicBezTo>
                <a:cubicBezTo>
                  <a:pt x="9" y="100"/>
                  <a:pt x="9" y="100"/>
                  <a:pt x="9" y="100"/>
                </a:cubicBezTo>
                <a:cubicBezTo>
                  <a:pt x="8" y="100"/>
                  <a:pt x="6" y="99"/>
                  <a:pt x="5" y="98"/>
                </a:cubicBezTo>
                <a:cubicBezTo>
                  <a:pt x="5" y="98"/>
                  <a:pt x="0" y="92"/>
                  <a:pt x="0" y="90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2"/>
                  <a:pt x="1" y="71"/>
                  <a:pt x="2" y="7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827584" y="4173611"/>
            <a:ext cx="792088" cy="240730"/>
          </a:xfrm>
          <a:custGeom>
            <a:avLst/>
            <a:gdLst/>
            <a:ahLst/>
            <a:cxnLst>
              <a:cxn ang="0">
                <a:pos x="190" y="80"/>
              </a:cxn>
              <a:cxn ang="0">
                <a:pos x="190" y="88"/>
              </a:cxn>
              <a:cxn ang="0">
                <a:pos x="192" y="90"/>
              </a:cxn>
              <a:cxn ang="0">
                <a:pos x="256" y="90"/>
              </a:cxn>
              <a:cxn ang="0">
                <a:pos x="260" y="89"/>
              </a:cxn>
              <a:cxn ang="0">
                <a:pos x="265" y="83"/>
              </a:cxn>
              <a:cxn ang="0">
                <a:pos x="268" y="82"/>
              </a:cxn>
              <a:cxn ang="0">
                <a:pos x="269" y="82"/>
              </a:cxn>
              <a:cxn ang="0">
                <a:pos x="269" y="84"/>
              </a:cxn>
              <a:cxn ang="0">
                <a:pos x="282" y="98"/>
              </a:cxn>
              <a:cxn ang="0">
                <a:pos x="296" y="84"/>
              </a:cxn>
              <a:cxn ang="0">
                <a:pos x="295" y="82"/>
              </a:cxn>
              <a:cxn ang="0">
                <a:pos x="303" y="82"/>
              </a:cxn>
              <a:cxn ang="0">
                <a:pos x="305" y="80"/>
              </a:cxn>
              <a:cxn ang="0">
                <a:pos x="305" y="44"/>
              </a:cxn>
              <a:cxn ang="0">
                <a:pos x="305" y="40"/>
              </a:cxn>
              <a:cxn ang="0">
                <a:pos x="292" y="12"/>
              </a:cxn>
              <a:cxn ang="0">
                <a:pos x="289" y="10"/>
              </a:cxn>
              <a:cxn ang="0">
                <a:pos x="231" y="10"/>
              </a:cxn>
              <a:cxn ang="0">
                <a:pos x="229" y="12"/>
              </a:cxn>
              <a:cxn ang="0">
                <a:pos x="229" y="76"/>
              </a:cxn>
              <a:cxn ang="0">
                <a:pos x="227" y="78"/>
              </a:cxn>
              <a:cxn ang="0">
                <a:pos x="192" y="78"/>
              </a:cxn>
              <a:cxn ang="0">
                <a:pos x="190" y="80"/>
              </a:cxn>
              <a:cxn ang="0">
                <a:pos x="274" y="18"/>
              </a:cxn>
              <a:cxn ang="0">
                <a:pos x="276" y="16"/>
              </a:cxn>
              <a:cxn ang="0">
                <a:pos x="284" y="16"/>
              </a:cxn>
              <a:cxn ang="0">
                <a:pos x="287" y="18"/>
              </a:cxn>
              <a:cxn ang="0">
                <a:pos x="296" y="37"/>
              </a:cxn>
              <a:cxn ang="0">
                <a:pos x="294" y="39"/>
              </a:cxn>
              <a:cxn ang="0">
                <a:pos x="276" y="39"/>
              </a:cxn>
              <a:cxn ang="0">
                <a:pos x="274" y="37"/>
              </a:cxn>
              <a:cxn ang="0">
                <a:pos x="274" y="18"/>
              </a:cxn>
              <a:cxn ang="0">
                <a:pos x="0" y="2"/>
              </a:cxn>
              <a:cxn ang="0">
                <a:pos x="0" y="81"/>
              </a:cxn>
              <a:cxn ang="0">
                <a:pos x="2" y="84"/>
              </a:cxn>
              <a:cxn ang="0">
                <a:pos x="44" y="84"/>
              </a:cxn>
              <a:cxn ang="0">
                <a:pos x="44" y="84"/>
              </a:cxn>
              <a:cxn ang="0">
                <a:pos x="58" y="98"/>
              </a:cxn>
              <a:cxn ang="0">
                <a:pos x="71" y="84"/>
              </a:cxn>
              <a:cxn ang="0">
                <a:pos x="71" y="84"/>
              </a:cxn>
              <a:cxn ang="0">
                <a:pos x="81" y="84"/>
              </a:cxn>
              <a:cxn ang="0">
                <a:pos x="81" y="84"/>
              </a:cxn>
              <a:cxn ang="0">
                <a:pos x="94" y="98"/>
              </a:cxn>
              <a:cxn ang="0">
                <a:pos x="107" y="84"/>
              </a:cxn>
              <a:cxn ang="0">
                <a:pos x="107" y="84"/>
              </a:cxn>
              <a:cxn ang="0">
                <a:pos x="168" y="84"/>
              </a:cxn>
              <a:cxn ang="0">
                <a:pos x="172" y="82"/>
              </a:cxn>
              <a:cxn ang="0">
                <a:pos x="182" y="72"/>
              </a:cxn>
              <a:cxn ang="0">
                <a:pos x="186" y="70"/>
              </a:cxn>
              <a:cxn ang="0">
                <a:pos x="221" y="70"/>
              </a:cxn>
              <a:cxn ang="0">
                <a:pos x="223" y="68"/>
              </a:cxn>
              <a:cxn ang="0">
                <a:pos x="223" y="2"/>
              </a:cxn>
              <a:cxn ang="0">
                <a:pos x="221" y="0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305" h="98">
                <a:moveTo>
                  <a:pt x="190" y="80"/>
                </a:moveTo>
                <a:cubicBezTo>
                  <a:pt x="190" y="88"/>
                  <a:pt x="190" y="88"/>
                  <a:pt x="190" y="88"/>
                </a:cubicBezTo>
                <a:cubicBezTo>
                  <a:pt x="190" y="89"/>
                  <a:pt x="191" y="90"/>
                  <a:pt x="192" y="90"/>
                </a:cubicBezTo>
                <a:cubicBezTo>
                  <a:pt x="256" y="90"/>
                  <a:pt x="256" y="90"/>
                  <a:pt x="256" y="90"/>
                </a:cubicBezTo>
                <a:cubicBezTo>
                  <a:pt x="257" y="90"/>
                  <a:pt x="259" y="89"/>
                  <a:pt x="260" y="89"/>
                </a:cubicBezTo>
                <a:cubicBezTo>
                  <a:pt x="265" y="83"/>
                  <a:pt x="265" y="83"/>
                  <a:pt x="265" y="83"/>
                </a:cubicBezTo>
                <a:cubicBezTo>
                  <a:pt x="266" y="83"/>
                  <a:pt x="267" y="82"/>
                  <a:pt x="268" y="82"/>
                </a:cubicBezTo>
                <a:cubicBezTo>
                  <a:pt x="269" y="82"/>
                  <a:pt x="269" y="82"/>
                  <a:pt x="269" y="82"/>
                </a:cubicBezTo>
                <a:cubicBezTo>
                  <a:pt x="269" y="83"/>
                  <a:pt x="269" y="84"/>
                  <a:pt x="269" y="84"/>
                </a:cubicBezTo>
                <a:cubicBezTo>
                  <a:pt x="269" y="92"/>
                  <a:pt x="275" y="98"/>
                  <a:pt x="282" y="98"/>
                </a:cubicBezTo>
                <a:cubicBezTo>
                  <a:pt x="290" y="98"/>
                  <a:pt x="296" y="92"/>
                  <a:pt x="296" y="84"/>
                </a:cubicBezTo>
                <a:cubicBezTo>
                  <a:pt x="296" y="84"/>
                  <a:pt x="295" y="83"/>
                  <a:pt x="295" y="82"/>
                </a:cubicBezTo>
                <a:cubicBezTo>
                  <a:pt x="303" y="82"/>
                  <a:pt x="303" y="82"/>
                  <a:pt x="303" y="82"/>
                </a:cubicBezTo>
                <a:cubicBezTo>
                  <a:pt x="304" y="82"/>
                  <a:pt x="305" y="81"/>
                  <a:pt x="305" y="80"/>
                </a:cubicBezTo>
                <a:cubicBezTo>
                  <a:pt x="305" y="44"/>
                  <a:pt x="305" y="44"/>
                  <a:pt x="305" y="44"/>
                </a:cubicBezTo>
                <a:cubicBezTo>
                  <a:pt x="305" y="43"/>
                  <a:pt x="305" y="41"/>
                  <a:pt x="305" y="40"/>
                </a:cubicBezTo>
                <a:cubicBezTo>
                  <a:pt x="292" y="12"/>
                  <a:pt x="292" y="12"/>
                  <a:pt x="292" y="12"/>
                </a:cubicBezTo>
                <a:cubicBezTo>
                  <a:pt x="291" y="11"/>
                  <a:pt x="290" y="10"/>
                  <a:pt x="289" y="10"/>
                </a:cubicBezTo>
                <a:cubicBezTo>
                  <a:pt x="231" y="10"/>
                  <a:pt x="231" y="10"/>
                  <a:pt x="231" y="10"/>
                </a:cubicBezTo>
                <a:cubicBezTo>
                  <a:pt x="230" y="10"/>
                  <a:pt x="229" y="11"/>
                  <a:pt x="229" y="12"/>
                </a:cubicBezTo>
                <a:cubicBezTo>
                  <a:pt x="229" y="76"/>
                  <a:pt x="229" y="76"/>
                  <a:pt x="229" y="76"/>
                </a:cubicBezTo>
                <a:cubicBezTo>
                  <a:pt x="229" y="77"/>
                  <a:pt x="228" y="78"/>
                  <a:pt x="227" y="78"/>
                </a:cubicBezTo>
                <a:cubicBezTo>
                  <a:pt x="192" y="78"/>
                  <a:pt x="192" y="78"/>
                  <a:pt x="192" y="78"/>
                </a:cubicBezTo>
                <a:cubicBezTo>
                  <a:pt x="191" y="78"/>
                  <a:pt x="190" y="79"/>
                  <a:pt x="190" y="80"/>
                </a:cubicBezTo>
                <a:close/>
                <a:moveTo>
                  <a:pt x="274" y="18"/>
                </a:moveTo>
                <a:cubicBezTo>
                  <a:pt x="274" y="17"/>
                  <a:pt x="274" y="16"/>
                  <a:pt x="276" y="16"/>
                </a:cubicBezTo>
                <a:cubicBezTo>
                  <a:pt x="284" y="16"/>
                  <a:pt x="284" y="16"/>
                  <a:pt x="284" y="16"/>
                </a:cubicBezTo>
                <a:cubicBezTo>
                  <a:pt x="286" y="16"/>
                  <a:pt x="287" y="17"/>
                  <a:pt x="287" y="18"/>
                </a:cubicBezTo>
                <a:cubicBezTo>
                  <a:pt x="296" y="37"/>
                  <a:pt x="296" y="37"/>
                  <a:pt x="296" y="37"/>
                </a:cubicBezTo>
                <a:cubicBezTo>
                  <a:pt x="296" y="38"/>
                  <a:pt x="296" y="39"/>
                  <a:pt x="294" y="39"/>
                </a:cubicBezTo>
                <a:cubicBezTo>
                  <a:pt x="276" y="39"/>
                  <a:pt x="276" y="39"/>
                  <a:pt x="276" y="39"/>
                </a:cubicBezTo>
                <a:cubicBezTo>
                  <a:pt x="274" y="39"/>
                  <a:pt x="274" y="38"/>
                  <a:pt x="274" y="37"/>
                </a:cubicBezTo>
                <a:lnTo>
                  <a:pt x="274" y="18"/>
                </a:lnTo>
                <a:close/>
                <a:moveTo>
                  <a:pt x="0" y="2"/>
                </a:moveTo>
                <a:cubicBezTo>
                  <a:pt x="0" y="81"/>
                  <a:pt x="0" y="81"/>
                  <a:pt x="0" y="81"/>
                </a:cubicBezTo>
                <a:cubicBezTo>
                  <a:pt x="0" y="83"/>
                  <a:pt x="1" y="84"/>
                  <a:pt x="2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92"/>
                  <a:pt x="50" y="98"/>
                  <a:pt x="58" y="98"/>
                </a:cubicBezTo>
                <a:cubicBezTo>
                  <a:pt x="65" y="98"/>
                  <a:pt x="71" y="92"/>
                  <a:pt x="71" y="84"/>
                </a:cubicBezTo>
                <a:cubicBezTo>
                  <a:pt x="71" y="84"/>
                  <a:pt x="71" y="84"/>
                  <a:pt x="7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92"/>
                  <a:pt x="87" y="98"/>
                  <a:pt x="94" y="98"/>
                </a:cubicBezTo>
                <a:cubicBezTo>
                  <a:pt x="101" y="98"/>
                  <a:pt x="107" y="92"/>
                  <a:pt x="107" y="84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0" y="84"/>
                  <a:pt x="171" y="83"/>
                  <a:pt x="172" y="82"/>
                </a:cubicBezTo>
                <a:cubicBezTo>
                  <a:pt x="182" y="72"/>
                  <a:pt x="182" y="72"/>
                  <a:pt x="182" y="72"/>
                </a:cubicBezTo>
                <a:cubicBezTo>
                  <a:pt x="183" y="71"/>
                  <a:pt x="185" y="70"/>
                  <a:pt x="186" y="70"/>
                </a:cubicBezTo>
                <a:cubicBezTo>
                  <a:pt x="221" y="70"/>
                  <a:pt x="221" y="70"/>
                  <a:pt x="221" y="70"/>
                </a:cubicBezTo>
                <a:cubicBezTo>
                  <a:pt x="222" y="70"/>
                  <a:pt x="223" y="69"/>
                  <a:pt x="223" y="68"/>
                </a:cubicBezTo>
                <a:cubicBezTo>
                  <a:pt x="223" y="2"/>
                  <a:pt x="223" y="2"/>
                  <a:pt x="223" y="2"/>
                </a:cubicBezTo>
                <a:cubicBezTo>
                  <a:pt x="223" y="1"/>
                  <a:pt x="222" y="0"/>
                  <a:pt x="22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reeform 24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719572" y="4941168"/>
            <a:ext cx="1008112" cy="226442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15" y="94"/>
              </a:cxn>
              <a:cxn ang="0">
                <a:pos x="169" y="89"/>
              </a:cxn>
              <a:cxn ang="0">
                <a:pos x="177" y="75"/>
              </a:cxn>
              <a:cxn ang="0">
                <a:pos x="184" y="80"/>
              </a:cxn>
              <a:cxn ang="0">
                <a:pos x="198" y="93"/>
              </a:cxn>
              <a:cxn ang="0">
                <a:pos x="364" y="90"/>
              </a:cxn>
              <a:cxn ang="0">
                <a:pos x="375" y="80"/>
              </a:cxn>
              <a:cxn ang="0">
                <a:pos x="382" y="75"/>
              </a:cxn>
              <a:cxn ang="0">
                <a:pos x="385" y="81"/>
              </a:cxn>
              <a:cxn ang="0">
                <a:pos x="388" y="62"/>
              </a:cxn>
              <a:cxn ang="0">
                <a:pos x="382" y="62"/>
              </a:cxn>
              <a:cxn ang="0">
                <a:pos x="375" y="66"/>
              </a:cxn>
              <a:cxn ang="0">
                <a:pos x="373" y="29"/>
              </a:cxn>
              <a:cxn ang="0">
                <a:pos x="354" y="5"/>
              </a:cxn>
              <a:cxn ang="0">
                <a:pos x="193" y="0"/>
              </a:cxn>
              <a:cxn ang="0">
                <a:pos x="184" y="34"/>
              </a:cxn>
              <a:cxn ang="0">
                <a:pos x="184" y="66"/>
              </a:cxn>
              <a:cxn ang="0">
                <a:pos x="177" y="22"/>
              </a:cxn>
              <a:cxn ang="0">
                <a:pos x="174" y="18"/>
              </a:cxn>
              <a:cxn ang="0">
                <a:pos x="168" y="16"/>
              </a:cxn>
              <a:cxn ang="0">
                <a:pos x="167" y="14"/>
              </a:cxn>
              <a:cxn ang="0">
                <a:pos x="160" y="11"/>
              </a:cxn>
              <a:cxn ang="0">
                <a:pos x="157" y="4"/>
              </a:cxn>
              <a:cxn ang="0">
                <a:pos x="147" y="7"/>
              </a:cxn>
              <a:cxn ang="0">
                <a:pos x="138" y="4"/>
              </a:cxn>
              <a:cxn ang="0">
                <a:pos x="134" y="4"/>
              </a:cxn>
              <a:cxn ang="0">
                <a:pos x="126" y="8"/>
              </a:cxn>
              <a:cxn ang="0">
                <a:pos x="116" y="4"/>
              </a:cxn>
              <a:cxn ang="0">
                <a:pos x="113" y="5"/>
              </a:cxn>
              <a:cxn ang="0">
                <a:pos x="102" y="6"/>
              </a:cxn>
              <a:cxn ang="0">
                <a:pos x="101" y="10"/>
              </a:cxn>
              <a:cxn ang="0">
                <a:pos x="91" y="7"/>
              </a:cxn>
              <a:cxn ang="0">
                <a:pos x="89" y="4"/>
              </a:cxn>
              <a:cxn ang="0">
                <a:pos x="80" y="7"/>
              </a:cxn>
              <a:cxn ang="0">
                <a:pos x="70" y="4"/>
              </a:cxn>
              <a:cxn ang="0">
                <a:pos x="67" y="8"/>
              </a:cxn>
              <a:cxn ang="0">
                <a:pos x="59" y="4"/>
              </a:cxn>
              <a:cxn ang="0">
                <a:pos x="51" y="4"/>
              </a:cxn>
              <a:cxn ang="0">
                <a:pos x="46" y="8"/>
              </a:cxn>
              <a:cxn ang="0">
                <a:pos x="44" y="6"/>
              </a:cxn>
              <a:cxn ang="0">
                <a:pos x="31" y="3"/>
              </a:cxn>
              <a:cxn ang="0">
                <a:pos x="26" y="8"/>
              </a:cxn>
              <a:cxn ang="0">
                <a:pos x="23" y="4"/>
              </a:cxn>
              <a:cxn ang="0">
                <a:pos x="14" y="11"/>
              </a:cxn>
              <a:cxn ang="0">
                <a:pos x="12" y="14"/>
              </a:cxn>
              <a:cxn ang="0">
                <a:pos x="4" y="14"/>
              </a:cxn>
              <a:cxn ang="0">
                <a:pos x="0" y="22"/>
              </a:cxn>
              <a:cxn ang="0">
                <a:pos x="325" y="22"/>
              </a:cxn>
              <a:cxn ang="0">
                <a:pos x="325" y="6"/>
              </a:cxn>
              <a:cxn ang="0">
                <a:pos x="349" y="7"/>
              </a:cxn>
              <a:cxn ang="0">
                <a:pos x="329" y="27"/>
              </a:cxn>
              <a:cxn ang="0">
                <a:pos x="200" y="69"/>
              </a:cxn>
              <a:cxn ang="0">
                <a:pos x="358" y="72"/>
              </a:cxn>
              <a:cxn ang="0">
                <a:pos x="200" y="75"/>
              </a:cxn>
              <a:cxn ang="0">
                <a:pos x="155" y="14"/>
              </a:cxn>
              <a:cxn ang="0">
                <a:pos x="155" y="14"/>
              </a:cxn>
              <a:cxn ang="0">
                <a:pos x="11" y="69"/>
              </a:cxn>
              <a:cxn ang="0">
                <a:pos x="168" y="70"/>
              </a:cxn>
              <a:cxn ang="0">
                <a:pos x="167" y="75"/>
              </a:cxn>
              <a:cxn ang="0">
                <a:pos x="9" y="72"/>
              </a:cxn>
            </a:cxnLst>
            <a:rect l="0" t="0" r="r" b="b"/>
            <a:pathLst>
              <a:path w="388" h="94">
                <a:moveTo>
                  <a:pt x="0" y="22"/>
                </a:moveTo>
                <a:cubicBezTo>
                  <a:pt x="0" y="79"/>
                  <a:pt x="0" y="79"/>
                  <a:pt x="0" y="79"/>
                </a:cubicBezTo>
                <a:cubicBezTo>
                  <a:pt x="0" y="84"/>
                  <a:pt x="4" y="88"/>
                  <a:pt x="8" y="89"/>
                </a:cubicBezTo>
                <a:cubicBezTo>
                  <a:pt x="9" y="92"/>
                  <a:pt x="12" y="94"/>
                  <a:pt x="15" y="94"/>
                </a:cubicBezTo>
                <a:cubicBezTo>
                  <a:pt x="163" y="94"/>
                  <a:pt x="163" y="94"/>
                  <a:pt x="163" y="94"/>
                </a:cubicBezTo>
                <a:cubicBezTo>
                  <a:pt x="166" y="94"/>
                  <a:pt x="168" y="92"/>
                  <a:pt x="169" y="89"/>
                </a:cubicBezTo>
                <a:cubicBezTo>
                  <a:pt x="174" y="88"/>
                  <a:pt x="177" y="84"/>
                  <a:pt x="177" y="79"/>
                </a:cubicBezTo>
                <a:cubicBezTo>
                  <a:pt x="177" y="75"/>
                  <a:pt x="177" y="75"/>
                  <a:pt x="177" y="75"/>
                </a:cubicBezTo>
                <a:cubicBezTo>
                  <a:pt x="184" y="75"/>
                  <a:pt x="184" y="75"/>
                  <a:pt x="184" y="75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4" y="85"/>
                  <a:pt x="187" y="89"/>
                  <a:pt x="192" y="90"/>
                </a:cubicBezTo>
                <a:cubicBezTo>
                  <a:pt x="193" y="92"/>
                  <a:pt x="195" y="93"/>
                  <a:pt x="198" y="93"/>
                </a:cubicBezTo>
                <a:cubicBezTo>
                  <a:pt x="358" y="93"/>
                  <a:pt x="358" y="93"/>
                  <a:pt x="358" y="93"/>
                </a:cubicBezTo>
                <a:cubicBezTo>
                  <a:pt x="361" y="93"/>
                  <a:pt x="363" y="92"/>
                  <a:pt x="364" y="90"/>
                </a:cubicBezTo>
                <a:cubicBezTo>
                  <a:pt x="365" y="90"/>
                  <a:pt x="365" y="90"/>
                  <a:pt x="365" y="90"/>
                </a:cubicBezTo>
                <a:cubicBezTo>
                  <a:pt x="370" y="90"/>
                  <a:pt x="375" y="86"/>
                  <a:pt x="375" y="80"/>
                </a:cubicBezTo>
                <a:cubicBezTo>
                  <a:pt x="375" y="75"/>
                  <a:pt x="375" y="75"/>
                  <a:pt x="375" y="75"/>
                </a:cubicBezTo>
                <a:cubicBezTo>
                  <a:pt x="382" y="75"/>
                  <a:pt x="382" y="75"/>
                  <a:pt x="382" y="7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2" y="80"/>
                  <a:pt x="383" y="81"/>
                  <a:pt x="385" y="81"/>
                </a:cubicBezTo>
                <a:cubicBezTo>
                  <a:pt x="386" y="81"/>
                  <a:pt x="388" y="80"/>
                  <a:pt x="388" y="78"/>
                </a:cubicBezTo>
                <a:cubicBezTo>
                  <a:pt x="388" y="62"/>
                  <a:pt x="388" y="62"/>
                  <a:pt x="388" y="62"/>
                </a:cubicBezTo>
                <a:cubicBezTo>
                  <a:pt x="388" y="60"/>
                  <a:pt x="386" y="59"/>
                  <a:pt x="385" y="59"/>
                </a:cubicBezTo>
                <a:cubicBezTo>
                  <a:pt x="383" y="59"/>
                  <a:pt x="382" y="60"/>
                  <a:pt x="382" y="62"/>
                </a:cubicBezTo>
                <a:cubicBezTo>
                  <a:pt x="382" y="66"/>
                  <a:pt x="382" y="66"/>
                  <a:pt x="382" y="66"/>
                </a:cubicBezTo>
                <a:cubicBezTo>
                  <a:pt x="375" y="66"/>
                  <a:pt x="375" y="66"/>
                  <a:pt x="375" y="66"/>
                </a:cubicBezTo>
                <a:cubicBezTo>
                  <a:pt x="375" y="34"/>
                  <a:pt x="375" y="34"/>
                  <a:pt x="375" y="34"/>
                </a:cubicBezTo>
                <a:cubicBezTo>
                  <a:pt x="375" y="32"/>
                  <a:pt x="374" y="30"/>
                  <a:pt x="373" y="29"/>
                </a:cubicBezTo>
                <a:cubicBezTo>
                  <a:pt x="373" y="29"/>
                  <a:pt x="373" y="29"/>
                  <a:pt x="373" y="29"/>
                </a:cubicBezTo>
                <a:cubicBezTo>
                  <a:pt x="354" y="5"/>
                  <a:pt x="354" y="5"/>
                  <a:pt x="354" y="5"/>
                </a:cubicBezTo>
                <a:cubicBezTo>
                  <a:pt x="354" y="5"/>
                  <a:pt x="350" y="0"/>
                  <a:pt x="335" y="0"/>
                </a:cubicBezTo>
                <a:cubicBezTo>
                  <a:pt x="322" y="0"/>
                  <a:pt x="224" y="0"/>
                  <a:pt x="193" y="0"/>
                </a:cubicBezTo>
                <a:cubicBezTo>
                  <a:pt x="184" y="0"/>
                  <a:pt x="184" y="7"/>
                  <a:pt x="184" y="7"/>
                </a:cubicBezTo>
                <a:cubicBezTo>
                  <a:pt x="184" y="34"/>
                  <a:pt x="184" y="34"/>
                  <a:pt x="184" y="34"/>
                </a:cubicBezTo>
                <a:cubicBezTo>
                  <a:pt x="184" y="34"/>
                  <a:pt x="184" y="34"/>
                  <a:pt x="184" y="34"/>
                </a:cubicBezTo>
                <a:cubicBezTo>
                  <a:pt x="184" y="66"/>
                  <a:pt x="184" y="66"/>
                  <a:pt x="184" y="66"/>
                </a:cubicBezTo>
                <a:cubicBezTo>
                  <a:pt x="177" y="66"/>
                  <a:pt x="177" y="66"/>
                  <a:pt x="177" y="66"/>
                </a:cubicBezTo>
                <a:cubicBezTo>
                  <a:pt x="177" y="22"/>
                  <a:pt x="177" y="22"/>
                  <a:pt x="177" y="22"/>
                </a:cubicBezTo>
                <a:cubicBezTo>
                  <a:pt x="174" y="22"/>
                  <a:pt x="174" y="22"/>
                  <a:pt x="174" y="22"/>
                </a:cubicBezTo>
                <a:cubicBezTo>
                  <a:pt x="174" y="18"/>
                  <a:pt x="174" y="18"/>
                  <a:pt x="174" y="18"/>
                </a:cubicBezTo>
                <a:cubicBezTo>
                  <a:pt x="174" y="17"/>
                  <a:pt x="173" y="16"/>
                  <a:pt x="172" y="16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67" y="15"/>
                  <a:pt x="167" y="15"/>
                  <a:pt x="167" y="15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3"/>
                  <a:pt x="167" y="12"/>
                  <a:pt x="166" y="12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5"/>
                  <a:pt x="159" y="5"/>
                  <a:pt x="159" y="5"/>
                </a:cubicBezTo>
                <a:cubicBezTo>
                  <a:pt x="159" y="5"/>
                  <a:pt x="158" y="4"/>
                  <a:pt x="157" y="4"/>
                </a:cubicBezTo>
                <a:cubicBezTo>
                  <a:pt x="148" y="6"/>
                  <a:pt x="148" y="6"/>
                  <a:pt x="148" y="6"/>
                </a:cubicBezTo>
                <a:cubicBezTo>
                  <a:pt x="147" y="6"/>
                  <a:pt x="147" y="7"/>
                  <a:pt x="147" y="7"/>
                </a:cubicBezTo>
                <a:cubicBezTo>
                  <a:pt x="140" y="3"/>
                  <a:pt x="140" y="3"/>
                  <a:pt x="140" y="3"/>
                </a:cubicBezTo>
                <a:cubicBezTo>
                  <a:pt x="139" y="3"/>
                  <a:pt x="138" y="3"/>
                  <a:pt x="138" y="4"/>
                </a:cubicBezTo>
                <a:cubicBezTo>
                  <a:pt x="136" y="7"/>
                  <a:pt x="136" y="7"/>
                  <a:pt x="136" y="7"/>
                </a:cubicBezTo>
                <a:cubicBezTo>
                  <a:pt x="134" y="4"/>
                  <a:pt x="134" y="4"/>
                  <a:pt x="134" y="4"/>
                </a:cubicBezTo>
                <a:cubicBezTo>
                  <a:pt x="133" y="3"/>
                  <a:pt x="132" y="3"/>
                  <a:pt x="132" y="4"/>
                </a:cubicBezTo>
                <a:cubicBezTo>
                  <a:pt x="126" y="8"/>
                  <a:pt x="126" y="8"/>
                  <a:pt x="126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7" y="3"/>
                  <a:pt x="116" y="4"/>
                  <a:pt x="116" y="4"/>
                </a:cubicBezTo>
                <a:cubicBezTo>
                  <a:pt x="113" y="8"/>
                  <a:pt x="113" y="8"/>
                  <a:pt x="113" y="8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2" y="4"/>
                  <a:pt x="111" y="4"/>
                </a:cubicBezTo>
                <a:cubicBezTo>
                  <a:pt x="102" y="6"/>
                  <a:pt x="102" y="6"/>
                  <a:pt x="102" y="6"/>
                </a:cubicBezTo>
                <a:cubicBezTo>
                  <a:pt x="101" y="6"/>
                  <a:pt x="100" y="7"/>
                  <a:pt x="101" y="8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1" y="6"/>
                  <a:pt x="91" y="7"/>
                </a:cubicBezTo>
                <a:cubicBezTo>
                  <a:pt x="91" y="8"/>
                  <a:pt x="91" y="8"/>
                  <a:pt x="91" y="8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3"/>
                  <a:pt x="88" y="3"/>
                  <a:pt x="87" y="3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7"/>
                  <a:pt x="79" y="6"/>
                  <a:pt x="79" y="6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4"/>
                  <a:pt x="68" y="5"/>
                  <a:pt x="68" y="5"/>
                </a:cubicBezTo>
                <a:cubicBezTo>
                  <a:pt x="67" y="8"/>
                  <a:pt x="67" y="8"/>
                  <a:pt x="67" y="8"/>
                </a:cubicBezTo>
                <a:cubicBezTo>
                  <a:pt x="61" y="4"/>
                  <a:pt x="61" y="4"/>
                  <a:pt x="61" y="4"/>
                </a:cubicBezTo>
                <a:cubicBezTo>
                  <a:pt x="60" y="3"/>
                  <a:pt x="59" y="4"/>
                  <a:pt x="59" y="4"/>
                </a:cubicBezTo>
                <a:cubicBezTo>
                  <a:pt x="57" y="7"/>
                  <a:pt x="57" y="7"/>
                  <a:pt x="57" y="7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3"/>
                  <a:pt x="49" y="4"/>
                  <a:pt x="49" y="4"/>
                </a:cubicBezTo>
                <a:cubicBezTo>
                  <a:pt x="46" y="8"/>
                  <a:pt x="46" y="8"/>
                  <a:pt x="46" y="8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6"/>
                  <a:pt x="44" y="6"/>
                  <a:pt x="44" y="6"/>
                </a:cubicBezTo>
                <a:cubicBezTo>
                  <a:pt x="39" y="8"/>
                  <a:pt x="39" y="8"/>
                  <a:pt x="39" y="8"/>
                </a:cubicBezTo>
                <a:cubicBezTo>
                  <a:pt x="31" y="3"/>
                  <a:pt x="31" y="3"/>
                  <a:pt x="31" y="3"/>
                </a:cubicBezTo>
                <a:cubicBezTo>
                  <a:pt x="30" y="3"/>
                  <a:pt x="29" y="3"/>
                  <a:pt x="29" y="4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4"/>
                  <a:pt x="24" y="4"/>
                  <a:pt x="23" y="4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10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2" y="14"/>
                  <a:pt x="12" y="14"/>
                  <a:pt x="12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4" y="13"/>
                  <a:pt x="4" y="14"/>
                </a:cubicBezTo>
                <a:cubicBezTo>
                  <a:pt x="3" y="22"/>
                  <a:pt x="3" y="22"/>
                  <a:pt x="3" y="22"/>
                </a:cubicBezTo>
                <a:lnTo>
                  <a:pt x="0" y="22"/>
                </a:lnTo>
                <a:close/>
                <a:moveTo>
                  <a:pt x="329" y="27"/>
                </a:moveTo>
                <a:cubicBezTo>
                  <a:pt x="329" y="27"/>
                  <a:pt x="325" y="26"/>
                  <a:pt x="325" y="22"/>
                </a:cubicBezTo>
                <a:cubicBezTo>
                  <a:pt x="325" y="19"/>
                  <a:pt x="325" y="8"/>
                  <a:pt x="325" y="8"/>
                </a:cubicBezTo>
                <a:cubicBezTo>
                  <a:pt x="325" y="6"/>
                  <a:pt x="325" y="6"/>
                  <a:pt x="325" y="6"/>
                </a:cubicBezTo>
                <a:cubicBezTo>
                  <a:pt x="325" y="6"/>
                  <a:pt x="345" y="6"/>
                  <a:pt x="347" y="6"/>
                </a:cubicBezTo>
                <a:cubicBezTo>
                  <a:pt x="348" y="6"/>
                  <a:pt x="349" y="7"/>
                  <a:pt x="349" y="7"/>
                </a:cubicBezTo>
                <a:cubicBezTo>
                  <a:pt x="365" y="27"/>
                  <a:pt x="365" y="27"/>
                  <a:pt x="365" y="27"/>
                </a:cubicBezTo>
                <a:lnTo>
                  <a:pt x="329" y="27"/>
                </a:lnTo>
                <a:close/>
                <a:moveTo>
                  <a:pt x="197" y="72"/>
                </a:moveTo>
                <a:cubicBezTo>
                  <a:pt x="197" y="71"/>
                  <a:pt x="198" y="69"/>
                  <a:pt x="200" y="69"/>
                </a:cubicBezTo>
                <a:cubicBezTo>
                  <a:pt x="355" y="69"/>
                  <a:pt x="355" y="69"/>
                  <a:pt x="355" y="69"/>
                </a:cubicBezTo>
                <a:cubicBezTo>
                  <a:pt x="356" y="69"/>
                  <a:pt x="358" y="71"/>
                  <a:pt x="358" y="72"/>
                </a:cubicBezTo>
                <a:cubicBezTo>
                  <a:pt x="358" y="74"/>
                  <a:pt x="356" y="75"/>
                  <a:pt x="355" y="75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198" y="75"/>
                  <a:pt x="197" y="74"/>
                  <a:pt x="197" y="72"/>
                </a:cubicBezTo>
                <a:close/>
                <a:moveTo>
                  <a:pt x="155" y="14"/>
                </a:moveTo>
                <a:cubicBezTo>
                  <a:pt x="155" y="15"/>
                  <a:pt x="155" y="15"/>
                  <a:pt x="155" y="15"/>
                </a:cubicBezTo>
                <a:cubicBezTo>
                  <a:pt x="155" y="14"/>
                  <a:pt x="155" y="14"/>
                  <a:pt x="155" y="14"/>
                </a:cubicBezTo>
                <a:close/>
                <a:moveTo>
                  <a:pt x="9" y="72"/>
                </a:moveTo>
                <a:cubicBezTo>
                  <a:pt x="9" y="71"/>
                  <a:pt x="10" y="69"/>
                  <a:pt x="11" y="69"/>
                </a:cubicBezTo>
                <a:cubicBezTo>
                  <a:pt x="167" y="69"/>
                  <a:pt x="167" y="69"/>
                  <a:pt x="167" y="69"/>
                </a:cubicBezTo>
                <a:cubicBezTo>
                  <a:pt x="167" y="69"/>
                  <a:pt x="168" y="70"/>
                  <a:pt x="168" y="70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8" y="74"/>
                  <a:pt x="167" y="75"/>
                  <a:pt x="167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10" y="75"/>
                  <a:pt x="9" y="74"/>
                  <a:pt x="9" y="7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Nach rechts gekrümmter Pfeil 15"/>
          <p:cNvSpPr/>
          <p:nvPr/>
        </p:nvSpPr>
        <p:spPr>
          <a:xfrm>
            <a:off x="2555776" y="3391391"/>
            <a:ext cx="1800200" cy="1080120"/>
          </a:xfrm>
          <a:prstGeom prst="curvedRightArrow">
            <a:avLst>
              <a:gd name="adj1" fmla="val 25000"/>
              <a:gd name="adj2" fmla="val 47639"/>
              <a:gd name="adj3" fmla="val 26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 3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594178" y="4725144"/>
            <a:ext cx="401638" cy="432048"/>
          </a:xfrm>
          <a:custGeom>
            <a:avLst/>
            <a:gdLst/>
            <a:ahLst/>
            <a:cxnLst>
              <a:cxn ang="0">
                <a:pos x="124" y="86"/>
              </a:cxn>
              <a:cxn ang="0">
                <a:pos x="120" y="86"/>
              </a:cxn>
              <a:cxn ang="0">
                <a:pos x="120" y="68"/>
              </a:cxn>
              <a:cxn ang="0">
                <a:pos x="116" y="66"/>
              </a:cxn>
              <a:cxn ang="0">
                <a:pos x="91" y="86"/>
              </a:cxn>
              <a:cxn ang="0">
                <a:pos x="91" y="68"/>
              </a:cxn>
              <a:cxn ang="0">
                <a:pos x="87" y="66"/>
              </a:cxn>
              <a:cxn ang="0">
                <a:pos x="62" y="86"/>
              </a:cxn>
              <a:cxn ang="0">
                <a:pos x="62" y="68"/>
              </a:cxn>
              <a:cxn ang="0">
                <a:pos x="58" y="66"/>
              </a:cxn>
              <a:cxn ang="0">
                <a:pos x="32" y="86"/>
              </a:cxn>
              <a:cxn ang="0">
                <a:pos x="29" y="2"/>
              </a:cxn>
              <a:cxn ang="0">
                <a:pos x="27" y="0"/>
              </a:cxn>
              <a:cxn ang="0">
                <a:pos x="13" y="0"/>
              </a:cxn>
              <a:cxn ang="0">
                <a:pos x="10" y="2"/>
              </a:cxn>
              <a:cxn ang="0">
                <a:pos x="7" y="86"/>
              </a:cxn>
              <a:cxn ang="0">
                <a:pos x="2" y="86"/>
              </a:cxn>
              <a:cxn ang="0">
                <a:pos x="0" y="88"/>
              </a:cxn>
              <a:cxn ang="0">
                <a:pos x="0" y="133"/>
              </a:cxn>
              <a:cxn ang="0">
                <a:pos x="2" y="136"/>
              </a:cxn>
              <a:cxn ang="0">
                <a:pos x="124" y="136"/>
              </a:cxn>
              <a:cxn ang="0">
                <a:pos x="126" y="133"/>
              </a:cxn>
              <a:cxn ang="0">
                <a:pos x="126" y="88"/>
              </a:cxn>
              <a:cxn ang="0">
                <a:pos x="124" y="86"/>
              </a:cxn>
            </a:cxnLst>
            <a:rect l="0" t="0" r="r" b="b"/>
            <a:pathLst>
              <a:path w="126" h="136">
                <a:moveTo>
                  <a:pt x="124" y="86"/>
                </a:moveTo>
                <a:cubicBezTo>
                  <a:pt x="120" y="86"/>
                  <a:pt x="120" y="86"/>
                  <a:pt x="120" y="86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7"/>
                  <a:pt x="118" y="65"/>
                  <a:pt x="116" y="66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67"/>
                  <a:pt x="88" y="65"/>
                  <a:pt x="87" y="66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7"/>
                  <a:pt x="59" y="65"/>
                  <a:pt x="58" y="66"/>
                </a:cubicBezTo>
                <a:cubicBezTo>
                  <a:pt x="32" y="86"/>
                  <a:pt x="32" y="86"/>
                  <a:pt x="32" y="86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8" y="0"/>
                  <a:pt x="2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0" y="1"/>
                  <a:pt x="10" y="2"/>
                </a:cubicBezTo>
                <a:cubicBezTo>
                  <a:pt x="7" y="86"/>
                  <a:pt x="7" y="86"/>
                  <a:pt x="7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1" y="86"/>
                  <a:pt x="0" y="87"/>
                  <a:pt x="0" y="88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35"/>
                  <a:pt x="1" y="136"/>
                  <a:pt x="2" y="136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25" y="136"/>
                  <a:pt x="126" y="135"/>
                  <a:pt x="126" y="133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6" y="87"/>
                  <a:pt x="125" y="86"/>
                  <a:pt x="124" y="86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1" name="Picture 8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9097" y="3648981"/>
            <a:ext cx="431800" cy="50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Freeform 54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7524328" y="2644825"/>
            <a:ext cx="541338" cy="424135"/>
          </a:xfrm>
          <a:custGeom>
            <a:avLst/>
            <a:gdLst/>
            <a:ahLst/>
            <a:cxnLst>
              <a:cxn ang="0">
                <a:pos x="291" y="85"/>
              </a:cxn>
              <a:cxn ang="0">
                <a:pos x="300" y="76"/>
              </a:cxn>
              <a:cxn ang="0">
                <a:pos x="0" y="76"/>
              </a:cxn>
              <a:cxn ang="0">
                <a:pos x="9" y="85"/>
              </a:cxn>
              <a:cxn ang="0">
                <a:pos x="271" y="216"/>
              </a:cxn>
              <a:cxn ang="0">
                <a:pos x="266" y="208"/>
              </a:cxn>
              <a:cxn ang="0">
                <a:pos x="271" y="96"/>
              </a:cxn>
              <a:cxn ang="0">
                <a:pos x="262" y="85"/>
              </a:cxn>
              <a:cxn ang="0">
                <a:pos x="225" y="85"/>
              </a:cxn>
              <a:cxn ang="0">
                <a:pos x="232" y="96"/>
              </a:cxn>
              <a:cxn ang="0">
                <a:pos x="225" y="208"/>
              </a:cxn>
              <a:cxn ang="0">
                <a:pos x="206" y="216"/>
              </a:cxn>
              <a:cxn ang="0">
                <a:pos x="200" y="208"/>
              </a:cxn>
              <a:cxn ang="0">
                <a:pos x="206" y="96"/>
              </a:cxn>
              <a:cxn ang="0">
                <a:pos x="197" y="85"/>
              </a:cxn>
              <a:cxn ang="0">
                <a:pos x="160" y="85"/>
              </a:cxn>
              <a:cxn ang="0">
                <a:pos x="167" y="96"/>
              </a:cxn>
              <a:cxn ang="0">
                <a:pos x="160" y="208"/>
              </a:cxn>
              <a:cxn ang="0">
                <a:pos x="140" y="216"/>
              </a:cxn>
              <a:cxn ang="0">
                <a:pos x="135" y="208"/>
              </a:cxn>
              <a:cxn ang="0">
                <a:pos x="140" y="96"/>
              </a:cxn>
              <a:cxn ang="0">
                <a:pos x="131" y="85"/>
              </a:cxn>
              <a:cxn ang="0">
                <a:pos x="94" y="85"/>
              </a:cxn>
              <a:cxn ang="0">
                <a:pos x="101" y="96"/>
              </a:cxn>
              <a:cxn ang="0">
                <a:pos x="94" y="208"/>
              </a:cxn>
              <a:cxn ang="0">
                <a:pos x="74" y="216"/>
              </a:cxn>
              <a:cxn ang="0">
                <a:pos x="69" y="208"/>
              </a:cxn>
              <a:cxn ang="0">
                <a:pos x="74" y="96"/>
              </a:cxn>
              <a:cxn ang="0">
                <a:pos x="66" y="85"/>
              </a:cxn>
              <a:cxn ang="0">
                <a:pos x="28" y="85"/>
              </a:cxn>
              <a:cxn ang="0">
                <a:pos x="35" y="96"/>
              </a:cxn>
              <a:cxn ang="0">
                <a:pos x="28" y="208"/>
              </a:cxn>
              <a:cxn ang="0">
                <a:pos x="9" y="216"/>
              </a:cxn>
              <a:cxn ang="0">
                <a:pos x="0" y="227"/>
              </a:cxn>
              <a:cxn ang="0">
                <a:pos x="9" y="236"/>
              </a:cxn>
              <a:cxn ang="0">
                <a:pos x="300" y="236"/>
              </a:cxn>
              <a:cxn ang="0">
                <a:pos x="291" y="227"/>
              </a:cxn>
            </a:cxnLst>
            <a:rect l="0" t="0" r="r" b="b"/>
            <a:pathLst>
              <a:path w="300" h="236">
                <a:moveTo>
                  <a:pt x="9" y="85"/>
                </a:moveTo>
                <a:lnTo>
                  <a:pt x="291" y="85"/>
                </a:lnTo>
                <a:lnTo>
                  <a:pt x="291" y="76"/>
                </a:lnTo>
                <a:lnTo>
                  <a:pt x="300" y="76"/>
                </a:lnTo>
                <a:lnTo>
                  <a:pt x="149" y="0"/>
                </a:lnTo>
                <a:lnTo>
                  <a:pt x="0" y="76"/>
                </a:lnTo>
                <a:lnTo>
                  <a:pt x="9" y="76"/>
                </a:lnTo>
                <a:lnTo>
                  <a:pt x="9" y="85"/>
                </a:lnTo>
                <a:close/>
                <a:moveTo>
                  <a:pt x="291" y="216"/>
                </a:moveTo>
                <a:lnTo>
                  <a:pt x="271" y="216"/>
                </a:lnTo>
                <a:lnTo>
                  <a:pt x="271" y="208"/>
                </a:lnTo>
                <a:lnTo>
                  <a:pt x="266" y="208"/>
                </a:lnTo>
                <a:lnTo>
                  <a:pt x="264" y="96"/>
                </a:lnTo>
                <a:lnTo>
                  <a:pt x="271" y="96"/>
                </a:lnTo>
                <a:lnTo>
                  <a:pt x="271" y="85"/>
                </a:lnTo>
                <a:lnTo>
                  <a:pt x="262" y="85"/>
                </a:lnTo>
                <a:lnTo>
                  <a:pt x="232" y="85"/>
                </a:lnTo>
                <a:lnTo>
                  <a:pt x="225" y="85"/>
                </a:lnTo>
                <a:lnTo>
                  <a:pt x="225" y="96"/>
                </a:lnTo>
                <a:lnTo>
                  <a:pt x="232" y="96"/>
                </a:lnTo>
                <a:lnTo>
                  <a:pt x="229" y="208"/>
                </a:lnTo>
                <a:lnTo>
                  <a:pt x="225" y="208"/>
                </a:lnTo>
                <a:lnTo>
                  <a:pt x="225" y="216"/>
                </a:lnTo>
                <a:lnTo>
                  <a:pt x="206" y="216"/>
                </a:lnTo>
                <a:lnTo>
                  <a:pt x="206" y="208"/>
                </a:lnTo>
                <a:lnTo>
                  <a:pt x="200" y="208"/>
                </a:lnTo>
                <a:lnTo>
                  <a:pt x="199" y="96"/>
                </a:lnTo>
                <a:lnTo>
                  <a:pt x="206" y="96"/>
                </a:lnTo>
                <a:lnTo>
                  <a:pt x="206" y="85"/>
                </a:lnTo>
                <a:lnTo>
                  <a:pt x="197" y="85"/>
                </a:lnTo>
                <a:lnTo>
                  <a:pt x="167" y="85"/>
                </a:lnTo>
                <a:lnTo>
                  <a:pt x="160" y="85"/>
                </a:lnTo>
                <a:lnTo>
                  <a:pt x="160" y="96"/>
                </a:lnTo>
                <a:lnTo>
                  <a:pt x="167" y="96"/>
                </a:lnTo>
                <a:lnTo>
                  <a:pt x="163" y="208"/>
                </a:lnTo>
                <a:lnTo>
                  <a:pt x="160" y="208"/>
                </a:lnTo>
                <a:lnTo>
                  <a:pt x="160" y="216"/>
                </a:lnTo>
                <a:lnTo>
                  <a:pt x="140" y="216"/>
                </a:lnTo>
                <a:lnTo>
                  <a:pt x="140" y="208"/>
                </a:lnTo>
                <a:lnTo>
                  <a:pt x="135" y="208"/>
                </a:lnTo>
                <a:lnTo>
                  <a:pt x="133" y="96"/>
                </a:lnTo>
                <a:lnTo>
                  <a:pt x="140" y="96"/>
                </a:lnTo>
                <a:lnTo>
                  <a:pt x="140" y="85"/>
                </a:lnTo>
                <a:lnTo>
                  <a:pt x="131" y="85"/>
                </a:lnTo>
                <a:lnTo>
                  <a:pt x="101" y="85"/>
                </a:lnTo>
                <a:lnTo>
                  <a:pt x="94" y="85"/>
                </a:lnTo>
                <a:lnTo>
                  <a:pt x="94" y="96"/>
                </a:lnTo>
                <a:lnTo>
                  <a:pt x="101" y="96"/>
                </a:lnTo>
                <a:lnTo>
                  <a:pt x="97" y="208"/>
                </a:lnTo>
                <a:lnTo>
                  <a:pt x="94" y="208"/>
                </a:lnTo>
                <a:lnTo>
                  <a:pt x="94" y="216"/>
                </a:lnTo>
                <a:lnTo>
                  <a:pt x="74" y="216"/>
                </a:lnTo>
                <a:lnTo>
                  <a:pt x="74" y="208"/>
                </a:lnTo>
                <a:lnTo>
                  <a:pt x="69" y="208"/>
                </a:lnTo>
                <a:lnTo>
                  <a:pt x="67" y="96"/>
                </a:lnTo>
                <a:lnTo>
                  <a:pt x="74" y="96"/>
                </a:lnTo>
                <a:lnTo>
                  <a:pt x="74" y="85"/>
                </a:lnTo>
                <a:lnTo>
                  <a:pt x="66" y="85"/>
                </a:lnTo>
                <a:lnTo>
                  <a:pt x="35" y="85"/>
                </a:lnTo>
                <a:lnTo>
                  <a:pt x="28" y="85"/>
                </a:lnTo>
                <a:lnTo>
                  <a:pt x="28" y="96"/>
                </a:lnTo>
                <a:lnTo>
                  <a:pt x="35" y="96"/>
                </a:lnTo>
                <a:lnTo>
                  <a:pt x="32" y="208"/>
                </a:lnTo>
                <a:lnTo>
                  <a:pt x="28" y="208"/>
                </a:lnTo>
                <a:lnTo>
                  <a:pt x="28" y="216"/>
                </a:lnTo>
                <a:lnTo>
                  <a:pt x="9" y="216"/>
                </a:lnTo>
                <a:lnTo>
                  <a:pt x="9" y="227"/>
                </a:lnTo>
                <a:lnTo>
                  <a:pt x="0" y="227"/>
                </a:lnTo>
                <a:lnTo>
                  <a:pt x="0" y="236"/>
                </a:lnTo>
                <a:lnTo>
                  <a:pt x="9" y="236"/>
                </a:lnTo>
                <a:lnTo>
                  <a:pt x="291" y="236"/>
                </a:lnTo>
                <a:lnTo>
                  <a:pt x="300" y="236"/>
                </a:lnTo>
                <a:lnTo>
                  <a:pt x="300" y="227"/>
                </a:lnTo>
                <a:lnTo>
                  <a:pt x="291" y="227"/>
                </a:lnTo>
                <a:lnTo>
                  <a:pt x="291" y="2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Nach rechts gekrümmter Pfeil 22"/>
          <p:cNvSpPr/>
          <p:nvPr/>
        </p:nvSpPr>
        <p:spPr>
          <a:xfrm rot="10800000" flipV="1">
            <a:off x="4716016" y="3428999"/>
            <a:ext cx="1872208" cy="1080120"/>
          </a:xfrm>
          <a:prstGeom prst="curvedRightArrow">
            <a:avLst>
              <a:gd name="adj1" fmla="val 25000"/>
              <a:gd name="adj2" fmla="val 50000"/>
              <a:gd name="adj3" fmla="val 2680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307807" y="2428801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Qeveritë</a:t>
            </a:r>
            <a:endParaRPr lang="sq-AL" sz="10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7092280" y="3432957"/>
            <a:ext cx="141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Qytetarët/Klientët</a:t>
            </a:r>
            <a:endParaRPr lang="sq-AL" sz="10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7168091" y="4478923"/>
            <a:ext cx="1292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Biznesi/Industria</a:t>
            </a:r>
            <a:endParaRPr lang="sq-AL" sz="10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1041048" y="2390691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Ajror</a:t>
            </a:r>
            <a:endParaRPr lang="sq-AL" sz="10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992958" y="3212976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Detar</a:t>
            </a:r>
            <a:endParaRPr lang="sq-AL" sz="10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971600" y="3902859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Rrugor</a:t>
            </a:r>
            <a:endParaRPr lang="sq-AL" sz="10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971600" y="4694947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Hekurudhor</a:t>
            </a:r>
            <a:endParaRPr lang="sq-AL" sz="1000" b="1" dirty="0"/>
          </a:p>
        </p:txBody>
      </p:sp>
      <p:cxnSp>
        <p:nvCxnSpPr>
          <p:cNvPr id="34" name="Gerade Verbindung 33"/>
          <p:cNvCxnSpPr/>
          <p:nvPr/>
        </p:nvCxnSpPr>
        <p:spPr>
          <a:xfrm>
            <a:off x="4572000" y="2132856"/>
            <a:ext cx="0" cy="36004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306034" y="2007523"/>
            <a:ext cx="553998" cy="156549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400" b="1" dirty="0" smtClean="0"/>
              <a:t>Zhdoganimi</a:t>
            </a:r>
            <a:endParaRPr lang="sq-AL" sz="24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483768" y="443711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Menaxhimi ndërkufitar</a:t>
            </a:r>
            <a:endParaRPr lang="sq-AL" sz="2400" b="1" dirty="0"/>
          </a:p>
        </p:txBody>
      </p:sp>
      <p:sp>
        <p:nvSpPr>
          <p:cNvPr id="39" name="Textfeld 38"/>
          <p:cNvSpPr txBox="1"/>
          <p:nvPr/>
        </p:nvSpPr>
        <p:spPr>
          <a:xfrm rot="294224">
            <a:off x="3287010" y="3995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dirty="0" smtClean="0"/>
              <a:t>Importi</a:t>
            </a:r>
            <a:endParaRPr lang="sq-AL" dirty="0"/>
          </a:p>
        </p:txBody>
      </p:sp>
      <p:sp>
        <p:nvSpPr>
          <p:cNvPr id="40" name="Textfeld 39"/>
          <p:cNvSpPr txBox="1"/>
          <p:nvPr/>
        </p:nvSpPr>
        <p:spPr>
          <a:xfrm rot="21332590">
            <a:off x="4946946" y="404267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dirty="0" smtClean="0"/>
              <a:t>Eksporti</a:t>
            </a:r>
            <a:endParaRPr lang="sq-AL" dirty="0"/>
          </a:p>
        </p:txBody>
      </p:sp>
      <p:sp>
        <p:nvSpPr>
          <p:cNvPr id="41" name="Textfeld 40"/>
          <p:cNvSpPr txBox="1"/>
          <p:nvPr/>
        </p:nvSpPr>
        <p:spPr>
          <a:xfrm rot="1232211">
            <a:off x="5912233" y="3570026"/>
            <a:ext cx="724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Transiti</a:t>
            </a:r>
            <a:endParaRPr lang="sq-AL" dirty="0"/>
          </a:p>
        </p:txBody>
      </p:sp>
      <p:sp>
        <p:nvSpPr>
          <p:cNvPr id="42" name="Textfeld 41"/>
          <p:cNvSpPr txBox="1"/>
          <p:nvPr/>
        </p:nvSpPr>
        <p:spPr>
          <a:xfrm>
            <a:off x="467544" y="191683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Mënyrat e transportit</a:t>
            </a:r>
            <a:endParaRPr lang="sq-AL" sz="12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7238750" y="1916832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Grupet e interesit</a:t>
            </a:r>
            <a:endParaRPr lang="sq-AL" sz="1200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3032893" y="1537047"/>
            <a:ext cx="3150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Qëllimi i menaxhimit ndërkufitar dhe fusha e veprimit të doganave </a:t>
            </a:r>
            <a:endParaRPr lang="sq-AL" sz="1400" b="1" dirty="0"/>
          </a:p>
        </p:txBody>
      </p:sp>
      <p:sp>
        <p:nvSpPr>
          <p:cNvPr id="51" name="Textfeld 50"/>
          <p:cNvSpPr txBox="1"/>
          <p:nvPr/>
        </p:nvSpPr>
        <p:spPr>
          <a:xfrm>
            <a:off x="3576469" y="3356992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600" dirty="0" smtClean="0"/>
              <a:t>Eksporti</a:t>
            </a:r>
            <a:endParaRPr lang="sq-AL" sz="1600" dirty="0"/>
          </a:p>
        </p:txBody>
      </p:sp>
      <p:sp>
        <p:nvSpPr>
          <p:cNvPr id="52" name="Textfeld 51"/>
          <p:cNvSpPr txBox="1"/>
          <p:nvPr/>
        </p:nvSpPr>
        <p:spPr>
          <a:xfrm>
            <a:off x="4716016" y="339216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dirty="0" smtClean="0"/>
              <a:t>Importi</a:t>
            </a:r>
            <a:endParaRPr lang="sq-AL" dirty="0"/>
          </a:p>
        </p:txBody>
      </p:sp>
      <p:sp>
        <p:nvSpPr>
          <p:cNvPr id="53" name="Textfeld 52"/>
          <p:cNvSpPr txBox="1"/>
          <p:nvPr/>
        </p:nvSpPr>
        <p:spPr>
          <a:xfrm rot="20485085">
            <a:off x="2521083" y="3552246"/>
            <a:ext cx="724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Transiti</a:t>
            </a:r>
            <a:endParaRPr lang="sq-AL" dirty="0"/>
          </a:p>
        </p:txBody>
      </p:sp>
      <p:sp>
        <p:nvSpPr>
          <p:cNvPr id="59" name="Textfeld 58"/>
          <p:cNvSpPr txBox="1"/>
          <p:nvPr/>
        </p:nvSpPr>
        <p:spPr>
          <a:xfrm>
            <a:off x="3851920" y="3645024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Siguria</a:t>
            </a:r>
            <a:endParaRPr lang="sq-A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ottotitolo 8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04856" cy="266429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b="1" dirty="0" smtClean="0"/>
              <a:t>2. Matja e ndikimit të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b="1" dirty="0" smtClean="0"/>
              <a:t>masave për LT</a:t>
            </a:r>
            <a:endParaRPr lang="sq-AL" sz="4400" b="1" dirty="0">
              <a:ea typeface="+mj-ea"/>
              <a:cs typeface="+mj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3696B-4224-4D74-92D2-B2221F4E303A}" type="slidenum">
              <a:rPr lang="it-IT"/>
              <a:pPr>
                <a:defRPr/>
              </a:pPr>
              <a:t>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315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4427984" y="3140968"/>
            <a:ext cx="432048" cy="3600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+</a:t>
            </a:r>
            <a:endParaRPr lang="sq-AL" sz="4400" dirty="0">
              <a:solidFill>
                <a:schemeClr val="tx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25624" y="1556792"/>
            <a:ext cx="7488832" cy="15121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smtClean="0"/>
              <a:t>Masat janë përzgjedhur në përputhje me parimet e LT...</a:t>
            </a:r>
            <a:endParaRPr lang="sq-A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7288" y="1629023"/>
            <a:ext cx="3538736" cy="1223913"/>
          </a:xfrm>
        </p:spPr>
        <p:txBody>
          <a:bodyPr/>
          <a:lstStyle/>
          <a:p>
            <a:r>
              <a:rPr dirty="0" smtClean="0"/>
              <a:t>Efikasiteti</a:t>
            </a:r>
          </a:p>
          <a:p>
            <a:r>
              <a:rPr dirty="0" smtClean="0"/>
              <a:t>Efiçenca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7</a:t>
            </a:fld>
            <a:endParaRPr lang="sq-A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7544" y="5805065"/>
            <a:ext cx="82296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</a:rPr>
              <a:t>… dhe ndikimet më të mëdha në flukset dhe kostot tregtare</a:t>
            </a:r>
            <a:endParaRPr kumimoji="0" lang="sq-AL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539552" y="3907928"/>
          <a:ext cx="7920880" cy="1877904"/>
        </p:xfrm>
        <a:graphic>
          <a:graphicData uri="http://schemas.openxmlformats.org/drawingml/2006/table">
            <a:tbl>
              <a:tblPr/>
              <a:tblGrid>
                <a:gridCol w="360040"/>
                <a:gridCol w="3600400"/>
                <a:gridCol w="360040"/>
                <a:gridCol w="3600400"/>
              </a:tblGrid>
              <a:tr h="138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Ndikimet më të mëdha në fluksin tregtar</a:t>
                      </a:r>
                    </a:p>
                  </a:txBody>
                  <a:tcPr marL="36576" marR="36576" marT="36576" marB="365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6576" marR="36576" marT="36576" marB="365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Ndikimet më të mëdha në koston tregtare</a:t>
                      </a:r>
                    </a:p>
                  </a:txBody>
                  <a:tcPr marL="36576" marR="36576" marT="36576" marB="365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6576" marR="36576" marT="36576" marB="365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38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36576" marR="36576" marT="36576" marB="365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Masa për LT</a:t>
                      </a:r>
                    </a:p>
                  </a:txBody>
                  <a:tcPr marL="36576" marR="36576" marT="36576" marB="365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36576" marR="36576" marT="36576" marB="365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Masa për LT</a:t>
                      </a:r>
                    </a:p>
                  </a:txBody>
                  <a:tcPr marL="36576" marR="36576" marT="36576" marB="365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Vendime paraprake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Procedura të harmonizuara (5,4%)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Disponueshmëri informacioni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Vendime paraprake (3,7%)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Tarifa dhe pagesa të harmonizuara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Automatizim (2,7%)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Thjeshtësim dhe harmonizim i dokumenteve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Tarifa dhe pagesa të harmonizuara (1,7%)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Bashkëpunim i brendshëm dhe i jashtëm mes agjencive kufitare</a:t>
                      </a: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18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627784" y="3573016"/>
            <a:ext cx="334739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Treguesit për lehtësimin e tregtisë: Ndikimi në kostot e tregtimit</a:t>
            </a:r>
            <a:r>
              <a:rPr lang="en-US" sz="800" b="1" baseline="30000" dirty="0" smtClean="0"/>
              <a:t>1</a:t>
            </a:r>
            <a:endParaRPr lang="sq-AL" sz="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6309320"/>
            <a:ext cx="828092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aseline="30000" dirty="0" smtClean="0"/>
              <a:t>1</a:t>
            </a:r>
            <a:r>
              <a:rPr lang="en-US" sz="800" dirty="0" smtClean="0"/>
              <a:t> - Dokumenti për Politikat e Tregtisë i OECD-së nr. 118, 2011</a:t>
            </a:r>
            <a:endParaRPr lang="sq-AL" sz="800" baseline="3000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5290120" y="1629023"/>
            <a:ext cx="3314328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</a:rPr>
              <a:t>Transparenca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</a:rPr>
              <a:t>Parashikueshmëria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</a:rPr>
              <a:t>Konsistenca</a:t>
            </a:r>
            <a:endParaRPr kumimoji="0" lang="sq-AL" sz="22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86769" y="1196752"/>
            <a:ext cx="21563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Parimet për lehtësimin e tregtisë</a:t>
            </a:r>
            <a:endParaRPr lang="sq-AL" sz="1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... për të siguruar baraspeshën me kontrollin doganor</a:t>
            </a:r>
            <a:endParaRPr lang="sq-A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8</a:t>
            </a:fld>
            <a:endParaRPr lang="sq-AL"/>
          </a:p>
        </p:txBody>
      </p:sp>
      <p:grpSp>
        <p:nvGrpSpPr>
          <p:cNvPr id="5" name="Group 3"/>
          <p:cNvGrpSpPr>
            <a:grpSpLocks noGrp="1"/>
          </p:cNvGrpSpPr>
          <p:nvPr>
            <p:custDataLst>
              <p:tags r:id="rId1"/>
            </p:custDataLst>
          </p:nvPr>
        </p:nvGrpSpPr>
        <p:grpSpPr bwMode="auto">
          <a:xfrm>
            <a:off x="611560" y="2708920"/>
            <a:ext cx="8085584" cy="2535255"/>
            <a:chOff x="399" y="1389"/>
            <a:chExt cx="3360" cy="972"/>
          </a:xfrm>
        </p:grpSpPr>
        <p:sp>
          <p:nvSpPr>
            <p:cNvPr id="6" name="Freeform 4"/>
            <p:cNvSpPr>
              <a:spLocks/>
            </p:cNvSpPr>
            <p:nvPr/>
          </p:nvSpPr>
          <p:spPr bwMode="gray">
            <a:xfrm>
              <a:off x="910" y="1717"/>
              <a:ext cx="2339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" y="158"/>
                </a:cxn>
                <a:cxn ang="0">
                  <a:pos x="630" y="158"/>
                </a:cxn>
                <a:cxn ang="0">
                  <a:pos x="1181" y="315"/>
                </a:cxn>
                <a:cxn ang="0">
                  <a:pos x="1339" y="315"/>
                </a:cxn>
                <a:cxn ang="0">
                  <a:pos x="1890" y="158"/>
                </a:cxn>
                <a:cxn ang="0">
                  <a:pos x="2363" y="158"/>
                </a:cxn>
                <a:cxn ang="0">
                  <a:pos x="2520" y="0"/>
                </a:cxn>
              </a:cxnLst>
              <a:rect l="0" t="0" r="r" b="b"/>
              <a:pathLst>
                <a:path w="2521" h="316">
                  <a:moveTo>
                    <a:pt x="0" y="0"/>
                  </a:moveTo>
                  <a:lnTo>
                    <a:pt x="158" y="158"/>
                  </a:lnTo>
                  <a:lnTo>
                    <a:pt x="630" y="158"/>
                  </a:lnTo>
                  <a:lnTo>
                    <a:pt x="1181" y="315"/>
                  </a:lnTo>
                  <a:lnTo>
                    <a:pt x="1339" y="315"/>
                  </a:lnTo>
                  <a:lnTo>
                    <a:pt x="1890" y="158"/>
                  </a:lnTo>
                  <a:lnTo>
                    <a:pt x="2363" y="158"/>
                  </a:lnTo>
                  <a:lnTo>
                    <a:pt x="2520" y="0"/>
                  </a:lnTo>
                </a:path>
              </a:pathLst>
            </a:custGeom>
            <a:noFill/>
            <a:ln w="63500" cap="flat">
              <a:solidFill>
                <a:srgbClr val="69696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gray">
            <a:xfrm>
              <a:off x="1558" y="1643"/>
              <a:ext cx="0" cy="40"/>
            </a:xfrm>
            <a:prstGeom prst="line">
              <a:avLst/>
            </a:prstGeom>
            <a:noFill/>
            <a:ln w="381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799" y="1645"/>
              <a:ext cx="364" cy="143"/>
            </a:xfrm>
            <a:prstGeom prst="roundRect">
              <a:avLst>
                <a:gd name="adj" fmla="val 50000"/>
              </a:avLst>
            </a:prstGeom>
            <a:solidFill>
              <a:srgbClr val="696969"/>
            </a:solidFill>
            <a:ln w="6350">
              <a:solidFill>
                <a:srgbClr val="88888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gray">
            <a:xfrm>
              <a:off x="409" y="1645"/>
              <a:ext cx="0" cy="40"/>
            </a:xfrm>
            <a:prstGeom prst="line">
              <a:avLst/>
            </a:prstGeom>
            <a:noFill/>
            <a:ln w="381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399" y="1574"/>
              <a:ext cx="1169" cy="143"/>
            </a:xfrm>
            <a:prstGeom prst="ellipse">
              <a:avLst/>
            </a:prstGeom>
            <a:solidFill>
              <a:srgbClr val="DCDCD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7150" dir="5400000" algn="ctr" rotWithShape="0">
                <a:srgbClr val="696969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gray">
            <a:xfrm>
              <a:off x="3749" y="1643"/>
              <a:ext cx="0" cy="40"/>
            </a:xfrm>
            <a:prstGeom prst="line">
              <a:avLst/>
            </a:prstGeom>
            <a:noFill/>
            <a:ln w="381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2990" y="1645"/>
              <a:ext cx="365" cy="143"/>
            </a:xfrm>
            <a:prstGeom prst="roundRect">
              <a:avLst>
                <a:gd name="adj" fmla="val 50000"/>
              </a:avLst>
            </a:prstGeom>
            <a:solidFill>
              <a:srgbClr val="696969"/>
            </a:solidFill>
            <a:ln w="6350">
              <a:solidFill>
                <a:srgbClr val="88888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gray">
            <a:xfrm>
              <a:off x="2600" y="1645"/>
              <a:ext cx="0" cy="40"/>
            </a:xfrm>
            <a:prstGeom prst="line">
              <a:avLst/>
            </a:prstGeom>
            <a:noFill/>
            <a:ln w="381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590" y="1574"/>
              <a:ext cx="1169" cy="143"/>
            </a:xfrm>
            <a:prstGeom prst="ellipse">
              <a:avLst/>
            </a:prstGeom>
            <a:solidFill>
              <a:srgbClr val="DCDCD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7150" dir="5400000" algn="ctr" rotWithShape="0">
                <a:srgbClr val="696969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1787" y="1788"/>
              <a:ext cx="585" cy="573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79" y="0"/>
                </a:cxn>
                <a:cxn ang="0">
                  <a:pos x="551" y="0"/>
                </a:cxn>
                <a:cxn ang="0">
                  <a:pos x="630" y="630"/>
                </a:cxn>
                <a:cxn ang="0">
                  <a:pos x="0" y="630"/>
                </a:cxn>
              </a:cxnLst>
              <a:rect l="0" t="0" r="r" b="b"/>
              <a:pathLst>
                <a:path w="631" h="631">
                  <a:moveTo>
                    <a:pt x="0" y="630"/>
                  </a:moveTo>
                  <a:lnTo>
                    <a:pt x="79" y="0"/>
                  </a:lnTo>
                  <a:lnTo>
                    <a:pt x="551" y="0"/>
                  </a:lnTo>
                  <a:lnTo>
                    <a:pt x="630" y="630"/>
                  </a:lnTo>
                  <a:lnTo>
                    <a:pt x="0" y="630"/>
                  </a:lnTo>
                  <a:close/>
                </a:path>
              </a:pathLst>
            </a:custGeom>
            <a:solidFill>
              <a:srgbClr val="DCDCD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Arc 14" descr="Light vertical"/>
            <p:cNvSpPr>
              <a:spLocks/>
            </p:cNvSpPr>
            <p:nvPr/>
          </p:nvSpPr>
          <p:spPr bwMode="gray">
            <a:xfrm>
              <a:off x="1860" y="1860"/>
              <a:ext cx="439" cy="14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pattFill prst="ltVert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q-AL" dirty="0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gray">
            <a:xfrm>
              <a:off x="1860" y="1931"/>
              <a:ext cx="439" cy="14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DCDCD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gray">
            <a:xfrm>
              <a:off x="1852" y="1927"/>
              <a:ext cx="28" cy="165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gray">
            <a:xfrm>
              <a:off x="2285" y="1927"/>
              <a:ext cx="19" cy="165"/>
            </a:xfrm>
            <a:prstGeom prst="rect">
              <a:avLst/>
            </a:prstGeom>
            <a:solidFill>
              <a:srgbClr val="DCDCDC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2008" y="2021"/>
              <a:ext cx="146" cy="293"/>
            </a:xfrm>
            <a:prstGeom prst="upArrow">
              <a:avLst>
                <a:gd name="adj1" fmla="val 50000"/>
                <a:gd name="adj2" fmla="val 50171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829" y="1389"/>
              <a:ext cx="1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b"/>
            <a:lstStyle/>
            <a:p>
              <a:pPr algn="ctr" defTabSz="885825"/>
              <a:r>
                <a:rPr lang="en-GB" sz="3200" dirty="0" smtClean="0"/>
                <a:t>Kontrolli doganor</a:t>
              </a:r>
              <a:endParaRPr lang="sq-AL" sz="3200" dirty="0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gray">
            <a:xfrm>
              <a:off x="3063" y="1395"/>
              <a:ext cx="1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b"/>
            <a:lstStyle/>
            <a:p>
              <a:pPr algn="ctr" defTabSz="885825"/>
              <a:r>
                <a:rPr lang="en-GB" sz="3200" dirty="0" smtClean="0"/>
                <a:t>Lehtësimi i tregtisë</a:t>
              </a:r>
              <a:endParaRPr lang="sq-AL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Raporti i Forumit Ekonomik Botëror për mundësimin e tregtisë, 2013</a:t>
            </a:r>
            <a:endParaRPr lang="sq-A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9</a:t>
            </a:fld>
            <a:endParaRPr lang="sq-AL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91" y="1628800"/>
            <a:ext cx="7397917" cy="470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043714" y="1124744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Pengesat në zinxhirin e furnizimit</a:t>
            </a:r>
            <a:endParaRPr lang="sq-AL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6351131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Burimi: WEF Enabling Trade, 2013</a:t>
            </a:r>
            <a:endParaRPr lang="sq-AL" sz="1000" dirty="0"/>
          </a:p>
        </p:txBody>
      </p:sp>
      <p:sp>
        <p:nvSpPr>
          <p:cNvPr id="8" name="Ellipse 7"/>
          <p:cNvSpPr/>
          <p:nvPr/>
        </p:nvSpPr>
        <p:spPr>
          <a:xfrm>
            <a:off x="2195736" y="2564904"/>
            <a:ext cx="4536504" cy="23042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“…nëse të gjitha shtetet reduktojnë përgjysmë pengesat në zinxhirin e furnizimit krahasuar me praktikat më të mira botërore, </a:t>
            </a:r>
            <a:r>
              <a:rPr lang="en-US" sz="1200" b="1" i="1" dirty="0" smtClean="0">
                <a:solidFill>
                  <a:srgbClr val="C00000"/>
                </a:solidFill>
              </a:rPr>
              <a:t>PPB-ja botërore mund të rritet me 4,7% dhe tregtia në botë me 14,5%,</a:t>
            </a:r>
            <a:r>
              <a:rPr lang="en-US" sz="1200" i="1" dirty="0" smtClean="0">
                <a:solidFill>
                  <a:schemeClr val="tx1"/>
                </a:solidFill>
              </a:rPr>
              <a:t> duke tejkaluar disa herë përfitimet nga eliminimi i të gjitha tarifave të importit. Nëse bëjmë një krahasim, eliminimi i të gjitha tarifave mund të rrisë PPB-në botërore me 0,7% dhe tregtinë në botë me 10,1%" </a:t>
            </a:r>
            <a:r>
              <a:t/>
            </a:r>
            <a:br/>
            <a:endParaRPr lang="sq-AL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Deklarata për shtyp e Forumit Ekonomik Botëror, 23 janar 2013</a:t>
            </a:r>
            <a:endParaRPr lang="sq-AL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2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1&quot;/&gt;&lt;m_eweekdayFirstOfWeekend val=&quot;6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7xMOVIAEyF46JvvSuxC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kJHhx2Gk2VwqUnBlb1z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zxF.5U9EmZRuC._Ogyp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KPxIZNr06yq7e28zND6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jxPnrF_EyksyQRBumS_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PAv_PyP0enCscmU1YXK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Qkg30E5UCEYlpL1Mrlh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KTMp3CiU61BycKlb7VQ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rN8IDx7kSRH5AQP6FIm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Ua5R39pkazo9ilkjqd3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4zErysAEanh.q6zISV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d_UEK2dUyxe0bb5Yvw8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lSdDODUuxGx0eNq2L8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q0EyBS2kuWoKQwKIWzG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4_Wm63eUi6zZjM8fQMZ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2qDeZKhkyV7Hqn9f.RM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yb3XmXLEWlfApS1esor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9fFD9pBEuUt42t2H_fD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9I0TyHKOkGsihX76W5nq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NZjsjlekiwIByMN6kUv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xj_fbYFkSmfikbyiVxL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0JyVyoNpEqz7D3fphif2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4t_4gdI0OFtdHde9M3V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E9E.dnzE2yX2_o_I8f7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2vI._na0yKQzlfdSe0y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Eo24OkWUeRxszXbWPR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pEyiv0y0GnZ75ckbXKE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SdN7aiNEKXQBUdWPGFY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TWCMglqkSdTusJH6r6W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QZGoAYo02XGV06ZJT8s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lVEykkgU6a.Ft.UJOdt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8u2prxRECnFFmJjfSx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pL3qRSy0Gmy2CL1Bbpq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02tDGjHUCsT7MM9Ip76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fXECpjtE2SE1xFSbpRw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dbfq3bOEqnUFFNs98zp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7FMwkeA0qXGjxOZ1GRZ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KGo.tYsUeKaYdHDsAEa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GiUZgC80qiAziyuMUsm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99STqKLketNRWGJJ.6h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eo7Ps2h0mviuQ4iPyx2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IDR4f9n0epq29gcGXUC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Iz73NV2ker1ujiw7vlN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qaQXPybEy0J8eNnLrpp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P2yxnev0uBga_F2X2vM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hPiduttUi0X24xYDdYd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gJcZcfI0GTr6vyefk7E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aCdu9oE0ygdfIiP_G3a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gJcZcfI0GTr6vyefk7E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aCdu9oE0ygdfIiP_G3a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gJcZcfI0GTr6vyefk7E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aCdu9oE0ygdfIiP_G3a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gJcZcfI0GTr6vyefk7E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QuUch84k2f.7pRrGi_o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aCdu9oE0ygdfIiP_G3a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gJcZcfI0GTr6vyefk7E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aCdu9oE0ygdfIiP_G3a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7ZrCB1a0SqaLLEFT9po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cvPSVP10GCqEsaUIfNo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64s5iLU6r3l5qvLAF1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zNrG9zXUWaY4FTDiZ62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HwA1V.qEeePhSeiKdDd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V3JmRpKUS3rJlFsNZ_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WOURuQPEifb6XvLqS.s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UckYgD5kiAY0TNkC3_v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FqrlY5dkiDRRYe.xQV7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qzkDaqk6_59yNZPEYe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QNglPC9U6iydUyWmlVJ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MUP2KBRk2OY.T2lkqh1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UhvlEHjkSWN5J5J31al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HZOGW5D0G7FyaPdVcV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8TChUmRk.dXp9ZVcYiE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j5DoALWkqBqIyaE.cDC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elSjnyiku6quBqcktsd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TYY5j7hkSV88CQIQgX8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cUb7z9NUuDvJHpjxm3.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WGAeeTtUq7m7oyscGK0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nJwjU7WkyH25MibqkTZ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4LEuONmEOQQL0rOnljs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tCbhzrV0m.VgDSrnusY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1HevFTY0uNZqavngn6T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FV2fo990GvctkUQkTC0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xWvIk77Um.GehEC_cE4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UylFtSeUKg7LAcydjX4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JlJfBbhkS46gcX3NNS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VEsi61cEeYkJSPvoaXt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ICZheBj0aUTS9ZJ6Y.R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Ho0okwL0CJ5HOjxA9pU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2ds1pLtU.xjfLqaMv6l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bOjbYSEUils_8q2G_FG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CtM9gRrEaMDUZ0Z5thM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_S6WB7jUOCzNdjn3.82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7zudzcLEC.tpLKiFpun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5S63B2l0C6DYPXWM0MM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GOWvnPAkaIaXXCp9DsM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xVj1gNmkCxN0xtM6keJ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SyXGMVW_kWuTneoq1hcs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12QnTmKk.zU4S_bb9xs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3Ri5gS.kCioByE4bcxN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pDliSXvEOAOZto19Vqo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0O_ZYuC0etn5fNBPh0x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7Xs.52f0yZfQPnZxbi5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B4cAV01ESuMyl3dtQpz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_u8MsqEOjzaTsoIC.s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BtdKU2dky.tQNDuycyU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quTnQFdkKN9jZSm_gya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aDzPHI4EuTfOoPc63Z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thg5xbc0Kms.b5fKDRr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2gvOVPyEaX5DMtXnIg4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l0ch6s.UGpXKTY6wYuw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j_6.a.P0ehedPlTDZfC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dmvdyD.kO6iFwBgMHzc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Hoe1FlRkue4bHke5Jrh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3DPLwPbUy95q6t4B.zC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5i4M6T5USt.5JET2Crd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tIlyKFJEK_h1ytF1W1T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9Cba8wPkCVjWu1Fq38f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_eDx5cV0qJYBFDUbVC_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5iH4qNwkOOPHeEQYZlR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7m0SsMCUaDLcXQe_5Gc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5KVvAMO0CAs9li17euU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b_9zJkz0WdRPZFsyLD5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cJqMii0E6EGkK94J9XY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414qGCekCOKdsPiG705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2Emky7I02HsuIgf.K4B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cHqXsCUEqejhMMmJ__x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.pEFqMJ0iBXaOVxYKmt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Xcs8ewM0OceUrHtfmlq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Zh6aYX_0OFCFtmZzz5_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RMwVgyLkqWpPKXb1b5O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9pw_J8wkyI5Ema5Gc6I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9wZKGdU0C3aDwKTWciP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dEtOiRnU.DjykxLFrJ8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nFItFy9Ee3XhqqEk3XI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FKoeUXUUihukJPAMF43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c_KCbJS0ejrCquoqi9Z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MqIPiJ.0.hp9NDBILzr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q4K.9uT0.ofui_g2UXn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oCz7hlbE6uc4f9vHiFR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O4QyUvrkWSQQ0RftYCo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4w1kn8GUO2lxXKQvPV0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p55LkTn0KmmQ2fdiK6D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CvJWcbl0G5m_3jKn0Cy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XBO6yPkan0IyM1e6_U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uHoMd41Ei1gvaaE44Vs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CU6gsW0ESBa8GzrRiBA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M7xwye.0WchtjjgV695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wBd1zhBEGtYSTDnyCNN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nuvp1SrEKzquUa_ClAJ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cPYdQjO06cO3VBqVBjc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HXF5CdxU2GKrBdYEHc0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hNt_j0t0O6j1N.3TZo8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.tD_xyxUmlil3FwrhUO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N_lqngGE6YisIzadxi5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5Do1JgMkalvwJsVO6YR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2hihfGNUOLJAzshQCcG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rv15jYEk2SB_qLpb_jm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e81BZDxEe877FvrfBPA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vgDzpqI0OhI9a700saL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SniqgIRkGbKRTLIy1hr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H3546ggkqsjf3CY8NdR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98voCktE2JVTIaBUaOI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ztTwbNeUe6nOEDxaTe1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yYWGVzKkq_LWGf6ShsO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JpNs5TPU6JJMTN.mVz_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sKqzNyL0ac25ofJWrO0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sEGKM4aUO5f.Uzxi4ro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mbB.cSTkayY5KMeJ5S2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oDY9pxXE.wrGA24axrV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TnCaUPo0elIoZK428k_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QtmQNCnESSKv3YzeQgt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Zsn8lKZ0KzsSzA1RH2Z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rhD5GxSkeaUqhs2xHiV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XU5eYYa060pU7M0zFWf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v_rJ75d0e_CNLtmVPzY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ArfpzDqU2vq.wwdRXFV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dcWXNFl0G6qmwQC3R8Q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Q691lJe0O.FVNcojflx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mRuUZHh0iQugzIwYM10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jQr4XKVEeu_Er_M9DKn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V3JmRpKUS3rJlFsNZ_2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UckYgD5kiAY0TNkC3_v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FqrlY5dkiDRRYe.xQV7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5Zb_tYDUegjma5p2_I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a3cz6Xd0WaOV5_ap3X.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zsx7FZfU2FqLkDQRmR1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2Emky7I02HsuIgf.K4B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BoxXqyd0CdALzSDqTyp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gFSUtelUu4BWF_QRuHl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op6sEnbkGT8szkPFm_c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VtNFYPYUa_fgrT1mRZw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R1m3ILHUOSmYv3NF0wj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CuhleKXUGgjxeuLPdaV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zVYC9SIUGQfKcoDIbmo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OyuhCDMkSPqrDZ0LSt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iFG.fJGUSXOKyOEaHcx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olI7dhbUqd3grAto6pH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9dAgecekeghCYZFhIRI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8C97B.DU.NUidDWeA9w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rj62CuekKS6HCb9i9D.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7iDSGy7k.YwrI5cm2p7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iCsuEwX02RYOjnK1C79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m4F3adVkORW25qazIV4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KWadykY0.hHPN0chJPV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cjx7vRNUOxVqworN.CM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K_MwYNJUuqgxKetQtnu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auDBTdh06cuj51Zz2AB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oDY9pxXE.wrGA24axrV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e9BvtVrk2_dfiTFgTIz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anfPoDMkWaLrxS6qE71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nuvp1SrEKzquUa_ClAJ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gsie6Y2E6IoXvXT48q4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cPYdQjO06cO3VBqVBjc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HXF5CdxU2GKrBdYEHc0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2hihfGNUOLJAzshQCcG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rv15jYEk2SB_qLpb_jm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e81BZDxEe877FvrfBP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PhOaLEjUuiVQ198YUm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TMqZBkQECqjjf8gTnM6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vgDzpqI0OhI9a700saL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SniqgIRkGbKRTLIy1hr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H3546ggkqsjf3CY8NdR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98voCktE2JVTIaBUaOI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ztTwbNeUe6nOEDxaTe1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JpNs5TPU6JJMTN.mVz_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sKqzNyL0ac25ofJWrO0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sEGKM4aUO5f.Uzxi4ro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mbB.cSTkayY5KMeJ5S2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Zsn8lKZ0KzsSzA1RH2Z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x6AqQtOkaoyG4XW2iRm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TnCaUPo0elIoZK428k_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QtmQNCnESSKv3YzeQgt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rhD5GxSkeaUqhs2xHiV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XU5eYYa060pU7M0zFWf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ArfpzDqU2vq.wwdRXFV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psKc2ZykCTXngTLXDai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_J5RNhyEeFjNyvFMr4O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93j0S42Eag3WmyT0cNl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r5hotpr0u_O217kuu3Q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QNglPC9U6iydUyWmlVJ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ecqomf7Ea8sQwZYGRoC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MUP2KBRk2OY.T2lkqh1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vW8gID.0SusQgUCh6ra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vW8gID.0SusQgUCh6ra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OS._C_vEmmZwSUFpKQ_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D7FVpZvUy.oU0dah0eO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prEZ2BfkGkEuCyL1Bvh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RI2k6rZ0iKiv3Bw9r6g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7ROnKwQ02XYwoR6cl0.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GDc60jIEmEXAU4iVQQ4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VgUi4uDUSpx.qjueJkW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1zcm9FleEOh0u.MnN8t5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3QBseI20aaNpmOBoFqe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ST0FrvTUuXnh79pzqXv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rNNZjYzUScyw.Jpwbj0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gtuwwJuUSmhV3CsHW_W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NmII..YkaUfKjwxvcvH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vVefsQJEir4X84MJw27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5un_77XkWl9zkHWildf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sfNBcbvECRHxhyjJWUi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yB6lkI70GoP.h6GUbZ6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3R5.UjqkSbeO.s5Kik.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xfTDnvzUKkTL9ZWPiM3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04_y75v0KfVMeilIiVQ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04_y75v0KfVMeilIiVQ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04_y75v0KfVMeilIiVQ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GacdpUtU2XoOlDzpWXV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GacdpUtU2XoOlDzpWXV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3R5.UjqkSbeO.s5Kik.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3R5.UjqkSbeO.s5Kik.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3R5.UjqkSbeO.s5Kik.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VyuumgpUiEeJUTsVyN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9HbQQzTEunFKhiQ4_re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wqCgQuvE2wCKvtamEZY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2ZpHLx0UKmX5czhHN0r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hgpfc9ESltLOlH1Lw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nA5bVd4kyz2x8syQ6dT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u8j0hoaUqrw9i.30jPV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ZVTomYwUiFDXwIxFQ7h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BXLC1fs0.j7q3rCeCmb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fxL2Wys0mW_WIoe8YjI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4rVRxLPEy6VvgE0ctd8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ibVkHb6UiIv5bAfe2JL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2MNpKXcU2eHgNTJ9bLj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439Y906EyCxYr8waIfs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vlB_3i1E6t3nNf8cfMz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r1ooulwkG6dUAjUasA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klXfE9f0C6F8co8oEN.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IbbeotPUqKDIxg.HpMM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iVxcGK2UKWJdW5eDkkb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9dCvcmmkOdR5NkC1WM_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g7Z3olQkOAeTUG7DBgb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zyghEg7kOcpUi70VtA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cjhntPKU._kcBbscGz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KVWkceZkWCHGDcCHuSo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CupUi6mUm6IQnU9RUzQ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a3LCyDM0eymt9q2YARZ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wYq9YqSUSuhEhhULvG0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gZ_bMaiEOxmT.gqLVjT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5kS3tBGkyPYC6.zb.Xm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JcXYLX.0qHp_RUHDOjz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n4B82xNku1a5DZq1huv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yCS8_aFkqg1j4eqlcGq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Vn6Mh.qU2QP3sqFmLWx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_JF3wInmkCGz_tNhKt9K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R9fj8gaEO0QVn83quVl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AQuVCno0mgX8LRH7WG_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.CxSt_tEa0PNs8iSHh_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nXItl48kCoV4kRD0p80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YJP6W2YkWeKnL2d.en9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LbMPrlA0.52Gop89S6R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2M1CjC1EGStRBTNTGfd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CnI.oMDUOtBimIMlgkz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TI9nGU6EO8Q8KoRj_vE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Yy1Nr.EmwunbJC7sLE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KLrc2od0Sb_UkJCTk0v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alnpaGnUW3POKX.Zt7G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M0Y7Xp20WNVI8E5rUo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fWGzIF7U6Ad42JR1Es9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pmUCiGcEuG0y.bQMfnI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yyHHh5lEaUDsqwwh142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tQjMeU8EqoUCtAso_UF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5DVq8J3EKOceZjnB2If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Mw9mkg9ke2341dTI9wR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KqFV1wo0GVFd2kMJW41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CjhUq.J0ewrs9049IdE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MwGRO.oEyCbEkgLwCGR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kH4mpsCEOD3W6eB7wHS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XQ4ObAR0aSdWESdNC82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RyZtUvYEqNcb_F4CsJ4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wec70ML0igsVT.elu7T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ttvZ3810mWO.Gh4geA4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CRdJpGMEqNXE8uplknf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u1DZ.k0aMqYkr8gF98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H.jBRHSEid3to9ROVgT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7fU7AEAE.S9M9FxtPoJ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gJcZcfI0GTr6vyefk7E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aCdu9oE0ygdfIiP_G3a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ypXEoNuEOL57rMiQn5o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vW8gID.0SusQgUCh6raA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ECE">
      <a:majorFont>
        <a:latin typeface="TitilliumText14L"/>
        <a:ea typeface=""/>
        <a:cs typeface=""/>
      </a:majorFont>
      <a:minorFont>
        <a:latin typeface="TitilliumText14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2595</Words>
  <Application>Microsoft Office PowerPoint</Application>
  <PresentationFormat>On-screen Show (4:3)</PresentationFormat>
  <Paragraphs>651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TitilliumText14L</vt:lpstr>
      <vt:lpstr>Wingdings</vt:lpstr>
      <vt:lpstr>Webdings</vt:lpstr>
      <vt:lpstr>Tema di Office</vt:lpstr>
      <vt:lpstr>think-cell Slide</vt:lpstr>
      <vt:lpstr>Diagramm</vt:lpstr>
      <vt:lpstr>Reduktimi i vonesave në kufi Tiranë, Shqipëri 16 qershor 2016 </vt:lpstr>
      <vt:lpstr>Pikat e prezantimit</vt:lpstr>
      <vt:lpstr>PowerPoint Presentation</vt:lpstr>
      <vt:lpstr>Drejt sa më pak vonesave në kufi</vt:lpstr>
      <vt:lpstr>Fokusi tek doganat dhe menaxhimi ndërkufitar</vt:lpstr>
      <vt:lpstr>PowerPoint Presentation</vt:lpstr>
      <vt:lpstr>Masat janë përzgjedhur në përputhje me parimet e LT...</vt:lpstr>
      <vt:lpstr>... për të siguruar baraspeshën me kontrollin doganor</vt:lpstr>
      <vt:lpstr>Raporti i Forumit Ekonomik Botëror për mundësimin e tregtisë, 2013</vt:lpstr>
      <vt:lpstr>PowerPoint Presentation</vt:lpstr>
      <vt:lpstr>Instrumentet kryesorë të TF-së që lidhen me doganat dhe menaxhimin ndërkufitar</vt:lpstr>
      <vt:lpstr>Struktura e menaxhimit ndërkufitar dhe fusha e veprimit të doganave</vt:lpstr>
      <vt:lpstr>PowerPoint Presentation</vt:lpstr>
      <vt:lpstr>Masat e LT për zhdoganimin</vt:lpstr>
      <vt:lpstr>Masa të përgjithshme të LT me ndikim në procesin e zhdoganimit</vt:lpstr>
      <vt:lpstr>Shembull - Menaxhimi i rrezikut</vt:lpstr>
      <vt:lpstr>Masat e LT që lidhen me procesin e zhdoganimit</vt:lpstr>
      <vt:lpstr>Shembull – Përpunimi përpara mbërritjes</vt:lpstr>
      <vt:lpstr>PowerPoint Presentation</vt:lpstr>
      <vt:lpstr>(Zinxhiri i furnizimit) Siguria</vt:lpstr>
      <vt:lpstr>Shembull – AEO</vt:lpstr>
      <vt:lpstr>PowerPoint Presentation</vt:lpstr>
      <vt:lpstr>Menaxhimi ndërkufitar</vt:lpstr>
      <vt:lpstr>Shembull - Kontrollet e përbashkëta kufitare</vt:lpstr>
      <vt:lpstr>Pikat e referimit përmes ekspozimit të kapaciteteve për përmirësimin e lehtësimit të tregtisë</vt:lpstr>
      <vt:lpstr>PowerPoint Presentation</vt:lpstr>
      <vt:lpstr>PowerPoint Presentation</vt:lpstr>
      <vt:lpstr>Hapat drejt reduktimit të vonesave në kufi</vt:lpstr>
      <vt:lpstr>Ushtrim</vt:lpstr>
      <vt:lpstr>Pyetje udhëzuese</vt:lpstr>
      <vt:lpstr>Faleminderit!  Maria Rosaria Ceccarelli Drejtore e në detyrë, Sektori i Lehtësimit të Tregtisë UNECE www.unece/trade.org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Maurizio Costanza</dc:creator>
  <cp:lastModifiedBy>Aruna Vivekanantham</cp:lastModifiedBy>
  <cp:revision>117</cp:revision>
  <dcterms:created xsi:type="dcterms:W3CDTF">2012-04-03T09:07:27Z</dcterms:created>
  <dcterms:modified xsi:type="dcterms:W3CDTF">2016-06-16T08:23:18Z</dcterms:modified>
</cp:coreProperties>
</file>