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461" r:id="rId3"/>
    <p:sldId id="391" r:id="rId4"/>
    <p:sldId id="392" r:id="rId5"/>
    <p:sldId id="393" r:id="rId6"/>
    <p:sldId id="263" r:id="rId7"/>
    <p:sldId id="382" r:id="rId8"/>
    <p:sldId id="440" r:id="rId9"/>
    <p:sldId id="445" r:id="rId10"/>
    <p:sldId id="456" r:id="rId11"/>
    <p:sldId id="455" r:id="rId12"/>
    <p:sldId id="450" r:id="rId13"/>
    <p:sldId id="459" r:id="rId14"/>
    <p:sldId id="447" r:id="rId15"/>
    <p:sldId id="402" r:id="rId16"/>
    <p:sldId id="464" r:id="rId17"/>
    <p:sldId id="457" r:id="rId18"/>
    <p:sldId id="458" r:id="rId19"/>
    <p:sldId id="460" r:id="rId20"/>
    <p:sldId id="417" r:id="rId21"/>
    <p:sldId id="446" r:id="rId22"/>
    <p:sldId id="462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FF6600"/>
    <a:srgbClr val="03AD23"/>
    <a:srgbClr val="CC0066"/>
    <a:srgbClr val="352973"/>
    <a:srgbClr val="BC8F00"/>
    <a:srgbClr val="CC3300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735" autoAdjust="0"/>
    <p:restoredTop sz="86118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notesViewPr>
    <p:cSldViewPr>
      <p:cViewPr varScale="1">
        <p:scale>
          <a:sx n="93" d="100"/>
          <a:sy n="93" d="100"/>
        </p:scale>
        <p:origin x="-666" y="-9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i-dc1\projects\World_Bank\PRMTR12-01%20Logistics%20Performance%20Index%202012\Edited\Data\trends%20LPI%202007-2012_v4%20edited%2016%20mar%2012%20C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pherd\Documents\Ben\Business\Substance%202012\World%20Bank\LPI%202012\Drafts\LPI%20Chapter%202%20tables%20and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'Figure 1.6'!$B$13</c:f>
              <c:strCache>
                <c:ptCount val="1"/>
                <c:pt idx="0">
                  <c:v>Bottom quintile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'Figure 1.6'!$A$14:$A$18</c:f>
              <c:strCache>
                <c:ptCount val="5"/>
                <c:pt idx="0">
                  <c:v>Low income</c:v>
                </c:pt>
                <c:pt idx="1">
                  <c:v>Lower middle income</c:v>
                </c:pt>
                <c:pt idx="2">
                  <c:v>Upper middle income</c:v>
                </c:pt>
                <c:pt idx="3">
                  <c:v>High income non-OECD</c:v>
                </c:pt>
                <c:pt idx="4">
                  <c:v>High income OECD</c:v>
                </c:pt>
              </c:strCache>
            </c:strRef>
          </c:cat>
          <c:val>
            <c:numRef>
              <c:f>'Figure 1.6'!$B$14:$B$18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'Figure 1.6'!$C$13</c:f>
              <c:strCache>
                <c:ptCount val="1"/>
                <c:pt idx="0">
                  <c:v>Fourth quintile</c:v>
                </c:pt>
              </c:strCache>
            </c:strRef>
          </c:tx>
          <c:spPr>
            <a:solidFill>
              <a:srgbClr val="D1B8EA"/>
            </a:solidFill>
          </c:spPr>
          <c:invertIfNegative val="0"/>
          <c:cat>
            <c:strRef>
              <c:f>'Figure 1.6'!$A$14:$A$18</c:f>
              <c:strCache>
                <c:ptCount val="5"/>
                <c:pt idx="0">
                  <c:v>Low income</c:v>
                </c:pt>
                <c:pt idx="1">
                  <c:v>Lower middle income</c:v>
                </c:pt>
                <c:pt idx="2">
                  <c:v>Upper middle income</c:v>
                </c:pt>
                <c:pt idx="3">
                  <c:v>High income non-OECD</c:v>
                </c:pt>
                <c:pt idx="4">
                  <c:v>High income OECD</c:v>
                </c:pt>
              </c:strCache>
            </c:strRef>
          </c:cat>
          <c:val>
            <c:numRef>
              <c:f>'Figure 1.6'!$C$14:$C$18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'Figure 1.6'!$D$13</c:f>
              <c:strCache>
                <c:ptCount val="1"/>
                <c:pt idx="0">
                  <c:v>Third quintile</c:v>
                </c:pt>
              </c:strCache>
            </c:strRef>
          </c:tx>
          <c:spPr>
            <a:solidFill>
              <a:srgbClr val="B288DC"/>
            </a:solidFill>
          </c:spPr>
          <c:invertIfNegative val="0"/>
          <c:cat>
            <c:strRef>
              <c:f>'Figure 1.6'!$A$14:$A$18</c:f>
              <c:strCache>
                <c:ptCount val="5"/>
                <c:pt idx="0">
                  <c:v>Low income</c:v>
                </c:pt>
                <c:pt idx="1">
                  <c:v>Lower middle income</c:v>
                </c:pt>
                <c:pt idx="2">
                  <c:v>Upper middle income</c:v>
                </c:pt>
                <c:pt idx="3">
                  <c:v>High income non-OECD</c:v>
                </c:pt>
                <c:pt idx="4">
                  <c:v>High income OECD</c:v>
                </c:pt>
              </c:strCache>
            </c:strRef>
          </c:cat>
          <c:val>
            <c:numRef>
              <c:f>'Figure 1.6'!$D$14:$D$18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'Figure 1.6'!$E$13</c:f>
              <c:strCache>
                <c:ptCount val="1"/>
                <c:pt idx="0">
                  <c:v>Second quintile</c:v>
                </c:pt>
              </c:strCache>
            </c:strRef>
          </c:tx>
          <c:spPr>
            <a:solidFill>
              <a:srgbClr val="9A57CD"/>
            </a:solidFill>
          </c:spPr>
          <c:invertIfNegative val="0"/>
          <c:cat>
            <c:strRef>
              <c:f>'Figure 1.6'!$A$14:$A$18</c:f>
              <c:strCache>
                <c:ptCount val="5"/>
                <c:pt idx="0">
                  <c:v>Low income</c:v>
                </c:pt>
                <c:pt idx="1">
                  <c:v>Lower middle income</c:v>
                </c:pt>
                <c:pt idx="2">
                  <c:v>Upper middle income</c:v>
                </c:pt>
                <c:pt idx="3">
                  <c:v>High income non-OECD</c:v>
                </c:pt>
                <c:pt idx="4">
                  <c:v>High income OECD</c:v>
                </c:pt>
              </c:strCache>
            </c:strRef>
          </c:cat>
          <c:val>
            <c:numRef>
              <c:f>'Figure 1.6'!$E$14:$E$18</c:f>
              <c:numCache>
                <c:formatCode>General</c:formatCode>
                <c:ptCount val="5"/>
                <c:pt idx="1">
                  <c:v>6</c:v>
                </c:pt>
                <c:pt idx="2">
                  <c:v>13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4"/>
          <c:order val="4"/>
          <c:tx>
            <c:strRef>
              <c:f>'Figure 1.6'!$F$13</c:f>
              <c:strCache>
                <c:ptCount val="1"/>
                <c:pt idx="0">
                  <c:v>Top quintile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'Figure 1.6'!$A$14:$A$18</c:f>
              <c:strCache>
                <c:ptCount val="5"/>
                <c:pt idx="0">
                  <c:v>Low income</c:v>
                </c:pt>
                <c:pt idx="1">
                  <c:v>Lower middle income</c:v>
                </c:pt>
                <c:pt idx="2">
                  <c:v>Upper middle income</c:v>
                </c:pt>
                <c:pt idx="3">
                  <c:v>High income non-OECD</c:v>
                </c:pt>
                <c:pt idx="4">
                  <c:v>High income OECD</c:v>
                </c:pt>
              </c:strCache>
            </c:strRef>
          </c:cat>
          <c:val>
            <c:numRef>
              <c:f>'Figure 1.6'!$F$14:$F$18</c:f>
              <c:numCache>
                <c:formatCode>General</c:formatCode>
                <c:ptCount val="5"/>
                <c:pt idx="2">
                  <c:v>4</c:v>
                </c:pt>
                <c:pt idx="3">
                  <c:v>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076480"/>
        <c:axId val="89078016"/>
      </c:barChart>
      <c:catAx>
        <c:axId val="8907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i-FI"/>
          </a:p>
        </c:txPr>
        <c:crossAx val="89078016"/>
        <c:crosses val="autoZero"/>
        <c:auto val="1"/>
        <c:lblAlgn val="ctr"/>
        <c:lblOffset val="100"/>
        <c:noMultiLvlLbl val="0"/>
      </c:catAx>
      <c:valAx>
        <c:axId val="89078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89076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2.5'!$H$1</c:f>
              <c:strCache>
                <c:ptCount val="1"/>
                <c:pt idx="0">
                  <c:v>No. of import agencies</c:v>
                </c:pt>
              </c:strCache>
            </c:strRef>
          </c:tx>
          <c:invertIfNegative val="0"/>
          <c:cat>
            <c:strRef>
              <c:f>'Figure 2.5'!$G$2:$G$6</c:f>
              <c:strCache>
                <c:ptCount val="5"/>
                <c:pt idx="0">
                  <c:v>Bottom quintile (lowest performance)</c:v>
                </c:pt>
                <c:pt idx="1">
                  <c:v>Fourth quintile (low performance)</c:v>
                </c:pt>
                <c:pt idx="2">
                  <c:v>Third quintile (average performance)</c:v>
                </c:pt>
                <c:pt idx="3">
                  <c:v>Second quintile (high performance)</c:v>
                </c:pt>
                <c:pt idx="4">
                  <c:v>Top quintile (highest performance)</c:v>
                </c:pt>
              </c:strCache>
            </c:strRef>
          </c:cat>
          <c:val>
            <c:numRef>
              <c:f>'Figure 2.5'!$H$2:$H$6</c:f>
              <c:numCache>
                <c:formatCode>General</c:formatCode>
                <c:ptCount val="5"/>
                <c:pt idx="0">
                  <c:v>3.5756299999999972</c:v>
                </c:pt>
                <c:pt idx="1">
                  <c:v>4.0262859999999927</c:v>
                </c:pt>
                <c:pt idx="2">
                  <c:v>2.8007579999999992</c:v>
                </c:pt>
                <c:pt idx="3">
                  <c:v>3.0732469999999972</c:v>
                </c:pt>
                <c:pt idx="4">
                  <c:v>2.182429</c:v>
                </c:pt>
              </c:numCache>
            </c:numRef>
          </c:val>
        </c:ser>
        <c:ser>
          <c:idx val="1"/>
          <c:order val="1"/>
          <c:tx>
            <c:strRef>
              <c:f>'Figure 2.5'!$I$1</c:f>
              <c:strCache>
                <c:ptCount val="1"/>
                <c:pt idx="0">
                  <c:v>No. of export agencies</c:v>
                </c:pt>
              </c:strCache>
            </c:strRef>
          </c:tx>
          <c:invertIfNegative val="0"/>
          <c:cat>
            <c:strRef>
              <c:f>'Figure 2.5'!$G$2:$G$6</c:f>
              <c:strCache>
                <c:ptCount val="5"/>
                <c:pt idx="0">
                  <c:v>Bottom quintile (lowest performance)</c:v>
                </c:pt>
                <c:pt idx="1">
                  <c:v>Fourth quintile (low performance)</c:v>
                </c:pt>
                <c:pt idx="2">
                  <c:v>Third quintile (average performance)</c:v>
                </c:pt>
                <c:pt idx="3">
                  <c:v>Second quintile (high performance)</c:v>
                </c:pt>
                <c:pt idx="4">
                  <c:v>Top quintile (highest performance)</c:v>
                </c:pt>
              </c:strCache>
            </c:strRef>
          </c:cat>
          <c:val>
            <c:numRef>
              <c:f>'Figure 2.5'!$I$2:$I$6</c:f>
              <c:numCache>
                <c:formatCode>General</c:formatCode>
                <c:ptCount val="5"/>
                <c:pt idx="0">
                  <c:v>3.4583330000000001</c:v>
                </c:pt>
                <c:pt idx="1">
                  <c:v>3.6157020000000002</c:v>
                </c:pt>
                <c:pt idx="2">
                  <c:v>2.6695039999999999</c:v>
                </c:pt>
                <c:pt idx="3">
                  <c:v>2.6013229999999998</c:v>
                </c:pt>
                <c:pt idx="4">
                  <c:v>1.9892810000000001</c:v>
                </c:pt>
              </c:numCache>
            </c:numRef>
          </c:val>
        </c:ser>
        <c:ser>
          <c:idx val="2"/>
          <c:order val="2"/>
          <c:tx>
            <c:strRef>
              <c:f>'Figure 2.5'!$J$1</c:f>
              <c:strCache>
                <c:ptCount val="1"/>
                <c:pt idx="0">
                  <c:v>No. of import documents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'Figure 2.5'!$G$2:$G$6</c:f>
              <c:strCache>
                <c:ptCount val="5"/>
                <c:pt idx="0">
                  <c:v>Bottom quintile (lowest performance)</c:v>
                </c:pt>
                <c:pt idx="1">
                  <c:v>Fourth quintile (low performance)</c:v>
                </c:pt>
                <c:pt idx="2">
                  <c:v>Third quintile (average performance)</c:v>
                </c:pt>
                <c:pt idx="3">
                  <c:v>Second quintile (high performance)</c:v>
                </c:pt>
                <c:pt idx="4">
                  <c:v>Top quintile (highest performance)</c:v>
                </c:pt>
              </c:strCache>
            </c:strRef>
          </c:cat>
          <c:val>
            <c:numRef>
              <c:f>'Figure 2.5'!$J$2:$J$6</c:f>
              <c:numCache>
                <c:formatCode>General</c:formatCode>
                <c:ptCount val="5"/>
                <c:pt idx="0">
                  <c:v>4.0840329999999927</c:v>
                </c:pt>
                <c:pt idx="1">
                  <c:v>4.4063359999999996</c:v>
                </c:pt>
                <c:pt idx="2">
                  <c:v>3.0830129999999998</c:v>
                </c:pt>
                <c:pt idx="3">
                  <c:v>2.9753310000000002</c:v>
                </c:pt>
                <c:pt idx="4">
                  <c:v>2.4947780000000002</c:v>
                </c:pt>
              </c:numCache>
            </c:numRef>
          </c:val>
        </c:ser>
        <c:ser>
          <c:idx val="3"/>
          <c:order val="3"/>
          <c:tx>
            <c:strRef>
              <c:f>'Figure 2.5'!$K$1</c:f>
              <c:strCache>
                <c:ptCount val="1"/>
                <c:pt idx="0">
                  <c:v>No. of export documents</c:v>
                </c:pt>
              </c:strCache>
            </c:strRef>
          </c:tx>
          <c:invertIfNegative val="0"/>
          <c:cat>
            <c:strRef>
              <c:f>'Figure 2.5'!$G$2:$G$6</c:f>
              <c:strCache>
                <c:ptCount val="5"/>
                <c:pt idx="0">
                  <c:v>Bottom quintile (lowest performance)</c:v>
                </c:pt>
                <c:pt idx="1">
                  <c:v>Fourth quintile (low performance)</c:v>
                </c:pt>
                <c:pt idx="2">
                  <c:v>Third quintile (average performance)</c:v>
                </c:pt>
                <c:pt idx="3">
                  <c:v>Second quintile (high performance)</c:v>
                </c:pt>
                <c:pt idx="4">
                  <c:v>Top quintile (highest performance)</c:v>
                </c:pt>
              </c:strCache>
            </c:strRef>
          </c:cat>
          <c:val>
            <c:numRef>
              <c:f>'Figure 2.5'!$K$2:$K$6</c:f>
              <c:numCache>
                <c:formatCode>General</c:formatCode>
                <c:ptCount val="5"/>
                <c:pt idx="0">
                  <c:v>3.8053219999999999</c:v>
                </c:pt>
                <c:pt idx="1">
                  <c:v>4.1423329999999927</c:v>
                </c:pt>
                <c:pt idx="2">
                  <c:v>2.770667</c:v>
                </c:pt>
                <c:pt idx="3">
                  <c:v>2.5961639999999981</c:v>
                </c:pt>
                <c:pt idx="4">
                  <c:v>2.184866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19360"/>
        <c:axId val="89325952"/>
      </c:barChart>
      <c:catAx>
        <c:axId val="8911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89325952"/>
        <c:crosses val="autoZero"/>
        <c:auto val="0"/>
        <c:lblAlgn val="ctr"/>
        <c:lblOffset val="100"/>
        <c:noMultiLvlLbl val="0"/>
      </c:catAx>
      <c:valAx>
        <c:axId val="8932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i-FI"/>
          </a:p>
        </c:txPr>
        <c:crossAx val="89119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500" b="1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t" anchorCtr="0" compatLnSpc="1">
            <a:prstTxWarp prst="textNoShape">
              <a:avLst/>
            </a:prstTxWarp>
          </a:bodyPr>
          <a:lstStyle>
            <a:lvl1pPr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504" y="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t" anchorCtr="0" compatLnSpc="1">
            <a:prstTxWarp prst="textNoShape">
              <a:avLst/>
            </a:prstTxWarp>
          </a:bodyPr>
          <a:lstStyle>
            <a:lvl1pPr algn="r"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90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b" anchorCtr="0" compatLnSpc="1">
            <a:prstTxWarp prst="textNoShape">
              <a:avLst/>
            </a:prstTxWarp>
          </a:bodyPr>
          <a:lstStyle>
            <a:lvl1pPr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504" y="972090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b" anchorCtr="0" compatLnSpc="1">
            <a:prstTxWarp prst="textNoShape">
              <a:avLst/>
            </a:prstTxWarp>
          </a:bodyPr>
          <a:lstStyle>
            <a:lvl1pPr algn="r" defTabSz="959772">
              <a:defRPr sz="1300" b="0" smtClean="0"/>
            </a:lvl1pPr>
          </a:lstStyle>
          <a:p>
            <a:pPr>
              <a:defRPr/>
            </a:pPr>
            <a:fld id="{5A44BC39-3B7E-4036-B1BB-F8FAE5C12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t" anchorCtr="0" compatLnSpc="1">
            <a:prstTxWarp prst="textNoShape">
              <a:avLst/>
            </a:prstTxWarp>
          </a:bodyPr>
          <a:lstStyle>
            <a:lvl1pPr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504" y="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t" anchorCtr="0" compatLnSpc="1">
            <a:prstTxWarp prst="textNoShape">
              <a:avLst/>
            </a:prstTxWarp>
          </a:bodyPr>
          <a:lstStyle>
            <a:lvl1pPr algn="r"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21" y="4862928"/>
            <a:ext cx="5680635" cy="46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b" anchorCtr="0" compatLnSpc="1">
            <a:prstTxWarp prst="textNoShape">
              <a:avLst/>
            </a:prstTxWarp>
          </a:bodyPr>
          <a:lstStyle>
            <a:lvl1pPr defTabSz="959772">
              <a:defRPr sz="13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504" y="9720901"/>
            <a:ext cx="3077292" cy="5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1" tIns="48015" rIns="96031" bIns="48015" numCol="1" anchor="b" anchorCtr="0" compatLnSpc="1">
            <a:prstTxWarp prst="textNoShape">
              <a:avLst/>
            </a:prstTxWarp>
          </a:bodyPr>
          <a:lstStyle>
            <a:lvl1pPr algn="r" defTabSz="959772">
              <a:defRPr sz="1300" b="0" smtClean="0"/>
            </a:lvl1pPr>
          </a:lstStyle>
          <a:p>
            <a:pPr>
              <a:defRPr/>
            </a:pPr>
            <a:fld id="{C39A5BA9-2C66-453C-A4C3-24838104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2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EDCF6-21F5-464F-B4D1-D7B2B296233B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D2EB7-C937-43EC-920A-3B1DE25BABEE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A9B76-99DE-4F14-BF96-63BDFD77388C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40B2E-486C-43A3-96BB-C0C116604445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D6BE4-9C2F-44A3-9AA3-0CF702E48F87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pattFill prst="narHorz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9"/>
          <p:cNvSpPr>
            <a:spLocks noChangeArrowheads="1"/>
          </p:cNvSpPr>
          <p:nvPr/>
        </p:nvSpPr>
        <p:spPr bwMode="ltGray">
          <a:xfrm>
            <a:off x="84138" y="65088"/>
            <a:ext cx="1716087" cy="5235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8588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invGray">
          <a:xfrm>
            <a:off x="0" y="5229225"/>
            <a:ext cx="9144000" cy="16287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6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7" name="AutoShape 7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8" name="Freeform 7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" name="Freeform 8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" name="Freeform 8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1" name="Freeform 82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pic>
        <p:nvPicPr>
          <p:cNvPr id="12" name="Picture 8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598488" cy="5984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130425"/>
            <a:ext cx="64770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l">
              <a:defRPr sz="4400" b="1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fld id="{E18C14A9-FF8A-4200-B038-42124017C61D}" type="datetime4">
              <a:rPr lang="en-US"/>
              <a:pPr>
                <a:defRPr/>
              </a:pPr>
              <a:t>June 18, 2012</a:t>
            </a:fld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CF98E-A04B-4130-A222-F9E7A0B2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9335-6099-4B5F-B0BE-E959930CB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90F4-9065-42CC-A6F8-C7A542D6A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1604-C0CC-4751-8C4C-388AE70ED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6E7C-B3B6-4D62-82D7-8A1BF9C1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0EBE-CB2F-4C46-9437-6B28DD07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4A2-4F95-4405-92EB-6D330AFB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E682-EBF8-4BF6-9679-615C777B8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E394-215D-4FBF-840D-85E8975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BB04-3A26-4336-A63E-FC5DBA54E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980C-0FA0-4AD0-9FE2-816057558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DA9F-DC34-49E9-A9CE-106B2F169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882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5259388" y="2178050"/>
            <a:ext cx="3906837" cy="4751388"/>
            <a:chOff x="3322" y="1372"/>
            <a:chExt cx="2461" cy="2993"/>
          </a:xfrm>
        </p:grpSpPr>
        <p:sp>
          <p:nvSpPr>
            <p:cNvPr id="1036" name="Freeform 12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136"/>
                </a:cxn>
                <a:cxn ang="0">
                  <a:pos x="181" y="227"/>
                </a:cxn>
                <a:cxn ang="0">
                  <a:pos x="272" y="272"/>
                </a:cxn>
                <a:cxn ang="0">
                  <a:pos x="317" y="272"/>
                </a:cxn>
                <a:cxn ang="0">
                  <a:pos x="363" y="181"/>
                </a:cxn>
                <a:cxn ang="0">
                  <a:pos x="317" y="181"/>
                </a:cxn>
                <a:cxn ang="0">
                  <a:pos x="272" y="181"/>
                </a:cxn>
                <a:cxn ang="0">
                  <a:pos x="226" y="181"/>
                </a:cxn>
                <a:cxn ang="0">
                  <a:pos x="226" y="136"/>
                </a:cxn>
                <a:cxn ang="0">
                  <a:pos x="272" y="91"/>
                </a:cxn>
                <a:cxn ang="0">
                  <a:pos x="226" y="45"/>
                </a:cxn>
                <a:cxn ang="0">
                  <a:pos x="226" y="91"/>
                </a:cxn>
                <a:cxn ang="0">
                  <a:pos x="181" y="136"/>
                </a:cxn>
                <a:cxn ang="0">
                  <a:pos x="136" y="136"/>
                </a:cxn>
                <a:cxn ang="0">
                  <a:pos x="90" y="91"/>
                </a:cxn>
                <a:cxn ang="0">
                  <a:pos x="136" y="91"/>
                </a:cxn>
                <a:cxn ang="0">
                  <a:pos x="90" y="45"/>
                </a:cxn>
                <a:cxn ang="0">
                  <a:pos x="45" y="0"/>
                </a:cxn>
                <a:cxn ang="0">
                  <a:pos x="61" y="57"/>
                </a:cxn>
                <a:cxn ang="0">
                  <a:pos x="28" y="45"/>
                </a:cxn>
                <a:cxn ang="0">
                  <a:pos x="0" y="45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" name="Freeform 13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56" y="561"/>
                </a:cxn>
                <a:cxn ang="0">
                  <a:pos x="122" y="1185"/>
                </a:cxn>
                <a:cxn ang="0">
                  <a:pos x="383" y="1785"/>
                </a:cxn>
                <a:cxn ang="0">
                  <a:pos x="343" y="1785"/>
                </a:cxn>
                <a:cxn ang="0">
                  <a:pos x="70" y="1209"/>
                </a:cxn>
                <a:cxn ang="0">
                  <a:pos x="15" y="487"/>
                </a:cxn>
                <a:cxn ang="0">
                  <a:pos x="162" y="1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75" y="1835"/>
                </a:cxn>
                <a:cxn ang="0">
                  <a:pos x="429" y="1836"/>
                </a:cxn>
                <a:cxn ang="0">
                  <a:pos x="37" y="0"/>
                </a:cxn>
                <a:cxn ang="0">
                  <a:pos x="0" y="25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91" y="168"/>
                </a:cxn>
                <a:cxn ang="0">
                  <a:pos x="347" y="552"/>
                </a:cxn>
                <a:cxn ang="0">
                  <a:pos x="512" y="1146"/>
                </a:cxn>
                <a:cxn ang="0">
                  <a:pos x="539" y="1612"/>
                </a:cxn>
                <a:cxn ang="0">
                  <a:pos x="457" y="1859"/>
                </a:cxn>
                <a:cxn ang="0">
                  <a:pos x="503" y="1850"/>
                </a:cxn>
                <a:cxn ang="0">
                  <a:pos x="583" y="1611"/>
                </a:cxn>
                <a:cxn ang="0">
                  <a:pos x="567" y="1146"/>
                </a:cxn>
                <a:cxn ang="0">
                  <a:pos x="384" y="524"/>
                </a:cxn>
                <a:cxn ang="0">
                  <a:pos x="82" y="76"/>
                </a:cxn>
                <a:cxn ang="0">
                  <a:pos x="0" y="67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/>
              <a:ahLst/>
              <a:cxnLst>
                <a:cxn ang="0">
                  <a:pos x="2" y="129"/>
                </a:cxn>
                <a:cxn ang="0">
                  <a:pos x="48" y="65"/>
                </a:cxn>
                <a:cxn ang="0">
                  <a:pos x="84" y="522"/>
                </a:cxn>
                <a:cxn ang="0">
                  <a:pos x="241" y="909"/>
                </a:cxn>
                <a:cxn ang="0">
                  <a:pos x="396" y="1106"/>
                </a:cxn>
                <a:cxn ang="0">
                  <a:pos x="568" y="1286"/>
                </a:cxn>
                <a:cxn ang="0">
                  <a:pos x="363" y="1130"/>
                </a:cxn>
                <a:cxn ang="0">
                  <a:pos x="183" y="909"/>
                </a:cxn>
                <a:cxn ang="0">
                  <a:pos x="38" y="540"/>
                </a:cxn>
                <a:cxn ang="0">
                  <a:pos x="2" y="12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/>
              <a:ahLst/>
              <a:cxnLst>
                <a:cxn ang="0">
                  <a:pos x="17" y="187"/>
                </a:cxn>
                <a:cxn ang="0">
                  <a:pos x="255" y="41"/>
                </a:cxn>
                <a:cxn ang="0">
                  <a:pos x="456" y="4"/>
                </a:cxn>
                <a:cxn ang="0">
                  <a:pos x="629" y="16"/>
                </a:cxn>
                <a:cxn ang="0">
                  <a:pos x="720" y="61"/>
                </a:cxn>
                <a:cxn ang="0">
                  <a:pos x="565" y="50"/>
                </a:cxn>
                <a:cxn ang="0">
                  <a:pos x="264" y="77"/>
                </a:cxn>
                <a:cxn ang="0">
                  <a:pos x="53" y="196"/>
                </a:cxn>
                <a:cxn ang="0">
                  <a:pos x="17" y="18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7"/>
                </a:cxn>
                <a:cxn ang="0">
                  <a:pos x="311" y="18"/>
                </a:cxn>
                <a:cxn ang="0">
                  <a:pos x="530" y="37"/>
                </a:cxn>
                <a:cxn ang="0">
                  <a:pos x="512" y="73"/>
                </a:cxn>
                <a:cxn ang="0">
                  <a:pos x="293" y="55"/>
                </a:cxn>
                <a:cxn ang="0">
                  <a:pos x="37" y="91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156" y="38"/>
                </a:cxn>
                <a:cxn ang="0">
                  <a:pos x="211" y="47"/>
                </a:cxn>
                <a:cxn ang="0">
                  <a:pos x="52" y="268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/>
              <a:ahLst/>
              <a:cxnLst>
                <a:cxn ang="0">
                  <a:pos x="1" y="46"/>
                </a:cxn>
                <a:cxn ang="0">
                  <a:pos x="36" y="285"/>
                </a:cxn>
                <a:cxn ang="0">
                  <a:pos x="74" y="266"/>
                </a:cxn>
                <a:cxn ang="0">
                  <a:pos x="28" y="37"/>
                </a:cxn>
                <a:cxn ang="0">
                  <a:pos x="1" y="46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/>
              <a:ahLst/>
              <a:cxnLst>
                <a:cxn ang="0">
                  <a:pos x="95" y="511"/>
                </a:cxn>
                <a:cxn ang="0">
                  <a:pos x="406" y="594"/>
                </a:cxn>
                <a:cxn ang="0">
                  <a:pos x="936" y="575"/>
                </a:cxn>
                <a:cxn ang="0">
                  <a:pos x="1430" y="392"/>
                </a:cxn>
                <a:cxn ang="0">
                  <a:pos x="1812" y="49"/>
                </a:cxn>
                <a:cxn ang="0">
                  <a:pos x="1858" y="95"/>
                </a:cxn>
                <a:cxn ang="0">
                  <a:pos x="1812" y="140"/>
                </a:cxn>
                <a:cxn ang="0">
                  <a:pos x="1449" y="458"/>
                </a:cxn>
                <a:cxn ang="0">
                  <a:pos x="964" y="639"/>
                </a:cxn>
                <a:cxn ang="0">
                  <a:pos x="406" y="666"/>
                </a:cxn>
                <a:cxn ang="0">
                  <a:pos x="59" y="575"/>
                </a:cxn>
                <a:cxn ang="0">
                  <a:pos x="49" y="548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/>
              <a:ahLst/>
              <a:cxnLst>
                <a:cxn ang="0">
                  <a:pos x="52" y="54"/>
                </a:cxn>
                <a:cxn ang="0">
                  <a:pos x="61" y="63"/>
                </a:cxn>
                <a:cxn ang="0">
                  <a:pos x="418" y="333"/>
                </a:cxn>
                <a:cxn ang="0">
                  <a:pos x="910" y="423"/>
                </a:cxn>
                <a:cxn ang="0">
                  <a:pos x="1500" y="396"/>
                </a:cxn>
                <a:cxn ang="0">
                  <a:pos x="2099" y="180"/>
                </a:cxn>
                <a:cxn ang="0">
                  <a:pos x="2267" y="61"/>
                </a:cxn>
                <a:cxn ang="0">
                  <a:pos x="2139" y="235"/>
                </a:cxn>
                <a:cxn ang="0">
                  <a:pos x="1518" y="451"/>
                </a:cxn>
                <a:cxn ang="0">
                  <a:pos x="928" y="486"/>
                </a:cxn>
                <a:cxn ang="0">
                  <a:pos x="427" y="396"/>
                </a:cxn>
                <a:cxn ang="0">
                  <a:pos x="142" y="216"/>
                </a:cxn>
                <a:cxn ang="0">
                  <a:pos x="52" y="54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/>
              <a:ahLst/>
              <a:cxnLst>
                <a:cxn ang="0">
                  <a:pos x="7" y="254"/>
                </a:cxn>
                <a:cxn ang="0">
                  <a:pos x="140" y="298"/>
                </a:cxn>
                <a:cxn ang="0">
                  <a:pos x="559" y="325"/>
                </a:cxn>
                <a:cxn ang="0">
                  <a:pos x="971" y="280"/>
                </a:cxn>
                <a:cxn ang="0">
                  <a:pos x="1498" y="90"/>
                </a:cxn>
                <a:cxn ang="0">
                  <a:pos x="1611" y="6"/>
                </a:cxn>
                <a:cxn ang="0">
                  <a:pos x="1648" y="52"/>
                </a:cxn>
                <a:cxn ang="0">
                  <a:pos x="1480" y="163"/>
                </a:cxn>
                <a:cxn ang="0">
                  <a:pos x="1016" y="334"/>
                </a:cxn>
                <a:cxn ang="0">
                  <a:pos x="578" y="388"/>
                </a:cxn>
                <a:cxn ang="0">
                  <a:pos x="96" y="344"/>
                </a:cxn>
                <a:cxn ang="0">
                  <a:pos x="7" y="254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/>
              <a:ahLst/>
              <a:cxnLst>
                <a:cxn ang="0">
                  <a:pos x="281" y="314"/>
                </a:cxn>
                <a:cxn ang="0">
                  <a:pos x="253" y="290"/>
                </a:cxn>
                <a:cxn ang="0">
                  <a:pos x="209" y="379"/>
                </a:cxn>
                <a:cxn ang="0">
                  <a:pos x="118" y="417"/>
                </a:cxn>
                <a:cxn ang="0">
                  <a:pos x="77" y="382"/>
                </a:cxn>
                <a:cxn ang="0">
                  <a:pos x="45" y="414"/>
                </a:cxn>
                <a:cxn ang="0">
                  <a:pos x="15" y="448"/>
                </a:cxn>
                <a:cxn ang="0">
                  <a:pos x="148" y="448"/>
                </a:cxn>
                <a:cxn ang="0">
                  <a:pos x="45" y="554"/>
                </a:cxn>
                <a:cxn ang="0">
                  <a:pos x="7" y="645"/>
                </a:cxn>
                <a:cxn ang="0">
                  <a:pos x="45" y="743"/>
                </a:cxn>
                <a:cxn ang="0">
                  <a:pos x="83" y="784"/>
                </a:cxn>
                <a:cxn ang="0">
                  <a:pos x="16" y="811"/>
                </a:cxn>
                <a:cxn ang="0">
                  <a:pos x="192" y="790"/>
                </a:cxn>
                <a:cxn ang="0">
                  <a:pos x="80" y="1054"/>
                </a:cxn>
                <a:cxn ang="0">
                  <a:pos x="115" y="1086"/>
                </a:cxn>
                <a:cxn ang="0">
                  <a:pos x="236" y="851"/>
                </a:cxn>
                <a:cxn ang="0">
                  <a:pos x="288" y="805"/>
                </a:cxn>
                <a:cxn ang="0">
                  <a:pos x="244" y="722"/>
                </a:cxn>
                <a:cxn ang="0">
                  <a:pos x="281" y="761"/>
                </a:cxn>
                <a:cxn ang="0">
                  <a:pos x="596" y="687"/>
                </a:cxn>
                <a:cxn ang="0">
                  <a:pos x="802" y="799"/>
                </a:cxn>
                <a:cxn ang="0">
                  <a:pos x="693" y="0"/>
                </a:cxn>
                <a:cxn ang="0">
                  <a:pos x="714" y="80"/>
                </a:cxn>
                <a:cxn ang="0">
                  <a:pos x="620" y="24"/>
                </a:cxn>
                <a:cxn ang="0">
                  <a:pos x="482" y="50"/>
                </a:cxn>
                <a:cxn ang="0">
                  <a:pos x="426" y="151"/>
                </a:cxn>
                <a:cxn ang="0">
                  <a:pos x="690" y="184"/>
                </a:cxn>
                <a:cxn ang="0">
                  <a:pos x="614" y="287"/>
                </a:cxn>
                <a:cxn ang="0">
                  <a:pos x="561" y="394"/>
                </a:cxn>
                <a:cxn ang="0">
                  <a:pos x="494" y="361"/>
                </a:cxn>
                <a:cxn ang="0">
                  <a:pos x="347" y="240"/>
                </a:cxn>
                <a:cxn ang="0">
                  <a:pos x="281" y="314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/>
              <a:ahLst/>
              <a:cxnLst>
                <a:cxn ang="0">
                  <a:pos x="18" y="177"/>
                </a:cxn>
                <a:cxn ang="0">
                  <a:pos x="0" y="201"/>
                </a:cxn>
                <a:cxn ang="0">
                  <a:pos x="78" y="210"/>
                </a:cxn>
                <a:cxn ang="0">
                  <a:pos x="132" y="204"/>
                </a:cxn>
                <a:cxn ang="0">
                  <a:pos x="147" y="183"/>
                </a:cxn>
                <a:cxn ang="0">
                  <a:pos x="153" y="111"/>
                </a:cxn>
                <a:cxn ang="0">
                  <a:pos x="233" y="82"/>
                </a:cxn>
                <a:cxn ang="0">
                  <a:pos x="159" y="0"/>
                </a:cxn>
                <a:cxn ang="0">
                  <a:pos x="165" y="48"/>
                </a:cxn>
                <a:cxn ang="0">
                  <a:pos x="123" y="57"/>
                </a:cxn>
                <a:cxn ang="0">
                  <a:pos x="117" y="87"/>
                </a:cxn>
                <a:cxn ang="0">
                  <a:pos x="54" y="78"/>
                </a:cxn>
                <a:cxn ang="0">
                  <a:pos x="57" y="159"/>
                </a:cxn>
                <a:cxn ang="0">
                  <a:pos x="18" y="17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/>
              <a:ahLst/>
              <a:cxnLst>
                <a:cxn ang="0">
                  <a:pos x="97" y="367"/>
                </a:cxn>
                <a:cxn ang="0">
                  <a:pos x="142" y="367"/>
                </a:cxn>
                <a:cxn ang="0">
                  <a:pos x="231" y="337"/>
                </a:cxn>
                <a:cxn ang="0">
                  <a:pos x="261" y="337"/>
                </a:cxn>
                <a:cxn ang="0">
                  <a:pos x="303" y="340"/>
                </a:cxn>
                <a:cxn ang="0">
                  <a:pos x="324" y="367"/>
                </a:cxn>
                <a:cxn ang="0">
                  <a:pos x="324" y="322"/>
                </a:cxn>
                <a:cxn ang="0">
                  <a:pos x="369" y="276"/>
                </a:cxn>
                <a:cxn ang="0">
                  <a:pos x="414" y="276"/>
                </a:cxn>
                <a:cxn ang="0">
                  <a:pos x="324" y="231"/>
                </a:cxn>
                <a:cxn ang="0">
                  <a:pos x="291" y="277"/>
                </a:cxn>
                <a:cxn ang="0">
                  <a:pos x="188" y="276"/>
                </a:cxn>
                <a:cxn ang="0">
                  <a:pos x="233" y="231"/>
                </a:cxn>
                <a:cxn ang="0">
                  <a:pos x="233" y="185"/>
                </a:cxn>
                <a:cxn ang="0">
                  <a:pos x="278" y="185"/>
                </a:cxn>
                <a:cxn ang="0">
                  <a:pos x="321" y="163"/>
                </a:cxn>
                <a:cxn ang="0">
                  <a:pos x="393" y="202"/>
                </a:cxn>
                <a:cxn ang="0">
                  <a:pos x="438" y="160"/>
                </a:cxn>
                <a:cxn ang="0">
                  <a:pos x="462" y="106"/>
                </a:cxn>
                <a:cxn ang="0">
                  <a:pos x="456" y="82"/>
                </a:cxn>
                <a:cxn ang="0">
                  <a:pos x="504" y="67"/>
                </a:cxn>
                <a:cxn ang="0">
                  <a:pos x="501" y="34"/>
                </a:cxn>
                <a:cxn ang="0">
                  <a:pos x="465" y="10"/>
                </a:cxn>
                <a:cxn ang="0">
                  <a:pos x="354" y="10"/>
                </a:cxn>
                <a:cxn ang="0">
                  <a:pos x="222" y="73"/>
                </a:cxn>
                <a:cxn ang="0">
                  <a:pos x="195" y="103"/>
                </a:cxn>
                <a:cxn ang="0">
                  <a:pos x="147" y="106"/>
                </a:cxn>
                <a:cxn ang="0">
                  <a:pos x="81" y="130"/>
                </a:cxn>
                <a:cxn ang="0">
                  <a:pos x="66" y="148"/>
                </a:cxn>
                <a:cxn ang="0">
                  <a:pos x="52" y="185"/>
                </a:cxn>
                <a:cxn ang="0">
                  <a:pos x="52" y="231"/>
                </a:cxn>
                <a:cxn ang="0">
                  <a:pos x="15" y="241"/>
                </a:cxn>
                <a:cxn ang="0">
                  <a:pos x="15" y="340"/>
                </a:cxn>
                <a:cxn ang="0">
                  <a:pos x="54" y="340"/>
                </a:cxn>
                <a:cxn ang="0">
                  <a:pos x="60" y="298"/>
                </a:cxn>
                <a:cxn ang="0">
                  <a:pos x="147" y="301"/>
                </a:cxn>
                <a:cxn ang="0">
                  <a:pos x="132" y="331"/>
                </a:cxn>
                <a:cxn ang="0">
                  <a:pos x="87" y="337"/>
                </a:cxn>
                <a:cxn ang="0">
                  <a:pos x="97" y="36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3" y="135"/>
                </a:cxn>
                <a:cxn ang="0">
                  <a:pos x="105" y="132"/>
                </a:cxn>
                <a:cxn ang="0">
                  <a:pos x="138" y="93"/>
                </a:cxn>
                <a:cxn ang="0">
                  <a:pos x="141" y="69"/>
                </a:cxn>
                <a:cxn ang="0">
                  <a:pos x="194" y="54"/>
                </a:cxn>
                <a:cxn ang="0">
                  <a:pos x="168" y="27"/>
                </a:cxn>
                <a:cxn ang="0">
                  <a:pos x="135" y="30"/>
                </a:cxn>
                <a:cxn ang="0">
                  <a:pos x="99" y="0"/>
                </a:cxn>
                <a:cxn ang="0">
                  <a:pos x="72" y="33"/>
                </a:cxn>
                <a:cxn ang="0">
                  <a:pos x="0" y="87"/>
                </a:cxn>
                <a:cxn ang="0">
                  <a:pos x="0" y="174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/>
              <a:ahLst/>
              <a:cxnLst>
                <a:cxn ang="0">
                  <a:pos x="1061" y="9"/>
                </a:cxn>
                <a:cxn ang="0">
                  <a:pos x="868" y="82"/>
                </a:cxn>
                <a:cxn ang="0">
                  <a:pos x="558" y="275"/>
                </a:cxn>
                <a:cxn ang="0">
                  <a:pos x="266" y="604"/>
                </a:cxn>
                <a:cxn ang="0">
                  <a:pos x="110" y="896"/>
                </a:cxn>
                <a:cxn ang="0">
                  <a:pos x="10" y="1271"/>
                </a:cxn>
                <a:cxn ang="0">
                  <a:pos x="19" y="1655"/>
                </a:cxn>
                <a:cxn ang="0">
                  <a:pos x="73" y="1786"/>
                </a:cxn>
                <a:cxn ang="0">
                  <a:pos x="145" y="1849"/>
                </a:cxn>
                <a:cxn ang="0">
                  <a:pos x="190" y="1996"/>
                </a:cxn>
                <a:cxn ang="0">
                  <a:pos x="214" y="1927"/>
                </a:cxn>
                <a:cxn ang="0">
                  <a:pos x="250" y="1819"/>
                </a:cxn>
                <a:cxn ang="0">
                  <a:pos x="277" y="1630"/>
                </a:cxn>
                <a:cxn ang="0">
                  <a:pos x="379" y="1525"/>
                </a:cxn>
                <a:cxn ang="0">
                  <a:pos x="385" y="1621"/>
                </a:cxn>
                <a:cxn ang="0">
                  <a:pos x="394" y="1696"/>
                </a:cxn>
                <a:cxn ang="0">
                  <a:pos x="352" y="1834"/>
                </a:cxn>
                <a:cxn ang="0">
                  <a:pos x="475" y="1609"/>
                </a:cxn>
                <a:cxn ang="0">
                  <a:pos x="526" y="1504"/>
                </a:cxn>
                <a:cxn ang="0">
                  <a:pos x="754" y="1507"/>
                </a:cxn>
                <a:cxn ang="0">
                  <a:pos x="823" y="1462"/>
                </a:cxn>
                <a:cxn ang="0">
                  <a:pos x="799" y="1549"/>
                </a:cxn>
                <a:cxn ang="0">
                  <a:pos x="868" y="1633"/>
                </a:cxn>
                <a:cxn ang="0">
                  <a:pos x="922" y="1462"/>
                </a:cxn>
                <a:cxn ang="0">
                  <a:pos x="763" y="1357"/>
                </a:cxn>
                <a:cxn ang="0">
                  <a:pos x="652" y="1288"/>
                </a:cxn>
                <a:cxn ang="0">
                  <a:pos x="670" y="1225"/>
                </a:cxn>
                <a:cxn ang="0">
                  <a:pos x="769" y="1180"/>
                </a:cxn>
                <a:cxn ang="0">
                  <a:pos x="958" y="1105"/>
                </a:cxn>
                <a:cxn ang="0">
                  <a:pos x="1042" y="1155"/>
                </a:cxn>
                <a:cxn ang="0">
                  <a:pos x="1147" y="1156"/>
                </a:cxn>
                <a:cxn ang="0">
                  <a:pos x="1261" y="1153"/>
                </a:cxn>
                <a:cxn ang="0">
                  <a:pos x="1147" y="1492"/>
                </a:cxn>
                <a:cxn ang="0">
                  <a:pos x="1261" y="1411"/>
                </a:cxn>
                <a:cxn ang="0">
                  <a:pos x="1279" y="1294"/>
                </a:cxn>
                <a:cxn ang="0">
                  <a:pos x="1384" y="1219"/>
                </a:cxn>
                <a:cxn ang="0">
                  <a:pos x="1420" y="1135"/>
                </a:cxn>
                <a:cxn ang="0">
                  <a:pos x="1552" y="1120"/>
                </a:cxn>
                <a:cxn ang="0">
                  <a:pos x="1618" y="1042"/>
                </a:cxn>
                <a:cxn ang="0">
                  <a:pos x="1555" y="1036"/>
                </a:cxn>
                <a:cxn ang="0">
                  <a:pos x="1483" y="958"/>
                </a:cxn>
                <a:cxn ang="0">
                  <a:pos x="1330" y="889"/>
                </a:cxn>
                <a:cxn ang="0">
                  <a:pos x="1177" y="913"/>
                </a:cxn>
                <a:cxn ang="0">
                  <a:pos x="1033" y="748"/>
                </a:cxn>
                <a:cxn ang="0">
                  <a:pos x="970" y="724"/>
                </a:cxn>
                <a:cxn ang="0">
                  <a:pos x="1039" y="676"/>
                </a:cxn>
                <a:cxn ang="0">
                  <a:pos x="979" y="631"/>
                </a:cxn>
                <a:cxn ang="0">
                  <a:pos x="913" y="592"/>
                </a:cxn>
                <a:cxn ang="0">
                  <a:pos x="861" y="520"/>
                </a:cxn>
                <a:cxn ang="0">
                  <a:pos x="868" y="445"/>
                </a:cxn>
                <a:cxn ang="0">
                  <a:pos x="994" y="481"/>
                </a:cxn>
                <a:cxn ang="0">
                  <a:pos x="913" y="436"/>
                </a:cxn>
                <a:cxn ang="0">
                  <a:pos x="919" y="391"/>
                </a:cxn>
                <a:cxn ang="0">
                  <a:pos x="1033" y="334"/>
                </a:cxn>
                <a:cxn ang="0">
                  <a:pos x="1048" y="277"/>
                </a:cxn>
                <a:cxn ang="0">
                  <a:pos x="1129" y="247"/>
                </a:cxn>
                <a:cxn ang="0">
                  <a:pos x="1174" y="136"/>
                </a:cxn>
                <a:cxn ang="0">
                  <a:pos x="1180" y="13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0" y="141"/>
                </a:cxn>
                <a:cxn ang="0">
                  <a:pos x="169" y="110"/>
                </a:cxn>
                <a:cxn ang="0">
                  <a:pos x="216" y="66"/>
                </a:cxn>
                <a:cxn ang="0">
                  <a:pos x="260" y="110"/>
                </a:cxn>
                <a:cxn ang="0">
                  <a:pos x="303" y="99"/>
                </a:cxn>
                <a:cxn ang="0">
                  <a:pos x="351" y="110"/>
                </a:cxn>
                <a:cxn ang="0">
                  <a:pos x="351" y="64"/>
                </a:cxn>
                <a:cxn ang="0">
                  <a:pos x="384" y="30"/>
                </a:cxn>
                <a:cxn ang="0">
                  <a:pos x="402" y="60"/>
                </a:cxn>
                <a:cxn ang="0">
                  <a:pos x="429" y="18"/>
                </a:cxn>
                <a:cxn ang="0">
                  <a:pos x="378" y="0"/>
                </a:cxn>
                <a:cxn ang="0">
                  <a:pos x="305" y="64"/>
                </a:cxn>
                <a:cxn ang="0">
                  <a:pos x="237" y="12"/>
                </a:cxn>
                <a:cxn ang="0">
                  <a:pos x="192" y="54"/>
                </a:cxn>
                <a:cxn ang="0">
                  <a:pos x="144" y="75"/>
                </a:cxn>
                <a:cxn ang="0">
                  <a:pos x="129" y="84"/>
                </a:cxn>
                <a:cxn ang="0">
                  <a:pos x="108" y="78"/>
                </a:cxn>
                <a:cxn ang="0">
                  <a:pos x="60" y="54"/>
                </a:cxn>
                <a:cxn ang="0">
                  <a:pos x="6" y="78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3"/>
                </a:cxn>
                <a:cxn ang="0">
                  <a:pos x="45" y="120"/>
                </a:cxn>
                <a:cxn ang="0">
                  <a:pos x="90" y="186"/>
                </a:cxn>
                <a:cxn ang="0">
                  <a:pos x="123" y="198"/>
                </a:cxn>
                <a:cxn ang="0">
                  <a:pos x="150" y="162"/>
                </a:cxn>
                <a:cxn ang="0">
                  <a:pos x="114" y="162"/>
                </a:cxn>
                <a:cxn ang="0">
                  <a:pos x="111" y="102"/>
                </a:cxn>
                <a:cxn ang="0">
                  <a:pos x="78" y="84"/>
                </a:cxn>
                <a:cxn ang="0">
                  <a:pos x="99" y="21"/>
                </a:cxn>
                <a:cxn ang="0">
                  <a:pos x="48" y="36"/>
                </a:cxn>
                <a:cxn ang="0">
                  <a:pos x="0" y="0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9" y="78"/>
                </a:cxn>
                <a:cxn ang="0">
                  <a:pos x="2" y="111"/>
                </a:cxn>
                <a:cxn ang="0">
                  <a:pos x="0" y="157"/>
                </a:cxn>
                <a:cxn ang="0">
                  <a:pos x="35" y="162"/>
                </a:cxn>
                <a:cxn ang="0">
                  <a:pos x="45" y="202"/>
                </a:cxn>
                <a:cxn ang="0">
                  <a:pos x="17" y="231"/>
                </a:cxn>
                <a:cxn ang="0">
                  <a:pos x="65" y="291"/>
                </a:cxn>
                <a:cxn ang="0">
                  <a:pos x="90" y="293"/>
                </a:cxn>
                <a:cxn ang="0">
                  <a:pos x="62" y="261"/>
                </a:cxn>
                <a:cxn ang="0">
                  <a:pos x="71" y="177"/>
                </a:cxn>
                <a:cxn ang="0">
                  <a:pos x="45" y="157"/>
                </a:cxn>
                <a:cxn ang="0">
                  <a:pos x="29" y="129"/>
                </a:cxn>
                <a:cxn ang="0">
                  <a:pos x="56" y="93"/>
                </a:cxn>
                <a:cxn ang="0">
                  <a:pos x="90" y="66"/>
                </a:cxn>
                <a:cxn ang="0">
                  <a:pos x="56" y="0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2" y="213"/>
                </a:cxn>
                <a:cxn ang="0">
                  <a:pos x="66" y="216"/>
                </a:cxn>
                <a:cxn ang="0">
                  <a:pos x="69" y="180"/>
                </a:cxn>
                <a:cxn ang="0">
                  <a:pos x="156" y="147"/>
                </a:cxn>
                <a:cxn ang="0">
                  <a:pos x="183" y="161"/>
                </a:cxn>
                <a:cxn ang="0">
                  <a:pos x="171" y="15"/>
                </a:cxn>
                <a:cxn ang="0">
                  <a:pos x="228" y="0"/>
                </a:cxn>
                <a:cxn ang="0">
                  <a:pos x="288" y="45"/>
                </a:cxn>
                <a:cxn ang="0">
                  <a:pos x="246" y="39"/>
                </a:cxn>
                <a:cxn ang="0">
                  <a:pos x="219" y="63"/>
                </a:cxn>
                <a:cxn ang="0">
                  <a:pos x="243" y="150"/>
                </a:cxn>
                <a:cxn ang="0">
                  <a:pos x="183" y="206"/>
                </a:cxn>
                <a:cxn ang="0">
                  <a:pos x="0" y="249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7" name="AutoShape 33"/>
            <p:cNvSpPr>
              <a:spLocks noChangeArrowheads="1"/>
            </p:cNvSpPr>
            <p:nvPr userDrawn="1"/>
          </p:nvSpPr>
          <p:spPr bwMode="white">
            <a:xfrm rot="-32400000">
              <a:off x="4199" y="1636"/>
              <a:ext cx="886" cy="671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/>
              <a:ahLst/>
              <a:cxnLst>
                <a:cxn ang="0">
                  <a:pos x="2429" y="282"/>
                </a:cxn>
                <a:cxn ang="0">
                  <a:pos x="1844" y="35"/>
                </a:cxn>
                <a:cxn ang="0">
                  <a:pos x="1047" y="72"/>
                </a:cxn>
                <a:cxn ang="0">
                  <a:pos x="434" y="428"/>
                </a:cxn>
                <a:cxn ang="0">
                  <a:pos x="70" y="1013"/>
                </a:cxn>
                <a:cxn ang="0">
                  <a:pos x="15" y="1663"/>
                </a:cxn>
                <a:cxn ang="0">
                  <a:pos x="161" y="2129"/>
                </a:cxn>
                <a:cxn ang="0">
                  <a:pos x="454" y="2513"/>
                </a:cxn>
                <a:cxn ang="0">
                  <a:pos x="847" y="2796"/>
                </a:cxn>
                <a:cxn ang="0">
                  <a:pos x="1176" y="2897"/>
                </a:cxn>
                <a:cxn ang="0">
                  <a:pos x="1578" y="2924"/>
                </a:cxn>
                <a:cxn ang="0">
                  <a:pos x="1871" y="2910"/>
                </a:cxn>
                <a:cxn ang="0">
                  <a:pos x="2209" y="2796"/>
                </a:cxn>
                <a:cxn ang="0">
                  <a:pos x="2420" y="2613"/>
                </a:cxn>
                <a:cxn ang="0">
                  <a:pos x="2429" y="2540"/>
                </a:cxn>
                <a:cxn ang="0">
                  <a:pos x="2228" y="2723"/>
                </a:cxn>
                <a:cxn ang="0">
                  <a:pos x="1899" y="2860"/>
                </a:cxn>
                <a:cxn ang="0">
                  <a:pos x="1550" y="2906"/>
                </a:cxn>
                <a:cxn ang="0">
                  <a:pos x="1175" y="2879"/>
                </a:cxn>
                <a:cxn ang="0">
                  <a:pos x="783" y="2687"/>
                </a:cxn>
                <a:cxn ang="0">
                  <a:pos x="536" y="2522"/>
                </a:cxn>
                <a:cxn ang="0">
                  <a:pos x="216" y="2083"/>
                </a:cxn>
                <a:cxn ang="0">
                  <a:pos x="134" y="1205"/>
                </a:cxn>
                <a:cxn ang="0">
                  <a:pos x="143" y="968"/>
                </a:cxn>
                <a:cxn ang="0">
                  <a:pos x="489" y="465"/>
                </a:cxn>
                <a:cxn ang="0">
                  <a:pos x="1075" y="127"/>
                </a:cxn>
                <a:cxn ang="0">
                  <a:pos x="1815" y="81"/>
                </a:cxn>
                <a:cxn ang="0">
                  <a:pos x="2325" y="279"/>
                </a:cxn>
                <a:cxn ang="0">
                  <a:pos x="2416" y="370"/>
                </a:cxn>
                <a:cxn ang="0">
                  <a:pos x="2429" y="291"/>
                </a:cxn>
                <a:cxn ang="0">
                  <a:pos x="2429" y="282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059" name="Rectangle 35"/>
          <p:cNvSpPr>
            <a:spLocks noChangeArrowheads="1"/>
          </p:cNvSpPr>
          <p:nvPr/>
        </p:nvSpPr>
        <p:spPr bwMode="inv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60" name="Rectangle 36" descr="좁은 수평선"/>
          <p:cNvSpPr>
            <a:spLocks noChangeArrowheads="1"/>
          </p:cNvSpPr>
          <p:nvPr/>
        </p:nvSpPr>
        <p:spPr bwMode="white">
          <a:xfrm>
            <a:off x="0" y="981075"/>
            <a:ext cx="1187450" cy="5891213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2" name="Group 44"/>
          <p:cNvGrpSpPr>
            <a:grpSpLocks/>
          </p:cNvGrpSpPr>
          <p:nvPr userDrawn="1"/>
        </p:nvGrpSpPr>
        <p:grpSpPr bwMode="auto">
          <a:xfrm>
            <a:off x="5237163" y="2106613"/>
            <a:ext cx="3906837" cy="4751387"/>
            <a:chOff x="3322" y="1372"/>
            <a:chExt cx="2461" cy="2993"/>
          </a:xfrm>
        </p:grpSpPr>
        <p:sp>
          <p:nvSpPr>
            <p:cNvPr id="1069" name="Freeform 45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136"/>
                </a:cxn>
                <a:cxn ang="0">
                  <a:pos x="181" y="227"/>
                </a:cxn>
                <a:cxn ang="0">
                  <a:pos x="272" y="272"/>
                </a:cxn>
                <a:cxn ang="0">
                  <a:pos x="317" y="272"/>
                </a:cxn>
                <a:cxn ang="0">
                  <a:pos x="363" y="181"/>
                </a:cxn>
                <a:cxn ang="0">
                  <a:pos x="317" y="181"/>
                </a:cxn>
                <a:cxn ang="0">
                  <a:pos x="272" y="181"/>
                </a:cxn>
                <a:cxn ang="0">
                  <a:pos x="226" y="181"/>
                </a:cxn>
                <a:cxn ang="0">
                  <a:pos x="226" y="136"/>
                </a:cxn>
                <a:cxn ang="0">
                  <a:pos x="272" y="91"/>
                </a:cxn>
                <a:cxn ang="0">
                  <a:pos x="226" y="45"/>
                </a:cxn>
                <a:cxn ang="0">
                  <a:pos x="226" y="91"/>
                </a:cxn>
                <a:cxn ang="0">
                  <a:pos x="181" y="136"/>
                </a:cxn>
                <a:cxn ang="0">
                  <a:pos x="136" y="136"/>
                </a:cxn>
                <a:cxn ang="0">
                  <a:pos x="90" y="91"/>
                </a:cxn>
                <a:cxn ang="0">
                  <a:pos x="136" y="91"/>
                </a:cxn>
                <a:cxn ang="0">
                  <a:pos x="90" y="45"/>
                </a:cxn>
                <a:cxn ang="0">
                  <a:pos x="45" y="0"/>
                </a:cxn>
                <a:cxn ang="0">
                  <a:pos x="61" y="57"/>
                </a:cxn>
                <a:cxn ang="0">
                  <a:pos x="28" y="45"/>
                </a:cxn>
                <a:cxn ang="0">
                  <a:pos x="0" y="45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0" name="Freeform 46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56" y="561"/>
                </a:cxn>
                <a:cxn ang="0">
                  <a:pos x="122" y="1185"/>
                </a:cxn>
                <a:cxn ang="0">
                  <a:pos x="383" y="1785"/>
                </a:cxn>
                <a:cxn ang="0">
                  <a:pos x="343" y="1785"/>
                </a:cxn>
                <a:cxn ang="0">
                  <a:pos x="70" y="1209"/>
                </a:cxn>
                <a:cxn ang="0">
                  <a:pos x="15" y="487"/>
                </a:cxn>
                <a:cxn ang="0">
                  <a:pos x="162" y="1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75" y="1835"/>
                </a:cxn>
                <a:cxn ang="0">
                  <a:pos x="429" y="1836"/>
                </a:cxn>
                <a:cxn ang="0">
                  <a:pos x="37" y="0"/>
                </a:cxn>
                <a:cxn ang="0">
                  <a:pos x="0" y="25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91" y="168"/>
                </a:cxn>
                <a:cxn ang="0">
                  <a:pos x="347" y="552"/>
                </a:cxn>
                <a:cxn ang="0">
                  <a:pos x="512" y="1146"/>
                </a:cxn>
                <a:cxn ang="0">
                  <a:pos x="539" y="1612"/>
                </a:cxn>
                <a:cxn ang="0">
                  <a:pos x="457" y="1859"/>
                </a:cxn>
                <a:cxn ang="0">
                  <a:pos x="503" y="1850"/>
                </a:cxn>
                <a:cxn ang="0">
                  <a:pos x="583" y="1611"/>
                </a:cxn>
                <a:cxn ang="0">
                  <a:pos x="567" y="1146"/>
                </a:cxn>
                <a:cxn ang="0">
                  <a:pos x="384" y="524"/>
                </a:cxn>
                <a:cxn ang="0">
                  <a:pos x="82" y="76"/>
                </a:cxn>
                <a:cxn ang="0">
                  <a:pos x="0" y="67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3" name="Freeform 49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/>
              <a:ahLst/>
              <a:cxnLst>
                <a:cxn ang="0">
                  <a:pos x="2" y="129"/>
                </a:cxn>
                <a:cxn ang="0">
                  <a:pos x="48" y="65"/>
                </a:cxn>
                <a:cxn ang="0">
                  <a:pos x="84" y="522"/>
                </a:cxn>
                <a:cxn ang="0">
                  <a:pos x="241" y="909"/>
                </a:cxn>
                <a:cxn ang="0">
                  <a:pos x="396" y="1106"/>
                </a:cxn>
                <a:cxn ang="0">
                  <a:pos x="568" y="1286"/>
                </a:cxn>
                <a:cxn ang="0">
                  <a:pos x="363" y="1130"/>
                </a:cxn>
                <a:cxn ang="0">
                  <a:pos x="183" y="909"/>
                </a:cxn>
                <a:cxn ang="0">
                  <a:pos x="38" y="540"/>
                </a:cxn>
                <a:cxn ang="0">
                  <a:pos x="2" y="12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4" name="Freeform 50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/>
              <a:ahLst/>
              <a:cxnLst>
                <a:cxn ang="0">
                  <a:pos x="17" y="187"/>
                </a:cxn>
                <a:cxn ang="0">
                  <a:pos x="255" y="41"/>
                </a:cxn>
                <a:cxn ang="0">
                  <a:pos x="456" y="4"/>
                </a:cxn>
                <a:cxn ang="0">
                  <a:pos x="629" y="16"/>
                </a:cxn>
                <a:cxn ang="0">
                  <a:pos x="720" y="61"/>
                </a:cxn>
                <a:cxn ang="0">
                  <a:pos x="565" y="50"/>
                </a:cxn>
                <a:cxn ang="0">
                  <a:pos x="264" y="77"/>
                </a:cxn>
                <a:cxn ang="0">
                  <a:pos x="53" y="196"/>
                </a:cxn>
                <a:cxn ang="0">
                  <a:pos x="17" y="18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5" name="Freeform 51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37"/>
                </a:cxn>
                <a:cxn ang="0">
                  <a:pos x="311" y="18"/>
                </a:cxn>
                <a:cxn ang="0">
                  <a:pos x="530" y="37"/>
                </a:cxn>
                <a:cxn ang="0">
                  <a:pos x="512" y="73"/>
                </a:cxn>
                <a:cxn ang="0">
                  <a:pos x="293" y="55"/>
                </a:cxn>
                <a:cxn ang="0">
                  <a:pos x="37" y="91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156" y="38"/>
                </a:cxn>
                <a:cxn ang="0">
                  <a:pos x="211" y="47"/>
                </a:cxn>
                <a:cxn ang="0">
                  <a:pos x="52" y="268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7" name="Freeform 53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/>
              <a:ahLst/>
              <a:cxnLst>
                <a:cxn ang="0">
                  <a:pos x="1" y="46"/>
                </a:cxn>
                <a:cxn ang="0">
                  <a:pos x="36" y="285"/>
                </a:cxn>
                <a:cxn ang="0">
                  <a:pos x="74" y="266"/>
                </a:cxn>
                <a:cxn ang="0">
                  <a:pos x="28" y="37"/>
                </a:cxn>
                <a:cxn ang="0">
                  <a:pos x="1" y="46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/>
              <a:ahLst/>
              <a:cxnLst>
                <a:cxn ang="0">
                  <a:pos x="95" y="511"/>
                </a:cxn>
                <a:cxn ang="0">
                  <a:pos x="406" y="594"/>
                </a:cxn>
                <a:cxn ang="0">
                  <a:pos x="936" y="575"/>
                </a:cxn>
                <a:cxn ang="0">
                  <a:pos x="1430" y="392"/>
                </a:cxn>
                <a:cxn ang="0">
                  <a:pos x="1812" y="49"/>
                </a:cxn>
                <a:cxn ang="0">
                  <a:pos x="1858" y="95"/>
                </a:cxn>
                <a:cxn ang="0">
                  <a:pos x="1812" y="140"/>
                </a:cxn>
                <a:cxn ang="0">
                  <a:pos x="1449" y="458"/>
                </a:cxn>
                <a:cxn ang="0">
                  <a:pos x="964" y="639"/>
                </a:cxn>
                <a:cxn ang="0">
                  <a:pos x="406" y="666"/>
                </a:cxn>
                <a:cxn ang="0">
                  <a:pos x="59" y="575"/>
                </a:cxn>
                <a:cxn ang="0">
                  <a:pos x="49" y="548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79" name="Freeform 55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/>
              <a:ahLst/>
              <a:cxnLst>
                <a:cxn ang="0">
                  <a:pos x="52" y="54"/>
                </a:cxn>
                <a:cxn ang="0">
                  <a:pos x="61" y="63"/>
                </a:cxn>
                <a:cxn ang="0">
                  <a:pos x="418" y="333"/>
                </a:cxn>
                <a:cxn ang="0">
                  <a:pos x="910" y="423"/>
                </a:cxn>
                <a:cxn ang="0">
                  <a:pos x="1500" y="396"/>
                </a:cxn>
                <a:cxn ang="0">
                  <a:pos x="2099" y="180"/>
                </a:cxn>
                <a:cxn ang="0">
                  <a:pos x="2267" y="61"/>
                </a:cxn>
                <a:cxn ang="0">
                  <a:pos x="2139" y="235"/>
                </a:cxn>
                <a:cxn ang="0">
                  <a:pos x="1518" y="451"/>
                </a:cxn>
                <a:cxn ang="0">
                  <a:pos x="928" y="486"/>
                </a:cxn>
                <a:cxn ang="0">
                  <a:pos x="427" y="396"/>
                </a:cxn>
                <a:cxn ang="0">
                  <a:pos x="142" y="216"/>
                </a:cxn>
                <a:cxn ang="0">
                  <a:pos x="52" y="54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0" name="Freeform 56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/>
              <a:ahLst/>
              <a:cxnLst>
                <a:cxn ang="0">
                  <a:pos x="7" y="254"/>
                </a:cxn>
                <a:cxn ang="0">
                  <a:pos x="140" y="298"/>
                </a:cxn>
                <a:cxn ang="0">
                  <a:pos x="559" y="325"/>
                </a:cxn>
                <a:cxn ang="0">
                  <a:pos x="971" y="280"/>
                </a:cxn>
                <a:cxn ang="0">
                  <a:pos x="1498" y="90"/>
                </a:cxn>
                <a:cxn ang="0">
                  <a:pos x="1611" y="6"/>
                </a:cxn>
                <a:cxn ang="0">
                  <a:pos x="1648" y="52"/>
                </a:cxn>
                <a:cxn ang="0">
                  <a:pos x="1480" y="163"/>
                </a:cxn>
                <a:cxn ang="0">
                  <a:pos x="1016" y="334"/>
                </a:cxn>
                <a:cxn ang="0">
                  <a:pos x="578" y="388"/>
                </a:cxn>
                <a:cxn ang="0">
                  <a:pos x="96" y="344"/>
                </a:cxn>
                <a:cxn ang="0">
                  <a:pos x="7" y="254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1" name="Freeform 57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/>
              <a:ahLst/>
              <a:cxnLst>
                <a:cxn ang="0">
                  <a:pos x="281" y="314"/>
                </a:cxn>
                <a:cxn ang="0">
                  <a:pos x="253" y="290"/>
                </a:cxn>
                <a:cxn ang="0">
                  <a:pos x="209" y="379"/>
                </a:cxn>
                <a:cxn ang="0">
                  <a:pos x="118" y="417"/>
                </a:cxn>
                <a:cxn ang="0">
                  <a:pos x="77" y="382"/>
                </a:cxn>
                <a:cxn ang="0">
                  <a:pos x="45" y="414"/>
                </a:cxn>
                <a:cxn ang="0">
                  <a:pos x="15" y="448"/>
                </a:cxn>
                <a:cxn ang="0">
                  <a:pos x="148" y="448"/>
                </a:cxn>
                <a:cxn ang="0">
                  <a:pos x="45" y="554"/>
                </a:cxn>
                <a:cxn ang="0">
                  <a:pos x="7" y="645"/>
                </a:cxn>
                <a:cxn ang="0">
                  <a:pos x="45" y="743"/>
                </a:cxn>
                <a:cxn ang="0">
                  <a:pos x="83" y="784"/>
                </a:cxn>
                <a:cxn ang="0">
                  <a:pos x="16" y="811"/>
                </a:cxn>
                <a:cxn ang="0">
                  <a:pos x="192" y="790"/>
                </a:cxn>
                <a:cxn ang="0">
                  <a:pos x="80" y="1054"/>
                </a:cxn>
                <a:cxn ang="0">
                  <a:pos x="115" y="1086"/>
                </a:cxn>
                <a:cxn ang="0">
                  <a:pos x="236" y="851"/>
                </a:cxn>
                <a:cxn ang="0">
                  <a:pos x="288" y="805"/>
                </a:cxn>
                <a:cxn ang="0">
                  <a:pos x="244" y="722"/>
                </a:cxn>
                <a:cxn ang="0">
                  <a:pos x="281" y="761"/>
                </a:cxn>
                <a:cxn ang="0">
                  <a:pos x="596" y="687"/>
                </a:cxn>
                <a:cxn ang="0">
                  <a:pos x="802" y="799"/>
                </a:cxn>
                <a:cxn ang="0">
                  <a:pos x="693" y="0"/>
                </a:cxn>
                <a:cxn ang="0">
                  <a:pos x="714" y="80"/>
                </a:cxn>
                <a:cxn ang="0">
                  <a:pos x="620" y="24"/>
                </a:cxn>
                <a:cxn ang="0">
                  <a:pos x="482" y="50"/>
                </a:cxn>
                <a:cxn ang="0">
                  <a:pos x="426" y="151"/>
                </a:cxn>
                <a:cxn ang="0">
                  <a:pos x="690" y="184"/>
                </a:cxn>
                <a:cxn ang="0">
                  <a:pos x="614" y="287"/>
                </a:cxn>
                <a:cxn ang="0">
                  <a:pos x="561" y="394"/>
                </a:cxn>
                <a:cxn ang="0">
                  <a:pos x="494" y="361"/>
                </a:cxn>
                <a:cxn ang="0">
                  <a:pos x="347" y="240"/>
                </a:cxn>
                <a:cxn ang="0">
                  <a:pos x="281" y="314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2" name="Freeform 58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/>
              <a:ahLst/>
              <a:cxnLst>
                <a:cxn ang="0">
                  <a:pos x="18" y="177"/>
                </a:cxn>
                <a:cxn ang="0">
                  <a:pos x="0" y="201"/>
                </a:cxn>
                <a:cxn ang="0">
                  <a:pos x="78" y="210"/>
                </a:cxn>
                <a:cxn ang="0">
                  <a:pos x="132" y="204"/>
                </a:cxn>
                <a:cxn ang="0">
                  <a:pos x="147" y="183"/>
                </a:cxn>
                <a:cxn ang="0">
                  <a:pos x="153" y="111"/>
                </a:cxn>
                <a:cxn ang="0">
                  <a:pos x="233" y="82"/>
                </a:cxn>
                <a:cxn ang="0">
                  <a:pos x="159" y="0"/>
                </a:cxn>
                <a:cxn ang="0">
                  <a:pos x="165" y="48"/>
                </a:cxn>
                <a:cxn ang="0">
                  <a:pos x="123" y="57"/>
                </a:cxn>
                <a:cxn ang="0">
                  <a:pos x="117" y="87"/>
                </a:cxn>
                <a:cxn ang="0">
                  <a:pos x="54" y="78"/>
                </a:cxn>
                <a:cxn ang="0">
                  <a:pos x="57" y="159"/>
                </a:cxn>
                <a:cxn ang="0">
                  <a:pos x="18" y="17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/>
              <a:ahLst/>
              <a:cxnLst>
                <a:cxn ang="0">
                  <a:pos x="97" y="367"/>
                </a:cxn>
                <a:cxn ang="0">
                  <a:pos x="142" y="367"/>
                </a:cxn>
                <a:cxn ang="0">
                  <a:pos x="231" y="337"/>
                </a:cxn>
                <a:cxn ang="0">
                  <a:pos x="261" y="337"/>
                </a:cxn>
                <a:cxn ang="0">
                  <a:pos x="303" y="340"/>
                </a:cxn>
                <a:cxn ang="0">
                  <a:pos x="324" y="367"/>
                </a:cxn>
                <a:cxn ang="0">
                  <a:pos x="324" y="322"/>
                </a:cxn>
                <a:cxn ang="0">
                  <a:pos x="369" y="276"/>
                </a:cxn>
                <a:cxn ang="0">
                  <a:pos x="414" y="276"/>
                </a:cxn>
                <a:cxn ang="0">
                  <a:pos x="324" y="231"/>
                </a:cxn>
                <a:cxn ang="0">
                  <a:pos x="291" y="277"/>
                </a:cxn>
                <a:cxn ang="0">
                  <a:pos x="188" y="276"/>
                </a:cxn>
                <a:cxn ang="0">
                  <a:pos x="233" y="231"/>
                </a:cxn>
                <a:cxn ang="0">
                  <a:pos x="233" y="185"/>
                </a:cxn>
                <a:cxn ang="0">
                  <a:pos x="278" y="185"/>
                </a:cxn>
                <a:cxn ang="0">
                  <a:pos x="321" y="163"/>
                </a:cxn>
                <a:cxn ang="0">
                  <a:pos x="393" y="202"/>
                </a:cxn>
                <a:cxn ang="0">
                  <a:pos x="438" y="160"/>
                </a:cxn>
                <a:cxn ang="0">
                  <a:pos x="462" y="106"/>
                </a:cxn>
                <a:cxn ang="0">
                  <a:pos x="456" y="82"/>
                </a:cxn>
                <a:cxn ang="0">
                  <a:pos x="504" y="67"/>
                </a:cxn>
                <a:cxn ang="0">
                  <a:pos x="501" y="34"/>
                </a:cxn>
                <a:cxn ang="0">
                  <a:pos x="465" y="10"/>
                </a:cxn>
                <a:cxn ang="0">
                  <a:pos x="354" y="10"/>
                </a:cxn>
                <a:cxn ang="0">
                  <a:pos x="222" y="73"/>
                </a:cxn>
                <a:cxn ang="0">
                  <a:pos x="195" y="103"/>
                </a:cxn>
                <a:cxn ang="0">
                  <a:pos x="147" y="106"/>
                </a:cxn>
                <a:cxn ang="0">
                  <a:pos x="81" y="130"/>
                </a:cxn>
                <a:cxn ang="0">
                  <a:pos x="66" y="148"/>
                </a:cxn>
                <a:cxn ang="0">
                  <a:pos x="52" y="185"/>
                </a:cxn>
                <a:cxn ang="0">
                  <a:pos x="52" y="231"/>
                </a:cxn>
                <a:cxn ang="0">
                  <a:pos x="15" y="241"/>
                </a:cxn>
                <a:cxn ang="0">
                  <a:pos x="15" y="340"/>
                </a:cxn>
                <a:cxn ang="0">
                  <a:pos x="54" y="340"/>
                </a:cxn>
                <a:cxn ang="0">
                  <a:pos x="60" y="298"/>
                </a:cxn>
                <a:cxn ang="0">
                  <a:pos x="147" y="301"/>
                </a:cxn>
                <a:cxn ang="0">
                  <a:pos x="132" y="331"/>
                </a:cxn>
                <a:cxn ang="0">
                  <a:pos x="87" y="337"/>
                </a:cxn>
                <a:cxn ang="0">
                  <a:pos x="97" y="36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33" y="135"/>
                </a:cxn>
                <a:cxn ang="0">
                  <a:pos x="105" y="132"/>
                </a:cxn>
                <a:cxn ang="0">
                  <a:pos x="138" y="93"/>
                </a:cxn>
                <a:cxn ang="0">
                  <a:pos x="141" y="69"/>
                </a:cxn>
                <a:cxn ang="0">
                  <a:pos x="194" y="54"/>
                </a:cxn>
                <a:cxn ang="0">
                  <a:pos x="168" y="27"/>
                </a:cxn>
                <a:cxn ang="0">
                  <a:pos x="135" y="30"/>
                </a:cxn>
                <a:cxn ang="0">
                  <a:pos x="99" y="0"/>
                </a:cxn>
                <a:cxn ang="0">
                  <a:pos x="72" y="33"/>
                </a:cxn>
                <a:cxn ang="0">
                  <a:pos x="0" y="87"/>
                </a:cxn>
                <a:cxn ang="0">
                  <a:pos x="0" y="174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5" name="Freeform 61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/>
              <a:ahLst/>
              <a:cxnLst>
                <a:cxn ang="0">
                  <a:pos x="1061" y="9"/>
                </a:cxn>
                <a:cxn ang="0">
                  <a:pos x="868" y="82"/>
                </a:cxn>
                <a:cxn ang="0">
                  <a:pos x="558" y="275"/>
                </a:cxn>
                <a:cxn ang="0">
                  <a:pos x="266" y="604"/>
                </a:cxn>
                <a:cxn ang="0">
                  <a:pos x="110" y="896"/>
                </a:cxn>
                <a:cxn ang="0">
                  <a:pos x="10" y="1271"/>
                </a:cxn>
                <a:cxn ang="0">
                  <a:pos x="19" y="1655"/>
                </a:cxn>
                <a:cxn ang="0">
                  <a:pos x="73" y="1786"/>
                </a:cxn>
                <a:cxn ang="0">
                  <a:pos x="145" y="1849"/>
                </a:cxn>
                <a:cxn ang="0">
                  <a:pos x="190" y="1996"/>
                </a:cxn>
                <a:cxn ang="0">
                  <a:pos x="214" y="1927"/>
                </a:cxn>
                <a:cxn ang="0">
                  <a:pos x="250" y="1819"/>
                </a:cxn>
                <a:cxn ang="0">
                  <a:pos x="277" y="1630"/>
                </a:cxn>
                <a:cxn ang="0">
                  <a:pos x="379" y="1525"/>
                </a:cxn>
                <a:cxn ang="0">
                  <a:pos x="385" y="1621"/>
                </a:cxn>
                <a:cxn ang="0">
                  <a:pos x="394" y="1696"/>
                </a:cxn>
                <a:cxn ang="0">
                  <a:pos x="352" y="1834"/>
                </a:cxn>
                <a:cxn ang="0">
                  <a:pos x="475" y="1609"/>
                </a:cxn>
                <a:cxn ang="0">
                  <a:pos x="526" y="1504"/>
                </a:cxn>
                <a:cxn ang="0">
                  <a:pos x="754" y="1507"/>
                </a:cxn>
                <a:cxn ang="0">
                  <a:pos x="823" y="1462"/>
                </a:cxn>
                <a:cxn ang="0">
                  <a:pos x="799" y="1549"/>
                </a:cxn>
                <a:cxn ang="0">
                  <a:pos x="868" y="1633"/>
                </a:cxn>
                <a:cxn ang="0">
                  <a:pos x="922" y="1462"/>
                </a:cxn>
                <a:cxn ang="0">
                  <a:pos x="763" y="1357"/>
                </a:cxn>
                <a:cxn ang="0">
                  <a:pos x="652" y="1288"/>
                </a:cxn>
                <a:cxn ang="0">
                  <a:pos x="670" y="1225"/>
                </a:cxn>
                <a:cxn ang="0">
                  <a:pos x="769" y="1180"/>
                </a:cxn>
                <a:cxn ang="0">
                  <a:pos x="958" y="1105"/>
                </a:cxn>
                <a:cxn ang="0">
                  <a:pos x="1042" y="1155"/>
                </a:cxn>
                <a:cxn ang="0">
                  <a:pos x="1147" y="1156"/>
                </a:cxn>
                <a:cxn ang="0">
                  <a:pos x="1261" y="1153"/>
                </a:cxn>
                <a:cxn ang="0">
                  <a:pos x="1147" y="1492"/>
                </a:cxn>
                <a:cxn ang="0">
                  <a:pos x="1261" y="1411"/>
                </a:cxn>
                <a:cxn ang="0">
                  <a:pos x="1279" y="1294"/>
                </a:cxn>
                <a:cxn ang="0">
                  <a:pos x="1384" y="1219"/>
                </a:cxn>
                <a:cxn ang="0">
                  <a:pos x="1420" y="1135"/>
                </a:cxn>
                <a:cxn ang="0">
                  <a:pos x="1552" y="1120"/>
                </a:cxn>
                <a:cxn ang="0">
                  <a:pos x="1618" y="1042"/>
                </a:cxn>
                <a:cxn ang="0">
                  <a:pos x="1555" y="1036"/>
                </a:cxn>
                <a:cxn ang="0">
                  <a:pos x="1483" y="958"/>
                </a:cxn>
                <a:cxn ang="0">
                  <a:pos x="1330" y="889"/>
                </a:cxn>
                <a:cxn ang="0">
                  <a:pos x="1177" y="913"/>
                </a:cxn>
                <a:cxn ang="0">
                  <a:pos x="1033" y="748"/>
                </a:cxn>
                <a:cxn ang="0">
                  <a:pos x="970" y="724"/>
                </a:cxn>
                <a:cxn ang="0">
                  <a:pos x="1039" y="676"/>
                </a:cxn>
                <a:cxn ang="0">
                  <a:pos x="979" y="631"/>
                </a:cxn>
                <a:cxn ang="0">
                  <a:pos x="913" y="592"/>
                </a:cxn>
                <a:cxn ang="0">
                  <a:pos x="861" y="520"/>
                </a:cxn>
                <a:cxn ang="0">
                  <a:pos x="868" y="445"/>
                </a:cxn>
                <a:cxn ang="0">
                  <a:pos x="994" y="481"/>
                </a:cxn>
                <a:cxn ang="0">
                  <a:pos x="913" y="436"/>
                </a:cxn>
                <a:cxn ang="0">
                  <a:pos x="919" y="391"/>
                </a:cxn>
                <a:cxn ang="0">
                  <a:pos x="1033" y="334"/>
                </a:cxn>
                <a:cxn ang="0">
                  <a:pos x="1048" y="277"/>
                </a:cxn>
                <a:cxn ang="0">
                  <a:pos x="1129" y="247"/>
                </a:cxn>
                <a:cxn ang="0">
                  <a:pos x="1174" y="136"/>
                </a:cxn>
                <a:cxn ang="0">
                  <a:pos x="1180" y="13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/>
              <a:ahLst/>
              <a:cxnLst>
                <a:cxn ang="0">
                  <a:pos x="6" y="78"/>
                </a:cxn>
                <a:cxn ang="0">
                  <a:pos x="60" y="141"/>
                </a:cxn>
                <a:cxn ang="0">
                  <a:pos x="169" y="110"/>
                </a:cxn>
                <a:cxn ang="0">
                  <a:pos x="216" y="66"/>
                </a:cxn>
                <a:cxn ang="0">
                  <a:pos x="260" y="110"/>
                </a:cxn>
                <a:cxn ang="0">
                  <a:pos x="303" y="99"/>
                </a:cxn>
                <a:cxn ang="0">
                  <a:pos x="351" y="110"/>
                </a:cxn>
                <a:cxn ang="0">
                  <a:pos x="351" y="64"/>
                </a:cxn>
                <a:cxn ang="0">
                  <a:pos x="384" y="30"/>
                </a:cxn>
                <a:cxn ang="0">
                  <a:pos x="402" y="60"/>
                </a:cxn>
                <a:cxn ang="0">
                  <a:pos x="429" y="18"/>
                </a:cxn>
                <a:cxn ang="0">
                  <a:pos x="378" y="0"/>
                </a:cxn>
                <a:cxn ang="0">
                  <a:pos x="305" y="64"/>
                </a:cxn>
                <a:cxn ang="0">
                  <a:pos x="237" y="12"/>
                </a:cxn>
                <a:cxn ang="0">
                  <a:pos x="192" y="54"/>
                </a:cxn>
                <a:cxn ang="0">
                  <a:pos x="144" y="75"/>
                </a:cxn>
                <a:cxn ang="0">
                  <a:pos x="129" y="84"/>
                </a:cxn>
                <a:cxn ang="0">
                  <a:pos x="108" y="78"/>
                </a:cxn>
                <a:cxn ang="0">
                  <a:pos x="60" y="54"/>
                </a:cxn>
                <a:cxn ang="0">
                  <a:pos x="6" y="78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3"/>
                </a:cxn>
                <a:cxn ang="0">
                  <a:pos x="45" y="120"/>
                </a:cxn>
                <a:cxn ang="0">
                  <a:pos x="90" y="186"/>
                </a:cxn>
                <a:cxn ang="0">
                  <a:pos x="123" y="198"/>
                </a:cxn>
                <a:cxn ang="0">
                  <a:pos x="150" y="162"/>
                </a:cxn>
                <a:cxn ang="0">
                  <a:pos x="114" y="162"/>
                </a:cxn>
                <a:cxn ang="0">
                  <a:pos x="111" y="102"/>
                </a:cxn>
                <a:cxn ang="0">
                  <a:pos x="78" y="84"/>
                </a:cxn>
                <a:cxn ang="0">
                  <a:pos x="99" y="21"/>
                </a:cxn>
                <a:cxn ang="0">
                  <a:pos x="48" y="36"/>
                </a:cxn>
                <a:cxn ang="0">
                  <a:pos x="0" y="0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8" name="Freeform 64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9" y="78"/>
                </a:cxn>
                <a:cxn ang="0">
                  <a:pos x="2" y="111"/>
                </a:cxn>
                <a:cxn ang="0">
                  <a:pos x="0" y="157"/>
                </a:cxn>
                <a:cxn ang="0">
                  <a:pos x="35" y="162"/>
                </a:cxn>
                <a:cxn ang="0">
                  <a:pos x="45" y="202"/>
                </a:cxn>
                <a:cxn ang="0">
                  <a:pos x="17" y="231"/>
                </a:cxn>
                <a:cxn ang="0">
                  <a:pos x="65" y="291"/>
                </a:cxn>
                <a:cxn ang="0">
                  <a:pos x="90" y="293"/>
                </a:cxn>
                <a:cxn ang="0">
                  <a:pos x="62" y="261"/>
                </a:cxn>
                <a:cxn ang="0">
                  <a:pos x="71" y="177"/>
                </a:cxn>
                <a:cxn ang="0">
                  <a:pos x="45" y="157"/>
                </a:cxn>
                <a:cxn ang="0">
                  <a:pos x="29" y="129"/>
                </a:cxn>
                <a:cxn ang="0">
                  <a:pos x="56" y="93"/>
                </a:cxn>
                <a:cxn ang="0">
                  <a:pos x="90" y="66"/>
                </a:cxn>
                <a:cxn ang="0">
                  <a:pos x="56" y="0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2" y="213"/>
                </a:cxn>
                <a:cxn ang="0">
                  <a:pos x="66" y="216"/>
                </a:cxn>
                <a:cxn ang="0">
                  <a:pos x="69" y="180"/>
                </a:cxn>
                <a:cxn ang="0">
                  <a:pos x="156" y="147"/>
                </a:cxn>
                <a:cxn ang="0">
                  <a:pos x="183" y="161"/>
                </a:cxn>
                <a:cxn ang="0">
                  <a:pos x="171" y="15"/>
                </a:cxn>
                <a:cxn ang="0">
                  <a:pos x="228" y="0"/>
                </a:cxn>
                <a:cxn ang="0">
                  <a:pos x="288" y="45"/>
                </a:cxn>
                <a:cxn ang="0">
                  <a:pos x="246" y="39"/>
                </a:cxn>
                <a:cxn ang="0">
                  <a:pos x="219" y="63"/>
                </a:cxn>
                <a:cxn ang="0">
                  <a:pos x="243" y="150"/>
                </a:cxn>
                <a:cxn ang="0">
                  <a:pos x="183" y="206"/>
                </a:cxn>
                <a:cxn ang="0">
                  <a:pos x="0" y="249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90" name="AutoShape 66"/>
            <p:cNvSpPr>
              <a:spLocks noChangeArrowheads="1"/>
            </p:cNvSpPr>
            <p:nvPr userDrawn="1"/>
          </p:nvSpPr>
          <p:spPr bwMode="white">
            <a:xfrm rot="-32400000">
              <a:off x="4199" y="1636"/>
              <a:ext cx="886" cy="671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/>
              <a:ahLst/>
              <a:cxnLst>
                <a:cxn ang="0">
                  <a:pos x="2429" y="282"/>
                </a:cxn>
                <a:cxn ang="0">
                  <a:pos x="1844" y="35"/>
                </a:cxn>
                <a:cxn ang="0">
                  <a:pos x="1047" y="72"/>
                </a:cxn>
                <a:cxn ang="0">
                  <a:pos x="434" y="428"/>
                </a:cxn>
                <a:cxn ang="0">
                  <a:pos x="70" y="1013"/>
                </a:cxn>
                <a:cxn ang="0">
                  <a:pos x="15" y="1663"/>
                </a:cxn>
                <a:cxn ang="0">
                  <a:pos x="161" y="2129"/>
                </a:cxn>
                <a:cxn ang="0">
                  <a:pos x="454" y="2513"/>
                </a:cxn>
                <a:cxn ang="0">
                  <a:pos x="847" y="2796"/>
                </a:cxn>
                <a:cxn ang="0">
                  <a:pos x="1176" y="2897"/>
                </a:cxn>
                <a:cxn ang="0">
                  <a:pos x="1578" y="2924"/>
                </a:cxn>
                <a:cxn ang="0">
                  <a:pos x="1871" y="2910"/>
                </a:cxn>
                <a:cxn ang="0">
                  <a:pos x="2209" y="2796"/>
                </a:cxn>
                <a:cxn ang="0">
                  <a:pos x="2420" y="2613"/>
                </a:cxn>
                <a:cxn ang="0">
                  <a:pos x="2429" y="2540"/>
                </a:cxn>
                <a:cxn ang="0">
                  <a:pos x="2228" y="2723"/>
                </a:cxn>
                <a:cxn ang="0">
                  <a:pos x="1899" y="2860"/>
                </a:cxn>
                <a:cxn ang="0">
                  <a:pos x="1550" y="2906"/>
                </a:cxn>
                <a:cxn ang="0">
                  <a:pos x="1175" y="2879"/>
                </a:cxn>
                <a:cxn ang="0">
                  <a:pos x="783" y="2687"/>
                </a:cxn>
                <a:cxn ang="0">
                  <a:pos x="536" y="2522"/>
                </a:cxn>
                <a:cxn ang="0">
                  <a:pos x="216" y="2083"/>
                </a:cxn>
                <a:cxn ang="0">
                  <a:pos x="134" y="1205"/>
                </a:cxn>
                <a:cxn ang="0">
                  <a:pos x="143" y="968"/>
                </a:cxn>
                <a:cxn ang="0">
                  <a:pos x="489" y="465"/>
                </a:cxn>
                <a:cxn ang="0">
                  <a:pos x="1075" y="127"/>
                </a:cxn>
                <a:cxn ang="0">
                  <a:pos x="1815" y="81"/>
                </a:cxn>
                <a:cxn ang="0">
                  <a:pos x="2325" y="279"/>
                </a:cxn>
                <a:cxn ang="0">
                  <a:pos x="2416" y="370"/>
                </a:cxn>
                <a:cxn ang="0">
                  <a:pos x="2429" y="291"/>
                </a:cxn>
                <a:cxn ang="0">
                  <a:pos x="2429" y="282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grpSp>
        <p:nvGrpSpPr>
          <p:cNvPr id="1033" name="Group 3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62" name="AutoShape 3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5375" y="64770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smtClean="0"/>
            </a:lvl1pPr>
          </a:lstStyle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89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6178DBA-0EF5-407B-B783-2200F1BD8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323850" y="6386513"/>
            <a:ext cx="84963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3" name="Object 70"/>
          <p:cNvGraphicFramePr>
            <a:graphicFrameLocks noChangeAspect="1"/>
          </p:cNvGraphicFramePr>
          <p:nvPr/>
        </p:nvGraphicFramePr>
        <p:xfrm>
          <a:off x="228600" y="152400"/>
          <a:ext cx="914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Image" r:id="rId15" imgW="1184000" imgH="1028571" progId="">
                  <p:embed/>
                </p:oleObj>
              </mc:Choice>
              <mc:Fallback>
                <p:oleObj name="Image" r:id="rId15" imgW="1184000" imgH="1028571" progId="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9144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F3D6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fptt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bank.org/lpi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transportforum.org/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sh-project.eu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orldbank.org/lp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://www.worldbank.org/lp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4F2D28-ABA9-4286-9CE5-0471DA4B5000}" type="datetime4">
              <a:rPr lang="en-US"/>
              <a:pPr/>
              <a:t>June 18, 2012</a:t>
            </a:fld>
            <a:endParaRPr lang="en-US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245831-E891-4004-B5E9-BDD89C9BEB43}" type="slidenum">
              <a:rPr lang="en-US"/>
              <a:pPr/>
              <a:t>1</a:t>
            </a:fld>
            <a:endParaRPr lang="en-US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49843" y="5270157"/>
            <a:ext cx="6705600" cy="4572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fi-FI" sz="2400" b="1" dirty="0" smtClean="0">
                <a:solidFill>
                  <a:schemeClr val="tx1">
                    <a:lumMod val="95000"/>
                  </a:schemeClr>
                </a:solidFill>
              </a:rPr>
              <a:t>Keynote by Professor Lauri Ojala</a:t>
            </a:r>
          </a:p>
          <a:p>
            <a:pPr algn="r" eaLnBrk="1" hangingPunct="1">
              <a:spcBef>
                <a:spcPct val="0"/>
              </a:spcBef>
            </a:pPr>
            <a:r>
              <a:rPr lang="fi-FI" sz="2400" b="1" dirty="0" smtClean="0">
                <a:solidFill>
                  <a:schemeClr val="tx1">
                    <a:lumMod val="95000"/>
                  </a:schemeClr>
                </a:solidFill>
              </a:rPr>
              <a:t>Turku </a:t>
            </a:r>
            <a:r>
              <a:rPr lang="fi-FI" sz="2400" b="1" dirty="0" err="1" smtClean="0">
                <a:solidFill>
                  <a:schemeClr val="tx1">
                    <a:lumMod val="95000"/>
                  </a:schemeClr>
                </a:solidFill>
              </a:rPr>
              <a:t>School</a:t>
            </a:r>
            <a:r>
              <a:rPr lang="fi-FI" sz="2400" b="1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fi-FI" sz="2400" b="1" dirty="0" err="1" smtClean="0">
                <a:solidFill>
                  <a:schemeClr val="tx1">
                    <a:lumMod val="95000"/>
                  </a:schemeClr>
                </a:solidFill>
              </a:rPr>
              <a:t>Economics</a:t>
            </a:r>
            <a:r>
              <a:rPr lang="fi-FI" sz="2400" b="1" dirty="0" smtClean="0">
                <a:solidFill>
                  <a:schemeClr val="tx1">
                    <a:lumMod val="95000"/>
                  </a:schemeClr>
                </a:solidFill>
              </a:rPr>
              <a:t>, Finland</a:t>
            </a:r>
          </a:p>
          <a:p>
            <a:pPr algn="r" eaLnBrk="1" hangingPunct="1">
              <a:spcBef>
                <a:spcPct val="0"/>
              </a:spcBef>
            </a:pPr>
            <a:r>
              <a:rPr lang="fi-FI" sz="2400" b="1" dirty="0" smtClean="0">
                <a:solidFill>
                  <a:schemeClr val="tx1">
                    <a:lumMod val="95000"/>
                  </a:schemeClr>
                </a:solidFill>
              </a:rPr>
              <a:t>Lauri.ojala@utu.fi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  <a:cs typeface="Arial" charset="0"/>
            </a:endParaRPr>
          </a:p>
        </p:txBody>
      </p:sp>
      <p:pic>
        <p:nvPicPr>
          <p:cNvPr id="3077" name="Picture 8" descr="GF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19700"/>
            <a:ext cx="1143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alaosa1"/>
          <p:cNvPicPr>
            <a:picLocks noChangeAspect="1" noChangeArrowheads="1"/>
          </p:cNvPicPr>
          <p:nvPr/>
        </p:nvPicPr>
        <p:blipFill>
          <a:blip r:embed="rId5" cstate="print"/>
          <a:srcRect l="26315"/>
          <a:stretch>
            <a:fillRect/>
          </a:stretch>
        </p:blipFill>
        <p:spPr bwMode="auto">
          <a:xfrm>
            <a:off x="584200" y="903288"/>
            <a:ext cx="66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alaos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" y="2897188"/>
            <a:ext cx="53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1026"/>
          <p:cNvSpPr txBox="1">
            <a:spLocks noChangeArrowheads="1"/>
          </p:cNvSpPr>
          <p:nvPr/>
        </p:nvSpPr>
        <p:spPr bwMode="auto">
          <a:xfrm>
            <a:off x="63500" y="5894388"/>
            <a:ext cx="17526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Global Facilitation Partnership for Transportation and Trade</a:t>
            </a:r>
          </a:p>
        </p:txBody>
      </p:sp>
      <p:sp>
        <p:nvSpPr>
          <p:cNvPr id="3083" name="Text Box 1028"/>
          <p:cNvSpPr txBox="1">
            <a:spLocks noChangeArrowheads="1"/>
          </p:cNvSpPr>
          <p:nvPr/>
        </p:nvSpPr>
        <p:spPr bwMode="auto">
          <a:xfrm>
            <a:off x="0" y="3489325"/>
            <a:ext cx="1828800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International Federation for Freight Forwarders Associations </a:t>
            </a:r>
          </a:p>
        </p:txBody>
      </p:sp>
      <p:pic>
        <p:nvPicPr>
          <p:cNvPr id="3084" name="Picture 10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3250"/>
            <a:ext cx="1219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 Box 1030"/>
          <p:cNvSpPr txBox="1">
            <a:spLocks noChangeArrowheads="1"/>
          </p:cNvSpPr>
          <p:nvPr/>
        </p:nvSpPr>
        <p:spPr bwMode="auto">
          <a:xfrm>
            <a:off x="1865871" y="1443089"/>
            <a:ext cx="7162800" cy="3724096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/>
            <a:r>
              <a:rPr lang="en-US" sz="2600" dirty="0" smtClean="0"/>
              <a:t>How </a:t>
            </a:r>
            <a:r>
              <a:rPr lang="en-US" sz="2600" dirty="0"/>
              <a:t>to increase the participation of transition economies in international </a:t>
            </a:r>
            <a:r>
              <a:rPr lang="en-US" sz="2600" dirty="0" smtClean="0"/>
              <a:t>trade</a:t>
            </a:r>
            <a:endParaRPr lang="en-US" sz="2600" dirty="0" smtClean="0"/>
          </a:p>
          <a:p>
            <a:pPr algn="r"/>
            <a:r>
              <a:rPr lang="en-US" sz="2800" dirty="0" smtClean="0"/>
              <a:t> 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World Bank's</a:t>
            </a:r>
          </a:p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Logistics </a:t>
            </a:r>
            <a:r>
              <a:rPr lang="en-US" sz="2800" dirty="0">
                <a:solidFill>
                  <a:srgbClr val="FFFF00"/>
                </a:solidFill>
              </a:rPr>
              <a:t>Performance </a:t>
            </a:r>
            <a:r>
              <a:rPr lang="en-US" sz="2800" dirty="0" smtClean="0">
                <a:solidFill>
                  <a:srgbClr val="FFFF00"/>
                </a:solidFill>
              </a:rPr>
              <a:t>Index (LPI)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FFFF00"/>
                </a:solidFill>
              </a:rPr>
              <a:t>- One way to identify </a:t>
            </a:r>
            <a:r>
              <a:rPr lang="en-US" sz="2400" i="1" dirty="0" smtClean="0">
                <a:solidFill>
                  <a:srgbClr val="FFFF00"/>
                </a:solidFill>
              </a:rPr>
              <a:t>areas for </a:t>
            </a:r>
            <a:r>
              <a:rPr lang="en-US" sz="2400" i="1" dirty="0" smtClean="0">
                <a:solidFill>
                  <a:srgbClr val="FFFF00"/>
                </a:solidFill>
              </a:rPr>
              <a:t>action</a:t>
            </a:r>
          </a:p>
          <a:p>
            <a:pPr algn="r"/>
            <a:endParaRPr lang="en-US" sz="2800" dirty="0"/>
          </a:p>
          <a:p>
            <a:pPr algn="r"/>
            <a:r>
              <a:rPr lang="en-US" sz="2400" i="1" dirty="0" smtClean="0">
                <a:solidFill>
                  <a:srgbClr val="FFFF00"/>
                </a:solidFill>
              </a:rPr>
              <a:t>With some thoughts on challenges in</a:t>
            </a:r>
          </a:p>
          <a:p>
            <a:pPr algn="r"/>
            <a:r>
              <a:rPr lang="en-US" sz="2400" i="1" dirty="0" smtClean="0">
                <a:solidFill>
                  <a:srgbClr val="FFFF00"/>
                </a:solidFill>
              </a:rPr>
              <a:t>Trade &amp; Transport Facilitation (TTF) work</a:t>
            </a:r>
            <a:endParaRPr lang="en-US" sz="2400" i="1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799" y="228600"/>
            <a:ext cx="6781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UNECE, Committee on Trade</a:t>
            </a:r>
          </a:p>
          <a:p>
            <a:pPr algn="r"/>
            <a:r>
              <a:rPr lang="en-US" sz="3200" dirty="0" smtClean="0"/>
              <a:t>Geneva</a:t>
            </a:r>
            <a:r>
              <a:rPr lang="en-US" sz="3200" dirty="0"/>
              <a:t>, June 18, </a:t>
            </a:r>
            <a:r>
              <a:rPr lang="en-US" sz="3200" dirty="0" smtClean="0"/>
              <a:t>2012</a:t>
            </a:r>
            <a:endParaRPr lang="fi-FI" sz="3200" dirty="0" smtClean="0"/>
          </a:p>
          <a:p>
            <a:pPr algn="r"/>
            <a:r>
              <a:rPr lang="fi-FI" sz="3200" dirty="0" smtClean="0"/>
              <a:t> </a:t>
            </a:r>
            <a:endParaRPr lang="fi-FI" sz="3200" dirty="0"/>
          </a:p>
        </p:txBody>
      </p:sp>
      <p:pic>
        <p:nvPicPr>
          <p:cNvPr id="2050" name="Picture 2" descr="C:\Users\lamaoj\Desktop\turun_yliopisto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6" y="1539816"/>
            <a:ext cx="1612900" cy="5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27"/>
          <p:cNvSpPr txBox="1">
            <a:spLocks noChangeArrowheads="1"/>
          </p:cNvSpPr>
          <p:nvPr/>
        </p:nvSpPr>
        <p:spPr bwMode="auto">
          <a:xfrm>
            <a:off x="-21275" y="2130425"/>
            <a:ext cx="198119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Turku School of </a:t>
            </a:r>
            <a:r>
              <a:rPr lang="en-US" sz="1000" dirty="0" smtClean="0"/>
              <a:t>Economics  University of Turku, Finland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7FAE05-1A29-4658-9AE9-09E36D9FE46E}" type="slidenum">
              <a:rPr lang="en-US"/>
              <a:pPr/>
              <a:t>10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22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Income level alone does not explain economies’ trade logistics performance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916" y="1078468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solidFill>
                  <a:srgbClr val="FFFF00"/>
                </a:solidFill>
              </a:rPr>
              <a:t>Countries by LPI 2012 </a:t>
            </a:r>
            <a:r>
              <a:rPr lang="fi-FI" i="1" dirty="0" smtClean="0">
                <a:solidFill>
                  <a:srgbClr val="FFFF00"/>
                </a:solidFill>
              </a:rPr>
              <a:t>overall score </a:t>
            </a:r>
            <a:r>
              <a:rPr lang="fi-FI" i="1" dirty="0" smtClean="0">
                <a:solidFill>
                  <a:srgbClr val="FFFF00"/>
                </a:solidFill>
              </a:rPr>
              <a:t>and GDP/capita</a:t>
            </a:r>
            <a:endParaRPr lang="fi-FI" i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" y="1528465"/>
            <a:ext cx="9083798" cy="47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762000" y="4626478"/>
            <a:ext cx="7620000" cy="12032"/>
          </a:xfrm>
          <a:prstGeom prst="line">
            <a:avLst/>
          </a:prstGeom>
          <a:noFill/>
          <a:ln w="114300" cap="sq">
            <a:solidFill>
              <a:schemeClr val="accent2">
                <a:lumMod val="50000"/>
                <a:alpha val="37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i-FI">
              <a:solidFill>
                <a:srgbClr val="7030A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214674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i-FI" sz="1600" dirty="0">
                <a:solidFill>
                  <a:srgbClr val="7030A0"/>
                </a:solidFill>
              </a:rPr>
              <a:t>”Logistics F</a:t>
            </a:r>
            <a:r>
              <a:rPr lang="fi-FI" sz="1600" dirty="0" smtClean="0">
                <a:solidFill>
                  <a:srgbClr val="7030A0"/>
                </a:solidFill>
              </a:rPr>
              <a:t>riendly</a:t>
            </a:r>
            <a:r>
              <a:rPr lang="fi-FI" sz="1600" dirty="0">
                <a:solidFill>
                  <a:srgbClr val="7030A0"/>
                </a:solidFill>
              </a:rPr>
              <a:t>”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3395246"/>
            <a:ext cx="260199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i-FI" sz="1600" dirty="0">
                <a:solidFill>
                  <a:srgbClr val="7030A0"/>
                </a:solidFill>
              </a:rPr>
              <a:t>”</a:t>
            </a:r>
            <a:r>
              <a:rPr lang="fi-FI" sz="1600" dirty="0" smtClean="0">
                <a:solidFill>
                  <a:srgbClr val="7030A0"/>
                </a:solidFill>
              </a:rPr>
              <a:t>Consistent Performers</a:t>
            </a:r>
            <a:r>
              <a:rPr lang="fi-FI" sz="1600" dirty="0">
                <a:solidFill>
                  <a:srgbClr val="7030A0"/>
                </a:solidFill>
              </a:rPr>
              <a:t>”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74571" y="4157246"/>
            <a:ext cx="2170787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i-FI" sz="1600" dirty="0">
                <a:solidFill>
                  <a:srgbClr val="7030A0"/>
                </a:solidFill>
              </a:rPr>
              <a:t>”</a:t>
            </a:r>
            <a:r>
              <a:rPr lang="fi-FI" sz="1600" dirty="0" err="1">
                <a:solidFill>
                  <a:srgbClr val="7030A0"/>
                </a:solidFill>
              </a:rPr>
              <a:t>Partial</a:t>
            </a:r>
            <a:r>
              <a:rPr lang="fi-FI" sz="1600" dirty="0">
                <a:solidFill>
                  <a:srgbClr val="7030A0"/>
                </a:solidFill>
              </a:rPr>
              <a:t> </a:t>
            </a:r>
            <a:r>
              <a:rPr lang="fi-FI" sz="1600" dirty="0" err="1" smtClean="0">
                <a:solidFill>
                  <a:srgbClr val="7030A0"/>
                </a:solidFill>
              </a:rPr>
              <a:t>Performers</a:t>
            </a:r>
            <a:r>
              <a:rPr lang="fi-FI" sz="1600" dirty="0">
                <a:solidFill>
                  <a:srgbClr val="7030A0"/>
                </a:solidFill>
              </a:rPr>
              <a:t>”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80853" y="4766846"/>
            <a:ext cx="2363147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i-FI" sz="1600" dirty="0">
                <a:solidFill>
                  <a:srgbClr val="7030A0"/>
                </a:solidFill>
              </a:rPr>
              <a:t>”Logistics U</a:t>
            </a:r>
            <a:r>
              <a:rPr lang="fi-FI" sz="1600" dirty="0" smtClean="0">
                <a:solidFill>
                  <a:srgbClr val="7030A0"/>
                </a:solidFill>
              </a:rPr>
              <a:t>nfriendly</a:t>
            </a:r>
            <a:r>
              <a:rPr lang="fi-FI" sz="1600" dirty="0">
                <a:solidFill>
                  <a:srgbClr val="7030A0"/>
                </a:solidFill>
              </a:rPr>
              <a:t>”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762000" y="4069014"/>
            <a:ext cx="7620000" cy="12032"/>
          </a:xfrm>
          <a:prstGeom prst="line">
            <a:avLst/>
          </a:prstGeom>
          <a:noFill/>
          <a:ln w="114300" cap="sq">
            <a:solidFill>
              <a:schemeClr val="accent2">
                <a:lumMod val="50000"/>
                <a:alpha val="37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i-FI">
              <a:solidFill>
                <a:srgbClr val="7030A0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762000" y="3416968"/>
            <a:ext cx="7620000" cy="12032"/>
          </a:xfrm>
          <a:prstGeom prst="line">
            <a:avLst/>
          </a:prstGeom>
          <a:noFill/>
          <a:ln w="114300" cap="sq">
            <a:solidFill>
              <a:schemeClr val="accent2">
                <a:lumMod val="50000"/>
                <a:alpha val="37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i-FI">
              <a:solidFill>
                <a:srgbClr val="7030A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47800" y="1528950"/>
            <a:ext cx="673453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i-FI" sz="2000" dirty="0" smtClean="0">
                <a:solidFill>
                  <a:srgbClr val="7030A0"/>
                </a:solidFill>
              </a:rPr>
              <a:t>The </a:t>
            </a:r>
            <a:r>
              <a:rPr lang="fi-FI" sz="2000" dirty="0" err="1" smtClean="0">
                <a:solidFill>
                  <a:srgbClr val="7030A0"/>
                </a:solidFill>
              </a:rPr>
              <a:t>boundaries</a:t>
            </a:r>
            <a:r>
              <a:rPr lang="fi-FI" sz="2000" dirty="0" smtClean="0">
                <a:solidFill>
                  <a:srgbClr val="7030A0"/>
                </a:solidFill>
              </a:rPr>
              <a:t> for the </a:t>
            </a:r>
            <a:r>
              <a:rPr lang="fi-FI" sz="2000" dirty="0" err="1" smtClean="0">
                <a:solidFill>
                  <a:srgbClr val="7030A0"/>
                </a:solidFill>
              </a:rPr>
              <a:t>four</a:t>
            </a:r>
            <a:r>
              <a:rPr lang="fi-FI" sz="2000" dirty="0" smtClean="0">
                <a:solidFill>
                  <a:srgbClr val="7030A0"/>
                </a:solidFill>
              </a:rPr>
              <a:t> </a:t>
            </a:r>
            <a:r>
              <a:rPr lang="fi-FI" sz="2000" dirty="0" err="1" smtClean="0">
                <a:solidFill>
                  <a:srgbClr val="7030A0"/>
                </a:solidFill>
              </a:rPr>
              <a:t>categories</a:t>
            </a:r>
            <a:r>
              <a:rPr lang="fi-FI" sz="2000" dirty="0" smtClean="0">
                <a:solidFill>
                  <a:srgbClr val="7030A0"/>
                </a:solidFill>
              </a:rPr>
              <a:t> </a:t>
            </a:r>
            <a:r>
              <a:rPr lang="fi-FI" sz="2000" u="sng" dirty="0" err="1" smtClean="0">
                <a:solidFill>
                  <a:srgbClr val="7030A0"/>
                </a:solidFill>
              </a:rPr>
              <a:t>indicative</a:t>
            </a:r>
            <a:r>
              <a:rPr lang="fi-FI" sz="2000" u="sng" dirty="0" smtClean="0">
                <a:solidFill>
                  <a:srgbClr val="7030A0"/>
                </a:solidFill>
              </a:rPr>
              <a:t> </a:t>
            </a:r>
            <a:r>
              <a:rPr lang="fi-FI" sz="2000" u="sng" dirty="0" err="1" smtClean="0">
                <a:solidFill>
                  <a:srgbClr val="7030A0"/>
                </a:solidFill>
              </a:rPr>
              <a:t>only</a:t>
            </a:r>
            <a:endParaRPr lang="en-US" sz="20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2BB04-3A26-4336-A63E-FC5DBA54EE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6275"/>
            <a:ext cx="9058276" cy="304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4674275"/>
            <a:ext cx="1210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/>
              <a:t>Tunisia</a:t>
            </a:r>
          </a:p>
          <a:p>
            <a:pPr algn="ctr"/>
            <a:r>
              <a:rPr lang="fi-FI" dirty="0" smtClean="0"/>
              <a:t>Brazil</a:t>
            </a:r>
          </a:p>
          <a:p>
            <a:pPr algn="ctr"/>
            <a:r>
              <a:rPr lang="fi-FI" dirty="0" smtClean="0"/>
              <a:t>Vietnam</a:t>
            </a:r>
          </a:p>
          <a:p>
            <a:pPr algn="ctr"/>
            <a:r>
              <a:rPr lang="fi-FI" dirty="0" smtClean="0"/>
              <a:t>Lithuania</a:t>
            </a:r>
            <a:endParaRPr lang="fi-FI" dirty="0"/>
          </a:p>
          <a:p>
            <a:pPr algn="ctr"/>
            <a:r>
              <a:rPr lang="fi-FI" dirty="0" smtClean="0"/>
              <a:t>Ukraine</a:t>
            </a:r>
          </a:p>
          <a:p>
            <a:pPr algn="ctr"/>
            <a:r>
              <a:rPr lang="fi-FI" dirty="0" smtClean="0"/>
              <a:t>Georgia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674275"/>
            <a:ext cx="1467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/>
              <a:t>Kazakhstan</a:t>
            </a:r>
          </a:p>
          <a:p>
            <a:pPr algn="ctr"/>
            <a:r>
              <a:rPr lang="fi-FI" dirty="0" smtClean="0"/>
              <a:t>Belarus</a:t>
            </a:r>
          </a:p>
          <a:p>
            <a:pPr algn="ctr"/>
            <a:r>
              <a:rPr lang="fi-FI" dirty="0" smtClean="0"/>
              <a:t>Russia</a:t>
            </a:r>
          </a:p>
          <a:p>
            <a:pPr algn="ctr"/>
            <a:r>
              <a:rPr lang="fi-FI" dirty="0" smtClean="0"/>
              <a:t>Armenia</a:t>
            </a:r>
          </a:p>
          <a:p>
            <a:pPr algn="ctr"/>
            <a:r>
              <a:rPr lang="fi-FI" dirty="0" smtClean="0"/>
              <a:t>Azerbaijan</a:t>
            </a:r>
          </a:p>
          <a:p>
            <a:pPr algn="ctr"/>
            <a:r>
              <a:rPr lang="fi-FI" dirty="0" smtClean="0"/>
              <a:t>Uzbekistan</a:t>
            </a:r>
          </a:p>
          <a:p>
            <a:pPr algn="ctr"/>
            <a:endParaRPr lang="fi-FI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819400" y="4674275"/>
            <a:ext cx="1787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r>
              <a:rPr lang="fi-FI" dirty="0" smtClean="0"/>
              <a:t>Kyrgyz </a:t>
            </a:r>
            <a:r>
              <a:rPr lang="fi-FI" dirty="0"/>
              <a:t>Rep.</a:t>
            </a:r>
          </a:p>
          <a:p>
            <a:pPr algn="ctr"/>
            <a:r>
              <a:rPr lang="fi-FI" dirty="0" smtClean="0"/>
              <a:t>Moldova</a:t>
            </a:r>
          </a:p>
          <a:p>
            <a:pPr algn="ctr"/>
            <a:r>
              <a:rPr lang="fi-FI" dirty="0" smtClean="0"/>
              <a:t>Tajikistan</a:t>
            </a:r>
          </a:p>
          <a:p>
            <a:pPr algn="ctr"/>
            <a:r>
              <a:rPr lang="fi-FI" dirty="0" smtClean="0"/>
              <a:t>Mongolia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7860475" y="4674275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/>
              <a:t>Malaysia</a:t>
            </a:r>
          </a:p>
          <a:p>
            <a:pPr algn="ctr"/>
            <a:r>
              <a:rPr lang="fi-FI" dirty="0" smtClean="0"/>
              <a:t>Thailand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38200" y="74738"/>
            <a:ext cx="82296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/>
              <a:t>Four main categories of countries identified</a:t>
            </a:r>
          </a:p>
          <a:p>
            <a:pPr eaLnBrk="1" hangingPunct="1">
              <a:defRPr/>
            </a:pPr>
            <a:r>
              <a:rPr lang="en-US" sz="2800" b="1" dirty="0" smtClean="0"/>
              <a:t>in the LPI </a:t>
            </a:r>
            <a:r>
              <a:rPr lang="en-US" sz="2800" dirty="0" smtClean="0"/>
              <a:t>Trade </a:t>
            </a:r>
            <a:r>
              <a:rPr lang="en-US" sz="2800" dirty="0"/>
              <a:t>logistics reform matrix 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2003" y="1066800"/>
            <a:ext cx="4653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i="1" dirty="0" smtClean="0">
                <a:solidFill>
                  <a:srgbClr val="FFFF00"/>
                </a:solidFill>
              </a:rPr>
              <a:t>With selected countries as examples</a:t>
            </a:r>
            <a:endParaRPr lang="fi-FI" sz="2000" i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6850"/>
            <a:ext cx="4367212" cy="2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2BB04-3A26-4336-A63E-FC5DBA54EE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9458" r="19667" b="10630"/>
          <a:stretch/>
        </p:blipFill>
        <p:spPr bwMode="auto">
          <a:xfrm>
            <a:off x="714500" y="1020350"/>
            <a:ext cx="8136000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40590" r="35027" b="48541"/>
          <a:stretch/>
        </p:blipFill>
        <p:spPr bwMode="auto">
          <a:xfrm>
            <a:off x="970809" y="4975137"/>
            <a:ext cx="7668000" cy="828000"/>
          </a:xfrm>
          <a:prstGeom prst="rect">
            <a:avLst/>
          </a:prstGeom>
          <a:noFill/>
          <a:ln w="9525">
            <a:solidFill>
              <a:srgbClr val="35297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289560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u="sng" dirty="0" smtClean="0">
                <a:solidFill>
                  <a:srgbClr val="000066"/>
                </a:solidFill>
              </a:rPr>
              <a:t>Scores:</a:t>
            </a:r>
          </a:p>
          <a:p>
            <a:pPr algn="ctr"/>
            <a:r>
              <a:rPr lang="fi-FI" dirty="0" smtClean="0">
                <a:solidFill>
                  <a:srgbClr val="000066"/>
                </a:solidFill>
              </a:rPr>
              <a:t>5 = highest</a:t>
            </a:r>
          </a:p>
          <a:p>
            <a:pPr algn="ctr"/>
            <a:r>
              <a:rPr lang="fi-FI" dirty="0" smtClean="0">
                <a:solidFill>
                  <a:srgbClr val="000066"/>
                </a:solidFill>
              </a:rPr>
              <a:t>1 = lowest</a:t>
            </a:r>
            <a:endParaRPr lang="fi-FI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74725" y="5453462"/>
            <a:ext cx="252350" cy="249664"/>
          </a:xfrm>
          <a:prstGeom prst="rect">
            <a:avLst/>
          </a:prstGeom>
          <a:solidFill>
            <a:srgbClr val="CC0066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76200"/>
            <a:ext cx="790384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2800" b="1" dirty="0" smtClean="0"/>
              <a:t>LPI 2012 scores overall (top) and by each of the six dimensions of selected CIS countries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707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Prof. Lauri Ojala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6E394-215D-4FBF-840D-85E8975549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24563" r="21422" b="11181"/>
          <a:stretch/>
        </p:blipFill>
        <p:spPr bwMode="auto">
          <a:xfrm>
            <a:off x="1295400" y="1066799"/>
            <a:ext cx="7696200" cy="520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7104601" y="4992129"/>
            <a:ext cx="533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104601" y="5296929"/>
            <a:ext cx="533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104601" y="5601729"/>
            <a:ext cx="533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790401" y="482668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>= 2007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0401" y="511912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>= 2010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0401" y="542186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>= 2012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838200" y="128650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2800" b="1" dirty="0" smtClean="0"/>
              <a:t>Kazakhstan’s LPI scores overall (top) and by each of the six dimensions 2007-2012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859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8256"/>
            <a:ext cx="7903840" cy="1143000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>LPI 2007 indicated a strong correlation of national logistics performance and costs</a:t>
            </a:r>
            <a:endParaRPr lang="fi-FI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5178420" cy="503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0171" y="6049127"/>
            <a:ext cx="812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Source: Arvis et al.  (2007) Connecting to Compete; Logistics Performance Index, World Bank</a:t>
            </a:r>
            <a:endParaRPr lang="fi-FI" sz="1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5375" y="6477000"/>
            <a:ext cx="4419600" cy="533400"/>
          </a:xfrm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38900"/>
            <a:ext cx="2133600" cy="244475"/>
          </a:xfrm>
          <a:noFill/>
        </p:spPr>
        <p:txBody>
          <a:bodyPr/>
          <a:lstStyle/>
          <a:p>
            <a:fld id="{F57FAE05-1A29-4658-9AE9-09E36D9FE46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fi-FI" sz="3600" b="1" dirty="0" smtClean="0"/>
              <a:t>Conclusion on </a:t>
            </a:r>
            <a:r>
              <a:rPr lang="fi-FI" sz="3600" b="1" dirty="0" smtClean="0"/>
              <a:t>the LPI survey</a:t>
            </a:r>
            <a:endParaRPr lang="en-US" sz="3600" b="1" dirty="0" smtClean="0"/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85738" y="1066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fi-FI" sz="2800" b="1" dirty="0" smtClean="0"/>
              <a:t>A useful  indicator on how ”easy” or ”difficult” a country’s </a:t>
            </a:r>
            <a:r>
              <a:rPr lang="fi-FI" sz="2800" b="1" u="sng" dirty="0" smtClean="0"/>
              <a:t>Trade Logistics</a:t>
            </a:r>
            <a:r>
              <a:rPr lang="fi-FI" sz="2800" b="1" dirty="0" smtClean="0"/>
              <a:t> </a:t>
            </a:r>
            <a:r>
              <a:rPr lang="fi-FI" sz="2800" b="1" dirty="0" smtClean="0"/>
              <a:t>is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fi-FI" sz="2800" b="1" dirty="0" smtClean="0"/>
              <a:t>Provides </a:t>
            </a:r>
            <a:r>
              <a:rPr lang="fi-FI" sz="2800" b="1" dirty="0" smtClean="0"/>
              <a:t>also domestic assessments; no. of respondents in a single economy often low</a:t>
            </a:r>
            <a:endParaRPr lang="fi-FI" sz="1600" b="1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fi-FI" sz="2800" b="1" dirty="0" smtClean="0"/>
              <a:t>Scores = Confident Intervals, not fixed points</a:t>
            </a:r>
            <a:endParaRPr lang="fi-FI" sz="2800" b="1" dirty="0" smtClean="0"/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fi-FI" sz="2800" b="1" dirty="0" smtClean="0"/>
              <a:t>The </a:t>
            </a:r>
            <a:r>
              <a:rPr lang="fi-FI" sz="2800" b="1" dirty="0" smtClean="0"/>
              <a:t>resolution is rather low, but the LPI correlates very well with other datasets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fi-FI" sz="2800" b="1" dirty="0" smtClean="0"/>
              <a:t>Robust</a:t>
            </a:r>
            <a:r>
              <a:rPr lang="fi-FI" sz="2800" b="1" dirty="0"/>
              <a:t> </a:t>
            </a:r>
            <a:r>
              <a:rPr lang="fi-FI" sz="2800" b="1" dirty="0" smtClean="0"/>
              <a:t>&amp; </a:t>
            </a:r>
            <a:r>
              <a:rPr lang="fi-FI" sz="2800" b="1" dirty="0" smtClean="0"/>
              <a:t>pragmatic data; useful </a:t>
            </a:r>
            <a:r>
              <a:rPr lang="fi-FI" sz="2800" b="1" dirty="0" smtClean="0"/>
              <a:t>in research, teaching, business and policy-making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438900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B786E7C-B3B6-4D62-82D7-8A1BF9C1FFD5}" type="slidenum">
              <a:rPr lang="en-US" sz="1200" b="0" smtClean="0"/>
              <a:pPr algn="r">
                <a:defRPr/>
              </a:pPr>
              <a:t>15</a:t>
            </a:fld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2638"/>
            <a:ext cx="8229600" cy="792162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Some </a:t>
            </a:r>
            <a:r>
              <a:rPr lang="en-US" sz="3600" b="1" i="1" dirty="0">
                <a:solidFill>
                  <a:srgbClr val="FFFF00"/>
                </a:solidFill>
              </a:rPr>
              <a:t>thoughts on </a:t>
            </a:r>
            <a:r>
              <a:rPr lang="en-US" sz="3600" b="1" i="1" dirty="0" smtClean="0">
                <a:solidFill>
                  <a:srgbClr val="FFFF00"/>
                </a:solidFill>
              </a:rPr>
              <a:t>challenges in</a:t>
            </a:r>
            <a:r>
              <a:rPr lang="en-US" sz="3600" b="1" i="1" dirty="0">
                <a:solidFill>
                  <a:srgbClr val="FFFF00"/>
                </a:solidFill>
              </a:rPr>
              <a:t/>
            </a:r>
            <a:br>
              <a:rPr lang="en-US" sz="3600" b="1" i="1" dirty="0">
                <a:solidFill>
                  <a:srgbClr val="FFFF00"/>
                </a:solidFill>
              </a:rPr>
            </a:br>
            <a:r>
              <a:rPr lang="en-US" sz="3600" b="1" i="1" dirty="0">
                <a:solidFill>
                  <a:srgbClr val="FFFF00"/>
                </a:solidFill>
              </a:rPr>
              <a:t>Trade &amp; Transport Facilitation </a:t>
            </a:r>
            <a:r>
              <a:rPr lang="en-US" sz="3600" b="1" i="1" dirty="0" smtClean="0">
                <a:solidFill>
                  <a:srgbClr val="FFFF00"/>
                </a:solidFill>
              </a:rPr>
              <a:t>work</a:t>
            </a:r>
            <a:br>
              <a:rPr lang="en-US" sz="3600" b="1" i="1" dirty="0" smtClean="0">
                <a:solidFill>
                  <a:srgbClr val="FFFF00"/>
                </a:solidFill>
              </a:rPr>
            </a:br>
            <a:r>
              <a:rPr lang="en-US" sz="3600" b="1" i="1" dirty="0" smtClean="0">
                <a:solidFill>
                  <a:srgbClr val="FFFF00"/>
                </a:solidFill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</a:rPr>
            </a:br>
            <a:r>
              <a:rPr lang="en-US" sz="3600" b="1" i="1" dirty="0">
                <a:solidFill>
                  <a:srgbClr val="FFFF00"/>
                </a:solidFill>
              </a:rPr>
              <a:t/>
            </a:r>
            <a:br>
              <a:rPr lang="en-US" sz="3600" b="1" i="1" dirty="0">
                <a:solidFill>
                  <a:srgbClr val="FFFF00"/>
                </a:solidFill>
              </a:rPr>
            </a:br>
            <a:r>
              <a:rPr lang="en-US" sz="3600" b="1" i="1" dirty="0" smtClean="0">
                <a:solidFill>
                  <a:srgbClr val="FFFF00"/>
                </a:solidFill>
              </a:rPr>
              <a:t>- Using Central Asia as an example</a:t>
            </a:r>
            <a:r>
              <a:rPr lang="en-US" sz="3600" b="1" i="1" dirty="0">
                <a:solidFill>
                  <a:srgbClr val="FFFF00"/>
                </a:solidFill>
              </a:rPr>
              <a:t/>
            </a:r>
            <a:br>
              <a:rPr lang="en-US" sz="3600" b="1" i="1" dirty="0">
                <a:solidFill>
                  <a:srgbClr val="FFFF00"/>
                </a:solidFill>
              </a:rPr>
            </a:br>
            <a:endParaRPr lang="fi-FI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UNECE, Geneva, June 18, 2012,  Prof. Lauri Ojala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6E394-215D-4FBF-840D-85E8975549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229600" cy="792162"/>
          </a:xfrm>
        </p:spPr>
        <p:txBody>
          <a:bodyPr/>
          <a:lstStyle/>
          <a:p>
            <a:r>
              <a:rPr lang="fi-FI" sz="2800" b="1" dirty="0" smtClean="0"/>
              <a:t>The ”Spaghetti Bowl” of Regional Trade agreements involving Central Asian Republics</a:t>
            </a:r>
            <a:endParaRPr lang="fi-FI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Prof. Lauri Ojala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6E394-215D-4FBF-840D-85E8975549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23" y="1028700"/>
            <a:ext cx="7006877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2898" y="4995446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FF0000"/>
                </a:solidFill>
              </a:rPr>
              <a:t>As of 31 January 2006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803078" y="3116028"/>
            <a:ext cx="57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ADB (2006) Increasing </a:t>
            </a:r>
            <a:r>
              <a:rPr lang="en-US" sz="1200" dirty="0"/>
              <a:t>Gains from Trade </a:t>
            </a:r>
            <a:r>
              <a:rPr lang="en-US" sz="1200" dirty="0" smtClean="0"/>
              <a:t>Through Regional Cooperation in </a:t>
            </a:r>
            <a:r>
              <a:rPr lang="en-US" sz="1200" dirty="0"/>
              <a:t>Trade Policy, Transport, and Customs Transit</a:t>
            </a:r>
            <a:endParaRPr lang="fi-FI" sz="1200" dirty="0"/>
          </a:p>
        </p:txBody>
      </p:sp>
      <p:sp>
        <p:nvSpPr>
          <p:cNvPr id="7" name="Oval 6"/>
          <p:cNvSpPr/>
          <p:nvPr/>
        </p:nvSpPr>
        <p:spPr bwMode="auto">
          <a:xfrm>
            <a:off x="2057400" y="1981200"/>
            <a:ext cx="4876800" cy="838200"/>
          </a:xfrm>
          <a:prstGeom prst="ellipse">
            <a:avLst/>
          </a:prstGeom>
          <a:noFill/>
          <a:ln w="57150" cap="sq" cmpd="sng" algn="ctr">
            <a:solidFill>
              <a:srgbClr val="BC8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675" y="5257800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BC8F00"/>
                </a:solidFill>
              </a:rPr>
              <a:t>Customs Union</a:t>
            </a:r>
            <a:endParaRPr lang="fi-FI" sz="1600" dirty="0">
              <a:solidFill>
                <a:srgbClr val="BC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23" y="1905000"/>
            <a:ext cx="4568477" cy="34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792162"/>
          </a:xfrm>
        </p:spPr>
        <p:txBody>
          <a:bodyPr/>
          <a:lstStyle/>
          <a:p>
            <a:r>
              <a:rPr lang="fi-FI" sz="2800" b="1" dirty="0" smtClean="0"/>
              <a:t>The ”Noodle Soup” of Donors and Multilaterals* involving Central Asian Republics</a:t>
            </a:r>
            <a:endParaRPr lang="fi-FI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Prof. Lauri Ojala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6E394-215D-4FBF-840D-85E8975549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154668"/>
            <a:ext cx="251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The World Bank</a:t>
            </a:r>
            <a:endParaRPr lang="fi-FI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1154668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ADB</a:t>
            </a:r>
            <a:endParaRPr lang="fi-FI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15466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EBRD</a:t>
            </a:r>
            <a:endParaRPr lang="fi-FI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15466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IsDB</a:t>
            </a:r>
            <a:endParaRPr lang="fi-FI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63433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USAID</a:t>
            </a:r>
            <a:endParaRPr lang="fi-FI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6343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JAICA</a:t>
            </a:r>
            <a:endParaRPr lang="fi-FI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563433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GTZ</a:t>
            </a:r>
            <a:endParaRPr lang="fi-FI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56343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DFID</a:t>
            </a:r>
            <a:endParaRPr lang="fi-FI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2416076"/>
            <a:ext cx="1263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UNECE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r>
              <a:rPr lang="fi-FI" sz="2400" dirty="0" smtClean="0"/>
              <a:t>UNDP</a:t>
            </a:r>
          </a:p>
          <a:p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ESCAP</a:t>
            </a:r>
            <a:endParaRPr lang="fi-FI" sz="2400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2362200" y="1555668"/>
            <a:ext cx="1758242" cy="988071"/>
          </a:xfrm>
          <a:custGeom>
            <a:avLst/>
            <a:gdLst>
              <a:gd name="connsiteX0" fmla="*/ 0 w 1758242"/>
              <a:gd name="connsiteY0" fmla="*/ 0 h 988071"/>
              <a:gd name="connsiteX1" fmla="*/ 213756 w 1758242"/>
              <a:gd name="connsiteY1" fmla="*/ 510638 h 988071"/>
              <a:gd name="connsiteX2" fmla="*/ 570016 w 1758242"/>
              <a:gd name="connsiteY2" fmla="*/ 237506 h 988071"/>
              <a:gd name="connsiteX3" fmla="*/ 961902 w 1758242"/>
              <a:gd name="connsiteY3" fmla="*/ 356259 h 988071"/>
              <a:gd name="connsiteX4" fmla="*/ 1270660 w 1758242"/>
              <a:gd name="connsiteY4" fmla="*/ 581890 h 988071"/>
              <a:gd name="connsiteX5" fmla="*/ 1615045 w 1758242"/>
              <a:gd name="connsiteY5" fmla="*/ 415636 h 988071"/>
              <a:gd name="connsiteX6" fmla="*/ 1745673 w 1758242"/>
              <a:gd name="connsiteY6" fmla="*/ 950026 h 988071"/>
              <a:gd name="connsiteX7" fmla="*/ 1745673 w 1758242"/>
              <a:gd name="connsiteY7" fmla="*/ 902524 h 98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242" h="988071">
                <a:moveTo>
                  <a:pt x="0" y="0"/>
                </a:moveTo>
                <a:cubicBezTo>
                  <a:pt x="59376" y="235527"/>
                  <a:pt x="118753" y="471054"/>
                  <a:pt x="213756" y="510638"/>
                </a:cubicBezTo>
                <a:cubicBezTo>
                  <a:pt x="308759" y="550222"/>
                  <a:pt x="445325" y="263236"/>
                  <a:pt x="570016" y="237506"/>
                </a:cubicBezTo>
                <a:cubicBezTo>
                  <a:pt x="694707" y="211776"/>
                  <a:pt x="845128" y="298862"/>
                  <a:pt x="961902" y="356259"/>
                </a:cubicBezTo>
                <a:cubicBezTo>
                  <a:pt x="1078676" y="413656"/>
                  <a:pt x="1161803" y="571994"/>
                  <a:pt x="1270660" y="581890"/>
                </a:cubicBezTo>
                <a:cubicBezTo>
                  <a:pt x="1379517" y="591786"/>
                  <a:pt x="1535876" y="354280"/>
                  <a:pt x="1615045" y="415636"/>
                </a:cubicBezTo>
                <a:cubicBezTo>
                  <a:pt x="1694214" y="476992"/>
                  <a:pt x="1723902" y="868878"/>
                  <a:pt x="1745673" y="950026"/>
                </a:cubicBezTo>
                <a:cubicBezTo>
                  <a:pt x="1767444" y="1031174"/>
                  <a:pt x="1756558" y="966849"/>
                  <a:pt x="1745673" y="902524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257729" y="4263242"/>
            <a:ext cx="896525" cy="1413163"/>
          </a:xfrm>
          <a:custGeom>
            <a:avLst/>
            <a:gdLst>
              <a:gd name="connsiteX0" fmla="*/ 207393 w 896525"/>
              <a:gd name="connsiteY0" fmla="*/ 1413163 h 1413163"/>
              <a:gd name="connsiteX1" fmla="*/ 112390 w 896525"/>
              <a:gd name="connsiteY1" fmla="*/ 1318161 h 1413163"/>
              <a:gd name="connsiteX2" fmla="*/ 17388 w 896525"/>
              <a:gd name="connsiteY2" fmla="*/ 1199407 h 1413163"/>
              <a:gd name="connsiteX3" fmla="*/ 17388 w 896525"/>
              <a:gd name="connsiteY3" fmla="*/ 1033153 h 1413163"/>
              <a:gd name="connsiteX4" fmla="*/ 64889 w 896525"/>
              <a:gd name="connsiteY4" fmla="*/ 1021277 h 1413163"/>
              <a:gd name="connsiteX5" fmla="*/ 100515 w 896525"/>
              <a:gd name="connsiteY5" fmla="*/ 1009402 h 1413163"/>
              <a:gd name="connsiteX6" fmla="*/ 266770 w 896525"/>
              <a:gd name="connsiteY6" fmla="*/ 985652 h 1413163"/>
              <a:gd name="connsiteX7" fmla="*/ 504276 w 896525"/>
              <a:gd name="connsiteY7" fmla="*/ 997527 h 1413163"/>
              <a:gd name="connsiteX8" fmla="*/ 539902 w 896525"/>
              <a:gd name="connsiteY8" fmla="*/ 1009402 h 1413163"/>
              <a:gd name="connsiteX9" fmla="*/ 682406 w 896525"/>
              <a:gd name="connsiteY9" fmla="*/ 997527 h 1413163"/>
              <a:gd name="connsiteX10" fmla="*/ 729907 w 896525"/>
              <a:gd name="connsiteY10" fmla="*/ 973776 h 1413163"/>
              <a:gd name="connsiteX11" fmla="*/ 789284 w 896525"/>
              <a:gd name="connsiteY11" fmla="*/ 950026 h 1413163"/>
              <a:gd name="connsiteX12" fmla="*/ 872411 w 896525"/>
              <a:gd name="connsiteY12" fmla="*/ 878774 h 1413163"/>
              <a:gd name="connsiteX13" fmla="*/ 896162 w 896525"/>
              <a:gd name="connsiteY13" fmla="*/ 748145 h 1413163"/>
              <a:gd name="connsiteX14" fmla="*/ 860536 w 896525"/>
              <a:gd name="connsiteY14" fmla="*/ 475013 h 1413163"/>
              <a:gd name="connsiteX15" fmla="*/ 848661 w 896525"/>
              <a:gd name="connsiteY15" fmla="*/ 380010 h 1413163"/>
              <a:gd name="connsiteX16" fmla="*/ 801159 w 896525"/>
              <a:gd name="connsiteY16" fmla="*/ 296883 h 1413163"/>
              <a:gd name="connsiteX17" fmla="*/ 765533 w 896525"/>
              <a:gd name="connsiteY17" fmla="*/ 285007 h 1413163"/>
              <a:gd name="connsiteX18" fmla="*/ 729907 w 896525"/>
              <a:gd name="connsiteY18" fmla="*/ 249381 h 1413163"/>
              <a:gd name="connsiteX19" fmla="*/ 682406 w 896525"/>
              <a:gd name="connsiteY19" fmla="*/ 237506 h 1413163"/>
              <a:gd name="connsiteX20" fmla="*/ 587403 w 896525"/>
              <a:gd name="connsiteY20" fmla="*/ 201880 h 1413163"/>
              <a:gd name="connsiteX21" fmla="*/ 634905 w 896525"/>
              <a:gd name="connsiteY21" fmla="*/ 142503 h 1413163"/>
              <a:gd name="connsiteX22" fmla="*/ 670531 w 896525"/>
              <a:gd name="connsiteY22" fmla="*/ 71252 h 1413163"/>
              <a:gd name="connsiteX23" fmla="*/ 658655 w 896525"/>
              <a:gd name="connsiteY23" fmla="*/ 0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6525" h="1413163">
                <a:moveTo>
                  <a:pt x="207393" y="1413163"/>
                </a:moveTo>
                <a:cubicBezTo>
                  <a:pt x="175725" y="1381496"/>
                  <a:pt x="141721" y="1352004"/>
                  <a:pt x="112390" y="1318161"/>
                </a:cubicBezTo>
                <a:cubicBezTo>
                  <a:pt x="-67376" y="1110738"/>
                  <a:pt x="131654" y="1313673"/>
                  <a:pt x="17388" y="1199407"/>
                </a:cubicBezTo>
                <a:cubicBezTo>
                  <a:pt x="2832" y="1141182"/>
                  <a:pt x="-13094" y="1100214"/>
                  <a:pt x="17388" y="1033153"/>
                </a:cubicBezTo>
                <a:cubicBezTo>
                  <a:pt x="24142" y="1018295"/>
                  <a:pt x="49196" y="1025761"/>
                  <a:pt x="64889" y="1021277"/>
                </a:cubicBezTo>
                <a:cubicBezTo>
                  <a:pt x="76925" y="1017838"/>
                  <a:pt x="88295" y="1012117"/>
                  <a:pt x="100515" y="1009402"/>
                </a:cubicBezTo>
                <a:cubicBezTo>
                  <a:pt x="144543" y="999618"/>
                  <a:pt x="225682" y="990788"/>
                  <a:pt x="266770" y="985652"/>
                </a:cubicBezTo>
                <a:cubicBezTo>
                  <a:pt x="345939" y="989610"/>
                  <a:pt x="425306" y="990660"/>
                  <a:pt x="504276" y="997527"/>
                </a:cubicBezTo>
                <a:cubicBezTo>
                  <a:pt x="516747" y="998611"/>
                  <a:pt x="527384" y="1009402"/>
                  <a:pt x="539902" y="1009402"/>
                </a:cubicBezTo>
                <a:cubicBezTo>
                  <a:pt x="587568" y="1009402"/>
                  <a:pt x="634905" y="1001485"/>
                  <a:pt x="682406" y="997527"/>
                </a:cubicBezTo>
                <a:cubicBezTo>
                  <a:pt x="698240" y="989610"/>
                  <a:pt x="713730" y="980966"/>
                  <a:pt x="729907" y="973776"/>
                </a:cubicBezTo>
                <a:cubicBezTo>
                  <a:pt x="749387" y="965118"/>
                  <a:pt x="770218" y="959559"/>
                  <a:pt x="789284" y="950026"/>
                </a:cubicBezTo>
                <a:cubicBezTo>
                  <a:pt x="825454" y="931941"/>
                  <a:pt x="843195" y="907990"/>
                  <a:pt x="872411" y="878774"/>
                </a:cubicBezTo>
                <a:cubicBezTo>
                  <a:pt x="888137" y="831597"/>
                  <a:pt x="898649" y="807828"/>
                  <a:pt x="896162" y="748145"/>
                </a:cubicBezTo>
                <a:cubicBezTo>
                  <a:pt x="893893" y="693691"/>
                  <a:pt x="870494" y="549704"/>
                  <a:pt x="860536" y="475013"/>
                </a:cubicBezTo>
                <a:cubicBezTo>
                  <a:pt x="856318" y="443379"/>
                  <a:pt x="856401" y="410971"/>
                  <a:pt x="848661" y="380010"/>
                </a:cubicBezTo>
                <a:cubicBezTo>
                  <a:pt x="846469" y="371244"/>
                  <a:pt x="812202" y="305717"/>
                  <a:pt x="801159" y="296883"/>
                </a:cubicBezTo>
                <a:cubicBezTo>
                  <a:pt x="791384" y="289063"/>
                  <a:pt x="777408" y="288966"/>
                  <a:pt x="765533" y="285007"/>
                </a:cubicBezTo>
                <a:cubicBezTo>
                  <a:pt x="753658" y="273132"/>
                  <a:pt x="744489" y="257713"/>
                  <a:pt x="729907" y="249381"/>
                </a:cubicBezTo>
                <a:cubicBezTo>
                  <a:pt x="715736" y="241284"/>
                  <a:pt x="697688" y="243237"/>
                  <a:pt x="682406" y="237506"/>
                </a:cubicBezTo>
                <a:cubicBezTo>
                  <a:pt x="558210" y="190932"/>
                  <a:pt x="709330" y="232360"/>
                  <a:pt x="587403" y="201880"/>
                </a:cubicBezTo>
                <a:cubicBezTo>
                  <a:pt x="610524" y="132522"/>
                  <a:pt x="581189" y="196220"/>
                  <a:pt x="634905" y="142503"/>
                </a:cubicBezTo>
                <a:cubicBezTo>
                  <a:pt x="657924" y="119484"/>
                  <a:pt x="660872" y="100225"/>
                  <a:pt x="670531" y="71252"/>
                </a:cubicBezTo>
                <a:lnTo>
                  <a:pt x="658655" y="0"/>
                </a:ln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375065" y="3633849"/>
            <a:ext cx="2790701" cy="1056904"/>
          </a:xfrm>
          <a:custGeom>
            <a:avLst/>
            <a:gdLst>
              <a:gd name="connsiteX0" fmla="*/ 0 w 2790701"/>
              <a:gd name="connsiteY0" fmla="*/ 1056904 h 1056904"/>
              <a:gd name="connsiteX1" fmla="*/ 71252 w 2790701"/>
              <a:gd name="connsiteY1" fmla="*/ 1021278 h 1056904"/>
              <a:gd name="connsiteX2" fmla="*/ 178130 w 2790701"/>
              <a:gd name="connsiteY2" fmla="*/ 938151 h 1056904"/>
              <a:gd name="connsiteX3" fmla="*/ 237506 w 2790701"/>
              <a:gd name="connsiteY3" fmla="*/ 902525 h 1056904"/>
              <a:gd name="connsiteX4" fmla="*/ 273132 w 2790701"/>
              <a:gd name="connsiteY4" fmla="*/ 866899 h 1056904"/>
              <a:gd name="connsiteX5" fmla="*/ 415636 w 2790701"/>
              <a:gd name="connsiteY5" fmla="*/ 783772 h 1056904"/>
              <a:gd name="connsiteX6" fmla="*/ 570016 w 2790701"/>
              <a:gd name="connsiteY6" fmla="*/ 712520 h 1056904"/>
              <a:gd name="connsiteX7" fmla="*/ 641267 w 2790701"/>
              <a:gd name="connsiteY7" fmla="*/ 665019 h 1056904"/>
              <a:gd name="connsiteX8" fmla="*/ 736270 w 2790701"/>
              <a:gd name="connsiteY8" fmla="*/ 641268 h 1056904"/>
              <a:gd name="connsiteX9" fmla="*/ 843148 w 2790701"/>
              <a:gd name="connsiteY9" fmla="*/ 593767 h 1056904"/>
              <a:gd name="connsiteX10" fmla="*/ 926275 w 2790701"/>
              <a:gd name="connsiteY10" fmla="*/ 570016 h 1056904"/>
              <a:gd name="connsiteX11" fmla="*/ 961901 w 2790701"/>
              <a:gd name="connsiteY11" fmla="*/ 558141 h 1056904"/>
              <a:gd name="connsiteX12" fmla="*/ 1009403 w 2790701"/>
              <a:gd name="connsiteY12" fmla="*/ 534390 h 1056904"/>
              <a:gd name="connsiteX13" fmla="*/ 1080654 w 2790701"/>
              <a:gd name="connsiteY13" fmla="*/ 510639 h 1056904"/>
              <a:gd name="connsiteX14" fmla="*/ 1116280 w 2790701"/>
              <a:gd name="connsiteY14" fmla="*/ 475013 h 1056904"/>
              <a:gd name="connsiteX15" fmla="*/ 1151906 w 2790701"/>
              <a:gd name="connsiteY15" fmla="*/ 463138 h 1056904"/>
              <a:gd name="connsiteX16" fmla="*/ 1199408 w 2790701"/>
              <a:gd name="connsiteY16" fmla="*/ 439387 h 1056904"/>
              <a:gd name="connsiteX17" fmla="*/ 1258784 w 2790701"/>
              <a:gd name="connsiteY17" fmla="*/ 415637 h 1056904"/>
              <a:gd name="connsiteX18" fmla="*/ 1365662 w 2790701"/>
              <a:gd name="connsiteY18" fmla="*/ 380011 h 1056904"/>
              <a:gd name="connsiteX19" fmla="*/ 1413164 w 2790701"/>
              <a:gd name="connsiteY19" fmla="*/ 332509 h 1056904"/>
              <a:gd name="connsiteX20" fmla="*/ 1448790 w 2790701"/>
              <a:gd name="connsiteY20" fmla="*/ 285008 h 1056904"/>
              <a:gd name="connsiteX21" fmla="*/ 1484416 w 2790701"/>
              <a:gd name="connsiteY21" fmla="*/ 273133 h 1056904"/>
              <a:gd name="connsiteX22" fmla="*/ 1520041 w 2790701"/>
              <a:gd name="connsiteY22" fmla="*/ 249382 h 1056904"/>
              <a:gd name="connsiteX23" fmla="*/ 1698171 w 2790701"/>
              <a:gd name="connsiteY23" fmla="*/ 273133 h 1056904"/>
              <a:gd name="connsiteX24" fmla="*/ 1793174 w 2790701"/>
              <a:gd name="connsiteY24" fmla="*/ 285008 h 1056904"/>
              <a:gd name="connsiteX25" fmla="*/ 1888177 w 2790701"/>
              <a:gd name="connsiteY25" fmla="*/ 368135 h 1056904"/>
              <a:gd name="connsiteX26" fmla="*/ 1900052 w 2790701"/>
              <a:gd name="connsiteY26" fmla="*/ 403761 h 1056904"/>
              <a:gd name="connsiteX27" fmla="*/ 1935678 w 2790701"/>
              <a:gd name="connsiteY27" fmla="*/ 427512 h 1056904"/>
              <a:gd name="connsiteX28" fmla="*/ 2018805 w 2790701"/>
              <a:gd name="connsiteY28" fmla="*/ 380011 h 1056904"/>
              <a:gd name="connsiteX29" fmla="*/ 2078182 w 2790701"/>
              <a:gd name="connsiteY29" fmla="*/ 296883 h 1056904"/>
              <a:gd name="connsiteX30" fmla="*/ 2090057 w 2790701"/>
              <a:gd name="connsiteY30" fmla="*/ 261257 h 1056904"/>
              <a:gd name="connsiteX31" fmla="*/ 2149434 w 2790701"/>
              <a:gd name="connsiteY31" fmla="*/ 166255 h 1056904"/>
              <a:gd name="connsiteX32" fmla="*/ 2185060 w 2790701"/>
              <a:gd name="connsiteY32" fmla="*/ 142504 h 1056904"/>
              <a:gd name="connsiteX33" fmla="*/ 2291938 w 2790701"/>
              <a:gd name="connsiteY33" fmla="*/ 154380 h 1056904"/>
              <a:gd name="connsiteX34" fmla="*/ 2327564 w 2790701"/>
              <a:gd name="connsiteY34" fmla="*/ 178130 h 1056904"/>
              <a:gd name="connsiteX35" fmla="*/ 2434441 w 2790701"/>
              <a:gd name="connsiteY35" fmla="*/ 237507 h 1056904"/>
              <a:gd name="connsiteX36" fmla="*/ 2505693 w 2790701"/>
              <a:gd name="connsiteY36" fmla="*/ 285008 h 1056904"/>
              <a:gd name="connsiteX37" fmla="*/ 2553195 w 2790701"/>
              <a:gd name="connsiteY37" fmla="*/ 296883 h 1056904"/>
              <a:gd name="connsiteX38" fmla="*/ 2588821 w 2790701"/>
              <a:gd name="connsiteY38" fmla="*/ 308759 h 1056904"/>
              <a:gd name="connsiteX39" fmla="*/ 2648197 w 2790701"/>
              <a:gd name="connsiteY39" fmla="*/ 320634 h 1056904"/>
              <a:gd name="connsiteX40" fmla="*/ 2719449 w 2790701"/>
              <a:gd name="connsiteY40" fmla="*/ 308759 h 1056904"/>
              <a:gd name="connsiteX41" fmla="*/ 2790701 w 2790701"/>
              <a:gd name="connsiteY41" fmla="*/ 285008 h 1056904"/>
              <a:gd name="connsiteX42" fmla="*/ 2731325 w 2790701"/>
              <a:gd name="connsiteY42" fmla="*/ 225632 h 1056904"/>
              <a:gd name="connsiteX43" fmla="*/ 2671948 w 2790701"/>
              <a:gd name="connsiteY43" fmla="*/ 178130 h 1056904"/>
              <a:gd name="connsiteX44" fmla="*/ 2707574 w 2790701"/>
              <a:gd name="connsiteY44" fmla="*/ 142504 h 1056904"/>
              <a:gd name="connsiteX45" fmla="*/ 2731325 w 2790701"/>
              <a:gd name="connsiteY45" fmla="*/ 106878 h 1056904"/>
              <a:gd name="connsiteX46" fmla="*/ 2766951 w 2790701"/>
              <a:gd name="connsiteY46" fmla="*/ 83128 h 1056904"/>
              <a:gd name="connsiteX47" fmla="*/ 2766951 w 2790701"/>
              <a:gd name="connsiteY47" fmla="*/ 11876 h 1056904"/>
              <a:gd name="connsiteX48" fmla="*/ 2743200 w 2790701"/>
              <a:gd name="connsiteY48" fmla="*/ 0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90701" h="1056904">
                <a:moveTo>
                  <a:pt x="0" y="1056904"/>
                </a:moveTo>
                <a:cubicBezTo>
                  <a:pt x="23751" y="1045029"/>
                  <a:pt x="49158" y="1036008"/>
                  <a:pt x="71252" y="1021278"/>
                </a:cubicBezTo>
                <a:cubicBezTo>
                  <a:pt x="108805" y="996243"/>
                  <a:pt x="139429" y="961372"/>
                  <a:pt x="178130" y="938151"/>
                </a:cubicBezTo>
                <a:cubicBezTo>
                  <a:pt x="197922" y="926276"/>
                  <a:pt x="219041" y="916374"/>
                  <a:pt x="237506" y="902525"/>
                </a:cubicBezTo>
                <a:cubicBezTo>
                  <a:pt x="250941" y="892448"/>
                  <a:pt x="259875" y="877210"/>
                  <a:pt x="273132" y="866899"/>
                </a:cubicBezTo>
                <a:cubicBezTo>
                  <a:pt x="339859" y="815000"/>
                  <a:pt x="343616" y="822552"/>
                  <a:pt x="415636" y="783772"/>
                </a:cubicBezTo>
                <a:cubicBezTo>
                  <a:pt x="537354" y="718231"/>
                  <a:pt x="455267" y="750769"/>
                  <a:pt x="570016" y="712520"/>
                </a:cubicBezTo>
                <a:cubicBezTo>
                  <a:pt x="593766" y="696686"/>
                  <a:pt x="616315" y="678882"/>
                  <a:pt x="641267" y="665019"/>
                </a:cubicBezTo>
                <a:cubicBezTo>
                  <a:pt x="661810" y="653606"/>
                  <a:pt x="719814" y="644559"/>
                  <a:pt x="736270" y="641268"/>
                </a:cubicBezTo>
                <a:cubicBezTo>
                  <a:pt x="777660" y="620573"/>
                  <a:pt x="797652" y="608932"/>
                  <a:pt x="843148" y="593767"/>
                </a:cubicBezTo>
                <a:cubicBezTo>
                  <a:pt x="870487" y="584654"/>
                  <a:pt x="898673" y="578297"/>
                  <a:pt x="926275" y="570016"/>
                </a:cubicBezTo>
                <a:cubicBezTo>
                  <a:pt x="938265" y="566419"/>
                  <a:pt x="950395" y="563072"/>
                  <a:pt x="961901" y="558141"/>
                </a:cubicBezTo>
                <a:cubicBezTo>
                  <a:pt x="978173" y="551168"/>
                  <a:pt x="992966" y="540965"/>
                  <a:pt x="1009403" y="534390"/>
                </a:cubicBezTo>
                <a:cubicBezTo>
                  <a:pt x="1032647" y="525092"/>
                  <a:pt x="1080654" y="510639"/>
                  <a:pt x="1080654" y="510639"/>
                </a:cubicBezTo>
                <a:cubicBezTo>
                  <a:pt x="1092529" y="498764"/>
                  <a:pt x="1102306" y="484329"/>
                  <a:pt x="1116280" y="475013"/>
                </a:cubicBezTo>
                <a:cubicBezTo>
                  <a:pt x="1126695" y="468069"/>
                  <a:pt x="1140400" y="468069"/>
                  <a:pt x="1151906" y="463138"/>
                </a:cubicBezTo>
                <a:cubicBezTo>
                  <a:pt x="1168178" y="456165"/>
                  <a:pt x="1183231" y="446577"/>
                  <a:pt x="1199408" y="439387"/>
                </a:cubicBezTo>
                <a:cubicBezTo>
                  <a:pt x="1218887" y="430730"/>
                  <a:pt x="1239718" y="425170"/>
                  <a:pt x="1258784" y="415637"/>
                </a:cubicBezTo>
                <a:cubicBezTo>
                  <a:pt x="1342276" y="373891"/>
                  <a:pt x="1233379" y="402058"/>
                  <a:pt x="1365662" y="380011"/>
                </a:cubicBezTo>
                <a:cubicBezTo>
                  <a:pt x="1381496" y="364177"/>
                  <a:pt x="1398418" y="349361"/>
                  <a:pt x="1413164" y="332509"/>
                </a:cubicBezTo>
                <a:cubicBezTo>
                  <a:pt x="1426197" y="317614"/>
                  <a:pt x="1433585" y="297679"/>
                  <a:pt x="1448790" y="285008"/>
                </a:cubicBezTo>
                <a:cubicBezTo>
                  <a:pt x="1458406" y="276994"/>
                  <a:pt x="1472541" y="277091"/>
                  <a:pt x="1484416" y="273133"/>
                </a:cubicBezTo>
                <a:cubicBezTo>
                  <a:pt x="1496291" y="265216"/>
                  <a:pt x="1505800" y="250331"/>
                  <a:pt x="1520041" y="249382"/>
                </a:cubicBezTo>
                <a:cubicBezTo>
                  <a:pt x="1769196" y="232771"/>
                  <a:pt x="1592593" y="253937"/>
                  <a:pt x="1698171" y="273133"/>
                </a:cubicBezTo>
                <a:cubicBezTo>
                  <a:pt x="1729570" y="278842"/>
                  <a:pt x="1761506" y="281050"/>
                  <a:pt x="1793174" y="285008"/>
                </a:cubicBezTo>
                <a:cubicBezTo>
                  <a:pt x="1876301" y="340426"/>
                  <a:pt x="1848592" y="308758"/>
                  <a:pt x="1888177" y="368135"/>
                </a:cubicBezTo>
                <a:cubicBezTo>
                  <a:pt x="1892135" y="380010"/>
                  <a:pt x="1892232" y="393986"/>
                  <a:pt x="1900052" y="403761"/>
                </a:cubicBezTo>
                <a:cubicBezTo>
                  <a:pt x="1908968" y="414906"/>
                  <a:pt x="1921406" y="427512"/>
                  <a:pt x="1935678" y="427512"/>
                </a:cubicBezTo>
                <a:cubicBezTo>
                  <a:pt x="1950742" y="427512"/>
                  <a:pt x="2004892" y="389286"/>
                  <a:pt x="2018805" y="380011"/>
                </a:cubicBezTo>
                <a:cubicBezTo>
                  <a:pt x="2026870" y="369257"/>
                  <a:pt x="2069501" y="314244"/>
                  <a:pt x="2078182" y="296883"/>
                </a:cubicBezTo>
                <a:cubicBezTo>
                  <a:pt x="2083780" y="285687"/>
                  <a:pt x="2085126" y="272763"/>
                  <a:pt x="2090057" y="261257"/>
                </a:cubicBezTo>
                <a:cubicBezTo>
                  <a:pt x="2104167" y="228334"/>
                  <a:pt x="2123862" y="191827"/>
                  <a:pt x="2149434" y="166255"/>
                </a:cubicBezTo>
                <a:cubicBezTo>
                  <a:pt x="2159526" y="156163"/>
                  <a:pt x="2173185" y="150421"/>
                  <a:pt x="2185060" y="142504"/>
                </a:cubicBezTo>
                <a:cubicBezTo>
                  <a:pt x="2220686" y="146463"/>
                  <a:pt x="2257163" y="145686"/>
                  <a:pt x="2291938" y="154380"/>
                </a:cubicBezTo>
                <a:cubicBezTo>
                  <a:pt x="2305784" y="157842"/>
                  <a:pt x="2315172" y="171049"/>
                  <a:pt x="2327564" y="178130"/>
                </a:cubicBezTo>
                <a:cubicBezTo>
                  <a:pt x="2438638" y="241601"/>
                  <a:pt x="2303913" y="154444"/>
                  <a:pt x="2434441" y="237507"/>
                </a:cubicBezTo>
                <a:cubicBezTo>
                  <a:pt x="2458523" y="252832"/>
                  <a:pt x="2478001" y="278085"/>
                  <a:pt x="2505693" y="285008"/>
                </a:cubicBezTo>
                <a:cubicBezTo>
                  <a:pt x="2521527" y="288966"/>
                  <a:pt x="2537502" y="292399"/>
                  <a:pt x="2553195" y="296883"/>
                </a:cubicBezTo>
                <a:cubicBezTo>
                  <a:pt x="2565231" y="300322"/>
                  <a:pt x="2576677" y="305723"/>
                  <a:pt x="2588821" y="308759"/>
                </a:cubicBezTo>
                <a:cubicBezTo>
                  <a:pt x="2608402" y="313654"/>
                  <a:pt x="2628405" y="316676"/>
                  <a:pt x="2648197" y="320634"/>
                </a:cubicBezTo>
                <a:cubicBezTo>
                  <a:pt x="2671948" y="316676"/>
                  <a:pt x="2696090" y="314599"/>
                  <a:pt x="2719449" y="308759"/>
                </a:cubicBezTo>
                <a:cubicBezTo>
                  <a:pt x="2743737" y="302687"/>
                  <a:pt x="2790701" y="285008"/>
                  <a:pt x="2790701" y="285008"/>
                </a:cubicBezTo>
                <a:cubicBezTo>
                  <a:pt x="2766843" y="213432"/>
                  <a:pt x="2799052" y="282071"/>
                  <a:pt x="2731325" y="225632"/>
                </a:cubicBezTo>
                <a:cubicBezTo>
                  <a:pt x="2659703" y="165947"/>
                  <a:pt x="2757010" y="206486"/>
                  <a:pt x="2671948" y="178130"/>
                </a:cubicBezTo>
                <a:cubicBezTo>
                  <a:pt x="2683823" y="166255"/>
                  <a:pt x="2696823" y="155406"/>
                  <a:pt x="2707574" y="142504"/>
                </a:cubicBezTo>
                <a:cubicBezTo>
                  <a:pt x="2716711" y="131540"/>
                  <a:pt x="2721233" y="116970"/>
                  <a:pt x="2731325" y="106878"/>
                </a:cubicBezTo>
                <a:cubicBezTo>
                  <a:pt x="2741417" y="96786"/>
                  <a:pt x="2755076" y="91045"/>
                  <a:pt x="2766951" y="83128"/>
                </a:cubicBezTo>
                <a:cubicBezTo>
                  <a:pt x="2776694" y="53897"/>
                  <a:pt x="2788874" y="41107"/>
                  <a:pt x="2766951" y="11876"/>
                </a:cubicBezTo>
                <a:cubicBezTo>
                  <a:pt x="2761640" y="4795"/>
                  <a:pt x="2751117" y="3959"/>
                  <a:pt x="2743200" y="0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220686" y="3004457"/>
            <a:ext cx="1745672" cy="712520"/>
          </a:xfrm>
          <a:custGeom>
            <a:avLst/>
            <a:gdLst>
              <a:gd name="connsiteX0" fmla="*/ 296883 w 1745672"/>
              <a:gd name="connsiteY0" fmla="*/ 641268 h 712520"/>
              <a:gd name="connsiteX1" fmla="*/ 368135 w 1745672"/>
              <a:gd name="connsiteY1" fmla="*/ 593766 h 712520"/>
              <a:gd name="connsiteX2" fmla="*/ 415636 w 1745672"/>
              <a:gd name="connsiteY2" fmla="*/ 498764 h 712520"/>
              <a:gd name="connsiteX3" fmla="*/ 380010 w 1745672"/>
              <a:gd name="connsiteY3" fmla="*/ 415637 h 712520"/>
              <a:gd name="connsiteX4" fmla="*/ 368135 w 1745672"/>
              <a:gd name="connsiteY4" fmla="*/ 380011 h 712520"/>
              <a:gd name="connsiteX5" fmla="*/ 261257 w 1745672"/>
              <a:gd name="connsiteY5" fmla="*/ 261257 h 712520"/>
              <a:gd name="connsiteX6" fmla="*/ 166254 w 1745672"/>
              <a:gd name="connsiteY6" fmla="*/ 201881 h 712520"/>
              <a:gd name="connsiteX7" fmla="*/ 0 w 1745672"/>
              <a:gd name="connsiteY7" fmla="*/ 190005 h 712520"/>
              <a:gd name="connsiteX8" fmla="*/ 11875 w 1745672"/>
              <a:gd name="connsiteY8" fmla="*/ 71252 h 712520"/>
              <a:gd name="connsiteX9" fmla="*/ 47501 w 1745672"/>
              <a:gd name="connsiteY9" fmla="*/ 35626 h 712520"/>
              <a:gd name="connsiteX10" fmla="*/ 118753 w 1745672"/>
              <a:gd name="connsiteY10" fmla="*/ 0 h 712520"/>
              <a:gd name="connsiteX11" fmla="*/ 463137 w 1745672"/>
              <a:gd name="connsiteY11" fmla="*/ 11875 h 712520"/>
              <a:gd name="connsiteX12" fmla="*/ 522514 w 1745672"/>
              <a:gd name="connsiteY12" fmla="*/ 23751 h 712520"/>
              <a:gd name="connsiteX13" fmla="*/ 605641 w 1745672"/>
              <a:gd name="connsiteY13" fmla="*/ 59377 h 712520"/>
              <a:gd name="connsiteX14" fmla="*/ 641267 w 1745672"/>
              <a:gd name="connsiteY14" fmla="*/ 83127 h 712520"/>
              <a:gd name="connsiteX15" fmla="*/ 700644 w 1745672"/>
              <a:gd name="connsiteY15" fmla="*/ 154379 h 712520"/>
              <a:gd name="connsiteX16" fmla="*/ 712519 w 1745672"/>
              <a:gd name="connsiteY16" fmla="*/ 190005 h 712520"/>
              <a:gd name="connsiteX17" fmla="*/ 748145 w 1745672"/>
              <a:gd name="connsiteY17" fmla="*/ 356260 h 712520"/>
              <a:gd name="connsiteX18" fmla="*/ 783771 w 1745672"/>
              <a:gd name="connsiteY18" fmla="*/ 427512 h 712520"/>
              <a:gd name="connsiteX19" fmla="*/ 819397 w 1745672"/>
              <a:gd name="connsiteY19" fmla="*/ 451262 h 712520"/>
              <a:gd name="connsiteX20" fmla="*/ 866898 w 1745672"/>
              <a:gd name="connsiteY20" fmla="*/ 486888 h 712520"/>
              <a:gd name="connsiteX21" fmla="*/ 914400 w 1745672"/>
              <a:gd name="connsiteY21" fmla="*/ 558140 h 712520"/>
              <a:gd name="connsiteX22" fmla="*/ 938150 w 1745672"/>
              <a:gd name="connsiteY22" fmla="*/ 593766 h 712520"/>
              <a:gd name="connsiteX23" fmla="*/ 1045028 w 1745672"/>
              <a:gd name="connsiteY23" fmla="*/ 700644 h 712520"/>
              <a:gd name="connsiteX24" fmla="*/ 1080654 w 1745672"/>
              <a:gd name="connsiteY24" fmla="*/ 712520 h 712520"/>
              <a:gd name="connsiteX25" fmla="*/ 1128156 w 1745672"/>
              <a:gd name="connsiteY25" fmla="*/ 700644 h 712520"/>
              <a:gd name="connsiteX26" fmla="*/ 1163782 w 1745672"/>
              <a:gd name="connsiteY26" fmla="*/ 617517 h 712520"/>
              <a:gd name="connsiteX27" fmla="*/ 1199408 w 1745672"/>
              <a:gd name="connsiteY27" fmla="*/ 510639 h 712520"/>
              <a:gd name="connsiteX28" fmla="*/ 1341911 w 1745672"/>
              <a:gd name="connsiteY28" fmla="*/ 451262 h 712520"/>
              <a:gd name="connsiteX29" fmla="*/ 1413163 w 1745672"/>
              <a:gd name="connsiteY29" fmla="*/ 427512 h 712520"/>
              <a:gd name="connsiteX30" fmla="*/ 1543792 w 1745672"/>
              <a:gd name="connsiteY30" fmla="*/ 403761 h 712520"/>
              <a:gd name="connsiteX31" fmla="*/ 1579418 w 1745672"/>
              <a:gd name="connsiteY31" fmla="*/ 391886 h 712520"/>
              <a:gd name="connsiteX32" fmla="*/ 1662545 w 1745672"/>
              <a:gd name="connsiteY32" fmla="*/ 320634 h 712520"/>
              <a:gd name="connsiteX33" fmla="*/ 1710046 w 1745672"/>
              <a:gd name="connsiteY33" fmla="*/ 296883 h 712520"/>
              <a:gd name="connsiteX34" fmla="*/ 1745672 w 1745672"/>
              <a:gd name="connsiteY34" fmla="*/ 296883 h 7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5672" h="712520">
                <a:moveTo>
                  <a:pt x="296883" y="641268"/>
                </a:moveTo>
                <a:cubicBezTo>
                  <a:pt x="320634" y="625434"/>
                  <a:pt x="349861" y="615695"/>
                  <a:pt x="368135" y="593766"/>
                </a:cubicBezTo>
                <a:cubicBezTo>
                  <a:pt x="390801" y="566567"/>
                  <a:pt x="415636" y="498764"/>
                  <a:pt x="415636" y="498764"/>
                </a:cubicBezTo>
                <a:cubicBezTo>
                  <a:pt x="390921" y="399901"/>
                  <a:pt x="421016" y="497647"/>
                  <a:pt x="380010" y="415637"/>
                </a:cubicBezTo>
                <a:cubicBezTo>
                  <a:pt x="374412" y="404441"/>
                  <a:pt x="374345" y="390879"/>
                  <a:pt x="368135" y="380011"/>
                </a:cubicBezTo>
                <a:cubicBezTo>
                  <a:pt x="343344" y="336626"/>
                  <a:pt x="293917" y="293917"/>
                  <a:pt x="261257" y="261257"/>
                </a:cubicBezTo>
                <a:cubicBezTo>
                  <a:pt x="247251" y="247251"/>
                  <a:pt x="188833" y="205644"/>
                  <a:pt x="166254" y="201881"/>
                </a:cubicBezTo>
                <a:cubicBezTo>
                  <a:pt x="111451" y="192747"/>
                  <a:pt x="55418" y="193964"/>
                  <a:pt x="0" y="190005"/>
                </a:cubicBezTo>
                <a:cubicBezTo>
                  <a:pt x="3958" y="150421"/>
                  <a:pt x="176" y="109275"/>
                  <a:pt x="11875" y="71252"/>
                </a:cubicBezTo>
                <a:cubicBezTo>
                  <a:pt x="16814" y="55200"/>
                  <a:pt x="34599" y="46377"/>
                  <a:pt x="47501" y="35626"/>
                </a:cubicBezTo>
                <a:cubicBezTo>
                  <a:pt x="78196" y="10047"/>
                  <a:pt x="83046" y="11902"/>
                  <a:pt x="118753" y="0"/>
                </a:cubicBezTo>
                <a:cubicBezTo>
                  <a:pt x="233548" y="3958"/>
                  <a:pt x="348472" y="5130"/>
                  <a:pt x="463137" y="11875"/>
                </a:cubicBezTo>
                <a:cubicBezTo>
                  <a:pt x="483287" y="13060"/>
                  <a:pt x="502932" y="18856"/>
                  <a:pt x="522514" y="23751"/>
                </a:cubicBezTo>
                <a:cubicBezTo>
                  <a:pt x="552124" y="31154"/>
                  <a:pt x="579203" y="44270"/>
                  <a:pt x="605641" y="59377"/>
                </a:cubicBezTo>
                <a:cubicBezTo>
                  <a:pt x="618033" y="66458"/>
                  <a:pt x="630303" y="73990"/>
                  <a:pt x="641267" y="83127"/>
                </a:cubicBezTo>
                <a:cubicBezTo>
                  <a:pt x="675555" y="111700"/>
                  <a:pt x="677291" y="119350"/>
                  <a:pt x="700644" y="154379"/>
                </a:cubicBezTo>
                <a:cubicBezTo>
                  <a:pt x="704602" y="166254"/>
                  <a:pt x="709652" y="177820"/>
                  <a:pt x="712519" y="190005"/>
                </a:cubicBezTo>
                <a:cubicBezTo>
                  <a:pt x="725500" y="245175"/>
                  <a:pt x="730223" y="302492"/>
                  <a:pt x="748145" y="356260"/>
                </a:cubicBezTo>
                <a:cubicBezTo>
                  <a:pt x="757803" y="385236"/>
                  <a:pt x="760750" y="404491"/>
                  <a:pt x="783771" y="427512"/>
                </a:cubicBezTo>
                <a:cubicBezTo>
                  <a:pt x="793863" y="437604"/>
                  <a:pt x="807783" y="442966"/>
                  <a:pt x="819397" y="451262"/>
                </a:cubicBezTo>
                <a:cubicBezTo>
                  <a:pt x="835503" y="462766"/>
                  <a:pt x="851064" y="475013"/>
                  <a:pt x="866898" y="486888"/>
                </a:cubicBezTo>
                <a:cubicBezTo>
                  <a:pt x="887769" y="549498"/>
                  <a:pt x="864980" y="498835"/>
                  <a:pt x="914400" y="558140"/>
                </a:cubicBezTo>
                <a:cubicBezTo>
                  <a:pt x="923537" y="569104"/>
                  <a:pt x="928668" y="583099"/>
                  <a:pt x="938150" y="593766"/>
                </a:cubicBezTo>
                <a:lnTo>
                  <a:pt x="1045028" y="700644"/>
                </a:lnTo>
                <a:cubicBezTo>
                  <a:pt x="1053879" y="709495"/>
                  <a:pt x="1068779" y="708561"/>
                  <a:pt x="1080654" y="712520"/>
                </a:cubicBezTo>
                <a:cubicBezTo>
                  <a:pt x="1096488" y="708561"/>
                  <a:pt x="1115618" y="711093"/>
                  <a:pt x="1128156" y="700644"/>
                </a:cubicBezTo>
                <a:cubicBezTo>
                  <a:pt x="1141699" y="689358"/>
                  <a:pt x="1157483" y="636412"/>
                  <a:pt x="1163782" y="617517"/>
                </a:cubicBezTo>
                <a:cubicBezTo>
                  <a:pt x="1171744" y="569746"/>
                  <a:pt x="1166011" y="544036"/>
                  <a:pt x="1199408" y="510639"/>
                </a:cubicBezTo>
                <a:cubicBezTo>
                  <a:pt x="1248485" y="461562"/>
                  <a:pt x="1268177" y="469696"/>
                  <a:pt x="1341911" y="451262"/>
                </a:cubicBezTo>
                <a:cubicBezTo>
                  <a:pt x="1366199" y="445190"/>
                  <a:pt x="1389412" y="435429"/>
                  <a:pt x="1413163" y="427512"/>
                </a:cubicBezTo>
                <a:cubicBezTo>
                  <a:pt x="1434766" y="420311"/>
                  <a:pt x="1525858" y="407746"/>
                  <a:pt x="1543792" y="403761"/>
                </a:cubicBezTo>
                <a:cubicBezTo>
                  <a:pt x="1556012" y="401046"/>
                  <a:pt x="1567543" y="395844"/>
                  <a:pt x="1579418" y="391886"/>
                </a:cubicBezTo>
                <a:cubicBezTo>
                  <a:pt x="1611804" y="359500"/>
                  <a:pt x="1621921" y="346024"/>
                  <a:pt x="1662545" y="320634"/>
                </a:cubicBezTo>
                <a:cubicBezTo>
                  <a:pt x="1677557" y="311252"/>
                  <a:pt x="1693024" y="301746"/>
                  <a:pt x="1710046" y="296883"/>
                </a:cubicBezTo>
                <a:cubicBezTo>
                  <a:pt x="1721464" y="293621"/>
                  <a:pt x="1733797" y="296883"/>
                  <a:pt x="1745672" y="296883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" name="Freeform 2047"/>
          <p:cNvSpPr/>
          <p:nvPr/>
        </p:nvSpPr>
        <p:spPr bwMode="auto">
          <a:xfrm>
            <a:off x="2636322" y="2434442"/>
            <a:ext cx="1496291" cy="558140"/>
          </a:xfrm>
          <a:custGeom>
            <a:avLst/>
            <a:gdLst>
              <a:gd name="connsiteX0" fmla="*/ 0 w 1496291"/>
              <a:gd name="connsiteY0" fmla="*/ 190005 h 558140"/>
              <a:gd name="connsiteX1" fmla="*/ 59377 w 1496291"/>
              <a:gd name="connsiteY1" fmla="*/ 225631 h 558140"/>
              <a:gd name="connsiteX2" fmla="*/ 237507 w 1496291"/>
              <a:gd name="connsiteY2" fmla="*/ 201880 h 558140"/>
              <a:gd name="connsiteX3" fmla="*/ 308759 w 1496291"/>
              <a:gd name="connsiteY3" fmla="*/ 190005 h 558140"/>
              <a:gd name="connsiteX4" fmla="*/ 403761 w 1496291"/>
              <a:gd name="connsiteY4" fmla="*/ 142503 h 558140"/>
              <a:gd name="connsiteX5" fmla="*/ 475013 w 1496291"/>
              <a:gd name="connsiteY5" fmla="*/ 95002 h 558140"/>
              <a:gd name="connsiteX6" fmla="*/ 558140 w 1496291"/>
              <a:gd name="connsiteY6" fmla="*/ 35626 h 558140"/>
              <a:gd name="connsiteX7" fmla="*/ 581891 w 1496291"/>
              <a:gd name="connsiteY7" fmla="*/ 0 h 558140"/>
              <a:gd name="connsiteX8" fmla="*/ 665018 w 1496291"/>
              <a:gd name="connsiteY8" fmla="*/ 11875 h 558140"/>
              <a:gd name="connsiteX9" fmla="*/ 760021 w 1496291"/>
              <a:gd name="connsiteY9" fmla="*/ 59376 h 558140"/>
              <a:gd name="connsiteX10" fmla="*/ 843148 w 1496291"/>
              <a:gd name="connsiteY10" fmla="*/ 166254 h 558140"/>
              <a:gd name="connsiteX11" fmla="*/ 878774 w 1496291"/>
              <a:gd name="connsiteY11" fmla="*/ 178129 h 558140"/>
              <a:gd name="connsiteX12" fmla="*/ 914400 w 1496291"/>
              <a:gd name="connsiteY12" fmla="*/ 201880 h 558140"/>
              <a:gd name="connsiteX13" fmla="*/ 997527 w 1496291"/>
              <a:gd name="connsiteY13" fmla="*/ 178129 h 558140"/>
              <a:gd name="connsiteX14" fmla="*/ 1080655 w 1496291"/>
              <a:gd name="connsiteY14" fmla="*/ 166254 h 558140"/>
              <a:gd name="connsiteX15" fmla="*/ 1258784 w 1496291"/>
              <a:gd name="connsiteY15" fmla="*/ 166254 h 558140"/>
              <a:gd name="connsiteX16" fmla="*/ 1294410 w 1496291"/>
              <a:gd name="connsiteY16" fmla="*/ 201880 h 558140"/>
              <a:gd name="connsiteX17" fmla="*/ 1318161 w 1496291"/>
              <a:gd name="connsiteY17" fmla="*/ 249381 h 558140"/>
              <a:gd name="connsiteX18" fmla="*/ 1365662 w 1496291"/>
              <a:gd name="connsiteY18" fmla="*/ 320633 h 558140"/>
              <a:gd name="connsiteX19" fmla="*/ 1389413 w 1496291"/>
              <a:gd name="connsiteY19" fmla="*/ 356259 h 558140"/>
              <a:gd name="connsiteX20" fmla="*/ 1436914 w 1496291"/>
              <a:gd name="connsiteY20" fmla="*/ 451262 h 558140"/>
              <a:gd name="connsiteX21" fmla="*/ 1448790 w 1496291"/>
              <a:gd name="connsiteY21" fmla="*/ 486888 h 558140"/>
              <a:gd name="connsiteX22" fmla="*/ 1496291 w 1496291"/>
              <a:gd name="connsiteY22" fmla="*/ 558140 h 5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6291" h="558140">
                <a:moveTo>
                  <a:pt x="0" y="190005"/>
                </a:moveTo>
                <a:cubicBezTo>
                  <a:pt x="19792" y="201880"/>
                  <a:pt x="36474" y="222768"/>
                  <a:pt x="59377" y="225631"/>
                </a:cubicBezTo>
                <a:cubicBezTo>
                  <a:pt x="145733" y="236425"/>
                  <a:pt x="170182" y="215344"/>
                  <a:pt x="237507" y="201880"/>
                </a:cubicBezTo>
                <a:cubicBezTo>
                  <a:pt x="261118" y="197158"/>
                  <a:pt x="285008" y="193963"/>
                  <a:pt x="308759" y="190005"/>
                </a:cubicBezTo>
                <a:cubicBezTo>
                  <a:pt x="340426" y="174171"/>
                  <a:pt x="378726" y="167538"/>
                  <a:pt x="403761" y="142503"/>
                </a:cubicBezTo>
                <a:cubicBezTo>
                  <a:pt x="448238" y="98026"/>
                  <a:pt x="423455" y="112188"/>
                  <a:pt x="475013" y="95002"/>
                </a:cubicBezTo>
                <a:cubicBezTo>
                  <a:pt x="495245" y="81515"/>
                  <a:pt x="543407" y="50359"/>
                  <a:pt x="558140" y="35626"/>
                </a:cubicBezTo>
                <a:cubicBezTo>
                  <a:pt x="568232" y="25534"/>
                  <a:pt x="573974" y="11875"/>
                  <a:pt x="581891" y="0"/>
                </a:cubicBezTo>
                <a:cubicBezTo>
                  <a:pt x="609600" y="3958"/>
                  <a:pt x="637863" y="5086"/>
                  <a:pt x="665018" y="11875"/>
                </a:cubicBezTo>
                <a:cubicBezTo>
                  <a:pt x="711498" y="23495"/>
                  <a:pt x="724165" y="35472"/>
                  <a:pt x="760021" y="59376"/>
                </a:cubicBezTo>
                <a:cubicBezTo>
                  <a:pt x="778894" y="87686"/>
                  <a:pt x="809662" y="143930"/>
                  <a:pt x="843148" y="166254"/>
                </a:cubicBezTo>
                <a:cubicBezTo>
                  <a:pt x="853563" y="173198"/>
                  <a:pt x="866899" y="174171"/>
                  <a:pt x="878774" y="178129"/>
                </a:cubicBezTo>
                <a:cubicBezTo>
                  <a:pt x="890649" y="186046"/>
                  <a:pt x="900128" y="201880"/>
                  <a:pt x="914400" y="201880"/>
                </a:cubicBezTo>
                <a:cubicBezTo>
                  <a:pt x="943218" y="201880"/>
                  <a:pt x="969349" y="184167"/>
                  <a:pt x="997527" y="178129"/>
                </a:cubicBezTo>
                <a:cubicBezTo>
                  <a:pt x="1024896" y="172264"/>
                  <a:pt x="1052946" y="170212"/>
                  <a:pt x="1080655" y="166254"/>
                </a:cubicBezTo>
                <a:cubicBezTo>
                  <a:pt x="1149065" y="143451"/>
                  <a:pt x="1151162" y="137555"/>
                  <a:pt x="1258784" y="166254"/>
                </a:cubicBezTo>
                <a:cubicBezTo>
                  <a:pt x="1275011" y="170581"/>
                  <a:pt x="1284648" y="188214"/>
                  <a:pt x="1294410" y="201880"/>
                </a:cubicBezTo>
                <a:cubicBezTo>
                  <a:pt x="1304700" y="216285"/>
                  <a:pt x="1309053" y="234201"/>
                  <a:pt x="1318161" y="249381"/>
                </a:cubicBezTo>
                <a:cubicBezTo>
                  <a:pt x="1332847" y="273858"/>
                  <a:pt x="1349828" y="296882"/>
                  <a:pt x="1365662" y="320633"/>
                </a:cubicBezTo>
                <a:lnTo>
                  <a:pt x="1389413" y="356259"/>
                </a:lnTo>
                <a:cubicBezTo>
                  <a:pt x="1413023" y="450703"/>
                  <a:pt x="1383085" y="357064"/>
                  <a:pt x="1436914" y="451262"/>
                </a:cubicBezTo>
                <a:cubicBezTo>
                  <a:pt x="1443125" y="462130"/>
                  <a:pt x="1443859" y="475382"/>
                  <a:pt x="1448790" y="486888"/>
                </a:cubicBezTo>
                <a:cubicBezTo>
                  <a:pt x="1470359" y="537215"/>
                  <a:pt x="1464569" y="526418"/>
                  <a:pt x="1496291" y="558140"/>
                </a:cubicBezTo>
              </a:path>
            </a:pathLst>
          </a:cu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4367409" y="1562286"/>
            <a:ext cx="999826" cy="973776"/>
          </a:xfrm>
          <a:custGeom>
            <a:avLst/>
            <a:gdLst>
              <a:gd name="connsiteX0" fmla="*/ 500831 w 999826"/>
              <a:gd name="connsiteY0" fmla="*/ 0 h 973776"/>
              <a:gd name="connsiteX1" fmla="*/ 180197 w 999826"/>
              <a:gd name="connsiteY1" fmla="*/ 166254 h 973776"/>
              <a:gd name="connsiteX2" fmla="*/ 13943 w 999826"/>
              <a:gd name="connsiteY2" fmla="*/ 261257 h 973776"/>
              <a:gd name="connsiteX3" fmla="*/ 536457 w 999826"/>
              <a:gd name="connsiteY3" fmla="*/ 356259 h 973776"/>
              <a:gd name="connsiteX4" fmla="*/ 999594 w 999826"/>
              <a:gd name="connsiteY4" fmla="*/ 641267 h 973776"/>
              <a:gd name="connsiteX5" fmla="*/ 477080 w 999826"/>
              <a:gd name="connsiteY5" fmla="*/ 760020 h 973776"/>
              <a:gd name="connsiteX6" fmla="*/ 441454 w 999826"/>
              <a:gd name="connsiteY6" fmla="*/ 973776 h 97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826" h="973776">
                <a:moveTo>
                  <a:pt x="500831" y="0"/>
                </a:moveTo>
                <a:lnTo>
                  <a:pt x="180197" y="166254"/>
                </a:lnTo>
                <a:cubicBezTo>
                  <a:pt x="99049" y="209797"/>
                  <a:pt x="-45434" y="229590"/>
                  <a:pt x="13943" y="261257"/>
                </a:cubicBezTo>
                <a:cubicBezTo>
                  <a:pt x="73320" y="292924"/>
                  <a:pt x="372182" y="292924"/>
                  <a:pt x="536457" y="356259"/>
                </a:cubicBezTo>
                <a:cubicBezTo>
                  <a:pt x="700732" y="419594"/>
                  <a:pt x="1009490" y="573974"/>
                  <a:pt x="999594" y="641267"/>
                </a:cubicBezTo>
                <a:cubicBezTo>
                  <a:pt x="989698" y="708561"/>
                  <a:pt x="570103" y="704602"/>
                  <a:pt x="477080" y="760020"/>
                </a:cubicBezTo>
                <a:cubicBezTo>
                  <a:pt x="384057" y="815438"/>
                  <a:pt x="441454" y="973776"/>
                  <a:pt x="441454" y="973776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681132" y="1574161"/>
            <a:ext cx="707149" cy="1168824"/>
          </a:xfrm>
          <a:custGeom>
            <a:avLst/>
            <a:gdLst>
              <a:gd name="connsiteX0" fmla="*/ 707149 w 707149"/>
              <a:gd name="connsiteY0" fmla="*/ 0 h 1168824"/>
              <a:gd name="connsiteX1" fmla="*/ 339014 w 707149"/>
              <a:gd name="connsiteY1" fmla="*/ 296883 h 1168824"/>
              <a:gd name="connsiteX2" fmla="*/ 6505 w 707149"/>
              <a:gd name="connsiteY2" fmla="*/ 261257 h 1168824"/>
              <a:gd name="connsiteX3" fmla="*/ 137134 w 707149"/>
              <a:gd name="connsiteY3" fmla="*/ 463138 h 1168824"/>
              <a:gd name="connsiteX4" fmla="*/ 362765 w 707149"/>
              <a:gd name="connsiteY4" fmla="*/ 748145 h 1168824"/>
              <a:gd name="connsiteX5" fmla="*/ 267762 w 707149"/>
              <a:gd name="connsiteY5" fmla="*/ 1128156 h 1168824"/>
              <a:gd name="connsiteX6" fmla="*/ 113383 w 707149"/>
              <a:gd name="connsiteY6" fmla="*/ 1140031 h 11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149" h="1168824">
                <a:moveTo>
                  <a:pt x="707149" y="0"/>
                </a:moveTo>
                <a:cubicBezTo>
                  <a:pt x="581468" y="126670"/>
                  <a:pt x="455788" y="253340"/>
                  <a:pt x="339014" y="296883"/>
                </a:cubicBezTo>
                <a:cubicBezTo>
                  <a:pt x="222240" y="340426"/>
                  <a:pt x="40152" y="233548"/>
                  <a:pt x="6505" y="261257"/>
                </a:cubicBezTo>
                <a:cubicBezTo>
                  <a:pt x="-27142" y="288966"/>
                  <a:pt x="77757" y="381990"/>
                  <a:pt x="137134" y="463138"/>
                </a:cubicBezTo>
                <a:cubicBezTo>
                  <a:pt x="196511" y="544286"/>
                  <a:pt x="340994" y="637309"/>
                  <a:pt x="362765" y="748145"/>
                </a:cubicBezTo>
                <a:cubicBezTo>
                  <a:pt x="384536" y="858981"/>
                  <a:pt x="309326" y="1062842"/>
                  <a:pt x="267762" y="1128156"/>
                </a:cubicBezTo>
                <a:cubicBezTo>
                  <a:pt x="226198" y="1193470"/>
                  <a:pt x="169790" y="1166750"/>
                  <a:pt x="113383" y="1140031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483284" y="1669163"/>
            <a:ext cx="1520632" cy="1128156"/>
          </a:xfrm>
          <a:custGeom>
            <a:avLst/>
            <a:gdLst>
              <a:gd name="connsiteX0" fmla="*/ 1436914 w 1520632"/>
              <a:gd name="connsiteY0" fmla="*/ 0 h 1128156"/>
              <a:gd name="connsiteX1" fmla="*/ 1496291 w 1520632"/>
              <a:gd name="connsiteY1" fmla="*/ 59377 h 1128156"/>
              <a:gd name="connsiteX2" fmla="*/ 1520042 w 1520632"/>
              <a:gd name="connsiteY2" fmla="*/ 95003 h 1128156"/>
              <a:gd name="connsiteX3" fmla="*/ 1508166 w 1520632"/>
              <a:gd name="connsiteY3" fmla="*/ 201881 h 1128156"/>
              <a:gd name="connsiteX4" fmla="*/ 1472540 w 1520632"/>
              <a:gd name="connsiteY4" fmla="*/ 285008 h 1128156"/>
              <a:gd name="connsiteX5" fmla="*/ 1425039 w 1520632"/>
              <a:gd name="connsiteY5" fmla="*/ 356260 h 1128156"/>
              <a:gd name="connsiteX6" fmla="*/ 1377538 w 1520632"/>
              <a:gd name="connsiteY6" fmla="*/ 427512 h 1128156"/>
              <a:gd name="connsiteX7" fmla="*/ 1341912 w 1520632"/>
              <a:gd name="connsiteY7" fmla="*/ 439387 h 1128156"/>
              <a:gd name="connsiteX8" fmla="*/ 1306286 w 1520632"/>
              <a:gd name="connsiteY8" fmla="*/ 463138 h 1128156"/>
              <a:gd name="connsiteX9" fmla="*/ 1199408 w 1520632"/>
              <a:gd name="connsiteY9" fmla="*/ 439387 h 1128156"/>
              <a:gd name="connsiteX10" fmla="*/ 1140031 w 1520632"/>
              <a:gd name="connsiteY10" fmla="*/ 427512 h 1128156"/>
              <a:gd name="connsiteX11" fmla="*/ 1045029 w 1520632"/>
              <a:gd name="connsiteY11" fmla="*/ 439387 h 1128156"/>
              <a:gd name="connsiteX12" fmla="*/ 973777 w 1520632"/>
              <a:gd name="connsiteY12" fmla="*/ 486889 h 1128156"/>
              <a:gd name="connsiteX13" fmla="*/ 985652 w 1520632"/>
              <a:gd name="connsiteY13" fmla="*/ 629393 h 1128156"/>
              <a:gd name="connsiteX14" fmla="*/ 1009403 w 1520632"/>
              <a:gd name="connsiteY14" fmla="*/ 700645 h 1128156"/>
              <a:gd name="connsiteX15" fmla="*/ 985652 w 1520632"/>
              <a:gd name="connsiteY15" fmla="*/ 819398 h 1128156"/>
              <a:gd name="connsiteX16" fmla="*/ 961901 w 1520632"/>
              <a:gd name="connsiteY16" fmla="*/ 855024 h 1128156"/>
              <a:gd name="connsiteX17" fmla="*/ 926275 w 1520632"/>
              <a:gd name="connsiteY17" fmla="*/ 890650 h 1128156"/>
              <a:gd name="connsiteX18" fmla="*/ 890649 w 1520632"/>
              <a:gd name="connsiteY18" fmla="*/ 902525 h 1128156"/>
              <a:gd name="connsiteX19" fmla="*/ 843148 w 1520632"/>
              <a:gd name="connsiteY19" fmla="*/ 926276 h 1128156"/>
              <a:gd name="connsiteX20" fmla="*/ 665018 w 1520632"/>
              <a:gd name="connsiteY20" fmla="*/ 914400 h 1128156"/>
              <a:gd name="connsiteX21" fmla="*/ 593766 w 1520632"/>
              <a:gd name="connsiteY21" fmla="*/ 878774 h 1128156"/>
              <a:gd name="connsiteX22" fmla="*/ 558140 w 1520632"/>
              <a:gd name="connsiteY22" fmla="*/ 866899 h 1128156"/>
              <a:gd name="connsiteX23" fmla="*/ 522514 w 1520632"/>
              <a:gd name="connsiteY23" fmla="*/ 878774 h 1128156"/>
              <a:gd name="connsiteX24" fmla="*/ 439387 w 1520632"/>
              <a:gd name="connsiteY24" fmla="*/ 950026 h 1128156"/>
              <a:gd name="connsiteX25" fmla="*/ 415636 w 1520632"/>
              <a:gd name="connsiteY25" fmla="*/ 985652 h 1128156"/>
              <a:gd name="connsiteX26" fmla="*/ 380010 w 1520632"/>
              <a:gd name="connsiteY26" fmla="*/ 1021278 h 1128156"/>
              <a:gd name="connsiteX27" fmla="*/ 332509 w 1520632"/>
              <a:gd name="connsiteY27" fmla="*/ 1092530 h 1128156"/>
              <a:gd name="connsiteX28" fmla="*/ 308758 w 1520632"/>
              <a:gd name="connsiteY28" fmla="*/ 1128156 h 1128156"/>
              <a:gd name="connsiteX29" fmla="*/ 118753 w 1520632"/>
              <a:gd name="connsiteY29" fmla="*/ 1116281 h 1128156"/>
              <a:gd name="connsiteX30" fmla="*/ 0 w 1520632"/>
              <a:gd name="connsiteY30" fmla="*/ 1104406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20632" h="1128156">
                <a:moveTo>
                  <a:pt x="1436914" y="0"/>
                </a:moveTo>
                <a:cubicBezTo>
                  <a:pt x="1456706" y="19792"/>
                  <a:pt x="1477859" y="38312"/>
                  <a:pt x="1496291" y="59377"/>
                </a:cubicBezTo>
                <a:cubicBezTo>
                  <a:pt x="1505689" y="70118"/>
                  <a:pt x="1518857" y="80780"/>
                  <a:pt x="1520042" y="95003"/>
                </a:cubicBezTo>
                <a:cubicBezTo>
                  <a:pt x="1523019" y="130724"/>
                  <a:pt x="1514059" y="166523"/>
                  <a:pt x="1508166" y="201881"/>
                </a:cubicBezTo>
                <a:cubicBezTo>
                  <a:pt x="1504385" y="224564"/>
                  <a:pt x="1482525" y="268366"/>
                  <a:pt x="1472540" y="285008"/>
                </a:cubicBezTo>
                <a:cubicBezTo>
                  <a:pt x="1457854" y="309485"/>
                  <a:pt x="1440873" y="332509"/>
                  <a:pt x="1425039" y="356260"/>
                </a:cubicBezTo>
                <a:lnTo>
                  <a:pt x="1377538" y="427512"/>
                </a:lnTo>
                <a:cubicBezTo>
                  <a:pt x="1370595" y="437927"/>
                  <a:pt x="1353787" y="435429"/>
                  <a:pt x="1341912" y="439387"/>
                </a:cubicBezTo>
                <a:cubicBezTo>
                  <a:pt x="1330037" y="447304"/>
                  <a:pt x="1320471" y="461562"/>
                  <a:pt x="1306286" y="463138"/>
                </a:cubicBezTo>
                <a:cubicBezTo>
                  <a:pt x="1261035" y="468166"/>
                  <a:pt x="1237940" y="449020"/>
                  <a:pt x="1199408" y="439387"/>
                </a:cubicBezTo>
                <a:cubicBezTo>
                  <a:pt x="1179826" y="434492"/>
                  <a:pt x="1159823" y="431470"/>
                  <a:pt x="1140031" y="427512"/>
                </a:cubicBezTo>
                <a:cubicBezTo>
                  <a:pt x="1108364" y="431470"/>
                  <a:pt x="1075083" y="428653"/>
                  <a:pt x="1045029" y="439387"/>
                </a:cubicBezTo>
                <a:cubicBezTo>
                  <a:pt x="1018147" y="448988"/>
                  <a:pt x="973777" y="486889"/>
                  <a:pt x="973777" y="486889"/>
                </a:cubicBezTo>
                <a:cubicBezTo>
                  <a:pt x="977735" y="534390"/>
                  <a:pt x="977816" y="582376"/>
                  <a:pt x="985652" y="629393"/>
                </a:cubicBezTo>
                <a:cubicBezTo>
                  <a:pt x="989768" y="654088"/>
                  <a:pt x="1009403" y="700645"/>
                  <a:pt x="1009403" y="700645"/>
                </a:cubicBezTo>
                <a:cubicBezTo>
                  <a:pt x="1005027" y="731274"/>
                  <a:pt x="1002232" y="786238"/>
                  <a:pt x="985652" y="819398"/>
                </a:cubicBezTo>
                <a:cubicBezTo>
                  <a:pt x="979269" y="832164"/>
                  <a:pt x="971038" y="844060"/>
                  <a:pt x="961901" y="855024"/>
                </a:cubicBezTo>
                <a:cubicBezTo>
                  <a:pt x="951150" y="867926"/>
                  <a:pt x="940249" y="881334"/>
                  <a:pt x="926275" y="890650"/>
                </a:cubicBezTo>
                <a:cubicBezTo>
                  <a:pt x="915860" y="897594"/>
                  <a:pt x="902155" y="897594"/>
                  <a:pt x="890649" y="902525"/>
                </a:cubicBezTo>
                <a:cubicBezTo>
                  <a:pt x="874378" y="909498"/>
                  <a:pt x="858982" y="918359"/>
                  <a:pt x="843148" y="926276"/>
                </a:cubicBezTo>
                <a:cubicBezTo>
                  <a:pt x="783771" y="922317"/>
                  <a:pt x="724163" y="920972"/>
                  <a:pt x="665018" y="914400"/>
                </a:cubicBezTo>
                <a:cubicBezTo>
                  <a:pt x="626639" y="910136"/>
                  <a:pt x="627509" y="895645"/>
                  <a:pt x="593766" y="878774"/>
                </a:cubicBezTo>
                <a:cubicBezTo>
                  <a:pt x="582570" y="873176"/>
                  <a:pt x="570015" y="870857"/>
                  <a:pt x="558140" y="866899"/>
                </a:cubicBezTo>
                <a:cubicBezTo>
                  <a:pt x="546265" y="870857"/>
                  <a:pt x="533710" y="873176"/>
                  <a:pt x="522514" y="878774"/>
                </a:cubicBezTo>
                <a:cubicBezTo>
                  <a:pt x="490999" y="894532"/>
                  <a:pt x="461300" y="924461"/>
                  <a:pt x="439387" y="950026"/>
                </a:cubicBezTo>
                <a:cubicBezTo>
                  <a:pt x="430099" y="960862"/>
                  <a:pt x="424773" y="974688"/>
                  <a:pt x="415636" y="985652"/>
                </a:cubicBezTo>
                <a:cubicBezTo>
                  <a:pt x="404885" y="998554"/>
                  <a:pt x="390321" y="1008021"/>
                  <a:pt x="380010" y="1021278"/>
                </a:cubicBezTo>
                <a:cubicBezTo>
                  <a:pt x="362485" y="1043810"/>
                  <a:pt x="348343" y="1068779"/>
                  <a:pt x="332509" y="1092530"/>
                </a:cubicBezTo>
                <a:lnTo>
                  <a:pt x="308758" y="1128156"/>
                </a:lnTo>
                <a:cubicBezTo>
                  <a:pt x="245423" y="1124198"/>
                  <a:pt x="181926" y="1122297"/>
                  <a:pt x="118753" y="1116281"/>
                </a:cubicBezTo>
                <a:cubicBezTo>
                  <a:pt x="-46695" y="1100524"/>
                  <a:pt x="164543" y="1104406"/>
                  <a:pt x="0" y="1104406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328905" y="4483615"/>
            <a:ext cx="1710047" cy="1163782"/>
          </a:xfrm>
          <a:custGeom>
            <a:avLst/>
            <a:gdLst>
              <a:gd name="connsiteX0" fmla="*/ 1615044 w 1710047"/>
              <a:gd name="connsiteY0" fmla="*/ 1163782 h 1163782"/>
              <a:gd name="connsiteX1" fmla="*/ 1638795 w 1710047"/>
              <a:gd name="connsiteY1" fmla="*/ 1045029 h 1163782"/>
              <a:gd name="connsiteX2" fmla="*/ 1674421 w 1710047"/>
              <a:gd name="connsiteY2" fmla="*/ 950026 h 1163782"/>
              <a:gd name="connsiteX3" fmla="*/ 1686296 w 1710047"/>
              <a:gd name="connsiteY3" fmla="*/ 878774 h 1163782"/>
              <a:gd name="connsiteX4" fmla="*/ 1698171 w 1710047"/>
              <a:gd name="connsiteY4" fmla="*/ 843148 h 1163782"/>
              <a:gd name="connsiteX5" fmla="*/ 1710047 w 1710047"/>
              <a:gd name="connsiteY5" fmla="*/ 676894 h 1163782"/>
              <a:gd name="connsiteX6" fmla="*/ 1698171 w 1710047"/>
              <a:gd name="connsiteY6" fmla="*/ 581891 h 1163782"/>
              <a:gd name="connsiteX7" fmla="*/ 1686296 w 1710047"/>
              <a:gd name="connsiteY7" fmla="*/ 546265 h 1163782"/>
              <a:gd name="connsiteX8" fmla="*/ 1650670 w 1710047"/>
              <a:gd name="connsiteY8" fmla="*/ 451263 h 1163782"/>
              <a:gd name="connsiteX9" fmla="*/ 1626919 w 1710047"/>
              <a:gd name="connsiteY9" fmla="*/ 415637 h 1163782"/>
              <a:gd name="connsiteX10" fmla="*/ 1579418 w 1710047"/>
              <a:gd name="connsiteY10" fmla="*/ 380011 h 1163782"/>
              <a:gd name="connsiteX11" fmla="*/ 1377537 w 1710047"/>
              <a:gd name="connsiteY11" fmla="*/ 391886 h 1163782"/>
              <a:gd name="connsiteX12" fmla="*/ 1341911 w 1710047"/>
              <a:gd name="connsiteY12" fmla="*/ 403761 h 1163782"/>
              <a:gd name="connsiteX13" fmla="*/ 1282535 w 1710047"/>
              <a:gd name="connsiteY13" fmla="*/ 415637 h 1163782"/>
              <a:gd name="connsiteX14" fmla="*/ 1175657 w 1710047"/>
              <a:gd name="connsiteY14" fmla="*/ 451263 h 1163782"/>
              <a:gd name="connsiteX15" fmla="*/ 1056904 w 1710047"/>
              <a:gd name="connsiteY15" fmla="*/ 463138 h 1163782"/>
              <a:gd name="connsiteX16" fmla="*/ 985652 w 1710047"/>
              <a:gd name="connsiteY16" fmla="*/ 475013 h 1163782"/>
              <a:gd name="connsiteX17" fmla="*/ 950026 w 1710047"/>
              <a:gd name="connsiteY17" fmla="*/ 463138 h 1163782"/>
              <a:gd name="connsiteX18" fmla="*/ 878774 w 1710047"/>
              <a:gd name="connsiteY18" fmla="*/ 380011 h 1163782"/>
              <a:gd name="connsiteX19" fmla="*/ 771896 w 1710047"/>
              <a:gd name="connsiteY19" fmla="*/ 190006 h 1163782"/>
              <a:gd name="connsiteX20" fmla="*/ 760021 w 1710047"/>
              <a:gd name="connsiteY20" fmla="*/ 95003 h 1163782"/>
              <a:gd name="connsiteX21" fmla="*/ 748145 w 1710047"/>
              <a:gd name="connsiteY21" fmla="*/ 59377 h 1163782"/>
              <a:gd name="connsiteX22" fmla="*/ 665018 w 1710047"/>
              <a:gd name="connsiteY22" fmla="*/ 71252 h 1163782"/>
              <a:gd name="connsiteX23" fmla="*/ 605641 w 1710047"/>
              <a:gd name="connsiteY23" fmla="*/ 142504 h 1163782"/>
              <a:gd name="connsiteX24" fmla="*/ 570015 w 1710047"/>
              <a:gd name="connsiteY24" fmla="*/ 154380 h 1163782"/>
              <a:gd name="connsiteX25" fmla="*/ 534389 w 1710047"/>
              <a:gd name="connsiteY25" fmla="*/ 190006 h 1163782"/>
              <a:gd name="connsiteX26" fmla="*/ 498763 w 1710047"/>
              <a:gd name="connsiteY26" fmla="*/ 201881 h 1163782"/>
              <a:gd name="connsiteX27" fmla="*/ 403761 w 1710047"/>
              <a:gd name="connsiteY27" fmla="*/ 237507 h 1163782"/>
              <a:gd name="connsiteX28" fmla="*/ 320634 w 1710047"/>
              <a:gd name="connsiteY28" fmla="*/ 178130 h 1163782"/>
              <a:gd name="connsiteX29" fmla="*/ 249382 w 1710047"/>
              <a:gd name="connsiteY29" fmla="*/ 118754 h 1163782"/>
              <a:gd name="connsiteX30" fmla="*/ 154379 w 1710047"/>
              <a:gd name="connsiteY30" fmla="*/ 47502 h 1163782"/>
              <a:gd name="connsiteX31" fmla="*/ 118753 w 1710047"/>
              <a:gd name="connsiteY31" fmla="*/ 23751 h 1163782"/>
              <a:gd name="connsiteX32" fmla="*/ 0 w 1710047"/>
              <a:gd name="connsiteY32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10047" h="1163782">
                <a:moveTo>
                  <a:pt x="1615044" y="1163782"/>
                </a:moveTo>
                <a:cubicBezTo>
                  <a:pt x="1624377" y="1107781"/>
                  <a:pt x="1624620" y="1094639"/>
                  <a:pt x="1638795" y="1045029"/>
                </a:cubicBezTo>
                <a:cubicBezTo>
                  <a:pt x="1648105" y="1012444"/>
                  <a:pt x="1661868" y="981408"/>
                  <a:pt x="1674421" y="950026"/>
                </a:cubicBezTo>
                <a:cubicBezTo>
                  <a:pt x="1678379" y="926275"/>
                  <a:pt x="1681073" y="902279"/>
                  <a:pt x="1686296" y="878774"/>
                </a:cubicBezTo>
                <a:cubicBezTo>
                  <a:pt x="1689011" y="866554"/>
                  <a:pt x="1696708" y="855580"/>
                  <a:pt x="1698171" y="843148"/>
                </a:cubicBezTo>
                <a:cubicBezTo>
                  <a:pt x="1704663" y="787969"/>
                  <a:pt x="1706088" y="732312"/>
                  <a:pt x="1710047" y="676894"/>
                </a:cubicBezTo>
                <a:cubicBezTo>
                  <a:pt x="1706088" y="645226"/>
                  <a:pt x="1703880" y="613290"/>
                  <a:pt x="1698171" y="581891"/>
                </a:cubicBezTo>
                <a:cubicBezTo>
                  <a:pt x="1695932" y="569575"/>
                  <a:pt x="1689735" y="558301"/>
                  <a:pt x="1686296" y="546265"/>
                </a:cubicBezTo>
                <a:cubicBezTo>
                  <a:pt x="1669597" y="487818"/>
                  <a:pt x="1682295" y="506606"/>
                  <a:pt x="1650670" y="451263"/>
                </a:cubicBezTo>
                <a:cubicBezTo>
                  <a:pt x="1643589" y="438871"/>
                  <a:pt x="1637011" y="425729"/>
                  <a:pt x="1626919" y="415637"/>
                </a:cubicBezTo>
                <a:cubicBezTo>
                  <a:pt x="1612924" y="401642"/>
                  <a:pt x="1595252" y="391886"/>
                  <a:pt x="1579418" y="380011"/>
                </a:cubicBezTo>
                <a:cubicBezTo>
                  <a:pt x="1512124" y="383969"/>
                  <a:pt x="1444612" y="385179"/>
                  <a:pt x="1377537" y="391886"/>
                </a:cubicBezTo>
                <a:cubicBezTo>
                  <a:pt x="1365081" y="393132"/>
                  <a:pt x="1354055" y="400725"/>
                  <a:pt x="1341911" y="403761"/>
                </a:cubicBezTo>
                <a:cubicBezTo>
                  <a:pt x="1322330" y="408656"/>
                  <a:pt x="1302008" y="410326"/>
                  <a:pt x="1282535" y="415637"/>
                </a:cubicBezTo>
                <a:cubicBezTo>
                  <a:pt x="1282497" y="415647"/>
                  <a:pt x="1193489" y="445319"/>
                  <a:pt x="1175657" y="451263"/>
                </a:cubicBezTo>
                <a:cubicBezTo>
                  <a:pt x="1137917" y="463844"/>
                  <a:pt x="1096379" y="458204"/>
                  <a:pt x="1056904" y="463138"/>
                </a:cubicBezTo>
                <a:cubicBezTo>
                  <a:pt x="1033012" y="466124"/>
                  <a:pt x="1009403" y="471055"/>
                  <a:pt x="985652" y="475013"/>
                </a:cubicBezTo>
                <a:cubicBezTo>
                  <a:pt x="973777" y="471055"/>
                  <a:pt x="960441" y="470082"/>
                  <a:pt x="950026" y="463138"/>
                </a:cubicBezTo>
                <a:cubicBezTo>
                  <a:pt x="928708" y="448926"/>
                  <a:pt x="891121" y="399217"/>
                  <a:pt x="878774" y="380011"/>
                </a:cubicBezTo>
                <a:cubicBezTo>
                  <a:pt x="815089" y="280945"/>
                  <a:pt x="815956" y="278125"/>
                  <a:pt x="771896" y="190006"/>
                </a:cubicBezTo>
                <a:cubicBezTo>
                  <a:pt x="767938" y="158338"/>
                  <a:pt x="765730" y="126402"/>
                  <a:pt x="760021" y="95003"/>
                </a:cubicBezTo>
                <a:cubicBezTo>
                  <a:pt x="757782" y="82687"/>
                  <a:pt x="760289" y="62413"/>
                  <a:pt x="748145" y="59377"/>
                </a:cubicBezTo>
                <a:cubicBezTo>
                  <a:pt x="720990" y="52588"/>
                  <a:pt x="692727" y="67294"/>
                  <a:pt x="665018" y="71252"/>
                </a:cubicBezTo>
                <a:cubicBezTo>
                  <a:pt x="647493" y="97540"/>
                  <a:pt x="633072" y="124217"/>
                  <a:pt x="605641" y="142504"/>
                </a:cubicBezTo>
                <a:cubicBezTo>
                  <a:pt x="595226" y="149448"/>
                  <a:pt x="581890" y="150421"/>
                  <a:pt x="570015" y="154380"/>
                </a:cubicBezTo>
                <a:cubicBezTo>
                  <a:pt x="558140" y="166255"/>
                  <a:pt x="548363" y="180690"/>
                  <a:pt x="534389" y="190006"/>
                </a:cubicBezTo>
                <a:cubicBezTo>
                  <a:pt x="523974" y="196950"/>
                  <a:pt x="510269" y="196950"/>
                  <a:pt x="498763" y="201881"/>
                </a:cubicBezTo>
                <a:cubicBezTo>
                  <a:pt x="411823" y="239141"/>
                  <a:pt x="491339" y="215613"/>
                  <a:pt x="403761" y="237507"/>
                </a:cubicBezTo>
                <a:cubicBezTo>
                  <a:pt x="383533" y="224021"/>
                  <a:pt x="335363" y="192859"/>
                  <a:pt x="320634" y="178130"/>
                </a:cubicBezTo>
                <a:cubicBezTo>
                  <a:pt x="253495" y="110991"/>
                  <a:pt x="351285" y="169704"/>
                  <a:pt x="249382" y="118754"/>
                </a:cubicBezTo>
                <a:cubicBezTo>
                  <a:pt x="175124" y="44496"/>
                  <a:pt x="233165" y="92522"/>
                  <a:pt x="154379" y="47502"/>
                </a:cubicBezTo>
                <a:cubicBezTo>
                  <a:pt x="141987" y="40421"/>
                  <a:pt x="132599" y="27213"/>
                  <a:pt x="118753" y="23751"/>
                </a:cubicBezTo>
                <a:cubicBezTo>
                  <a:pt x="-14510" y="-9565"/>
                  <a:pt x="40472" y="40475"/>
                  <a:pt x="0" y="0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055772" y="4424239"/>
            <a:ext cx="868364" cy="1187532"/>
          </a:xfrm>
          <a:custGeom>
            <a:avLst/>
            <a:gdLst>
              <a:gd name="connsiteX0" fmla="*/ 320634 w 868364"/>
              <a:gd name="connsiteY0" fmla="*/ 1187532 h 1187532"/>
              <a:gd name="connsiteX1" fmla="*/ 261257 w 868364"/>
              <a:gd name="connsiteY1" fmla="*/ 1151906 h 1187532"/>
              <a:gd name="connsiteX2" fmla="*/ 225631 w 868364"/>
              <a:gd name="connsiteY2" fmla="*/ 1140031 h 1187532"/>
              <a:gd name="connsiteX3" fmla="*/ 213756 w 868364"/>
              <a:gd name="connsiteY3" fmla="*/ 1092530 h 1187532"/>
              <a:gd name="connsiteX4" fmla="*/ 178130 w 868364"/>
              <a:gd name="connsiteY4" fmla="*/ 1056904 h 1187532"/>
              <a:gd name="connsiteX5" fmla="*/ 142504 w 868364"/>
              <a:gd name="connsiteY5" fmla="*/ 902524 h 1187532"/>
              <a:gd name="connsiteX6" fmla="*/ 166255 w 868364"/>
              <a:gd name="connsiteY6" fmla="*/ 795647 h 1187532"/>
              <a:gd name="connsiteX7" fmla="*/ 273133 w 868364"/>
              <a:gd name="connsiteY7" fmla="*/ 783771 h 1187532"/>
              <a:gd name="connsiteX8" fmla="*/ 356260 w 868364"/>
              <a:gd name="connsiteY8" fmla="*/ 771896 h 1187532"/>
              <a:gd name="connsiteX9" fmla="*/ 427512 w 868364"/>
              <a:gd name="connsiteY9" fmla="*/ 748145 h 1187532"/>
              <a:gd name="connsiteX10" fmla="*/ 510639 w 868364"/>
              <a:gd name="connsiteY10" fmla="*/ 724395 h 1187532"/>
              <a:gd name="connsiteX11" fmla="*/ 570016 w 868364"/>
              <a:gd name="connsiteY11" fmla="*/ 700644 h 1187532"/>
              <a:gd name="connsiteX12" fmla="*/ 617517 w 868364"/>
              <a:gd name="connsiteY12" fmla="*/ 688769 h 1187532"/>
              <a:gd name="connsiteX13" fmla="*/ 724395 w 868364"/>
              <a:gd name="connsiteY13" fmla="*/ 641267 h 1187532"/>
              <a:gd name="connsiteX14" fmla="*/ 795647 w 868364"/>
              <a:gd name="connsiteY14" fmla="*/ 581891 h 1187532"/>
              <a:gd name="connsiteX15" fmla="*/ 843148 w 868364"/>
              <a:gd name="connsiteY15" fmla="*/ 510639 h 1187532"/>
              <a:gd name="connsiteX16" fmla="*/ 866899 w 868364"/>
              <a:gd name="connsiteY16" fmla="*/ 415636 h 1187532"/>
              <a:gd name="connsiteX17" fmla="*/ 855024 w 868364"/>
              <a:gd name="connsiteY17" fmla="*/ 356260 h 1187532"/>
              <a:gd name="connsiteX18" fmla="*/ 783772 w 868364"/>
              <a:gd name="connsiteY18" fmla="*/ 237506 h 1187532"/>
              <a:gd name="connsiteX19" fmla="*/ 712520 w 868364"/>
              <a:gd name="connsiteY19" fmla="*/ 190005 h 1187532"/>
              <a:gd name="connsiteX20" fmla="*/ 665018 w 868364"/>
              <a:gd name="connsiteY20" fmla="*/ 166254 h 1187532"/>
              <a:gd name="connsiteX21" fmla="*/ 629392 w 868364"/>
              <a:gd name="connsiteY21" fmla="*/ 142504 h 1187532"/>
              <a:gd name="connsiteX22" fmla="*/ 558141 w 868364"/>
              <a:gd name="connsiteY22" fmla="*/ 118753 h 1187532"/>
              <a:gd name="connsiteX23" fmla="*/ 368135 w 868364"/>
              <a:gd name="connsiteY23" fmla="*/ 130628 h 1187532"/>
              <a:gd name="connsiteX24" fmla="*/ 249382 w 868364"/>
              <a:gd name="connsiteY24" fmla="*/ 154379 h 1187532"/>
              <a:gd name="connsiteX25" fmla="*/ 142504 w 868364"/>
              <a:gd name="connsiteY25" fmla="*/ 166254 h 1187532"/>
              <a:gd name="connsiteX26" fmla="*/ 106878 w 868364"/>
              <a:gd name="connsiteY26" fmla="*/ 154379 h 1187532"/>
              <a:gd name="connsiteX27" fmla="*/ 59377 w 868364"/>
              <a:gd name="connsiteY27" fmla="*/ 83127 h 1187532"/>
              <a:gd name="connsiteX28" fmla="*/ 47502 w 868364"/>
              <a:gd name="connsiteY28" fmla="*/ 47501 h 1187532"/>
              <a:gd name="connsiteX29" fmla="*/ 0 w 868364"/>
              <a:gd name="connsiteY29" fmla="*/ 0 h 11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8364" h="1187532">
                <a:moveTo>
                  <a:pt x="320634" y="1187532"/>
                </a:moveTo>
                <a:cubicBezTo>
                  <a:pt x="300842" y="1175657"/>
                  <a:pt x="281902" y="1162228"/>
                  <a:pt x="261257" y="1151906"/>
                </a:cubicBezTo>
                <a:cubicBezTo>
                  <a:pt x="250061" y="1146308"/>
                  <a:pt x="233451" y="1149806"/>
                  <a:pt x="225631" y="1140031"/>
                </a:cubicBezTo>
                <a:cubicBezTo>
                  <a:pt x="215435" y="1127287"/>
                  <a:pt x="221853" y="1106701"/>
                  <a:pt x="213756" y="1092530"/>
                </a:cubicBezTo>
                <a:cubicBezTo>
                  <a:pt x="205424" y="1077948"/>
                  <a:pt x="190005" y="1068779"/>
                  <a:pt x="178130" y="1056904"/>
                </a:cubicBezTo>
                <a:cubicBezTo>
                  <a:pt x="145529" y="959098"/>
                  <a:pt x="157921" y="1010436"/>
                  <a:pt x="142504" y="902524"/>
                </a:cubicBezTo>
                <a:cubicBezTo>
                  <a:pt x="150421" y="866898"/>
                  <a:pt x="139251" y="820196"/>
                  <a:pt x="166255" y="795647"/>
                </a:cubicBezTo>
                <a:cubicBezTo>
                  <a:pt x="192778" y="771535"/>
                  <a:pt x="237565" y="788217"/>
                  <a:pt x="273133" y="783771"/>
                </a:cubicBezTo>
                <a:cubicBezTo>
                  <a:pt x="300907" y="780299"/>
                  <a:pt x="328551" y="775854"/>
                  <a:pt x="356260" y="771896"/>
                </a:cubicBezTo>
                <a:cubicBezTo>
                  <a:pt x="380011" y="763979"/>
                  <a:pt x="403584" y="755508"/>
                  <a:pt x="427512" y="748145"/>
                </a:cubicBezTo>
                <a:cubicBezTo>
                  <a:pt x="455055" y="739670"/>
                  <a:pt x="483300" y="733508"/>
                  <a:pt x="510639" y="724395"/>
                </a:cubicBezTo>
                <a:cubicBezTo>
                  <a:pt x="530862" y="717654"/>
                  <a:pt x="549793" y="707385"/>
                  <a:pt x="570016" y="700644"/>
                </a:cubicBezTo>
                <a:cubicBezTo>
                  <a:pt x="585499" y="695483"/>
                  <a:pt x="602034" y="693930"/>
                  <a:pt x="617517" y="688769"/>
                </a:cubicBezTo>
                <a:cubicBezTo>
                  <a:pt x="648058" y="678589"/>
                  <a:pt x="695424" y="657822"/>
                  <a:pt x="724395" y="641267"/>
                </a:cubicBezTo>
                <a:cubicBezTo>
                  <a:pt x="751842" y="625583"/>
                  <a:pt x="775997" y="607156"/>
                  <a:pt x="795647" y="581891"/>
                </a:cubicBezTo>
                <a:cubicBezTo>
                  <a:pt x="813172" y="559359"/>
                  <a:pt x="843148" y="510639"/>
                  <a:pt x="843148" y="510639"/>
                </a:cubicBezTo>
                <a:lnTo>
                  <a:pt x="866899" y="415636"/>
                </a:lnTo>
                <a:cubicBezTo>
                  <a:pt x="871794" y="396055"/>
                  <a:pt x="863559" y="374550"/>
                  <a:pt x="855024" y="356260"/>
                </a:cubicBezTo>
                <a:cubicBezTo>
                  <a:pt x="835502" y="314428"/>
                  <a:pt x="807523" y="277091"/>
                  <a:pt x="783772" y="237506"/>
                </a:cubicBezTo>
                <a:cubicBezTo>
                  <a:pt x="769086" y="213029"/>
                  <a:pt x="738051" y="202771"/>
                  <a:pt x="712520" y="190005"/>
                </a:cubicBezTo>
                <a:cubicBezTo>
                  <a:pt x="696686" y="182088"/>
                  <a:pt x="680389" y="175037"/>
                  <a:pt x="665018" y="166254"/>
                </a:cubicBezTo>
                <a:cubicBezTo>
                  <a:pt x="652626" y="159173"/>
                  <a:pt x="642434" y="148301"/>
                  <a:pt x="629392" y="142504"/>
                </a:cubicBezTo>
                <a:cubicBezTo>
                  <a:pt x="606515" y="132336"/>
                  <a:pt x="581891" y="126670"/>
                  <a:pt x="558141" y="118753"/>
                </a:cubicBezTo>
                <a:cubicBezTo>
                  <a:pt x="494806" y="122711"/>
                  <a:pt x="431176" y="123354"/>
                  <a:pt x="368135" y="130628"/>
                </a:cubicBezTo>
                <a:cubicBezTo>
                  <a:pt x="328033" y="135255"/>
                  <a:pt x="289503" y="149921"/>
                  <a:pt x="249382" y="154379"/>
                </a:cubicBezTo>
                <a:lnTo>
                  <a:pt x="142504" y="166254"/>
                </a:lnTo>
                <a:cubicBezTo>
                  <a:pt x="130629" y="162296"/>
                  <a:pt x="115729" y="163230"/>
                  <a:pt x="106878" y="154379"/>
                </a:cubicBezTo>
                <a:cubicBezTo>
                  <a:pt x="86694" y="134195"/>
                  <a:pt x="59377" y="83127"/>
                  <a:pt x="59377" y="83127"/>
                </a:cubicBezTo>
                <a:cubicBezTo>
                  <a:pt x="55419" y="71252"/>
                  <a:pt x="55322" y="57276"/>
                  <a:pt x="47502" y="47501"/>
                </a:cubicBezTo>
                <a:cubicBezTo>
                  <a:pt x="-28934" y="-48046"/>
                  <a:pt x="39001" y="77996"/>
                  <a:pt x="0" y="0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304587" y="4269860"/>
            <a:ext cx="896525" cy="1413163"/>
          </a:xfrm>
          <a:custGeom>
            <a:avLst/>
            <a:gdLst>
              <a:gd name="connsiteX0" fmla="*/ 207393 w 896525"/>
              <a:gd name="connsiteY0" fmla="*/ 1413163 h 1413163"/>
              <a:gd name="connsiteX1" fmla="*/ 112390 w 896525"/>
              <a:gd name="connsiteY1" fmla="*/ 1318161 h 1413163"/>
              <a:gd name="connsiteX2" fmla="*/ 17388 w 896525"/>
              <a:gd name="connsiteY2" fmla="*/ 1199407 h 1413163"/>
              <a:gd name="connsiteX3" fmla="*/ 17388 w 896525"/>
              <a:gd name="connsiteY3" fmla="*/ 1033153 h 1413163"/>
              <a:gd name="connsiteX4" fmla="*/ 64889 w 896525"/>
              <a:gd name="connsiteY4" fmla="*/ 1021277 h 1413163"/>
              <a:gd name="connsiteX5" fmla="*/ 100515 w 896525"/>
              <a:gd name="connsiteY5" fmla="*/ 1009402 h 1413163"/>
              <a:gd name="connsiteX6" fmla="*/ 266770 w 896525"/>
              <a:gd name="connsiteY6" fmla="*/ 985652 h 1413163"/>
              <a:gd name="connsiteX7" fmla="*/ 504276 w 896525"/>
              <a:gd name="connsiteY7" fmla="*/ 997527 h 1413163"/>
              <a:gd name="connsiteX8" fmla="*/ 539902 w 896525"/>
              <a:gd name="connsiteY8" fmla="*/ 1009402 h 1413163"/>
              <a:gd name="connsiteX9" fmla="*/ 682406 w 896525"/>
              <a:gd name="connsiteY9" fmla="*/ 997527 h 1413163"/>
              <a:gd name="connsiteX10" fmla="*/ 729907 w 896525"/>
              <a:gd name="connsiteY10" fmla="*/ 973776 h 1413163"/>
              <a:gd name="connsiteX11" fmla="*/ 789284 w 896525"/>
              <a:gd name="connsiteY11" fmla="*/ 950026 h 1413163"/>
              <a:gd name="connsiteX12" fmla="*/ 872411 w 896525"/>
              <a:gd name="connsiteY12" fmla="*/ 878774 h 1413163"/>
              <a:gd name="connsiteX13" fmla="*/ 896162 w 896525"/>
              <a:gd name="connsiteY13" fmla="*/ 748145 h 1413163"/>
              <a:gd name="connsiteX14" fmla="*/ 860536 w 896525"/>
              <a:gd name="connsiteY14" fmla="*/ 475013 h 1413163"/>
              <a:gd name="connsiteX15" fmla="*/ 848661 w 896525"/>
              <a:gd name="connsiteY15" fmla="*/ 380010 h 1413163"/>
              <a:gd name="connsiteX16" fmla="*/ 801159 w 896525"/>
              <a:gd name="connsiteY16" fmla="*/ 296883 h 1413163"/>
              <a:gd name="connsiteX17" fmla="*/ 765533 w 896525"/>
              <a:gd name="connsiteY17" fmla="*/ 285007 h 1413163"/>
              <a:gd name="connsiteX18" fmla="*/ 729907 w 896525"/>
              <a:gd name="connsiteY18" fmla="*/ 249381 h 1413163"/>
              <a:gd name="connsiteX19" fmla="*/ 682406 w 896525"/>
              <a:gd name="connsiteY19" fmla="*/ 237506 h 1413163"/>
              <a:gd name="connsiteX20" fmla="*/ 587403 w 896525"/>
              <a:gd name="connsiteY20" fmla="*/ 201880 h 1413163"/>
              <a:gd name="connsiteX21" fmla="*/ 634905 w 896525"/>
              <a:gd name="connsiteY21" fmla="*/ 142503 h 1413163"/>
              <a:gd name="connsiteX22" fmla="*/ 670531 w 896525"/>
              <a:gd name="connsiteY22" fmla="*/ 71252 h 1413163"/>
              <a:gd name="connsiteX23" fmla="*/ 658655 w 896525"/>
              <a:gd name="connsiteY23" fmla="*/ 0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6525" h="1413163">
                <a:moveTo>
                  <a:pt x="207393" y="1413163"/>
                </a:moveTo>
                <a:cubicBezTo>
                  <a:pt x="175725" y="1381496"/>
                  <a:pt x="141721" y="1352004"/>
                  <a:pt x="112390" y="1318161"/>
                </a:cubicBezTo>
                <a:cubicBezTo>
                  <a:pt x="-67376" y="1110738"/>
                  <a:pt x="131654" y="1313673"/>
                  <a:pt x="17388" y="1199407"/>
                </a:cubicBezTo>
                <a:cubicBezTo>
                  <a:pt x="2832" y="1141182"/>
                  <a:pt x="-13094" y="1100214"/>
                  <a:pt x="17388" y="1033153"/>
                </a:cubicBezTo>
                <a:cubicBezTo>
                  <a:pt x="24142" y="1018295"/>
                  <a:pt x="49196" y="1025761"/>
                  <a:pt x="64889" y="1021277"/>
                </a:cubicBezTo>
                <a:cubicBezTo>
                  <a:pt x="76925" y="1017838"/>
                  <a:pt x="88295" y="1012117"/>
                  <a:pt x="100515" y="1009402"/>
                </a:cubicBezTo>
                <a:cubicBezTo>
                  <a:pt x="144543" y="999618"/>
                  <a:pt x="225682" y="990788"/>
                  <a:pt x="266770" y="985652"/>
                </a:cubicBezTo>
                <a:cubicBezTo>
                  <a:pt x="345939" y="989610"/>
                  <a:pt x="425306" y="990660"/>
                  <a:pt x="504276" y="997527"/>
                </a:cubicBezTo>
                <a:cubicBezTo>
                  <a:pt x="516747" y="998611"/>
                  <a:pt x="527384" y="1009402"/>
                  <a:pt x="539902" y="1009402"/>
                </a:cubicBezTo>
                <a:cubicBezTo>
                  <a:pt x="587568" y="1009402"/>
                  <a:pt x="634905" y="1001485"/>
                  <a:pt x="682406" y="997527"/>
                </a:cubicBezTo>
                <a:cubicBezTo>
                  <a:pt x="698240" y="989610"/>
                  <a:pt x="713730" y="980966"/>
                  <a:pt x="729907" y="973776"/>
                </a:cubicBezTo>
                <a:cubicBezTo>
                  <a:pt x="749387" y="965118"/>
                  <a:pt x="770218" y="959559"/>
                  <a:pt x="789284" y="950026"/>
                </a:cubicBezTo>
                <a:cubicBezTo>
                  <a:pt x="825454" y="931941"/>
                  <a:pt x="843195" y="907990"/>
                  <a:pt x="872411" y="878774"/>
                </a:cubicBezTo>
                <a:cubicBezTo>
                  <a:pt x="888137" y="831597"/>
                  <a:pt x="898649" y="807828"/>
                  <a:pt x="896162" y="748145"/>
                </a:cubicBezTo>
                <a:cubicBezTo>
                  <a:pt x="893893" y="693691"/>
                  <a:pt x="870494" y="549704"/>
                  <a:pt x="860536" y="475013"/>
                </a:cubicBezTo>
                <a:cubicBezTo>
                  <a:pt x="856318" y="443379"/>
                  <a:pt x="856401" y="410971"/>
                  <a:pt x="848661" y="380010"/>
                </a:cubicBezTo>
                <a:cubicBezTo>
                  <a:pt x="846469" y="371244"/>
                  <a:pt x="812202" y="305717"/>
                  <a:pt x="801159" y="296883"/>
                </a:cubicBezTo>
                <a:cubicBezTo>
                  <a:pt x="791384" y="289063"/>
                  <a:pt x="777408" y="288966"/>
                  <a:pt x="765533" y="285007"/>
                </a:cubicBezTo>
                <a:cubicBezTo>
                  <a:pt x="753658" y="273132"/>
                  <a:pt x="744489" y="257713"/>
                  <a:pt x="729907" y="249381"/>
                </a:cubicBezTo>
                <a:cubicBezTo>
                  <a:pt x="715736" y="241284"/>
                  <a:pt x="697688" y="243237"/>
                  <a:pt x="682406" y="237506"/>
                </a:cubicBezTo>
                <a:cubicBezTo>
                  <a:pt x="558210" y="190932"/>
                  <a:pt x="709330" y="232360"/>
                  <a:pt x="587403" y="201880"/>
                </a:cubicBezTo>
                <a:cubicBezTo>
                  <a:pt x="610524" y="132522"/>
                  <a:pt x="581189" y="196220"/>
                  <a:pt x="634905" y="142503"/>
                </a:cubicBezTo>
                <a:cubicBezTo>
                  <a:pt x="657924" y="119484"/>
                  <a:pt x="660872" y="100225"/>
                  <a:pt x="670531" y="71252"/>
                </a:cubicBezTo>
                <a:lnTo>
                  <a:pt x="658655" y="0"/>
                </a:ln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2338796" y="4246109"/>
            <a:ext cx="1805049" cy="1460665"/>
          </a:xfrm>
          <a:custGeom>
            <a:avLst/>
            <a:gdLst>
              <a:gd name="connsiteX0" fmla="*/ 0 w 1805049"/>
              <a:gd name="connsiteY0" fmla="*/ 1460665 h 1460665"/>
              <a:gd name="connsiteX1" fmla="*/ 23750 w 1805049"/>
              <a:gd name="connsiteY1" fmla="*/ 1341912 h 1460665"/>
              <a:gd name="connsiteX2" fmla="*/ 35626 w 1805049"/>
              <a:gd name="connsiteY2" fmla="*/ 1306286 h 1460665"/>
              <a:gd name="connsiteX3" fmla="*/ 59376 w 1805049"/>
              <a:gd name="connsiteY3" fmla="*/ 1270660 h 1460665"/>
              <a:gd name="connsiteX4" fmla="*/ 95002 w 1805049"/>
              <a:gd name="connsiteY4" fmla="*/ 1175657 h 1460665"/>
              <a:gd name="connsiteX5" fmla="*/ 130628 w 1805049"/>
              <a:gd name="connsiteY5" fmla="*/ 1128156 h 1460665"/>
              <a:gd name="connsiteX6" fmla="*/ 154379 w 1805049"/>
              <a:gd name="connsiteY6" fmla="*/ 1092530 h 1460665"/>
              <a:gd name="connsiteX7" fmla="*/ 178130 w 1805049"/>
              <a:gd name="connsiteY7" fmla="*/ 1045028 h 1460665"/>
              <a:gd name="connsiteX8" fmla="*/ 213756 w 1805049"/>
              <a:gd name="connsiteY8" fmla="*/ 1021278 h 1460665"/>
              <a:gd name="connsiteX9" fmla="*/ 285007 w 1805049"/>
              <a:gd name="connsiteY9" fmla="*/ 973777 h 1460665"/>
              <a:gd name="connsiteX10" fmla="*/ 475013 w 1805049"/>
              <a:gd name="connsiteY10" fmla="*/ 985652 h 1460665"/>
              <a:gd name="connsiteX11" fmla="*/ 522514 w 1805049"/>
              <a:gd name="connsiteY11" fmla="*/ 997527 h 1460665"/>
              <a:gd name="connsiteX12" fmla="*/ 593766 w 1805049"/>
              <a:gd name="connsiteY12" fmla="*/ 1009403 h 1460665"/>
              <a:gd name="connsiteX13" fmla="*/ 688768 w 1805049"/>
              <a:gd name="connsiteY13" fmla="*/ 1045028 h 1460665"/>
              <a:gd name="connsiteX14" fmla="*/ 736270 w 1805049"/>
              <a:gd name="connsiteY14" fmla="*/ 1056904 h 1460665"/>
              <a:gd name="connsiteX15" fmla="*/ 783771 w 1805049"/>
              <a:gd name="connsiteY15" fmla="*/ 1045028 h 1460665"/>
              <a:gd name="connsiteX16" fmla="*/ 819397 w 1805049"/>
              <a:gd name="connsiteY16" fmla="*/ 973777 h 1460665"/>
              <a:gd name="connsiteX17" fmla="*/ 843148 w 1805049"/>
              <a:gd name="connsiteY17" fmla="*/ 938151 h 1460665"/>
              <a:gd name="connsiteX18" fmla="*/ 890649 w 1805049"/>
              <a:gd name="connsiteY18" fmla="*/ 831273 h 1460665"/>
              <a:gd name="connsiteX19" fmla="*/ 914400 w 1805049"/>
              <a:gd name="connsiteY19" fmla="*/ 724395 h 1460665"/>
              <a:gd name="connsiteX20" fmla="*/ 890649 w 1805049"/>
              <a:gd name="connsiteY20" fmla="*/ 510639 h 1460665"/>
              <a:gd name="connsiteX21" fmla="*/ 866898 w 1805049"/>
              <a:gd name="connsiteY21" fmla="*/ 451262 h 1460665"/>
              <a:gd name="connsiteX22" fmla="*/ 843148 w 1805049"/>
              <a:gd name="connsiteY22" fmla="*/ 368135 h 1460665"/>
              <a:gd name="connsiteX23" fmla="*/ 831272 w 1805049"/>
              <a:gd name="connsiteY23" fmla="*/ 332509 h 1460665"/>
              <a:gd name="connsiteX24" fmla="*/ 843148 w 1805049"/>
              <a:gd name="connsiteY24" fmla="*/ 261257 h 1460665"/>
              <a:gd name="connsiteX25" fmla="*/ 878774 w 1805049"/>
              <a:gd name="connsiteY25" fmla="*/ 225631 h 1460665"/>
              <a:gd name="connsiteX26" fmla="*/ 1033153 w 1805049"/>
              <a:gd name="connsiteY26" fmla="*/ 190005 h 1460665"/>
              <a:gd name="connsiteX27" fmla="*/ 1140031 w 1805049"/>
              <a:gd name="connsiteY27" fmla="*/ 201880 h 1460665"/>
              <a:gd name="connsiteX28" fmla="*/ 1175657 w 1805049"/>
              <a:gd name="connsiteY28" fmla="*/ 213756 h 1460665"/>
              <a:gd name="connsiteX29" fmla="*/ 1223158 w 1805049"/>
              <a:gd name="connsiteY29" fmla="*/ 201880 h 1460665"/>
              <a:gd name="connsiteX30" fmla="*/ 1246909 w 1805049"/>
              <a:gd name="connsiteY30" fmla="*/ 166254 h 1460665"/>
              <a:gd name="connsiteX31" fmla="*/ 1258784 w 1805049"/>
              <a:gd name="connsiteY31" fmla="*/ 130628 h 1460665"/>
              <a:gd name="connsiteX32" fmla="*/ 1294410 w 1805049"/>
              <a:gd name="connsiteY32" fmla="*/ 118753 h 1460665"/>
              <a:gd name="connsiteX33" fmla="*/ 1472540 w 1805049"/>
              <a:gd name="connsiteY33" fmla="*/ 106878 h 1460665"/>
              <a:gd name="connsiteX34" fmla="*/ 1555667 w 1805049"/>
              <a:gd name="connsiteY34" fmla="*/ 83127 h 1460665"/>
              <a:gd name="connsiteX35" fmla="*/ 1626919 w 1805049"/>
              <a:gd name="connsiteY35" fmla="*/ 59377 h 1460665"/>
              <a:gd name="connsiteX36" fmla="*/ 1662545 w 1805049"/>
              <a:gd name="connsiteY36" fmla="*/ 47501 h 1460665"/>
              <a:gd name="connsiteX37" fmla="*/ 1733797 w 1805049"/>
              <a:gd name="connsiteY37" fmla="*/ 35626 h 1460665"/>
              <a:gd name="connsiteX38" fmla="*/ 1769423 w 1805049"/>
              <a:gd name="connsiteY38" fmla="*/ 23751 h 1460665"/>
              <a:gd name="connsiteX39" fmla="*/ 1805049 w 1805049"/>
              <a:gd name="connsiteY39" fmla="*/ 0 h 146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5049" h="1460665">
                <a:moveTo>
                  <a:pt x="0" y="1460665"/>
                </a:moveTo>
                <a:cubicBezTo>
                  <a:pt x="9330" y="1404683"/>
                  <a:pt x="9579" y="1391510"/>
                  <a:pt x="23750" y="1341912"/>
                </a:cubicBezTo>
                <a:cubicBezTo>
                  <a:pt x="27189" y="1329876"/>
                  <a:pt x="30028" y="1317482"/>
                  <a:pt x="35626" y="1306286"/>
                </a:cubicBezTo>
                <a:cubicBezTo>
                  <a:pt x="42009" y="1293521"/>
                  <a:pt x="52993" y="1283425"/>
                  <a:pt x="59376" y="1270660"/>
                </a:cubicBezTo>
                <a:cubicBezTo>
                  <a:pt x="112695" y="1164022"/>
                  <a:pt x="7509" y="1333147"/>
                  <a:pt x="95002" y="1175657"/>
                </a:cubicBezTo>
                <a:cubicBezTo>
                  <a:pt x="104614" y="1158356"/>
                  <a:pt x="119124" y="1144261"/>
                  <a:pt x="130628" y="1128156"/>
                </a:cubicBezTo>
                <a:cubicBezTo>
                  <a:pt x="138924" y="1116542"/>
                  <a:pt x="147298" y="1104922"/>
                  <a:pt x="154379" y="1092530"/>
                </a:cubicBezTo>
                <a:cubicBezTo>
                  <a:pt x="163162" y="1077160"/>
                  <a:pt x="166797" y="1058628"/>
                  <a:pt x="178130" y="1045028"/>
                </a:cubicBezTo>
                <a:cubicBezTo>
                  <a:pt x="187267" y="1034064"/>
                  <a:pt x="202792" y="1030415"/>
                  <a:pt x="213756" y="1021278"/>
                </a:cubicBezTo>
                <a:cubicBezTo>
                  <a:pt x="273060" y="971858"/>
                  <a:pt x="222397" y="994646"/>
                  <a:pt x="285007" y="973777"/>
                </a:cubicBezTo>
                <a:cubicBezTo>
                  <a:pt x="348342" y="977735"/>
                  <a:pt x="411869" y="979338"/>
                  <a:pt x="475013" y="985652"/>
                </a:cubicBezTo>
                <a:cubicBezTo>
                  <a:pt x="491253" y="987276"/>
                  <a:pt x="506510" y="994326"/>
                  <a:pt x="522514" y="997527"/>
                </a:cubicBezTo>
                <a:cubicBezTo>
                  <a:pt x="546125" y="1002249"/>
                  <a:pt x="570015" y="1005444"/>
                  <a:pt x="593766" y="1009403"/>
                </a:cubicBezTo>
                <a:cubicBezTo>
                  <a:pt x="625134" y="1021950"/>
                  <a:pt x="656191" y="1035720"/>
                  <a:pt x="688768" y="1045028"/>
                </a:cubicBezTo>
                <a:cubicBezTo>
                  <a:pt x="704461" y="1049512"/>
                  <a:pt x="720436" y="1052945"/>
                  <a:pt x="736270" y="1056904"/>
                </a:cubicBezTo>
                <a:cubicBezTo>
                  <a:pt x="752104" y="1052945"/>
                  <a:pt x="770191" y="1054081"/>
                  <a:pt x="783771" y="1045028"/>
                </a:cubicBezTo>
                <a:cubicBezTo>
                  <a:pt x="809298" y="1028010"/>
                  <a:pt x="807541" y="997488"/>
                  <a:pt x="819397" y="973777"/>
                </a:cubicBezTo>
                <a:cubicBezTo>
                  <a:pt x="825780" y="961011"/>
                  <a:pt x="835231" y="950026"/>
                  <a:pt x="843148" y="938151"/>
                </a:cubicBezTo>
                <a:cubicBezTo>
                  <a:pt x="904421" y="754328"/>
                  <a:pt x="834192" y="944186"/>
                  <a:pt x="890649" y="831273"/>
                </a:cubicBezTo>
                <a:cubicBezTo>
                  <a:pt x="905265" y="802041"/>
                  <a:pt x="909840" y="751756"/>
                  <a:pt x="914400" y="724395"/>
                </a:cubicBezTo>
                <a:cubicBezTo>
                  <a:pt x="910675" y="675972"/>
                  <a:pt x="908853" y="571318"/>
                  <a:pt x="890649" y="510639"/>
                </a:cubicBezTo>
                <a:cubicBezTo>
                  <a:pt x="884524" y="490221"/>
                  <a:pt x="874383" y="471222"/>
                  <a:pt x="866898" y="451262"/>
                </a:cubicBezTo>
                <a:cubicBezTo>
                  <a:pt x="849814" y="405705"/>
                  <a:pt x="858121" y="420541"/>
                  <a:pt x="843148" y="368135"/>
                </a:cubicBezTo>
                <a:cubicBezTo>
                  <a:pt x="839709" y="356099"/>
                  <a:pt x="835231" y="344384"/>
                  <a:pt x="831272" y="332509"/>
                </a:cubicBezTo>
                <a:cubicBezTo>
                  <a:pt x="835231" y="308758"/>
                  <a:pt x="833369" y="283260"/>
                  <a:pt x="843148" y="261257"/>
                </a:cubicBezTo>
                <a:cubicBezTo>
                  <a:pt x="849969" y="245910"/>
                  <a:pt x="864093" y="233787"/>
                  <a:pt x="878774" y="225631"/>
                </a:cubicBezTo>
                <a:cubicBezTo>
                  <a:pt x="923916" y="200552"/>
                  <a:pt x="984121" y="197009"/>
                  <a:pt x="1033153" y="190005"/>
                </a:cubicBezTo>
                <a:cubicBezTo>
                  <a:pt x="1068779" y="193963"/>
                  <a:pt x="1104673" y="195987"/>
                  <a:pt x="1140031" y="201880"/>
                </a:cubicBezTo>
                <a:cubicBezTo>
                  <a:pt x="1152378" y="203938"/>
                  <a:pt x="1163139" y="213756"/>
                  <a:pt x="1175657" y="213756"/>
                </a:cubicBezTo>
                <a:cubicBezTo>
                  <a:pt x="1191978" y="213756"/>
                  <a:pt x="1207324" y="205839"/>
                  <a:pt x="1223158" y="201880"/>
                </a:cubicBezTo>
                <a:cubicBezTo>
                  <a:pt x="1231075" y="190005"/>
                  <a:pt x="1240526" y="179020"/>
                  <a:pt x="1246909" y="166254"/>
                </a:cubicBezTo>
                <a:cubicBezTo>
                  <a:pt x="1252507" y="155058"/>
                  <a:pt x="1249933" y="139479"/>
                  <a:pt x="1258784" y="130628"/>
                </a:cubicBezTo>
                <a:cubicBezTo>
                  <a:pt x="1267635" y="121777"/>
                  <a:pt x="1281969" y="120135"/>
                  <a:pt x="1294410" y="118753"/>
                </a:cubicBezTo>
                <a:cubicBezTo>
                  <a:pt x="1353555" y="112182"/>
                  <a:pt x="1413163" y="110836"/>
                  <a:pt x="1472540" y="106878"/>
                </a:cubicBezTo>
                <a:cubicBezTo>
                  <a:pt x="1592268" y="66970"/>
                  <a:pt x="1406554" y="127861"/>
                  <a:pt x="1555667" y="83127"/>
                </a:cubicBezTo>
                <a:cubicBezTo>
                  <a:pt x="1579646" y="75933"/>
                  <a:pt x="1603168" y="67294"/>
                  <a:pt x="1626919" y="59377"/>
                </a:cubicBezTo>
                <a:cubicBezTo>
                  <a:pt x="1638794" y="55419"/>
                  <a:pt x="1650198" y="49559"/>
                  <a:pt x="1662545" y="47501"/>
                </a:cubicBezTo>
                <a:lnTo>
                  <a:pt x="1733797" y="35626"/>
                </a:lnTo>
                <a:cubicBezTo>
                  <a:pt x="1745672" y="31668"/>
                  <a:pt x="1758227" y="29349"/>
                  <a:pt x="1769423" y="23751"/>
                </a:cubicBezTo>
                <a:cubicBezTo>
                  <a:pt x="1782189" y="17368"/>
                  <a:pt x="1805049" y="0"/>
                  <a:pt x="1805049" y="0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683180" y="2441060"/>
            <a:ext cx="1496291" cy="558140"/>
          </a:xfrm>
          <a:custGeom>
            <a:avLst/>
            <a:gdLst>
              <a:gd name="connsiteX0" fmla="*/ 0 w 1496291"/>
              <a:gd name="connsiteY0" fmla="*/ 190005 h 558140"/>
              <a:gd name="connsiteX1" fmla="*/ 59377 w 1496291"/>
              <a:gd name="connsiteY1" fmla="*/ 225631 h 558140"/>
              <a:gd name="connsiteX2" fmla="*/ 237507 w 1496291"/>
              <a:gd name="connsiteY2" fmla="*/ 201880 h 558140"/>
              <a:gd name="connsiteX3" fmla="*/ 308759 w 1496291"/>
              <a:gd name="connsiteY3" fmla="*/ 190005 h 558140"/>
              <a:gd name="connsiteX4" fmla="*/ 403761 w 1496291"/>
              <a:gd name="connsiteY4" fmla="*/ 142503 h 558140"/>
              <a:gd name="connsiteX5" fmla="*/ 475013 w 1496291"/>
              <a:gd name="connsiteY5" fmla="*/ 95002 h 558140"/>
              <a:gd name="connsiteX6" fmla="*/ 558140 w 1496291"/>
              <a:gd name="connsiteY6" fmla="*/ 35626 h 558140"/>
              <a:gd name="connsiteX7" fmla="*/ 581891 w 1496291"/>
              <a:gd name="connsiteY7" fmla="*/ 0 h 558140"/>
              <a:gd name="connsiteX8" fmla="*/ 665018 w 1496291"/>
              <a:gd name="connsiteY8" fmla="*/ 11875 h 558140"/>
              <a:gd name="connsiteX9" fmla="*/ 760021 w 1496291"/>
              <a:gd name="connsiteY9" fmla="*/ 59376 h 558140"/>
              <a:gd name="connsiteX10" fmla="*/ 843148 w 1496291"/>
              <a:gd name="connsiteY10" fmla="*/ 166254 h 558140"/>
              <a:gd name="connsiteX11" fmla="*/ 878774 w 1496291"/>
              <a:gd name="connsiteY11" fmla="*/ 178129 h 558140"/>
              <a:gd name="connsiteX12" fmla="*/ 914400 w 1496291"/>
              <a:gd name="connsiteY12" fmla="*/ 201880 h 558140"/>
              <a:gd name="connsiteX13" fmla="*/ 997527 w 1496291"/>
              <a:gd name="connsiteY13" fmla="*/ 178129 h 558140"/>
              <a:gd name="connsiteX14" fmla="*/ 1080655 w 1496291"/>
              <a:gd name="connsiteY14" fmla="*/ 166254 h 558140"/>
              <a:gd name="connsiteX15" fmla="*/ 1258784 w 1496291"/>
              <a:gd name="connsiteY15" fmla="*/ 166254 h 558140"/>
              <a:gd name="connsiteX16" fmla="*/ 1294410 w 1496291"/>
              <a:gd name="connsiteY16" fmla="*/ 201880 h 558140"/>
              <a:gd name="connsiteX17" fmla="*/ 1318161 w 1496291"/>
              <a:gd name="connsiteY17" fmla="*/ 249381 h 558140"/>
              <a:gd name="connsiteX18" fmla="*/ 1365662 w 1496291"/>
              <a:gd name="connsiteY18" fmla="*/ 320633 h 558140"/>
              <a:gd name="connsiteX19" fmla="*/ 1389413 w 1496291"/>
              <a:gd name="connsiteY19" fmla="*/ 356259 h 558140"/>
              <a:gd name="connsiteX20" fmla="*/ 1436914 w 1496291"/>
              <a:gd name="connsiteY20" fmla="*/ 451262 h 558140"/>
              <a:gd name="connsiteX21" fmla="*/ 1448790 w 1496291"/>
              <a:gd name="connsiteY21" fmla="*/ 486888 h 558140"/>
              <a:gd name="connsiteX22" fmla="*/ 1496291 w 1496291"/>
              <a:gd name="connsiteY22" fmla="*/ 558140 h 5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6291" h="558140">
                <a:moveTo>
                  <a:pt x="0" y="190005"/>
                </a:moveTo>
                <a:cubicBezTo>
                  <a:pt x="19792" y="201880"/>
                  <a:pt x="36474" y="222768"/>
                  <a:pt x="59377" y="225631"/>
                </a:cubicBezTo>
                <a:cubicBezTo>
                  <a:pt x="145733" y="236425"/>
                  <a:pt x="170182" y="215344"/>
                  <a:pt x="237507" y="201880"/>
                </a:cubicBezTo>
                <a:cubicBezTo>
                  <a:pt x="261118" y="197158"/>
                  <a:pt x="285008" y="193963"/>
                  <a:pt x="308759" y="190005"/>
                </a:cubicBezTo>
                <a:cubicBezTo>
                  <a:pt x="340426" y="174171"/>
                  <a:pt x="378726" y="167538"/>
                  <a:pt x="403761" y="142503"/>
                </a:cubicBezTo>
                <a:cubicBezTo>
                  <a:pt x="448238" y="98026"/>
                  <a:pt x="423455" y="112188"/>
                  <a:pt x="475013" y="95002"/>
                </a:cubicBezTo>
                <a:cubicBezTo>
                  <a:pt x="495245" y="81515"/>
                  <a:pt x="543407" y="50359"/>
                  <a:pt x="558140" y="35626"/>
                </a:cubicBezTo>
                <a:cubicBezTo>
                  <a:pt x="568232" y="25534"/>
                  <a:pt x="573974" y="11875"/>
                  <a:pt x="581891" y="0"/>
                </a:cubicBezTo>
                <a:cubicBezTo>
                  <a:pt x="609600" y="3958"/>
                  <a:pt x="637863" y="5086"/>
                  <a:pt x="665018" y="11875"/>
                </a:cubicBezTo>
                <a:cubicBezTo>
                  <a:pt x="711498" y="23495"/>
                  <a:pt x="724165" y="35472"/>
                  <a:pt x="760021" y="59376"/>
                </a:cubicBezTo>
                <a:cubicBezTo>
                  <a:pt x="778894" y="87686"/>
                  <a:pt x="809662" y="143930"/>
                  <a:pt x="843148" y="166254"/>
                </a:cubicBezTo>
                <a:cubicBezTo>
                  <a:pt x="853563" y="173198"/>
                  <a:pt x="866899" y="174171"/>
                  <a:pt x="878774" y="178129"/>
                </a:cubicBezTo>
                <a:cubicBezTo>
                  <a:pt x="890649" y="186046"/>
                  <a:pt x="900128" y="201880"/>
                  <a:pt x="914400" y="201880"/>
                </a:cubicBezTo>
                <a:cubicBezTo>
                  <a:pt x="943218" y="201880"/>
                  <a:pt x="969349" y="184167"/>
                  <a:pt x="997527" y="178129"/>
                </a:cubicBezTo>
                <a:cubicBezTo>
                  <a:pt x="1024896" y="172264"/>
                  <a:pt x="1052946" y="170212"/>
                  <a:pt x="1080655" y="166254"/>
                </a:cubicBezTo>
                <a:cubicBezTo>
                  <a:pt x="1149065" y="143451"/>
                  <a:pt x="1151162" y="137555"/>
                  <a:pt x="1258784" y="166254"/>
                </a:cubicBezTo>
                <a:cubicBezTo>
                  <a:pt x="1275011" y="170581"/>
                  <a:pt x="1284648" y="188214"/>
                  <a:pt x="1294410" y="201880"/>
                </a:cubicBezTo>
                <a:cubicBezTo>
                  <a:pt x="1304700" y="216285"/>
                  <a:pt x="1309053" y="234201"/>
                  <a:pt x="1318161" y="249381"/>
                </a:cubicBezTo>
                <a:cubicBezTo>
                  <a:pt x="1332847" y="273858"/>
                  <a:pt x="1349828" y="296882"/>
                  <a:pt x="1365662" y="320633"/>
                </a:cubicBezTo>
                <a:lnTo>
                  <a:pt x="1389413" y="356259"/>
                </a:lnTo>
                <a:cubicBezTo>
                  <a:pt x="1413023" y="450703"/>
                  <a:pt x="1383085" y="357064"/>
                  <a:pt x="1436914" y="451262"/>
                </a:cubicBezTo>
                <a:cubicBezTo>
                  <a:pt x="1443125" y="462130"/>
                  <a:pt x="1443859" y="475382"/>
                  <a:pt x="1448790" y="486888"/>
                </a:cubicBezTo>
                <a:cubicBezTo>
                  <a:pt x="1470359" y="537215"/>
                  <a:pt x="1464569" y="526418"/>
                  <a:pt x="1496291" y="558140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4809" y="3746802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/>
              <a:t>All</a:t>
            </a:r>
          </a:p>
          <a:p>
            <a:pPr algn="ctr"/>
            <a:r>
              <a:rPr lang="fi-FI" sz="2400" dirty="0" smtClean="0"/>
              <a:t>Others</a:t>
            </a:r>
            <a:endParaRPr lang="fi-FI" sz="2400" dirty="0"/>
          </a:p>
        </p:txBody>
      </p:sp>
      <p:sp>
        <p:nvSpPr>
          <p:cNvPr id="2052" name="Freeform 2051"/>
          <p:cNvSpPr/>
          <p:nvPr/>
        </p:nvSpPr>
        <p:spPr bwMode="auto">
          <a:xfrm>
            <a:off x="5348919" y="3901043"/>
            <a:ext cx="2232561" cy="522514"/>
          </a:xfrm>
          <a:custGeom>
            <a:avLst/>
            <a:gdLst>
              <a:gd name="connsiteX0" fmla="*/ 2232561 w 2232561"/>
              <a:gd name="connsiteY0" fmla="*/ 166254 h 522514"/>
              <a:gd name="connsiteX1" fmla="*/ 2220685 w 2232561"/>
              <a:gd name="connsiteY1" fmla="*/ 106877 h 522514"/>
              <a:gd name="connsiteX2" fmla="*/ 2113807 w 2232561"/>
              <a:gd name="connsiteY2" fmla="*/ 47501 h 522514"/>
              <a:gd name="connsiteX3" fmla="*/ 2078181 w 2232561"/>
              <a:gd name="connsiteY3" fmla="*/ 23750 h 522514"/>
              <a:gd name="connsiteX4" fmla="*/ 2006930 w 2232561"/>
              <a:gd name="connsiteY4" fmla="*/ 0 h 522514"/>
              <a:gd name="connsiteX5" fmla="*/ 1947553 w 2232561"/>
              <a:gd name="connsiteY5" fmla="*/ 71251 h 522514"/>
              <a:gd name="connsiteX6" fmla="*/ 1888176 w 2232561"/>
              <a:gd name="connsiteY6" fmla="*/ 166254 h 522514"/>
              <a:gd name="connsiteX7" fmla="*/ 1864426 w 2232561"/>
              <a:gd name="connsiteY7" fmla="*/ 201880 h 522514"/>
              <a:gd name="connsiteX8" fmla="*/ 1781298 w 2232561"/>
              <a:gd name="connsiteY8" fmla="*/ 237506 h 522514"/>
              <a:gd name="connsiteX9" fmla="*/ 1733797 w 2232561"/>
              <a:gd name="connsiteY9" fmla="*/ 273132 h 522514"/>
              <a:gd name="connsiteX10" fmla="*/ 1567543 w 2232561"/>
              <a:gd name="connsiteY10" fmla="*/ 201880 h 522514"/>
              <a:gd name="connsiteX11" fmla="*/ 1520041 w 2232561"/>
              <a:gd name="connsiteY11" fmla="*/ 178129 h 522514"/>
              <a:gd name="connsiteX12" fmla="*/ 1460665 w 2232561"/>
              <a:gd name="connsiteY12" fmla="*/ 142503 h 522514"/>
              <a:gd name="connsiteX13" fmla="*/ 1436914 w 2232561"/>
              <a:gd name="connsiteY13" fmla="*/ 106877 h 522514"/>
              <a:gd name="connsiteX14" fmla="*/ 1353787 w 2232561"/>
              <a:gd name="connsiteY14" fmla="*/ 118753 h 522514"/>
              <a:gd name="connsiteX15" fmla="*/ 1306285 w 2232561"/>
              <a:gd name="connsiteY15" fmla="*/ 142503 h 522514"/>
              <a:gd name="connsiteX16" fmla="*/ 1282535 w 2232561"/>
              <a:gd name="connsiteY16" fmla="*/ 225631 h 522514"/>
              <a:gd name="connsiteX17" fmla="*/ 1270659 w 2232561"/>
              <a:gd name="connsiteY17" fmla="*/ 261257 h 522514"/>
              <a:gd name="connsiteX18" fmla="*/ 1246909 w 2232561"/>
              <a:gd name="connsiteY18" fmla="*/ 463137 h 522514"/>
              <a:gd name="connsiteX19" fmla="*/ 1199407 w 2232561"/>
              <a:gd name="connsiteY19" fmla="*/ 486888 h 522514"/>
              <a:gd name="connsiteX20" fmla="*/ 1151906 w 2232561"/>
              <a:gd name="connsiteY20" fmla="*/ 498763 h 522514"/>
              <a:gd name="connsiteX21" fmla="*/ 1116280 w 2232561"/>
              <a:gd name="connsiteY21" fmla="*/ 510638 h 522514"/>
              <a:gd name="connsiteX22" fmla="*/ 1021278 w 2232561"/>
              <a:gd name="connsiteY22" fmla="*/ 498763 h 522514"/>
              <a:gd name="connsiteX23" fmla="*/ 973776 w 2232561"/>
              <a:gd name="connsiteY23" fmla="*/ 427511 h 522514"/>
              <a:gd name="connsiteX24" fmla="*/ 938150 w 2232561"/>
              <a:gd name="connsiteY24" fmla="*/ 391885 h 522514"/>
              <a:gd name="connsiteX25" fmla="*/ 890649 w 2232561"/>
              <a:gd name="connsiteY25" fmla="*/ 320633 h 522514"/>
              <a:gd name="connsiteX26" fmla="*/ 890649 w 2232561"/>
              <a:gd name="connsiteY26" fmla="*/ 35626 h 522514"/>
              <a:gd name="connsiteX27" fmla="*/ 855023 w 2232561"/>
              <a:gd name="connsiteY27" fmla="*/ 11875 h 522514"/>
              <a:gd name="connsiteX28" fmla="*/ 783771 w 2232561"/>
              <a:gd name="connsiteY28" fmla="*/ 35626 h 522514"/>
              <a:gd name="connsiteX29" fmla="*/ 688768 w 2232561"/>
              <a:gd name="connsiteY29" fmla="*/ 142503 h 522514"/>
              <a:gd name="connsiteX30" fmla="*/ 653143 w 2232561"/>
              <a:gd name="connsiteY30" fmla="*/ 498763 h 522514"/>
              <a:gd name="connsiteX31" fmla="*/ 617517 w 2232561"/>
              <a:gd name="connsiteY31" fmla="*/ 510638 h 522514"/>
              <a:gd name="connsiteX32" fmla="*/ 558140 w 2232561"/>
              <a:gd name="connsiteY32" fmla="*/ 522514 h 522514"/>
              <a:gd name="connsiteX33" fmla="*/ 510639 w 2232561"/>
              <a:gd name="connsiteY33" fmla="*/ 510638 h 522514"/>
              <a:gd name="connsiteX34" fmla="*/ 451262 w 2232561"/>
              <a:gd name="connsiteY34" fmla="*/ 439387 h 522514"/>
              <a:gd name="connsiteX35" fmla="*/ 415636 w 2232561"/>
              <a:gd name="connsiteY35" fmla="*/ 391885 h 522514"/>
              <a:gd name="connsiteX36" fmla="*/ 380010 w 2232561"/>
              <a:gd name="connsiteY36" fmla="*/ 356259 h 522514"/>
              <a:gd name="connsiteX37" fmla="*/ 332509 w 2232561"/>
              <a:gd name="connsiteY37" fmla="*/ 285007 h 522514"/>
              <a:gd name="connsiteX38" fmla="*/ 308758 w 2232561"/>
              <a:gd name="connsiteY38" fmla="*/ 249381 h 522514"/>
              <a:gd name="connsiteX39" fmla="*/ 285007 w 2232561"/>
              <a:gd name="connsiteY39" fmla="*/ 154379 h 522514"/>
              <a:gd name="connsiteX40" fmla="*/ 249381 w 2232561"/>
              <a:gd name="connsiteY40" fmla="*/ 130628 h 522514"/>
              <a:gd name="connsiteX41" fmla="*/ 201880 w 2232561"/>
              <a:gd name="connsiteY41" fmla="*/ 142503 h 522514"/>
              <a:gd name="connsiteX42" fmla="*/ 130628 w 2232561"/>
              <a:gd name="connsiteY42" fmla="*/ 166254 h 522514"/>
              <a:gd name="connsiteX43" fmla="*/ 95002 w 2232561"/>
              <a:gd name="connsiteY43" fmla="*/ 201880 h 522514"/>
              <a:gd name="connsiteX44" fmla="*/ 59376 w 2232561"/>
              <a:gd name="connsiteY44" fmla="*/ 273132 h 522514"/>
              <a:gd name="connsiteX45" fmla="*/ 0 w 2232561"/>
              <a:gd name="connsiteY45" fmla="*/ 308758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232561" h="522514">
                <a:moveTo>
                  <a:pt x="2232561" y="166254"/>
                </a:moveTo>
                <a:cubicBezTo>
                  <a:pt x="2228602" y="146462"/>
                  <a:pt x="2233077" y="122810"/>
                  <a:pt x="2220685" y="106877"/>
                </a:cubicBezTo>
                <a:cubicBezTo>
                  <a:pt x="2192101" y="70126"/>
                  <a:pt x="2153234" y="60643"/>
                  <a:pt x="2113807" y="47501"/>
                </a:cubicBezTo>
                <a:cubicBezTo>
                  <a:pt x="2101932" y="39584"/>
                  <a:pt x="2091223" y="29547"/>
                  <a:pt x="2078181" y="23750"/>
                </a:cubicBezTo>
                <a:cubicBezTo>
                  <a:pt x="2055304" y="13582"/>
                  <a:pt x="2006930" y="0"/>
                  <a:pt x="2006930" y="0"/>
                </a:cubicBezTo>
                <a:cubicBezTo>
                  <a:pt x="1984560" y="22370"/>
                  <a:pt x="1960779" y="41494"/>
                  <a:pt x="1947553" y="71251"/>
                </a:cubicBezTo>
                <a:cubicBezTo>
                  <a:pt x="1905899" y="164969"/>
                  <a:pt x="1952266" y="123527"/>
                  <a:pt x="1888176" y="166254"/>
                </a:cubicBezTo>
                <a:cubicBezTo>
                  <a:pt x="1880259" y="178129"/>
                  <a:pt x="1874518" y="191788"/>
                  <a:pt x="1864426" y="201880"/>
                </a:cubicBezTo>
                <a:cubicBezTo>
                  <a:pt x="1837089" y="229217"/>
                  <a:pt x="1817638" y="228421"/>
                  <a:pt x="1781298" y="237506"/>
                </a:cubicBezTo>
                <a:cubicBezTo>
                  <a:pt x="1765464" y="249381"/>
                  <a:pt x="1753589" y="273132"/>
                  <a:pt x="1733797" y="273132"/>
                </a:cubicBezTo>
                <a:cubicBezTo>
                  <a:pt x="1628543" y="273132"/>
                  <a:pt x="1632562" y="242517"/>
                  <a:pt x="1567543" y="201880"/>
                </a:cubicBezTo>
                <a:cubicBezTo>
                  <a:pt x="1552531" y="192497"/>
                  <a:pt x="1535516" y="186726"/>
                  <a:pt x="1520041" y="178129"/>
                </a:cubicBezTo>
                <a:cubicBezTo>
                  <a:pt x="1499864" y="166920"/>
                  <a:pt x="1480457" y="154378"/>
                  <a:pt x="1460665" y="142503"/>
                </a:cubicBezTo>
                <a:cubicBezTo>
                  <a:pt x="1452748" y="130628"/>
                  <a:pt x="1448789" y="114794"/>
                  <a:pt x="1436914" y="106877"/>
                </a:cubicBezTo>
                <a:cubicBezTo>
                  <a:pt x="1391883" y="76857"/>
                  <a:pt x="1388724" y="98789"/>
                  <a:pt x="1353787" y="118753"/>
                </a:cubicBezTo>
                <a:cubicBezTo>
                  <a:pt x="1338417" y="127536"/>
                  <a:pt x="1322119" y="134586"/>
                  <a:pt x="1306285" y="142503"/>
                </a:cubicBezTo>
                <a:cubicBezTo>
                  <a:pt x="1277806" y="227942"/>
                  <a:pt x="1312366" y="121225"/>
                  <a:pt x="1282535" y="225631"/>
                </a:cubicBezTo>
                <a:cubicBezTo>
                  <a:pt x="1279096" y="237667"/>
                  <a:pt x="1274618" y="249382"/>
                  <a:pt x="1270659" y="261257"/>
                </a:cubicBezTo>
                <a:cubicBezTo>
                  <a:pt x="1262742" y="328550"/>
                  <a:pt x="1267313" y="398525"/>
                  <a:pt x="1246909" y="463137"/>
                </a:cubicBezTo>
                <a:cubicBezTo>
                  <a:pt x="1241578" y="480018"/>
                  <a:pt x="1215983" y="480672"/>
                  <a:pt x="1199407" y="486888"/>
                </a:cubicBezTo>
                <a:cubicBezTo>
                  <a:pt x="1184125" y="492619"/>
                  <a:pt x="1167599" y="494279"/>
                  <a:pt x="1151906" y="498763"/>
                </a:cubicBezTo>
                <a:cubicBezTo>
                  <a:pt x="1139870" y="502202"/>
                  <a:pt x="1128155" y="506680"/>
                  <a:pt x="1116280" y="510638"/>
                </a:cubicBezTo>
                <a:cubicBezTo>
                  <a:pt x="1084613" y="506680"/>
                  <a:pt x="1048844" y="514843"/>
                  <a:pt x="1021278" y="498763"/>
                </a:cubicBezTo>
                <a:cubicBezTo>
                  <a:pt x="996622" y="484380"/>
                  <a:pt x="989610" y="451262"/>
                  <a:pt x="973776" y="427511"/>
                </a:cubicBezTo>
                <a:cubicBezTo>
                  <a:pt x="964460" y="413537"/>
                  <a:pt x="948461" y="405142"/>
                  <a:pt x="938150" y="391885"/>
                </a:cubicBezTo>
                <a:cubicBezTo>
                  <a:pt x="920625" y="369353"/>
                  <a:pt x="890649" y="320633"/>
                  <a:pt x="890649" y="320633"/>
                </a:cubicBezTo>
                <a:cubicBezTo>
                  <a:pt x="892842" y="285549"/>
                  <a:pt x="916265" y="99667"/>
                  <a:pt x="890649" y="35626"/>
                </a:cubicBezTo>
                <a:cubicBezTo>
                  <a:pt x="885348" y="22374"/>
                  <a:pt x="866898" y="19792"/>
                  <a:pt x="855023" y="11875"/>
                </a:cubicBezTo>
                <a:cubicBezTo>
                  <a:pt x="831272" y="19792"/>
                  <a:pt x="801474" y="17923"/>
                  <a:pt x="783771" y="35626"/>
                </a:cubicBezTo>
                <a:cubicBezTo>
                  <a:pt x="702427" y="116969"/>
                  <a:pt x="731151" y="78930"/>
                  <a:pt x="688768" y="142503"/>
                </a:cubicBezTo>
                <a:cubicBezTo>
                  <a:pt x="674877" y="420328"/>
                  <a:pt x="692438" y="302281"/>
                  <a:pt x="653143" y="498763"/>
                </a:cubicBezTo>
                <a:cubicBezTo>
                  <a:pt x="650688" y="511038"/>
                  <a:pt x="629661" y="507602"/>
                  <a:pt x="617517" y="510638"/>
                </a:cubicBezTo>
                <a:cubicBezTo>
                  <a:pt x="597935" y="515533"/>
                  <a:pt x="577932" y="518555"/>
                  <a:pt x="558140" y="522514"/>
                </a:cubicBezTo>
                <a:cubicBezTo>
                  <a:pt x="542306" y="518555"/>
                  <a:pt x="524810" y="518735"/>
                  <a:pt x="510639" y="510638"/>
                </a:cubicBezTo>
                <a:cubicBezTo>
                  <a:pt x="483872" y="495342"/>
                  <a:pt x="468223" y="463133"/>
                  <a:pt x="451262" y="439387"/>
                </a:cubicBezTo>
                <a:cubicBezTo>
                  <a:pt x="439758" y="423281"/>
                  <a:pt x="428517" y="406913"/>
                  <a:pt x="415636" y="391885"/>
                </a:cubicBezTo>
                <a:cubicBezTo>
                  <a:pt x="404706" y="379134"/>
                  <a:pt x="390321" y="369516"/>
                  <a:pt x="380010" y="356259"/>
                </a:cubicBezTo>
                <a:cubicBezTo>
                  <a:pt x="362485" y="333727"/>
                  <a:pt x="348343" y="308758"/>
                  <a:pt x="332509" y="285007"/>
                </a:cubicBezTo>
                <a:lnTo>
                  <a:pt x="308758" y="249381"/>
                </a:lnTo>
                <a:cubicBezTo>
                  <a:pt x="308166" y="246420"/>
                  <a:pt x="294746" y="166553"/>
                  <a:pt x="285007" y="154379"/>
                </a:cubicBezTo>
                <a:cubicBezTo>
                  <a:pt x="276091" y="143234"/>
                  <a:pt x="261256" y="138545"/>
                  <a:pt x="249381" y="130628"/>
                </a:cubicBezTo>
                <a:cubicBezTo>
                  <a:pt x="233547" y="134586"/>
                  <a:pt x="217513" y="137813"/>
                  <a:pt x="201880" y="142503"/>
                </a:cubicBezTo>
                <a:cubicBezTo>
                  <a:pt x="177900" y="149697"/>
                  <a:pt x="130628" y="166254"/>
                  <a:pt x="130628" y="166254"/>
                </a:cubicBezTo>
                <a:cubicBezTo>
                  <a:pt x="118753" y="178129"/>
                  <a:pt x="104318" y="187906"/>
                  <a:pt x="95002" y="201880"/>
                </a:cubicBezTo>
                <a:cubicBezTo>
                  <a:pt x="56367" y="259833"/>
                  <a:pt x="115436" y="217072"/>
                  <a:pt x="59376" y="273132"/>
                </a:cubicBezTo>
                <a:cubicBezTo>
                  <a:pt x="45045" y="287463"/>
                  <a:pt x="18742" y="299387"/>
                  <a:pt x="0" y="308758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Freeform 2052"/>
          <p:cNvSpPr/>
          <p:nvPr/>
        </p:nvSpPr>
        <p:spPr bwMode="auto">
          <a:xfrm>
            <a:off x="3817476" y="2422044"/>
            <a:ext cx="2666451" cy="2197457"/>
          </a:xfrm>
          <a:custGeom>
            <a:avLst/>
            <a:gdLst>
              <a:gd name="connsiteX0" fmla="*/ 386389 w 2666451"/>
              <a:gd name="connsiteY0" fmla="*/ 594288 h 2197457"/>
              <a:gd name="connsiteX1" fmla="*/ 398264 w 2666451"/>
              <a:gd name="connsiteY1" fmla="*/ 701166 h 2197457"/>
              <a:gd name="connsiteX2" fmla="*/ 445766 w 2666451"/>
              <a:gd name="connsiteY2" fmla="*/ 724917 h 2197457"/>
              <a:gd name="connsiteX3" fmla="*/ 623895 w 2666451"/>
              <a:gd name="connsiteY3" fmla="*/ 772418 h 2197457"/>
              <a:gd name="connsiteX4" fmla="*/ 695147 w 2666451"/>
              <a:gd name="connsiteY4" fmla="*/ 784294 h 2197457"/>
              <a:gd name="connsiteX5" fmla="*/ 885153 w 2666451"/>
              <a:gd name="connsiteY5" fmla="*/ 760543 h 2197457"/>
              <a:gd name="connsiteX6" fmla="*/ 897028 w 2666451"/>
              <a:gd name="connsiteY6" fmla="*/ 701166 h 2197457"/>
              <a:gd name="connsiteX7" fmla="*/ 920779 w 2666451"/>
              <a:gd name="connsiteY7" fmla="*/ 546787 h 2197457"/>
              <a:gd name="connsiteX8" fmla="*/ 944529 w 2666451"/>
              <a:gd name="connsiteY8" fmla="*/ 416159 h 2197457"/>
              <a:gd name="connsiteX9" fmla="*/ 968280 w 2666451"/>
              <a:gd name="connsiteY9" fmla="*/ 380533 h 2197457"/>
              <a:gd name="connsiteX10" fmla="*/ 1087033 w 2666451"/>
              <a:gd name="connsiteY10" fmla="*/ 356782 h 2197457"/>
              <a:gd name="connsiteX11" fmla="*/ 1134534 w 2666451"/>
              <a:gd name="connsiteY11" fmla="*/ 368657 h 2197457"/>
              <a:gd name="connsiteX12" fmla="*/ 1146410 w 2666451"/>
              <a:gd name="connsiteY12" fmla="*/ 416159 h 2197457"/>
              <a:gd name="connsiteX13" fmla="*/ 1205786 w 2666451"/>
              <a:gd name="connsiteY13" fmla="*/ 487411 h 2197457"/>
              <a:gd name="connsiteX14" fmla="*/ 1265163 w 2666451"/>
              <a:gd name="connsiteY14" fmla="*/ 534912 h 2197457"/>
              <a:gd name="connsiteX15" fmla="*/ 1300789 w 2666451"/>
              <a:gd name="connsiteY15" fmla="*/ 558662 h 2197457"/>
              <a:gd name="connsiteX16" fmla="*/ 1419542 w 2666451"/>
              <a:gd name="connsiteY16" fmla="*/ 582413 h 2197457"/>
              <a:gd name="connsiteX17" fmla="*/ 1455168 w 2666451"/>
              <a:gd name="connsiteY17" fmla="*/ 594288 h 2197457"/>
              <a:gd name="connsiteX18" fmla="*/ 1597672 w 2666451"/>
              <a:gd name="connsiteY18" fmla="*/ 570538 h 2197457"/>
              <a:gd name="connsiteX19" fmla="*/ 1609547 w 2666451"/>
              <a:gd name="connsiteY19" fmla="*/ 534912 h 2197457"/>
              <a:gd name="connsiteX20" fmla="*/ 1633298 w 2666451"/>
              <a:gd name="connsiteY20" fmla="*/ 416159 h 2197457"/>
              <a:gd name="connsiteX21" fmla="*/ 1657049 w 2666451"/>
              <a:gd name="connsiteY21" fmla="*/ 368657 h 2197457"/>
              <a:gd name="connsiteX22" fmla="*/ 1728301 w 2666451"/>
              <a:gd name="connsiteY22" fmla="*/ 321156 h 2197457"/>
              <a:gd name="connsiteX23" fmla="*/ 1835179 w 2666451"/>
              <a:gd name="connsiteY23" fmla="*/ 309281 h 2197457"/>
              <a:gd name="connsiteX24" fmla="*/ 1918306 w 2666451"/>
              <a:gd name="connsiteY24" fmla="*/ 321156 h 2197457"/>
              <a:gd name="connsiteX25" fmla="*/ 2025184 w 2666451"/>
              <a:gd name="connsiteY25" fmla="*/ 333031 h 2197457"/>
              <a:gd name="connsiteX26" fmla="*/ 2037059 w 2666451"/>
              <a:gd name="connsiteY26" fmla="*/ 368657 h 2197457"/>
              <a:gd name="connsiteX27" fmla="*/ 2048934 w 2666451"/>
              <a:gd name="connsiteY27" fmla="*/ 463660 h 2197457"/>
              <a:gd name="connsiteX28" fmla="*/ 2037059 w 2666451"/>
              <a:gd name="connsiteY28" fmla="*/ 511161 h 2197457"/>
              <a:gd name="connsiteX29" fmla="*/ 1977682 w 2666451"/>
              <a:gd name="connsiteY29" fmla="*/ 618039 h 2197457"/>
              <a:gd name="connsiteX30" fmla="*/ 1942056 w 2666451"/>
              <a:gd name="connsiteY30" fmla="*/ 653665 h 2197457"/>
              <a:gd name="connsiteX31" fmla="*/ 1906430 w 2666451"/>
              <a:gd name="connsiteY31" fmla="*/ 701166 h 2197457"/>
              <a:gd name="connsiteX32" fmla="*/ 1882680 w 2666451"/>
              <a:gd name="connsiteY32" fmla="*/ 736792 h 2197457"/>
              <a:gd name="connsiteX33" fmla="*/ 1847054 w 2666451"/>
              <a:gd name="connsiteY33" fmla="*/ 772418 h 2197457"/>
              <a:gd name="connsiteX34" fmla="*/ 1740176 w 2666451"/>
              <a:gd name="connsiteY34" fmla="*/ 831795 h 2197457"/>
              <a:gd name="connsiteX35" fmla="*/ 1668924 w 2666451"/>
              <a:gd name="connsiteY35" fmla="*/ 843670 h 2197457"/>
              <a:gd name="connsiteX36" fmla="*/ 1633298 w 2666451"/>
              <a:gd name="connsiteY36" fmla="*/ 855546 h 2197457"/>
              <a:gd name="connsiteX37" fmla="*/ 1597672 w 2666451"/>
              <a:gd name="connsiteY37" fmla="*/ 926798 h 2197457"/>
              <a:gd name="connsiteX38" fmla="*/ 1609547 w 2666451"/>
              <a:gd name="connsiteY38" fmla="*/ 1033675 h 2197457"/>
              <a:gd name="connsiteX39" fmla="*/ 1645173 w 2666451"/>
              <a:gd name="connsiteY39" fmla="*/ 1045551 h 2197457"/>
              <a:gd name="connsiteX40" fmla="*/ 1657049 w 2666451"/>
              <a:gd name="connsiteY40" fmla="*/ 1081177 h 2197457"/>
              <a:gd name="connsiteX41" fmla="*/ 1680799 w 2666451"/>
              <a:gd name="connsiteY41" fmla="*/ 1116803 h 2197457"/>
              <a:gd name="connsiteX42" fmla="*/ 1692675 w 2666451"/>
              <a:gd name="connsiteY42" fmla="*/ 1164304 h 2197457"/>
              <a:gd name="connsiteX43" fmla="*/ 1657049 w 2666451"/>
              <a:gd name="connsiteY43" fmla="*/ 1247431 h 2197457"/>
              <a:gd name="connsiteX44" fmla="*/ 1645173 w 2666451"/>
              <a:gd name="connsiteY44" fmla="*/ 1283057 h 2197457"/>
              <a:gd name="connsiteX45" fmla="*/ 1692675 w 2666451"/>
              <a:gd name="connsiteY45" fmla="*/ 1306808 h 2197457"/>
              <a:gd name="connsiteX46" fmla="*/ 1763927 w 2666451"/>
              <a:gd name="connsiteY46" fmla="*/ 1354309 h 2197457"/>
              <a:gd name="connsiteX47" fmla="*/ 1953932 w 2666451"/>
              <a:gd name="connsiteY47" fmla="*/ 1378060 h 2197457"/>
              <a:gd name="connsiteX48" fmla="*/ 1965807 w 2666451"/>
              <a:gd name="connsiteY48" fmla="*/ 1413686 h 2197457"/>
              <a:gd name="connsiteX49" fmla="*/ 1942056 w 2666451"/>
              <a:gd name="connsiteY49" fmla="*/ 1544314 h 2197457"/>
              <a:gd name="connsiteX50" fmla="*/ 1977682 w 2666451"/>
              <a:gd name="connsiteY50" fmla="*/ 1663068 h 2197457"/>
              <a:gd name="connsiteX51" fmla="*/ 2048934 w 2666451"/>
              <a:gd name="connsiteY51" fmla="*/ 1686818 h 2197457"/>
              <a:gd name="connsiteX52" fmla="*/ 2238940 w 2666451"/>
              <a:gd name="connsiteY52" fmla="*/ 1710569 h 2197457"/>
              <a:gd name="connsiteX53" fmla="*/ 2274566 w 2666451"/>
              <a:gd name="connsiteY53" fmla="*/ 1734320 h 2197457"/>
              <a:gd name="connsiteX54" fmla="*/ 2298316 w 2666451"/>
              <a:gd name="connsiteY54" fmla="*/ 1769946 h 2197457"/>
              <a:gd name="connsiteX55" fmla="*/ 2357693 w 2666451"/>
              <a:gd name="connsiteY55" fmla="*/ 1853073 h 2197457"/>
              <a:gd name="connsiteX56" fmla="*/ 2393319 w 2666451"/>
              <a:gd name="connsiteY56" fmla="*/ 1924325 h 2197457"/>
              <a:gd name="connsiteX57" fmla="*/ 2428945 w 2666451"/>
              <a:gd name="connsiteY57" fmla="*/ 1995577 h 2197457"/>
              <a:gd name="connsiteX58" fmla="*/ 2464571 w 2666451"/>
              <a:gd name="connsiteY58" fmla="*/ 2019327 h 2197457"/>
              <a:gd name="connsiteX59" fmla="*/ 2547698 w 2666451"/>
              <a:gd name="connsiteY59" fmla="*/ 2007452 h 2197457"/>
              <a:gd name="connsiteX60" fmla="*/ 2583324 w 2666451"/>
              <a:gd name="connsiteY60" fmla="*/ 1995577 h 2197457"/>
              <a:gd name="connsiteX61" fmla="*/ 2618950 w 2666451"/>
              <a:gd name="connsiteY61" fmla="*/ 2007452 h 2197457"/>
              <a:gd name="connsiteX62" fmla="*/ 2642701 w 2666451"/>
              <a:gd name="connsiteY62" fmla="*/ 2054953 h 2197457"/>
              <a:gd name="connsiteX63" fmla="*/ 2666451 w 2666451"/>
              <a:gd name="connsiteY63" fmla="*/ 2090579 h 2197457"/>
              <a:gd name="connsiteX64" fmla="*/ 2642701 w 2666451"/>
              <a:gd name="connsiteY64" fmla="*/ 2126205 h 2197457"/>
              <a:gd name="connsiteX65" fmla="*/ 2547698 w 2666451"/>
              <a:gd name="connsiteY65" fmla="*/ 2149956 h 2197457"/>
              <a:gd name="connsiteX66" fmla="*/ 2512072 w 2666451"/>
              <a:gd name="connsiteY66" fmla="*/ 2161831 h 2197457"/>
              <a:gd name="connsiteX67" fmla="*/ 2345818 w 2666451"/>
              <a:gd name="connsiteY67" fmla="*/ 2138081 h 2197457"/>
              <a:gd name="connsiteX68" fmla="*/ 2274566 w 2666451"/>
              <a:gd name="connsiteY68" fmla="*/ 2090579 h 2197457"/>
              <a:gd name="connsiteX69" fmla="*/ 2250815 w 2666451"/>
              <a:gd name="connsiteY69" fmla="*/ 2043078 h 2197457"/>
              <a:gd name="connsiteX70" fmla="*/ 2227064 w 2666451"/>
              <a:gd name="connsiteY70" fmla="*/ 2007452 h 2197457"/>
              <a:gd name="connsiteX71" fmla="*/ 2215189 w 2666451"/>
              <a:gd name="connsiteY71" fmla="*/ 1959951 h 2197457"/>
              <a:gd name="connsiteX72" fmla="*/ 2179563 w 2666451"/>
              <a:gd name="connsiteY72" fmla="*/ 1948075 h 2197457"/>
              <a:gd name="connsiteX73" fmla="*/ 2143937 w 2666451"/>
              <a:gd name="connsiteY73" fmla="*/ 1959951 h 2197457"/>
              <a:gd name="connsiteX74" fmla="*/ 2060810 w 2666451"/>
              <a:gd name="connsiteY74" fmla="*/ 1983701 h 2197457"/>
              <a:gd name="connsiteX75" fmla="*/ 1835179 w 2666451"/>
              <a:gd name="connsiteY75" fmla="*/ 1983701 h 2197457"/>
              <a:gd name="connsiteX76" fmla="*/ 1799553 w 2666451"/>
              <a:gd name="connsiteY76" fmla="*/ 1995577 h 2197457"/>
              <a:gd name="connsiteX77" fmla="*/ 1763927 w 2666451"/>
              <a:gd name="connsiteY77" fmla="*/ 2019327 h 2197457"/>
              <a:gd name="connsiteX78" fmla="*/ 1692675 w 2666451"/>
              <a:gd name="connsiteY78" fmla="*/ 2043078 h 2197457"/>
              <a:gd name="connsiteX79" fmla="*/ 1633298 w 2666451"/>
              <a:gd name="connsiteY79" fmla="*/ 1983701 h 2197457"/>
              <a:gd name="connsiteX80" fmla="*/ 1597672 w 2666451"/>
              <a:gd name="connsiteY80" fmla="*/ 1959951 h 2197457"/>
              <a:gd name="connsiteX81" fmla="*/ 1526420 w 2666451"/>
              <a:gd name="connsiteY81" fmla="*/ 1853073 h 2197457"/>
              <a:gd name="connsiteX82" fmla="*/ 1502669 w 2666451"/>
              <a:gd name="connsiteY82" fmla="*/ 1817447 h 2197457"/>
              <a:gd name="connsiteX83" fmla="*/ 1419542 w 2666451"/>
              <a:gd name="connsiteY83" fmla="*/ 1793696 h 2197457"/>
              <a:gd name="connsiteX84" fmla="*/ 1383916 w 2666451"/>
              <a:gd name="connsiteY84" fmla="*/ 1769946 h 2197457"/>
              <a:gd name="connsiteX85" fmla="*/ 1205786 w 2666451"/>
              <a:gd name="connsiteY85" fmla="*/ 1769946 h 2197457"/>
              <a:gd name="connsiteX86" fmla="*/ 1193911 w 2666451"/>
              <a:gd name="connsiteY86" fmla="*/ 1864948 h 2197457"/>
              <a:gd name="connsiteX87" fmla="*/ 1158285 w 2666451"/>
              <a:gd name="connsiteY87" fmla="*/ 1888699 h 2197457"/>
              <a:gd name="connsiteX88" fmla="*/ 1134534 w 2666451"/>
              <a:gd name="connsiteY88" fmla="*/ 1853073 h 2197457"/>
              <a:gd name="connsiteX89" fmla="*/ 1098908 w 2666451"/>
              <a:gd name="connsiteY89" fmla="*/ 1841198 h 2197457"/>
              <a:gd name="connsiteX90" fmla="*/ 1027656 w 2666451"/>
              <a:gd name="connsiteY90" fmla="*/ 1758070 h 2197457"/>
              <a:gd name="connsiteX91" fmla="*/ 1039532 w 2666451"/>
              <a:gd name="connsiteY91" fmla="*/ 1674943 h 2197457"/>
              <a:gd name="connsiteX92" fmla="*/ 1051407 w 2666451"/>
              <a:gd name="connsiteY92" fmla="*/ 1639317 h 2197457"/>
              <a:gd name="connsiteX93" fmla="*/ 1122659 w 2666451"/>
              <a:gd name="connsiteY93" fmla="*/ 1603691 h 2197457"/>
              <a:gd name="connsiteX94" fmla="*/ 1360166 w 2666451"/>
              <a:gd name="connsiteY94" fmla="*/ 1615566 h 2197457"/>
              <a:gd name="connsiteX95" fmla="*/ 1395792 w 2666451"/>
              <a:gd name="connsiteY95" fmla="*/ 1627442 h 2197457"/>
              <a:gd name="connsiteX96" fmla="*/ 1502669 w 2666451"/>
              <a:gd name="connsiteY96" fmla="*/ 1615566 h 2197457"/>
              <a:gd name="connsiteX97" fmla="*/ 1550171 w 2666451"/>
              <a:gd name="connsiteY97" fmla="*/ 1579940 h 2197457"/>
              <a:gd name="connsiteX98" fmla="*/ 1526420 w 2666451"/>
              <a:gd name="connsiteY98" fmla="*/ 1473062 h 2197457"/>
              <a:gd name="connsiteX99" fmla="*/ 1514545 w 2666451"/>
              <a:gd name="connsiteY99" fmla="*/ 1437437 h 2197457"/>
              <a:gd name="connsiteX100" fmla="*/ 1455168 w 2666451"/>
              <a:gd name="connsiteY100" fmla="*/ 1389935 h 2197457"/>
              <a:gd name="connsiteX101" fmla="*/ 1383916 w 2666451"/>
              <a:gd name="connsiteY101" fmla="*/ 1318683 h 2197457"/>
              <a:gd name="connsiteX102" fmla="*/ 1324540 w 2666451"/>
              <a:gd name="connsiteY102" fmla="*/ 1247431 h 2197457"/>
              <a:gd name="connsiteX103" fmla="*/ 1217662 w 2666451"/>
              <a:gd name="connsiteY103" fmla="*/ 1152429 h 2197457"/>
              <a:gd name="connsiteX104" fmla="*/ 1193911 w 2666451"/>
              <a:gd name="connsiteY104" fmla="*/ 1199930 h 2197457"/>
              <a:gd name="connsiteX105" fmla="*/ 1182036 w 2666451"/>
              <a:gd name="connsiteY105" fmla="*/ 1235556 h 2197457"/>
              <a:gd name="connsiteX106" fmla="*/ 1158285 w 2666451"/>
              <a:gd name="connsiteY106" fmla="*/ 1271182 h 2197457"/>
              <a:gd name="connsiteX107" fmla="*/ 1134534 w 2666451"/>
              <a:gd name="connsiteY107" fmla="*/ 1342434 h 2197457"/>
              <a:gd name="connsiteX108" fmla="*/ 1098908 w 2666451"/>
              <a:gd name="connsiteY108" fmla="*/ 1461187 h 2197457"/>
              <a:gd name="connsiteX109" fmla="*/ 1063282 w 2666451"/>
              <a:gd name="connsiteY109" fmla="*/ 1484938 h 2197457"/>
              <a:gd name="connsiteX110" fmla="*/ 944529 w 2666451"/>
              <a:gd name="connsiteY110" fmla="*/ 1544314 h 2197457"/>
              <a:gd name="connsiteX111" fmla="*/ 908903 w 2666451"/>
              <a:gd name="connsiteY111" fmla="*/ 1556190 h 2197457"/>
              <a:gd name="connsiteX112" fmla="*/ 825776 w 2666451"/>
              <a:gd name="connsiteY112" fmla="*/ 1520564 h 2197457"/>
              <a:gd name="connsiteX113" fmla="*/ 612020 w 2666451"/>
              <a:gd name="connsiteY113" fmla="*/ 1425561 h 2197457"/>
              <a:gd name="connsiteX114" fmla="*/ 588269 w 2666451"/>
              <a:gd name="connsiteY114" fmla="*/ 1389935 h 2197457"/>
              <a:gd name="connsiteX115" fmla="*/ 505142 w 2666451"/>
              <a:gd name="connsiteY115" fmla="*/ 1389935 h 2197457"/>
              <a:gd name="connsiteX116" fmla="*/ 505142 w 2666451"/>
              <a:gd name="connsiteY116" fmla="*/ 1591816 h 2197457"/>
              <a:gd name="connsiteX117" fmla="*/ 528893 w 2666451"/>
              <a:gd name="connsiteY117" fmla="*/ 1722444 h 2197457"/>
              <a:gd name="connsiteX118" fmla="*/ 517018 w 2666451"/>
              <a:gd name="connsiteY118" fmla="*/ 1758070 h 2197457"/>
              <a:gd name="connsiteX119" fmla="*/ 481392 w 2666451"/>
              <a:gd name="connsiteY119" fmla="*/ 1769946 h 2197457"/>
              <a:gd name="connsiteX120" fmla="*/ 327012 w 2666451"/>
              <a:gd name="connsiteY120" fmla="*/ 1793696 h 2197457"/>
              <a:gd name="connsiteX121" fmla="*/ 362638 w 2666451"/>
              <a:gd name="connsiteY121" fmla="*/ 1805572 h 2197457"/>
              <a:gd name="connsiteX122" fmla="*/ 303262 w 2666451"/>
              <a:gd name="connsiteY122" fmla="*/ 1781821 h 2197457"/>
              <a:gd name="connsiteX123" fmla="*/ 255760 w 2666451"/>
              <a:gd name="connsiteY123" fmla="*/ 1758070 h 2197457"/>
              <a:gd name="connsiteX124" fmla="*/ 172633 w 2666451"/>
              <a:gd name="connsiteY124" fmla="*/ 1722444 h 2197457"/>
              <a:gd name="connsiteX125" fmla="*/ 113256 w 2666451"/>
              <a:gd name="connsiteY125" fmla="*/ 1651192 h 2197457"/>
              <a:gd name="connsiteX126" fmla="*/ 77630 w 2666451"/>
              <a:gd name="connsiteY126" fmla="*/ 1544314 h 2197457"/>
              <a:gd name="connsiteX127" fmla="*/ 65755 w 2666451"/>
              <a:gd name="connsiteY127" fmla="*/ 1508688 h 2197457"/>
              <a:gd name="connsiteX128" fmla="*/ 77630 w 2666451"/>
              <a:gd name="connsiteY128" fmla="*/ 1437437 h 2197457"/>
              <a:gd name="connsiteX129" fmla="*/ 89506 w 2666451"/>
              <a:gd name="connsiteY129" fmla="*/ 1401811 h 2197457"/>
              <a:gd name="connsiteX130" fmla="*/ 172633 w 2666451"/>
              <a:gd name="connsiteY130" fmla="*/ 1366185 h 2197457"/>
              <a:gd name="connsiteX131" fmla="*/ 243885 w 2666451"/>
              <a:gd name="connsiteY131" fmla="*/ 1306808 h 2197457"/>
              <a:gd name="connsiteX132" fmla="*/ 208259 w 2666451"/>
              <a:gd name="connsiteY132" fmla="*/ 1164304 h 2197457"/>
              <a:gd name="connsiteX133" fmla="*/ 172633 w 2666451"/>
              <a:gd name="connsiteY133" fmla="*/ 1140553 h 2197457"/>
              <a:gd name="connsiteX134" fmla="*/ 89506 w 2666451"/>
              <a:gd name="connsiteY134" fmla="*/ 1093052 h 2197457"/>
              <a:gd name="connsiteX135" fmla="*/ 53880 w 2666451"/>
              <a:gd name="connsiteY135" fmla="*/ 1069301 h 2197457"/>
              <a:gd name="connsiteX136" fmla="*/ 18254 w 2666451"/>
              <a:gd name="connsiteY136" fmla="*/ 1021800 h 2197457"/>
              <a:gd name="connsiteX137" fmla="*/ 30129 w 2666451"/>
              <a:gd name="connsiteY137" fmla="*/ 986174 h 2197457"/>
              <a:gd name="connsiteX138" fmla="*/ 101381 w 2666451"/>
              <a:gd name="connsiteY138" fmla="*/ 926798 h 2197457"/>
              <a:gd name="connsiteX139" fmla="*/ 232010 w 2666451"/>
              <a:gd name="connsiteY139" fmla="*/ 938673 h 2197457"/>
              <a:gd name="connsiteX140" fmla="*/ 267636 w 2666451"/>
              <a:gd name="connsiteY140" fmla="*/ 950548 h 2197457"/>
              <a:gd name="connsiteX141" fmla="*/ 232010 w 2666451"/>
              <a:gd name="connsiteY141" fmla="*/ 914922 h 2197457"/>
              <a:gd name="connsiteX142" fmla="*/ 160758 w 2666451"/>
              <a:gd name="connsiteY142" fmla="*/ 891172 h 2197457"/>
              <a:gd name="connsiteX143" fmla="*/ 125132 w 2666451"/>
              <a:gd name="connsiteY143" fmla="*/ 867421 h 2197457"/>
              <a:gd name="connsiteX144" fmla="*/ 77630 w 2666451"/>
              <a:gd name="connsiteY144" fmla="*/ 843670 h 2197457"/>
              <a:gd name="connsiteX145" fmla="*/ 18254 w 2666451"/>
              <a:gd name="connsiteY145" fmla="*/ 772418 h 2197457"/>
              <a:gd name="connsiteX146" fmla="*/ 18254 w 2666451"/>
              <a:gd name="connsiteY146" fmla="*/ 570538 h 2197457"/>
              <a:gd name="connsiteX147" fmla="*/ 53880 w 2666451"/>
              <a:gd name="connsiteY147" fmla="*/ 546787 h 2197457"/>
              <a:gd name="connsiteX148" fmla="*/ 125132 w 2666451"/>
              <a:gd name="connsiteY148" fmla="*/ 558662 h 2197457"/>
              <a:gd name="connsiteX149" fmla="*/ 160758 w 2666451"/>
              <a:gd name="connsiteY149" fmla="*/ 570538 h 2197457"/>
              <a:gd name="connsiteX150" fmla="*/ 255760 w 2666451"/>
              <a:gd name="connsiteY150" fmla="*/ 594288 h 2197457"/>
              <a:gd name="connsiteX151" fmla="*/ 327012 w 2666451"/>
              <a:gd name="connsiteY151" fmla="*/ 618039 h 2197457"/>
              <a:gd name="connsiteX152" fmla="*/ 481392 w 2666451"/>
              <a:gd name="connsiteY152" fmla="*/ 582413 h 2197457"/>
              <a:gd name="connsiteX153" fmla="*/ 505142 w 2666451"/>
              <a:gd name="connsiteY153" fmla="*/ 546787 h 2197457"/>
              <a:gd name="connsiteX154" fmla="*/ 517018 w 2666451"/>
              <a:gd name="connsiteY154" fmla="*/ 499286 h 2197457"/>
              <a:gd name="connsiteX155" fmla="*/ 493267 w 2666451"/>
              <a:gd name="connsiteY155" fmla="*/ 404283 h 2197457"/>
              <a:gd name="connsiteX156" fmla="*/ 481392 w 2666451"/>
              <a:gd name="connsiteY156" fmla="*/ 368657 h 2197457"/>
              <a:gd name="connsiteX157" fmla="*/ 457641 w 2666451"/>
              <a:gd name="connsiteY157" fmla="*/ 333031 h 2197457"/>
              <a:gd name="connsiteX158" fmla="*/ 422015 w 2666451"/>
              <a:gd name="connsiteY158" fmla="*/ 238029 h 2197457"/>
              <a:gd name="connsiteX159" fmla="*/ 386389 w 2666451"/>
              <a:gd name="connsiteY159" fmla="*/ 226153 h 2197457"/>
              <a:gd name="connsiteX160" fmla="*/ 327012 w 2666451"/>
              <a:gd name="connsiteY160" fmla="*/ 166777 h 2197457"/>
              <a:gd name="connsiteX161" fmla="*/ 267636 w 2666451"/>
              <a:gd name="connsiteY161" fmla="*/ 107400 h 2197457"/>
              <a:gd name="connsiteX162" fmla="*/ 279511 w 2666451"/>
              <a:gd name="connsiteY162" fmla="*/ 24273 h 2197457"/>
              <a:gd name="connsiteX163" fmla="*/ 315137 w 2666451"/>
              <a:gd name="connsiteY163" fmla="*/ 522 h 2197457"/>
              <a:gd name="connsiteX164" fmla="*/ 457641 w 2666451"/>
              <a:gd name="connsiteY164" fmla="*/ 24273 h 2197457"/>
              <a:gd name="connsiteX165" fmla="*/ 493267 w 2666451"/>
              <a:gd name="connsiteY165" fmla="*/ 59899 h 2197457"/>
              <a:gd name="connsiteX166" fmla="*/ 600145 w 2666451"/>
              <a:gd name="connsiteY166" fmla="*/ 119275 h 2197457"/>
              <a:gd name="connsiteX167" fmla="*/ 683272 w 2666451"/>
              <a:gd name="connsiteY167" fmla="*/ 154901 h 2197457"/>
              <a:gd name="connsiteX168" fmla="*/ 718898 w 2666451"/>
              <a:gd name="connsiteY168" fmla="*/ 178652 h 2197457"/>
              <a:gd name="connsiteX169" fmla="*/ 754524 w 2666451"/>
              <a:gd name="connsiteY169" fmla="*/ 190527 h 2197457"/>
              <a:gd name="connsiteX170" fmla="*/ 802025 w 2666451"/>
              <a:gd name="connsiteY170" fmla="*/ 214278 h 2197457"/>
              <a:gd name="connsiteX171" fmla="*/ 837651 w 2666451"/>
              <a:gd name="connsiteY171" fmla="*/ 261779 h 2197457"/>
              <a:gd name="connsiteX172" fmla="*/ 908903 w 2666451"/>
              <a:gd name="connsiteY172" fmla="*/ 297405 h 2197457"/>
              <a:gd name="connsiteX173" fmla="*/ 1027656 w 2666451"/>
              <a:gd name="connsiteY173" fmla="*/ 321156 h 2197457"/>
              <a:gd name="connsiteX174" fmla="*/ 1063282 w 2666451"/>
              <a:gd name="connsiteY174" fmla="*/ 309281 h 2197457"/>
              <a:gd name="connsiteX175" fmla="*/ 1087033 w 2666451"/>
              <a:gd name="connsiteY175" fmla="*/ 273655 h 2197457"/>
              <a:gd name="connsiteX176" fmla="*/ 1075158 w 2666451"/>
              <a:gd name="connsiteY176" fmla="*/ 226153 h 2197457"/>
              <a:gd name="connsiteX177" fmla="*/ 1015781 w 2666451"/>
              <a:gd name="connsiteY177" fmla="*/ 166777 h 2197457"/>
              <a:gd name="connsiteX178" fmla="*/ 980155 w 2666451"/>
              <a:gd name="connsiteY178" fmla="*/ 154901 h 2197457"/>
              <a:gd name="connsiteX179" fmla="*/ 908903 w 2666451"/>
              <a:gd name="connsiteY179" fmla="*/ 214278 h 2197457"/>
              <a:gd name="connsiteX180" fmla="*/ 825776 w 2666451"/>
              <a:gd name="connsiteY180" fmla="*/ 261779 h 2197457"/>
              <a:gd name="connsiteX181" fmla="*/ 802025 w 2666451"/>
              <a:gd name="connsiteY181" fmla="*/ 297405 h 2197457"/>
              <a:gd name="connsiteX182" fmla="*/ 766399 w 2666451"/>
              <a:gd name="connsiteY182" fmla="*/ 439909 h 2197457"/>
              <a:gd name="connsiteX183" fmla="*/ 790150 w 2666451"/>
              <a:gd name="connsiteY183" fmla="*/ 523037 h 2197457"/>
              <a:gd name="connsiteX184" fmla="*/ 825776 w 2666451"/>
              <a:gd name="connsiteY184" fmla="*/ 546787 h 2197457"/>
              <a:gd name="connsiteX185" fmla="*/ 885153 w 2666451"/>
              <a:gd name="connsiteY185" fmla="*/ 618039 h 2197457"/>
              <a:gd name="connsiteX186" fmla="*/ 908903 w 2666451"/>
              <a:gd name="connsiteY186" fmla="*/ 653665 h 2197457"/>
              <a:gd name="connsiteX187" fmla="*/ 944529 w 2666451"/>
              <a:gd name="connsiteY187" fmla="*/ 701166 h 2197457"/>
              <a:gd name="connsiteX188" fmla="*/ 1015781 w 2666451"/>
              <a:gd name="connsiteY188" fmla="*/ 772418 h 2197457"/>
              <a:gd name="connsiteX189" fmla="*/ 1122659 w 2666451"/>
              <a:gd name="connsiteY189" fmla="*/ 879296 h 2197457"/>
              <a:gd name="connsiteX190" fmla="*/ 1205786 w 2666451"/>
              <a:gd name="connsiteY190" fmla="*/ 938673 h 2197457"/>
              <a:gd name="connsiteX191" fmla="*/ 1253288 w 2666451"/>
              <a:gd name="connsiteY191" fmla="*/ 962424 h 2197457"/>
              <a:gd name="connsiteX192" fmla="*/ 1288914 w 2666451"/>
              <a:gd name="connsiteY192" fmla="*/ 998050 h 2197457"/>
              <a:gd name="connsiteX193" fmla="*/ 1324540 w 2666451"/>
              <a:gd name="connsiteY193" fmla="*/ 1045551 h 2197457"/>
              <a:gd name="connsiteX194" fmla="*/ 1383916 w 2666451"/>
              <a:gd name="connsiteY194" fmla="*/ 1116803 h 2197457"/>
              <a:gd name="connsiteX195" fmla="*/ 1395792 w 2666451"/>
              <a:gd name="connsiteY195" fmla="*/ 1152429 h 2197457"/>
              <a:gd name="connsiteX196" fmla="*/ 1419542 w 2666451"/>
              <a:gd name="connsiteY196" fmla="*/ 1188055 h 2197457"/>
              <a:gd name="connsiteX197" fmla="*/ 1490794 w 2666451"/>
              <a:gd name="connsiteY197" fmla="*/ 1306808 h 2197457"/>
              <a:gd name="connsiteX198" fmla="*/ 1514545 w 2666451"/>
              <a:gd name="connsiteY198" fmla="*/ 1354309 h 2197457"/>
              <a:gd name="connsiteX199" fmla="*/ 1550171 w 2666451"/>
              <a:gd name="connsiteY199" fmla="*/ 1401811 h 2197457"/>
              <a:gd name="connsiteX200" fmla="*/ 1562046 w 2666451"/>
              <a:gd name="connsiteY200" fmla="*/ 1437437 h 2197457"/>
              <a:gd name="connsiteX201" fmla="*/ 1609547 w 2666451"/>
              <a:gd name="connsiteY201" fmla="*/ 1484938 h 2197457"/>
              <a:gd name="connsiteX202" fmla="*/ 1633298 w 2666451"/>
              <a:gd name="connsiteY202" fmla="*/ 1520564 h 2197457"/>
              <a:gd name="connsiteX203" fmla="*/ 1645173 w 2666451"/>
              <a:gd name="connsiteY203" fmla="*/ 1556190 h 2197457"/>
              <a:gd name="connsiteX204" fmla="*/ 1621423 w 2666451"/>
              <a:gd name="connsiteY204" fmla="*/ 1603691 h 2197457"/>
              <a:gd name="connsiteX205" fmla="*/ 1538295 w 2666451"/>
              <a:gd name="connsiteY205" fmla="*/ 1651192 h 2197457"/>
              <a:gd name="connsiteX206" fmla="*/ 1502669 w 2666451"/>
              <a:gd name="connsiteY206" fmla="*/ 1674943 h 2197457"/>
              <a:gd name="connsiteX207" fmla="*/ 1443293 w 2666451"/>
              <a:gd name="connsiteY207" fmla="*/ 1686818 h 2197457"/>
              <a:gd name="connsiteX208" fmla="*/ 1300789 w 2666451"/>
              <a:gd name="connsiteY208" fmla="*/ 1734320 h 2197457"/>
              <a:gd name="connsiteX209" fmla="*/ 1229537 w 2666451"/>
              <a:gd name="connsiteY209" fmla="*/ 1758070 h 2197457"/>
              <a:gd name="connsiteX210" fmla="*/ 1193911 w 2666451"/>
              <a:gd name="connsiteY210" fmla="*/ 1781821 h 2197457"/>
              <a:gd name="connsiteX211" fmla="*/ 1075158 w 2666451"/>
              <a:gd name="connsiteY211" fmla="*/ 1805572 h 2197457"/>
              <a:gd name="connsiteX212" fmla="*/ 1039532 w 2666451"/>
              <a:gd name="connsiteY212" fmla="*/ 1817447 h 2197457"/>
              <a:gd name="connsiteX213" fmla="*/ 968280 w 2666451"/>
              <a:gd name="connsiteY213" fmla="*/ 1805572 h 2197457"/>
              <a:gd name="connsiteX214" fmla="*/ 908903 w 2666451"/>
              <a:gd name="connsiteY214" fmla="*/ 1722444 h 2197457"/>
              <a:gd name="connsiteX215" fmla="*/ 873277 w 2666451"/>
              <a:gd name="connsiteY215" fmla="*/ 1686818 h 2197457"/>
              <a:gd name="connsiteX216" fmla="*/ 825776 w 2666451"/>
              <a:gd name="connsiteY216" fmla="*/ 1579940 h 2197457"/>
              <a:gd name="connsiteX217" fmla="*/ 849527 w 2666451"/>
              <a:gd name="connsiteY217" fmla="*/ 1473062 h 2197457"/>
              <a:gd name="connsiteX218" fmla="*/ 873277 w 2666451"/>
              <a:gd name="connsiteY218" fmla="*/ 1437437 h 2197457"/>
              <a:gd name="connsiteX219" fmla="*/ 1015781 w 2666451"/>
              <a:gd name="connsiteY219" fmla="*/ 1318683 h 2197457"/>
              <a:gd name="connsiteX220" fmla="*/ 1087033 w 2666451"/>
              <a:gd name="connsiteY220" fmla="*/ 1271182 h 2197457"/>
              <a:gd name="connsiteX221" fmla="*/ 1170160 w 2666451"/>
              <a:gd name="connsiteY221" fmla="*/ 1223681 h 2197457"/>
              <a:gd name="connsiteX222" fmla="*/ 1277038 w 2666451"/>
              <a:gd name="connsiteY222" fmla="*/ 1188055 h 2197457"/>
              <a:gd name="connsiteX223" fmla="*/ 1336415 w 2666451"/>
              <a:gd name="connsiteY223" fmla="*/ 1152429 h 2197457"/>
              <a:gd name="connsiteX224" fmla="*/ 1372041 w 2666451"/>
              <a:gd name="connsiteY224" fmla="*/ 1140553 h 2197457"/>
              <a:gd name="connsiteX225" fmla="*/ 1407667 w 2666451"/>
              <a:gd name="connsiteY225" fmla="*/ 1104927 h 2197457"/>
              <a:gd name="connsiteX226" fmla="*/ 1431418 w 2666451"/>
              <a:gd name="connsiteY226" fmla="*/ 1057426 h 2197457"/>
              <a:gd name="connsiteX227" fmla="*/ 1455168 w 2666451"/>
              <a:gd name="connsiteY227" fmla="*/ 1021800 h 2197457"/>
              <a:gd name="connsiteX228" fmla="*/ 1407667 w 2666451"/>
              <a:gd name="connsiteY228" fmla="*/ 772418 h 2197457"/>
              <a:gd name="connsiteX229" fmla="*/ 1383916 w 2666451"/>
              <a:gd name="connsiteY229" fmla="*/ 701166 h 2197457"/>
              <a:gd name="connsiteX230" fmla="*/ 1372041 w 2666451"/>
              <a:gd name="connsiteY230" fmla="*/ 665540 h 2197457"/>
              <a:gd name="connsiteX231" fmla="*/ 1336415 w 2666451"/>
              <a:gd name="connsiteY231" fmla="*/ 641790 h 2197457"/>
              <a:gd name="connsiteX232" fmla="*/ 1253288 w 2666451"/>
              <a:gd name="connsiteY232" fmla="*/ 653665 h 2197457"/>
              <a:gd name="connsiteX233" fmla="*/ 1182036 w 2666451"/>
              <a:gd name="connsiteY233" fmla="*/ 677416 h 2197457"/>
              <a:gd name="connsiteX234" fmla="*/ 1134534 w 2666451"/>
              <a:gd name="connsiteY234" fmla="*/ 689291 h 2197457"/>
              <a:gd name="connsiteX235" fmla="*/ 1003906 w 2666451"/>
              <a:gd name="connsiteY235" fmla="*/ 724917 h 2197457"/>
              <a:gd name="connsiteX236" fmla="*/ 968280 w 2666451"/>
              <a:gd name="connsiteY236" fmla="*/ 736792 h 2197457"/>
              <a:gd name="connsiteX237" fmla="*/ 920779 w 2666451"/>
              <a:gd name="connsiteY237" fmla="*/ 748668 h 2197457"/>
              <a:gd name="connsiteX238" fmla="*/ 885153 w 2666451"/>
              <a:gd name="connsiteY238" fmla="*/ 772418 h 2197457"/>
              <a:gd name="connsiteX239" fmla="*/ 778275 w 2666451"/>
              <a:gd name="connsiteY239" fmla="*/ 808044 h 2197457"/>
              <a:gd name="connsiteX240" fmla="*/ 647646 w 2666451"/>
              <a:gd name="connsiteY240" fmla="*/ 867421 h 2197457"/>
              <a:gd name="connsiteX241" fmla="*/ 612020 w 2666451"/>
              <a:gd name="connsiteY241" fmla="*/ 879296 h 2197457"/>
              <a:gd name="connsiteX242" fmla="*/ 600145 w 2666451"/>
              <a:gd name="connsiteY242" fmla="*/ 914922 h 2197457"/>
              <a:gd name="connsiteX243" fmla="*/ 612020 w 2666451"/>
              <a:gd name="connsiteY243" fmla="*/ 1021800 h 2197457"/>
              <a:gd name="connsiteX244" fmla="*/ 635771 w 2666451"/>
              <a:gd name="connsiteY244" fmla="*/ 1093052 h 2197457"/>
              <a:gd name="connsiteX245" fmla="*/ 647646 w 2666451"/>
              <a:gd name="connsiteY245" fmla="*/ 1128678 h 2197457"/>
              <a:gd name="connsiteX246" fmla="*/ 671397 w 2666451"/>
              <a:gd name="connsiteY246" fmla="*/ 1164304 h 2197457"/>
              <a:gd name="connsiteX247" fmla="*/ 695147 w 2666451"/>
              <a:gd name="connsiteY247" fmla="*/ 1211805 h 2197457"/>
              <a:gd name="connsiteX248" fmla="*/ 730773 w 2666451"/>
              <a:gd name="connsiteY248" fmla="*/ 1223681 h 2197457"/>
              <a:gd name="connsiteX249" fmla="*/ 766399 w 2666451"/>
              <a:gd name="connsiteY249" fmla="*/ 1259307 h 2197457"/>
              <a:gd name="connsiteX250" fmla="*/ 802025 w 2666451"/>
              <a:gd name="connsiteY250" fmla="*/ 1271182 h 2197457"/>
              <a:gd name="connsiteX251" fmla="*/ 837651 w 2666451"/>
              <a:gd name="connsiteY251" fmla="*/ 1294933 h 2197457"/>
              <a:gd name="connsiteX252" fmla="*/ 873277 w 2666451"/>
              <a:gd name="connsiteY252" fmla="*/ 1389935 h 2197457"/>
              <a:gd name="connsiteX253" fmla="*/ 897028 w 2666451"/>
              <a:gd name="connsiteY253" fmla="*/ 1437437 h 2197457"/>
              <a:gd name="connsiteX254" fmla="*/ 908903 w 2666451"/>
              <a:gd name="connsiteY254" fmla="*/ 1579940 h 2197457"/>
              <a:gd name="connsiteX255" fmla="*/ 956405 w 2666451"/>
              <a:gd name="connsiteY255" fmla="*/ 1651192 h 2197457"/>
              <a:gd name="connsiteX256" fmla="*/ 1003906 w 2666451"/>
              <a:gd name="connsiteY256" fmla="*/ 1734320 h 2197457"/>
              <a:gd name="connsiteX257" fmla="*/ 1039532 w 2666451"/>
              <a:gd name="connsiteY257" fmla="*/ 1817447 h 2197457"/>
              <a:gd name="connsiteX258" fmla="*/ 1075158 w 2666451"/>
              <a:gd name="connsiteY258" fmla="*/ 1853073 h 2197457"/>
              <a:gd name="connsiteX259" fmla="*/ 1122659 w 2666451"/>
              <a:gd name="connsiteY259" fmla="*/ 1924325 h 2197457"/>
              <a:gd name="connsiteX260" fmla="*/ 1146410 w 2666451"/>
              <a:gd name="connsiteY260" fmla="*/ 1971826 h 2197457"/>
              <a:gd name="connsiteX261" fmla="*/ 1205786 w 2666451"/>
              <a:gd name="connsiteY261" fmla="*/ 2054953 h 2197457"/>
              <a:gd name="connsiteX262" fmla="*/ 1241412 w 2666451"/>
              <a:gd name="connsiteY262" fmla="*/ 2066829 h 2197457"/>
              <a:gd name="connsiteX263" fmla="*/ 1265163 w 2666451"/>
              <a:gd name="connsiteY263" fmla="*/ 2102455 h 2197457"/>
              <a:gd name="connsiteX264" fmla="*/ 1336415 w 2666451"/>
              <a:gd name="connsiteY264" fmla="*/ 2149956 h 2197457"/>
              <a:gd name="connsiteX265" fmla="*/ 1372041 w 2666451"/>
              <a:gd name="connsiteY265" fmla="*/ 2173707 h 2197457"/>
              <a:gd name="connsiteX266" fmla="*/ 1443293 w 2666451"/>
              <a:gd name="connsiteY266" fmla="*/ 2197457 h 2197457"/>
              <a:gd name="connsiteX267" fmla="*/ 1514545 w 2666451"/>
              <a:gd name="connsiteY267" fmla="*/ 2185582 h 2197457"/>
              <a:gd name="connsiteX268" fmla="*/ 1597672 w 2666451"/>
              <a:gd name="connsiteY268" fmla="*/ 2149956 h 2197457"/>
              <a:gd name="connsiteX269" fmla="*/ 1645173 w 2666451"/>
              <a:gd name="connsiteY269" fmla="*/ 2138081 h 2197457"/>
              <a:gd name="connsiteX270" fmla="*/ 1752051 w 2666451"/>
              <a:gd name="connsiteY270" fmla="*/ 2078704 h 2197457"/>
              <a:gd name="connsiteX271" fmla="*/ 1823303 w 2666451"/>
              <a:gd name="connsiteY271" fmla="*/ 2007452 h 2197457"/>
              <a:gd name="connsiteX272" fmla="*/ 1835179 w 2666451"/>
              <a:gd name="connsiteY272" fmla="*/ 1959951 h 2197457"/>
              <a:gd name="connsiteX273" fmla="*/ 1858929 w 2666451"/>
              <a:gd name="connsiteY273" fmla="*/ 1888699 h 2197457"/>
              <a:gd name="connsiteX274" fmla="*/ 1847054 w 2666451"/>
              <a:gd name="connsiteY274" fmla="*/ 1591816 h 2197457"/>
              <a:gd name="connsiteX275" fmla="*/ 1835179 w 2666451"/>
              <a:gd name="connsiteY275" fmla="*/ 1556190 h 2197457"/>
              <a:gd name="connsiteX276" fmla="*/ 1823303 w 2666451"/>
              <a:gd name="connsiteY276" fmla="*/ 1484938 h 2197457"/>
              <a:gd name="connsiteX277" fmla="*/ 1799553 w 2666451"/>
              <a:gd name="connsiteY277" fmla="*/ 1449312 h 2197457"/>
              <a:gd name="connsiteX278" fmla="*/ 1787677 w 2666451"/>
              <a:gd name="connsiteY278" fmla="*/ 1413686 h 2197457"/>
              <a:gd name="connsiteX279" fmla="*/ 1752051 w 2666451"/>
              <a:gd name="connsiteY279" fmla="*/ 1378060 h 2197457"/>
              <a:gd name="connsiteX280" fmla="*/ 1728301 w 2666451"/>
              <a:gd name="connsiteY280" fmla="*/ 1342434 h 2197457"/>
              <a:gd name="connsiteX281" fmla="*/ 1716425 w 2666451"/>
              <a:gd name="connsiteY281" fmla="*/ 1294933 h 2197457"/>
              <a:gd name="connsiteX282" fmla="*/ 1609547 w 2666451"/>
              <a:gd name="connsiteY282" fmla="*/ 1199930 h 2197457"/>
              <a:gd name="connsiteX283" fmla="*/ 1562046 w 2666451"/>
              <a:gd name="connsiteY283" fmla="*/ 1164304 h 2197457"/>
              <a:gd name="connsiteX284" fmla="*/ 1526420 w 2666451"/>
              <a:gd name="connsiteY284" fmla="*/ 1152429 h 2197457"/>
              <a:gd name="connsiteX285" fmla="*/ 1478919 w 2666451"/>
              <a:gd name="connsiteY285" fmla="*/ 1128678 h 2197457"/>
              <a:gd name="connsiteX286" fmla="*/ 1443293 w 2666451"/>
              <a:gd name="connsiteY286" fmla="*/ 1104927 h 2197457"/>
              <a:gd name="connsiteX287" fmla="*/ 1407667 w 2666451"/>
              <a:gd name="connsiteY287" fmla="*/ 1093052 h 2197457"/>
              <a:gd name="connsiteX288" fmla="*/ 1324540 w 2666451"/>
              <a:gd name="connsiteY288" fmla="*/ 1045551 h 2197457"/>
              <a:gd name="connsiteX289" fmla="*/ 1300789 w 2666451"/>
              <a:gd name="connsiteY289" fmla="*/ 1009925 h 2197457"/>
              <a:gd name="connsiteX290" fmla="*/ 1182036 w 2666451"/>
              <a:gd name="connsiteY290" fmla="*/ 986174 h 219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666451" h="2197457">
                <a:moveTo>
                  <a:pt x="386389" y="594288"/>
                </a:moveTo>
                <a:cubicBezTo>
                  <a:pt x="390347" y="629914"/>
                  <a:pt x="383431" y="668534"/>
                  <a:pt x="398264" y="701166"/>
                </a:cubicBezTo>
                <a:cubicBezTo>
                  <a:pt x="405590" y="717282"/>
                  <a:pt x="429329" y="718342"/>
                  <a:pt x="445766" y="724917"/>
                </a:cubicBezTo>
                <a:cubicBezTo>
                  <a:pt x="503015" y="747817"/>
                  <a:pt x="563448" y="761427"/>
                  <a:pt x="623895" y="772418"/>
                </a:cubicBezTo>
                <a:cubicBezTo>
                  <a:pt x="647585" y="776725"/>
                  <a:pt x="671396" y="780335"/>
                  <a:pt x="695147" y="784294"/>
                </a:cubicBezTo>
                <a:cubicBezTo>
                  <a:pt x="758482" y="776377"/>
                  <a:pt x="826132" y="784846"/>
                  <a:pt x="885153" y="760543"/>
                </a:cubicBezTo>
                <a:cubicBezTo>
                  <a:pt x="903817" y="752858"/>
                  <a:pt x="894360" y="721173"/>
                  <a:pt x="897028" y="701166"/>
                </a:cubicBezTo>
                <a:cubicBezTo>
                  <a:pt x="917437" y="548092"/>
                  <a:pt x="894029" y="627033"/>
                  <a:pt x="920779" y="546787"/>
                </a:cubicBezTo>
                <a:cubicBezTo>
                  <a:pt x="922113" y="538784"/>
                  <a:pt x="939550" y="429437"/>
                  <a:pt x="944529" y="416159"/>
                </a:cubicBezTo>
                <a:cubicBezTo>
                  <a:pt x="949540" y="402795"/>
                  <a:pt x="955105" y="386022"/>
                  <a:pt x="968280" y="380533"/>
                </a:cubicBezTo>
                <a:cubicBezTo>
                  <a:pt x="1005543" y="365007"/>
                  <a:pt x="1087033" y="356782"/>
                  <a:pt x="1087033" y="356782"/>
                </a:cubicBezTo>
                <a:cubicBezTo>
                  <a:pt x="1102867" y="360740"/>
                  <a:pt x="1122993" y="357116"/>
                  <a:pt x="1134534" y="368657"/>
                </a:cubicBezTo>
                <a:cubicBezTo>
                  <a:pt x="1146075" y="380198"/>
                  <a:pt x="1139981" y="401157"/>
                  <a:pt x="1146410" y="416159"/>
                </a:cubicBezTo>
                <a:cubicBezTo>
                  <a:pt x="1162020" y="452582"/>
                  <a:pt x="1180608" y="457198"/>
                  <a:pt x="1205786" y="487411"/>
                </a:cubicBezTo>
                <a:cubicBezTo>
                  <a:pt x="1247105" y="536994"/>
                  <a:pt x="1206679" y="515418"/>
                  <a:pt x="1265163" y="534912"/>
                </a:cubicBezTo>
                <a:cubicBezTo>
                  <a:pt x="1277038" y="542829"/>
                  <a:pt x="1288024" y="552279"/>
                  <a:pt x="1300789" y="558662"/>
                </a:cubicBezTo>
                <a:cubicBezTo>
                  <a:pt x="1333955" y="575245"/>
                  <a:pt x="1388899" y="578036"/>
                  <a:pt x="1419542" y="582413"/>
                </a:cubicBezTo>
                <a:cubicBezTo>
                  <a:pt x="1431417" y="586371"/>
                  <a:pt x="1442650" y="594288"/>
                  <a:pt x="1455168" y="594288"/>
                </a:cubicBezTo>
                <a:cubicBezTo>
                  <a:pt x="1534714" y="594288"/>
                  <a:pt x="1541929" y="589118"/>
                  <a:pt x="1597672" y="570538"/>
                </a:cubicBezTo>
                <a:cubicBezTo>
                  <a:pt x="1601630" y="558663"/>
                  <a:pt x="1607092" y="547187"/>
                  <a:pt x="1609547" y="534912"/>
                </a:cubicBezTo>
                <a:cubicBezTo>
                  <a:pt x="1621839" y="473453"/>
                  <a:pt x="1613178" y="463107"/>
                  <a:pt x="1633298" y="416159"/>
                </a:cubicBezTo>
                <a:cubicBezTo>
                  <a:pt x="1640271" y="399887"/>
                  <a:pt x="1644531" y="381175"/>
                  <a:pt x="1657049" y="368657"/>
                </a:cubicBezTo>
                <a:cubicBezTo>
                  <a:pt x="1677233" y="348473"/>
                  <a:pt x="1704550" y="336990"/>
                  <a:pt x="1728301" y="321156"/>
                </a:cubicBezTo>
                <a:cubicBezTo>
                  <a:pt x="1758126" y="301273"/>
                  <a:pt x="1799553" y="313239"/>
                  <a:pt x="1835179" y="309281"/>
                </a:cubicBezTo>
                <a:lnTo>
                  <a:pt x="1918306" y="321156"/>
                </a:lnTo>
                <a:cubicBezTo>
                  <a:pt x="1953874" y="325602"/>
                  <a:pt x="1991903" y="319718"/>
                  <a:pt x="2025184" y="333031"/>
                </a:cubicBezTo>
                <a:cubicBezTo>
                  <a:pt x="2036806" y="337680"/>
                  <a:pt x="2033101" y="356782"/>
                  <a:pt x="2037059" y="368657"/>
                </a:cubicBezTo>
                <a:cubicBezTo>
                  <a:pt x="2041017" y="400325"/>
                  <a:pt x="2048934" y="431746"/>
                  <a:pt x="2048934" y="463660"/>
                </a:cubicBezTo>
                <a:cubicBezTo>
                  <a:pt x="2048934" y="479981"/>
                  <a:pt x="2041543" y="495468"/>
                  <a:pt x="2037059" y="511161"/>
                </a:cubicBezTo>
                <a:cubicBezTo>
                  <a:pt x="2025112" y="552975"/>
                  <a:pt x="2011707" y="584014"/>
                  <a:pt x="1977682" y="618039"/>
                </a:cubicBezTo>
                <a:cubicBezTo>
                  <a:pt x="1965807" y="629914"/>
                  <a:pt x="1952986" y="640914"/>
                  <a:pt x="1942056" y="653665"/>
                </a:cubicBezTo>
                <a:cubicBezTo>
                  <a:pt x="1929175" y="668692"/>
                  <a:pt x="1917934" y="685060"/>
                  <a:pt x="1906430" y="701166"/>
                </a:cubicBezTo>
                <a:cubicBezTo>
                  <a:pt x="1898134" y="712780"/>
                  <a:pt x="1891817" y="725828"/>
                  <a:pt x="1882680" y="736792"/>
                </a:cubicBezTo>
                <a:cubicBezTo>
                  <a:pt x="1871929" y="749694"/>
                  <a:pt x="1860311" y="762107"/>
                  <a:pt x="1847054" y="772418"/>
                </a:cubicBezTo>
                <a:cubicBezTo>
                  <a:pt x="1810316" y="800992"/>
                  <a:pt x="1783179" y="822239"/>
                  <a:pt x="1740176" y="831795"/>
                </a:cubicBezTo>
                <a:cubicBezTo>
                  <a:pt x="1716671" y="837018"/>
                  <a:pt x="1692675" y="839712"/>
                  <a:pt x="1668924" y="843670"/>
                </a:cubicBezTo>
                <a:cubicBezTo>
                  <a:pt x="1657049" y="847629"/>
                  <a:pt x="1643073" y="847726"/>
                  <a:pt x="1633298" y="855546"/>
                </a:cubicBezTo>
                <a:cubicBezTo>
                  <a:pt x="1612369" y="872289"/>
                  <a:pt x="1605495" y="903328"/>
                  <a:pt x="1597672" y="926798"/>
                </a:cubicBezTo>
                <a:cubicBezTo>
                  <a:pt x="1601630" y="962424"/>
                  <a:pt x="1596235" y="1000394"/>
                  <a:pt x="1609547" y="1033675"/>
                </a:cubicBezTo>
                <a:cubicBezTo>
                  <a:pt x="1614196" y="1045297"/>
                  <a:pt x="1636322" y="1036700"/>
                  <a:pt x="1645173" y="1045551"/>
                </a:cubicBezTo>
                <a:cubicBezTo>
                  <a:pt x="1654024" y="1054402"/>
                  <a:pt x="1651451" y="1069981"/>
                  <a:pt x="1657049" y="1081177"/>
                </a:cubicBezTo>
                <a:cubicBezTo>
                  <a:pt x="1663432" y="1093942"/>
                  <a:pt x="1672882" y="1104928"/>
                  <a:pt x="1680799" y="1116803"/>
                </a:cubicBezTo>
                <a:cubicBezTo>
                  <a:pt x="1684758" y="1132637"/>
                  <a:pt x="1692675" y="1147983"/>
                  <a:pt x="1692675" y="1164304"/>
                </a:cubicBezTo>
                <a:cubicBezTo>
                  <a:pt x="1692675" y="1213730"/>
                  <a:pt x="1676440" y="1208650"/>
                  <a:pt x="1657049" y="1247431"/>
                </a:cubicBezTo>
                <a:cubicBezTo>
                  <a:pt x="1651451" y="1258627"/>
                  <a:pt x="1649132" y="1271182"/>
                  <a:pt x="1645173" y="1283057"/>
                </a:cubicBezTo>
                <a:cubicBezTo>
                  <a:pt x="1661007" y="1290974"/>
                  <a:pt x="1677495" y="1297700"/>
                  <a:pt x="1692675" y="1306808"/>
                </a:cubicBezTo>
                <a:cubicBezTo>
                  <a:pt x="1717152" y="1321494"/>
                  <a:pt x="1735937" y="1348711"/>
                  <a:pt x="1763927" y="1354309"/>
                </a:cubicBezTo>
                <a:cubicBezTo>
                  <a:pt x="1866176" y="1374760"/>
                  <a:pt x="1803202" y="1364358"/>
                  <a:pt x="1953932" y="1378060"/>
                </a:cubicBezTo>
                <a:cubicBezTo>
                  <a:pt x="1957890" y="1389935"/>
                  <a:pt x="1965807" y="1401168"/>
                  <a:pt x="1965807" y="1413686"/>
                </a:cubicBezTo>
                <a:cubicBezTo>
                  <a:pt x="1965807" y="1456241"/>
                  <a:pt x="1952451" y="1502737"/>
                  <a:pt x="1942056" y="1544314"/>
                </a:cubicBezTo>
                <a:cubicBezTo>
                  <a:pt x="1945377" y="1567559"/>
                  <a:pt x="1943797" y="1641890"/>
                  <a:pt x="1977682" y="1663068"/>
                </a:cubicBezTo>
                <a:cubicBezTo>
                  <a:pt x="1998912" y="1676337"/>
                  <a:pt x="2024385" y="1681908"/>
                  <a:pt x="2048934" y="1686818"/>
                </a:cubicBezTo>
                <a:cubicBezTo>
                  <a:pt x="2151184" y="1707269"/>
                  <a:pt x="2088210" y="1696867"/>
                  <a:pt x="2238940" y="1710569"/>
                </a:cubicBezTo>
                <a:cubicBezTo>
                  <a:pt x="2250815" y="1718486"/>
                  <a:pt x="2264474" y="1724228"/>
                  <a:pt x="2274566" y="1734320"/>
                </a:cubicBezTo>
                <a:cubicBezTo>
                  <a:pt x="2284658" y="1744412"/>
                  <a:pt x="2290020" y="1758332"/>
                  <a:pt x="2298316" y="1769946"/>
                </a:cubicBezTo>
                <a:cubicBezTo>
                  <a:pt x="2371983" y="1873080"/>
                  <a:pt x="2301707" y="1769094"/>
                  <a:pt x="2357693" y="1853073"/>
                </a:cubicBezTo>
                <a:cubicBezTo>
                  <a:pt x="2387541" y="1942620"/>
                  <a:pt x="2347278" y="1832242"/>
                  <a:pt x="2393319" y="1924325"/>
                </a:cubicBezTo>
                <a:cubicBezTo>
                  <a:pt x="2412637" y="1962960"/>
                  <a:pt x="2394910" y="1961543"/>
                  <a:pt x="2428945" y="1995577"/>
                </a:cubicBezTo>
                <a:cubicBezTo>
                  <a:pt x="2439037" y="2005669"/>
                  <a:pt x="2452696" y="2011410"/>
                  <a:pt x="2464571" y="2019327"/>
                </a:cubicBezTo>
                <a:cubicBezTo>
                  <a:pt x="2492280" y="2015369"/>
                  <a:pt x="2520251" y="2012941"/>
                  <a:pt x="2547698" y="2007452"/>
                </a:cubicBezTo>
                <a:cubicBezTo>
                  <a:pt x="2559973" y="2004997"/>
                  <a:pt x="2570806" y="1995577"/>
                  <a:pt x="2583324" y="1995577"/>
                </a:cubicBezTo>
                <a:cubicBezTo>
                  <a:pt x="2595842" y="1995577"/>
                  <a:pt x="2607075" y="2003494"/>
                  <a:pt x="2618950" y="2007452"/>
                </a:cubicBezTo>
                <a:cubicBezTo>
                  <a:pt x="2626867" y="2023286"/>
                  <a:pt x="2633918" y="2039583"/>
                  <a:pt x="2642701" y="2054953"/>
                </a:cubicBezTo>
                <a:cubicBezTo>
                  <a:pt x="2649782" y="2067345"/>
                  <a:pt x="2666451" y="2076307"/>
                  <a:pt x="2666451" y="2090579"/>
                </a:cubicBezTo>
                <a:cubicBezTo>
                  <a:pt x="2666451" y="2104851"/>
                  <a:pt x="2653846" y="2117289"/>
                  <a:pt x="2642701" y="2126205"/>
                </a:cubicBezTo>
                <a:cubicBezTo>
                  <a:pt x="2630360" y="2136078"/>
                  <a:pt x="2550928" y="2149149"/>
                  <a:pt x="2547698" y="2149956"/>
                </a:cubicBezTo>
                <a:cubicBezTo>
                  <a:pt x="2535554" y="2152992"/>
                  <a:pt x="2523947" y="2157873"/>
                  <a:pt x="2512072" y="2161831"/>
                </a:cubicBezTo>
                <a:cubicBezTo>
                  <a:pt x="2497784" y="2160532"/>
                  <a:pt x="2386046" y="2160430"/>
                  <a:pt x="2345818" y="2138081"/>
                </a:cubicBezTo>
                <a:cubicBezTo>
                  <a:pt x="2320865" y="2124218"/>
                  <a:pt x="2274566" y="2090579"/>
                  <a:pt x="2274566" y="2090579"/>
                </a:cubicBezTo>
                <a:cubicBezTo>
                  <a:pt x="2266649" y="2074745"/>
                  <a:pt x="2259598" y="2058448"/>
                  <a:pt x="2250815" y="2043078"/>
                </a:cubicBezTo>
                <a:cubicBezTo>
                  <a:pt x="2243734" y="2030686"/>
                  <a:pt x="2232686" y="2020570"/>
                  <a:pt x="2227064" y="2007452"/>
                </a:cubicBezTo>
                <a:cubicBezTo>
                  <a:pt x="2220635" y="1992451"/>
                  <a:pt x="2225385" y="1972696"/>
                  <a:pt x="2215189" y="1959951"/>
                </a:cubicBezTo>
                <a:cubicBezTo>
                  <a:pt x="2207369" y="1950176"/>
                  <a:pt x="2191438" y="1952034"/>
                  <a:pt x="2179563" y="1948075"/>
                </a:cubicBezTo>
                <a:cubicBezTo>
                  <a:pt x="2167688" y="1952034"/>
                  <a:pt x="2155973" y="1956512"/>
                  <a:pt x="2143937" y="1959951"/>
                </a:cubicBezTo>
                <a:cubicBezTo>
                  <a:pt x="2039532" y="1989782"/>
                  <a:pt x="2146249" y="1955222"/>
                  <a:pt x="2060810" y="1983701"/>
                </a:cubicBezTo>
                <a:cubicBezTo>
                  <a:pt x="1945416" y="1969277"/>
                  <a:pt x="1966089" y="1964999"/>
                  <a:pt x="1835179" y="1983701"/>
                </a:cubicBezTo>
                <a:cubicBezTo>
                  <a:pt x="1822787" y="1985471"/>
                  <a:pt x="1810749" y="1989979"/>
                  <a:pt x="1799553" y="1995577"/>
                </a:cubicBezTo>
                <a:cubicBezTo>
                  <a:pt x="1786788" y="2001960"/>
                  <a:pt x="1776969" y="2013531"/>
                  <a:pt x="1763927" y="2019327"/>
                </a:cubicBezTo>
                <a:cubicBezTo>
                  <a:pt x="1741049" y="2029495"/>
                  <a:pt x="1692675" y="2043078"/>
                  <a:pt x="1692675" y="2043078"/>
                </a:cubicBezTo>
                <a:cubicBezTo>
                  <a:pt x="1597668" y="1979739"/>
                  <a:pt x="1712471" y="2062873"/>
                  <a:pt x="1633298" y="1983701"/>
                </a:cubicBezTo>
                <a:cubicBezTo>
                  <a:pt x="1623206" y="1973609"/>
                  <a:pt x="1609547" y="1967868"/>
                  <a:pt x="1597672" y="1959951"/>
                </a:cubicBezTo>
                <a:lnTo>
                  <a:pt x="1526420" y="1853073"/>
                </a:lnTo>
                <a:cubicBezTo>
                  <a:pt x="1518503" y="1841198"/>
                  <a:pt x="1516209" y="1821960"/>
                  <a:pt x="1502669" y="1817447"/>
                </a:cubicBezTo>
                <a:cubicBezTo>
                  <a:pt x="1451559" y="1800411"/>
                  <a:pt x="1479187" y="1808608"/>
                  <a:pt x="1419542" y="1793696"/>
                </a:cubicBezTo>
                <a:cubicBezTo>
                  <a:pt x="1407667" y="1785779"/>
                  <a:pt x="1397034" y="1775568"/>
                  <a:pt x="1383916" y="1769946"/>
                </a:cubicBezTo>
                <a:cubicBezTo>
                  <a:pt x="1324905" y="1744655"/>
                  <a:pt x="1269873" y="1764120"/>
                  <a:pt x="1205786" y="1769946"/>
                </a:cubicBezTo>
                <a:cubicBezTo>
                  <a:pt x="1201828" y="1801613"/>
                  <a:pt x="1205763" y="1835317"/>
                  <a:pt x="1193911" y="1864948"/>
                </a:cubicBezTo>
                <a:cubicBezTo>
                  <a:pt x="1188610" y="1878200"/>
                  <a:pt x="1172280" y="1891498"/>
                  <a:pt x="1158285" y="1888699"/>
                </a:cubicBezTo>
                <a:cubicBezTo>
                  <a:pt x="1144290" y="1885900"/>
                  <a:pt x="1145679" y="1861989"/>
                  <a:pt x="1134534" y="1853073"/>
                </a:cubicBezTo>
                <a:cubicBezTo>
                  <a:pt x="1124759" y="1845253"/>
                  <a:pt x="1110783" y="1845156"/>
                  <a:pt x="1098908" y="1841198"/>
                </a:cubicBezTo>
                <a:cubicBezTo>
                  <a:pt x="1094914" y="1837204"/>
                  <a:pt x="1029665" y="1778164"/>
                  <a:pt x="1027656" y="1758070"/>
                </a:cubicBezTo>
                <a:cubicBezTo>
                  <a:pt x="1024871" y="1730219"/>
                  <a:pt x="1034043" y="1702390"/>
                  <a:pt x="1039532" y="1674943"/>
                </a:cubicBezTo>
                <a:cubicBezTo>
                  <a:pt x="1041987" y="1662668"/>
                  <a:pt x="1043587" y="1649092"/>
                  <a:pt x="1051407" y="1639317"/>
                </a:cubicBezTo>
                <a:cubicBezTo>
                  <a:pt x="1068150" y="1618388"/>
                  <a:pt x="1099189" y="1611514"/>
                  <a:pt x="1122659" y="1603691"/>
                </a:cubicBezTo>
                <a:cubicBezTo>
                  <a:pt x="1201828" y="1607649"/>
                  <a:pt x="1281196" y="1608699"/>
                  <a:pt x="1360166" y="1615566"/>
                </a:cubicBezTo>
                <a:cubicBezTo>
                  <a:pt x="1372637" y="1616650"/>
                  <a:pt x="1383274" y="1627442"/>
                  <a:pt x="1395792" y="1627442"/>
                </a:cubicBezTo>
                <a:cubicBezTo>
                  <a:pt x="1431637" y="1627442"/>
                  <a:pt x="1467043" y="1619525"/>
                  <a:pt x="1502669" y="1615566"/>
                </a:cubicBezTo>
                <a:cubicBezTo>
                  <a:pt x="1518503" y="1603691"/>
                  <a:pt x="1546917" y="1599463"/>
                  <a:pt x="1550171" y="1579940"/>
                </a:cubicBezTo>
                <a:cubicBezTo>
                  <a:pt x="1556171" y="1543941"/>
                  <a:pt x="1535271" y="1508467"/>
                  <a:pt x="1526420" y="1473062"/>
                </a:cubicBezTo>
                <a:cubicBezTo>
                  <a:pt x="1523384" y="1460918"/>
                  <a:pt x="1522691" y="1446941"/>
                  <a:pt x="1514545" y="1437437"/>
                </a:cubicBezTo>
                <a:cubicBezTo>
                  <a:pt x="1498050" y="1418192"/>
                  <a:pt x="1473923" y="1406985"/>
                  <a:pt x="1455168" y="1389935"/>
                </a:cubicBezTo>
                <a:cubicBezTo>
                  <a:pt x="1430315" y="1367341"/>
                  <a:pt x="1407667" y="1342434"/>
                  <a:pt x="1383916" y="1318683"/>
                </a:cubicBezTo>
                <a:cubicBezTo>
                  <a:pt x="1221469" y="1156236"/>
                  <a:pt x="1456805" y="1396230"/>
                  <a:pt x="1324540" y="1247431"/>
                </a:cubicBezTo>
                <a:cubicBezTo>
                  <a:pt x="1265381" y="1180876"/>
                  <a:pt x="1271809" y="1188526"/>
                  <a:pt x="1217662" y="1152429"/>
                </a:cubicBezTo>
                <a:cubicBezTo>
                  <a:pt x="1209745" y="1168263"/>
                  <a:pt x="1200884" y="1183659"/>
                  <a:pt x="1193911" y="1199930"/>
                </a:cubicBezTo>
                <a:cubicBezTo>
                  <a:pt x="1188980" y="1211436"/>
                  <a:pt x="1187634" y="1224360"/>
                  <a:pt x="1182036" y="1235556"/>
                </a:cubicBezTo>
                <a:cubicBezTo>
                  <a:pt x="1175653" y="1248322"/>
                  <a:pt x="1166202" y="1259307"/>
                  <a:pt x="1158285" y="1271182"/>
                </a:cubicBezTo>
                <a:cubicBezTo>
                  <a:pt x="1150368" y="1294933"/>
                  <a:pt x="1138650" y="1317739"/>
                  <a:pt x="1134534" y="1342434"/>
                </a:cubicBezTo>
                <a:cubicBezTo>
                  <a:pt x="1127573" y="1384199"/>
                  <a:pt x="1127675" y="1426667"/>
                  <a:pt x="1098908" y="1461187"/>
                </a:cubicBezTo>
                <a:cubicBezTo>
                  <a:pt x="1089771" y="1472151"/>
                  <a:pt x="1074896" y="1476642"/>
                  <a:pt x="1063282" y="1484938"/>
                </a:cubicBezTo>
                <a:cubicBezTo>
                  <a:pt x="989421" y="1537697"/>
                  <a:pt x="1042567" y="1511635"/>
                  <a:pt x="944529" y="1544314"/>
                </a:cubicBezTo>
                <a:lnTo>
                  <a:pt x="908903" y="1556190"/>
                </a:lnTo>
                <a:cubicBezTo>
                  <a:pt x="835729" y="1531797"/>
                  <a:pt x="913824" y="1559696"/>
                  <a:pt x="825776" y="1520564"/>
                </a:cubicBezTo>
                <a:cubicBezTo>
                  <a:pt x="591120" y="1416273"/>
                  <a:pt x="728755" y="1483930"/>
                  <a:pt x="612020" y="1425561"/>
                </a:cubicBezTo>
                <a:cubicBezTo>
                  <a:pt x="604103" y="1413686"/>
                  <a:pt x="600144" y="1397852"/>
                  <a:pt x="588269" y="1389935"/>
                </a:cubicBezTo>
                <a:cubicBezTo>
                  <a:pt x="553477" y="1366740"/>
                  <a:pt x="537190" y="1379252"/>
                  <a:pt x="505142" y="1389935"/>
                </a:cubicBezTo>
                <a:cubicBezTo>
                  <a:pt x="481466" y="1484644"/>
                  <a:pt x="489752" y="1430219"/>
                  <a:pt x="505142" y="1591816"/>
                </a:cubicBezTo>
                <a:cubicBezTo>
                  <a:pt x="514094" y="1685808"/>
                  <a:pt x="508682" y="1661810"/>
                  <a:pt x="528893" y="1722444"/>
                </a:cubicBezTo>
                <a:cubicBezTo>
                  <a:pt x="524935" y="1734319"/>
                  <a:pt x="525869" y="1749219"/>
                  <a:pt x="517018" y="1758070"/>
                </a:cubicBezTo>
                <a:cubicBezTo>
                  <a:pt x="508167" y="1766921"/>
                  <a:pt x="493612" y="1767230"/>
                  <a:pt x="481392" y="1769946"/>
                </a:cubicBezTo>
                <a:cubicBezTo>
                  <a:pt x="451736" y="1776536"/>
                  <a:pt x="353526" y="1789908"/>
                  <a:pt x="327012" y="1793696"/>
                </a:cubicBezTo>
                <a:cubicBezTo>
                  <a:pt x="291438" y="1847059"/>
                  <a:pt x="290011" y="1834623"/>
                  <a:pt x="362638" y="1805572"/>
                </a:cubicBezTo>
                <a:cubicBezTo>
                  <a:pt x="342846" y="1797655"/>
                  <a:pt x="322741" y="1790479"/>
                  <a:pt x="303262" y="1781821"/>
                </a:cubicBezTo>
                <a:cubicBezTo>
                  <a:pt x="287085" y="1774631"/>
                  <a:pt x="272032" y="1765043"/>
                  <a:pt x="255760" y="1758070"/>
                </a:cubicBezTo>
                <a:cubicBezTo>
                  <a:pt x="216993" y="1741456"/>
                  <a:pt x="212021" y="1750579"/>
                  <a:pt x="172633" y="1722444"/>
                </a:cubicBezTo>
                <a:cubicBezTo>
                  <a:pt x="143540" y="1701663"/>
                  <a:pt x="132194" y="1679599"/>
                  <a:pt x="113256" y="1651192"/>
                </a:cubicBezTo>
                <a:lnTo>
                  <a:pt x="77630" y="1544314"/>
                </a:lnTo>
                <a:lnTo>
                  <a:pt x="65755" y="1508688"/>
                </a:lnTo>
                <a:cubicBezTo>
                  <a:pt x="69713" y="1484938"/>
                  <a:pt x="72407" y="1460942"/>
                  <a:pt x="77630" y="1437437"/>
                </a:cubicBezTo>
                <a:cubicBezTo>
                  <a:pt x="80346" y="1425217"/>
                  <a:pt x="80655" y="1410662"/>
                  <a:pt x="89506" y="1401811"/>
                </a:cubicBezTo>
                <a:cubicBezTo>
                  <a:pt x="104182" y="1387135"/>
                  <a:pt x="151340" y="1373282"/>
                  <a:pt x="172633" y="1366185"/>
                </a:cubicBezTo>
                <a:cubicBezTo>
                  <a:pt x="185808" y="1357402"/>
                  <a:pt x="241028" y="1323952"/>
                  <a:pt x="243885" y="1306808"/>
                </a:cubicBezTo>
                <a:cubicBezTo>
                  <a:pt x="251431" y="1261534"/>
                  <a:pt x="243533" y="1199578"/>
                  <a:pt x="208259" y="1164304"/>
                </a:cubicBezTo>
                <a:cubicBezTo>
                  <a:pt x="198167" y="1154212"/>
                  <a:pt x="184247" y="1148849"/>
                  <a:pt x="172633" y="1140553"/>
                </a:cubicBezTo>
                <a:cubicBezTo>
                  <a:pt x="109726" y="1095619"/>
                  <a:pt x="147318" y="1112322"/>
                  <a:pt x="89506" y="1093052"/>
                </a:cubicBezTo>
                <a:cubicBezTo>
                  <a:pt x="77631" y="1085135"/>
                  <a:pt x="63972" y="1079393"/>
                  <a:pt x="53880" y="1069301"/>
                </a:cubicBezTo>
                <a:cubicBezTo>
                  <a:pt x="39885" y="1055306"/>
                  <a:pt x="23691" y="1040831"/>
                  <a:pt x="18254" y="1021800"/>
                </a:cubicBezTo>
                <a:cubicBezTo>
                  <a:pt x="14815" y="1009764"/>
                  <a:pt x="23185" y="996589"/>
                  <a:pt x="30129" y="986174"/>
                </a:cubicBezTo>
                <a:cubicBezTo>
                  <a:pt x="48417" y="958742"/>
                  <a:pt x="75092" y="944323"/>
                  <a:pt x="101381" y="926798"/>
                </a:cubicBezTo>
                <a:cubicBezTo>
                  <a:pt x="144924" y="930756"/>
                  <a:pt x="188727" y="932490"/>
                  <a:pt x="232010" y="938673"/>
                </a:cubicBezTo>
                <a:cubicBezTo>
                  <a:pt x="244402" y="940443"/>
                  <a:pt x="267636" y="963066"/>
                  <a:pt x="267636" y="950548"/>
                </a:cubicBezTo>
                <a:cubicBezTo>
                  <a:pt x="267636" y="933754"/>
                  <a:pt x="246691" y="923078"/>
                  <a:pt x="232010" y="914922"/>
                </a:cubicBezTo>
                <a:cubicBezTo>
                  <a:pt x="210125" y="902764"/>
                  <a:pt x="160758" y="891172"/>
                  <a:pt x="160758" y="891172"/>
                </a:cubicBezTo>
                <a:cubicBezTo>
                  <a:pt x="148883" y="883255"/>
                  <a:pt x="137524" y="874502"/>
                  <a:pt x="125132" y="867421"/>
                </a:cubicBezTo>
                <a:cubicBezTo>
                  <a:pt x="109762" y="858638"/>
                  <a:pt x="92035" y="853960"/>
                  <a:pt x="77630" y="843670"/>
                </a:cubicBezTo>
                <a:cubicBezTo>
                  <a:pt x="48539" y="822891"/>
                  <a:pt x="37191" y="800823"/>
                  <a:pt x="18254" y="772418"/>
                </a:cubicBezTo>
                <a:cubicBezTo>
                  <a:pt x="-1184" y="694665"/>
                  <a:pt x="-10540" y="678518"/>
                  <a:pt x="18254" y="570538"/>
                </a:cubicBezTo>
                <a:cubicBezTo>
                  <a:pt x="21931" y="556747"/>
                  <a:pt x="42005" y="554704"/>
                  <a:pt x="53880" y="546787"/>
                </a:cubicBezTo>
                <a:cubicBezTo>
                  <a:pt x="77631" y="550745"/>
                  <a:pt x="101627" y="553439"/>
                  <a:pt x="125132" y="558662"/>
                </a:cubicBezTo>
                <a:cubicBezTo>
                  <a:pt x="137352" y="561378"/>
                  <a:pt x="148681" y="567244"/>
                  <a:pt x="160758" y="570538"/>
                </a:cubicBezTo>
                <a:cubicBezTo>
                  <a:pt x="192250" y="579127"/>
                  <a:pt x="224093" y="586371"/>
                  <a:pt x="255760" y="594288"/>
                </a:cubicBezTo>
                <a:cubicBezTo>
                  <a:pt x="280048" y="600360"/>
                  <a:pt x="327012" y="618039"/>
                  <a:pt x="327012" y="618039"/>
                </a:cubicBezTo>
                <a:cubicBezTo>
                  <a:pt x="389018" y="611839"/>
                  <a:pt x="438120" y="625686"/>
                  <a:pt x="481392" y="582413"/>
                </a:cubicBezTo>
                <a:cubicBezTo>
                  <a:pt x="491484" y="572321"/>
                  <a:pt x="497225" y="558662"/>
                  <a:pt x="505142" y="546787"/>
                </a:cubicBezTo>
                <a:cubicBezTo>
                  <a:pt x="509101" y="530953"/>
                  <a:pt x="518373" y="515551"/>
                  <a:pt x="517018" y="499286"/>
                </a:cubicBezTo>
                <a:cubicBezTo>
                  <a:pt x="514307" y="466756"/>
                  <a:pt x="503589" y="435250"/>
                  <a:pt x="493267" y="404283"/>
                </a:cubicBezTo>
                <a:cubicBezTo>
                  <a:pt x="489309" y="392408"/>
                  <a:pt x="486990" y="379853"/>
                  <a:pt x="481392" y="368657"/>
                </a:cubicBezTo>
                <a:cubicBezTo>
                  <a:pt x="475009" y="355891"/>
                  <a:pt x="465558" y="344906"/>
                  <a:pt x="457641" y="333031"/>
                </a:cubicBezTo>
                <a:cubicBezTo>
                  <a:pt x="451203" y="300843"/>
                  <a:pt x="451138" y="261328"/>
                  <a:pt x="422015" y="238029"/>
                </a:cubicBezTo>
                <a:cubicBezTo>
                  <a:pt x="412240" y="230209"/>
                  <a:pt x="398264" y="230112"/>
                  <a:pt x="386389" y="226153"/>
                </a:cubicBezTo>
                <a:cubicBezTo>
                  <a:pt x="323050" y="131146"/>
                  <a:pt x="406184" y="245949"/>
                  <a:pt x="327012" y="166777"/>
                </a:cubicBezTo>
                <a:cubicBezTo>
                  <a:pt x="247840" y="87605"/>
                  <a:pt x="362643" y="170739"/>
                  <a:pt x="267636" y="107400"/>
                </a:cubicBezTo>
                <a:cubicBezTo>
                  <a:pt x="239927" y="24273"/>
                  <a:pt x="220134" y="44065"/>
                  <a:pt x="279511" y="24273"/>
                </a:cubicBezTo>
                <a:cubicBezTo>
                  <a:pt x="291386" y="16356"/>
                  <a:pt x="300923" y="1814"/>
                  <a:pt x="315137" y="522"/>
                </a:cubicBezTo>
                <a:cubicBezTo>
                  <a:pt x="355907" y="-3184"/>
                  <a:pt x="415196" y="13662"/>
                  <a:pt x="457641" y="24273"/>
                </a:cubicBezTo>
                <a:cubicBezTo>
                  <a:pt x="469516" y="36148"/>
                  <a:pt x="480010" y="49588"/>
                  <a:pt x="493267" y="59899"/>
                </a:cubicBezTo>
                <a:cubicBezTo>
                  <a:pt x="587951" y="133542"/>
                  <a:pt x="531731" y="89954"/>
                  <a:pt x="600145" y="119275"/>
                </a:cubicBezTo>
                <a:cubicBezTo>
                  <a:pt x="702865" y="163298"/>
                  <a:pt x="599723" y="127052"/>
                  <a:pt x="683272" y="154901"/>
                </a:cubicBezTo>
                <a:cubicBezTo>
                  <a:pt x="695147" y="162818"/>
                  <a:pt x="706132" y="172269"/>
                  <a:pt x="718898" y="178652"/>
                </a:cubicBezTo>
                <a:cubicBezTo>
                  <a:pt x="730094" y="184250"/>
                  <a:pt x="743018" y="185596"/>
                  <a:pt x="754524" y="190527"/>
                </a:cubicBezTo>
                <a:cubicBezTo>
                  <a:pt x="770795" y="197500"/>
                  <a:pt x="786191" y="206361"/>
                  <a:pt x="802025" y="214278"/>
                </a:cubicBezTo>
                <a:cubicBezTo>
                  <a:pt x="813900" y="230112"/>
                  <a:pt x="823656" y="247784"/>
                  <a:pt x="837651" y="261779"/>
                </a:cubicBezTo>
                <a:cubicBezTo>
                  <a:pt x="860673" y="284801"/>
                  <a:pt x="879926" y="287746"/>
                  <a:pt x="908903" y="297405"/>
                </a:cubicBezTo>
                <a:cubicBezTo>
                  <a:pt x="1002565" y="359847"/>
                  <a:pt x="949860" y="354497"/>
                  <a:pt x="1027656" y="321156"/>
                </a:cubicBezTo>
                <a:cubicBezTo>
                  <a:pt x="1039162" y="316225"/>
                  <a:pt x="1051407" y="313239"/>
                  <a:pt x="1063282" y="309281"/>
                </a:cubicBezTo>
                <a:cubicBezTo>
                  <a:pt x="1071199" y="297406"/>
                  <a:pt x="1085014" y="287784"/>
                  <a:pt x="1087033" y="273655"/>
                </a:cubicBezTo>
                <a:cubicBezTo>
                  <a:pt x="1089341" y="257498"/>
                  <a:pt x="1081587" y="241155"/>
                  <a:pt x="1075158" y="226153"/>
                </a:cubicBezTo>
                <a:cubicBezTo>
                  <a:pt x="1062203" y="195924"/>
                  <a:pt x="1044570" y="181171"/>
                  <a:pt x="1015781" y="166777"/>
                </a:cubicBezTo>
                <a:cubicBezTo>
                  <a:pt x="1004585" y="161179"/>
                  <a:pt x="992030" y="158860"/>
                  <a:pt x="980155" y="154901"/>
                </a:cubicBezTo>
                <a:cubicBezTo>
                  <a:pt x="891702" y="213870"/>
                  <a:pt x="1000339" y="138081"/>
                  <a:pt x="908903" y="214278"/>
                </a:cubicBezTo>
                <a:cubicBezTo>
                  <a:pt x="883723" y="235261"/>
                  <a:pt x="854816" y="247259"/>
                  <a:pt x="825776" y="261779"/>
                </a:cubicBezTo>
                <a:cubicBezTo>
                  <a:pt x="817859" y="273654"/>
                  <a:pt x="807822" y="284363"/>
                  <a:pt x="802025" y="297405"/>
                </a:cubicBezTo>
                <a:cubicBezTo>
                  <a:pt x="776935" y="353858"/>
                  <a:pt x="776357" y="380165"/>
                  <a:pt x="766399" y="439909"/>
                </a:cubicBezTo>
                <a:cubicBezTo>
                  <a:pt x="767174" y="443009"/>
                  <a:pt x="783956" y="515295"/>
                  <a:pt x="790150" y="523037"/>
                </a:cubicBezTo>
                <a:cubicBezTo>
                  <a:pt x="799066" y="534182"/>
                  <a:pt x="813901" y="538870"/>
                  <a:pt x="825776" y="546787"/>
                </a:cubicBezTo>
                <a:cubicBezTo>
                  <a:pt x="876731" y="648695"/>
                  <a:pt x="818011" y="550896"/>
                  <a:pt x="885153" y="618039"/>
                </a:cubicBezTo>
                <a:cubicBezTo>
                  <a:pt x="895245" y="628131"/>
                  <a:pt x="900607" y="642051"/>
                  <a:pt x="908903" y="653665"/>
                </a:cubicBezTo>
                <a:cubicBezTo>
                  <a:pt x="920407" y="669771"/>
                  <a:pt x="931289" y="686455"/>
                  <a:pt x="944529" y="701166"/>
                </a:cubicBezTo>
                <a:cubicBezTo>
                  <a:pt x="966999" y="726132"/>
                  <a:pt x="992030" y="748667"/>
                  <a:pt x="1015781" y="772418"/>
                </a:cubicBezTo>
                <a:lnTo>
                  <a:pt x="1122659" y="879296"/>
                </a:lnTo>
                <a:cubicBezTo>
                  <a:pt x="1131154" y="887791"/>
                  <a:pt x="1190053" y="929683"/>
                  <a:pt x="1205786" y="938673"/>
                </a:cubicBezTo>
                <a:cubicBezTo>
                  <a:pt x="1221156" y="947456"/>
                  <a:pt x="1238883" y="952134"/>
                  <a:pt x="1253288" y="962424"/>
                </a:cubicBezTo>
                <a:cubicBezTo>
                  <a:pt x="1266954" y="972185"/>
                  <a:pt x="1277984" y="985299"/>
                  <a:pt x="1288914" y="998050"/>
                </a:cubicBezTo>
                <a:cubicBezTo>
                  <a:pt x="1301795" y="1013077"/>
                  <a:pt x="1311659" y="1030524"/>
                  <a:pt x="1324540" y="1045551"/>
                </a:cubicBezTo>
                <a:cubicBezTo>
                  <a:pt x="1356058" y="1082322"/>
                  <a:pt x="1362918" y="1074806"/>
                  <a:pt x="1383916" y="1116803"/>
                </a:cubicBezTo>
                <a:cubicBezTo>
                  <a:pt x="1389514" y="1127999"/>
                  <a:pt x="1390194" y="1141233"/>
                  <a:pt x="1395792" y="1152429"/>
                </a:cubicBezTo>
                <a:cubicBezTo>
                  <a:pt x="1402175" y="1165194"/>
                  <a:pt x="1412461" y="1175663"/>
                  <a:pt x="1419542" y="1188055"/>
                </a:cubicBezTo>
                <a:cubicBezTo>
                  <a:pt x="1492569" y="1315853"/>
                  <a:pt x="1374602" y="1132518"/>
                  <a:pt x="1490794" y="1306808"/>
                </a:cubicBezTo>
                <a:cubicBezTo>
                  <a:pt x="1500614" y="1321538"/>
                  <a:pt x="1505163" y="1339297"/>
                  <a:pt x="1514545" y="1354309"/>
                </a:cubicBezTo>
                <a:cubicBezTo>
                  <a:pt x="1525035" y="1371093"/>
                  <a:pt x="1538296" y="1385977"/>
                  <a:pt x="1550171" y="1401811"/>
                </a:cubicBezTo>
                <a:cubicBezTo>
                  <a:pt x="1554129" y="1413686"/>
                  <a:pt x="1554770" y="1427251"/>
                  <a:pt x="1562046" y="1437437"/>
                </a:cubicBezTo>
                <a:cubicBezTo>
                  <a:pt x="1575061" y="1455658"/>
                  <a:pt x="1594974" y="1467937"/>
                  <a:pt x="1609547" y="1484938"/>
                </a:cubicBezTo>
                <a:cubicBezTo>
                  <a:pt x="1618835" y="1495774"/>
                  <a:pt x="1625381" y="1508689"/>
                  <a:pt x="1633298" y="1520564"/>
                </a:cubicBezTo>
                <a:cubicBezTo>
                  <a:pt x="1637256" y="1532439"/>
                  <a:pt x="1646943" y="1543798"/>
                  <a:pt x="1645173" y="1556190"/>
                </a:cubicBezTo>
                <a:cubicBezTo>
                  <a:pt x="1642670" y="1573715"/>
                  <a:pt x="1632756" y="1590091"/>
                  <a:pt x="1621423" y="1603691"/>
                </a:cubicBezTo>
                <a:cubicBezTo>
                  <a:pt x="1608270" y="1619475"/>
                  <a:pt x="1552419" y="1643121"/>
                  <a:pt x="1538295" y="1651192"/>
                </a:cubicBezTo>
                <a:cubicBezTo>
                  <a:pt x="1525903" y="1658273"/>
                  <a:pt x="1516033" y="1669932"/>
                  <a:pt x="1502669" y="1674943"/>
                </a:cubicBezTo>
                <a:cubicBezTo>
                  <a:pt x="1483770" y="1682030"/>
                  <a:pt x="1463085" y="1682860"/>
                  <a:pt x="1443293" y="1686818"/>
                </a:cubicBezTo>
                <a:cubicBezTo>
                  <a:pt x="1366596" y="1725167"/>
                  <a:pt x="1412966" y="1706275"/>
                  <a:pt x="1300789" y="1734320"/>
                </a:cubicBezTo>
                <a:cubicBezTo>
                  <a:pt x="1276501" y="1740392"/>
                  <a:pt x="1229537" y="1758070"/>
                  <a:pt x="1229537" y="1758070"/>
                </a:cubicBezTo>
                <a:cubicBezTo>
                  <a:pt x="1217662" y="1765987"/>
                  <a:pt x="1207029" y="1776199"/>
                  <a:pt x="1193911" y="1781821"/>
                </a:cubicBezTo>
                <a:cubicBezTo>
                  <a:pt x="1168436" y="1792739"/>
                  <a:pt x="1095552" y="1801040"/>
                  <a:pt x="1075158" y="1805572"/>
                </a:cubicBezTo>
                <a:cubicBezTo>
                  <a:pt x="1062938" y="1808287"/>
                  <a:pt x="1051407" y="1813489"/>
                  <a:pt x="1039532" y="1817447"/>
                </a:cubicBezTo>
                <a:cubicBezTo>
                  <a:pt x="1015781" y="1813489"/>
                  <a:pt x="990283" y="1815351"/>
                  <a:pt x="968280" y="1805572"/>
                </a:cubicBezTo>
                <a:cubicBezTo>
                  <a:pt x="929505" y="1788339"/>
                  <a:pt x="930289" y="1752384"/>
                  <a:pt x="908903" y="1722444"/>
                </a:cubicBezTo>
                <a:cubicBezTo>
                  <a:pt x="899142" y="1708778"/>
                  <a:pt x="885152" y="1698693"/>
                  <a:pt x="873277" y="1686818"/>
                </a:cubicBezTo>
                <a:cubicBezTo>
                  <a:pt x="845014" y="1602026"/>
                  <a:pt x="863414" y="1636397"/>
                  <a:pt x="825776" y="1579940"/>
                </a:cubicBezTo>
                <a:cubicBezTo>
                  <a:pt x="830338" y="1552567"/>
                  <a:pt x="834908" y="1502299"/>
                  <a:pt x="849527" y="1473062"/>
                </a:cubicBezTo>
                <a:cubicBezTo>
                  <a:pt x="855910" y="1460297"/>
                  <a:pt x="863795" y="1448104"/>
                  <a:pt x="873277" y="1437437"/>
                </a:cubicBezTo>
                <a:cubicBezTo>
                  <a:pt x="939774" y="1362628"/>
                  <a:pt x="937776" y="1370686"/>
                  <a:pt x="1015781" y="1318683"/>
                </a:cubicBezTo>
                <a:lnTo>
                  <a:pt x="1087033" y="1271182"/>
                </a:lnTo>
                <a:cubicBezTo>
                  <a:pt x="1119170" y="1249757"/>
                  <a:pt x="1132490" y="1238749"/>
                  <a:pt x="1170160" y="1223681"/>
                </a:cubicBezTo>
                <a:cubicBezTo>
                  <a:pt x="1170177" y="1223674"/>
                  <a:pt x="1259216" y="1193996"/>
                  <a:pt x="1277038" y="1188055"/>
                </a:cubicBezTo>
                <a:cubicBezTo>
                  <a:pt x="1298935" y="1180756"/>
                  <a:pt x="1315770" y="1162751"/>
                  <a:pt x="1336415" y="1152429"/>
                </a:cubicBezTo>
                <a:cubicBezTo>
                  <a:pt x="1347611" y="1146831"/>
                  <a:pt x="1360166" y="1144512"/>
                  <a:pt x="1372041" y="1140553"/>
                </a:cubicBezTo>
                <a:cubicBezTo>
                  <a:pt x="1383916" y="1128678"/>
                  <a:pt x="1397905" y="1118593"/>
                  <a:pt x="1407667" y="1104927"/>
                </a:cubicBezTo>
                <a:cubicBezTo>
                  <a:pt x="1417957" y="1090522"/>
                  <a:pt x="1422635" y="1072796"/>
                  <a:pt x="1431418" y="1057426"/>
                </a:cubicBezTo>
                <a:cubicBezTo>
                  <a:pt x="1438499" y="1045034"/>
                  <a:pt x="1447251" y="1033675"/>
                  <a:pt x="1455168" y="1021800"/>
                </a:cubicBezTo>
                <a:cubicBezTo>
                  <a:pt x="1440174" y="841871"/>
                  <a:pt x="1458366" y="924517"/>
                  <a:pt x="1407667" y="772418"/>
                </a:cubicBezTo>
                <a:lnTo>
                  <a:pt x="1383916" y="701166"/>
                </a:lnTo>
                <a:cubicBezTo>
                  <a:pt x="1379958" y="689291"/>
                  <a:pt x="1382456" y="672483"/>
                  <a:pt x="1372041" y="665540"/>
                </a:cubicBezTo>
                <a:lnTo>
                  <a:pt x="1336415" y="641790"/>
                </a:lnTo>
                <a:cubicBezTo>
                  <a:pt x="1308706" y="645748"/>
                  <a:pt x="1280562" y="647371"/>
                  <a:pt x="1253288" y="653665"/>
                </a:cubicBezTo>
                <a:cubicBezTo>
                  <a:pt x="1228894" y="659294"/>
                  <a:pt x="1206324" y="671344"/>
                  <a:pt x="1182036" y="677416"/>
                </a:cubicBezTo>
                <a:lnTo>
                  <a:pt x="1134534" y="689291"/>
                </a:lnTo>
                <a:cubicBezTo>
                  <a:pt x="1049873" y="731622"/>
                  <a:pt x="1123728" y="700953"/>
                  <a:pt x="1003906" y="724917"/>
                </a:cubicBezTo>
                <a:cubicBezTo>
                  <a:pt x="991631" y="727372"/>
                  <a:pt x="980316" y="733353"/>
                  <a:pt x="968280" y="736792"/>
                </a:cubicBezTo>
                <a:cubicBezTo>
                  <a:pt x="952587" y="741276"/>
                  <a:pt x="936613" y="744709"/>
                  <a:pt x="920779" y="748668"/>
                </a:cubicBezTo>
                <a:cubicBezTo>
                  <a:pt x="908904" y="756585"/>
                  <a:pt x="897919" y="766035"/>
                  <a:pt x="885153" y="772418"/>
                </a:cubicBezTo>
                <a:cubicBezTo>
                  <a:pt x="840432" y="794778"/>
                  <a:pt x="823633" y="796705"/>
                  <a:pt x="778275" y="808044"/>
                </a:cubicBezTo>
                <a:cubicBezTo>
                  <a:pt x="697432" y="856550"/>
                  <a:pt x="740793" y="836372"/>
                  <a:pt x="647646" y="867421"/>
                </a:cubicBezTo>
                <a:lnTo>
                  <a:pt x="612020" y="879296"/>
                </a:lnTo>
                <a:cubicBezTo>
                  <a:pt x="608062" y="891171"/>
                  <a:pt x="600145" y="902404"/>
                  <a:pt x="600145" y="914922"/>
                </a:cubicBezTo>
                <a:cubicBezTo>
                  <a:pt x="600145" y="950767"/>
                  <a:pt x="604990" y="986651"/>
                  <a:pt x="612020" y="1021800"/>
                </a:cubicBezTo>
                <a:cubicBezTo>
                  <a:pt x="616930" y="1046349"/>
                  <a:pt x="627854" y="1069301"/>
                  <a:pt x="635771" y="1093052"/>
                </a:cubicBezTo>
                <a:lnTo>
                  <a:pt x="647646" y="1128678"/>
                </a:lnTo>
                <a:cubicBezTo>
                  <a:pt x="652159" y="1142218"/>
                  <a:pt x="664316" y="1151912"/>
                  <a:pt x="671397" y="1164304"/>
                </a:cubicBezTo>
                <a:cubicBezTo>
                  <a:pt x="680180" y="1179674"/>
                  <a:pt x="682630" y="1199287"/>
                  <a:pt x="695147" y="1211805"/>
                </a:cubicBezTo>
                <a:cubicBezTo>
                  <a:pt x="703998" y="1220656"/>
                  <a:pt x="718898" y="1219722"/>
                  <a:pt x="730773" y="1223681"/>
                </a:cubicBezTo>
                <a:cubicBezTo>
                  <a:pt x="742648" y="1235556"/>
                  <a:pt x="752425" y="1249991"/>
                  <a:pt x="766399" y="1259307"/>
                </a:cubicBezTo>
                <a:cubicBezTo>
                  <a:pt x="776814" y="1266251"/>
                  <a:pt x="790829" y="1265584"/>
                  <a:pt x="802025" y="1271182"/>
                </a:cubicBezTo>
                <a:cubicBezTo>
                  <a:pt x="814791" y="1277565"/>
                  <a:pt x="825776" y="1287016"/>
                  <a:pt x="837651" y="1294933"/>
                </a:cubicBezTo>
                <a:cubicBezTo>
                  <a:pt x="850707" y="1334100"/>
                  <a:pt x="854348" y="1347344"/>
                  <a:pt x="873277" y="1389935"/>
                </a:cubicBezTo>
                <a:cubicBezTo>
                  <a:pt x="880467" y="1406112"/>
                  <a:pt x="889111" y="1421603"/>
                  <a:pt x="897028" y="1437437"/>
                </a:cubicBezTo>
                <a:cubicBezTo>
                  <a:pt x="900986" y="1484938"/>
                  <a:pt x="896145" y="1534013"/>
                  <a:pt x="908903" y="1579940"/>
                </a:cubicBezTo>
                <a:cubicBezTo>
                  <a:pt x="916543" y="1607443"/>
                  <a:pt x="943640" y="1625660"/>
                  <a:pt x="956405" y="1651192"/>
                </a:cubicBezTo>
                <a:cubicBezTo>
                  <a:pt x="986538" y="1711460"/>
                  <a:pt x="970335" y="1683964"/>
                  <a:pt x="1003906" y="1734320"/>
                </a:cubicBezTo>
                <a:cubicBezTo>
                  <a:pt x="1013597" y="1763395"/>
                  <a:pt x="1021188" y="1791765"/>
                  <a:pt x="1039532" y="1817447"/>
                </a:cubicBezTo>
                <a:cubicBezTo>
                  <a:pt x="1049294" y="1831113"/>
                  <a:pt x="1064847" y="1839816"/>
                  <a:pt x="1075158" y="1853073"/>
                </a:cubicBezTo>
                <a:cubicBezTo>
                  <a:pt x="1092683" y="1875605"/>
                  <a:pt x="1106825" y="1900574"/>
                  <a:pt x="1122659" y="1924325"/>
                </a:cubicBezTo>
                <a:cubicBezTo>
                  <a:pt x="1132479" y="1939055"/>
                  <a:pt x="1137627" y="1956456"/>
                  <a:pt x="1146410" y="1971826"/>
                </a:cubicBezTo>
                <a:cubicBezTo>
                  <a:pt x="1154288" y="1985612"/>
                  <a:pt x="1198832" y="2049158"/>
                  <a:pt x="1205786" y="2054953"/>
                </a:cubicBezTo>
                <a:cubicBezTo>
                  <a:pt x="1215402" y="2062967"/>
                  <a:pt x="1229537" y="2062870"/>
                  <a:pt x="1241412" y="2066829"/>
                </a:cubicBezTo>
                <a:cubicBezTo>
                  <a:pt x="1249329" y="2078704"/>
                  <a:pt x="1254422" y="2093057"/>
                  <a:pt x="1265163" y="2102455"/>
                </a:cubicBezTo>
                <a:cubicBezTo>
                  <a:pt x="1286645" y="2121252"/>
                  <a:pt x="1312664" y="2134122"/>
                  <a:pt x="1336415" y="2149956"/>
                </a:cubicBezTo>
                <a:lnTo>
                  <a:pt x="1372041" y="2173707"/>
                </a:lnTo>
                <a:cubicBezTo>
                  <a:pt x="1392872" y="2187594"/>
                  <a:pt x="1443293" y="2197457"/>
                  <a:pt x="1443293" y="2197457"/>
                </a:cubicBezTo>
                <a:cubicBezTo>
                  <a:pt x="1467044" y="2193499"/>
                  <a:pt x="1491040" y="2190805"/>
                  <a:pt x="1514545" y="2185582"/>
                </a:cubicBezTo>
                <a:cubicBezTo>
                  <a:pt x="1562804" y="2174858"/>
                  <a:pt x="1544860" y="2169761"/>
                  <a:pt x="1597672" y="2149956"/>
                </a:cubicBezTo>
                <a:cubicBezTo>
                  <a:pt x="1612954" y="2144225"/>
                  <a:pt x="1629339" y="2142039"/>
                  <a:pt x="1645173" y="2138081"/>
                </a:cubicBezTo>
                <a:cubicBezTo>
                  <a:pt x="1726840" y="2083635"/>
                  <a:pt x="1689345" y="2099605"/>
                  <a:pt x="1752051" y="2078704"/>
                </a:cubicBezTo>
                <a:cubicBezTo>
                  <a:pt x="1788212" y="2054596"/>
                  <a:pt x="1801208" y="2051641"/>
                  <a:pt x="1823303" y="2007452"/>
                </a:cubicBezTo>
                <a:cubicBezTo>
                  <a:pt x="1830602" y="1992854"/>
                  <a:pt x="1830489" y="1975584"/>
                  <a:pt x="1835179" y="1959951"/>
                </a:cubicBezTo>
                <a:cubicBezTo>
                  <a:pt x="1842373" y="1935972"/>
                  <a:pt x="1858929" y="1888699"/>
                  <a:pt x="1858929" y="1888699"/>
                </a:cubicBezTo>
                <a:cubicBezTo>
                  <a:pt x="1854971" y="1789738"/>
                  <a:pt x="1854110" y="1690604"/>
                  <a:pt x="1847054" y="1591816"/>
                </a:cubicBezTo>
                <a:cubicBezTo>
                  <a:pt x="1846162" y="1579330"/>
                  <a:pt x="1837894" y="1568410"/>
                  <a:pt x="1835179" y="1556190"/>
                </a:cubicBezTo>
                <a:cubicBezTo>
                  <a:pt x="1829956" y="1532685"/>
                  <a:pt x="1830917" y="1507781"/>
                  <a:pt x="1823303" y="1484938"/>
                </a:cubicBezTo>
                <a:cubicBezTo>
                  <a:pt x="1818790" y="1471398"/>
                  <a:pt x="1805936" y="1462077"/>
                  <a:pt x="1799553" y="1449312"/>
                </a:cubicBezTo>
                <a:cubicBezTo>
                  <a:pt x="1793955" y="1438116"/>
                  <a:pt x="1794621" y="1424101"/>
                  <a:pt x="1787677" y="1413686"/>
                </a:cubicBezTo>
                <a:cubicBezTo>
                  <a:pt x="1778361" y="1399712"/>
                  <a:pt x="1762802" y="1390962"/>
                  <a:pt x="1752051" y="1378060"/>
                </a:cubicBezTo>
                <a:cubicBezTo>
                  <a:pt x="1742914" y="1367096"/>
                  <a:pt x="1736218" y="1354309"/>
                  <a:pt x="1728301" y="1342434"/>
                </a:cubicBezTo>
                <a:cubicBezTo>
                  <a:pt x="1724342" y="1326600"/>
                  <a:pt x="1725785" y="1308304"/>
                  <a:pt x="1716425" y="1294933"/>
                </a:cubicBezTo>
                <a:cubicBezTo>
                  <a:pt x="1673913" y="1234202"/>
                  <a:pt x="1656620" y="1233554"/>
                  <a:pt x="1609547" y="1199930"/>
                </a:cubicBezTo>
                <a:cubicBezTo>
                  <a:pt x="1593442" y="1188426"/>
                  <a:pt x="1579230" y="1174124"/>
                  <a:pt x="1562046" y="1164304"/>
                </a:cubicBezTo>
                <a:cubicBezTo>
                  <a:pt x="1551178" y="1158094"/>
                  <a:pt x="1537926" y="1157360"/>
                  <a:pt x="1526420" y="1152429"/>
                </a:cubicBezTo>
                <a:cubicBezTo>
                  <a:pt x="1510149" y="1145456"/>
                  <a:pt x="1494289" y="1137461"/>
                  <a:pt x="1478919" y="1128678"/>
                </a:cubicBezTo>
                <a:cubicBezTo>
                  <a:pt x="1466527" y="1121597"/>
                  <a:pt x="1456059" y="1111310"/>
                  <a:pt x="1443293" y="1104927"/>
                </a:cubicBezTo>
                <a:cubicBezTo>
                  <a:pt x="1432097" y="1099329"/>
                  <a:pt x="1419173" y="1097983"/>
                  <a:pt x="1407667" y="1093052"/>
                </a:cubicBezTo>
                <a:cubicBezTo>
                  <a:pt x="1365484" y="1074974"/>
                  <a:pt x="1360316" y="1069401"/>
                  <a:pt x="1324540" y="1045551"/>
                </a:cubicBezTo>
                <a:cubicBezTo>
                  <a:pt x="1316623" y="1033676"/>
                  <a:pt x="1312892" y="1017489"/>
                  <a:pt x="1300789" y="1009925"/>
                </a:cubicBezTo>
                <a:cubicBezTo>
                  <a:pt x="1254776" y="981167"/>
                  <a:pt x="1229110" y="986174"/>
                  <a:pt x="1182036" y="986174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4" name="Freeform 2053"/>
          <p:cNvSpPr/>
          <p:nvPr/>
        </p:nvSpPr>
        <p:spPr bwMode="auto">
          <a:xfrm>
            <a:off x="4936976" y="2774748"/>
            <a:ext cx="1511325" cy="1037231"/>
          </a:xfrm>
          <a:custGeom>
            <a:avLst/>
            <a:gdLst>
              <a:gd name="connsiteX0" fmla="*/ 1511325 w 1511325"/>
              <a:gd name="connsiteY0" fmla="*/ 15953 h 1037231"/>
              <a:gd name="connsiteX1" fmla="*/ 1321320 w 1511325"/>
              <a:gd name="connsiteY1" fmla="*/ 15953 h 1037231"/>
              <a:gd name="connsiteX2" fmla="*/ 1309445 w 1511325"/>
              <a:gd name="connsiteY2" fmla="*/ 51579 h 1037231"/>
              <a:gd name="connsiteX3" fmla="*/ 1273819 w 1511325"/>
              <a:gd name="connsiteY3" fmla="*/ 87205 h 1037231"/>
              <a:gd name="connsiteX4" fmla="*/ 1202567 w 1511325"/>
              <a:gd name="connsiteY4" fmla="*/ 158457 h 1037231"/>
              <a:gd name="connsiteX5" fmla="*/ 1190692 w 1511325"/>
              <a:gd name="connsiteY5" fmla="*/ 194083 h 1037231"/>
              <a:gd name="connsiteX6" fmla="*/ 1214442 w 1511325"/>
              <a:gd name="connsiteY6" fmla="*/ 300961 h 1037231"/>
              <a:gd name="connsiteX7" fmla="*/ 1238193 w 1511325"/>
              <a:gd name="connsiteY7" fmla="*/ 348462 h 1037231"/>
              <a:gd name="connsiteX8" fmla="*/ 1226318 w 1511325"/>
              <a:gd name="connsiteY8" fmla="*/ 419714 h 1037231"/>
              <a:gd name="connsiteX9" fmla="*/ 1095689 w 1511325"/>
              <a:gd name="connsiteY9" fmla="*/ 479091 h 1037231"/>
              <a:gd name="connsiteX10" fmla="*/ 1060063 w 1511325"/>
              <a:gd name="connsiteY10" fmla="*/ 490966 h 1037231"/>
              <a:gd name="connsiteX11" fmla="*/ 917559 w 1511325"/>
              <a:gd name="connsiteY11" fmla="*/ 502842 h 1037231"/>
              <a:gd name="connsiteX12" fmla="*/ 834432 w 1511325"/>
              <a:gd name="connsiteY12" fmla="*/ 479091 h 1037231"/>
              <a:gd name="connsiteX13" fmla="*/ 739429 w 1511325"/>
              <a:gd name="connsiteY13" fmla="*/ 514717 h 1037231"/>
              <a:gd name="connsiteX14" fmla="*/ 703803 w 1511325"/>
              <a:gd name="connsiteY14" fmla="*/ 550343 h 1037231"/>
              <a:gd name="connsiteX15" fmla="*/ 668177 w 1511325"/>
              <a:gd name="connsiteY15" fmla="*/ 574094 h 1037231"/>
              <a:gd name="connsiteX16" fmla="*/ 644427 w 1511325"/>
              <a:gd name="connsiteY16" fmla="*/ 680971 h 1037231"/>
              <a:gd name="connsiteX17" fmla="*/ 632551 w 1511325"/>
              <a:gd name="connsiteY17" fmla="*/ 716597 h 1037231"/>
              <a:gd name="connsiteX18" fmla="*/ 561299 w 1511325"/>
              <a:gd name="connsiteY18" fmla="*/ 764099 h 1037231"/>
              <a:gd name="connsiteX19" fmla="*/ 490047 w 1511325"/>
              <a:gd name="connsiteY19" fmla="*/ 811600 h 1037231"/>
              <a:gd name="connsiteX20" fmla="*/ 454421 w 1511325"/>
              <a:gd name="connsiteY20" fmla="*/ 847226 h 1037231"/>
              <a:gd name="connsiteX21" fmla="*/ 418795 w 1511325"/>
              <a:gd name="connsiteY21" fmla="*/ 870977 h 1037231"/>
              <a:gd name="connsiteX22" fmla="*/ 395045 w 1511325"/>
              <a:gd name="connsiteY22" fmla="*/ 906603 h 1037231"/>
              <a:gd name="connsiteX23" fmla="*/ 347543 w 1511325"/>
              <a:gd name="connsiteY23" fmla="*/ 1013481 h 1037231"/>
              <a:gd name="connsiteX24" fmla="*/ 264416 w 1511325"/>
              <a:gd name="connsiteY24" fmla="*/ 1037231 h 1037231"/>
              <a:gd name="connsiteX25" fmla="*/ 216915 w 1511325"/>
              <a:gd name="connsiteY25" fmla="*/ 1025356 h 1037231"/>
              <a:gd name="connsiteX26" fmla="*/ 157538 w 1511325"/>
              <a:gd name="connsiteY26" fmla="*/ 977855 h 1037231"/>
              <a:gd name="connsiteX27" fmla="*/ 145663 w 1511325"/>
              <a:gd name="connsiteY27" fmla="*/ 930353 h 1037231"/>
              <a:gd name="connsiteX28" fmla="*/ 15034 w 1511325"/>
              <a:gd name="connsiteY28" fmla="*/ 823475 h 1037231"/>
              <a:gd name="connsiteX29" fmla="*/ 3159 w 1511325"/>
              <a:gd name="connsiteY29" fmla="*/ 787849 h 1037231"/>
              <a:gd name="connsiteX30" fmla="*/ 50660 w 1511325"/>
              <a:gd name="connsiteY30" fmla="*/ 799725 h 1037231"/>
              <a:gd name="connsiteX31" fmla="*/ 121912 w 1511325"/>
              <a:gd name="connsiteY31" fmla="*/ 799725 h 103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1325" h="1037231">
                <a:moveTo>
                  <a:pt x="1511325" y="15953"/>
                </a:moveTo>
                <a:cubicBezTo>
                  <a:pt x="1440704" y="1829"/>
                  <a:pt x="1403536" y="-11452"/>
                  <a:pt x="1321320" y="15953"/>
                </a:cubicBezTo>
                <a:cubicBezTo>
                  <a:pt x="1309445" y="19911"/>
                  <a:pt x="1316389" y="41164"/>
                  <a:pt x="1309445" y="51579"/>
                </a:cubicBezTo>
                <a:cubicBezTo>
                  <a:pt x="1300129" y="65553"/>
                  <a:pt x="1284570" y="74303"/>
                  <a:pt x="1273819" y="87205"/>
                </a:cubicBezTo>
                <a:cubicBezTo>
                  <a:pt x="1215936" y="156664"/>
                  <a:pt x="1293593" y="90187"/>
                  <a:pt x="1202567" y="158457"/>
                </a:cubicBezTo>
                <a:cubicBezTo>
                  <a:pt x="1198609" y="170332"/>
                  <a:pt x="1190692" y="181565"/>
                  <a:pt x="1190692" y="194083"/>
                </a:cubicBezTo>
                <a:cubicBezTo>
                  <a:pt x="1190692" y="220177"/>
                  <a:pt x="1202196" y="272388"/>
                  <a:pt x="1214442" y="300961"/>
                </a:cubicBezTo>
                <a:cubicBezTo>
                  <a:pt x="1221415" y="317232"/>
                  <a:pt x="1230276" y="332628"/>
                  <a:pt x="1238193" y="348462"/>
                </a:cubicBezTo>
                <a:cubicBezTo>
                  <a:pt x="1234235" y="372213"/>
                  <a:pt x="1240126" y="399988"/>
                  <a:pt x="1226318" y="419714"/>
                </a:cubicBezTo>
                <a:cubicBezTo>
                  <a:pt x="1189948" y="471671"/>
                  <a:pt x="1146516" y="466385"/>
                  <a:pt x="1095689" y="479091"/>
                </a:cubicBezTo>
                <a:cubicBezTo>
                  <a:pt x="1083545" y="482127"/>
                  <a:pt x="1072471" y="489312"/>
                  <a:pt x="1060063" y="490966"/>
                </a:cubicBezTo>
                <a:cubicBezTo>
                  <a:pt x="1012815" y="497266"/>
                  <a:pt x="965060" y="498883"/>
                  <a:pt x="917559" y="502842"/>
                </a:cubicBezTo>
                <a:cubicBezTo>
                  <a:pt x="889850" y="494925"/>
                  <a:pt x="863150" y="481484"/>
                  <a:pt x="834432" y="479091"/>
                </a:cubicBezTo>
                <a:cubicBezTo>
                  <a:pt x="797216" y="475990"/>
                  <a:pt x="766283" y="492339"/>
                  <a:pt x="739429" y="514717"/>
                </a:cubicBezTo>
                <a:cubicBezTo>
                  <a:pt x="726527" y="525468"/>
                  <a:pt x="716705" y="539592"/>
                  <a:pt x="703803" y="550343"/>
                </a:cubicBezTo>
                <a:cubicBezTo>
                  <a:pt x="692839" y="559480"/>
                  <a:pt x="680052" y="566177"/>
                  <a:pt x="668177" y="574094"/>
                </a:cubicBezTo>
                <a:cubicBezTo>
                  <a:pt x="641443" y="654299"/>
                  <a:pt x="672296" y="555562"/>
                  <a:pt x="644427" y="680971"/>
                </a:cubicBezTo>
                <a:cubicBezTo>
                  <a:pt x="641711" y="693191"/>
                  <a:pt x="639495" y="706182"/>
                  <a:pt x="632551" y="716597"/>
                </a:cubicBezTo>
                <a:cubicBezTo>
                  <a:pt x="595345" y="772405"/>
                  <a:pt x="607438" y="738466"/>
                  <a:pt x="561299" y="764099"/>
                </a:cubicBezTo>
                <a:cubicBezTo>
                  <a:pt x="536346" y="777962"/>
                  <a:pt x="513798" y="795766"/>
                  <a:pt x="490047" y="811600"/>
                </a:cubicBezTo>
                <a:cubicBezTo>
                  <a:pt x="476073" y="820916"/>
                  <a:pt x="467323" y="836475"/>
                  <a:pt x="454421" y="847226"/>
                </a:cubicBezTo>
                <a:cubicBezTo>
                  <a:pt x="443457" y="856363"/>
                  <a:pt x="430670" y="863060"/>
                  <a:pt x="418795" y="870977"/>
                </a:cubicBezTo>
                <a:cubicBezTo>
                  <a:pt x="410878" y="882852"/>
                  <a:pt x="400841" y="893561"/>
                  <a:pt x="395045" y="906603"/>
                </a:cubicBezTo>
                <a:cubicBezTo>
                  <a:pt x="384034" y="931379"/>
                  <a:pt x="375346" y="991239"/>
                  <a:pt x="347543" y="1013481"/>
                </a:cubicBezTo>
                <a:cubicBezTo>
                  <a:pt x="339798" y="1019677"/>
                  <a:pt x="267519" y="1036455"/>
                  <a:pt x="264416" y="1037231"/>
                </a:cubicBezTo>
                <a:cubicBezTo>
                  <a:pt x="248582" y="1033273"/>
                  <a:pt x="230495" y="1034409"/>
                  <a:pt x="216915" y="1025356"/>
                </a:cubicBezTo>
                <a:cubicBezTo>
                  <a:pt x="109486" y="953737"/>
                  <a:pt x="274004" y="1016676"/>
                  <a:pt x="157538" y="977855"/>
                </a:cubicBezTo>
                <a:cubicBezTo>
                  <a:pt x="153580" y="962021"/>
                  <a:pt x="155263" y="943553"/>
                  <a:pt x="145663" y="930353"/>
                </a:cubicBezTo>
                <a:cubicBezTo>
                  <a:pt x="91010" y="855204"/>
                  <a:pt x="79067" y="855492"/>
                  <a:pt x="15034" y="823475"/>
                </a:cubicBezTo>
                <a:cubicBezTo>
                  <a:pt x="11076" y="811600"/>
                  <a:pt x="-7256" y="794792"/>
                  <a:pt x="3159" y="787849"/>
                </a:cubicBezTo>
                <a:cubicBezTo>
                  <a:pt x="16739" y="778796"/>
                  <a:pt x="34420" y="798101"/>
                  <a:pt x="50660" y="799725"/>
                </a:cubicBezTo>
                <a:cubicBezTo>
                  <a:pt x="74293" y="802088"/>
                  <a:pt x="98161" y="799725"/>
                  <a:pt x="121912" y="799725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1803075" y="6031675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*) without bilateral activities e.g. from China and Russia</a:t>
            </a:r>
            <a:endParaRPr lang="fi-FI" dirty="0"/>
          </a:p>
        </p:txBody>
      </p:sp>
      <p:sp>
        <p:nvSpPr>
          <p:cNvPr id="50" name="TextBox 49"/>
          <p:cNvSpPr txBox="1"/>
          <p:nvPr/>
        </p:nvSpPr>
        <p:spPr>
          <a:xfrm>
            <a:off x="7769332" y="28149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EU</a:t>
            </a:r>
            <a:endParaRPr lang="fi-FI" sz="2400" dirty="0"/>
          </a:p>
        </p:txBody>
      </p:sp>
      <p:sp>
        <p:nvSpPr>
          <p:cNvPr id="51" name="Freeform 50"/>
          <p:cNvSpPr/>
          <p:nvPr/>
        </p:nvSpPr>
        <p:spPr bwMode="auto">
          <a:xfrm>
            <a:off x="6019800" y="2743200"/>
            <a:ext cx="1745672" cy="712520"/>
          </a:xfrm>
          <a:custGeom>
            <a:avLst/>
            <a:gdLst>
              <a:gd name="connsiteX0" fmla="*/ 296883 w 1745672"/>
              <a:gd name="connsiteY0" fmla="*/ 641268 h 712520"/>
              <a:gd name="connsiteX1" fmla="*/ 368135 w 1745672"/>
              <a:gd name="connsiteY1" fmla="*/ 593766 h 712520"/>
              <a:gd name="connsiteX2" fmla="*/ 415636 w 1745672"/>
              <a:gd name="connsiteY2" fmla="*/ 498764 h 712520"/>
              <a:gd name="connsiteX3" fmla="*/ 380010 w 1745672"/>
              <a:gd name="connsiteY3" fmla="*/ 415637 h 712520"/>
              <a:gd name="connsiteX4" fmla="*/ 368135 w 1745672"/>
              <a:gd name="connsiteY4" fmla="*/ 380011 h 712520"/>
              <a:gd name="connsiteX5" fmla="*/ 261257 w 1745672"/>
              <a:gd name="connsiteY5" fmla="*/ 261257 h 712520"/>
              <a:gd name="connsiteX6" fmla="*/ 166254 w 1745672"/>
              <a:gd name="connsiteY6" fmla="*/ 201881 h 712520"/>
              <a:gd name="connsiteX7" fmla="*/ 0 w 1745672"/>
              <a:gd name="connsiteY7" fmla="*/ 190005 h 712520"/>
              <a:gd name="connsiteX8" fmla="*/ 11875 w 1745672"/>
              <a:gd name="connsiteY8" fmla="*/ 71252 h 712520"/>
              <a:gd name="connsiteX9" fmla="*/ 47501 w 1745672"/>
              <a:gd name="connsiteY9" fmla="*/ 35626 h 712520"/>
              <a:gd name="connsiteX10" fmla="*/ 118753 w 1745672"/>
              <a:gd name="connsiteY10" fmla="*/ 0 h 712520"/>
              <a:gd name="connsiteX11" fmla="*/ 463137 w 1745672"/>
              <a:gd name="connsiteY11" fmla="*/ 11875 h 712520"/>
              <a:gd name="connsiteX12" fmla="*/ 522514 w 1745672"/>
              <a:gd name="connsiteY12" fmla="*/ 23751 h 712520"/>
              <a:gd name="connsiteX13" fmla="*/ 605641 w 1745672"/>
              <a:gd name="connsiteY13" fmla="*/ 59377 h 712520"/>
              <a:gd name="connsiteX14" fmla="*/ 641267 w 1745672"/>
              <a:gd name="connsiteY14" fmla="*/ 83127 h 712520"/>
              <a:gd name="connsiteX15" fmla="*/ 700644 w 1745672"/>
              <a:gd name="connsiteY15" fmla="*/ 154379 h 712520"/>
              <a:gd name="connsiteX16" fmla="*/ 712519 w 1745672"/>
              <a:gd name="connsiteY16" fmla="*/ 190005 h 712520"/>
              <a:gd name="connsiteX17" fmla="*/ 748145 w 1745672"/>
              <a:gd name="connsiteY17" fmla="*/ 356260 h 712520"/>
              <a:gd name="connsiteX18" fmla="*/ 783771 w 1745672"/>
              <a:gd name="connsiteY18" fmla="*/ 427512 h 712520"/>
              <a:gd name="connsiteX19" fmla="*/ 819397 w 1745672"/>
              <a:gd name="connsiteY19" fmla="*/ 451262 h 712520"/>
              <a:gd name="connsiteX20" fmla="*/ 866898 w 1745672"/>
              <a:gd name="connsiteY20" fmla="*/ 486888 h 712520"/>
              <a:gd name="connsiteX21" fmla="*/ 914400 w 1745672"/>
              <a:gd name="connsiteY21" fmla="*/ 558140 h 712520"/>
              <a:gd name="connsiteX22" fmla="*/ 938150 w 1745672"/>
              <a:gd name="connsiteY22" fmla="*/ 593766 h 712520"/>
              <a:gd name="connsiteX23" fmla="*/ 1045028 w 1745672"/>
              <a:gd name="connsiteY23" fmla="*/ 700644 h 712520"/>
              <a:gd name="connsiteX24" fmla="*/ 1080654 w 1745672"/>
              <a:gd name="connsiteY24" fmla="*/ 712520 h 712520"/>
              <a:gd name="connsiteX25" fmla="*/ 1128156 w 1745672"/>
              <a:gd name="connsiteY25" fmla="*/ 700644 h 712520"/>
              <a:gd name="connsiteX26" fmla="*/ 1163782 w 1745672"/>
              <a:gd name="connsiteY26" fmla="*/ 617517 h 712520"/>
              <a:gd name="connsiteX27" fmla="*/ 1199408 w 1745672"/>
              <a:gd name="connsiteY27" fmla="*/ 510639 h 712520"/>
              <a:gd name="connsiteX28" fmla="*/ 1341911 w 1745672"/>
              <a:gd name="connsiteY28" fmla="*/ 451262 h 712520"/>
              <a:gd name="connsiteX29" fmla="*/ 1413163 w 1745672"/>
              <a:gd name="connsiteY29" fmla="*/ 427512 h 712520"/>
              <a:gd name="connsiteX30" fmla="*/ 1543792 w 1745672"/>
              <a:gd name="connsiteY30" fmla="*/ 403761 h 712520"/>
              <a:gd name="connsiteX31" fmla="*/ 1579418 w 1745672"/>
              <a:gd name="connsiteY31" fmla="*/ 391886 h 712520"/>
              <a:gd name="connsiteX32" fmla="*/ 1662545 w 1745672"/>
              <a:gd name="connsiteY32" fmla="*/ 320634 h 712520"/>
              <a:gd name="connsiteX33" fmla="*/ 1710046 w 1745672"/>
              <a:gd name="connsiteY33" fmla="*/ 296883 h 712520"/>
              <a:gd name="connsiteX34" fmla="*/ 1745672 w 1745672"/>
              <a:gd name="connsiteY34" fmla="*/ 296883 h 7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5672" h="712520">
                <a:moveTo>
                  <a:pt x="296883" y="641268"/>
                </a:moveTo>
                <a:cubicBezTo>
                  <a:pt x="320634" y="625434"/>
                  <a:pt x="349861" y="615695"/>
                  <a:pt x="368135" y="593766"/>
                </a:cubicBezTo>
                <a:cubicBezTo>
                  <a:pt x="390801" y="566567"/>
                  <a:pt x="415636" y="498764"/>
                  <a:pt x="415636" y="498764"/>
                </a:cubicBezTo>
                <a:cubicBezTo>
                  <a:pt x="390921" y="399901"/>
                  <a:pt x="421016" y="497647"/>
                  <a:pt x="380010" y="415637"/>
                </a:cubicBezTo>
                <a:cubicBezTo>
                  <a:pt x="374412" y="404441"/>
                  <a:pt x="374345" y="390879"/>
                  <a:pt x="368135" y="380011"/>
                </a:cubicBezTo>
                <a:cubicBezTo>
                  <a:pt x="343344" y="336626"/>
                  <a:pt x="293917" y="293917"/>
                  <a:pt x="261257" y="261257"/>
                </a:cubicBezTo>
                <a:cubicBezTo>
                  <a:pt x="247251" y="247251"/>
                  <a:pt x="188833" y="205644"/>
                  <a:pt x="166254" y="201881"/>
                </a:cubicBezTo>
                <a:cubicBezTo>
                  <a:pt x="111451" y="192747"/>
                  <a:pt x="55418" y="193964"/>
                  <a:pt x="0" y="190005"/>
                </a:cubicBezTo>
                <a:cubicBezTo>
                  <a:pt x="3958" y="150421"/>
                  <a:pt x="176" y="109275"/>
                  <a:pt x="11875" y="71252"/>
                </a:cubicBezTo>
                <a:cubicBezTo>
                  <a:pt x="16814" y="55200"/>
                  <a:pt x="34599" y="46377"/>
                  <a:pt x="47501" y="35626"/>
                </a:cubicBezTo>
                <a:cubicBezTo>
                  <a:pt x="78196" y="10047"/>
                  <a:pt x="83046" y="11902"/>
                  <a:pt x="118753" y="0"/>
                </a:cubicBezTo>
                <a:cubicBezTo>
                  <a:pt x="233548" y="3958"/>
                  <a:pt x="348472" y="5130"/>
                  <a:pt x="463137" y="11875"/>
                </a:cubicBezTo>
                <a:cubicBezTo>
                  <a:pt x="483287" y="13060"/>
                  <a:pt x="502932" y="18856"/>
                  <a:pt x="522514" y="23751"/>
                </a:cubicBezTo>
                <a:cubicBezTo>
                  <a:pt x="552124" y="31154"/>
                  <a:pt x="579203" y="44270"/>
                  <a:pt x="605641" y="59377"/>
                </a:cubicBezTo>
                <a:cubicBezTo>
                  <a:pt x="618033" y="66458"/>
                  <a:pt x="630303" y="73990"/>
                  <a:pt x="641267" y="83127"/>
                </a:cubicBezTo>
                <a:cubicBezTo>
                  <a:pt x="675555" y="111700"/>
                  <a:pt x="677291" y="119350"/>
                  <a:pt x="700644" y="154379"/>
                </a:cubicBezTo>
                <a:cubicBezTo>
                  <a:pt x="704602" y="166254"/>
                  <a:pt x="709652" y="177820"/>
                  <a:pt x="712519" y="190005"/>
                </a:cubicBezTo>
                <a:cubicBezTo>
                  <a:pt x="725500" y="245175"/>
                  <a:pt x="730223" y="302492"/>
                  <a:pt x="748145" y="356260"/>
                </a:cubicBezTo>
                <a:cubicBezTo>
                  <a:pt x="757803" y="385236"/>
                  <a:pt x="760750" y="404491"/>
                  <a:pt x="783771" y="427512"/>
                </a:cubicBezTo>
                <a:cubicBezTo>
                  <a:pt x="793863" y="437604"/>
                  <a:pt x="807783" y="442966"/>
                  <a:pt x="819397" y="451262"/>
                </a:cubicBezTo>
                <a:cubicBezTo>
                  <a:pt x="835503" y="462766"/>
                  <a:pt x="851064" y="475013"/>
                  <a:pt x="866898" y="486888"/>
                </a:cubicBezTo>
                <a:cubicBezTo>
                  <a:pt x="887769" y="549498"/>
                  <a:pt x="864980" y="498835"/>
                  <a:pt x="914400" y="558140"/>
                </a:cubicBezTo>
                <a:cubicBezTo>
                  <a:pt x="923537" y="569104"/>
                  <a:pt x="928668" y="583099"/>
                  <a:pt x="938150" y="593766"/>
                </a:cubicBezTo>
                <a:lnTo>
                  <a:pt x="1045028" y="700644"/>
                </a:lnTo>
                <a:cubicBezTo>
                  <a:pt x="1053879" y="709495"/>
                  <a:pt x="1068779" y="708561"/>
                  <a:pt x="1080654" y="712520"/>
                </a:cubicBezTo>
                <a:cubicBezTo>
                  <a:pt x="1096488" y="708561"/>
                  <a:pt x="1115618" y="711093"/>
                  <a:pt x="1128156" y="700644"/>
                </a:cubicBezTo>
                <a:cubicBezTo>
                  <a:pt x="1141699" y="689358"/>
                  <a:pt x="1157483" y="636412"/>
                  <a:pt x="1163782" y="617517"/>
                </a:cubicBezTo>
                <a:cubicBezTo>
                  <a:pt x="1171744" y="569746"/>
                  <a:pt x="1166011" y="544036"/>
                  <a:pt x="1199408" y="510639"/>
                </a:cubicBezTo>
                <a:cubicBezTo>
                  <a:pt x="1248485" y="461562"/>
                  <a:pt x="1268177" y="469696"/>
                  <a:pt x="1341911" y="451262"/>
                </a:cubicBezTo>
                <a:cubicBezTo>
                  <a:pt x="1366199" y="445190"/>
                  <a:pt x="1389412" y="435429"/>
                  <a:pt x="1413163" y="427512"/>
                </a:cubicBezTo>
                <a:cubicBezTo>
                  <a:pt x="1434766" y="420311"/>
                  <a:pt x="1525858" y="407746"/>
                  <a:pt x="1543792" y="403761"/>
                </a:cubicBezTo>
                <a:cubicBezTo>
                  <a:pt x="1556012" y="401046"/>
                  <a:pt x="1567543" y="395844"/>
                  <a:pt x="1579418" y="391886"/>
                </a:cubicBezTo>
                <a:cubicBezTo>
                  <a:pt x="1611804" y="359500"/>
                  <a:pt x="1621921" y="346024"/>
                  <a:pt x="1662545" y="320634"/>
                </a:cubicBezTo>
                <a:cubicBezTo>
                  <a:pt x="1677557" y="311252"/>
                  <a:pt x="1693024" y="301746"/>
                  <a:pt x="1710046" y="296883"/>
                </a:cubicBezTo>
                <a:cubicBezTo>
                  <a:pt x="1721464" y="293621"/>
                  <a:pt x="1733797" y="296883"/>
                  <a:pt x="1745672" y="296883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612575" y="3097480"/>
            <a:ext cx="1745672" cy="712520"/>
          </a:xfrm>
          <a:custGeom>
            <a:avLst/>
            <a:gdLst>
              <a:gd name="connsiteX0" fmla="*/ 296883 w 1745672"/>
              <a:gd name="connsiteY0" fmla="*/ 641268 h 712520"/>
              <a:gd name="connsiteX1" fmla="*/ 368135 w 1745672"/>
              <a:gd name="connsiteY1" fmla="*/ 593766 h 712520"/>
              <a:gd name="connsiteX2" fmla="*/ 415636 w 1745672"/>
              <a:gd name="connsiteY2" fmla="*/ 498764 h 712520"/>
              <a:gd name="connsiteX3" fmla="*/ 380010 w 1745672"/>
              <a:gd name="connsiteY3" fmla="*/ 415637 h 712520"/>
              <a:gd name="connsiteX4" fmla="*/ 368135 w 1745672"/>
              <a:gd name="connsiteY4" fmla="*/ 380011 h 712520"/>
              <a:gd name="connsiteX5" fmla="*/ 261257 w 1745672"/>
              <a:gd name="connsiteY5" fmla="*/ 261257 h 712520"/>
              <a:gd name="connsiteX6" fmla="*/ 166254 w 1745672"/>
              <a:gd name="connsiteY6" fmla="*/ 201881 h 712520"/>
              <a:gd name="connsiteX7" fmla="*/ 0 w 1745672"/>
              <a:gd name="connsiteY7" fmla="*/ 190005 h 712520"/>
              <a:gd name="connsiteX8" fmla="*/ 11875 w 1745672"/>
              <a:gd name="connsiteY8" fmla="*/ 71252 h 712520"/>
              <a:gd name="connsiteX9" fmla="*/ 47501 w 1745672"/>
              <a:gd name="connsiteY9" fmla="*/ 35626 h 712520"/>
              <a:gd name="connsiteX10" fmla="*/ 118753 w 1745672"/>
              <a:gd name="connsiteY10" fmla="*/ 0 h 712520"/>
              <a:gd name="connsiteX11" fmla="*/ 463137 w 1745672"/>
              <a:gd name="connsiteY11" fmla="*/ 11875 h 712520"/>
              <a:gd name="connsiteX12" fmla="*/ 522514 w 1745672"/>
              <a:gd name="connsiteY12" fmla="*/ 23751 h 712520"/>
              <a:gd name="connsiteX13" fmla="*/ 605641 w 1745672"/>
              <a:gd name="connsiteY13" fmla="*/ 59377 h 712520"/>
              <a:gd name="connsiteX14" fmla="*/ 641267 w 1745672"/>
              <a:gd name="connsiteY14" fmla="*/ 83127 h 712520"/>
              <a:gd name="connsiteX15" fmla="*/ 700644 w 1745672"/>
              <a:gd name="connsiteY15" fmla="*/ 154379 h 712520"/>
              <a:gd name="connsiteX16" fmla="*/ 712519 w 1745672"/>
              <a:gd name="connsiteY16" fmla="*/ 190005 h 712520"/>
              <a:gd name="connsiteX17" fmla="*/ 748145 w 1745672"/>
              <a:gd name="connsiteY17" fmla="*/ 356260 h 712520"/>
              <a:gd name="connsiteX18" fmla="*/ 783771 w 1745672"/>
              <a:gd name="connsiteY18" fmla="*/ 427512 h 712520"/>
              <a:gd name="connsiteX19" fmla="*/ 819397 w 1745672"/>
              <a:gd name="connsiteY19" fmla="*/ 451262 h 712520"/>
              <a:gd name="connsiteX20" fmla="*/ 866898 w 1745672"/>
              <a:gd name="connsiteY20" fmla="*/ 486888 h 712520"/>
              <a:gd name="connsiteX21" fmla="*/ 914400 w 1745672"/>
              <a:gd name="connsiteY21" fmla="*/ 558140 h 712520"/>
              <a:gd name="connsiteX22" fmla="*/ 938150 w 1745672"/>
              <a:gd name="connsiteY22" fmla="*/ 593766 h 712520"/>
              <a:gd name="connsiteX23" fmla="*/ 1045028 w 1745672"/>
              <a:gd name="connsiteY23" fmla="*/ 700644 h 712520"/>
              <a:gd name="connsiteX24" fmla="*/ 1080654 w 1745672"/>
              <a:gd name="connsiteY24" fmla="*/ 712520 h 712520"/>
              <a:gd name="connsiteX25" fmla="*/ 1128156 w 1745672"/>
              <a:gd name="connsiteY25" fmla="*/ 700644 h 712520"/>
              <a:gd name="connsiteX26" fmla="*/ 1163782 w 1745672"/>
              <a:gd name="connsiteY26" fmla="*/ 617517 h 712520"/>
              <a:gd name="connsiteX27" fmla="*/ 1199408 w 1745672"/>
              <a:gd name="connsiteY27" fmla="*/ 510639 h 712520"/>
              <a:gd name="connsiteX28" fmla="*/ 1341911 w 1745672"/>
              <a:gd name="connsiteY28" fmla="*/ 451262 h 712520"/>
              <a:gd name="connsiteX29" fmla="*/ 1413163 w 1745672"/>
              <a:gd name="connsiteY29" fmla="*/ 427512 h 712520"/>
              <a:gd name="connsiteX30" fmla="*/ 1543792 w 1745672"/>
              <a:gd name="connsiteY30" fmla="*/ 403761 h 712520"/>
              <a:gd name="connsiteX31" fmla="*/ 1579418 w 1745672"/>
              <a:gd name="connsiteY31" fmla="*/ 391886 h 712520"/>
              <a:gd name="connsiteX32" fmla="*/ 1662545 w 1745672"/>
              <a:gd name="connsiteY32" fmla="*/ 320634 h 712520"/>
              <a:gd name="connsiteX33" fmla="*/ 1710046 w 1745672"/>
              <a:gd name="connsiteY33" fmla="*/ 296883 h 712520"/>
              <a:gd name="connsiteX34" fmla="*/ 1745672 w 1745672"/>
              <a:gd name="connsiteY34" fmla="*/ 296883 h 7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45672" h="712520">
                <a:moveTo>
                  <a:pt x="296883" y="641268"/>
                </a:moveTo>
                <a:cubicBezTo>
                  <a:pt x="320634" y="625434"/>
                  <a:pt x="349861" y="615695"/>
                  <a:pt x="368135" y="593766"/>
                </a:cubicBezTo>
                <a:cubicBezTo>
                  <a:pt x="390801" y="566567"/>
                  <a:pt x="415636" y="498764"/>
                  <a:pt x="415636" y="498764"/>
                </a:cubicBezTo>
                <a:cubicBezTo>
                  <a:pt x="390921" y="399901"/>
                  <a:pt x="421016" y="497647"/>
                  <a:pt x="380010" y="415637"/>
                </a:cubicBezTo>
                <a:cubicBezTo>
                  <a:pt x="374412" y="404441"/>
                  <a:pt x="374345" y="390879"/>
                  <a:pt x="368135" y="380011"/>
                </a:cubicBezTo>
                <a:cubicBezTo>
                  <a:pt x="343344" y="336626"/>
                  <a:pt x="293917" y="293917"/>
                  <a:pt x="261257" y="261257"/>
                </a:cubicBezTo>
                <a:cubicBezTo>
                  <a:pt x="247251" y="247251"/>
                  <a:pt x="188833" y="205644"/>
                  <a:pt x="166254" y="201881"/>
                </a:cubicBezTo>
                <a:cubicBezTo>
                  <a:pt x="111451" y="192747"/>
                  <a:pt x="55418" y="193964"/>
                  <a:pt x="0" y="190005"/>
                </a:cubicBezTo>
                <a:cubicBezTo>
                  <a:pt x="3958" y="150421"/>
                  <a:pt x="176" y="109275"/>
                  <a:pt x="11875" y="71252"/>
                </a:cubicBezTo>
                <a:cubicBezTo>
                  <a:pt x="16814" y="55200"/>
                  <a:pt x="34599" y="46377"/>
                  <a:pt x="47501" y="35626"/>
                </a:cubicBezTo>
                <a:cubicBezTo>
                  <a:pt x="78196" y="10047"/>
                  <a:pt x="83046" y="11902"/>
                  <a:pt x="118753" y="0"/>
                </a:cubicBezTo>
                <a:cubicBezTo>
                  <a:pt x="233548" y="3958"/>
                  <a:pt x="348472" y="5130"/>
                  <a:pt x="463137" y="11875"/>
                </a:cubicBezTo>
                <a:cubicBezTo>
                  <a:pt x="483287" y="13060"/>
                  <a:pt x="502932" y="18856"/>
                  <a:pt x="522514" y="23751"/>
                </a:cubicBezTo>
                <a:cubicBezTo>
                  <a:pt x="552124" y="31154"/>
                  <a:pt x="579203" y="44270"/>
                  <a:pt x="605641" y="59377"/>
                </a:cubicBezTo>
                <a:cubicBezTo>
                  <a:pt x="618033" y="66458"/>
                  <a:pt x="630303" y="73990"/>
                  <a:pt x="641267" y="83127"/>
                </a:cubicBezTo>
                <a:cubicBezTo>
                  <a:pt x="675555" y="111700"/>
                  <a:pt x="677291" y="119350"/>
                  <a:pt x="700644" y="154379"/>
                </a:cubicBezTo>
                <a:cubicBezTo>
                  <a:pt x="704602" y="166254"/>
                  <a:pt x="709652" y="177820"/>
                  <a:pt x="712519" y="190005"/>
                </a:cubicBezTo>
                <a:cubicBezTo>
                  <a:pt x="725500" y="245175"/>
                  <a:pt x="730223" y="302492"/>
                  <a:pt x="748145" y="356260"/>
                </a:cubicBezTo>
                <a:cubicBezTo>
                  <a:pt x="757803" y="385236"/>
                  <a:pt x="760750" y="404491"/>
                  <a:pt x="783771" y="427512"/>
                </a:cubicBezTo>
                <a:cubicBezTo>
                  <a:pt x="793863" y="437604"/>
                  <a:pt x="807783" y="442966"/>
                  <a:pt x="819397" y="451262"/>
                </a:cubicBezTo>
                <a:cubicBezTo>
                  <a:pt x="835503" y="462766"/>
                  <a:pt x="851064" y="475013"/>
                  <a:pt x="866898" y="486888"/>
                </a:cubicBezTo>
                <a:cubicBezTo>
                  <a:pt x="887769" y="549498"/>
                  <a:pt x="864980" y="498835"/>
                  <a:pt x="914400" y="558140"/>
                </a:cubicBezTo>
                <a:cubicBezTo>
                  <a:pt x="923537" y="569104"/>
                  <a:pt x="928668" y="583099"/>
                  <a:pt x="938150" y="593766"/>
                </a:cubicBezTo>
                <a:lnTo>
                  <a:pt x="1045028" y="700644"/>
                </a:lnTo>
                <a:cubicBezTo>
                  <a:pt x="1053879" y="709495"/>
                  <a:pt x="1068779" y="708561"/>
                  <a:pt x="1080654" y="712520"/>
                </a:cubicBezTo>
                <a:cubicBezTo>
                  <a:pt x="1096488" y="708561"/>
                  <a:pt x="1115618" y="711093"/>
                  <a:pt x="1128156" y="700644"/>
                </a:cubicBezTo>
                <a:cubicBezTo>
                  <a:pt x="1141699" y="689358"/>
                  <a:pt x="1157483" y="636412"/>
                  <a:pt x="1163782" y="617517"/>
                </a:cubicBezTo>
                <a:cubicBezTo>
                  <a:pt x="1171744" y="569746"/>
                  <a:pt x="1166011" y="544036"/>
                  <a:pt x="1199408" y="510639"/>
                </a:cubicBezTo>
                <a:cubicBezTo>
                  <a:pt x="1248485" y="461562"/>
                  <a:pt x="1268177" y="469696"/>
                  <a:pt x="1341911" y="451262"/>
                </a:cubicBezTo>
                <a:cubicBezTo>
                  <a:pt x="1366199" y="445190"/>
                  <a:pt x="1389412" y="435429"/>
                  <a:pt x="1413163" y="427512"/>
                </a:cubicBezTo>
                <a:cubicBezTo>
                  <a:pt x="1434766" y="420311"/>
                  <a:pt x="1525858" y="407746"/>
                  <a:pt x="1543792" y="403761"/>
                </a:cubicBezTo>
                <a:cubicBezTo>
                  <a:pt x="1556012" y="401046"/>
                  <a:pt x="1567543" y="395844"/>
                  <a:pt x="1579418" y="391886"/>
                </a:cubicBezTo>
                <a:cubicBezTo>
                  <a:pt x="1611804" y="359500"/>
                  <a:pt x="1621921" y="346024"/>
                  <a:pt x="1662545" y="320634"/>
                </a:cubicBezTo>
                <a:cubicBezTo>
                  <a:pt x="1677557" y="311252"/>
                  <a:pt x="1693024" y="301746"/>
                  <a:pt x="1710046" y="296883"/>
                </a:cubicBezTo>
                <a:cubicBezTo>
                  <a:pt x="1721464" y="293621"/>
                  <a:pt x="1733797" y="296883"/>
                  <a:pt x="1745672" y="296883"/>
                </a:cubicBezTo>
              </a:path>
            </a:pathLst>
          </a:custGeom>
          <a:noFill/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8" grpId="0" animBg="1"/>
      <p:bldP spid="30" grpId="0" animBg="1"/>
      <p:bldP spid="31" grpId="0" animBg="1"/>
      <p:bldP spid="204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2052" grpId="0" animBg="1"/>
      <p:bldP spid="2053" grpId="0" animBg="1"/>
      <p:bldP spid="2054" grpId="0" animBg="1"/>
      <p:bldP spid="2055" grpId="0"/>
      <p:bldP spid="50" grpId="0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792162"/>
          </a:xfrm>
        </p:spPr>
        <p:txBody>
          <a:bodyPr/>
          <a:lstStyle/>
          <a:p>
            <a:r>
              <a:rPr lang="fi-FI" sz="2800" b="1" dirty="0" smtClean="0"/>
              <a:t>Typical problems with TTF project work in such a challenging environment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 sz="2800" dirty="0" smtClean="0"/>
              <a:t>Projects often not completed before new ones start</a:t>
            </a:r>
          </a:p>
          <a:p>
            <a:pPr>
              <a:spcAft>
                <a:spcPts val="600"/>
              </a:spcAft>
            </a:pPr>
            <a:r>
              <a:rPr lang="fi-FI" sz="2800" dirty="0" smtClean="0"/>
              <a:t>High turnaround of civil servants and consultants </a:t>
            </a:r>
          </a:p>
          <a:p>
            <a:pPr>
              <a:spcAft>
                <a:spcPts val="600"/>
              </a:spcAft>
            </a:pPr>
            <a:r>
              <a:rPr lang="fi-FI" sz="2800" dirty="0" smtClean="0"/>
              <a:t>Ambitious plans to consolidate permits &amp; licenses into a single database, but no implementation</a:t>
            </a:r>
          </a:p>
          <a:p>
            <a:pPr>
              <a:spcAft>
                <a:spcPts val="600"/>
              </a:spcAft>
            </a:pPr>
            <a:r>
              <a:rPr lang="fi-FI" sz="2800" dirty="0" smtClean="0"/>
              <a:t>Customs and other Border Agencies may have several poorly coordinated </a:t>
            </a:r>
            <a:r>
              <a:rPr lang="fi-FI" sz="2800" dirty="0"/>
              <a:t>electronic systems</a:t>
            </a:r>
            <a:r>
              <a:rPr lang="fi-FI" sz="2800" dirty="0" smtClean="0"/>
              <a:t>; there is no lack of money, but that of management </a:t>
            </a:r>
            <a:endParaRPr lang="fi-FI" sz="2800" dirty="0"/>
          </a:p>
          <a:p>
            <a:pPr>
              <a:spcAft>
                <a:spcPts val="600"/>
              </a:spcAft>
            </a:pPr>
            <a:r>
              <a:rPr lang="fi-FI" sz="2800" dirty="0" smtClean="0"/>
              <a:t>Too often Trade </a:t>
            </a:r>
            <a:r>
              <a:rPr lang="fi-FI" sz="2800" dirty="0"/>
              <a:t>Facililtation </a:t>
            </a:r>
            <a:r>
              <a:rPr lang="fi-FI" sz="2800" dirty="0" smtClean="0"/>
              <a:t>means procurement of fancy new equipment, without the skills or the will to use them in order to facililate the processes</a:t>
            </a:r>
            <a:endParaRPr lang="fi-FI" sz="2800" dirty="0"/>
          </a:p>
          <a:p>
            <a:pPr>
              <a:spcAft>
                <a:spcPts val="600"/>
              </a:spcAft>
            </a:pPr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Prof. Lauri Ojala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86E7C-B3B6-4D62-82D7-8A1BF9C1FF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 short introduction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4953000"/>
          </a:xfrm>
        </p:spPr>
        <p:txBody>
          <a:bodyPr/>
          <a:lstStyle/>
          <a:p>
            <a:r>
              <a:rPr lang="fi-FI" sz="2800" dirty="0" smtClean="0"/>
              <a:t>Since 1997, Full Professor of Int’l Logistics          at the Turku School of Economics, Finland </a:t>
            </a:r>
          </a:p>
          <a:p>
            <a:r>
              <a:rPr lang="en-US" sz="2800" dirty="0" smtClean="0"/>
              <a:t>Since the 1990s, worked </a:t>
            </a:r>
            <a:r>
              <a:rPr lang="en-US" sz="2800" dirty="0"/>
              <a:t>as </a:t>
            </a:r>
            <a:r>
              <a:rPr lang="en-US" sz="2800" dirty="0" smtClean="0"/>
              <a:t>an TTF </a:t>
            </a:r>
            <a:r>
              <a:rPr lang="en-US" sz="2800" dirty="0"/>
              <a:t>expert </a:t>
            </a:r>
            <a:r>
              <a:rPr lang="en-US" sz="2800" dirty="0" smtClean="0"/>
              <a:t>for:</a:t>
            </a:r>
          </a:p>
          <a:p>
            <a:pPr lvl="1"/>
            <a:r>
              <a:rPr lang="en-US" sz="2200" b="1" i="1" dirty="0" smtClean="0"/>
              <a:t>The </a:t>
            </a:r>
            <a:r>
              <a:rPr lang="en-US" sz="2200" b="1" i="1" dirty="0"/>
              <a:t>World </a:t>
            </a:r>
            <a:r>
              <a:rPr lang="en-US" sz="2200" b="1" i="1" dirty="0" smtClean="0"/>
              <a:t>Bank (WB), ADB &amp; </a:t>
            </a:r>
            <a:r>
              <a:rPr lang="en-US" sz="2200" b="1" i="1" dirty="0"/>
              <a:t>Nordic Investment </a:t>
            </a:r>
            <a:r>
              <a:rPr lang="en-US" sz="2200" b="1" i="1" dirty="0" smtClean="0"/>
              <a:t>Bank</a:t>
            </a:r>
          </a:p>
          <a:p>
            <a:pPr lvl="1"/>
            <a:r>
              <a:rPr lang="en-US" sz="2200" b="1" i="1" dirty="0" smtClean="0"/>
              <a:t>OECD (ITF</a:t>
            </a:r>
            <a:r>
              <a:rPr lang="en-US" sz="2200" b="1" i="1" dirty="0"/>
              <a:t>), </a:t>
            </a:r>
            <a:r>
              <a:rPr lang="en-US" sz="2200" b="1" i="1" dirty="0" smtClean="0"/>
              <a:t>EC, </a:t>
            </a:r>
            <a:r>
              <a:rPr lang="en-US" sz="2200" b="1" i="1" dirty="0"/>
              <a:t>APEC and </a:t>
            </a:r>
            <a:r>
              <a:rPr lang="en-US" sz="2200" b="1" i="1" dirty="0" smtClean="0"/>
              <a:t>UNIDO</a:t>
            </a:r>
          </a:p>
          <a:p>
            <a:pPr lvl="1"/>
            <a:r>
              <a:rPr lang="en-US" sz="2200" b="1" i="1" dirty="0" smtClean="0"/>
              <a:t>the Finnish, Dutch, Danish, Swedish, Latvian, Lithuanian </a:t>
            </a:r>
            <a:r>
              <a:rPr lang="en-US" sz="2200" b="1" i="1" dirty="0"/>
              <a:t>and </a:t>
            </a:r>
            <a:r>
              <a:rPr lang="en-US" sz="2200" b="1" i="1" dirty="0" smtClean="0"/>
              <a:t>Estonian Governments</a:t>
            </a:r>
          </a:p>
          <a:p>
            <a:r>
              <a:rPr lang="en-US" sz="2800" dirty="0" smtClean="0"/>
              <a:t>Conducted TTF analyses for the WB on the </a:t>
            </a:r>
            <a:r>
              <a:rPr lang="en-US" sz="2800" dirty="0"/>
              <a:t>Baltic States, Albania, </a:t>
            </a:r>
            <a:r>
              <a:rPr lang="en-US" sz="2800" dirty="0" smtClean="0"/>
              <a:t>Southern </a:t>
            </a:r>
            <a:r>
              <a:rPr lang="en-US" sz="2800" dirty="0"/>
              <a:t>Africa </a:t>
            </a:r>
            <a:r>
              <a:rPr lang="en-US" sz="2800" dirty="0" smtClean="0"/>
              <a:t>and CIS states </a:t>
            </a:r>
          </a:p>
          <a:p>
            <a:r>
              <a:rPr lang="en-US" sz="2800" dirty="0" smtClean="0"/>
              <a:t>Initiator of </a:t>
            </a:r>
            <a:r>
              <a:rPr lang="en-US" sz="2800" dirty="0"/>
              <a:t>WB’s Logistics Performance </a:t>
            </a:r>
            <a:r>
              <a:rPr lang="en-US" sz="2800" dirty="0" smtClean="0"/>
              <a:t>Index</a:t>
            </a:r>
          </a:p>
          <a:p>
            <a:r>
              <a:rPr lang="en-US" sz="2800" dirty="0" smtClean="0"/>
              <a:t>Published widely in scientific journals on logistics</a:t>
            </a:r>
            <a:endParaRPr lang="fi-FI" sz="2800" dirty="0" smtClean="0"/>
          </a:p>
          <a:p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Prof. Lauri Ojala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86E7C-B3B6-4D62-82D7-8A1BF9C1FF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C:\Users\lojala\AppData\Local\Microsoft\Windows\Temporary Internet Files\Content.Outlook\W17MAXJF\Lauri Ojala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325" y="228600"/>
            <a:ext cx="121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7772400" cy="1362075"/>
          </a:xfrm>
        </p:spPr>
        <p:txBody>
          <a:bodyPr/>
          <a:lstStyle/>
          <a:p>
            <a:pPr algn="ctr"/>
            <a:r>
              <a:rPr lang="fi-FI" sz="6600" dirty="0" smtClean="0"/>
              <a:t>Thank you!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/>
              <a:t>The 2012 LPI is available at</a:t>
            </a:r>
            <a:r>
              <a:rPr lang="fi-FI" sz="3600" dirty="0" smtClean="0"/>
              <a:t>:</a:t>
            </a:r>
            <a:br>
              <a:rPr lang="fi-FI" sz="3600" dirty="0" smtClean="0"/>
            </a:br>
            <a:r>
              <a:rPr lang="fi-FI" sz="3600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www.worldbank.org/lpi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86E7C-B3B6-4D62-82D7-8A1BF9C1FF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4941168"/>
            <a:ext cx="7469088" cy="697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98" y="122098"/>
            <a:ext cx="4384390" cy="6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98506" y="990600"/>
            <a:ext cx="8805664" cy="6048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 dirty="0" smtClean="0"/>
              <a:t>A comprehensive</a:t>
            </a:r>
            <a:r>
              <a:rPr lang="fi-FI" sz="2400" b="1" dirty="0"/>
              <a:t> </a:t>
            </a:r>
            <a:r>
              <a:rPr lang="fi-FI" sz="2400" b="1" dirty="0" smtClean="0"/>
              <a:t>overview</a:t>
            </a:r>
          </a:p>
          <a:p>
            <a:pPr marL="0" indent="0">
              <a:buNone/>
            </a:pPr>
            <a:r>
              <a:rPr lang="fi-FI" sz="2400" b="1" dirty="0" smtClean="0"/>
              <a:t>By Rantasila &amp; Ojala</a:t>
            </a:r>
          </a:p>
          <a:p>
            <a:pPr marL="0" indent="0">
              <a:buNone/>
            </a:pPr>
            <a:r>
              <a:rPr lang="fi-FI" sz="2400" b="1" dirty="0" smtClean="0"/>
              <a:t>Discussion Paper 2012 - 04</a:t>
            </a:r>
          </a:p>
          <a:p>
            <a:pPr marL="0" indent="0">
              <a:buNone/>
            </a:pPr>
            <a:endParaRPr lang="fi-FI" sz="2400" b="1" dirty="0" smtClean="0"/>
          </a:p>
          <a:p>
            <a:pPr marL="0" indent="0">
              <a:buNone/>
            </a:pPr>
            <a:r>
              <a:rPr lang="fi-FI" sz="2400" b="1" dirty="0" smtClean="0"/>
              <a:t>Published</a:t>
            </a:r>
            <a:r>
              <a:rPr lang="fi-FI" sz="2400" b="1" dirty="0"/>
              <a:t> </a:t>
            </a:r>
            <a:r>
              <a:rPr lang="fi-FI" sz="2400" b="1" dirty="0" smtClean="0"/>
              <a:t>at the</a:t>
            </a:r>
          </a:p>
          <a:p>
            <a:pPr marL="0" indent="0">
              <a:buNone/>
            </a:pPr>
            <a:r>
              <a:rPr lang="fi-FI" sz="2400" b="1" dirty="0" smtClean="0"/>
              <a:t>ITF Summit 2012, May 4, in</a:t>
            </a:r>
          </a:p>
          <a:p>
            <a:pPr marL="0" indent="0">
              <a:buNone/>
            </a:pPr>
            <a:r>
              <a:rPr lang="fi-FI" sz="2400" b="1" dirty="0" smtClean="0"/>
              <a:t>Leipzig, Germany</a:t>
            </a:r>
          </a:p>
          <a:p>
            <a:pPr marL="0" indent="0">
              <a:buNone/>
            </a:pPr>
            <a:endParaRPr lang="fi-FI" sz="2400" b="1" dirty="0" smtClean="0"/>
          </a:p>
          <a:p>
            <a:pPr marL="0" indent="0">
              <a:buNone/>
            </a:pPr>
            <a:r>
              <a:rPr lang="fi-FI" sz="2400" b="1" dirty="0" smtClean="0"/>
              <a:t>Available also at:</a:t>
            </a:r>
            <a:endParaRPr lang="fi-FI" sz="1800" b="1" dirty="0" smtClean="0"/>
          </a:p>
          <a:p>
            <a:pPr marL="0" indent="0">
              <a:buNone/>
            </a:pPr>
            <a:r>
              <a:rPr lang="fr-FR" sz="2800" b="1" u="sng" dirty="0" smtClean="0">
                <a:hlinkClick r:id="rId3"/>
              </a:rPr>
              <a:t>www.internationaltransportforum.org</a:t>
            </a:r>
            <a:endParaRPr lang="fi-FI" sz="28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5375" y="6477000"/>
            <a:ext cx="4419600" cy="533400"/>
          </a:xfrm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438900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B786E7C-B3B6-4D62-82D7-8A1BF9C1FFD5}" type="slidenum">
              <a:rPr lang="en-US" sz="1200" b="0" smtClean="0"/>
              <a:pPr algn="r">
                <a:defRPr/>
              </a:pPr>
              <a:t>21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633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UNECE, Geneva, June 18, 2012,  Prof. Lauri Ojala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6E394-215D-4FBF-840D-85E8975549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00" y="139905"/>
            <a:ext cx="4158838" cy="314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0" y="3352801"/>
            <a:ext cx="4168194" cy="302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90" y="3276600"/>
            <a:ext cx="4125148" cy="30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0" y="139905"/>
            <a:ext cx="4168194" cy="313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0054A5"/>
                </a:solidFill>
                <a:hlinkClick r:id="rId6"/>
              </a:rPr>
              <a:t>www.cash-project.eu</a:t>
            </a:r>
            <a:endParaRPr lang="fi-FI" sz="2400" dirty="0" smtClean="0">
              <a:solidFill>
                <a:srgbClr val="0054A5"/>
              </a:solidFill>
            </a:endParaRPr>
          </a:p>
          <a:p>
            <a:endParaRPr lang="fi-FI" sz="2400" dirty="0">
              <a:solidFill>
                <a:srgbClr val="0054A5"/>
              </a:solidFill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757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5A6081-DDB8-4837-962F-149B827D2DB0}" type="slidenum">
              <a:rPr lang="en-US"/>
              <a:pPr/>
              <a:t>3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813" y="1066800"/>
            <a:ext cx="54102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sz="2800" b="1" dirty="0" err="1" smtClean="0">
                <a:solidFill>
                  <a:schemeClr val="tx2"/>
                </a:solidFill>
              </a:rPr>
              <a:t>First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</a:rPr>
              <a:t>report</a:t>
            </a:r>
            <a:r>
              <a:rPr lang="fi-FI" sz="2800" b="1" dirty="0" smtClean="0">
                <a:solidFill>
                  <a:schemeClr val="tx2"/>
                </a:solidFill>
              </a:rPr>
              <a:t> &amp; data </a:t>
            </a:r>
            <a:r>
              <a:rPr lang="fi-FI" sz="2800" b="1" dirty="0" err="1" smtClean="0">
                <a:solidFill>
                  <a:schemeClr val="tx2"/>
                </a:solidFill>
              </a:rPr>
              <a:t>launched</a:t>
            </a:r>
            <a:r>
              <a:rPr lang="fi-FI" sz="2800" b="1" dirty="0" smtClean="0">
                <a:solidFill>
                  <a:schemeClr val="tx2"/>
                </a:solidFill>
              </a:rPr>
              <a:t> on </a:t>
            </a:r>
            <a:r>
              <a:rPr lang="fi-FI" sz="2800" b="1" dirty="0" err="1" smtClean="0">
                <a:solidFill>
                  <a:schemeClr val="tx2"/>
                </a:solidFill>
              </a:rPr>
              <a:t>Nov</a:t>
            </a:r>
            <a:r>
              <a:rPr lang="fi-FI" sz="2800" b="1" dirty="0" smtClean="0">
                <a:solidFill>
                  <a:schemeClr val="tx2"/>
                </a:solidFill>
              </a:rPr>
              <a:t>. 5, 2007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sz="2800" b="1" dirty="0" smtClean="0">
                <a:solidFill>
                  <a:schemeClr val="tx2"/>
                </a:solidFill>
              </a:rPr>
              <a:t>   </a:t>
            </a:r>
            <a:r>
              <a:rPr lang="fi-FI" sz="2800" b="1" dirty="0" err="1" smtClean="0">
                <a:solidFill>
                  <a:schemeClr val="tx2"/>
                </a:solidFill>
                <a:hlinkClick r:id="rId2"/>
              </a:rPr>
              <a:t>www.worldbank.org/lpi</a:t>
            </a:r>
            <a:endParaRPr lang="fi-FI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sz="2800" b="1" dirty="0" smtClean="0">
                <a:solidFill>
                  <a:schemeClr val="tx2"/>
                </a:solidFill>
              </a:rPr>
              <a:t>LPI 2010 launched by WB President Robert B Zoellick   in Berlin on Jan. 15, 2010</a:t>
            </a:r>
          </a:p>
          <a:p>
            <a:pPr eaLnBrk="1" hangingPunct="1">
              <a:lnSpc>
                <a:spcPct val="90000"/>
              </a:lnSpc>
            </a:pPr>
            <a:endParaRPr lang="fi-FI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sz="2800" b="1" dirty="0" err="1" smtClean="0">
                <a:solidFill>
                  <a:schemeClr val="tx2"/>
                </a:solidFill>
              </a:rPr>
              <a:t>Worldwide</a:t>
            </a:r>
            <a:r>
              <a:rPr lang="fi-FI" sz="2800" b="1" dirty="0" smtClean="0">
                <a:solidFill>
                  <a:schemeClr val="tx2"/>
                </a:solidFill>
              </a:rPr>
              <a:t> media </a:t>
            </a:r>
            <a:r>
              <a:rPr lang="fi-FI" sz="2800" b="1" dirty="0" err="1" smtClean="0">
                <a:solidFill>
                  <a:schemeClr val="tx2"/>
                </a:solidFill>
              </a:rPr>
              <a:t>coverage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fi-FI" sz="28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i-FI" sz="2800" b="1" dirty="0" smtClean="0">
                <a:solidFill>
                  <a:schemeClr val="tx2"/>
                </a:solidFill>
              </a:rPr>
              <a:t>LPI 2012 out May 16, 2012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1066800" y="76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i-FI" sz="4000" dirty="0" smtClean="0">
                <a:solidFill>
                  <a:schemeClr val="tx2"/>
                </a:solidFill>
              </a:rPr>
              <a:t>Background on the LPI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LPI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5775" y="1369625"/>
            <a:ext cx="3581400" cy="463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2D0DFB-CFA2-4FE2-87C4-2C37C17710F7}" type="slidenum">
              <a:rPr lang="en-US"/>
              <a:pPr/>
              <a:t>4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What is the LPI?</a:t>
            </a:r>
          </a:p>
        </p:txBody>
      </p:sp>
      <p:sp>
        <p:nvSpPr>
          <p:cNvPr id="392195" name="AutoShape 3"/>
          <p:cNvSpPr>
            <a:spLocks noChangeArrowheads="1"/>
          </p:cNvSpPr>
          <p:nvPr/>
        </p:nvSpPr>
        <p:spPr bwMode="gray">
          <a:xfrm>
            <a:off x="3276600" y="2552700"/>
            <a:ext cx="35052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i="1"/>
              <a:t>Data for the LPI </a:t>
            </a:r>
            <a:endParaRPr lang="en-US" sz="2400" i="1">
              <a:solidFill>
                <a:srgbClr val="CC3300"/>
              </a:solidFill>
            </a:endParaRPr>
          </a:p>
        </p:txBody>
      </p:sp>
      <p:sp>
        <p:nvSpPr>
          <p:cNvPr id="392196" name="AutoShape 4"/>
          <p:cNvSpPr>
            <a:spLocks noChangeArrowheads="1"/>
          </p:cNvSpPr>
          <p:nvPr/>
        </p:nvSpPr>
        <p:spPr bwMode="gray">
          <a:xfrm>
            <a:off x="2743200" y="3200400"/>
            <a:ext cx="4540250" cy="12573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39938" y="3962400"/>
            <a:ext cx="6019800" cy="2286000"/>
            <a:chOff x="2200" y="1570"/>
            <a:chExt cx="1496" cy="1496"/>
          </a:xfrm>
        </p:grpSpPr>
        <p:sp>
          <p:nvSpPr>
            <p:cNvPr id="392204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92205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92206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92207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1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392208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5128" name="Rectangle 17"/>
          <p:cNvSpPr>
            <a:spLocks noChangeArrowheads="1"/>
          </p:cNvSpPr>
          <p:nvPr/>
        </p:nvSpPr>
        <p:spPr bwMode="gray">
          <a:xfrm>
            <a:off x="2286000" y="44958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Logistics </a:t>
            </a:r>
            <a:r>
              <a:rPr lang="en-US" sz="2400" dirty="0" smtClean="0"/>
              <a:t>professionals in international </a:t>
            </a:r>
            <a:r>
              <a:rPr lang="en-US" sz="2400" dirty="0"/>
              <a:t>freight </a:t>
            </a:r>
            <a:r>
              <a:rPr lang="en-US" sz="2400" dirty="0" smtClean="0"/>
              <a:t>forwarding operations</a:t>
            </a:r>
          </a:p>
        </p:txBody>
      </p:sp>
      <p:sp>
        <p:nvSpPr>
          <p:cNvPr id="392219" name="desk1"/>
          <p:cNvSpPr>
            <a:spLocks noEditPoints="1" noChangeArrowheads="1"/>
          </p:cNvSpPr>
          <p:nvPr/>
        </p:nvSpPr>
        <p:spPr bwMode="auto">
          <a:xfrm>
            <a:off x="1295400" y="990600"/>
            <a:ext cx="7543800" cy="14478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1219200" y="1066800"/>
            <a:ext cx="759777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A set of indicators that measure the performance of the </a:t>
            </a:r>
            <a:r>
              <a:rPr lang="en-US" sz="2800" dirty="0" smtClean="0">
                <a:solidFill>
                  <a:srgbClr val="FFFF00"/>
                </a:solidFill>
              </a:rPr>
              <a:t>trade logistics</a:t>
            </a:r>
            <a:r>
              <a:rPr lang="en-US" sz="2800" dirty="0" smtClean="0"/>
              <a:t> </a:t>
            </a:r>
            <a:r>
              <a:rPr lang="en-US" sz="2800" dirty="0"/>
              <a:t>environment of </a:t>
            </a:r>
            <a:r>
              <a:rPr lang="en-US" sz="2800" dirty="0" smtClean="0"/>
              <a:t>economies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E8D1BB-E3E8-401F-86B1-B18631FA6577}" type="slidenum">
              <a:rPr lang="en-US"/>
              <a:pPr/>
              <a:t>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fi-FI" sz="3600" b="1" dirty="0" smtClean="0"/>
              <a:t>LPI </a:t>
            </a:r>
            <a:r>
              <a:rPr lang="fi-FI" sz="3600" b="1" dirty="0" smtClean="0">
                <a:sym typeface="Wingdings" pitchFamily="2" charset="2"/>
              </a:rPr>
              <a:t>2010 &amp; 2012 </a:t>
            </a:r>
            <a:r>
              <a:rPr lang="fi-FI" sz="3600" b="1" dirty="0" smtClean="0"/>
              <a:t>data collection</a:t>
            </a:r>
            <a:endParaRPr lang="en-US" sz="3600" b="1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51" y="914400"/>
            <a:ext cx="8229600" cy="49530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fi-FI" sz="2800" b="1" dirty="0" err="1" smtClean="0">
                <a:solidFill>
                  <a:schemeClr val="tx2"/>
                </a:solidFill>
              </a:rPr>
              <a:t>Web-based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</a:rPr>
              <a:t>Survey</a:t>
            </a:r>
            <a:r>
              <a:rPr lang="fi-FI" sz="2800" b="1" dirty="0" smtClean="0">
                <a:solidFill>
                  <a:schemeClr val="tx2"/>
                </a:solidFill>
              </a:rPr>
              <a:t> in:</a:t>
            </a:r>
            <a:r>
              <a:rPr lang="fi-FI" sz="2400" b="1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spcAft>
                <a:spcPts val="600"/>
              </a:spcAft>
            </a:pPr>
            <a:r>
              <a:rPr lang="fi-FI" sz="2000" b="1" dirty="0" err="1" smtClean="0">
                <a:solidFill>
                  <a:schemeClr val="tx2"/>
                </a:solidFill>
              </a:rPr>
              <a:t>English</a:t>
            </a:r>
            <a:r>
              <a:rPr lang="fi-FI" sz="2000" b="1" dirty="0" smtClean="0">
                <a:solidFill>
                  <a:schemeClr val="tx2"/>
                </a:solidFill>
              </a:rPr>
              <a:t>, </a:t>
            </a:r>
            <a:r>
              <a:rPr lang="fi-FI" sz="2000" b="1" dirty="0" err="1" smtClean="0">
                <a:solidFill>
                  <a:schemeClr val="tx2"/>
                </a:solidFill>
              </a:rPr>
              <a:t>French</a:t>
            </a:r>
            <a:r>
              <a:rPr lang="fi-FI" sz="2000" b="1" dirty="0" smtClean="0">
                <a:solidFill>
                  <a:schemeClr val="tx2"/>
                </a:solidFill>
              </a:rPr>
              <a:t>, </a:t>
            </a:r>
            <a:r>
              <a:rPr lang="fi-FI" sz="2000" b="1" dirty="0" err="1" smtClean="0">
                <a:solidFill>
                  <a:schemeClr val="tx2"/>
                </a:solidFill>
              </a:rPr>
              <a:t>Spanish</a:t>
            </a:r>
            <a:r>
              <a:rPr lang="fi-FI" sz="2000" b="1" dirty="0" smtClean="0">
                <a:solidFill>
                  <a:schemeClr val="tx2"/>
                </a:solidFill>
              </a:rPr>
              <a:t>, </a:t>
            </a:r>
            <a:r>
              <a:rPr lang="fi-FI" sz="2000" b="1" dirty="0" err="1" smtClean="0">
                <a:solidFill>
                  <a:schemeClr val="tx2"/>
                </a:solidFill>
              </a:rPr>
              <a:t>Chinese</a:t>
            </a:r>
            <a:r>
              <a:rPr lang="fi-FI" sz="2000" b="1" dirty="0" smtClean="0">
                <a:solidFill>
                  <a:schemeClr val="tx2"/>
                </a:solidFill>
              </a:rPr>
              <a:t> and </a:t>
            </a:r>
            <a:r>
              <a:rPr lang="fi-FI" sz="2000" b="1" dirty="0" err="1" smtClean="0">
                <a:solidFill>
                  <a:schemeClr val="tx2"/>
                </a:solidFill>
              </a:rPr>
              <a:t>R</a:t>
            </a:r>
            <a:r>
              <a:rPr lang="fi-FI" sz="2000" b="1" dirty="0" err="1" smtClean="0">
                <a:solidFill>
                  <a:schemeClr val="tx2"/>
                </a:solidFill>
                <a:sym typeface="Wingdings" pitchFamily="2" charset="2"/>
              </a:rPr>
              <a:t>ussian</a:t>
            </a:r>
            <a:endParaRPr lang="fi-FI" sz="2000" b="1" dirty="0" smtClean="0">
              <a:solidFill>
                <a:schemeClr val="tx2"/>
              </a:solidFill>
            </a:endParaRPr>
          </a:p>
          <a:p>
            <a:pPr eaLnBrk="1" hangingPunct="1">
              <a:spcAft>
                <a:spcPts val="1800"/>
              </a:spcAft>
            </a:pPr>
            <a:r>
              <a:rPr lang="fi-FI" sz="2800" b="1" dirty="0" smtClean="0">
                <a:solidFill>
                  <a:schemeClr val="tx2"/>
                </a:solidFill>
                <a:sym typeface="Wingdings" pitchFamily="2" charset="2"/>
              </a:rPr>
              <a:t>1,000+ </a:t>
            </a:r>
            <a:r>
              <a:rPr lang="fi-FI" sz="2800" b="1" dirty="0" err="1" smtClean="0">
                <a:solidFill>
                  <a:schemeClr val="tx2"/>
                </a:solidFill>
              </a:rPr>
              <a:t>individual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</a:rPr>
              <a:t>respondents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b="1" dirty="0" smtClean="0">
                <a:solidFill>
                  <a:schemeClr val="tx2"/>
                </a:solidFill>
              </a:rPr>
              <a:t>Responses from  </a:t>
            </a:r>
            <a:r>
              <a:rPr lang="fi-FI" sz="2800" b="1" dirty="0" smtClean="0">
                <a:solidFill>
                  <a:schemeClr val="tx2"/>
                </a:solidFill>
                <a:sym typeface="Wingdings" pitchFamily="2" charset="2"/>
              </a:rPr>
              <a:t>130-160 </a:t>
            </a:r>
            <a:r>
              <a:rPr lang="fi-FI" sz="2800" b="1" dirty="0" smtClean="0">
                <a:solidFill>
                  <a:schemeClr val="tx2"/>
                </a:solidFill>
              </a:rPr>
              <a:t>economies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b="1" dirty="0" smtClean="0">
                <a:solidFill>
                  <a:schemeClr val="tx2"/>
                </a:solidFill>
              </a:rPr>
              <a:t>Over 5,000 international evaluations of 		155 economies </a:t>
            </a:r>
            <a:r>
              <a:rPr lang="fi-FI" sz="2800" b="1" dirty="0" smtClean="0">
                <a:solidFill>
                  <a:srgbClr val="FFFF00"/>
                </a:solidFill>
              </a:rPr>
              <a:t>”from the outside”</a:t>
            </a:r>
          </a:p>
          <a:p>
            <a:pPr eaLnBrk="1" hangingPunct="1">
              <a:spcAft>
                <a:spcPts val="600"/>
              </a:spcAft>
            </a:pPr>
            <a:r>
              <a:rPr lang="fi-FI" sz="2800" b="1" dirty="0" smtClean="0">
                <a:solidFill>
                  <a:schemeClr val="tx2"/>
                </a:solidFill>
              </a:rPr>
              <a:t>Data from 100-140 economies for evaluation </a:t>
            </a:r>
            <a:r>
              <a:rPr lang="fi-FI" sz="2800" b="1" dirty="0" smtClean="0">
                <a:solidFill>
                  <a:srgbClr val="FFFF00"/>
                </a:solidFill>
              </a:rPr>
              <a:t>”from the inside</a:t>
            </a:r>
            <a:r>
              <a:rPr lang="fi-FI" sz="2800" b="1" dirty="0" smtClean="0">
                <a:solidFill>
                  <a:srgbClr val="FFFF00"/>
                </a:solidFill>
              </a:rPr>
              <a:t>”</a:t>
            </a:r>
          </a:p>
          <a:p>
            <a:pPr eaLnBrk="1" hangingPunct="1">
              <a:spcAft>
                <a:spcPts val="600"/>
              </a:spcAft>
            </a:pPr>
            <a:r>
              <a:rPr lang="fi-FI" sz="2400" b="1" i="1" dirty="0" smtClean="0">
                <a:solidFill>
                  <a:srgbClr val="FFFF00"/>
                </a:solidFill>
              </a:rPr>
              <a:t>All survey data is indicative due to e.g. sampling errors, subjective evaluations &amp; confidence intervals</a:t>
            </a:r>
            <a:endParaRPr lang="fi-FI" sz="24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128AC5-F7DD-4782-BF5D-8322C8093145}" type="slidenum">
              <a:rPr lang="en-US"/>
              <a:pPr/>
              <a:t>6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861950" y="88075"/>
            <a:ext cx="8229600" cy="792162"/>
          </a:xfrm>
        </p:spPr>
        <p:txBody>
          <a:bodyPr/>
          <a:lstStyle/>
          <a:p>
            <a:r>
              <a:rPr lang="fi-FI" sz="2800" b="1" u="sng" dirty="0" smtClean="0"/>
              <a:t>155 </a:t>
            </a:r>
            <a:r>
              <a:rPr lang="fi-FI" sz="2800" b="1" u="sng" dirty="0" smtClean="0"/>
              <a:t>economies compared internationally </a:t>
            </a:r>
            <a:br>
              <a:rPr lang="fi-FI" sz="2800" b="1" u="sng" dirty="0" smtClean="0"/>
            </a:br>
            <a:r>
              <a:rPr lang="fi-FI" sz="2800" b="1" u="sng" dirty="0" smtClean="0"/>
              <a:t>based </a:t>
            </a:r>
            <a:r>
              <a:rPr lang="fi-FI" sz="2800" b="1" u="sng" dirty="0" smtClean="0"/>
              <a:t>on 5,000+</a:t>
            </a:r>
            <a:r>
              <a:rPr lang="fi-FI" sz="2800" b="1" u="sng" dirty="0"/>
              <a:t> </a:t>
            </a:r>
            <a:r>
              <a:rPr lang="fi-FI" sz="2800" b="1" u="sng" dirty="0" smtClean="0"/>
              <a:t>individual </a:t>
            </a:r>
            <a:r>
              <a:rPr lang="fi-FI" sz="2800" b="1" u="sng" dirty="0" smtClean="0"/>
              <a:t>evaluations on:</a:t>
            </a:r>
            <a:endParaRPr lang="en-US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0425" y="56167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68275">
              <a:spcAft>
                <a:spcPts val="0"/>
              </a:spcAft>
              <a:buSzPct val="90000"/>
              <a:buFont typeface="Wingdings"/>
              <a:buChar char="à"/>
            </a:pPr>
            <a:r>
              <a:rPr lang="en-US" sz="2000" i="1" dirty="0" smtClean="0">
                <a:solidFill>
                  <a:srgbClr val="FFFF00"/>
                </a:solidFill>
              </a:rPr>
              <a:t> LPI measures </a:t>
            </a:r>
            <a:r>
              <a:rPr lang="en-US" sz="2000" i="1" dirty="0" err="1" smtClean="0">
                <a:solidFill>
                  <a:srgbClr val="FFFF00"/>
                </a:solidFill>
              </a:rPr>
              <a:t>measures</a:t>
            </a:r>
            <a:r>
              <a:rPr lang="en-US" sz="2000" i="1" dirty="0" smtClean="0">
                <a:solidFill>
                  <a:srgbClr val="FFFF00"/>
                </a:solidFill>
              </a:rPr>
              <a:t> how “easy” or “difficult”		Trade Logistics is</a:t>
            </a:r>
          </a:p>
          <a:p>
            <a:pPr algn="ctr" defTabSz="168275">
              <a:spcAft>
                <a:spcPts val="0"/>
              </a:spcAft>
              <a:buSzPct val="90000"/>
              <a:buFont typeface="Wingdings"/>
              <a:buChar char="à"/>
            </a:pPr>
            <a:r>
              <a:rPr lang="en-US" sz="2000" i="1" dirty="0" smtClean="0">
                <a:solidFill>
                  <a:srgbClr val="FFFF00"/>
                </a:solidFill>
              </a:rPr>
              <a:t> More applicable to trade of manufactures than to bulk commodities</a:t>
            </a:r>
            <a:endParaRPr lang="fi-FI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0511"/>
            <a:ext cx="4737695" cy="44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13716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The Overall</a:t>
            </a:r>
          </a:p>
          <a:p>
            <a:pPr algn="ctr"/>
            <a:r>
              <a:rPr lang="fi-FI" sz="2400" dirty="0" smtClean="0"/>
              <a:t>LPI Score is</a:t>
            </a:r>
          </a:p>
          <a:p>
            <a:pPr algn="ctr"/>
            <a:r>
              <a:rPr lang="fi-FI" sz="2400" dirty="0" smtClean="0"/>
              <a:t>composed of</a:t>
            </a:r>
          </a:p>
          <a:p>
            <a:pPr algn="ctr"/>
            <a:r>
              <a:rPr lang="fi-FI" sz="2400" dirty="0" smtClean="0"/>
              <a:t>these six</a:t>
            </a:r>
          </a:p>
          <a:p>
            <a:pPr algn="ctr"/>
            <a:r>
              <a:rPr lang="fi-FI" sz="2400" dirty="0"/>
              <a:t>d</a:t>
            </a:r>
            <a:r>
              <a:rPr lang="fi-FI" sz="2400" dirty="0" smtClean="0"/>
              <a:t>imensions</a:t>
            </a:r>
          </a:p>
          <a:p>
            <a:pPr algn="ctr"/>
            <a:endParaRPr lang="fi-FI" sz="2400" dirty="0" smtClean="0"/>
          </a:p>
          <a:p>
            <a:pPr algn="ctr"/>
            <a:endParaRPr lang="fi-FI" sz="2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261695" y="2645896"/>
            <a:ext cx="520105" cy="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810500" y="3362674"/>
            <a:ext cx="0" cy="51330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00799" y="3904756"/>
            <a:ext cx="270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Country ranks</a:t>
            </a:r>
          </a:p>
          <a:p>
            <a:pPr algn="ctr"/>
            <a:r>
              <a:rPr lang="fi-FI" sz="2400" dirty="0"/>
              <a:t>i</a:t>
            </a:r>
            <a:r>
              <a:rPr lang="fi-FI" sz="2400" dirty="0" smtClean="0"/>
              <a:t>n the </a:t>
            </a:r>
          </a:p>
          <a:p>
            <a:pPr algn="ctr"/>
            <a:r>
              <a:rPr lang="fi-FI" sz="2400" dirty="0" smtClean="0"/>
              <a:t>International LPI</a:t>
            </a:r>
            <a:endParaRPr lang="fi-FI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3955" y="-1532552"/>
            <a:ext cx="6160532" cy="953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8C2E67-662A-4683-B47E-51CF1E576446}" type="slidenum">
              <a:rPr lang="en-US"/>
              <a:pPr/>
              <a:t>7</a:t>
            </a:fld>
            <a:endParaRPr lang="en-US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300657" y="304800"/>
            <a:ext cx="536557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i-FI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LPI </a:t>
            </a:r>
            <a:r>
              <a:rPr lang="fi-FI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scores</a:t>
            </a:r>
            <a:endParaRPr lang="fi-FI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9232" y="5638800"/>
            <a:ext cx="4768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  <a:hlinkClick r:id="rId4"/>
              </a:rPr>
              <a:t>www.worldbank.org/lpi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982" y="4404718"/>
            <a:ext cx="1480945" cy="2300657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22238"/>
            <a:ext cx="8229600" cy="792162"/>
          </a:xfrm>
        </p:spPr>
        <p:txBody>
          <a:bodyPr/>
          <a:lstStyle/>
          <a:p>
            <a:r>
              <a:rPr lang="en-US" sz="2800" b="1" dirty="0" smtClean="0"/>
              <a:t>Upper Middle Income countries a “watershed”; you find them in all performance quintiles</a:t>
            </a:r>
            <a:endParaRPr lang="fi-FI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786E7C-B3B6-4D62-82D7-8A1BF9C1FF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78899759"/>
              </p:ext>
            </p:extLst>
          </p:nvPr>
        </p:nvGraphicFramePr>
        <p:xfrm>
          <a:off x="137702" y="1009400"/>
          <a:ext cx="876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1426" y="5490568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LPI 2012 data</a:t>
            </a:r>
            <a:endParaRPr lang="fi-FI" sz="2800" dirty="0"/>
          </a:p>
        </p:txBody>
      </p:sp>
      <p:sp>
        <p:nvSpPr>
          <p:cNvPr id="8" name="Oval 7"/>
          <p:cNvSpPr/>
          <p:nvPr/>
        </p:nvSpPr>
        <p:spPr bwMode="auto">
          <a:xfrm>
            <a:off x="3498275" y="857000"/>
            <a:ext cx="914400" cy="3657600"/>
          </a:xfrm>
          <a:prstGeom prst="ellipse">
            <a:avLst/>
          </a:prstGeom>
          <a:noFill/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It </a:t>
            </a:r>
            <a:r>
              <a:rPr lang="en-US" sz="2800" b="1" dirty="0" smtClean="0">
                <a:solidFill>
                  <a:schemeClr val="tx1"/>
                </a:solidFill>
              </a:rPr>
              <a:t>is more </a:t>
            </a:r>
            <a:r>
              <a:rPr lang="en-US" sz="2800" b="1" u="sng" dirty="0" smtClean="0">
                <a:solidFill>
                  <a:schemeClr val="tx1"/>
                </a:solidFill>
              </a:rPr>
              <a:t>how</a:t>
            </a:r>
            <a:r>
              <a:rPr lang="en-US" sz="2800" b="1" dirty="0" smtClean="0">
                <a:solidFill>
                  <a:schemeClr val="tx1"/>
                </a:solidFill>
              </a:rPr>
              <a:t> things are done than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what the formal </a:t>
            </a:r>
            <a:r>
              <a:rPr lang="en-US" sz="2800" b="1" dirty="0">
                <a:solidFill>
                  <a:schemeClr val="tx1"/>
                </a:solidFill>
              </a:rPr>
              <a:t>regime </a:t>
            </a:r>
            <a:r>
              <a:rPr lang="en-US" sz="2800" b="1" dirty="0" smtClean="0">
                <a:solidFill>
                  <a:schemeClr val="tx1"/>
                </a:solidFill>
              </a:rPr>
              <a:t>is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59435523"/>
              </p:ext>
            </p:extLst>
          </p:nvPr>
        </p:nvGraphicFramePr>
        <p:xfrm>
          <a:off x="337066" y="1219200"/>
          <a:ext cx="8730734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59600" y="3118612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tx1"/>
                </a:solidFill>
              </a:rPr>
              <a:t>Number of..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017" y="1712025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Sorted by </a:t>
            </a:r>
            <a:r>
              <a:rPr lang="en-US" sz="2400" b="1" dirty="0">
                <a:solidFill>
                  <a:schemeClr val="tx1"/>
                </a:solidFill>
              </a:rPr>
              <a:t>LPI </a:t>
            </a:r>
            <a:r>
              <a:rPr lang="en-US" sz="2400" b="1" dirty="0" smtClean="0">
                <a:solidFill>
                  <a:schemeClr val="tx1"/>
                </a:solidFill>
              </a:rPr>
              <a:t>2012 quintile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65375" y="6477000"/>
            <a:ext cx="44196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UNECE, Geneva, June 18, 2012,  </a:t>
            </a:r>
            <a:r>
              <a:rPr lang="en-US" dirty="0" smtClean="0"/>
              <a:t>Prof. Lauri Ojala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438900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B786E7C-B3B6-4D62-82D7-8A1BF9C1FFD5}" type="slidenum">
              <a:rPr lang="en-US" sz="1200" b="0" smtClean="0"/>
              <a:pPr algn="r">
                <a:defRPr/>
              </a:pPr>
              <a:t>9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4315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 with animation [1]">
  <a:themeElements>
    <a:clrScheme name="Sample presentation slides with animation [1]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 presentation slides with animation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presentation slides with animation [1]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with animation [1]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with animation [1]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3901</TotalTime>
  <Words>1111</Words>
  <Application>Microsoft Office PowerPoint</Application>
  <PresentationFormat>On-screen Show (4:3)</PresentationFormat>
  <Paragraphs>204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Sample presentation slides with animation [1]</vt:lpstr>
      <vt:lpstr>Image</vt:lpstr>
      <vt:lpstr>PowerPoint Presentation</vt:lpstr>
      <vt:lpstr>A short introduction</vt:lpstr>
      <vt:lpstr>PowerPoint Presentation</vt:lpstr>
      <vt:lpstr>What is the LPI?</vt:lpstr>
      <vt:lpstr>LPI 2010 &amp; 2012 data collection</vt:lpstr>
      <vt:lpstr>155 economies compared internationally  based on 5,000+ individual evaluations on:</vt:lpstr>
      <vt:lpstr>PowerPoint Presentation</vt:lpstr>
      <vt:lpstr>Upper Middle Income countries a “watershed”; you find them in all performance quintiles</vt:lpstr>
      <vt:lpstr>It is more how things are done than what the formal regime is</vt:lpstr>
      <vt:lpstr>Income level alone does not explain economies’ trade logistics performance </vt:lpstr>
      <vt:lpstr>PowerPoint Presentation</vt:lpstr>
      <vt:lpstr>PowerPoint Presentation</vt:lpstr>
      <vt:lpstr>Kazakhstan’s LPI scores overall (top) and by each of the six dimensions 2007-2012</vt:lpstr>
      <vt:lpstr>LPI 2007 indicated a strong correlation of national logistics performance and costs</vt:lpstr>
      <vt:lpstr>Conclusion on the LPI survey</vt:lpstr>
      <vt:lpstr>Some thoughts on challenges in Trade &amp; Transport Facilitation work   - Using Central Asia as an example </vt:lpstr>
      <vt:lpstr>The ”Spaghetti Bowl” of Regional Trade agreements involving Central Asian Republics</vt:lpstr>
      <vt:lpstr>The ”Noodle Soup” of Donors and Multilaterals* involving Central Asian Republics</vt:lpstr>
      <vt:lpstr>Typical problems with TTF project work in such a challenging environment</vt:lpstr>
      <vt:lpstr>Thank you!   The 2012 LPI is available at:   www.worldbank.org/lpi  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wb270975</dc:creator>
  <cp:lastModifiedBy>'</cp:lastModifiedBy>
  <cp:revision>358</cp:revision>
  <dcterms:created xsi:type="dcterms:W3CDTF">2005-10-07T20:08:25Z</dcterms:created>
  <dcterms:modified xsi:type="dcterms:W3CDTF">2012-06-17T23:58:09Z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TC011368031033</vt:lpwstr>
  </property>
</Properties>
</file>