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8000663" cy="251999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37" userDrawn="1">
          <p15:clr>
            <a:srgbClr val="A4A3A4"/>
          </p15:clr>
        </p15:guide>
        <p15:guide id="2" pos="56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4A18"/>
    <a:srgbClr val="993300"/>
    <a:srgbClr val="318DDE"/>
    <a:srgbClr val="F875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32" d="100"/>
          <a:sy n="32" d="100"/>
        </p:scale>
        <p:origin x="2968" y="48"/>
      </p:cViewPr>
      <p:guideLst>
        <p:guide orient="horz" pos="7937"/>
        <p:guide pos="56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050" y="4124164"/>
            <a:ext cx="15300564" cy="8773325"/>
          </a:xfrm>
        </p:spPr>
        <p:txBody>
          <a:bodyPr anchor="b"/>
          <a:lstStyle>
            <a:lvl1pPr algn="ctr">
              <a:defRPr sz="1181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0083" y="13235822"/>
            <a:ext cx="13500497" cy="6084159"/>
          </a:xfrm>
        </p:spPr>
        <p:txBody>
          <a:bodyPr/>
          <a:lstStyle>
            <a:lvl1pPr marL="0" indent="0" algn="ctr">
              <a:buNone/>
              <a:defRPr sz="4725"/>
            </a:lvl1pPr>
            <a:lvl2pPr marL="900044" indent="0" algn="ctr">
              <a:buNone/>
              <a:defRPr sz="3937"/>
            </a:lvl2pPr>
            <a:lvl3pPr marL="1800088" indent="0" algn="ctr">
              <a:buNone/>
              <a:defRPr sz="3543"/>
            </a:lvl3pPr>
            <a:lvl4pPr marL="2700132" indent="0" algn="ctr">
              <a:buNone/>
              <a:defRPr sz="3150"/>
            </a:lvl4pPr>
            <a:lvl5pPr marL="3600176" indent="0" algn="ctr">
              <a:buNone/>
              <a:defRPr sz="3150"/>
            </a:lvl5pPr>
            <a:lvl6pPr marL="4500220" indent="0" algn="ctr">
              <a:buNone/>
              <a:defRPr sz="3150"/>
            </a:lvl6pPr>
            <a:lvl7pPr marL="5400264" indent="0" algn="ctr">
              <a:buNone/>
              <a:defRPr sz="3150"/>
            </a:lvl7pPr>
            <a:lvl8pPr marL="6300307" indent="0" algn="ctr">
              <a:buNone/>
              <a:defRPr sz="3150"/>
            </a:lvl8pPr>
            <a:lvl9pPr marL="7200351" indent="0" algn="ctr">
              <a:buNone/>
              <a:defRPr sz="315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017A-ED2F-4655-90AE-A5F3D53E8E28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F0E8-6051-4907-BAED-1D1AF0996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99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017A-ED2F-4655-90AE-A5F3D53E8E28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F0E8-6051-4907-BAED-1D1AF0996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46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81725" y="1341665"/>
            <a:ext cx="3881393" cy="213558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7546" y="1341665"/>
            <a:ext cx="11419171" cy="2135581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017A-ED2F-4655-90AE-A5F3D53E8E28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F0E8-6051-4907-BAED-1D1AF0996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40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017A-ED2F-4655-90AE-A5F3D53E8E28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F0E8-6051-4907-BAED-1D1AF0996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29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171" y="6282501"/>
            <a:ext cx="15525572" cy="10482488"/>
          </a:xfrm>
        </p:spPr>
        <p:txBody>
          <a:bodyPr anchor="b"/>
          <a:lstStyle>
            <a:lvl1pPr>
              <a:defRPr sz="1181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171" y="16864157"/>
            <a:ext cx="15525572" cy="5512493"/>
          </a:xfrm>
        </p:spPr>
        <p:txBody>
          <a:bodyPr/>
          <a:lstStyle>
            <a:lvl1pPr marL="0" indent="0">
              <a:buNone/>
              <a:defRPr sz="4725">
                <a:solidFill>
                  <a:schemeClr val="tx1"/>
                </a:solidFill>
              </a:defRPr>
            </a:lvl1pPr>
            <a:lvl2pPr marL="900044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 marL="1800088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3pPr>
            <a:lvl4pPr marL="2700132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4pPr>
            <a:lvl5pPr marL="3600176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5pPr>
            <a:lvl6pPr marL="4500220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6pPr>
            <a:lvl7pPr marL="5400264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7pPr>
            <a:lvl8pPr marL="6300307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8pPr>
            <a:lvl9pPr marL="7200351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017A-ED2F-4655-90AE-A5F3D53E8E28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F0E8-6051-4907-BAED-1D1AF0996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91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7545" y="6708326"/>
            <a:ext cx="7650282" cy="159891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12836" y="6708326"/>
            <a:ext cx="7650282" cy="159891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017A-ED2F-4655-90AE-A5F3D53E8E28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F0E8-6051-4907-BAED-1D1AF0996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74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341671"/>
            <a:ext cx="15525572" cy="48708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9892" y="6177496"/>
            <a:ext cx="7615123" cy="3027495"/>
          </a:xfrm>
        </p:spPr>
        <p:txBody>
          <a:bodyPr anchor="b"/>
          <a:lstStyle>
            <a:lvl1pPr marL="0" indent="0">
              <a:buNone/>
              <a:defRPr sz="4725" b="1"/>
            </a:lvl1pPr>
            <a:lvl2pPr marL="900044" indent="0">
              <a:buNone/>
              <a:defRPr sz="3937" b="1"/>
            </a:lvl2pPr>
            <a:lvl3pPr marL="1800088" indent="0">
              <a:buNone/>
              <a:defRPr sz="3543" b="1"/>
            </a:lvl3pPr>
            <a:lvl4pPr marL="2700132" indent="0">
              <a:buNone/>
              <a:defRPr sz="3150" b="1"/>
            </a:lvl4pPr>
            <a:lvl5pPr marL="3600176" indent="0">
              <a:buNone/>
              <a:defRPr sz="3150" b="1"/>
            </a:lvl5pPr>
            <a:lvl6pPr marL="4500220" indent="0">
              <a:buNone/>
              <a:defRPr sz="3150" b="1"/>
            </a:lvl6pPr>
            <a:lvl7pPr marL="5400264" indent="0">
              <a:buNone/>
              <a:defRPr sz="3150" b="1"/>
            </a:lvl7pPr>
            <a:lvl8pPr marL="6300307" indent="0">
              <a:buNone/>
              <a:defRPr sz="3150" b="1"/>
            </a:lvl8pPr>
            <a:lvl9pPr marL="7200351" indent="0">
              <a:buNone/>
              <a:defRPr sz="315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892" y="9204991"/>
            <a:ext cx="7615123" cy="135391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12837" y="6177496"/>
            <a:ext cx="7652626" cy="3027495"/>
          </a:xfrm>
        </p:spPr>
        <p:txBody>
          <a:bodyPr anchor="b"/>
          <a:lstStyle>
            <a:lvl1pPr marL="0" indent="0">
              <a:buNone/>
              <a:defRPr sz="4725" b="1"/>
            </a:lvl1pPr>
            <a:lvl2pPr marL="900044" indent="0">
              <a:buNone/>
              <a:defRPr sz="3937" b="1"/>
            </a:lvl2pPr>
            <a:lvl3pPr marL="1800088" indent="0">
              <a:buNone/>
              <a:defRPr sz="3543" b="1"/>
            </a:lvl3pPr>
            <a:lvl4pPr marL="2700132" indent="0">
              <a:buNone/>
              <a:defRPr sz="3150" b="1"/>
            </a:lvl4pPr>
            <a:lvl5pPr marL="3600176" indent="0">
              <a:buNone/>
              <a:defRPr sz="3150" b="1"/>
            </a:lvl5pPr>
            <a:lvl6pPr marL="4500220" indent="0">
              <a:buNone/>
              <a:defRPr sz="3150" b="1"/>
            </a:lvl6pPr>
            <a:lvl7pPr marL="5400264" indent="0">
              <a:buNone/>
              <a:defRPr sz="3150" b="1"/>
            </a:lvl7pPr>
            <a:lvl8pPr marL="6300307" indent="0">
              <a:buNone/>
              <a:defRPr sz="3150" b="1"/>
            </a:lvl8pPr>
            <a:lvl9pPr marL="7200351" indent="0">
              <a:buNone/>
              <a:defRPr sz="315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12837" y="9204991"/>
            <a:ext cx="7652626" cy="135391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017A-ED2F-4655-90AE-A5F3D53E8E28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F0E8-6051-4907-BAED-1D1AF0996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00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017A-ED2F-4655-90AE-A5F3D53E8E28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F0E8-6051-4907-BAED-1D1AF0996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54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017A-ED2F-4655-90AE-A5F3D53E8E28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F0E8-6051-4907-BAED-1D1AF0996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78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679998"/>
            <a:ext cx="5805682" cy="5879994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2626" y="3628335"/>
            <a:ext cx="9112836" cy="17908316"/>
          </a:xfrm>
        </p:spPr>
        <p:txBody>
          <a:bodyPr/>
          <a:lstStyle>
            <a:lvl1pPr>
              <a:defRPr sz="6300"/>
            </a:lvl1pPr>
            <a:lvl2pPr>
              <a:defRPr sz="5512"/>
            </a:lvl2pPr>
            <a:lvl3pPr>
              <a:defRPr sz="4725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0" y="7559993"/>
            <a:ext cx="5805682" cy="14005821"/>
          </a:xfrm>
        </p:spPr>
        <p:txBody>
          <a:bodyPr/>
          <a:lstStyle>
            <a:lvl1pPr marL="0" indent="0">
              <a:buNone/>
              <a:defRPr sz="3150"/>
            </a:lvl1pPr>
            <a:lvl2pPr marL="900044" indent="0">
              <a:buNone/>
              <a:defRPr sz="2756"/>
            </a:lvl2pPr>
            <a:lvl3pPr marL="1800088" indent="0">
              <a:buNone/>
              <a:defRPr sz="2362"/>
            </a:lvl3pPr>
            <a:lvl4pPr marL="2700132" indent="0">
              <a:buNone/>
              <a:defRPr sz="1969"/>
            </a:lvl4pPr>
            <a:lvl5pPr marL="3600176" indent="0">
              <a:buNone/>
              <a:defRPr sz="1969"/>
            </a:lvl5pPr>
            <a:lvl6pPr marL="4500220" indent="0">
              <a:buNone/>
              <a:defRPr sz="1969"/>
            </a:lvl6pPr>
            <a:lvl7pPr marL="5400264" indent="0">
              <a:buNone/>
              <a:defRPr sz="1969"/>
            </a:lvl7pPr>
            <a:lvl8pPr marL="6300307" indent="0">
              <a:buNone/>
              <a:defRPr sz="1969"/>
            </a:lvl8pPr>
            <a:lvl9pPr marL="7200351" indent="0">
              <a:buNone/>
              <a:defRPr sz="196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017A-ED2F-4655-90AE-A5F3D53E8E28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F0E8-6051-4907-BAED-1D1AF0996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48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679998"/>
            <a:ext cx="5805682" cy="5879994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52626" y="3628335"/>
            <a:ext cx="9112836" cy="17908316"/>
          </a:xfrm>
        </p:spPr>
        <p:txBody>
          <a:bodyPr anchor="t"/>
          <a:lstStyle>
            <a:lvl1pPr marL="0" indent="0">
              <a:buNone/>
              <a:defRPr sz="6300"/>
            </a:lvl1pPr>
            <a:lvl2pPr marL="900044" indent="0">
              <a:buNone/>
              <a:defRPr sz="5512"/>
            </a:lvl2pPr>
            <a:lvl3pPr marL="1800088" indent="0">
              <a:buNone/>
              <a:defRPr sz="4725"/>
            </a:lvl3pPr>
            <a:lvl4pPr marL="2700132" indent="0">
              <a:buNone/>
              <a:defRPr sz="3937"/>
            </a:lvl4pPr>
            <a:lvl5pPr marL="3600176" indent="0">
              <a:buNone/>
              <a:defRPr sz="3937"/>
            </a:lvl5pPr>
            <a:lvl6pPr marL="4500220" indent="0">
              <a:buNone/>
              <a:defRPr sz="3937"/>
            </a:lvl6pPr>
            <a:lvl7pPr marL="5400264" indent="0">
              <a:buNone/>
              <a:defRPr sz="3937"/>
            </a:lvl7pPr>
            <a:lvl8pPr marL="6300307" indent="0">
              <a:buNone/>
              <a:defRPr sz="3937"/>
            </a:lvl8pPr>
            <a:lvl9pPr marL="7200351" indent="0">
              <a:buNone/>
              <a:defRPr sz="393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0" y="7559993"/>
            <a:ext cx="5805682" cy="14005821"/>
          </a:xfrm>
        </p:spPr>
        <p:txBody>
          <a:bodyPr/>
          <a:lstStyle>
            <a:lvl1pPr marL="0" indent="0">
              <a:buNone/>
              <a:defRPr sz="3150"/>
            </a:lvl1pPr>
            <a:lvl2pPr marL="900044" indent="0">
              <a:buNone/>
              <a:defRPr sz="2756"/>
            </a:lvl2pPr>
            <a:lvl3pPr marL="1800088" indent="0">
              <a:buNone/>
              <a:defRPr sz="2362"/>
            </a:lvl3pPr>
            <a:lvl4pPr marL="2700132" indent="0">
              <a:buNone/>
              <a:defRPr sz="1969"/>
            </a:lvl4pPr>
            <a:lvl5pPr marL="3600176" indent="0">
              <a:buNone/>
              <a:defRPr sz="1969"/>
            </a:lvl5pPr>
            <a:lvl6pPr marL="4500220" indent="0">
              <a:buNone/>
              <a:defRPr sz="1969"/>
            </a:lvl6pPr>
            <a:lvl7pPr marL="5400264" indent="0">
              <a:buNone/>
              <a:defRPr sz="1969"/>
            </a:lvl7pPr>
            <a:lvl8pPr marL="6300307" indent="0">
              <a:buNone/>
              <a:defRPr sz="1969"/>
            </a:lvl8pPr>
            <a:lvl9pPr marL="7200351" indent="0">
              <a:buNone/>
              <a:defRPr sz="196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017A-ED2F-4655-90AE-A5F3D53E8E28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F0E8-6051-4907-BAED-1D1AF0996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65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7546" y="1341671"/>
            <a:ext cx="15525572" cy="4870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7546" y="6708326"/>
            <a:ext cx="15525572" cy="15989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7546" y="23356649"/>
            <a:ext cx="4050149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9017A-ED2F-4655-90AE-A5F3D53E8E28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2720" y="23356649"/>
            <a:ext cx="6075224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712968" y="23356649"/>
            <a:ext cx="4050149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EF0E8-6051-4907-BAED-1D1AF0996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5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00088" rtl="0" eaLnBrk="1" latinLnBrk="0" hangingPunct="1">
        <a:lnSpc>
          <a:spcPct val="90000"/>
        </a:lnSpc>
        <a:spcBef>
          <a:spcPct val="0"/>
        </a:spcBef>
        <a:buNone/>
        <a:defRPr sz="86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022" indent="-450022" algn="l" defTabSz="1800088" rtl="0" eaLnBrk="1" latinLnBrk="0" hangingPunct="1">
        <a:lnSpc>
          <a:spcPct val="90000"/>
        </a:lnSpc>
        <a:spcBef>
          <a:spcPts val="1969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1pPr>
      <a:lvl2pPr marL="1350066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2pPr>
      <a:lvl3pPr marL="2250110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150154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4050198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950242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850285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750329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650373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1pPr>
      <a:lvl2pPr marL="900044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2pPr>
      <a:lvl3pPr marL="1800088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700132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3600176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500220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400264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300307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200351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jpeg"/><Relationship Id="rId18" Type="http://schemas.openxmlformats.org/officeDocument/2006/relationships/image" Target="../media/image14.jpeg"/><Relationship Id="rId3" Type="http://schemas.microsoft.com/office/2007/relationships/hdphoto" Target="../media/hdphoto1.wdp"/><Relationship Id="rId7" Type="http://schemas.openxmlformats.org/officeDocument/2006/relationships/image" Target="../media/image3.jpeg"/><Relationship Id="rId12" Type="http://schemas.openxmlformats.org/officeDocument/2006/relationships/image" Target="../media/image8.jpeg"/><Relationship Id="rId17" Type="http://schemas.openxmlformats.org/officeDocument/2006/relationships/image" Target="../media/image13.jpeg"/><Relationship Id="rId2" Type="http://schemas.openxmlformats.org/officeDocument/2006/relationships/image" Target="../media/image1.png"/><Relationship Id="rId16" Type="http://schemas.openxmlformats.org/officeDocument/2006/relationships/image" Target="../media/image12.jpeg"/><Relationship Id="rId20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unece.org/publications/oes/welcome.html" TargetMode="External"/><Relationship Id="rId11" Type="http://schemas.openxmlformats.org/officeDocument/2006/relationships/image" Target="../media/image7.jpeg"/><Relationship Id="rId5" Type="http://schemas.openxmlformats.org/officeDocument/2006/relationships/hyperlink" Target="https://www.unece.org/trade/agr/standard/dry/DDP-Standards.html" TargetMode="External"/><Relationship Id="rId15" Type="http://schemas.openxmlformats.org/officeDocument/2006/relationships/image" Target="../media/image11.jpeg"/><Relationship Id="rId10" Type="http://schemas.openxmlformats.org/officeDocument/2006/relationships/image" Target="../media/image6.jpeg"/><Relationship Id="rId19" Type="http://schemas.openxmlformats.org/officeDocument/2006/relationships/image" Target="../media/image15.jpeg"/><Relationship Id="rId4" Type="http://schemas.openxmlformats.org/officeDocument/2006/relationships/image" Target="../media/image2.png"/><Relationship Id="rId9" Type="http://schemas.openxmlformats.org/officeDocument/2006/relationships/image" Target="../media/image5.jpeg"/><Relationship Id="rId1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9DF5E25-5AAF-427C-BF50-45B53E3F13E7}"/>
              </a:ext>
            </a:extLst>
          </p:cNvPr>
          <p:cNvGrpSpPr/>
          <p:nvPr/>
        </p:nvGrpSpPr>
        <p:grpSpPr>
          <a:xfrm>
            <a:off x="328470" y="1902254"/>
            <a:ext cx="17342166" cy="2394818"/>
            <a:chOff x="267517" y="626534"/>
            <a:chExt cx="9067238" cy="125211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D03E400-1BB9-419A-A647-298764A7234D}"/>
                </a:ext>
              </a:extLst>
            </p:cNvPr>
            <p:cNvGrpSpPr/>
            <p:nvPr/>
          </p:nvGrpSpPr>
          <p:grpSpPr>
            <a:xfrm>
              <a:off x="267517" y="626534"/>
              <a:ext cx="9067238" cy="1252115"/>
              <a:chOff x="53681" y="785232"/>
              <a:chExt cx="9503201" cy="1252115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40A3073-61B6-41B1-9D73-CEA524BBA96C}"/>
                  </a:ext>
                </a:extLst>
              </p:cNvPr>
              <p:cNvSpPr/>
              <p:nvPr/>
            </p:nvSpPr>
            <p:spPr>
              <a:xfrm>
                <a:off x="53681" y="1556084"/>
                <a:ext cx="9503201" cy="481263"/>
              </a:xfrm>
              <a:prstGeom prst="rect">
                <a:avLst/>
              </a:prstGeom>
              <a:solidFill>
                <a:srgbClr val="318D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2B171671-3E7F-4766-A8F3-194A98358A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56753" y="785232"/>
                <a:ext cx="1433111" cy="1235182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DED7D8D-6E3E-41E7-9776-0197F3B255FB}"/>
                </a:ext>
              </a:extLst>
            </p:cNvPr>
            <p:cNvSpPr txBox="1"/>
            <p:nvPr/>
          </p:nvSpPr>
          <p:spPr>
            <a:xfrm>
              <a:off x="398850" y="1461370"/>
              <a:ext cx="3659163" cy="337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3600" b="1" spc="3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DEFINITION &amp; CLASSIFICATION</a:t>
              </a:r>
              <a:endParaRPr lang="en-US" sz="3600" b="1" spc="3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7" name="Metin kutusu 4">
            <a:extLst>
              <a:ext uri="{FF2B5EF4-FFF2-40B4-BE49-F238E27FC236}">
                <a16:creationId xmlns:a16="http://schemas.microsoft.com/office/drawing/2014/main" id="{1F1E96DF-EDF7-43C0-8AB5-89EA12BF8718}"/>
              </a:ext>
            </a:extLst>
          </p:cNvPr>
          <p:cNvSpPr txBox="1"/>
          <p:nvPr/>
        </p:nvSpPr>
        <p:spPr>
          <a:xfrm>
            <a:off x="328000" y="4519374"/>
            <a:ext cx="173421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tr-TR" sz="2400" dirty="0">
                <a:latin typeface="Arial Narrow" panose="020B0606020202030204" pitchFamily="34" charset="0"/>
              </a:rPr>
              <a:t>The UNECE standard applies to </a:t>
            </a:r>
            <a:r>
              <a:rPr lang="en-US" sz="2400" dirty="0">
                <a:latin typeface="Arial Narrow" panose="020B0606020202030204" pitchFamily="34" charset="0"/>
              </a:rPr>
              <a:t>walnut kernels</a:t>
            </a:r>
            <a:r>
              <a:rPr lang="tr-TR" sz="24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*</a:t>
            </a:r>
            <a:r>
              <a:rPr lang="tr-TR" sz="2400" dirty="0">
                <a:latin typeface="Arial Narrow" panose="020B0606020202030204" pitchFamily="34" charset="0"/>
              </a:rPr>
              <a:t> free from outer husks, of varieties (cultivars) grown from </a:t>
            </a:r>
            <a:r>
              <a:rPr lang="en-US" sz="2400" i="1" dirty="0">
                <a:latin typeface="Arial Narrow" panose="020B0606020202030204" pitchFamily="34" charset="0"/>
              </a:rPr>
              <a:t>Juglans regia </a:t>
            </a:r>
            <a:r>
              <a:rPr lang="en-US" sz="2400" dirty="0">
                <a:latin typeface="Arial Narrow" panose="020B0606020202030204" pitchFamily="34" charset="0"/>
              </a:rPr>
              <a:t>L.,</a:t>
            </a:r>
            <a:r>
              <a:rPr lang="tr-TR" sz="2400" dirty="0">
                <a:latin typeface="Arial Narrow" panose="020B0606020202030204" pitchFamily="34" charset="0"/>
              </a:rPr>
              <a:t> intended for direct consumption or for food when intended to be mixed with other products for direct consumption without further processing. </a:t>
            </a:r>
          </a:p>
          <a:p>
            <a:pPr algn="just"/>
            <a:r>
              <a:rPr lang="tr-TR" sz="2400" dirty="0">
                <a:latin typeface="Arial Narrow" panose="020B0606020202030204" pitchFamily="34" charset="0"/>
              </a:rPr>
              <a:t>It does not apply to </a:t>
            </a:r>
            <a:r>
              <a:rPr lang="en-US" sz="2400" dirty="0">
                <a:latin typeface="Arial Narrow" panose="020B0606020202030204" pitchFamily="34" charset="0"/>
              </a:rPr>
              <a:t>walnut kernels</a:t>
            </a:r>
            <a:r>
              <a:rPr lang="tr-TR" sz="2400" dirty="0">
                <a:latin typeface="Arial Narrow" panose="020B0606020202030204" pitchFamily="34" charset="0"/>
              </a:rPr>
              <a:t> that are processed by salting, sugaring, flavouring, roasting or for industrial processing.</a:t>
            </a:r>
          </a:p>
          <a:p>
            <a:pPr>
              <a:spcAft>
                <a:spcPts val="1200"/>
              </a:spcAft>
            </a:pPr>
            <a:r>
              <a:rPr lang="tr-TR" sz="2400" dirty="0">
                <a:latin typeface="Arial Narrow" panose="020B0606020202030204" pitchFamily="34" charset="0"/>
              </a:rPr>
              <a:t>Inshell  are classified into the following </a:t>
            </a:r>
            <a:r>
              <a:rPr lang="tr-TR" sz="2400" b="1" dirty="0">
                <a:latin typeface="Arial Narrow" panose="020B0606020202030204" pitchFamily="34" charset="0"/>
              </a:rPr>
              <a:t>three classes: Extra Class, Class I and Class II. </a:t>
            </a:r>
            <a:br>
              <a:rPr lang="de-DE" sz="2400" b="1" dirty="0">
                <a:latin typeface="Arial Narrow" panose="020B0606020202030204" pitchFamily="34" charset="0"/>
              </a:rPr>
            </a:br>
            <a:r>
              <a:rPr lang="en-US" sz="2400" dirty="0">
                <a:solidFill>
                  <a:srgbClr val="FF0000"/>
                </a:solidFill>
              </a:rPr>
              <a:t>The classification is determined in accordance with the defects allowed in the Standard's section "IV, Provisions concerning tolerances“.</a:t>
            </a:r>
            <a:endParaRPr lang="en-US" sz="2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8DB1B2-B8E1-4A07-875B-87D1694F7D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54" y="993262"/>
            <a:ext cx="5450244" cy="167332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312EE97-3746-4653-A6D5-4D678731CD4B}"/>
              </a:ext>
            </a:extLst>
          </p:cNvPr>
          <p:cNvGrpSpPr/>
          <p:nvPr/>
        </p:nvGrpSpPr>
        <p:grpSpPr>
          <a:xfrm>
            <a:off x="5844198" y="893568"/>
            <a:ext cx="11757037" cy="2062102"/>
            <a:chOff x="71249" y="55655"/>
            <a:chExt cx="5604647" cy="82556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0ED662-D4AD-4F13-BE65-4A478FE25189}"/>
                </a:ext>
              </a:extLst>
            </p:cNvPr>
            <p:cNvSpPr txBox="1"/>
            <p:nvPr/>
          </p:nvSpPr>
          <p:spPr>
            <a:xfrm>
              <a:off x="71249" y="55655"/>
              <a:ext cx="5567244" cy="825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4000" b="1" spc="300" dirty="0">
                  <a:latin typeface="Arial Narrow" panose="020B0606020202030204" pitchFamily="34" charset="0"/>
                </a:rPr>
                <a:t>COMMERCIAL AND MARKETING QUALITY OF</a:t>
              </a:r>
            </a:p>
            <a:p>
              <a:pPr algn="r"/>
              <a:r>
                <a:rPr lang="en-US" sz="8800" b="1" spc="350" dirty="0">
                  <a:solidFill>
                    <a:srgbClr val="8C4A18"/>
                  </a:solidFill>
                  <a:latin typeface="Arial Narrow" panose="020B0606020202030204" pitchFamily="34" charset="0"/>
                </a:rPr>
                <a:t>WALNUT KERNELS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CEA909D-BFDF-45A7-BC3C-67177CA7BE9E}"/>
                </a:ext>
              </a:extLst>
            </p:cNvPr>
            <p:cNvSpPr txBox="1"/>
            <p:nvPr/>
          </p:nvSpPr>
          <p:spPr>
            <a:xfrm>
              <a:off x="5454137" y="287765"/>
              <a:ext cx="221759" cy="3080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400" dirty="0">
                  <a:solidFill>
                    <a:schemeClr val="accent2">
                      <a:lumMod val="50000"/>
                    </a:schemeClr>
                  </a:solidFill>
                </a:rPr>
                <a:t>*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B3FF53A-A0C8-4E32-A8EA-CCF224519D1E}"/>
              </a:ext>
            </a:extLst>
          </p:cNvPr>
          <p:cNvSpPr txBox="1"/>
          <p:nvPr/>
        </p:nvSpPr>
        <p:spPr>
          <a:xfrm>
            <a:off x="328002" y="7008296"/>
            <a:ext cx="17342165" cy="646331"/>
          </a:xfrm>
          <a:prstGeom prst="rect">
            <a:avLst/>
          </a:prstGeom>
          <a:solidFill>
            <a:srgbClr val="8C4A18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600" b="1" spc="300" dirty="0">
                <a:solidFill>
                  <a:schemeClr val="bg1"/>
                </a:solidFill>
                <a:latin typeface="Arial Narrow" panose="020B0606020202030204" pitchFamily="34" charset="0"/>
              </a:rPr>
              <a:t>QUALITY DEFECTS</a:t>
            </a:r>
            <a:endParaRPr lang="en-US" sz="3600" b="1" spc="3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89CA788-596C-4C6E-9360-C228EF1304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785084"/>
              </p:ext>
            </p:extLst>
          </p:nvPr>
        </p:nvGraphicFramePr>
        <p:xfrm>
          <a:off x="330042" y="24287357"/>
          <a:ext cx="17342166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2166">
                  <a:extLst>
                    <a:ext uri="{9D8B030D-6E8A-4147-A177-3AD203B41FA5}">
                      <a16:colId xmlns:a16="http://schemas.microsoft.com/office/drawing/2014/main" val="2665072344"/>
                    </a:ext>
                  </a:extLst>
                </a:gridCol>
              </a:tblGrid>
              <a:tr h="561340">
                <a:tc>
                  <a:txBody>
                    <a:bodyPr/>
                    <a:lstStyle/>
                    <a:p>
                      <a:pPr marL="60325" indent="0" algn="l">
                        <a:buFont typeface="Arial" pitchFamily="34" charset="0"/>
                        <a:buNone/>
                      </a:pPr>
                      <a:r>
                        <a:rPr lang="tr-TR" sz="1700" b="0" i="0" dirty="0">
                          <a:solidFill>
                            <a:srgbClr val="14496B"/>
                          </a:solidFill>
                          <a:latin typeface="Arial Narrow" panose="020B0606020202030204" pitchFamily="34" charset="0"/>
                        </a:rPr>
                        <a:t>The UNECE standard for </a:t>
                      </a:r>
                      <a:r>
                        <a:rPr lang="en-US" sz="1700" b="0" i="0" dirty="0">
                          <a:solidFill>
                            <a:srgbClr val="14496B"/>
                          </a:solidFill>
                          <a:latin typeface="Arial Narrow" panose="020B0606020202030204" pitchFamily="34" charset="0"/>
                        </a:rPr>
                        <a:t>walnut kernels</a:t>
                      </a:r>
                      <a:r>
                        <a:rPr lang="tr-TR" sz="1700" b="0" i="0" baseline="0" dirty="0">
                          <a:solidFill>
                            <a:srgbClr val="14496B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tr-TR" sz="1700" b="0" i="0" dirty="0">
                          <a:solidFill>
                            <a:srgbClr val="14496B"/>
                          </a:solidFill>
                          <a:latin typeface="Arial Narrow" panose="020B0606020202030204" pitchFamily="34" charset="0"/>
                        </a:rPr>
                        <a:t>and an electronic version of this poster can be retreived from the following addresses.</a:t>
                      </a:r>
                      <a:r>
                        <a:rPr lang="tr-TR" sz="1700" b="0" i="0" baseline="0" dirty="0">
                          <a:solidFill>
                            <a:srgbClr val="14496B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700" b="0" i="0" baseline="0" dirty="0">
                          <a:solidFill>
                            <a:srgbClr val="14496B"/>
                          </a:solidFill>
                          <a:latin typeface="Arial Narrow" panose="020B0606020202030204" pitchFamily="34" charset="0"/>
                        </a:rPr>
                        <a:t>          </a:t>
                      </a:r>
                      <a:r>
                        <a:rPr lang="tr-TR" sz="1700" b="1" dirty="0">
                          <a:solidFill>
                            <a:srgbClr val="14496B"/>
                          </a:solidFill>
                          <a:latin typeface="Arial Narrow" panose="020B0606020202030204" pitchFamily="34" charset="0"/>
                        </a:rPr>
                        <a:t>Standard</a:t>
                      </a:r>
                      <a:r>
                        <a:rPr lang="fr-CH" sz="1700" dirty="0">
                          <a:solidFill>
                            <a:srgbClr val="14496B"/>
                          </a:solidFill>
                          <a:latin typeface="Arial Narrow" panose="020B0606020202030204" pitchFamily="34" charset="0"/>
                        </a:rPr>
                        <a:t>: </a:t>
                      </a:r>
                      <a:r>
                        <a:rPr lang="fr-CH" sz="17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hlinkClick r:id="rId5"/>
                        </a:rPr>
                        <a:t>https://www.unece.org/trade/agr/standard/dry/DDP-Standards.html</a:t>
                      </a:r>
                      <a:endParaRPr lang="tr-TR" sz="17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60325" indent="0" algn="l">
                        <a:buFont typeface="Arial" pitchFamily="34" charset="0"/>
                        <a:buNone/>
                      </a:pPr>
                      <a:r>
                        <a:rPr lang="tr-TR" sz="1700" b="1" dirty="0">
                          <a:solidFill>
                            <a:srgbClr val="14496B"/>
                          </a:solidFill>
                          <a:latin typeface="Arial Narrow" panose="020B0606020202030204" pitchFamily="34" charset="0"/>
                        </a:rPr>
                        <a:t>                                                                                                                                                                                                                     Poster</a:t>
                      </a:r>
                      <a:r>
                        <a:rPr lang="tr-TR" sz="1700" dirty="0">
                          <a:solidFill>
                            <a:srgbClr val="14496B"/>
                          </a:solidFill>
                          <a:latin typeface="Arial Narrow" panose="020B0606020202030204" pitchFamily="34" charset="0"/>
                        </a:rPr>
                        <a:t>: </a:t>
                      </a:r>
                      <a:r>
                        <a:rPr lang="fr-CH" sz="1700" baseline="0" dirty="0">
                          <a:solidFill>
                            <a:srgbClr val="14496B"/>
                          </a:solidFill>
                          <a:latin typeface="Arial Narrow" panose="020B0606020202030204" pitchFamily="34" charset="0"/>
                        </a:rPr>
                        <a:t>   </a:t>
                      </a:r>
                      <a:r>
                        <a:rPr lang="fr-CH" sz="17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7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  <a:hlinkClick r:id="rId6"/>
                        </a:rPr>
                        <a:t>https://www.unece.org/publications/oes/welcome.html</a:t>
                      </a:r>
                      <a:endParaRPr lang="en-US" sz="17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138047"/>
                  </a:ext>
                </a:extLst>
              </a:tr>
            </a:tbl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C255EC7-6F0C-4F47-A05F-B7381A9AC001}"/>
              </a:ext>
            </a:extLst>
          </p:cNvPr>
          <p:cNvCxnSpPr/>
          <p:nvPr/>
        </p:nvCxnSpPr>
        <p:spPr>
          <a:xfrm>
            <a:off x="6358202" y="989871"/>
            <a:ext cx="0" cy="167671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36A8E05B-1FD3-481C-9030-71672B920B2C}"/>
              </a:ext>
            </a:extLst>
          </p:cNvPr>
          <p:cNvSpPr/>
          <p:nvPr/>
        </p:nvSpPr>
        <p:spPr>
          <a:xfrm>
            <a:off x="328000" y="7995231"/>
            <a:ext cx="5344380" cy="2924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313F7E-79A6-4ADA-A447-F207C16C1729}"/>
              </a:ext>
            </a:extLst>
          </p:cNvPr>
          <p:cNvSpPr/>
          <p:nvPr/>
        </p:nvSpPr>
        <p:spPr>
          <a:xfrm>
            <a:off x="6326892" y="7995231"/>
            <a:ext cx="5344380" cy="2924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7415E66-EC29-4461-AD2D-73230C5063D3}"/>
              </a:ext>
            </a:extLst>
          </p:cNvPr>
          <p:cNvSpPr/>
          <p:nvPr/>
        </p:nvSpPr>
        <p:spPr>
          <a:xfrm>
            <a:off x="12325784" y="7995230"/>
            <a:ext cx="5344380" cy="29241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10C30C-512D-4E6E-AC6F-F0642A8D8B28}"/>
              </a:ext>
            </a:extLst>
          </p:cNvPr>
          <p:cNvSpPr/>
          <p:nvPr/>
        </p:nvSpPr>
        <p:spPr>
          <a:xfrm>
            <a:off x="217714" y="12070309"/>
            <a:ext cx="5344380" cy="29772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27C6E5-1DEE-413F-AC10-58D89D531557}"/>
              </a:ext>
            </a:extLst>
          </p:cNvPr>
          <p:cNvSpPr/>
          <p:nvPr/>
        </p:nvSpPr>
        <p:spPr>
          <a:xfrm>
            <a:off x="6326892" y="12088214"/>
            <a:ext cx="5344380" cy="29772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35A5503-1C90-464F-B597-ED197AB8C892}"/>
              </a:ext>
            </a:extLst>
          </p:cNvPr>
          <p:cNvSpPr/>
          <p:nvPr/>
        </p:nvSpPr>
        <p:spPr>
          <a:xfrm>
            <a:off x="12325784" y="12085862"/>
            <a:ext cx="5344380" cy="29772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C9894DB-B553-4D53-BEDF-D20C04511D44}"/>
              </a:ext>
            </a:extLst>
          </p:cNvPr>
          <p:cNvSpPr/>
          <p:nvPr/>
        </p:nvSpPr>
        <p:spPr>
          <a:xfrm>
            <a:off x="328000" y="16263315"/>
            <a:ext cx="5344380" cy="2900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 i="1" dirty="0">
              <a:solidFill>
                <a:prstClr val="black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530AA7C-0756-4CD0-A092-D4063A8935C2}"/>
              </a:ext>
            </a:extLst>
          </p:cNvPr>
          <p:cNvSpPr/>
          <p:nvPr/>
        </p:nvSpPr>
        <p:spPr>
          <a:xfrm>
            <a:off x="6326892" y="16263316"/>
            <a:ext cx="5344380" cy="2900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41D2B27-5AFE-471A-BD69-8F61A877FA7F}"/>
              </a:ext>
            </a:extLst>
          </p:cNvPr>
          <p:cNvSpPr/>
          <p:nvPr/>
        </p:nvSpPr>
        <p:spPr>
          <a:xfrm>
            <a:off x="12256855" y="16214929"/>
            <a:ext cx="5344380" cy="2924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A58CAEE-3C00-4EF0-B36A-C671A7725046}"/>
              </a:ext>
            </a:extLst>
          </p:cNvPr>
          <p:cNvSpPr/>
          <p:nvPr/>
        </p:nvSpPr>
        <p:spPr>
          <a:xfrm>
            <a:off x="328000" y="10919595"/>
            <a:ext cx="5344380" cy="628516"/>
          </a:xfrm>
          <a:prstGeom prst="rect">
            <a:avLst/>
          </a:prstGeom>
          <a:solidFill>
            <a:srgbClr val="8C4A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300" dirty="0">
                <a:latin typeface="Arial" panose="020B0604020202020204" pitchFamily="34" charset="0"/>
                <a:cs typeface="Arial" panose="020B0604020202020204" pitchFamily="34" charset="0"/>
              </a:rPr>
              <a:t>HALF WALNUT KERNEL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56DD9A-6AA8-4468-878A-41C451094AC3}"/>
              </a:ext>
            </a:extLst>
          </p:cNvPr>
          <p:cNvSpPr/>
          <p:nvPr/>
        </p:nvSpPr>
        <p:spPr>
          <a:xfrm>
            <a:off x="6326892" y="10980499"/>
            <a:ext cx="5344380" cy="628516"/>
          </a:xfrm>
          <a:prstGeom prst="rect">
            <a:avLst/>
          </a:prstGeom>
          <a:solidFill>
            <a:srgbClr val="8C4A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300" dirty="0">
                <a:latin typeface="Arial" panose="020B0604020202020204" pitchFamily="34" charset="0"/>
                <a:cs typeface="Arial" panose="020B0604020202020204" pitchFamily="34" charset="0"/>
              </a:rPr>
              <a:t>SUFFICIENTLY DEVELOPED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8BC32-3B53-4C41-9DF9-058645995A31}"/>
              </a:ext>
            </a:extLst>
          </p:cNvPr>
          <p:cNvSpPr/>
          <p:nvPr/>
        </p:nvSpPr>
        <p:spPr>
          <a:xfrm>
            <a:off x="12325784" y="11009543"/>
            <a:ext cx="5344380" cy="628516"/>
          </a:xfrm>
          <a:prstGeom prst="rect">
            <a:avLst/>
          </a:prstGeom>
          <a:solidFill>
            <a:srgbClr val="8C4A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300" dirty="0">
                <a:latin typeface="Arial" panose="020B0604020202020204" pitchFamily="34" charset="0"/>
                <a:cs typeface="Arial" panose="020B0604020202020204" pitchFamily="34" charset="0"/>
              </a:rPr>
              <a:t>CHIPPED KERNEL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1781DFE-E62C-4509-B9FB-C186856EBEA3}"/>
              </a:ext>
            </a:extLst>
          </p:cNvPr>
          <p:cNvSpPr/>
          <p:nvPr/>
        </p:nvSpPr>
        <p:spPr>
          <a:xfrm>
            <a:off x="217714" y="15118335"/>
            <a:ext cx="5344380" cy="628516"/>
          </a:xfrm>
          <a:prstGeom prst="rect">
            <a:avLst/>
          </a:prstGeom>
          <a:solidFill>
            <a:srgbClr val="8C4A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QUARTERS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B3E5F6E-ED3C-41F5-9EFC-C2A750A6CE9F}"/>
              </a:ext>
            </a:extLst>
          </p:cNvPr>
          <p:cNvSpPr/>
          <p:nvPr/>
        </p:nvSpPr>
        <p:spPr>
          <a:xfrm>
            <a:off x="6326892" y="15149148"/>
            <a:ext cx="5344380" cy="628516"/>
          </a:xfrm>
          <a:prstGeom prst="rect">
            <a:avLst/>
          </a:prstGeom>
          <a:solidFill>
            <a:srgbClr val="8C4A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PIECES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7FEDEF7-0C31-4668-B015-46103EE645CD}"/>
              </a:ext>
            </a:extLst>
          </p:cNvPr>
          <p:cNvSpPr/>
          <p:nvPr/>
        </p:nvSpPr>
        <p:spPr>
          <a:xfrm>
            <a:off x="12325784" y="15120716"/>
            <a:ext cx="5344380" cy="628516"/>
          </a:xfrm>
          <a:prstGeom prst="rect">
            <a:avLst/>
          </a:prstGeom>
          <a:solidFill>
            <a:srgbClr val="8C4A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300" dirty="0">
                <a:latin typeface="Arial" panose="020B0604020202020204" pitchFamily="34" charset="0"/>
                <a:cs typeface="Arial" panose="020B0604020202020204" pitchFamily="34" charset="0"/>
              </a:rPr>
              <a:t>BROKEN PIECES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C5A9B83-4A7D-4B6D-9DEF-D7DA8FB3AEDE}"/>
              </a:ext>
            </a:extLst>
          </p:cNvPr>
          <p:cNvSpPr/>
          <p:nvPr/>
        </p:nvSpPr>
        <p:spPr>
          <a:xfrm>
            <a:off x="328000" y="19216896"/>
            <a:ext cx="5344380" cy="628516"/>
          </a:xfrm>
          <a:prstGeom prst="rect">
            <a:avLst/>
          </a:prstGeom>
          <a:solidFill>
            <a:srgbClr val="8C4A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SHRUNKEN / SHRIVELED KERNEL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AD1EF06-B3F3-4DD1-B16A-81CF0A02E55E}"/>
              </a:ext>
            </a:extLst>
          </p:cNvPr>
          <p:cNvSpPr/>
          <p:nvPr/>
        </p:nvSpPr>
        <p:spPr>
          <a:xfrm>
            <a:off x="12256855" y="19229242"/>
            <a:ext cx="5344380" cy="628516"/>
          </a:xfrm>
          <a:prstGeom prst="rect">
            <a:avLst/>
          </a:prstGeom>
          <a:solidFill>
            <a:srgbClr val="8C4A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SCUFFING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3DF050E-5036-4543-977E-EBD7499C5576}"/>
              </a:ext>
            </a:extLst>
          </p:cNvPr>
          <p:cNvSpPr/>
          <p:nvPr/>
        </p:nvSpPr>
        <p:spPr>
          <a:xfrm>
            <a:off x="328000" y="23254429"/>
            <a:ext cx="5344380" cy="628516"/>
          </a:xfrm>
          <a:prstGeom prst="rect">
            <a:avLst/>
          </a:prstGeom>
          <a:solidFill>
            <a:srgbClr val="8C4A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INSECT / PEST DAMAGE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24518CB-6862-4824-9992-9CB08A20AD36}"/>
              </a:ext>
            </a:extLst>
          </p:cNvPr>
          <p:cNvSpPr/>
          <p:nvPr/>
        </p:nvSpPr>
        <p:spPr>
          <a:xfrm>
            <a:off x="328000" y="20361876"/>
            <a:ext cx="5344380" cy="2900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F17FA17-C4F3-4C2F-948A-1899A3DD4CA9}"/>
              </a:ext>
            </a:extLst>
          </p:cNvPr>
          <p:cNvSpPr/>
          <p:nvPr/>
        </p:nvSpPr>
        <p:spPr>
          <a:xfrm>
            <a:off x="6326892" y="20361877"/>
            <a:ext cx="5344380" cy="2900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721F579-1F05-4595-B3DF-FFBFB513ECA0}"/>
              </a:ext>
            </a:extLst>
          </p:cNvPr>
          <p:cNvSpPr/>
          <p:nvPr/>
        </p:nvSpPr>
        <p:spPr>
          <a:xfrm>
            <a:off x="6358202" y="23325976"/>
            <a:ext cx="5344380" cy="628516"/>
          </a:xfrm>
          <a:prstGeom prst="rect">
            <a:avLst/>
          </a:prstGeom>
          <a:solidFill>
            <a:srgbClr val="8C4A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300" dirty="0">
                <a:latin typeface="Arial" panose="020B0604020202020204" pitchFamily="34" charset="0"/>
                <a:cs typeface="Arial" panose="020B0604020202020204" pitchFamily="34" charset="0"/>
              </a:rPr>
              <a:t>MOULD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7839006-E5AD-4C7C-A5B2-5D6F57C6B6E2}"/>
              </a:ext>
            </a:extLst>
          </p:cNvPr>
          <p:cNvSpPr/>
          <p:nvPr/>
        </p:nvSpPr>
        <p:spPr>
          <a:xfrm>
            <a:off x="6358202" y="19200130"/>
            <a:ext cx="5344380" cy="628516"/>
          </a:xfrm>
          <a:prstGeom prst="rect">
            <a:avLst/>
          </a:prstGeom>
          <a:solidFill>
            <a:srgbClr val="8C4A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300" dirty="0">
                <a:latin typeface="Arial" panose="020B0604020202020204" pitchFamily="34" charset="0"/>
                <a:cs typeface="Arial" panose="020B0604020202020204" pitchFamily="34" charset="0"/>
              </a:rPr>
              <a:t>BLEMISHES AND DISCOLOURATION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273E6A1-1AD5-4FCB-BA28-1E24AA376858}"/>
              </a:ext>
            </a:extLst>
          </p:cNvPr>
          <p:cNvSpPr/>
          <p:nvPr/>
        </p:nvSpPr>
        <p:spPr>
          <a:xfrm>
            <a:off x="12256855" y="20344968"/>
            <a:ext cx="5344380" cy="29241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B409573-EAF6-478D-965E-11952E199530}"/>
              </a:ext>
            </a:extLst>
          </p:cNvPr>
          <p:cNvSpPr/>
          <p:nvPr/>
        </p:nvSpPr>
        <p:spPr>
          <a:xfrm>
            <a:off x="12256855" y="23309196"/>
            <a:ext cx="5344380" cy="628516"/>
          </a:xfrm>
          <a:prstGeom prst="rect">
            <a:avLst/>
          </a:prstGeom>
          <a:solidFill>
            <a:srgbClr val="8C4A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FOREIGN MATTER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2A91BC5-EA15-427F-9EEF-8D375515FF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212" y="7945854"/>
            <a:ext cx="2880360" cy="294857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CC39EDE-1D83-438A-88B2-041B0EF922E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9081" y="7876013"/>
            <a:ext cx="3107785" cy="303723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C8C8F01-89F9-4805-B47D-62B1F5AA7B5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/>
          <a:stretch/>
        </p:blipFill>
        <p:spPr>
          <a:xfrm>
            <a:off x="15080636" y="7828798"/>
            <a:ext cx="2589528" cy="310778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5820DA8-EE6D-4EA1-B6B1-CE3E521FA55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9" t="4021" r="38807" b="48437"/>
          <a:stretch/>
        </p:blipFill>
        <p:spPr>
          <a:xfrm>
            <a:off x="204883" y="12025913"/>
            <a:ext cx="5344380" cy="300465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9817948-1AD9-4DDC-BD04-AACD14A714E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3" t="648" r="28819" b="51194"/>
          <a:stretch/>
        </p:blipFill>
        <p:spPr>
          <a:xfrm>
            <a:off x="6237284" y="11832160"/>
            <a:ext cx="5344380" cy="316073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5B72D02-80EE-4C81-A157-BE5BB2A9789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5" t="5576" r="35155" b="51162"/>
          <a:stretch/>
        </p:blipFill>
        <p:spPr>
          <a:xfrm>
            <a:off x="12256855" y="11937981"/>
            <a:ext cx="5413309" cy="311220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E687E435-6463-4A63-898F-773714C31C9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566" y="16218030"/>
            <a:ext cx="2880360" cy="2924921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5619FAB-6397-4A20-96CB-FE3D4ED43A7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757" y="16235183"/>
            <a:ext cx="3073757" cy="297176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D0322C5-0D0B-4669-928A-29B3CB706F2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62405" y="20036394"/>
            <a:ext cx="2161032" cy="359968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3C2EAD01-7249-4646-B259-47BBBBF4908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9710" y="20296970"/>
            <a:ext cx="3714301" cy="2986416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AE67B16-3DE2-4AA5-8734-47017170E570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2" t="-2720" r="39887" b="1015"/>
          <a:stretch/>
        </p:blipFill>
        <p:spPr>
          <a:xfrm>
            <a:off x="15201660" y="20190623"/>
            <a:ext cx="2399575" cy="305820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D5DBFF7-D8BF-44EE-A0AE-2BBC2B3123D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9"/>
          <a:stretch/>
        </p:blipFill>
        <p:spPr>
          <a:xfrm>
            <a:off x="1254527" y="7985518"/>
            <a:ext cx="3491326" cy="280826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FE974F4-9151-40CC-AC52-64B2DA7AC369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9"/>
          <a:stretch/>
        </p:blipFill>
        <p:spPr>
          <a:xfrm>
            <a:off x="1757156" y="16214928"/>
            <a:ext cx="2592844" cy="296920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5CE4CD1-56F6-46E9-B54F-3D29EB64B78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18" y="20528878"/>
            <a:ext cx="5697390" cy="261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29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INSHELL WALNUTS Poster</Template>
  <TotalTime>256</TotalTime>
  <Words>188</Words>
  <Application>Microsoft Office PowerPoint</Application>
  <PresentationFormat>Custom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Calibri Light</vt:lpstr>
      <vt:lpstr>Office Theme</vt:lpstr>
      <vt:lpstr>PowerPoint Presentation</vt:lpstr>
    </vt:vector>
  </TitlesOfParts>
  <Company>UNECE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Sofia Demenegi</dc:creator>
  <cp:lastModifiedBy>Liliana Annovazzi-Jakab</cp:lastModifiedBy>
  <cp:revision>15</cp:revision>
  <cp:lastPrinted>2019-06-28T07:50:26Z</cp:lastPrinted>
  <dcterms:created xsi:type="dcterms:W3CDTF">2019-06-27T13:50:44Z</dcterms:created>
  <dcterms:modified xsi:type="dcterms:W3CDTF">2019-07-17T09:32:02Z</dcterms:modified>
</cp:coreProperties>
</file>