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9" r:id="rId4"/>
    <p:sldId id="258" r:id="rId5"/>
    <p:sldId id="260" r:id="rId6"/>
    <p:sldId id="261" r:id="rId7"/>
    <p:sldId id="262" r:id="rId8"/>
    <p:sldId id="264" r:id="rId9"/>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00"/>
    <a:srgbClr val="00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50" d="100"/>
          <a:sy n="50" d="100"/>
        </p:scale>
        <p:origin x="-2142" y="-84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D8CB437F-71E0-48D0-84B7-7C95EF20EF1E}" type="datetimeFigureOut">
              <a:rPr lang="ru-RU" smtClean="0"/>
              <a:t>11.07.2013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7D4C4C0-EE4C-4898-B9A4-0A2A29C8F4B6}" type="slidenum">
              <a:rPr lang="ru-RU" smtClean="0"/>
              <a:t>‹#›</a:t>
            </a:fld>
            <a:endParaRPr lang="ru-RU"/>
          </a:p>
        </p:txBody>
      </p:sp>
    </p:spTree>
    <p:extLst>
      <p:ext uri="{BB962C8B-B14F-4D97-AF65-F5344CB8AC3E}">
        <p14:creationId xmlns:p14="http://schemas.microsoft.com/office/powerpoint/2010/main" val="42603083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D8CB437F-71E0-48D0-84B7-7C95EF20EF1E}" type="datetimeFigureOut">
              <a:rPr lang="ru-RU" smtClean="0"/>
              <a:t>11.07.2013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7D4C4C0-EE4C-4898-B9A4-0A2A29C8F4B6}" type="slidenum">
              <a:rPr lang="ru-RU" smtClean="0"/>
              <a:t>‹#›</a:t>
            </a:fld>
            <a:endParaRPr lang="ru-RU"/>
          </a:p>
        </p:txBody>
      </p:sp>
    </p:spTree>
    <p:extLst>
      <p:ext uri="{BB962C8B-B14F-4D97-AF65-F5344CB8AC3E}">
        <p14:creationId xmlns:p14="http://schemas.microsoft.com/office/powerpoint/2010/main" val="32269031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D8CB437F-71E0-48D0-84B7-7C95EF20EF1E}" type="datetimeFigureOut">
              <a:rPr lang="ru-RU" smtClean="0"/>
              <a:t>11.07.2013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7D4C4C0-EE4C-4898-B9A4-0A2A29C8F4B6}" type="slidenum">
              <a:rPr lang="ru-RU" smtClean="0"/>
              <a:t>‹#›</a:t>
            </a:fld>
            <a:endParaRPr lang="ru-RU"/>
          </a:p>
        </p:txBody>
      </p:sp>
    </p:spTree>
    <p:extLst>
      <p:ext uri="{BB962C8B-B14F-4D97-AF65-F5344CB8AC3E}">
        <p14:creationId xmlns:p14="http://schemas.microsoft.com/office/powerpoint/2010/main" val="31828423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D8CB437F-71E0-48D0-84B7-7C95EF20EF1E}" type="datetimeFigureOut">
              <a:rPr lang="ru-RU" smtClean="0"/>
              <a:t>11.07.2013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7D4C4C0-EE4C-4898-B9A4-0A2A29C8F4B6}" type="slidenum">
              <a:rPr lang="ru-RU" smtClean="0"/>
              <a:t>‹#›</a:t>
            </a:fld>
            <a:endParaRPr lang="ru-RU"/>
          </a:p>
        </p:txBody>
      </p:sp>
    </p:spTree>
    <p:extLst>
      <p:ext uri="{BB962C8B-B14F-4D97-AF65-F5344CB8AC3E}">
        <p14:creationId xmlns:p14="http://schemas.microsoft.com/office/powerpoint/2010/main" val="16891845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D8CB437F-71E0-48D0-84B7-7C95EF20EF1E}" type="datetimeFigureOut">
              <a:rPr lang="ru-RU" smtClean="0"/>
              <a:t>11.07.2013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7D4C4C0-EE4C-4898-B9A4-0A2A29C8F4B6}" type="slidenum">
              <a:rPr lang="ru-RU" smtClean="0"/>
              <a:t>‹#›</a:t>
            </a:fld>
            <a:endParaRPr lang="ru-RU"/>
          </a:p>
        </p:txBody>
      </p:sp>
    </p:spTree>
    <p:extLst>
      <p:ext uri="{BB962C8B-B14F-4D97-AF65-F5344CB8AC3E}">
        <p14:creationId xmlns:p14="http://schemas.microsoft.com/office/powerpoint/2010/main" val="24384843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D8CB437F-71E0-48D0-84B7-7C95EF20EF1E}" type="datetimeFigureOut">
              <a:rPr lang="ru-RU" smtClean="0"/>
              <a:t>11.07.2013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67D4C4C0-EE4C-4898-B9A4-0A2A29C8F4B6}" type="slidenum">
              <a:rPr lang="ru-RU" smtClean="0"/>
              <a:t>‹#›</a:t>
            </a:fld>
            <a:endParaRPr lang="ru-RU"/>
          </a:p>
        </p:txBody>
      </p:sp>
    </p:spTree>
    <p:extLst>
      <p:ext uri="{BB962C8B-B14F-4D97-AF65-F5344CB8AC3E}">
        <p14:creationId xmlns:p14="http://schemas.microsoft.com/office/powerpoint/2010/main" val="7116314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D8CB437F-71E0-48D0-84B7-7C95EF20EF1E}" type="datetimeFigureOut">
              <a:rPr lang="ru-RU" smtClean="0"/>
              <a:t>11.07.2013</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67D4C4C0-EE4C-4898-B9A4-0A2A29C8F4B6}" type="slidenum">
              <a:rPr lang="ru-RU" smtClean="0"/>
              <a:t>‹#›</a:t>
            </a:fld>
            <a:endParaRPr lang="ru-RU"/>
          </a:p>
        </p:txBody>
      </p:sp>
    </p:spTree>
    <p:extLst>
      <p:ext uri="{BB962C8B-B14F-4D97-AF65-F5344CB8AC3E}">
        <p14:creationId xmlns:p14="http://schemas.microsoft.com/office/powerpoint/2010/main" val="25674637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D8CB437F-71E0-48D0-84B7-7C95EF20EF1E}" type="datetimeFigureOut">
              <a:rPr lang="ru-RU" smtClean="0"/>
              <a:t>11.07.2013</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67D4C4C0-EE4C-4898-B9A4-0A2A29C8F4B6}" type="slidenum">
              <a:rPr lang="ru-RU" smtClean="0"/>
              <a:t>‹#›</a:t>
            </a:fld>
            <a:endParaRPr lang="ru-RU"/>
          </a:p>
        </p:txBody>
      </p:sp>
    </p:spTree>
    <p:extLst>
      <p:ext uri="{BB962C8B-B14F-4D97-AF65-F5344CB8AC3E}">
        <p14:creationId xmlns:p14="http://schemas.microsoft.com/office/powerpoint/2010/main" val="2681946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D8CB437F-71E0-48D0-84B7-7C95EF20EF1E}" type="datetimeFigureOut">
              <a:rPr lang="ru-RU" smtClean="0"/>
              <a:t>11.07.2013</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67D4C4C0-EE4C-4898-B9A4-0A2A29C8F4B6}" type="slidenum">
              <a:rPr lang="ru-RU" smtClean="0"/>
              <a:t>‹#›</a:t>
            </a:fld>
            <a:endParaRPr lang="ru-RU"/>
          </a:p>
        </p:txBody>
      </p:sp>
    </p:spTree>
    <p:extLst>
      <p:ext uri="{BB962C8B-B14F-4D97-AF65-F5344CB8AC3E}">
        <p14:creationId xmlns:p14="http://schemas.microsoft.com/office/powerpoint/2010/main" val="17263380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D8CB437F-71E0-48D0-84B7-7C95EF20EF1E}" type="datetimeFigureOut">
              <a:rPr lang="ru-RU" smtClean="0"/>
              <a:t>11.07.2013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67D4C4C0-EE4C-4898-B9A4-0A2A29C8F4B6}" type="slidenum">
              <a:rPr lang="ru-RU" smtClean="0"/>
              <a:t>‹#›</a:t>
            </a:fld>
            <a:endParaRPr lang="ru-RU"/>
          </a:p>
        </p:txBody>
      </p:sp>
    </p:spTree>
    <p:extLst>
      <p:ext uri="{BB962C8B-B14F-4D97-AF65-F5344CB8AC3E}">
        <p14:creationId xmlns:p14="http://schemas.microsoft.com/office/powerpoint/2010/main" val="24214209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D8CB437F-71E0-48D0-84B7-7C95EF20EF1E}" type="datetimeFigureOut">
              <a:rPr lang="ru-RU" smtClean="0"/>
              <a:t>11.07.2013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67D4C4C0-EE4C-4898-B9A4-0A2A29C8F4B6}" type="slidenum">
              <a:rPr lang="ru-RU" smtClean="0"/>
              <a:t>‹#›</a:t>
            </a:fld>
            <a:endParaRPr lang="ru-RU"/>
          </a:p>
        </p:txBody>
      </p:sp>
    </p:spTree>
    <p:extLst>
      <p:ext uri="{BB962C8B-B14F-4D97-AF65-F5344CB8AC3E}">
        <p14:creationId xmlns:p14="http://schemas.microsoft.com/office/powerpoint/2010/main" val="28830310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3300"/>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8CB437F-71E0-48D0-84B7-7C95EF20EF1E}" type="datetimeFigureOut">
              <a:rPr lang="ru-RU" smtClean="0"/>
              <a:t>11.07.2013</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7D4C4C0-EE4C-4898-B9A4-0A2A29C8F4B6}" type="slidenum">
              <a:rPr lang="ru-RU" smtClean="0"/>
              <a:t>‹#›</a:t>
            </a:fld>
            <a:endParaRPr lang="ru-RU"/>
          </a:p>
        </p:txBody>
      </p:sp>
    </p:spTree>
    <p:extLst>
      <p:ext uri="{BB962C8B-B14F-4D97-AF65-F5344CB8AC3E}">
        <p14:creationId xmlns:p14="http://schemas.microsoft.com/office/powerpoint/2010/main" val="25522724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batken.agroinfo.kg/" TargetMode="External"/><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79512" y="5373216"/>
            <a:ext cx="8856984" cy="1080120"/>
          </a:xfrm>
          <a:solidFill>
            <a:srgbClr val="92D050"/>
          </a:solidFill>
        </p:spPr>
        <p:txBody>
          <a:bodyPr>
            <a:noAutofit/>
          </a:bodyPr>
          <a:lstStyle/>
          <a:p>
            <a:r>
              <a:rPr lang="en-US" sz="3600" b="1" dirty="0">
                <a:effectLst>
                  <a:outerShdw blurRad="38100" dist="38100" dir="2700000" algn="tl">
                    <a:srgbClr val="000000">
                      <a:alpha val="43137"/>
                    </a:srgbClr>
                  </a:outerShdw>
                </a:effectLst>
                <a:latin typeface="Arial Narrow" pitchFamily="34" charset="0"/>
                <a:ea typeface="Arial Unicode MS" pitchFamily="34" charset="-128"/>
                <a:cs typeface="Arial Unicode MS" pitchFamily="34" charset="-128"/>
              </a:rPr>
              <a:t>Aid for Trade in </a:t>
            </a:r>
            <a:r>
              <a:rPr lang="en-US" sz="3600" b="1" dirty="0" err="1">
                <a:effectLst>
                  <a:outerShdw blurRad="38100" dist="38100" dir="2700000" algn="tl">
                    <a:srgbClr val="000000">
                      <a:alpha val="43137"/>
                    </a:srgbClr>
                  </a:outerShdw>
                </a:effectLst>
                <a:latin typeface="Arial Narrow" pitchFamily="34" charset="0"/>
                <a:ea typeface="Arial Unicode MS" pitchFamily="34" charset="-128"/>
                <a:cs typeface="Arial Unicode MS" pitchFamily="34" charset="-128"/>
              </a:rPr>
              <a:t>Batken</a:t>
            </a:r>
            <a:r>
              <a:rPr lang="en-US" sz="3600" b="1" dirty="0">
                <a:effectLst>
                  <a:outerShdw blurRad="38100" dist="38100" dir="2700000" algn="tl">
                    <a:srgbClr val="000000">
                      <a:alpha val="43137"/>
                    </a:srgbClr>
                  </a:outerShdw>
                </a:effectLst>
                <a:latin typeface="Arial Narrow" pitchFamily="34" charset="0"/>
                <a:ea typeface="Arial Unicode MS" pitchFamily="34" charset="-128"/>
                <a:cs typeface="Arial Unicode MS" pitchFamily="34" charset="-128"/>
              </a:rPr>
              <a:t>: </a:t>
            </a:r>
            <a:r>
              <a:rPr lang="en-US" sz="3600" b="1" dirty="0" smtClean="0">
                <a:effectLst>
                  <a:outerShdw blurRad="38100" dist="38100" dir="2700000" algn="tl">
                    <a:srgbClr val="000000">
                      <a:alpha val="43137"/>
                    </a:srgbClr>
                  </a:outerShdw>
                </a:effectLst>
                <a:latin typeface="Arial Narrow" pitchFamily="34" charset="0"/>
                <a:ea typeface="Arial Unicode MS" pitchFamily="34" charset="-128"/>
                <a:cs typeface="Arial Unicode MS" pitchFamily="34" charset="-128"/>
              </a:rPr>
              <a:t>results </a:t>
            </a:r>
            <a:r>
              <a:rPr lang="en-US" sz="3600" b="1" dirty="0">
                <a:effectLst>
                  <a:outerShdw blurRad="38100" dist="38100" dir="2700000" algn="tl">
                    <a:srgbClr val="000000">
                      <a:alpha val="43137"/>
                    </a:srgbClr>
                  </a:outerShdw>
                </a:effectLst>
                <a:latin typeface="Arial Narrow" pitchFamily="34" charset="0"/>
                <a:ea typeface="Arial Unicode MS" pitchFamily="34" charset="-128"/>
                <a:cs typeface="Arial Unicode MS" pitchFamily="34" charset="-128"/>
              </a:rPr>
              <a:t>that </a:t>
            </a:r>
            <a:r>
              <a:rPr lang="en-US" sz="3600" b="1" dirty="0" smtClean="0">
                <a:effectLst>
                  <a:outerShdw blurRad="38100" dist="38100" dir="2700000" algn="tl">
                    <a:srgbClr val="000000">
                      <a:alpha val="43137"/>
                    </a:srgbClr>
                  </a:outerShdw>
                </a:effectLst>
                <a:latin typeface="Arial Narrow" pitchFamily="34" charset="0"/>
                <a:ea typeface="Arial Unicode MS" pitchFamily="34" charset="-128"/>
                <a:cs typeface="Arial Unicode MS" pitchFamily="34" charset="-128"/>
              </a:rPr>
              <a:t>last.</a:t>
            </a:r>
            <a:endParaRPr lang="ru-RU" sz="3600" b="1" dirty="0">
              <a:effectLst>
                <a:outerShdw blurRad="38100" dist="38100" dir="2700000" algn="tl">
                  <a:srgbClr val="000000">
                    <a:alpha val="43137"/>
                  </a:srgbClr>
                </a:outerShdw>
              </a:effectLst>
              <a:latin typeface="Arial Narrow" pitchFamily="34" charset="0"/>
              <a:ea typeface="Arial Unicode MS" pitchFamily="34" charset="-128"/>
              <a:cs typeface="Arial Unicode MS" pitchFamily="34" charset="-128"/>
            </a:endParaRPr>
          </a:p>
        </p:txBody>
      </p:sp>
    </p:spTree>
    <p:extLst>
      <p:ext uri="{BB962C8B-B14F-4D97-AF65-F5344CB8AC3E}">
        <p14:creationId xmlns:p14="http://schemas.microsoft.com/office/powerpoint/2010/main" val="20580772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solidFill>
            <a:srgbClr val="92D050"/>
          </a:solidFill>
        </p:spPr>
        <p:txBody>
          <a:bodyPr/>
          <a:lstStyle/>
          <a:p>
            <a:r>
              <a:rPr lang="en-US" b="1" dirty="0" err="1" smtClean="0">
                <a:effectLst>
                  <a:outerShdw blurRad="38100" dist="38100" dir="2700000" algn="tl">
                    <a:srgbClr val="000000">
                      <a:alpha val="43137"/>
                    </a:srgbClr>
                  </a:outerShdw>
                </a:effectLst>
                <a:latin typeface="Arial Narrow" pitchFamily="34" charset="0"/>
              </a:rPr>
              <a:t>Batken</a:t>
            </a:r>
            <a:r>
              <a:rPr lang="en-US" b="1" dirty="0" smtClean="0">
                <a:effectLst>
                  <a:outerShdw blurRad="38100" dist="38100" dir="2700000" algn="tl">
                    <a:srgbClr val="000000">
                      <a:alpha val="43137"/>
                    </a:srgbClr>
                  </a:outerShdw>
                </a:effectLst>
                <a:latin typeface="Arial Narrow" pitchFamily="34" charset="0"/>
              </a:rPr>
              <a:t> Province</a:t>
            </a:r>
            <a:endParaRPr lang="ru-RU" dirty="0"/>
          </a:p>
        </p:txBody>
      </p:sp>
      <p:sp>
        <p:nvSpPr>
          <p:cNvPr id="6" name="Объект 5"/>
          <p:cNvSpPr>
            <a:spLocks noGrp="1"/>
          </p:cNvSpPr>
          <p:nvPr>
            <p:ph sz="quarter" idx="4"/>
          </p:nvPr>
        </p:nvSpPr>
        <p:spPr>
          <a:xfrm>
            <a:off x="4644008" y="1484784"/>
            <a:ext cx="4041775" cy="4896544"/>
          </a:xfrm>
          <a:solidFill>
            <a:srgbClr val="92D050"/>
          </a:solidFill>
        </p:spPr>
        <p:txBody>
          <a:bodyPr>
            <a:normAutofit fontScale="92500"/>
          </a:bodyPr>
          <a:lstStyle/>
          <a:p>
            <a:pPr marL="0" indent="0" algn="just">
              <a:buNone/>
            </a:pPr>
            <a:r>
              <a:rPr lang="en-US" dirty="0" err="1">
                <a:latin typeface="Arial Narrow" pitchFamily="34" charset="0"/>
              </a:rPr>
              <a:t>Batken</a:t>
            </a:r>
            <a:r>
              <a:rPr lang="en-US" dirty="0">
                <a:latin typeface="Arial Narrow" pitchFamily="34" charset="0"/>
              </a:rPr>
              <a:t> is a region in the south of Kyrgyzstan, which borders with Uzbekistan in the north and Tajikistan in the south.  After the demise of the Soviet Union, it suffered from de-industrialization, including the demise of some “mono-towns”, the break-up of collective agriculture and the institutions responsible for collective water and land management; all of which resulted in ever-increasing employment and poverty problems, as well as environmental degradation. </a:t>
            </a:r>
            <a:endParaRPr lang="ru-RU" dirty="0">
              <a:latin typeface="Arial Narrow" pitchFamily="34" charset="0"/>
            </a:endParaRPr>
          </a:p>
        </p:txBody>
      </p:sp>
      <p:pic>
        <p:nvPicPr>
          <p:cNvPr id="3074" name="Picture 2"/>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1523569"/>
            <a:ext cx="4040188" cy="2161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descr="C:\Users\user\Documents\Geneva\SLIDE 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9464" y="3933056"/>
            <a:ext cx="3998218" cy="24482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988703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1" y="260648"/>
            <a:ext cx="8784232" cy="706090"/>
          </a:xfrm>
          <a:solidFill>
            <a:srgbClr val="92D050"/>
          </a:solidFill>
        </p:spPr>
        <p:txBody>
          <a:bodyPr>
            <a:normAutofit fontScale="90000"/>
          </a:bodyPr>
          <a:lstStyle/>
          <a:p>
            <a:r>
              <a:rPr lang="en-US" b="1" dirty="0" smtClean="0">
                <a:effectLst>
                  <a:outerShdw blurRad="38100" dist="38100" dir="2700000" algn="tl">
                    <a:srgbClr val="000000">
                      <a:alpha val="43137"/>
                    </a:srgbClr>
                  </a:outerShdw>
                </a:effectLst>
                <a:latin typeface="Arial" pitchFamily="34" charset="0"/>
                <a:cs typeface="Arial" pitchFamily="34" charset="0"/>
              </a:rPr>
              <a:t>UNDP in </a:t>
            </a:r>
            <a:r>
              <a:rPr lang="en-US" b="1" dirty="0" err="1" smtClean="0">
                <a:effectLst>
                  <a:outerShdw blurRad="38100" dist="38100" dir="2700000" algn="tl">
                    <a:srgbClr val="000000">
                      <a:alpha val="43137"/>
                    </a:srgbClr>
                  </a:outerShdw>
                </a:effectLst>
                <a:latin typeface="Arial" pitchFamily="34" charset="0"/>
                <a:cs typeface="Arial" pitchFamily="34" charset="0"/>
              </a:rPr>
              <a:t>Batken</a:t>
            </a:r>
            <a:r>
              <a:rPr lang="en-US" b="1" dirty="0" smtClean="0">
                <a:effectLst>
                  <a:outerShdw blurRad="38100" dist="38100" dir="2700000" algn="tl">
                    <a:srgbClr val="000000">
                      <a:alpha val="43137"/>
                    </a:srgbClr>
                  </a:outerShdw>
                </a:effectLst>
                <a:latin typeface="Arial" pitchFamily="34" charset="0"/>
                <a:cs typeface="Arial" pitchFamily="34" charset="0"/>
              </a:rPr>
              <a:t> Province</a:t>
            </a:r>
            <a:endParaRPr lang="ru-RU" b="1" dirty="0">
              <a:effectLst>
                <a:outerShdw blurRad="38100" dist="38100" dir="2700000" algn="tl">
                  <a:srgbClr val="000000">
                    <a:alpha val="43137"/>
                  </a:srgbClr>
                </a:outerShdw>
              </a:effectLst>
              <a:latin typeface="Arial" pitchFamily="34" charset="0"/>
              <a:cs typeface="Arial" pitchFamily="34" charset="0"/>
            </a:endParaRPr>
          </a:p>
        </p:txBody>
      </p:sp>
      <p:sp>
        <p:nvSpPr>
          <p:cNvPr id="3" name="Объект 2"/>
          <p:cNvSpPr>
            <a:spLocks noGrp="1"/>
          </p:cNvSpPr>
          <p:nvPr>
            <p:ph idx="1"/>
          </p:nvPr>
        </p:nvSpPr>
        <p:spPr>
          <a:xfrm>
            <a:off x="323528" y="1523925"/>
            <a:ext cx="5256584" cy="4857403"/>
          </a:xfrm>
          <a:solidFill>
            <a:srgbClr val="92D050"/>
          </a:solidFill>
        </p:spPr>
        <p:txBody>
          <a:bodyPr>
            <a:noAutofit/>
          </a:bodyPr>
          <a:lstStyle/>
          <a:p>
            <a:pPr marL="0" indent="0">
              <a:buNone/>
            </a:pPr>
            <a:endParaRPr lang="en-US" sz="2800" b="1" dirty="0" smtClean="0">
              <a:latin typeface="Arial Narrow" pitchFamily="34" charset="0"/>
              <a:cs typeface="Arial" pitchFamily="34" charset="0"/>
            </a:endParaRPr>
          </a:p>
          <a:p>
            <a:pPr marL="0" indent="0">
              <a:buNone/>
            </a:pPr>
            <a:r>
              <a:rPr lang="en-US" sz="2800" b="1" dirty="0" smtClean="0">
                <a:latin typeface="Arial Narrow" pitchFamily="34" charset="0"/>
                <a:cs typeface="Arial" pitchFamily="34" charset="0"/>
              </a:rPr>
              <a:t>2000-2005:</a:t>
            </a:r>
            <a:r>
              <a:rPr lang="en-US" sz="2800" dirty="0" smtClean="0">
                <a:latin typeface="Arial Narrow" pitchFamily="34" charset="0"/>
                <a:cs typeface="Arial" pitchFamily="34" charset="0"/>
              </a:rPr>
              <a:t> communities mobilization and empowerment through access to microfinance</a:t>
            </a:r>
          </a:p>
          <a:p>
            <a:pPr marL="0" indent="0">
              <a:buNone/>
            </a:pPr>
            <a:endParaRPr lang="en-US" sz="2800" b="1" dirty="0" smtClean="0">
              <a:latin typeface="Arial Narrow" pitchFamily="34" charset="0"/>
              <a:cs typeface="Arial" pitchFamily="34" charset="0"/>
            </a:endParaRPr>
          </a:p>
          <a:p>
            <a:pPr marL="0" indent="0">
              <a:buNone/>
            </a:pPr>
            <a:r>
              <a:rPr lang="en-US" sz="2800" b="1" dirty="0" smtClean="0">
                <a:latin typeface="Arial Narrow" pitchFamily="34" charset="0"/>
                <a:cs typeface="Arial" pitchFamily="34" charset="0"/>
              </a:rPr>
              <a:t>2008-2010: </a:t>
            </a:r>
            <a:r>
              <a:rPr lang="en-US" sz="2800" dirty="0" smtClean="0">
                <a:latin typeface="Arial Narrow" pitchFamily="34" charset="0"/>
                <a:cs typeface="Arial" pitchFamily="34" charset="0"/>
              </a:rPr>
              <a:t>area-based development</a:t>
            </a:r>
          </a:p>
          <a:p>
            <a:pPr marL="0" indent="0">
              <a:buNone/>
            </a:pPr>
            <a:endParaRPr lang="en-US" sz="2800" dirty="0">
              <a:latin typeface="Arial Narrow" pitchFamily="34" charset="0"/>
              <a:cs typeface="Arial" pitchFamily="34" charset="0"/>
            </a:endParaRPr>
          </a:p>
          <a:p>
            <a:pPr marL="0" indent="0">
              <a:buNone/>
            </a:pPr>
            <a:r>
              <a:rPr lang="en-US" sz="2800" b="1" dirty="0" smtClean="0">
                <a:latin typeface="Arial Narrow" pitchFamily="34" charset="0"/>
                <a:cs typeface="Arial" pitchFamily="34" charset="0"/>
              </a:rPr>
              <a:t>2009 (on-going): </a:t>
            </a:r>
            <a:r>
              <a:rPr lang="en-US" sz="2800" dirty="0" smtClean="0">
                <a:latin typeface="Arial Narrow" pitchFamily="34" charset="0"/>
                <a:cs typeface="Arial" pitchFamily="34" charset="0"/>
              </a:rPr>
              <a:t>Aid for Trade</a:t>
            </a:r>
            <a:endParaRPr lang="ru-RU" sz="2800" dirty="0">
              <a:latin typeface="Arial Narrow" pitchFamily="34" charset="0"/>
              <a:cs typeface="Arial" pitchFamily="34" charset="0"/>
            </a:endParaRPr>
          </a:p>
        </p:txBody>
      </p:sp>
      <p:pic>
        <p:nvPicPr>
          <p:cNvPr id="4098" name="Picture 2" descr="C:\Users\user\Documents\Geneva\SLIDE 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75897" y="1556792"/>
            <a:ext cx="3346571" cy="2221274"/>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C:\Users\user\Documents\Geneva\SLIDE 1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69254" y="4144492"/>
            <a:ext cx="3359856" cy="22368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224020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363272" cy="850106"/>
          </a:xfrm>
          <a:solidFill>
            <a:srgbClr val="92D050"/>
          </a:solidFill>
        </p:spPr>
        <p:txBody>
          <a:bodyPr>
            <a:normAutofit/>
          </a:bodyPr>
          <a:lstStyle/>
          <a:p>
            <a:r>
              <a:rPr lang="en-US" b="1" dirty="0" smtClean="0">
                <a:effectLst>
                  <a:outerShdw blurRad="38100" dist="38100" dir="2700000" algn="tl">
                    <a:srgbClr val="000000">
                      <a:alpha val="43137"/>
                    </a:srgbClr>
                  </a:outerShdw>
                </a:effectLst>
                <a:latin typeface="Arial Narrow" pitchFamily="34" charset="0"/>
              </a:rPr>
              <a:t>Aid for Trade in </a:t>
            </a:r>
            <a:r>
              <a:rPr lang="en-US" b="1" dirty="0" err="1" smtClean="0">
                <a:effectLst>
                  <a:outerShdw blurRad="38100" dist="38100" dir="2700000" algn="tl">
                    <a:srgbClr val="000000">
                      <a:alpha val="43137"/>
                    </a:srgbClr>
                  </a:outerShdw>
                </a:effectLst>
                <a:latin typeface="Arial Narrow" pitchFamily="34" charset="0"/>
              </a:rPr>
              <a:t>Batken</a:t>
            </a:r>
            <a:endParaRPr lang="ru-RU" b="1" dirty="0">
              <a:effectLst>
                <a:outerShdw blurRad="38100" dist="38100" dir="2700000" algn="tl">
                  <a:srgbClr val="000000">
                    <a:alpha val="43137"/>
                  </a:srgbClr>
                </a:outerShdw>
              </a:effectLst>
              <a:latin typeface="Arial Narrow" pitchFamily="34" charset="0"/>
            </a:endParaRPr>
          </a:p>
        </p:txBody>
      </p:sp>
      <p:sp>
        <p:nvSpPr>
          <p:cNvPr id="3" name="Объект 2"/>
          <p:cNvSpPr>
            <a:spLocks noGrp="1"/>
          </p:cNvSpPr>
          <p:nvPr>
            <p:ph idx="1"/>
          </p:nvPr>
        </p:nvSpPr>
        <p:spPr>
          <a:xfrm>
            <a:off x="467544" y="1556792"/>
            <a:ext cx="8363272" cy="4929411"/>
          </a:xfrm>
          <a:solidFill>
            <a:srgbClr val="92D050"/>
          </a:solidFill>
        </p:spPr>
        <p:txBody>
          <a:bodyPr>
            <a:normAutofit fontScale="85000" lnSpcReduction="20000"/>
          </a:bodyPr>
          <a:lstStyle/>
          <a:p>
            <a:pPr marL="0" indent="0">
              <a:buSzPct val="59027"/>
              <a:buNone/>
              <a:defRPr/>
            </a:pPr>
            <a:r>
              <a:rPr lang="en-US" dirty="0" smtClean="0">
                <a:latin typeface="Arial Narrow" pitchFamily="34" charset="0"/>
                <a:ea typeface="Verdana"/>
                <a:cs typeface="Verdana"/>
                <a:sym typeface="Verdana"/>
              </a:rPr>
              <a:t>Phase </a:t>
            </a:r>
            <a:r>
              <a:rPr lang="en-US" dirty="0">
                <a:latin typeface="Arial Narrow" pitchFamily="34" charset="0"/>
                <a:ea typeface="Verdana"/>
                <a:cs typeface="Verdana"/>
                <a:sym typeface="Verdana"/>
              </a:rPr>
              <a:t>I: 2009 – 2011, budget 269,509 USD</a:t>
            </a:r>
          </a:p>
          <a:p>
            <a:pPr marL="0" indent="0">
              <a:buSzPct val="59027"/>
              <a:buNone/>
              <a:defRPr/>
            </a:pPr>
            <a:r>
              <a:rPr lang="en-US" dirty="0">
                <a:latin typeface="Arial Narrow" pitchFamily="34" charset="0"/>
                <a:ea typeface="Verdana"/>
                <a:cs typeface="Verdana"/>
                <a:sym typeface="Verdana"/>
              </a:rPr>
              <a:t>Phase II: 2011 – 2013, budget 514,000 </a:t>
            </a:r>
            <a:r>
              <a:rPr lang="en-US" dirty="0" smtClean="0">
                <a:latin typeface="Arial Narrow" pitchFamily="34" charset="0"/>
                <a:ea typeface="Verdana"/>
                <a:cs typeface="Verdana"/>
                <a:sym typeface="Verdana"/>
              </a:rPr>
              <a:t>USD</a:t>
            </a:r>
            <a:endParaRPr lang="en-US" dirty="0">
              <a:latin typeface="Arial Narrow" pitchFamily="34" charset="0"/>
              <a:sym typeface="Verdana"/>
            </a:endParaRPr>
          </a:p>
          <a:p>
            <a:pPr marL="0" indent="0">
              <a:buSzPct val="59027"/>
              <a:buNone/>
              <a:defRPr/>
            </a:pPr>
            <a:endParaRPr lang="en-US" dirty="0" smtClean="0">
              <a:latin typeface="Arial Narrow" pitchFamily="34" charset="0"/>
              <a:ea typeface="Verdana"/>
              <a:cs typeface="Verdana"/>
              <a:sym typeface="Verdana"/>
            </a:endParaRPr>
          </a:p>
          <a:p>
            <a:pPr marL="0" indent="0">
              <a:buSzPct val="59027"/>
              <a:buNone/>
              <a:defRPr/>
            </a:pPr>
            <a:r>
              <a:rPr lang="en-US" dirty="0" smtClean="0">
                <a:latin typeface="Arial Narrow" pitchFamily="34" charset="0"/>
                <a:ea typeface="Verdana"/>
                <a:cs typeface="Verdana"/>
                <a:sym typeface="Verdana"/>
              </a:rPr>
              <a:t>Capacity </a:t>
            </a:r>
            <a:r>
              <a:rPr lang="en-US" dirty="0">
                <a:latin typeface="Arial Narrow" pitchFamily="34" charset="0"/>
                <a:ea typeface="Verdana"/>
                <a:cs typeface="Verdana"/>
                <a:sym typeface="Verdana"/>
              </a:rPr>
              <a:t>building of project clients on trade </a:t>
            </a:r>
            <a:r>
              <a:rPr lang="en-US" dirty="0" smtClean="0">
                <a:latin typeface="Arial Narrow" pitchFamily="34" charset="0"/>
                <a:ea typeface="Verdana"/>
                <a:cs typeface="Verdana"/>
                <a:sym typeface="Verdana"/>
              </a:rPr>
              <a:t>mainstreaming;</a:t>
            </a:r>
          </a:p>
          <a:p>
            <a:pPr marL="0" indent="0">
              <a:buSzPct val="59027"/>
              <a:buNone/>
              <a:defRPr/>
            </a:pPr>
            <a:endParaRPr lang="en-US" dirty="0">
              <a:latin typeface="Arial Narrow" pitchFamily="34" charset="0"/>
              <a:ea typeface="Verdana"/>
              <a:cs typeface="Verdana"/>
              <a:sym typeface="Verdana"/>
            </a:endParaRPr>
          </a:p>
          <a:p>
            <a:pPr marL="0" indent="0">
              <a:buSzPct val="59027"/>
              <a:buNone/>
              <a:defRPr/>
            </a:pPr>
            <a:r>
              <a:rPr lang="en-US" dirty="0" smtClean="0">
                <a:latin typeface="Arial Narrow" pitchFamily="34" charset="0"/>
                <a:ea typeface="Verdana"/>
                <a:cs typeface="Verdana"/>
                <a:sym typeface="Verdana"/>
              </a:rPr>
              <a:t>Capacity </a:t>
            </a:r>
            <a:r>
              <a:rPr lang="en-US" dirty="0">
                <a:latin typeface="Arial Narrow" pitchFamily="34" charset="0"/>
                <a:ea typeface="Verdana"/>
                <a:cs typeface="Verdana"/>
                <a:sym typeface="Verdana"/>
              </a:rPr>
              <a:t>building of </a:t>
            </a:r>
            <a:r>
              <a:rPr lang="en-US" dirty="0" err="1">
                <a:latin typeface="Arial Narrow" pitchFamily="34" charset="0"/>
                <a:ea typeface="Verdana"/>
                <a:cs typeface="Verdana"/>
                <a:sym typeface="Verdana"/>
              </a:rPr>
              <a:t>Batken</a:t>
            </a:r>
            <a:r>
              <a:rPr lang="en-US" dirty="0">
                <a:latin typeface="Arial Narrow" pitchFamily="34" charset="0"/>
                <a:ea typeface="Verdana"/>
                <a:cs typeface="Verdana"/>
                <a:sym typeface="Verdana"/>
              </a:rPr>
              <a:t> Marketing and Information Centre on </a:t>
            </a:r>
            <a:r>
              <a:rPr lang="en-US" dirty="0" smtClean="0">
                <a:latin typeface="Arial Narrow" pitchFamily="34" charset="0"/>
                <a:ea typeface="Verdana"/>
                <a:cs typeface="Verdana"/>
                <a:sym typeface="Verdana"/>
              </a:rPr>
              <a:t>expansion </a:t>
            </a:r>
            <a:r>
              <a:rPr lang="en-US" dirty="0">
                <a:latin typeface="Arial Narrow" pitchFamily="34" charset="0"/>
                <a:ea typeface="Verdana"/>
                <a:cs typeface="Verdana"/>
                <a:sym typeface="Verdana"/>
              </a:rPr>
              <a:t>of access to market </a:t>
            </a:r>
            <a:r>
              <a:rPr lang="en-US" dirty="0" smtClean="0">
                <a:latin typeface="Arial Narrow" pitchFamily="34" charset="0"/>
                <a:ea typeface="Verdana"/>
                <a:cs typeface="Verdana"/>
                <a:sym typeface="Verdana"/>
              </a:rPr>
              <a:t>information;</a:t>
            </a:r>
          </a:p>
          <a:p>
            <a:pPr marL="0" indent="0">
              <a:buSzPct val="59027"/>
              <a:buNone/>
              <a:defRPr/>
            </a:pPr>
            <a:endParaRPr lang="en-US" dirty="0">
              <a:latin typeface="Arial Narrow" pitchFamily="34" charset="0"/>
              <a:ea typeface="Verdana"/>
              <a:cs typeface="Verdana"/>
              <a:sym typeface="Verdana"/>
            </a:endParaRPr>
          </a:p>
          <a:p>
            <a:pPr marL="0" indent="0">
              <a:buSzPct val="59027"/>
              <a:buNone/>
              <a:defRPr/>
            </a:pPr>
            <a:r>
              <a:rPr lang="en-US" dirty="0" smtClean="0">
                <a:latin typeface="Arial Narrow" pitchFamily="34" charset="0"/>
                <a:ea typeface="Verdana"/>
                <a:cs typeface="Verdana"/>
                <a:sym typeface="Verdana"/>
              </a:rPr>
              <a:t>Trade </a:t>
            </a:r>
            <a:r>
              <a:rPr lang="en-US" dirty="0">
                <a:latin typeface="Arial Narrow" pitchFamily="34" charset="0"/>
                <a:ea typeface="Verdana"/>
                <a:cs typeface="Verdana"/>
                <a:sym typeface="Verdana"/>
              </a:rPr>
              <a:t>capacity building of target farmers associations </a:t>
            </a:r>
            <a:r>
              <a:rPr lang="en-US" dirty="0" smtClean="0">
                <a:latin typeface="Arial Narrow" pitchFamily="34" charset="0"/>
                <a:ea typeface="Verdana"/>
                <a:cs typeface="Verdana"/>
                <a:sym typeface="Verdana"/>
              </a:rPr>
              <a:t>and cooperatives;</a:t>
            </a:r>
          </a:p>
          <a:p>
            <a:pPr marL="0" indent="0">
              <a:buSzPct val="59027"/>
              <a:buNone/>
              <a:defRPr/>
            </a:pPr>
            <a:endParaRPr lang="en-US" dirty="0">
              <a:latin typeface="Arial Narrow" pitchFamily="34" charset="0"/>
              <a:ea typeface="Verdana"/>
              <a:cs typeface="Verdana"/>
              <a:sym typeface="Verdana"/>
            </a:endParaRPr>
          </a:p>
          <a:p>
            <a:pPr marL="0" indent="0">
              <a:buSzPct val="59027"/>
              <a:buNone/>
              <a:defRPr/>
            </a:pPr>
            <a:r>
              <a:rPr lang="en-US" dirty="0" smtClean="0">
                <a:latin typeface="Arial Narrow" pitchFamily="34" charset="0"/>
                <a:ea typeface="Verdana"/>
                <a:cs typeface="Verdana"/>
                <a:sym typeface="Verdana"/>
              </a:rPr>
              <a:t>Promotion </a:t>
            </a:r>
            <a:r>
              <a:rPr lang="en-US" dirty="0">
                <a:latin typeface="Arial Narrow" pitchFamily="34" charset="0"/>
                <a:ea typeface="Verdana"/>
                <a:cs typeface="Verdana"/>
                <a:sym typeface="Verdana"/>
              </a:rPr>
              <a:t>of environmentally-friendly technologies.</a:t>
            </a:r>
          </a:p>
        </p:txBody>
      </p:sp>
    </p:spTree>
    <p:extLst>
      <p:ext uri="{BB962C8B-B14F-4D97-AF65-F5344CB8AC3E}">
        <p14:creationId xmlns:p14="http://schemas.microsoft.com/office/powerpoint/2010/main" val="232387557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274638"/>
            <a:ext cx="8496944" cy="922114"/>
          </a:xfrm>
          <a:solidFill>
            <a:srgbClr val="92D050"/>
          </a:solidFill>
        </p:spPr>
        <p:txBody>
          <a:bodyPr>
            <a:noAutofit/>
          </a:bodyPr>
          <a:lstStyle/>
          <a:p>
            <a:r>
              <a:rPr lang="en-US" sz="3600" b="1" dirty="0" smtClean="0">
                <a:effectLst>
                  <a:outerShdw blurRad="38100" dist="38100" dir="2700000" algn="tl">
                    <a:srgbClr val="000000">
                      <a:alpha val="43137"/>
                    </a:srgbClr>
                  </a:outerShdw>
                </a:effectLst>
                <a:latin typeface="Arial Narrow" pitchFamily="34" charset="0"/>
              </a:rPr>
              <a:t>Capacity Building</a:t>
            </a:r>
            <a:endParaRPr lang="ru-RU" sz="3600" b="1" dirty="0">
              <a:effectLst>
                <a:outerShdw blurRad="38100" dist="38100" dir="2700000" algn="tl">
                  <a:srgbClr val="000000">
                    <a:alpha val="43137"/>
                  </a:srgbClr>
                </a:outerShdw>
              </a:effectLst>
              <a:latin typeface="Arial Narrow" pitchFamily="34" charset="0"/>
            </a:endParaRPr>
          </a:p>
        </p:txBody>
      </p:sp>
      <p:sp>
        <p:nvSpPr>
          <p:cNvPr id="3" name="Объект 2"/>
          <p:cNvSpPr>
            <a:spLocks noGrp="1"/>
          </p:cNvSpPr>
          <p:nvPr>
            <p:ph idx="1"/>
          </p:nvPr>
        </p:nvSpPr>
        <p:spPr>
          <a:xfrm>
            <a:off x="323528" y="1628800"/>
            <a:ext cx="8507288" cy="5001419"/>
          </a:xfrm>
          <a:solidFill>
            <a:srgbClr val="92D050"/>
          </a:solidFill>
        </p:spPr>
        <p:txBody>
          <a:bodyPr>
            <a:normAutofit fontScale="92500" lnSpcReduction="10000"/>
          </a:bodyPr>
          <a:lstStyle/>
          <a:p>
            <a:pPr marL="0" indent="0" algn="just">
              <a:buSzPct val="77000"/>
              <a:buNone/>
            </a:pPr>
            <a:r>
              <a:rPr lang="en-US" dirty="0" smtClean="0">
                <a:latin typeface="Arial Narrow" pitchFamily="34" charset="0"/>
                <a:ea typeface="Verdana" pitchFamily="34" charset="0"/>
                <a:cs typeface="Verdana" pitchFamily="34" charset="0"/>
                <a:sym typeface="Verdana" pitchFamily="34" charset="0"/>
              </a:rPr>
              <a:t>Very first Trade Development Strategy become integral part of </a:t>
            </a:r>
            <a:r>
              <a:rPr lang="en-US" dirty="0" err="1" smtClean="0">
                <a:latin typeface="Arial Narrow" pitchFamily="34" charset="0"/>
                <a:ea typeface="Verdana" pitchFamily="34" charset="0"/>
                <a:cs typeface="Verdana" pitchFamily="34" charset="0"/>
                <a:sym typeface="Verdana" pitchFamily="34" charset="0"/>
              </a:rPr>
              <a:t>Batken</a:t>
            </a:r>
            <a:r>
              <a:rPr lang="en-US" dirty="0" smtClean="0">
                <a:latin typeface="Arial Narrow" pitchFamily="34" charset="0"/>
                <a:ea typeface="Verdana" pitchFamily="34" charset="0"/>
                <a:cs typeface="Verdana" pitchFamily="34" charset="0"/>
                <a:sym typeface="Verdana" pitchFamily="34" charset="0"/>
              </a:rPr>
              <a:t> Province Development Strategy</a:t>
            </a:r>
          </a:p>
          <a:p>
            <a:pPr marL="0" indent="0" algn="just">
              <a:buSzPct val="77000"/>
              <a:buNone/>
            </a:pPr>
            <a:endParaRPr lang="en-US" dirty="0">
              <a:latin typeface="Arial Narrow" pitchFamily="34" charset="0"/>
              <a:ea typeface="Verdana" pitchFamily="34" charset="0"/>
              <a:cs typeface="Verdana" pitchFamily="34" charset="0"/>
              <a:sym typeface="Verdana" pitchFamily="34" charset="0"/>
            </a:endParaRPr>
          </a:p>
          <a:p>
            <a:pPr marL="0" indent="0" algn="just">
              <a:buSzPct val="77000"/>
              <a:buNone/>
            </a:pPr>
            <a:r>
              <a:rPr lang="en-US" dirty="0" smtClean="0">
                <a:latin typeface="Arial Narrow" pitchFamily="34" charset="0"/>
                <a:ea typeface="Verdana" pitchFamily="34" charset="0"/>
                <a:cs typeface="Verdana" pitchFamily="34" charset="0"/>
                <a:sym typeface="Verdana" pitchFamily="34" charset="0"/>
              </a:rPr>
              <a:t>500 beneficiaries </a:t>
            </a:r>
            <a:r>
              <a:rPr lang="en-US" dirty="0">
                <a:latin typeface="Arial Narrow" pitchFamily="34" charset="0"/>
              </a:rPr>
              <a:t>participated in trainings on market assessment, standardization, and certification of products and the basics of </a:t>
            </a:r>
            <a:r>
              <a:rPr lang="en-US" dirty="0" smtClean="0">
                <a:latin typeface="Arial Narrow" pitchFamily="34" charset="0"/>
              </a:rPr>
              <a:t>trade. 60% were able to raise level of income by </a:t>
            </a:r>
            <a:r>
              <a:rPr lang="ru-RU" dirty="0" smtClean="0">
                <a:latin typeface="Arial Narrow" pitchFamily="34" charset="0"/>
                <a:ea typeface="Verdana" pitchFamily="34" charset="0"/>
                <a:cs typeface="Verdana" pitchFamily="34" charset="0"/>
                <a:sym typeface="Verdana" pitchFamily="34" charset="0"/>
              </a:rPr>
              <a:t>8-11%</a:t>
            </a:r>
            <a:endParaRPr lang="en-US" dirty="0">
              <a:latin typeface="Arial Narrow" pitchFamily="34" charset="0"/>
              <a:ea typeface="Verdana" pitchFamily="34" charset="0"/>
              <a:cs typeface="Verdana" pitchFamily="34" charset="0"/>
              <a:sym typeface="Verdana" pitchFamily="34" charset="0"/>
            </a:endParaRPr>
          </a:p>
          <a:p>
            <a:pPr marL="0" indent="0">
              <a:buNone/>
            </a:pPr>
            <a:endParaRPr lang="en-US" dirty="0">
              <a:latin typeface="Arial Narrow" pitchFamily="34" charset="0"/>
            </a:endParaRPr>
          </a:p>
          <a:p>
            <a:pPr marL="0" indent="0" algn="just">
              <a:buSzPct val="77000"/>
              <a:buNone/>
            </a:pPr>
            <a:r>
              <a:rPr lang="ru-RU" dirty="0" smtClean="0">
                <a:latin typeface="Arial Narrow" pitchFamily="34" charset="0"/>
                <a:ea typeface="Verdana" pitchFamily="34" charset="0"/>
                <a:cs typeface="Verdana" pitchFamily="34" charset="0"/>
                <a:sym typeface="Verdana" pitchFamily="34" charset="0"/>
              </a:rPr>
              <a:t>20 </a:t>
            </a:r>
            <a:r>
              <a:rPr lang="en-US" dirty="0" smtClean="0">
                <a:latin typeface="Arial Narrow" pitchFamily="34" charset="0"/>
                <a:ea typeface="Verdana" pitchFamily="34" charset="0"/>
                <a:cs typeface="Verdana" pitchFamily="34" charset="0"/>
                <a:sym typeface="Verdana" pitchFamily="34" charset="0"/>
              </a:rPr>
              <a:t>trained brokers helped </a:t>
            </a:r>
            <a:r>
              <a:rPr lang="ru-RU" dirty="0" smtClean="0">
                <a:latin typeface="Arial Narrow" pitchFamily="34" charset="0"/>
                <a:ea typeface="Verdana" pitchFamily="34" charset="0"/>
                <a:cs typeface="Verdana" pitchFamily="34" charset="0"/>
                <a:sym typeface="Verdana" pitchFamily="34" charset="0"/>
              </a:rPr>
              <a:t>450 </a:t>
            </a:r>
            <a:r>
              <a:rPr lang="en-US" dirty="0" smtClean="0">
                <a:latin typeface="Arial Narrow" pitchFamily="34" charset="0"/>
                <a:ea typeface="Verdana" pitchFamily="34" charset="0"/>
                <a:cs typeface="Verdana" pitchFamily="34" charset="0"/>
                <a:sym typeface="Verdana" pitchFamily="34" charset="0"/>
              </a:rPr>
              <a:t>farmers to market agricultural products </a:t>
            </a:r>
            <a:endParaRPr lang="ru-RU" dirty="0">
              <a:latin typeface="Arial Narrow" pitchFamily="34" charset="0"/>
              <a:ea typeface="Verdana" pitchFamily="34" charset="0"/>
              <a:cs typeface="Verdana" pitchFamily="34" charset="0"/>
              <a:sym typeface="Verdana" pitchFamily="34" charset="0"/>
            </a:endParaRPr>
          </a:p>
          <a:p>
            <a:pPr marL="0" indent="0" algn="just">
              <a:buSzPct val="77000"/>
              <a:buFont typeface="Wingdings" pitchFamily="2" charset="2"/>
              <a:buChar char="v"/>
            </a:pPr>
            <a:endParaRPr lang="en-US" dirty="0" smtClean="0">
              <a:latin typeface="Arial Narrow" pitchFamily="34" charset="0"/>
              <a:ea typeface="Verdana" pitchFamily="34" charset="0"/>
              <a:cs typeface="Verdana" pitchFamily="34" charset="0"/>
              <a:sym typeface="Verdana" pitchFamily="34" charset="0"/>
            </a:endParaRPr>
          </a:p>
          <a:p>
            <a:pPr marL="0" indent="0" algn="just">
              <a:buSzPct val="77000"/>
              <a:buFont typeface="Wingdings" pitchFamily="2" charset="2"/>
              <a:buChar char="v"/>
            </a:pPr>
            <a:endParaRPr lang="en-US" dirty="0">
              <a:latin typeface="Arial Narrow" pitchFamily="34" charset="0"/>
              <a:ea typeface="Verdana" pitchFamily="34" charset="0"/>
              <a:cs typeface="Verdana" pitchFamily="34" charset="0"/>
              <a:sym typeface="Verdana" pitchFamily="34" charset="0"/>
            </a:endParaRPr>
          </a:p>
        </p:txBody>
      </p:sp>
    </p:spTree>
    <p:extLst>
      <p:ext uri="{BB962C8B-B14F-4D97-AF65-F5344CB8AC3E}">
        <p14:creationId xmlns:p14="http://schemas.microsoft.com/office/powerpoint/2010/main" val="246773988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912" y="188640"/>
            <a:ext cx="8784584" cy="778098"/>
          </a:xfrm>
          <a:solidFill>
            <a:srgbClr val="92D050"/>
          </a:solidFill>
        </p:spPr>
        <p:txBody>
          <a:bodyPr>
            <a:normAutofit/>
          </a:bodyPr>
          <a:lstStyle/>
          <a:p>
            <a:r>
              <a:rPr lang="en-US" sz="3600" b="1" dirty="0" smtClean="0">
                <a:effectLst>
                  <a:outerShdw blurRad="38100" dist="38100" dir="2700000" algn="tl">
                    <a:srgbClr val="000000">
                      <a:alpha val="43137"/>
                    </a:srgbClr>
                  </a:outerShdw>
                </a:effectLst>
                <a:latin typeface="Arial Narrow" pitchFamily="34" charset="0"/>
              </a:rPr>
              <a:t>Access to marketing information</a:t>
            </a:r>
            <a:endParaRPr lang="ru-RU" sz="3600" b="1" dirty="0">
              <a:effectLst>
                <a:outerShdw blurRad="38100" dist="38100" dir="2700000" algn="tl">
                  <a:srgbClr val="000000">
                    <a:alpha val="43137"/>
                  </a:srgbClr>
                </a:outerShdw>
              </a:effectLst>
              <a:latin typeface="Arial Narrow" pitchFamily="34" charset="0"/>
            </a:endParaRPr>
          </a:p>
        </p:txBody>
      </p:sp>
      <p:sp>
        <p:nvSpPr>
          <p:cNvPr id="3" name="Объект 2"/>
          <p:cNvSpPr>
            <a:spLocks noGrp="1"/>
          </p:cNvSpPr>
          <p:nvPr>
            <p:ph sz="half" idx="1"/>
          </p:nvPr>
        </p:nvSpPr>
        <p:spPr>
          <a:xfrm>
            <a:off x="251520" y="1196752"/>
            <a:ext cx="5328592" cy="5400600"/>
          </a:xfrm>
          <a:solidFill>
            <a:srgbClr val="92D050"/>
          </a:solidFill>
        </p:spPr>
        <p:txBody>
          <a:bodyPr>
            <a:normAutofit fontScale="70000" lnSpcReduction="20000"/>
          </a:bodyPr>
          <a:lstStyle/>
          <a:p>
            <a:pPr marL="0" indent="0">
              <a:buNone/>
            </a:pPr>
            <a:r>
              <a:rPr lang="en-US" b="1" dirty="0" err="1" smtClean="0">
                <a:latin typeface="Arial Narrow" pitchFamily="34" charset="0"/>
              </a:rPr>
              <a:t>Batken</a:t>
            </a:r>
            <a:r>
              <a:rPr lang="en-US" b="1" dirty="0" smtClean="0">
                <a:latin typeface="Arial Narrow" pitchFamily="34" charset="0"/>
              </a:rPr>
              <a:t> </a:t>
            </a:r>
            <a:r>
              <a:rPr lang="en-US" b="1" dirty="0">
                <a:latin typeface="Arial Narrow" pitchFamily="34" charset="0"/>
              </a:rPr>
              <a:t>Market Information Center (BMIC</a:t>
            </a:r>
            <a:r>
              <a:rPr lang="en-US" b="1" dirty="0" smtClean="0">
                <a:latin typeface="Arial Narrow" pitchFamily="34" charset="0"/>
              </a:rPr>
              <a:t>):</a:t>
            </a:r>
            <a:endParaRPr lang="ru-RU" b="1" dirty="0">
              <a:latin typeface="Arial Narrow" pitchFamily="34" charset="0"/>
            </a:endParaRPr>
          </a:p>
          <a:p>
            <a:pPr marL="0" indent="0">
              <a:buNone/>
            </a:pPr>
            <a:endParaRPr lang="ru-RU" b="1" dirty="0">
              <a:latin typeface="Arial Narrow" pitchFamily="34" charset="0"/>
            </a:endParaRPr>
          </a:p>
          <a:p>
            <a:pPr lvl="0"/>
            <a:r>
              <a:rPr lang="en-US" b="1" dirty="0">
                <a:latin typeface="Arial Narrow" pitchFamily="34" charset="0"/>
              </a:rPr>
              <a:t>Web-portal (</a:t>
            </a:r>
            <a:r>
              <a:rPr lang="en-US" b="1" u="sng" dirty="0">
                <a:latin typeface="Arial Narrow" pitchFamily="34" charset="0"/>
                <a:hlinkClick r:id="rId2"/>
              </a:rPr>
              <a:t>http://batken.agroinfo.kg/</a:t>
            </a:r>
            <a:r>
              <a:rPr lang="en-US" b="1" dirty="0">
                <a:latin typeface="Arial Narrow" pitchFamily="34" charset="0"/>
              </a:rPr>
              <a:t>): the website contains information on agriculture (equipment, means of production, agricultural methodologies, etc.), and a list of producers and processors in the region; </a:t>
            </a:r>
            <a:endParaRPr lang="en-US" b="1" dirty="0" smtClean="0">
              <a:latin typeface="Arial Narrow" pitchFamily="34" charset="0"/>
            </a:endParaRPr>
          </a:p>
          <a:p>
            <a:pPr lvl="0"/>
            <a:endParaRPr lang="ru-RU" b="1" dirty="0">
              <a:latin typeface="Arial Narrow" pitchFamily="34" charset="0"/>
            </a:endParaRPr>
          </a:p>
          <a:p>
            <a:pPr lvl="0"/>
            <a:r>
              <a:rPr lang="en-US" b="1" dirty="0">
                <a:latin typeface="Arial Narrow" pitchFamily="34" charset="0"/>
              </a:rPr>
              <a:t>An agricultural newspaper that is published every two weeks and contains general information on the agricultural sector, as well as market price information on 37 agricultural products from 10 different large markets</a:t>
            </a:r>
            <a:r>
              <a:rPr lang="en-US" b="1" dirty="0" smtClean="0">
                <a:latin typeface="Arial Narrow" pitchFamily="34" charset="0"/>
              </a:rPr>
              <a:t>;</a:t>
            </a:r>
          </a:p>
          <a:p>
            <a:pPr lvl="0"/>
            <a:endParaRPr lang="ru-RU" b="1" dirty="0">
              <a:latin typeface="Arial Narrow" pitchFamily="34" charset="0"/>
            </a:endParaRPr>
          </a:p>
          <a:p>
            <a:pPr lvl="0"/>
            <a:r>
              <a:rPr lang="en-US" b="1" dirty="0">
                <a:latin typeface="Arial Narrow" pitchFamily="34" charset="0"/>
              </a:rPr>
              <a:t>Telephone service where farmers can phone-in for information</a:t>
            </a:r>
            <a:r>
              <a:rPr lang="en-US" b="1" dirty="0" smtClean="0">
                <a:latin typeface="Arial Narrow" pitchFamily="34" charset="0"/>
              </a:rPr>
              <a:t>;</a:t>
            </a:r>
          </a:p>
          <a:p>
            <a:pPr lvl="0"/>
            <a:endParaRPr lang="ru-RU" b="1" dirty="0">
              <a:latin typeface="Arial Narrow" pitchFamily="34" charset="0"/>
            </a:endParaRPr>
          </a:p>
          <a:p>
            <a:pPr lvl="0"/>
            <a:r>
              <a:rPr lang="en-US" b="1" dirty="0">
                <a:latin typeface="Arial Narrow" pitchFamily="34" charset="0"/>
              </a:rPr>
              <a:t>Radio stations in three large markets of the </a:t>
            </a:r>
            <a:r>
              <a:rPr lang="en-US" b="1" dirty="0" err="1">
                <a:latin typeface="Arial Narrow" pitchFamily="34" charset="0"/>
              </a:rPr>
              <a:t>Batken</a:t>
            </a:r>
            <a:r>
              <a:rPr lang="en-US" b="1" dirty="0">
                <a:latin typeface="Arial Narrow" pitchFamily="34" charset="0"/>
              </a:rPr>
              <a:t> </a:t>
            </a:r>
            <a:r>
              <a:rPr lang="en-US" b="1" dirty="0" smtClean="0">
                <a:latin typeface="Arial Narrow" pitchFamily="34" charset="0"/>
              </a:rPr>
              <a:t>Province.</a:t>
            </a:r>
          </a:p>
          <a:p>
            <a:pPr marL="0" indent="0" algn="just">
              <a:lnSpc>
                <a:spcPct val="90000"/>
              </a:lnSpc>
              <a:buSzPct val="65000"/>
              <a:buNone/>
            </a:pPr>
            <a:endParaRPr lang="en-US" dirty="0" smtClean="0">
              <a:latin typeface="Arial Narrow" pitchFamily="34" charset="0"/>
              <a:ea typeface="Verdana" pitchFamily="34" charset="0"/>
              <a:cs typeface="Verdana" pitchFamily="34" charset="0"/>
              <a:sym typeface="Verdana" pitchFamily="34" charset="0"/>
            </a:endParaRPr>
          </a:p>
          <a:p>
            <a:endParaRPr lang="ru-RU" b="1" dirty="0">
              <a:latin typeface="Arial Narrow" pitchFamily="34" charset="0"/>
            </a:endParaRPr>
          </a:p>
        </p:txBody>
      </p:sp>
      <p:pic>
        <p:nvPicPr>
          <p:cNvPr id="1026" name="Picture 2"/>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5796136" y="1196752"/>
            <a:ext cx="3240360" cy="25178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96136" y="4005064"/>
            <a:ext cx="3240360" cy="2592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95105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7504" y="116632"/>
            <a:ext cx="8968549" cy="936104"/>
          </a:xfrm>
          <a:solidFill>
            <a:srgbClr val="92D050"/>
          </a:solidFill>
        </p:spPr>
        <p:txBody>
          <a:bodyPr>
            <a:normAutofit/>
          </a:bodyPr>
          <a:lstStyle/>
          <a:p>
            <a:r>
              <a:rPr lang="en-US" sz="3200" b="1" dirty="0" smtClean="0">
                <a:effectLst>
                  <a:outerShdw blurRad="38100" dist="38100" dir="2700000" algn="tl">
                    <a:srgbClr val="000000">
                      <a:alpha val="43137"/>
                    </a:srgbClr>
                  </a:outerShdw>
                </a:effectLst>
                <a:latin typeface="Arial Narrow" pitchFamily="34" charset="0"/>
              </a:rPr>
              <a:t>Support to cooperatives </a:t>
            </a:r>
            <a:r>
              <a:rPr lang="en-US" sz="3200" b="1" dirty="0">
                <a:effectLst>
                  <a:outerShdw blurRad="38100" dist="38100" dir="2700000" algn="tl">
                    <a:srgbClr val="000000">
                      <a:alpha val="43137"/>
                    </a:srgbClr>
                  </a:outerShdw>
                </a:effectLst>
                <a:latin typeface="Arial Narrow" pitchFamily="34" charset="0"/>
              </a:rPr>
              <a:t>and farmers associations</a:t>
            </a:r>
            <a:endParaRPr lang="ru-RU" sz="3200" b="1" dirty="0">
              <a:effectLst>
                <a:outerShdw blurRad="38100" dist="38100" dir="2700000" algn="tl">
                  <a:srgbClr val="000000">
                    <a:alpha val="43137"/>
                  </a:srgbClr>
                </a:outerShdw>
              </a:effectLst>
              <a:latin typeface="Arial Narrow" pitchFamily="34" charset="0"/>
            </a:endParaRPr>
          </a:p>
        </p:txBody>
      </p:sp>
      <p:sp>
        <p:nvSpPr>
          <p:cNvPr id="3" name="Объект 2"/>
          <p:cNvSpPr>
            <a:spLocks noGrp="1"/>
          </p:cNvSpPr>
          <p:nvPr>
            <p:ph idx="1"/>
          </p:nvPr>
        </p:nvSpPr>
        <p:spPr>
          <a:xfrm>
            <a:off x="107504" y="1184956"/>
            <a:ext cx="6624736" cy="5340388"/>
          </a:xfrm>
          <a:solidFill>
            <a:srgbClr val="92D050"/>
          </a:solidFill>
        </p:spPr>
        <p:txBody>
          <a:bodyPr>
            <a:noAutofit/>
          </a:bodyPr>
          <a:lstStyle/>
          <a:p>
            <a:pPr algn="just"/>
            <a:r>
              <a:rPr lang="en-US" sz="2200" i="1" dirty="0" err="1">
                <a:latin typeface="Arial Narrow" pitchFamily="34" charset="0"/>
              </a:rPr>
              <a:t>Dary</a:t>
            </a:r>
            <a:r>
              <a:rPr lang="en-US" sz="2200" i="1" dirty="0">
                <a:latin typeface="Arial Narrow" pitchFamily="34" charset="0"/>
              </a:rPr>
              <a:t> </a:t>
            </a:r>
            <a:r>
              <a:rPr lang="en-US" sz="2200" i="1" dirty="0" err="1">
                <a:latin typeface="Arial Narrow" pitchFamily="34" charset="0"/>
              </a:rPr>
              <a:t>Batkena</a:t>
            </a:r>
            <a:r>
              <a:rPr lang="en-US" sz="2200" dirty="0">
                <a:latin typeface="Arial Narrow" pitchFamily="34" charset="0"/>
              </a:rPr>
              <a:t> (Gifts of </a:t>
            </a:r>
            <a:r>
              <a:rPr lang="en-US" sz="2200" dirty="0" err="1">
                <a:latin typeface="Arial Narrow" pitchFamily="34" charset="0"/>
              </a:rPr>
              <a:t>Batken</a:t>
            </a:r>
            <a:r>
              <a:rPr lang="en-US" sz="2200" dirty="0">
                <a:latin typeface="Arial Narrow" pitchFamily="34" charset="0"/>
              </a:rPr>
              <a:t>) trademark was developed and registered</a:t>
            </a:r>
            <a:endParaRPr lang="ru-RU" sz="2200" dirty="0">
              <a:latin typeface="Arial Narrow" pitchFamily="34" charset="0"/>
              <a:ea typeface="Verdana" pitchFamily="34" charset="0"/>
              <a:cs typeface="Verdana" pitchFamily="34" charset="0"/>
              <a:sym typeface="Verdana" pitchFamily="34" charset="0"/>
            </a:endParaRPr>
          </a:p>
          <a:p>
            <a:pPr algn="just"/>
            <a:r>
              <a:rPr lang="ru-RU" sz="2200" dirty="0" smtClean="0">
                <a:latin typeface="Arial Narrow" pitchFamily="34" charset="0"/>
                <a:ea typeface="Verdana" pitchFamily="34" charset="0"/>
                <a:cs typeface="Verdana" pitchFamily="34" charset="0"/>
                <a:sym typeface="Verdana" pitchFamily="34" charset="0"/>
              </a:rPr>
              <a:t>7</a:t>
            </a:r>
            <a:r>
              <a:rPr lang="en-US" sz="2200" dirty="0" smtClean="0">
                <a:latin typeface="Arial Narrow" pitchFamily="34" charset="0"/>
                <a:ea typeface="Verdana" pitchFamily="34" charset="0"/>
                <a:cs typeface="Verdana" pitchFamily="34" charset="0"/>
                <a:sym typeface="Verdana" pitchFamily="34" charset="0"/>
              </a:rPr>
              <a:t> </a:t>
            </a:r>
            <a:r>
              <a:rPr lang="en-US" sz="2200" dirty="0">
                <a:latin typeface="Arial Narrow" pitchFamily="34" charset="0"/>
                <a:ea typeface="Verdana" pitchFamily="34" charset="0"/>
                <a:cs typeface="Verdana" pitchFamily="34" charset="0"/>
                <a:sym typeface="Verdana" pitchFamily="34" charset="0"/>
              </a:rPr>
              <a:t>pilot cooperatives established production line for processing and packaging of cereals, drying of fruits and vegetables, constructed a standard storage for potato and vegetables with volume of 500 tons, a container storages for fresh fruits and vegetables, and installed lines for processing and packaging of apricot kernels and dried fruits and line for jam </a:t>
            </a:r>
            <a:r>
              <a:rPr lang="en-US" sz="2200" dirty="0" smtClean="0">
                <a:latin typeface="Arial Narrow" pitchFamily="34" charset="0"/>
                <a:ea typeface="Verdana" pitchFamily="34" charset="0"/>
                <a:cs typeface="Verdana" pitchFamily="34" charset="0"/>
                <a:sym typeface="Verdana" pitchFamily="34" charset="0"/>
              </a:rPr>
              <a:t>producing</a:t>
            </a:r>
          </a:p>
          <a:p>
            <a:pPr algn="just"/>
            <a:r>
              <a:rPr lang="en-US" sz="2200" dirty="0" smtClean="0">
                <a:latin typeface="Arial Narrow" pitchFamily="34" charset="0"/>
                <a:ea typeface="Verdana" pitchFamily="34" charset="0"/>
                <a:cs typeface="Verdana" pitchFamily="34" charset="0"/>
                <a:sym typeface="Verdana" pitchFamily="34" charset="0"/>
              </a:rPr>
              <a:t>Production lines helped farmers to sell  </a:t>
            </a:r>
            <a:r>
              <a:rPr lang="ru-RU" sz="2200" dirty="0" smtClean="0">
                <a:latin typeface="Arial Narrow" pitchFamily="34" charset="0"/>
                <a:ea typeface="Verdana" pitchFamily="34" charset="0"/>
                <a:cs typeface="Verdana" pitchFamily="34" charset="0"/>
                <a:sym typeface="Verdana" pitchFamily="34" charset="0"/>
              </a:rPr>
              <a:t>65,4 </a:t>
            </a:r>
            <a:r>
              <a:rPr lang="en-US" sz="2200" dirty="0" err="1" smtClean="0">
                <a:latin typeface="Arial Narrow" pitchFamily="34" charset="0"/>
                <a:ea typeface="Verdana" pitchFamily="34" charset="0"/>
                <a:cs typeface="Verdana" pitchFamily="34" charset="0"/>
                <a:sym typeface="Verdana" pitchFamily="34" charset="0"/>
              </a:rPr>
              <a:t>tonnes</a:t>
            </a:r>
            <a:r>
              <a:rPr lang="en-US" sz="2200" dirty="0" smtClean="0">
                <a:latin typeface="Arial Narrow" pitchFamily="34" charset="0"/>
                <a:ea typeface="Verdana" pitchFamily="34" charset="0"/>
                <a:cs typeface="Verdana" pitchFamily="34" charset="0"/>
                <a:sym typeface="Verdana" pitchFamily="34" charset="0"/>
              </a:rPr>
              <a:t> of packaged rice, </a:t>
            </a:r>
            <a:r>
              <a:rPr lang="ru-RU" sz="2200" dirty="0" smtClean="0">
                <a:latin typeface="Arial Narrow" pitchFamily="34" charset="0"/>
                <a:ea typeface="Verdana" pitchFamily="34" charset="0"/>
                <a:cs typeface="Verdana" pitchFamily="34" charset="0"/>
                <a:sym typeface="Verdana" pitchFamily="34" charset="0"/>
              </a:rPr>
              <a:t>18,5 </a:t>
            </a:r>
            <a:r>
              <a:rPr lang="en-US" sz="2200" dirty="0" err="1" smtClean="0">
                <a:latin typeface="Arial Narrow" pitchFamily="34" charset="0"/>
                <a:ea typeface="Verdana" pitchFamily="34" charset="0"/>
                <a:cs typeface="Verdana" pitchFamily="34" charset="0"/>
                <a:sym typeface="Verdana" pitchFamily="34" charset="0"/>
              </a:rPr>
              <a:t>tonnes</a:t>
            </a:r>
            <a:r>
              <a:rPr lang="en-US" sz="2200" dirty="0" smtClean="0">
                <a:latin typeface="Arial Narrow" pitchFamily="34" charset="0"/>
                <a:ea typeface="Verdana" pitchFamily="34" charset="0"/>
                <a:cs typeface="Verdana" pitchFamily="34" charset="0"/>
                <a:sym typeface="Verdana" pitchFamily="34" charset="0"/>
              </a:rPr>
              <a:t> of dry fruits</a:t>
            </a:r>
            <a:r>
              <a:rPr lang="ru-RU" sz="2200" dirty="0" smtClean="0">
                <a:latin typeface="Arial Narrow" pitchFamily="34" charset="0"/>
                <a:ea typeface="Verdana" pitchFamily="34" charset="0"/>
                <a:cs typeface="Verdana" pitchFamily="34" charset="0"/>
                <a:sym typeface="Verdana" pitchFamily="34" charset="0"/>
              </a:rPr>
              <a:t>, </a:t>
            </a:r>
            <a:r>
              <a:rPr lang="ru-RU" sz="2200" dirty="0">
                <a:latin typeface="Arial Narrow" pitchFamily="34" charset="0"/>
                <a:ea typeface="Verdana" pitchFamily="34" charset="0"/>
                <a:cs typeface="Verdana" pitchFamily="34" charset="0"/>
                <a:sym typeface="Verdana" pitchFamily="34" charset="0"/>
              </a:rPr>
              <a:t>189 </a:t>
            </a:r>
            <a:r>
              <a:rPr lang="en-US" sz="2200" dirty="0" err="1" smtClean="0">
                <a:latin typeface="Arial Narrow" pitchFamily="34" charset="0"/>
                <a:ea typeface="Verdana" pitchFamily="34" charset="0"/>
                <a:cs typeface="Verdana" pitchFamily="34" charset="0"/>
                <a:sym typeface="Verdana" pitchFamily="34" charset="0"/>
              </a:rPr>
              <a:t>tonnes</a:t>
            </a:r>
            <a:r>
              <a:rPr lang="en-US" sz="2200" dirty="0" smtClean="0">
                <a:latin typeface="Arial Narrow" pitchFamily="34" charset="0"/>
                <a:ea typeface="Verdana" pitchFamily="34" charset="0"/>
                <a:cs typeface="Verdana" pitchFamily="34" charset="0"/>
                <a:sym typeface="Verdana" pitchFamily="34" charset="0"/>
              </a:rPr>
              <a:t> of potato, 100 </a:t>
            </a:r>
            <a:r>
              <a:rPr lang="en-US" sz="2200" dirty="0" err="1" smtClean="0">
                <a:latin typeface="Arial Narrow" pitchFamily="34" charset="0"/>
                <a:ea typeface="Verdana" pitchFamily="34" charset="0"/>
                <a:cs typeface="Verdana" pitchFamily="34" charset="0"/>
                <a:sym typeface="Verdana" pitchFamily="34" charset="0"/>
              </a:rPr>
              <a:t>tonnes</a:t>
            </a:r>
            <a:r>
              <a:rPr lang="en-US" sz="2200" dirty="0" smtClean="0">
                <a:latin typeface="Arial Narrow" pitchFamily="34" charset="0"/>
                <a:ea typeface="Verdana" pitchFamily="34" charset="0"/>
                <a:cs typeface="Verdana" pitchFamily="34" charset="0"/>
                <a:sym typeface="Verdana" pitchFamily="34" charset="0"/>
              </a:rPr>
              <a:t> of fresh fruits and vegetables </a:t>
            </a:r>
          </a:p>
          <a:p>
            <a:pPr algn="just"/>
            <a:r>
              <a:rPr lang="en-US" sz="2200" dirty="0" smtClean="0">
                <a:latin typeface="Arial Narrow" pitchFamily="34" charset="0"/>
                <a:ea typeface="Verdana" pitchFamily="34" charset="0"/>
                <a:cs typeface="Verdana" pitchFamily="34" charset="0"/>
                <a:sym typeface="Verdana" pitchFamily="34" charset="0"/>
              </a:rPr>
              <a:t>Markets expanded to Russia and </a:t>
            </a:r>
            <a:r>
              <a:rPr lang="en-US" sz="2200" dirty="0" err="1" smtClean="0">
                <a:latin typeface="Arial Narrow" pitchFamily="34" charset="0"/>
                <a:ea typeface="Verdana" pitchFamily="34" charset="0"/>
                <a:cs typeface="Verdana" pitchFamily="34" charset="0"/>
                <a:sym typeface="Verdana" pitchFamily="34" charset="0"/>
              </a:rPr>
              <a:t>Kazakstan</a:t>
            </a:r>
            <a:endParaRPr lang="ru-RU" sz="2200" dirty="0">
              <a:latin typeface="Arial Narrow" pitchFamily="34" charset="0"/>
              <a:ea typeface="Verdana" pitchFamily="34" charset="0"/>
              <a:cs typeface="Verdana" pitchFamily="34" charset="0"/>
              <a:sym typeface="Verdana" pitchFamily="34" charset="0"/>
            </a:endParaRPr>
          </a:p>
          <a:p>
            <a:endParaRPr lang="ru-RU" sz="2200" dirty="0">
              <a:latin typeface="Arial Narrow" pitchFamily="34" charset="0"/>
            </a:endParaRPr>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61799" y="1217318"/>
            <a:ext cx="2214254" cy="1252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4" name="Picture 6" descr="C:\Users\user\Documents\Geneva\SLIDE 1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89722" y="2503298"/>
            <a:ext cx="2205152" cy="1395428"/>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99132" y="3865066"/>
            <a:ext cx="2186331" cy="1261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5" name="Picture 7" descr="C:\Users\user\Documents\Geneva\Рисунок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70901" y="5024800"/>
            <a:ext cx="2205152" cy="15005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95758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513" y="188640"/>
            <a:ext cx="8871088" cy="778098"/>
          </a:xfrm>
          <a:solidFill>
            <a:srgbClr val="92D050"/>
          </a:solidFill>
        </p:spPr>
        <p:txBody>
          <a:bodyPr/>
          <a:lstStyle/>
          <a:p>
            <a:r>
              <a:rPr lang="en-US" b="1" dirty="0">
                <a:latin typeface="Arial Narrow" pitchFamily="34" charset="0"/>
              </a:rPr>
              <a:t>Green is profitable!</a:t>
            </a:r>
            <a:endParaRPr lang="ru-RU" dirty="0"/>
          </a:p>
        </p:txBody>
      </p:sp>
      <p:sp>
        <p:nvSpPr>
          <p:cNvPr id="3" name="Объект 2"/>
          <p:cNvSpPr>
            <a:spLocks noGrp="1"/>
          </p:cNvSpPr>
          <p:nvPr>
            <p:ph sz="half" idx="1"/>
          </p:nvPr>
        </p:nvSpPr>
        <p:spPr>
          <a:xfrm>
            <a:off x="179512" y="1173480"/>
            <a:ext cx="5154488" cy="5540504"/>
          </a:xfrm>
          <a:solidFill>
            <a:srgbClr val="92D050"/>
          </a:solidFill>
        </p:spPr>
        <p:txBody>
          <a:bodyPr>
            <a:normAutofit lnSpcReduction="10000"/>
          </a:bodyPr>
          <a:lstStyle/>
          <a:p>
            <a:r>
              <a:rPr lang="en-US" dirty="0">
                <a:latin typeface="Arial Narrow" pitchFamily="34" charset="0"/>
              </a:rPr>
              <a:t>A series of trainings on the use of organic fertilizers, biological preparations and stimulants were conducted for the leaders of 20 farmers groups and the leaders of 10 agricultural </a:t>
            </a:r>
            <a:r>
              <a:rPr lang="en-US" dirty="0" smtClean="0">
                <a:latin typeface="Arial Narrow" pitchFamily="34" charset="0"/>
              </a:rPr>
              <a:t>cooperatives</a:t>
            </a:r>
          </a:p>
          <a:p>
            <a:r>
              <a:rPr lang="en-US" dirty="0" smtClean="0">
                <a:latin typeface="Arial Narrow" pitchFamily="34" charset="0"/>
              </a:rPr>
              <a:t>More </a:t>
            </a:r>
            <a:r>
              <a:rPr lang="en-US" dirty="0">
                <a:latin typeface="Arial Narrow" pitchFamily="34" charset="0"/>
              </a:rPr>
              <a:t>than 150 farmers started using biological stimulants and effective </a:t>
            </a:r>
            <a:r>
              <a:rPr lang="en-US" dirty="0" smtClean="0">
                <a:latin typeface="Arial Narrow" pitchFamily="34" charset="0"/>
              </a:rPr>
              <a:t>micro-organisms.</a:t>
            </a:r>
          </a:p>
          <a:p>
            <a:r>
              <a:rPr lang="en-US" dirty="0" smtClean="0">
                <a:latin typeface="Arial Narrow" pitchFamily="34" charset="0"/>
              </a:rPr>
              <a:t>Crop </a:t>
            </a:r>
            <a:r>
              <a:rPr lang="en-US" dirty="0">
                <a:latin typeface="Arial Narrow" pitchFamily="34" charset="0"/>
              </a:rPr>
              <a:t>yield of many agricultural products is </a:t>
            </a:r>
            <a:r>
              <a:rPr lang="en-US" dirty="0" smtClean="0">
                <a:latin typeface="Arial Narrow" pitchFamily="34" charset="0"/>
              </a:rPr>
              <a:t> now 10-15</a:t>
            </a:r>
            <a:r>
              <a:rPr lang="en-US" dirty="0">
                <a:latin typeface="Arial Narrow" pitchFamily="34" charset="0"/>
              </a:rPr>
              <a:t>% higher than with the use of traditional technologies. </a:t>
            </a:r>
            <a:endParaRPr lang="ru-RU" dirty="0">
              <a:latin typeface="Arial Narrow" pitchFamily="34" charset="0"/>
            </a:endParaRPr>
          </a:p>
          <a:p>
            <a:endParaRPr lang="ru-RU" dirty="0">
              <a:latin typeface="Arial Narrow" pitchFamily="34" charset="0"/>
            </a:endParaRPr>
          </a:p>
        </p:txBody>
      </p:sp>
      <p:pic>
        <p:nvPicPr>
          <p:cNvPr id="3074" name="Picture 2" descr="C:\Users\user\Documents\Geneva\SLIDE 7.jpg"/>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5441337" y="1196752"/>
            <a:ext cx="3648405" cy="2664296"/>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C:\Users\user\Documents\Geneva\SLIDE 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36096" y="4005064"/>
            <a:ext cx="3614505" cy="27089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7374147"/>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616</TotalTime>
  <Words>517</Words>
  <Application>Microsoft Office PowerPoint</Application>
  <PresentationFormat>On-screen Show (4:3)</PresentationFormat>
  <Paragraphs>46</Paragraphs>
  <Slides>8</Slides>
  <Notes>0</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Тема Office</vt:lpstr>
      <vt:lpstr>Aid for Trade in Batken: results that last.</vt:lpstr>
      <vt:lpstr>Batken Province</vt:lpstr>
      <vt:lpstr>UNDP in Batken Province</vt:lpstr>
      <vt:lpstr>Aid for Trade in Batken</vt:lpstr>
      <vt:lpstr>Capacity Building</vt:lpstr>
      <vt:lpstr>Access to marketing information</vt:lpstr>
      <vt:lpstr>Support to cooperatives and farmers associations</vt:lpstr>
      <vt:lpstr>Green is profitable!</vt:lpstr>
    </vt:vector>
  </TitlesOfParts>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Aid for Trade in Batken:  results that last!</dc:title>
  <dc:creator>user</dc:creator>
  <cp:lastModifiedBy>onu</cp:lastModifiedBy>
  <cp:revision>16</cp:revision>
  <dcterms:created xsi:type="dcterms:W3CDTF">2013-07-10T01:14:17Z</dcterms:created>
  <dcterms:modified xsi:type="dcterms:W3CDTF">2013-07-11T09:20:09Z</dcterms:modified>
</cp:coreProperties>
</file>