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83" r:id="rId2"/>
    <p:sldId id="258" r:id="rId3"/>
    <p:sldId id="266" r:id="rId4"/>
    <p:sldId id="267" r:id="rId5"/>
    <p:sldId id="277" r:id="rId6"/>
    <p:sldId id="262" r:id="rId7"/>
    <p:sldId id="278" r:id="rId8"/>
    <p:sldId id="279" r:id="rId9"/>
    <p:sldId id="264" r:id="rId10"/>
    <p:sldId id="265" r:id="rId11"/>
    <p:sldId id="275" r:id="rId12"/>
    <p:sldId id="273" r:id="rId13"/>
    <p:sldId id="274" r:id="rId14"/>
    <p:sldId id="268" r:id="rId15"/>
    <p:sldId id="269" r:id="rId16"/>
    <p:sldId id="270" r:id="rId17"/>
    <p:sldId id="271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31C5B-69ED-4E0C-AE95-38A2D05ED6AB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17002-3B0C-4509-AF55-582E8326F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73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Обновить</a:t>
            </a:r>
            <a:r>
              <a:rPr lang="ru-RU" baseline="0" dirty="0" smtClean="0"/>
              <a:t> ДБ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277ED-3BAB-4C53-9C34-E3C5E916BA7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43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277ED-3BAB-4C53-9C34-E3C5E916BA7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43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dirty="0" smtClean="0"/>
              <a:t>УП № 464 «О развитии гос. политики в сфере внешней торговли и мерах по совершенствованию экспортно-импортных процедур»</a:t>
            </a:r>
          </a:p>
          <a:p>
            <a:r>
              <a:rPr lang="ru-RU" sz="1100" dirty="0" smtClean="0"/>
              <a:t>ПП</a:t>
            </a:r>
            <a:r>
              <a:rPr lang="ru-RU" sz="1100" baseline="0" dirty="0" smtClean="0"/>
              <a:t> </a:t>
            </a:r>
            <a:r>
              <a:rPr lang="ru-RU" sz="1100" dirty="0" smtClean="0"/>
              <a:t>КР от 19 июня 2008 года № 315 «О Концепции внедрения принципа «единого окна» в сфере внешней торговли КР»</a:t>
            </a:r>
          </a:p>
          <a:p>
            <a:r>
              <a:rPr lang="ru-RU" sz="1100" dirty="0" smtClean="0"/>
              <a:t>ПП КР от 4 февраля 2009 года № 76 «О ТЭО проекта внедрения принципа «единого окна» в сфере внешней торговли КР»</a:t>
            </a:r>
          </a:p>
          <a:p>
            <a:r>
              <a:rPr lang="ru-RU" sz="1100" dirty="0" smtClean="0"/>
              <a:t>ПП КР от 27 августа 2009 года № 539 «О создании ГП «Центр «единого окна» в сфере внешней торговли»</a:t>
            </a:r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277ED-3BAB-4C53-9C34-E3C5E916BA7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5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480" indent="-2824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9970" indent="-22599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1958" indent="-22599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3946" indent="-22599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5934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7921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9909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1897" indent="-2259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936D01-A49D-4EDF-94EA-44580543F779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35EF31-0025-4506-9487-7ACEBBC6CB3C}" type="datetimeFigureOut">
              <a:rPr lang="ru-RU" smtClean="0"/>
              <a:t>09.07.2013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163A1B-B301-4986-BF76-6CC004BCD41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Кыргызская Республика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Такиров</a:t>
            </a:r>
            <a:r>
              <a:rPr lang="ru-RU" dirty="0" smtClean="0"/>
              <a:t> </a:t>
            </a:r>
            <a:r>
              <a:rPr lang="ru-RU" dirty="0" err="1" smtClean="0"/>
              <a:t>Урмат</a:t>
            </a:r>
            <a:endParaRPr lang="ru-RU" dirty="0" smtClean="0"/>
          </a:p>
          <a:p>
            <a:r>
              <a:rPr lang="ru-RU" dirty="0" smtClean="0"/>
              <a:t>Специалист по внешней торговле</a:t>
            </a:r>
          </a:p>
          <a:p>
            <a:r>
              <a:rPr lang="ru-RU" dirty="0" smtClean="0"/>
              <a:t>Государственное предприятие «Центр «единого окна» в сфере внешней торговли» при Министерстве экономики КР</a:t>
            </a:r>
            <a:endParaRPr lang="ru-RU" dirty="0"/>
          </a:p>
        </p:txBody>
      </p:sp>
      <p:pic>
        <p:nvPicPr>
          <p:cNvPr id="6" name="Picture 9" descr="Tulpar brandbook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4200466" cy="252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833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Следующие шаги:</a:t>
            </a:r>
            <a:br>
              <a:rPr lang="ru-RU" dirty="0" smtClean="0"/>
            </a:br>
            <a:r>
              <a:rPr lang="ru-RU" dirty="0" smtClean="0"/>
              <a:t>Упрощение процедур торговли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Интеграция информационных систем «Единого окна» и Таможни</a:t>
            </a:r>
          </a:p>
          <a:p>
            <a:pPr lvl="1"/>
            <a:r>
              <a:rPr lang="ru-RU" dirty="0" smtClean="0"/>
              <a:t>Обмен данными для проведения таможенного оформления</a:t>
            </a:r>
          </a:p>
          <a:p>
            <a:pPr lvl="1"/>
            <a:r>
              <a:rPr lang="ru-RU" dirty="0" smtClean="0"/>
              <a:t>Повысить </a:t>
            </a:r>
            <a:r>
              <a:rPr lang="ru-RU" dirty="0"/>
              <a:t>статус электронных документов и подготовить почву для перехода к электронному </a:t>
            </a:r>
            <a:r>
              <a:rPr lang="ru-RU" dirty="0" smtClean="0"/>
              <a:t>документообороту</a:t>
            </a:r>
          </a:p>
          <a:p>
            <a:pPr lvl="1"/>
            <a:r>
              <a:rPr lang="ru-RU" dirty="0" smtClean="0"/>
              <a:t>Общий справочник по нетарифным мерам регулирования</a:t>
            </a:r>
          </a:p>
          <a:p>
            <a:endParaRPr lang="ru-RU" dirty="0" smtClean="0"/>
          </a:p>
          <a:p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3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Следующие шаги:</a:t>
            </a:r>
            <a:br>
              <a:rPr lang="ru-RU" dirty="0" smtClean="0"/>
            </a:br>
            <a:r>
              <a:rPr lang="ru-RU" dirty="0" smtClean="0"/>
              <a:t>Упрощение процедур торговли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Проведение реинжиниринга бизнес-процессов 11 органов</a:t>
            </a:r>
          </a:p>
          <a:p>
            <a:pPr lvl="1"/>
            <a:r>
              <a:rPr lang="ru-RU" dirty="0" smtClean="0"/>
              <a:t>Проведение анализа бизнес-процессов</a:t>
            </a:r>
          </a:p>
          <a:p>
            <a:pPr lvl="1"/>
            <a:r>
              <a:rPr lang="ru-RU" dirty="0" smtClean="0"/>
              <a:t>Реинжиниринг бизнес-процессов и изменение регламентов деятельности</a:t>
            </a:r>
          </a:p>
          <a:p>
            <a:pPr lvl="1"/>
            <a:r>
              <a:rPr lang="ru-RU" dirty="0" smtClean="0"/>
              <a:t>Разработка и внедрение упрощенных и прозрачных ценовых схем за услуги 11 органов</a:t>
            </a:r>
          </a:p>
          <a:p>
            <a:endParaRPr lang="ru-RU" dirty="0" smtClean="0"/>
          </a:p>
          <a:p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6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Следующие шаги:</a:t>
            </a:r>
            <a:br>
              <a:rPr lang="ru-RU" dirty="0" smtClean="0"/>
            </a:br>
            <a:r>
              <a:rPr lang="ru-RU" dirty="0" smtClean="0"/>
              <a:t>Упрощение процедур торговли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Внедрение системы управления рисками в таможне</a:t>
            </a:r>
          </a:p>
          <a:p>
            <a:pPr lvl="1"/>
            <a:r>
              <a:rPr lang="ru-RU" dirty="0" smtClean="0"/>
              <a:t>Выработка </a:t>
            </a:r>
            <a:r>
              <a:rPr lang="ru-RU" dirty="0"/>
              <a:t>и утверждение  оптимальной структуры Управления рисками и таможни в целом на основе процессного менеджмента</a:t>
            </a:r>
            <a:endParaRPr lang="ru-RU" dirty="0" smtClean="0"/>
          </a:p>
          <a:p>
            <a:pPr lvl="1"/>
            <a:r>
              <a:rPr lang="ru-RU" dirty="0"/>
              <a:t>Повышение потенциала персонала через обучение и </a:t>
            </a:r>
            <a:r>
              <a:rPr lang="ru-RU" dirty="0" smtClean="0"/>
              <a:t>инструктаж</a:t>
            </a:r>
          </a:p>
          <a:p>
            <a:pPr lvl="1"/>
            <a:r>
              <a:rPr lang="ru-RU" dirty="0" smtClean="0"/>
              <a:t>Внедрение международных стандартов </a:t>
            </a:r>
            <a:r>
              <a:rPr lang="ru-RU" dirty="0"/>
              <a:t>по </a:t>
            </a:r>
            <a:r>
              <a:rPr lang="ru-RU" dirty="0" smtClean="0"/>
              <a:t>управлению рисками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1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Пробелы в упрощении процедур торговли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Неактивная позиция Правительства при решении проблем реализации принципов «Единого окна»</a:t>
            </a:r>
          </a:p>
          <a:p>
            <a:r>
              <a:rPr lang="ru-RU" dirty="0" smtClean="0"/>
              <a:t>Сопротивление изменениям в органах, регулирующих внешнюю торговлю</a:t>
            </a:r>
          </a:p>
          <a:p>
            <a:r>
              <a:rPr lang="ru-RU" dirty="0" smtClean="0"/>
              <a:t>Отсутствие закона об электронной торговле (на основе </a:t>
            </a:r>
            <a:r>
              <a:rPr lang="en-US" dirty="0" smtClean="0"/>
              <a:t>UNCITRAL)</a:t>
            </a:r>
          </a:p>
          <a:p>
            <a:r>
              <a:rPr lang="ru-RU" dirty="0" smtClean="0"/>
              <a:t>Дорогие услуги электронно-цифровой подписи (не унифицированные ЭЦП)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5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Содействие экспорту в Кыргызской Республике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1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Содействие экспорту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Разработана Стратегия развития экспорта КР на среднесрочный период 2013-2017 гг.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Министерство экономики КР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Международный торговый центр </a:t>
            </a:r>
            <a:r>
              <a:rPr lang="en-US" dirty="0" smtClean="0"/>
              <a:t>UNCTAD/WTO</a:t>
            </a:r>
            <a:endParaRPr lang="ru-RU" dirty="0" smtClean="0"/>
          </a:p>
          <a:p>
            <a:pPr lvl="1">
              <a:spcBef>
                <a:spcPts val="1200"/>
              </a:spcBef>
            </a:pPr>
            <a:r>
              <a:rPr lang="ru-RU" dirty="0" smtClean="0"/>
              <a:t>3 фазы консультаций (в том числе в регионах) и более 400 участников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6 приоритетных секторов и 4 кросс-сектора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Двусторонние переговоры с донорами и партнерами по развитию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ru-RU" dirty="0" smtClean="0"/>
              <a:t>На утверждении в Правительстве КР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1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Следующие шаги по Стратегии развития экспорта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1495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Создание </a:t>
            </a:r>
            <a:r>
              <a:rPr lang="ru-RU" b="1" dirty="0" smtClean="0"/>
              <a:t>Экспертной группы по Стратегии развития экспорта </a:t>
            </a:r>
            <a:r>
              <a:rPr lang="ru-RU" dirty="0" smtClean="0"/>
              <a:t>(</a:t>
            </a:r>
            <a:r>
              <a:rPr lang="ru-RU" dirty="0"/>
              <a:t>мониторинг и </a:t>
            </a:r>
            <a:r>
              <a:rPr lang="ru-RU" dirty="0" smtClean="0"/>
              <a:t>координация) в Совете по инвестициям и предпринимательству при Правительстве КР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Реализация планов мероприятий по 10 приоритетным направлениям до 2017 года:</a:t>
            </a:r>
          </a:p>
          <a:p>
            <a:pPr lvl="1">
              <a:spcBef>
                <a:spcPts val="1200"/>
              </a:spcBef>
            </a:pPr>
            <a:r>
              <a:rPr lang="ru-RU" sz="2600" dirty="0" smtClean="0"/>
              <a:t>Фрукты и овощи</a:t>
            </a:r>
          </a:p>
          <a:p>
            <a:pPr lvl="1">
              <a:spcBef>
                <a:spcPts val="1200"/>
              </a:spcBef>
            </a:pPr>
            <a:r>
              <a:rPr lang="ru-RU" sz="2600" dirty="0" smtClean="0"/>
              <a:t>Молочная продукция</a:t>
            </a:r>
          </a:p>
          <a:p>
            <a:pPr lvl="1">
              <a:spcBef>
                <a:spcPts val="1200"/>
              </a:spcBef>
            </a:pPr>
            <a:r>
              <a:rPr lang="ru-RU" sz="2600" dirty="0" smtClean="0"/>
              <a:t>Мясная продукция</a:t>
            </a:r>
          </a:p>
          <a:p>
            <a:pPr lvl="1">
              <a:spcBef>
                <a:spcPts val="1200"/>
              </a:spcBef>
            </a:pPr>
            <a:r>
              <a:rPr lang="ru-RU" sz="2600" dirty="0" smtClean="0"/>
              <a:t>Текстиль и швейная отрасль</a:t>
            </a:r>
          </a:p>
          <a:p>
            <a:pPr lvl="1">
              <a:spcBef>
                <a:spcPts val="1200"/>
              </a:spcBef>
            </a:pPr>
            <a:r>
              <a:rPr lang="ru-RU" sz="2600" dirty="0" smtClean="0"/>
              <a:t>Бутилированная вода</a:t>
            </a:r>
          </a:p>
          <a:p>
            <a:pPr lvl="1">
              <a:spcBef>
                <a:spcPts val="1200"/>
              </a:spcBef>
            </a:pPr>
            <a:r>
              <a:rPr lang="ru-RU" sz="2600" dirty="0" smtClean="0"/>
              <a:t>Туризм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5084238" y="3743807"/>
            <a:ext cx="3808242" cy="281669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>
              <a:spcBef>
                <a:spcPts val="1200"/>
              </a:spcBef>
            </a:pPr>
            <a:r>
              <a:rPr lang="ru-RU" dirty="0" smtClean="0"/>
              <a:t>Торговое финансирование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Инфраструктура качества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Упрощение процедур торговли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Торговая информация и продвижение</a:t>
            </a:r>
          </a:p>
        </p:txBody>
      </p:sp>
    </p:spTree>
    <p:extLst>
      <p:ext uri="{BB962C8B-B14F-4D97-AF65-F5344CB8AC3E}">
        <p14:creationId xmlns:p14="http://schemas.microsoft.com/office/powerpoint/2010/main" val="10994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Следующие шаги по Стратегии развития экспорта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Создание организации продвижения экспорта</a:t>
            </a:r>
          </a:p>
          <a:p>
            <a:pPr lvl="1"/>
            <a:r>
              <a:rPr lang="ru-RU" dirty="0" smtClean="0"/>
              <a:t>ГП «Центр «единого окна» в сфере внешней торговли» при Министерстве экономики КР</a:t>
            </a:r>
          </a:p>
          <a:p>
            <a:pPr lvl="1"/>
            <a:r>
              <a:rPr lang="ru-RU" dirty="0" smtClean="0"/>
              <a:t>Международный торговый центр </a:t>
            </a:r>
            <a:r>
              <a:rPr lang="en-US" dirty="0" smtClean="0"/>
              <a:t>UNCTAD/WTO</a:t>
            </a:r>
            <a:endParaRPr lang="ru-RU" dirty="0" smtClean="0"/>
          </a:p>
          <a:p>
            <a:pPr lvl="1"/>
            <a:r>
              <a:rPr lang="ru-RU" dirty="0" smtClean="0"/>
              <a:t>Подготовлена концепция и проект Постановления Правительства КР</a:t>
            </a:r>
          </a:p>
          <a:p>
            <a:pPr lvl="1"/>
            <a:r>
              <a:rPr lang="ru-RU" dirty="0" smtClean="0"/>
              <a:t>На стадии внесения на утверждение в Правительство КР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8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9" descr="Tulpar brandbook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28189"/>
            <a:ext cx="5448610" cy="326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65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Упрощение процедур торговли в Кыргызской Республике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90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7112" y="85193"/>
            <a:ext cx="8421351" cy="92697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Предпосылки создания Единого окна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251520" y="1124744"/>
            <a:ext cx="6332288" cy="5400600"/>
          </a:xfrm>
          <a:prstGeom prst="homePlate">
            <a:avLst>
              <a:gd name="adj" fmla="val 26574"/>
            </a:avLst>
          </a:prstGeom>
          <a:solidFill>
            <a:schemeClr val="lt1"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defTabSz="546100">
              <a:buClr>
                <a:srgbClr val="8A1310"/>
              </a:buClr>
              <a:buSzPct val="125000"/>
              <a:buFont typeface="Wingdings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Большое количество </a:t>
            </a:r>
            <a:r>
              <a:rPr lang="ru-RU" sz="2400" dirty="0" smtClean="0">
                <a:solidFill>
                  <a:schemeClr val="tx1"/>
                </a:solidFill>
              </a:rPr>
              <a:t>документов</a:t>
            </a:r>
          </a:p>
          <a:p>
            <a:pPr defTabSz="546100">
              <a:buClr>
                <a:srgbClr val="8A1310"/>
              </a:buClr>
              <a:buSzPct val="125000"/>
            </a:pPr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>
                <a:solidFill>
                  <a:schemeClr val="tx1"/>
                </a:solidFill>
              </a:rPr>
              <a:t>стадии подготовки </a:t>
            </a:r>
            <a:r>
              <a:rPr lang="ru-RU" sz="2400" dirty="0" smtClean="0">
                <a:solidFill>
                  <a:schemeClr val="tx1"/>
                </a:solidFill>
              </a:rPr>
              <a:t>документов</a:t>
            </a:r>
          </a:p>
          <a:p>
            <a:pPr defTabSz="546100">
              <a:buClr>
                <a:srgbClr val="8A1310"/>
              </a:buClr>
              <a:buSzPct val="125000"/>
            </a:pPr>
            <a:r>
              <a:rPr lang="ru-RU" sz="2400" dirty="0" smtClean="0">
                <a:solidFill>
                  <a:schemeClr val="tx1"/>
                </a:solidFill>
              </a:rPr>
              <a:t>до </a:t>
            </a:r>
            <a:r>
              <a:rPr lang="ru-RU" sz="2400" dirty="0">
                <a:solidFill>
                  <a:schemeClr val="tx1"/>
                </a:solidFill>
              </a:rPr>
              <a:t>начала ввоза/вывоза </a:t>
            </a:r>
            <a:r>
              <a:rPr lang="ru-RU" sz="2400" dirty="0" smtClean="0">
                <a:solidFill>
                  <a:schemeClr val="tx1"/>
                </a:solidFill>
              </a:rPr>
              <a:t>товаров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defTabSz="546100">
              <a:buClr>
                <a:srgbClr val="8A1310"/>
              </a:buClr>
              <a:buSzPct val="125000"/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Сложная </a:t>
            </a:r>
            <a:r>
              <a:rPr lang="ru-RU" sz="2400" dirty="0">
                <a:solidFill>
                  <a:schemeClr val="tx1"/>
                </a:solidFill>
              </a:rPr>
              <a:t>процедура выдачи  разрешительных документов</a:t>
            </a:r>
          </a:p>
          <a:p>
            <a:pPr marL="342900" indent="-342900" defTabSz="546100">
              <a:buClr>
                <a:srgbClr val="8A1310"/>
              </a:buClr>
              <a:buSzPct val="125000"/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Отсутствие </a:t>
            </a:r>
            <a:r>
              <a:rPr lang="ru-RU" sz="2400" dirty="0">
                <a:solidFill>
                  <a:schemeClr val="tx1"/>
                </a:solidFill>
              </a:rPr>
              <a:t>доступной информации для бизнеса о порядке ведения международной торговли </a:t>
            </a:r>
          </a:p>
          <a:p>
            <a:pPr marL="342900" indent="-342900" defTabSz="546100">
              <a:buClr>
                <a:srgbClr val="8A1310"/>
              </a:buClr>
              <a:buSzPct val="125000"/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Наличие </a:t>
            </a:r>
            <a:r>
              <a:rPr lang="ru-RU" sz="2400" dirty="0">
                <a:solidFill>
                  <a:schemeClr val="tx1"/>
                </a:solidFill>
              </a:rPr>
              <a:t>множества </a:t>
            </a:r>
            <a:r>
              <a:rPr lang="ru-RU" sz="2400" dirty="0" smtClean="0">
                <a:solidFill>
                  <a:schemeClr val="tx1"/>
                </a:solidFill>
              </a:rPr>
              <a:t>дублирующих процедур </a:t>
            </a:r>
            <a:r>
              <a:rPr lang="ru-RU" sz="2400" dirty="0">
                <a:solidFill>
                  <a:schemeClr val="tx1"/>
                </a:solidFill>
              </a:rPr>
              <a:t>и процессов государственного контроля</a:t>
            </a:r>
          </a:p>
          <a:p>
            <a:pPr marL="342900" indent="-342900" defTabSz="546100">
              <a:buClr>
                <a:srgbClr val="8A1310"/>
              </a:buClr>
              <a:buSzPct val="125000"/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Отсутствие </a:t>
            </a:r>
            <a:r>
              <a:rPr lang="ru-RU" sz="2400" dirty="0">
                <a:solidFill>
                  <a:schemeClr val="tx1"/>
                </a:solidFill>
              </a:rPr>
              <a:t>единого механизма </a:t>
            </a:r>
            <a:endParaRPr lang="ru-RU" sz="2400" dirty="0" smtClean="0">
              <a:solidFill>
                <a:schemeClr val="tx1"/>
              </a:solidFill>
            </a:endParaRPr>
          </a:p>
          <a:p>
            <a:pPr defTabSz="546100">
              <a:buClr>
                <a:srgbClr val="8A1310"/>
              </a:buClr>
              <a:buSzPct val="125000"/>
            </a:pPr>
            <a:r>
              <a:rPr lang="ru-RU" sz="2400" dirty="0" smtClean="0">
                <a:solidFill>
                  <a:schemeClr val="tx1"/>
                </a:solidFill>
              </a:rPr>
              <a:t>обмена </a:t>
            </a:r>
            <a:r>
              <a:rPr lang="ru-RU" sz="2400" dirty="0">
                <a:solidFill>
                  <a:schemeClr val="tx1"/>
                </a:solidFill>
              </a:rPr>
              <a:t>информацией </a:t>
            </a:r>
            <a:r>
              <a:rPr lang="ru-RU" sz="2400" dirty="0" smtClean="0">
                <a:solidFill>
                  <a:schemeClr val="tx1"/>
                </a:solidFill>
              </a:rPr>
              <a:t>между </a:t>
            </a:r>
            <a:r>
              <a:rPr lang="ru-RU" sz="2400" dirty="0" smtClean="0">
                <a:solidFill>
                  <a:schemeClr val="bg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       </a:t>
            </a:r>
            <a:r>
              <a:rPr lang="ru-RU" sz="2400" dirty="0">
                <a:solidFill>
                  <a:schemeClr val="tx1"/>
                </a:solidFill>
              </a:rPr>
              <a:t>государственными органами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48264" y="2348880"/>
            <a:ext cx="2088232" cy="2952328"/>
          </a:xfrm>
          <a:prstGeom prst="roundRect">
            <a:avLst>
              <a:gd name="adj" fmla="val 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A1310"/>
                </a:solidFill>
              </a:rPr>
              <a:t>Количество дней оформления: </a:t>
            </a:r>
            <a:endParaRPr lang="en-US" dirty="0">
              <a:solidFill>
                <a:srgbClr val="8A1310"/>
              </a:solidFill>
            </a:endParaRPr>
          </a:p>
          <a:p>
            <a:pPr algn="ctr"/>
            <a:r>
              <a:rPr lang="ru-RU" dirty="0">
                <a:solidFill>
                  <a:srgbClr val="8A1310"/>
                </a:solidFill>
              </a:rPr>
              <a:t>Экспорт- </a:t>
            </a:r>
            <a:r>
              <a:rPr lang="ru-RU" b="1" dirty="0">
                <a:solidFill>
                  <a:schemeClr val="tx1"/>
                </a:solidFill>
              </a:rPr>
              <a:t>63</a:t>
            </a:r>
            <a:r>
              <a:rPr lang="ru-RU" dirty="0">
                <a:solidFill>
                  <a:srgbClr val="8A1310"/>
                </a:solidFill>
              </a:rPr>
              <a:t>    Импорт -</a:t>
            </a:r>
            <a:r>
              <a:rPr lang="ru-RU" b="1" dirty="0" smtClean="0">
                <a:solidFill>
                  <a:schemeClr val="tx1"/>
                </a:solidFill>
              </a:rPr>
              <a:t>75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rgbClr val="8A1310"/>
              </a:solidFill>
            </a:endParaRPr>
          </a:p>
          <a:p>
            <a:pPr algn="ctr"/>
            <a:r>
              <a:rPr lang="ru-RU" dirty="0">
                <a:solidFill>
                  <a:srgbClr val="8A1310"/>
                </a:solidFill>
              </a:rPr>
              <a:t>Рейтинг </a:t>
            </a:r>
            <a:r>
              <a:rPr lang="en-US" b="1" dirty="0">
                <a:solidFill>
                  <a:srgbClr val="8A1310"/>
                </a:solidFill>
              </a:rPr>
              <a:t>DOING BUSINESS</a:t>
            </a:r>
            <a:r>
              <a:rPr lang="ru-RU" b="1" dirty="0" smtClean="0">
                <a:solidFill>
                  <a:srgbClr val="8A1310"/>
                </a:solidFill>
              </a:rPr>
              <a:t>-2013  </a:t>
            </a:r>
            <a:r>
              <a:rPr lang="ru-RU" b="1" dirty="0" smtClean="0">
                <a:solidFill>
                  <a:schemeClr val="tx1"/>
                </a:solidFill>
              </a:rPr>
              <a:t>174</a:t>
            </a:r>
            <a:r>
              <a:rPr lang="ru-RU" dirty="0" smtClean="0">
                <a:solidFill>
                  <a:srgbClr val="8A1310"/>
                </a:solidFill>
              </a:rPr>
              <a:t> </a:t>
            </a:r>
            <a:r>
              <a:rPr lang="ru-RU" dirty="0">
                <a:solidFill>
                  <a:srgbClr val="8A1310"/>
                </a:solidFill>
              </a:rPr>
              <a:t>место</a:t>
            </a:r>
          </a:p>
          <a:p>
            <a:pPr algn="ctr"/>
            <a:r>
              <a:rPr lang="ru-RU" b="1" dirty="0" smtClean="0">
                <a:solidFill>
                  <a:srgbClr val="8A1310"/>
                </a:solidFill>
              </a:rPr>
              <a:t>индикатор </a:t>
            </a:r>
          </a:p>
          <a:p>
            <a:pPr algn="ctr"/>
            <a:r>
              <a:rPr lang="ru-RU" b="1" dirty="0" smtClean="0">
                <a:solidFill>
                  <a:srgbClr val="8A1310"/>
                </a:solidFill>
              </a:rPr>
              <a:t>«Международная торговля»</a:t>
            </a:r>
            <a:endParaRPr lang="ru-RU" dirty="0">
              <a:solidFill>
                <a:srgbClr val="8A1310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583808" y="3356992"/>
            <a:ext cx="7143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66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06728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7112" y="85193"/>
            <a:ext cx="8493359" cy="92697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Отчёт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Всемирного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банка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946554"/>
              </p:ext>
            </p:extLst>
          </p:nvPr>
        </p:nvGraphicFramePr>
        <p:xfrm>
          <a:off x="251520" y="908720"/>
          <a:ext cx="4464496" cy="27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224136"/>
                <a:gridCol w="108012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Экспортные</a:t>
                      </a:r>
                      <a:r>
                        <a:rPr lang="ru-RU" sz="1400" baseline="0" dirty="0" smtClean="0"/>
                        <a:t> процедуры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Продолжи-</a:t>
                      </a:r>
                      <a:r>
                        <a:rPr lang="ru-RU" sz="1400" dirty="0" err="1" smtClean="0"/>
                        <a:t>тельность</a:t>
                      </a:r>
                      <a:r>
                        <a:rPr lang="ru-RU" sz="1400" dirty="0" smtClean="0"/>
                        <a:t> (дней)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Стои-мость</a:t>
                      </a:r>
                      <a:r>
                        <a:rPr lang="ru-RU" sz="1400" dirty="0" smtClean="0"/>
                        <a:t> (В </a:t>
                      </a:r>
                      <a:r>
                        <a:rPr lang="en-US" sz="1400" dirty="0" smtClean="0"/>
                        <a:t>US $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</a:tr>
              <a:tr h="3653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Подготовка документов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210</a:t>
                      </a:r>
                      <a:endParaRPr lang="ru-RU" sz="1400" dirty="0"/>
                    </a:p>
                  </a:txBody>
                  <a:tcPr/>
                </a:tc>
              </a:tr>
              <a:tr h="506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Таможенная очистка и  тех. контроль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300</a:t>
                      </a:r>
                      <a:endParaRPr lang="ru-RU" sz="1400" dirty="0"/>
                    </a:p>
                  </a:txBody>
                  <a:tcPr/>
                </a:tc>
              </a:tr>
              <a:tr h="4926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Обработка</a:t>
                      </a:r>
                      <a:r>
                        <a:rPr lang="ru-RU" sz="1400" baseline="0" dirty="0" smtClean="0"/>
                        <a:t> в </a:t>
                      </a:r>
                      <a:r>
                        <a:rPr lang="ru-RU" sz="1400" dirty="0" smtClean="0"/>
                        <a:t>терминалах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150</a:t>
                      </a:r>
                      <a:endParaRPr lang="ru-RU" sz="1400" dirty="0"/>
                    </a:p>
                  </a:txBody>
                  <a:tcPr/>
                </a:tc>
              </a:tr>
              <a:tr h="33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Транспортировка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3500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4160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700197"/>
              </p:ext>
            </p:extLst>
          </p:nvPr>
        </p:nvGraphicFramePr>
        <p:xfrm>
          <a:off x="5724128" y="1078047"/>
          <a:ext cx="3204884" cy="551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797"/>
                <a:gridCol w="981087"/>
              </a:tblGrid>
              <a:tr h="4536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Позиция Кыргызстана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DB</a:t>
                      </a:r>
                      <a:r>
                        <a:rPr lang="en-US" sz="1800" baseline="0" dirty="0" smtClean="0"/>
                        <a:t> 201</a:t>
                      </a:r>
                      <a:r>
                        <a:rPr lang="ru-RU" sz="1800" baseline="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</a:tr>
              <a:tr h="49010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Рейтинг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174</a:t>
                      </a:r>
                      <a:endParaRPr lang="ru-RU" sz="1800" dirty="0"/>
                    </a:p>
                  </a:txBody>
                  <a:tcPr/>
                </a:tc>
              </a:tr>
              <a:tr h="56845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Документы для экспорта (количество)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</a:tr>
              <a:tr h="5159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Время на экспорт (в днях)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63</a:t>
                      </a:r>
                      <a:endParaRPr lang="ru-RU" sz="1800" dirty="0"/>
                    </a:p>
                  </a:txBody>
                  <a:tcPr/>
                </a:tc>
              </a:tr>
              <a:tr h="5159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cs typeface="Times New Roman" pitchFamily="18" charset="0"/>
                        </a:rPr>
                        <a:t>Стоимость экспорта 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cs typeface="Times New Roman" pitchFamily="18" charset="0"/>
                        </a:rPr>
                        <a:t>US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cs typeface="Times New Roman" pitchFamily="18" charset="0"/>
                        </a:rPr>
                        <a:t>$ за контейнер)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416</a:t>
                      </a:r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/>
                </a:tc>
              </a:tr>
              <a:tr h="5700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cs typeface="Times New Roman" pitchFamily="18" charset="0"/>
                        </a:rPr>
                        <a:t>Документы для импорта (количество)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/>
                </a:tc>
              </a:tr>
              <a:tr h="5159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cs typeface="Times New Roman" pitchFamily="18" charset="0"/>
                        </a:rPr>
                        <a:t>Время на импорт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cs typeface="Times New Roman" pitchFamily="18" charset="0"/>
                        </a:rPr>
                        <a:t> (в днях)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</a:tr>
              <a:tr h="5159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cs typeface="Times New Roman" pitchFamily="18" charset="0"/>
                        </a:rPr>
                        <a:t>Стоимость импорта (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cs typeface="Times New Roman" pitchFamily="18" charset="0"/>
                        </a:rPr>
                        <a:t>US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cs typeface="Times New Roman" pitchFamily="18" charset="0"/>
                        </a:rPr>
                        <a:t>$ за контейнер)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470</a:t>
                      </a:r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476239"/>
              </p:ext>
            </p:extLst>
          </p:nvPr>
        </p:nvGraphicFramePr>
        <p:xfrm>
          <a:off x="251520" y="3717032"/>
          <a:ext cx="4464496" cy="3027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811"/>
                <a:gridCol w="1221565"/>
                <a:gridCol w="1080120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Импортные</a:t>
                      </a:r>
                      <a:r>
                        <a:rPr lang="ru-RU" sz="1400" baseline="0" dirty="0" smtClean="0"/>
                        <a:t> процедуры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Продолжи-</a:t>
                      </a:r>
                      <a:r>
                        <a:rPr lang="ru-RU" sz="1400" dirty="0" err="1" smtClean="0"/>
                        <a:t>тельность</a:t>
                      </a:r>
                      <a:r>
                        <a:rPr lang="ru-RU" sz="1400" dirty="0" smtClean="0"/>
                        <a:t> (дней)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Стои-мость</a:t>
                      </a:r>
                      <a:r>
                        <a:rPr lang="ru-RU" sz="1400" dirty="0" smtClean="0"/>
                        <a:t> (В </a:t>
                      </a:r>
                      <a:r>
                        <a:rPr lang="en-US" sz="1400" dirty="0" smtClean="0"/>
                        <a:t>US $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</a:tr>
              <a:tr h="38017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Подготовка документов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280</a:t>
                      </a:r>
                      <a:endParaRPr lang="ru-RU" sz="1400" dirty="0"/>
                    </a:p>
                  </a:txBody>
                  <a:tcPr/>
                </a:tc>
              </a:tr>
              <a:tr h="565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Таможенная очистка и  тех. контроль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420</a:t>
                      </a:r>
                      <a:endParaRPr lang="ru-RU" sz="1400" dirty="0"/>
                    </a:p>
                  </a:txBody>
                  <a:tcPr/>
                </a:tc>
              </a:tr>
              <a:tr h="56509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Обработка</a:t>
                      </a:r>
                      <a:r>
                        <a:rPr lang="ru-RU" sz="1400" baseline="0" dirty="0" smtClean="0"/>
                        <a:t> в </a:t>
                      </a:r>
                      <a:r>
                        <a:rPr lang="ru-RU" sz="1400" dirty="0" smtClean="0"/>
                        <a:t>терминалах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300</a:t>
                      </a:r>
                      <a:endParaRPr lang="ru-RU" sz="1400" dirty="0"/>
                    </a:p>
                  </a:txBody>
                  <a:tcPr/>
                </a:tc>
              </a:tr>
              <a:tr h="3926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Транспортировка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3700</a:t>
                      </a:r>
                      <a:endParaRPr lang="ru-RU" sz="1400" dirty="0"/>
                    </a:p>
                  </a:txBody>
                  <a:tcPr/>
                </a:tc>
              </a:tr>
              <a:tr h="33241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4700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Штриховая стрелка вправо 5"/>
          <p:cNvSpPr/>
          <p:nvPr/>
        </p:nvSpPr>
        <p:spPr>
          <a:xfrm>
            <a:off x="4788024" y="2564904"/>
            <a:ext cx="936104" cy="720080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4764757" y="5157192"/>
            <a:ext cx="936104" cy="720080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111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07504" y="1124744"/>
            <a:ext cx="8928992" cy="5616624"/>
          </a:xfrm>
          <a:prstGeom prst="roundRect">
            <a:avLst>
              <a:gd name="adj" fmla="val 4801"/>
            </a:avLst>
          </a:prstGeom>
          <a:solidFill>
            <a:srgbClr val="FFFFFF">
              <a:alpha val="85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endParaRPr lang="ko-KR" altLang="en-US" sz="1800">
              <a:solidFill>
                <a:srgbClr val="000000"/>
              </a:solidFill>
              <a:ea typeface="HY헤드라인M" pitchFamily="18" charset="-127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7112" y="85193"/>
            <a:ext cx="8565367" cy="92697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Этапы реализации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51520" y="5949280"/>
            <a:ext cx="8712968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81"/>
          <p:cNvSpPr txBox="1">
            <a:spLocks noChangeArrowheads="1"/>
          </p:cNvSpPr>
          <p:nvPr/>
        </p:nvSpPr>
        <p:spPr bwMode="auto">
          <a:xfrm>
            <a:off x="501213" y="6093296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2007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5074293"/>
            <a:ext cx="1152128" cy="73866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Указ Президента КР №464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TextBox 81"/>
          <p:cNvSpPr txBox="1">
            <a:spLocks noChangeArrowheads="1"/>
          </p:cNvSpPr>
          <p:nvPr/>
        </p:nvSpPr>
        <p:spPr bwMode="auto">
          <a:xfrm>
            <a:off x="1653341" y="6101965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2008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03648" y="4849996"/>
            <a:ext cx="115212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ПП КР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>
                <a:solidFill>
                  <a:schemeClr val="bg1"/>
                </a:solidFill>
              </a:rPr>
              <a:t>№315</a:t>
            </a:r>
          </a:p>
        </p:txBody>
      </p:sp>
      <p:sp>
        <p:nvSpPr>
          <p:cNvPr id="16" name="TextBox 81"/>
          <p:cNvSpPr txBox="1">
            <a:spLocks noChangeArrowheads="1"/>
          </p:cNvSpPr>
          <p:nvPr/>
        </p:nvSpPr>
        <p:spPr bwMode="auto">
          <a:xfrm>
            <a:off x="2805469" y="6093296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2009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55776" y="4633972"/>
            <a:ext cx="115212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ПП КР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>
                <a:solidFill>
                  <a:schemeClr val="bg1"/>
                </a:solidFill>
              </a:rPr>
              <a:t>№76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55776" y="4057908"/>
            <a:ext cx="115212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ПП КР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 №539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9" name="TextBox 81"/>
          <p:cNvSpPr txBox="1">
            <a:spLocks noChangeArrowheads="1"/>
          </p:cNvSpPr>
          <p:nvPr/>
        </p:nvSpPr>
        <p:spPr bwMode="auto">
          <a:xfrm>
            <a:off x="5143393" y="6093296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2011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3770456"/>
            <a:ext cx="1152128" cy="73866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Проведение тендера АБР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1" name="TextBox 81"/>
          <p:cNvSpPr txBox="1">
            <a:spLocks noChangeArrowheads="1"/>
          </p:cNvSpPr>
          <p:nvPr/>
        </p:nvSpPr>
        <p:spPr bwMode="auto">
          <a:xfrm>
            <a:off x="6300192" y="6093296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2012</a:t>
            </a:r>
            <a:endParaRPr lang="en-US" dirty="0"/>
          </a:p>
        </p:txBody>
      </p:sp>
      <p:cxnSp>
        <p:nvCxnSpPr>
          <p:cNvPr id="22" name="Straight Connector 59"/>
          <p:cNvCxnSpPr/>
          <p:nvPr/>
        </p:nvCxnSpPr>
        <p:spPr>
          <a:xfrm>
            <a:off x="251516" y="1340768"/>
            <a:ext cx="3" cy="46098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9"/>
          <p:cNvCxnSpPr/>
          <p:nvPr/>
        </p:nvCxnSpPr>
        <p:spPr>
          <a:xfrm>
            <a:off x="1403648" y="1340768"/>
            <a:ext cx="3" cy="46098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59"/>
          <p:cNvCxnSpPr/>
          <p:nvPr/>
        </p:nvCxnSpPr>
        <p:spPr>
          <a:xfrm>
            <a:off x="2555773" y="1339454"/>
            <a:ext cx="3" cy="46098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59"/>
          <p:cNvCxnSpPr/>
          <p:nvPr/>
        </p:nvCxnSpPr>
        <p:spPr>
          <a:xfrm>
            <a:off x="3702387" y="1340768"/>
            <a:ext cx="3" cy="46098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59"/>
          <p:cNvCxnSpPr/>
          <p:nvPr/>
        </p:nvCxnSpPr>
        <p:spPr>
          <a:xfrm>
            <a:off x="4860032" y="1339454"/>
            <a:ext cx="3" cy="46098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entagon 42"/>
          <p:cNvSpPr/>
          <p:nvPr/>
        </p:nvSpPr>
        <p:spPr>
          <a:xfrm>
            <a:off x="4860032" y="3212976"/>
            <a:ext cx="1368152" cy="521476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ПО ИСЕО</a:t>
            </a:r>
            <a:endParaRPr lang="ru-RU" sz="14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2160" y="1414057"/>
            <a:ext cx="115212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ПП КР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 №390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07904" y="3861048"/>
            <a:ext cx="1152128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Пилотный проект</a:t>
            </a:r>
          </a:p>
        </p:txBody>
      </p:sp>
      <p:sp>
        <p:nvSpPr>
          <p:cNvPr id="35" name="TextBox 81"/>
          <p:cNvSpPr txBox="1">
            <a:spLocks noChangeArrowheads="1"/>
          </p:cNvSpPr>
          <p:nvPr/>
        </p:nvSpPr>
        <p:spPr bwMode="auto">
          <a:xfrm>
            <a:off x="3965981" y="6101965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/>
              <a:t>20</a:t>
            </a:r>
            <a:r>
              <a:rPr lang="en-US" dirty="0" smtClean="0"/>
              <a:t>1</a:t>
            </a:r>
            <a:r>
              <a:rPr lang="ru-RU" dirty="0" smtClean="0"/>
              <a:t>0</a:t>
            </a:r>
            <a:endParaRPr lang="en-US" dirty="0"/>
          </a:p>
        </p:txBody>
      </p:sp>
      <p:cxnSp>
        <p:nvCxnSpPr>
          <p:cNvPr id="36" name="Straight Connector 59"/>
          <p:cNvCxnSpPr/>
          <p:nvPr/>
        </p:nvCxnSpPr>
        <p:spPr>
          <a:xfrm>
            <a:off x="6012157" y="1339454"/>
            <a:ext cx="3" cy="46098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59"/>
          <p:cNvCxnSpPr/>
          <p:nvPr/>
        </p:nvCxnSpPr>
        <p:spPr>
          <a:xfrm>
            <a:off x="7173705" y="1340768"/>
            <a:ext cx="3" cy="46098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entagon 42"/>
          <p:cNvSpPr/>
          <p:nvPr/>
        </p:nvSpPr>
        <p:spPr>
          <a:xfrm>
            <a:off x="7020272" y="1988840"/>
            <a:ext cx="1872208" cy="56978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Пуско-наладочные работы</a:t>
            </a:r>
            <a:endParaRPr lang="ru-RU" sz="14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Pentagon 42"/>
          <p:cNvSpPr/>
          <p:nvPr/>
        </p:nvSpPr>
        <p:spPr>
          <a:xfrm>
            <a:off x="6228184" y="2655620"/>
            <a:ext cx="2664296" cy="36004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пользователей</a:t>
            </a:r>
            <a:endParaRPr lang="ru-RU" sz="14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Pentagon 42"/>
          <p:cNvSpPr/>
          <p:nvPr/>
        </p:nvSpPr>
        <p:spPr>
          <a:xfrm>
            <a:off x="6228184" y="3068960"/>
            <a:ext cx="2376264" cy="36004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Тестирование ПО ИСЕО</a:t>
            </a:r>
            <a:endParaRPr lang="ru-RU" sz="14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81"/>
          <p:cNvSpPr txBox="1">
            <a:spLocks noChangeArrowheads="1"/>
          </p:cNvSpPr>
          <p:nvPr/>
        </p:nvSpPr>
        <p:spPr bwMode="auto">
          <a:xfrm>
            <a:off x="7596336" y="6084004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3" name="Pentagon 42"/>
          <p:cNvSpPr/>
          <p:nvPr/>
        </p:nvSpPr>
        <p:spPr>
          <a:xfrm>
            <a:off x="7092280" y="1339455"/>
            <a:ext cx="1944216" cy="57737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Поэтапный запуск</a:t>
            </a:r>
            <a:endParaRPr lang="ru-RU" sz="14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7293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Упрощение процедур торговли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Создание системы «единого окна» для экспорта и импорта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Создано ГП «Центр «единого окна» в сфере внешней торговли» при Министерстве экономики КР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Азиатский банк развития, </a:t>
            </a:r>
            <a:r>
              <a:rPr lang="en-US" dirty="0" smtClean="0"/>
              <a:t>GIZ, USAID</a:t>
            </a:r>
            <a:endParaRPr lang="ru-RU" dirty="0" smtClean="0"/>
          </a:p>
          <a:p>
            <a:pPr lvl="1">
              <a:spcBef>
                <a:spcPts val="1200"/>
              </a:spcBef>
            </a:pPr>
            <a:r>
              <a:rPr lang="ru-RU" dirty="0" smtClean="0"/>
              <a:t>Разработана и внедрена информационная система единого окна «</a:t>
            </a:r>
            <a:r>
              <a:rPr lang="ru-RU" dirty="0" err="1" smtClean="0"/>
              <a:t>Тулпар</a:t>
            </a:r>
            <a:r>
              <a:rPr lang="ru-RU" dirty="0" smtClean="0"/>
              <a:t> системс»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Подключены 11 органов, регулирующих внешнеэкономическую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631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8538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89316" y="46053"/>
            <a:ext cx="8565367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работы единого окна</a:t>
            </a:r>
            <a:endParaRPr lang="ru-RU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42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2256839" y="287071"/>
            <a:ext cx="5381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Как будет работать система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69" name="Группа 7"/>
          <p:cNvGrpSpPr/>
          <p:nvPr/>
        </p:nvGrpSpPr>
        <p:grpSpPr>
          <a:xfrm>
            <a:off x="2857520" y="1643050"/>
            <a:ext cx="4572000" cy="4143404"/>
            <a:chOff x="2428892" y="1500174"/>
            <a:chExt cx="4572000" cy="4143404"/>
          </a:xfrm>
          <a:solidFill>
            <a:srgbClr val="C00000"/>
          </a:solidFill>
        </p:grpSpPr>
        <p:sp>
          <p:nvSpPr>
            <p:cNvPr id="70" name="Овал 6"/>
            <p:cNvSpPr/>
            <p:nvPr/>
          </p:nvSpPr>
          <p:spPr>
            <a:xfrm>
              <a:off x="2714612" y="1500174"/>
              <a:ext cx="4143404" cy="4143404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5"/>
            <p:cNvSpPr/>
            <p:nvPr/>
          </p:nvSpPr>
          <p:spPr>
            <a:xfrm>
              <a:off x="2428892" y="1932753"/>
              <a:ext cx="4572000" cy="313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        Экспертиза, отбор проб,</a:t>
              </a:r>
            </a:p>
            <a:p>
              <a:pPr algn="ctr"/>
              <a:endParaRPr lang="ru-RU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Лабораторные исследования, </a:t>
              </a:r>
            </a:p>
            <a:p>
              <a:pPr algn="ctr"/>
              <a:endParaRPr lang="ru-RU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dirty="0">
                  <a:solidFill>
                    <a:schemeClr val="bg1"/>
                  </a:solidFill>
                </a:rPr>
                <a:t>о</a:t>
              </a:r>
              <a:r>
                <a:rPr lang="ru-RU" dirty="0" smtClean="0">
                  <a:solidFill>
                    <a:schemeClr val="bg1"/>
                  </a:solidFill>
                </a:rPr>
                <a:t>тсутствие утвержденных </a:t>
              </a:r>
            </a:p>
            <a:p>
              <a:pPr algn="ctr"/>
              <a:endParaRPr lang="ru-RU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Регламентов,	 Бюрократия,</a:t>
              </a:r>
            </a:p>
            <a:p>
              <a:pPr algn="ctr"/>
              <a:endParaRPr lang="ru-RU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Противоречия в НПА,</a:t>
              </a:r>
            </a:p>
            <a:p>
              <a:pPr algn="ctr"/>
              <a:endParaRPr lang="ru-RU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Коррупционные элементы.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72" name="Rectangle 28"/>
          <p:cNvSpPr/>
          <p:nvPr/>
        </p:nvSpPr>
        <p:spPr>
          <a:xfrm>
            <a:off x="1643042" y="4074324"/>
            <a:ext cx="1247806" cy="76297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От 1 до нескольких дней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3" name="Rectangle 3"/>
          <p:cNvSpPr/>
          <p:nvPr/>
        </p:nvSpPr>
        <p:spPr>
          <a:xfrm>
            <a:off x="1714480" y="2428868"/>
            <a:ext cx="1147340" cy="63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Подача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заявки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17"/>
          <p:cNvSpPr/>
          <p:nvPr/>
        </p:nvSpPr>
        <p:spPr>
          <a:xfrm>
            <a:off x="1643042" y="3286124"/>
            <a:ext cx="1285884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Rectangle 28"/>
          <p:cNvSpPr/>
          <p:nvPr/>
        </p:nvSpPr>
        <p:spPr>
          <a:xfrm>
            <a:off x="7572396" y="4074324"/>
            <a:ext cx="1247806" cy="76297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От 1 до нескольких дней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6" name="Rectangle 3"/>
          <p:cNvSpPr/>
          <p:nvPr/>
        </p:nvSpPr>
        <p:spPr>
          <a:xfrm>
            <a:off x="7643834" y="2428868"/>
            <a:ext cx="1147340" cy="63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81B63"/>
                </a:solidFill>
              </a:rPr>
              <a:t>Оформление ГТД и доставка документов до ГТС</a:t>
            </a:r>
            <a:endParaRPr lang="ru-RU" sz="1200" dirty="0">
              <a:solidFill>
                <a:srgbClr val="281B63"/>
              </a:solidFill>
            </a:endParaRPr>
          </a:p>
        </p:txBody>
      </p:sp>
      <p:sp>
        <p:nvSpPr>
          <p:cNvPr id="77" name="Прямоугольник 20"/>
          <p:cNvSpPr/>
          <p:nvPr/>
        </p:nvSpPr>
        <p:spPr>
          <a:xfrm>
            <a:off x="7572396" y="3286124"/>
            <a:ext cx="1285884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817615" y="287071"/>
            <a:ext cx="168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Как было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9" name="Rectangle 28"/>
          <p:cNvSpPr/>
          <p:nvPr/>
        </p:nvSpPr>
        <p:spPr>
          <a:xfrm>
            <a:off x="189772" y="4074324"/>
            <a:ext cx="1247806" cy="76297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От 1 до нескольких дней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80" name="Rectangle 3"/>
          <p:cNvSpPr/>
          <p:nvPr/>
        </p:nvSpPr>
        <p:spPr>
          <a:xfrm>
            <a:off x="261210" y="2428868"/>
            <a:ext cx="1147340" cy="63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Поиск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информации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17"/>
          <p:cNvSpPr/>
          <p:nvPr/>
        </p:nvSpPr>
        <p:spPr>
          <a:xfrm>
            <a:off x="189772" y="3286124"/>
            <a:ext cx="1285884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Rectangle 28"/>
          <p:cNvSpPr/>
          <p:nvPr/>
        </p:nvSpPr>
        <p:spPr>
          <a:xfrm>
            <a:off x="169234" y="4092461"/>
            <a:ext cx="1247806" cy="76297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15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минут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83" name="Прямоугольник 17"/>
          <p:cNvSpPr/>
          <p:nvPr/>
        </p:nvSpPr>
        <p:spPr>
          <a:xfrm>
            <a:off x="177233" y="3286124"/>
            <a:ext cx="1285884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17"/>
          <p:cNvSpPr/>
          <p:nvPr/>
        </p:nvSpPr>
        <p:spPr>
          <a:xfrm>
            <a:off x="169234" y="3286124"/>
            <a:ext cx="274922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Rectangle 28"/>
          <p:cNvSpPr/>
          <p:nvPr/>
        </p:nvSpPr>
        <p:spPr>
          <a:xfrm>
            <a:off x="1642298" y="4092461"/>
            <a:ext cx="1247806" cy="76297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От 5 до 20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минут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17"/>
          <p:cNvSpPr/>
          <p:nvPr/>
        </p:nvSpPr>
        <p:spPr>
          <a:xfrm>
            <a:off x="1650297" y="3286124"/>
            <a:ext cx="1285884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17"/>
          <p:cNvSpPr/>
          <p:nvPr/>
        </p:nvSpPr>
        <p:spPr>
          <a:xfrm>
            <a:off x="1642298" y="3286124"/>
            <a:ext cx="274922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Rectangle 3"/>
          <p:cNvSpPr/>
          <p:nvPr/>
        </p:nvSpPr>
        <p:spPr>
          <a:xfrm>
            <a:off x="7645091" y="2440849"/>
            <a:ext cx="1147340" cy="63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Передача </a:t>
            </a:r>
            <a:r>
              <a:rPr lang="en-US" sz="1200" dirty="0">
                <a:solidFill>
                  <a:schemeClr val="tx1"/>
                </a:solidFill>
              </a:rPr>
              <a:t>E-</a:t>
            </a:r>
            <a:r>
              <a:rPr lang="ru-RU" sz="1200" dirty="0">
                <a:solidFill>
                  <a:schemeClr val="tx1"/>
                </a:solidFill>
              </a:rPr>
              <a:t>документа до ЕАИС</a:t>
            </a:r>
          </a:p>
        </p:txBody>
      </p:sp>
      <p:sp>
        <p:nvSpPr>
          <p:cNvPr id="89" name="Rectangle 28"/>
          <p:cNvSpPr/>
          <p:nvPr/>
        </p:nvSpPr>
        <p:spPr>
          <a:xfrm>
            <a:off x="7572909" y="4104442"/>
            <a:ext cx="1247806" cy="76297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Несколько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секунд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17"/>
          <p:cNvSpPr/>
          <p:nvPr/>
        </p:nvSpPr>
        <p:spPr>
          <a:xfrm>
            <a:off x="7580908" y="3298105"/>
            <a:ext cx="1285884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17"/>
          <p:cNvSpPr/>
          <p:nvPr/>
        </p:nvSpPr>
        <p:spPr>
          <a:xfrm>
            <a:off x="7572909" y="3298105"/>
            <a:ext cx="274922" cy="500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3968143" y="6093296"/>
            <a:ext cx="233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 3 часов до 30 дней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06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BF010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F01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BF010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F01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BF010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BF010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73" grpId="0"/>
      <p:bldP spid="74" grpId="0" animBg="1"/>
      <p:bldP spid="75" grpId="0" animBg="1"/>
      <p:bldP spid="75" grpId="1" animBg="1"/>
      <p:bldP spid="76" grpId="0"/>
      <p:bldP spid="76" grpId="1"/>
      <p:bldP spid="77" grpId="0" animBg="1"/>
      <p:bldP spid="78" grpId="0"/>
      <p:bldP spid="78" grpId="1"/>
      <p:bldP spid="79" grpId="0" animBg="1"/>
      <p:bldP spid="79" grpId="1" animBg="1"/>
      <p:bldP spid="80" grpId="0"/>
      <p:bldP spid="81" grpId="0" animBg="1"/>
      <p:bldP spid="82" grpId="0" animBg="1"/>
      <p:bldP spid="83" grpId="0" animBg="1"/>
      <p:bldP spid="83" grpId="1" animBg="1"/>
      <p:bldP spid="84" grpId="0" animBg="1"/>
      <p:bldP spid="84" grpId="1" animBg="1"/>
      <p:bldP spid="85" grpId="0" animBg="1"/>
      <p:bldP spid="86" grpId="0" animBg="1"/>
      <p:bldP spid="86" grpId="1" animBg="1"/>
      <p:bldP spid="87" grpId="0" animBg="1"/>
      <p:bldP spid="87" grpId="1" animBg="1"/>
      <p:bldP spid="88" grpId="0"/>
      <p:bldP spid="89" grpId="0" animBg="1"/>
      <p:bldP spid="90" grpId="0" animBg="1"/>
      <p:bldP spid="90" grpId="1" animBg="1"/>
      <p:bldP spid="91" grpId="0" animBg="1"/>
      <p:bldP spid="91" grpId="1" animBg="1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/>
          <a:p>
            <a:pPr>
              <a:defRPr/>
            </a:pPr>
            <a:fld id="{BD513C09-915E-41BC-9BE9-B1D88B22032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42255" y="2042557"/>
            <a:ext cx="6185212" cy="457167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60866" y="2354396"/>
            <a:ext cx="5422502" cy="396588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92528" y="2774718"/>
            <a:ext cx="4470366" cy="311644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60865" y="2996952"/>
            <a:ext cx="3293870" cy="25259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69645" y="3203062"/>
            <a:ext cx="2152001" cy="2179712"/>
          </a:xfrm>
          <a:prstGeom prst="ellipse">
            <a:avLst/>
          </a:prstGeom>
          <a:solidFill>
            <a:srgbClr val="74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132776" y="4134840"/>
            <a:ext cx="360040" cy="325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14" y="3641987"/>
            <a:ext cx="1230434" cy="101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Стрелка вправо 13"/>
          <p:cNvSpPr/>
          <p:nvPr/>
        </p:nvSpPr>
        <p:spPr>
          <a:xfrm flipH="1">
            <a:off x="985674" y="4069311"/>
            <a:ext cx="360040" cy="325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6449" y="4797152"/>
            <a:ext cx="2745351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50" dirty="0"/>
          </a:p>
          <a:p>
            <a:pPr algn="ctr"/>
            <a:r>
              <a:rPr lang="ru-RU" sz="1400" b="1" dirty="0">
                <a:solidFill>
                  <a:srgbClr val="00B050"/>
                </a:solidFill>
              </a:rPr>
              <a:t>Импортёр/Экспортёр/ </a:t>
            </a:r>
            <a:endParaRPr lang="ru-RU" sz="14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B050"/>
                </a:solidFill>
              </a:rPr>
              <a:t>Таможенный </a:t>
            </a:r>
            <a:r>
              <a:rPr lang="ru-RU" sz="1400" b="1" dirty="0">
                <a:solidFill>
                  <a:srgbClr val="00B050"/>
                </a:solidFill>
              </a:rPr>
              <a:t>брокер/ </a:t>
            </a:r>
            <a:endParaRPr lang="ru-RU" sz="14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B050"/>
                </a:solidFill>
              </a:rPr>
              <a:t>Представитель</a:t>
            </a:r>
            <a:r>
              <a:rPr lang="ru-RU" sz="1400" b="1" dirty="0">
                <a:solidFill>
                  <a:srgbClr val="00B050"/>
                </a:solidFill>
              </a:rPr>
              <a:t>/ </a:t>
            </a:r>
            <a:endParaRPr lang="ru-RU" sz="14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B050"/>
                </a:solidFill>
              </a:rPr>
              <a:t>иные </a:t>
            </a:r>
            <a:r>
              <a:rPr lang="ru-RU" sz="1400" b="1" dirty="0">
                <a:solidFill>
                  <a:srgbClr val="00B050"/>
                </a:solidFill>
              </a:rPr>
              <a:t>заинтересованные лица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0953" y="2930150"/>
            <a:ext cx="143661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cs typeface="Times New Roman" pitchFamily="18" charset="0"/>
              </a:rPr>
              <a:t>Безбумажная </a:t>
            </a:r>
          </a:p>
          <a:p>
            <a:r>
              <a:rPr lang="ru-RU" sz="1400" b="1" dirty="0" smtClean="0">
                <a:solidFill>
                  <a:srgbClr val="0070C0"/>
                </a:solidFill>
                <a:cs typeface="Times New Roman" pitchFamily="18" charset="0"/>
              </a:rPr>
              <a:t>таможня</a:t>
            </a:r>
            <a:endParaRPr lang="ru-RU" sz="14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55790" y="4620833"/>
            <a:ext cx="203496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Авиакомпании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5823" y="2329135"/>
            <a:ext cx="243390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Страховые компании 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0312" y="3429000"/>
            <a:ext cx="1677456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Региональная </a:t>
            </a:r>
            <a:r>
              <a:rPr lang="ru-RU" sz="1200" b="1" dirty="0">
                <a:solidFill>
                  <a:srgbClr val="FF0000"/>
                </a:solidFill>
              </a:rPr>
              <a:t>система информационного обмена или трансграничная безбумажная торговля</a:t>
            </a:r>
            <a:endParaRPr lang="ru-RU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20" name="Прямая со стрелкой 19"/>
          <p:cNvCxnSpPr>
            <a:stCxn id="26" idx="0"/>
          </p:cNvCxnSpPr>
          <p:nvPr/>
        </p:nvCxnSpPr>
        <p:spPr>
          <a:xfrm flipV="1">
            <a:off x="3345645" y="3453370"/>
            <a:ext cx="0" cy="5116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678290" y="4273612"/>
            <a:ext cx="1017978" cy="3515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709952" y="4394748"/>
            <a:ext cx="2035460" cy="402404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499259" y="2636912"/>
            <a:ext cx="1149017" cy="1328088"/>
          </a:xfrm>
          <a:prstGeom prst="straightConnector1">
            <a:avLst/>
          </a:prstGeom>
          <a:ln>
            <a:solidFill>
              <a:schemeClr val="tx1">
                <a:lumMod val="60000"/>
                <a:lumOff val="40000"/>
              </a:schemeClr>
            </a:solidFill>
            <a:prstDash val="dash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678290" y="3356992"/>
            <a:ext cx="4005078" cy="866661"/>
          </a:xfrm>
          <a:prstGeom prst="straightConnector1">
            <a:avLst/>
          </a:prstGeom>
          <a:ln>
            <a:solidFill>
              <a:srgbClr val="002060"/>
            </a:solidFill>
            <a:prstDash val="lgDashDot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96268" y="3904280"/>
            <a:ext cx="2637907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Государственные органы 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и</a:t>
            </a:r>
            <a:r>
              <a:rPr lang="ru-RU" sz="1400" b="1" dirty="0" smtClean="0">
                <a:solidFill>
                  <a:srgbClr val="0070C0"/>
                </a:solidFill>
              </a:rPr>
              <a:t> другие контролирующие органы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013000" y="3965000"/>
            <a:ext cx="665290" cy="6558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131840" y="4077072"/>
            <a:ext cx="54645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ЕО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4047" y="2252190"/>
            <a:ext cx="43640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</a:rPr>
              <a:t>Уровень </a:t>
            </a:r>
            <a:r>
              <a:rPr lang="ru-RU" sz="1100" b="1" dirty="0">
                <a:solidFill>
                  <a:srgbClr val="FF0000"/>
                </a:solidFill>
              </a:rPr>
              <a:t>5: Региональная система </a:t>
            </a:r>
            <a:endParaRPr lang="ru-RU" sz="1100" b="1" dirty="0" smtClean="0">
              <a:solidFill>
                <a:srgbClr val="FF0000"/>
              </a:solidFill>
            </a:endParaRPr>
          </a:p>
          <a:p>
            <a:r>
              <a:rPr lang="ru-RU" sz="1100" b="1" dirty="0" smtClean="0">
                <a:solidFill>
                  <a:srgbClr val="FF0000"/>
                </a:solidFill>
              </a:rPr>
              <a:t>информационного </a:t>
            </a:r>
            <a:r>
              <a:rPr lang="ru-RU" sz="1100" b="1" dirty="0">
                <a:solidFill>
                  <a:srgbClr val="FF0000"/>
                </a:solidFill>
              </a:rPr>
              <a:t>обмена</a:t>
            </a:r>
            <a:endParaRPr lang="ru-RU" sz="1100" dirty="0">
              <a:solidFill>
                <a:srgbClr val="FF000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709952" y="4460277"/>
            <a:ext cx="1685798" cy="696915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580725" y="4531574"/>
            <a:ext cx="1454985" cy="931145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564420" y="4590189"/>
            <a:ext cx="988431" cy="1071059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18362" y="5013176"/>
            <a:ext cx="20349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Зоны беспошлинной торговли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8878" y="5445224"/>
            <a:ext cx="20349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Администрация аэропорта, ж/д </a:t>
            </a:r>
            <a:r>
              <a:rPr lang="ru-RU" sz="1200" b="1" dirty="0" err="1" smtClean="0">
                <a:solidFill>
                  <a:srgbClr val="FF0000"/>
                </a:solidFill>
              </a:rPr>
              <a:t>ст</a:t>
            </a:r>
            <a:r>
              <a:rPr lang="ru-RU" sz="1200" b="1" dirty="0" smtClean="0">
                <a:solidFill>
                  <a:srgbClr val="FF0000"/>
                </a:solidFill>
              </a:rPr>
              <a:t> и т.д.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20145" y="5858613"/>
            <a:ext cx="203496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Операторы терминалов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3549063" y="2774718"/>
            <a:ext cx="1815025" cy="1251282"/>
          </a:xfrm>
          <a:prstGeom prst="straightConnector1">
            <a:avLst/>
          </a:prstGeom>
          <a:ln>
            <a:solidFill>
              <a:schemeClr val="tx1">
                <a:lumMod val="60000"/>
                <a:lumOff val="40000"/>
              </a:schemeClr>
            </a:solidFill>
            <a:prstDash val="dash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3081" y="2520195"/>
            <a:ext cx="1071101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Трейдеры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3605823" y="2927118"/>
            <a:ext cx="2190313" cy="1149954"/>
          </a:xfrm>
          <a:prstGeom prst="straightConnector1">
            <a:avLst/>
          </a:prstGeom>
          <a:ln>
            <a:solidFill>
              <a:schemeClr val="tx1">
                <a:lumMod val="60000"/>
                <a:lumOff val="40000"/>
              </a:schemeClr>
            </a:solidFill>
            <a:prstDash val="dash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787896" y="2774718"/>
            <a:ext cx="1071101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Банки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3605823" y="3191760"/>
            <a:ext cx="2550353" cy="943080"/>
          </a:xfrm>
          <a:prstGeom prst="straightConnector1">
            <a:avLst/>
          </a:prstGeom>
          <a:ln>
            <a:solidFill>
              <a:schemeClr val="tx1">
                <a:lumMod val="60000"/>
                <a:lumOff val="40000"/>
              </a:schemeClr>
            </a:solidFill>
            <a:prstDash val="dash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56176" y="2924944"/>
            <a:ext cx="160291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Поставщики логистических услуг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8167" y="1159332"/>
            <a:ext cx="43640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Уровень </a:t>
            </a:r>
            <a:r>
              <a:rPr lang="ru-RU" sz="1100" b="1" dirty="0"/>
              <a:t>1: Безбумажная </a:t>
            </a:r>
            <a:r>
              <a:rPr lang="ru-RU" sz="1100" b="1" dirty="0" smtClean="0"/>
              <a:t>таможня</a:t>
            </a:r>
            <a:endParaRPr lang="ru-RU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151940" y="1412776"/>
            <a:ext cx="87405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Уровень </a:t>
            </a:r>
            <a:r>
              <a:rPr lang="ru-RU" sz="1100" b="1" dirty="0"/>
              <a:t>2: </a:t>
            </a:r>
            <a:r>
              <a:rPr lang="ru-RU" sz="1100" b="1" dirty="0" smtClean="0"/>
              <a:t>Интеграция </a:t>
            </a:r>
            <a:r>
              <a:rPr lang="ru-RU" sz="1100" b="1" dirty="0"/>
              <a:t>с другими </a:t>
            </a:r>
            <a:r>
              <a:rPr lang="ru-RU" sz="1100" b="1" dirty="0" smtClean="0"/>
              <a:t>госорганами и </a:t>
            </a:r>
            <a:r>
              <a:rPr lang="ru-RU" sz="1100" b="1" dirty="0"/>
              <a:t>обмен </a:t>
            </a:r>
            <a:r>
              <a:rPr lang="ru-RU" sz="1100" b="1" dirty="0" smtClean="0"/>
              <a:t>электронными </a:t>
            </a:r>
            <a:r>
              <a:rPr lang="ru-RU" sz="1100" b="1" dirty="0"/>
              <a:t>разрешениями с системой безбумажной </a:t>
            </a:r>
            <a:r>
              <a:rPr lang="ru-RU" sz="1100" b="1" dirty="0" smtClean="0"/>
              <a:t>таможни</a:t>
            </a:r>
            <a:endParaRPr lang="ru-RU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151940" y="1628800"/>
            <a:ext cx="85689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</a:rPr>
              <a:t>Уровень </a:t>
            </a:r>
            <a:r>
              <a:rPr lang="ru-RU" sz="1100" b="1" dirty="0">
                <a:solidFill>
                  <a:srgbClr val="FF0000"/>
                </a:solidFill>
              </a:rPr>
              <a:t>3: </a:t>
            </a:r>
            <a:r>
              <a:rPr lang="ru-RU" sz="1100" b="1" dirty="0" smtClean="0">
                <a:solidFill>
                  <a:srgbClr val="FF0000"/>
                </a:solidFill>
              </a:rPr>
              <a:t>Электронный документооборот в </a:t>
            </a:r>
            <a:r>
              <a:rPr lang="ru-RU" sz="1100" b="1" dirty="0">
                <a:solidFill>
                  <a:srgbClr val="FF0000"/>
                </a:solidFill>
              </a:rPr>
              <a:t>рамках (воздушных, </a:t>
            </a:r>
            <a:r>
              <a:rPr lang="ru-RU" sz="1100" b="1" dirty="0" smtClean="0">
                <a:solidFill>
                  <a:srgbClr val="FF0000"/>
                </a:solidFill>
              </a:rPr>
              <a:t>морских, </a:t>
            </a:r>
            <a:r>
              <a:rPr lang="ru-RU" sz="1100" b="1" dirty="0" err="1" smtClean="0">
                <a:solidFill>
                  <a:srgbClr val="FF0000"/>
                </a:solidFill>
              </a:rPr>
              <a:t>ж.д</a:t>
            </a:r>
            <a:r>
              <a:rPr lang="ru-RU" sz="1100" b="1" dirty="0" smtClean="0">
                <a:solidFill>
                  <a:srgbClr val="FF0000"/>
                </a:solidFill>
              </a:rPr>
              <a:t>.) </a:t>
            </a:r>
            <a:r>
              <a:rPr lang="ru-RU" sz="1100" b="1" dirty="0">
                <a:solidFill>
                  <a:srgbClr val="FF0000"/>
                </a:solidFill>
              </a:rPr>
              <a:t>портовых </a:t>
            </a:r>
            <a:r>
              <a:rPr lang="ru-RU" sz="1100" b="1" dirty="0" smtClean="0">
                <a:solidFill>
                  <a:srgbClr val="FF0000"/>
                </a:solidFill>
              </a:rPr>
              <a:t>сообществ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1940" y="1844824"/>
            <a:ext cx="8568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</a:rPr>
              <a:t>Уровень </a:t>
            </a:r>
            <a:r>
              <a:rPr lang="ru-RU" sz="1100" b="1" dirty="0">
                <a:solidFill>
                  <a:srgbClr val="FF0000"/>
                </a:solidFill>
              </a:rPr>
              <a:t>4: Интегрированная национальная логистическая </a:t>
            </a:r>
            <a:r>
              <a:rPr lang="ru-RU" sz="1100" b="1" dirty="0" smtClean="0">
                <a:solidFill>
                  <a:srgbClr val="FF0000"/>
                </a:solidFill>
              </a:rPr>
              <a:t>платформа, </a:t>
            </a:r>
            <a:r>
              <a:rPr lang="ru-RU" sz="1100" b="1" dirty="0">
                <a:solidFill>
                  <a:srgbClr val="FF0000"/>
                </a:solidFill>
              </a:rPr>
              <a:t>в которой трейдеры и поставщики логистических услуг обмениваются </a:t>
            </a:r>
            <a:r>
              <a:rPr lang="ru-RU" sz="1100" b="1" dirty="0" smtClean="0">
                <a:solidFill>
                  <a:srgbClr val="FF0000"/>
                </a:solidFill>
              </a:rPr>
              <a:t>информацией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327112" y="85193"/>
            <a:ext cx="8493359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Этапы развития «единого окна»</a:t>
            </a:r>
            <a:endParaRPr lang="ru-RU" sz="3600" dirty="0"/>
          </a:p>
        </p:txBody>
      </p:sp>
      <p:sp>
        <p:nvSpPr>
          <p:cNvPr id="11" name="Облако 10"/>
          <p:cNvSpPr/>
          <p:nvPr/>
        </p:nvSpPr>
        <p:spPr>
          <a:xfrm>
            <a:off x="1165694" y="3740999"/>
            <a:ext cx="1281348" cy="89877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Интернет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33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/>
      <p:bldP spid="16" grpId="0"/>
      <p:bldP spid="17" grpId="0"/>
      <p:bldP spid="18" grpId="0"/>
      <p:bldP spid="19" grpId="0"/>
      <p:bldP spid="25" grpId="0"/>
      <p:bldP spid="26" grpId="0" animBg="1"/>
      <p:bldP spid="27" grpId="0"/>
      <p:bldP spid="28" grpId="0"/>
      <p:bldP spid="32" grpId="0"/>
      <p:bldP spid="33" grpId="0"/>
      <p:bldP spid="34" grpId="0"/>
      <p:bldP spid="36" grpId="0"/>
      <p:bldP spid="38" grpId="0"/>
      <p:bldP spid="40" grpId="0"/>
      <p:bldP spid="41" grpId="0"/>
      <p:bldP spid="42" grpId="0"/>
      <p:bldP spid="43" grpId="0"/>
      <p:bldP spid="44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635</TotalTime>
  <Words>942</Words>
  <Application>Microsoft Office PowerPoint</Application>
  <PresentationFormat>Экран (4:3)</PresentationFormat>
  <Paragraphs>228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Кыргызская Республика</vt:lpstr>
      <vt:lpstr>Упрощение процедур торговли в Кыргызской Республике</vt:lpstr>
      <vt:lpstr>Предпосылки создания Единого окна</vt:lpstr>
      <vt:lpstr>Отчёт Всемирного банка</vt:lpstr>
      <vt:lpstr>Этапы реализации</vt:lpstr>
      <vt:lpstr>Упрощение процедур торговли</vt:lpstr>
      <vt:lpstr>Презентация PowerPoint</vt:lpstr>
      <vt:lpstr>Презентация PowerPoint</vt:lpstr>
      <vt:lpstr>Презентация PowerPoint</vt:lpstr>
      <vt:lpstr>Следующие шаги: Упрощение процедур торговли</vt:lpstr>
      <vt:lpstr>Следующие шаги: Упрощение процедур торговли</vt:lpstr>
      <vt:lpstr>Следующие шаги: Упрощение процедур торговли</vt:lpstr>
      <vt:lpstr>Пробелы в упрощении процедур торговли</vt:lpstr>
      <vt:lpstr>Содействие экспорту в Кыргызской Республике</vt:lpstr>
      <vt:lpstr>Содействие экспорту</vt:lpstr>
      <vt:lpstr>Следующие шаги по Стратегии развития экспорта</vt:lpstr>
      <vt:lpstr>Следующие шаги по Стратегии развития экспорта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Urmat</dc:creator>
  <cp:lastModifiedBy>Admin</cp:lastModifiedBy>
  <cp:revision>30</cp:revision>
  <dcterms:created xsi:type="dcterms:W3CDTF">2013-07-03T04:53:51Z</dcterms:created>
  <dcterms:modified xsi:type="dcterms:W3CDTF">2013-07-09T10:24:16Z</dcterms:modified>
</cp:coreProperties>
</file>