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8" r:id="rId3"/>
    <p:sldId id="277" r:id="rId4"/>
    <p:sldId id="259" r:id="rId5"/>
    <p:sldId id="279" r:id="rId6"/>
    <p:sldId id="280" r:id="rId7"/>
    <p:sldId id="273" r:id="rId8"/>
    <p:sldId id="288" r:id="rId9"/>
    <p:sldId id="293" r:id="rId10"/>
    <p:sldId id="294" r:id="rId11"/>
    <p:sldId id="286" r:id="rId12"/>
    <p:sldId id="297" r:id="rId13"/>
    <p:sldId id="287" r:id="rId14"/>
    <p:sldId id="284" r:id="rId15"/>
    <p:sldId id="296" r:id="rId16"/>
    <p:sldId id="28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0000"/>
    <a:srgbClr val="990033"/>
    <a:srgbClr val="003366"/>
    <a:srgbClr val="E20000"/>
    <a:srgbClr val="FF9900"/>
    <a:srgbClr val="00B3F2"/>
    <a:srgbClr val="FAE652"/>
    <a:srgbClr val="E4580A"/>
    <a:srgbClr val="7594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0" autoAdjust="0"/>
    <p:restoredTop sz="89816" autoAdjust="0"/>
  </p:normalViewPr>
  <p:slideViewPr>
    <p:cSldViewPr>
      <p:cViewPr>
        <p:scale>
          <a:sx n="100" d="100"/>
          <a:sy n="100" d="100"/>
        </p:scale>
        <p:origin x="-197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4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197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738407699037649E-2"/>
          <c:y val="3.2882035578885985E-2"/>
          <c:w val="0.91526159230096238"/>
          <c:h val="0.87428623505395153"/>
        </c:manualLayout>
      </c:layout>
      <c:lineChart>
        <c:grouping val="standard"/>
        <c:varyColors val="0"/>
        <c:ser>
          <c:idx val="1"/>
          <c:order val="0"/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Sheet1!$B$1:$G$1</c:f>
              <c:strCach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strCache>
            </c:strRef>
          </c:cat>
          <c:val>
            <c:numRef>
              <c:f>Sheet1!$B$3:$G$3</c:f>
              <c:numCache>
                <c:formatCode>_(* #,##0_);_(* \(#,##0\);_(* "-"??_);_(@_)</c:formatCode>
                <c:ptCount val="6"/>
                <c:pt idx="0">
                  <c:v>128.40796426150322</c:v>
                </c:pt>
                <c:pt idx="1">
                  <c:v>152.11486537636335</c:v>
                </c:pt>
                <c:pt idx="2">
                  <c:v>161.2409417647126</c:v>
                </c:pt>
                <c:pt idx="3">
                  <c:v>146.76174533819369</c:v>
                </c:pt>
                <c:pt idx="4">
                  <c:v>226.22030388239909</c:v>
                </c:pt>
                <c:pt idx="5">
                  <c:v>256.42795603571176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936512"/>
        <c:axId val="127076608"/>
      </c:lineChart>
      <c:catAx>
        <c:axId val="1519365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solidFill>
            <a:schemeClr val="tx1"/>
          </a:solidFill>
        </c:spPr>
        <c:txPr>
          <a:bodyPr/>
          <a:lstStyle/>
          <a:p>
            <a:pPr>
              <a:defRPr>
                <a:solidFill>
                  <a:schemeClr val="bg2"/>
                </a:solidFill>
              </a:defRPr>
            </a:pPr>
            <a:endParaRPr lang="en-US"/>
          </a:p>
        </c:txPr>
        <c:crossAx val="127076608"/>
        <c:crosses val="autoZero"/>
        <c:auto val="1"/>
        <c:lblAlgn val="ctr"/>
        <c:lblOffset val="100"/>
        <c:noMultiLvlLbl val="0"/>
      </c:catAx>
      <c:valAx>
        <c:axId val="127076608"/>
        <c:scaling>
          <c:orientation val="minMax"/>
          <c:max val="280"/>
          <c:min val="100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spPr>
          <a:solidFill>
            <a:schemeClr val="tx1"/>
          </a:solidFill>
        </c:spPr>
        <c:txPr>
          <a:bodyPr/>
          <a:lstStyle/>
          <a:p>
            <a:pPr>
              <a:defRPr>
                <a:solidFill>
                  <a:schemeClr val="bg2"/>
                </a:solidFill>
              </a:defRPr>
            </a:pPr>
            <a:endParaRPr lang="en-US"/>
          </a:p>
        </c:txPr>
        <c:crossAx val="151936512"/>
        <c:crosses val="autoZero"/>
        <c:crossBetween val="between"/>
        <c:majorUnit val="100"/>
        <c:minorUnit val="100"/>
      </c:valAx>
    </c:plotArea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 sz="1400" b="1">
          <a:solidFill>
            <a:srgbClr val="003399"/>
          </a:solidFill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5742E4-0998-40D9-AF27-91AA471ECF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755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6CDF1D-1CEA-4B91-8566-C5962EB266C0}" type="datetimeFigureOut">
              <a:rPr lang="en-US"/>
              <a:pPr>
                <a:defRPr/>
              </a:pPr>
              <a:t>7/8/2013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2DCBA13-82D4-432C-8487-6ABF3BFE99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182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2B5868-EB36-47F8-A08D-1A79EA552D4B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00012F-5D10-4F35-BC24-CB20AE17B3E4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23/04/2012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F364-3F51-4DC3-BD94-7AAE9FA28CC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23/04/2012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F364-3F51-4DC3-BD94-7AAE9FA28CC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23/04/2012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F364-3F51-4DC3-BD94-7AAE9FA28CC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23/04/2012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F364-3F51-4DC3-BD94-7AAE9FA28CC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23/04/2012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F364-3F51-4DC3-BD94-7AAE9FA28CC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564CDC2-752B-4070-9762-A0642325694D}" type="slidenum">
              <a:rPr lang="it-IT"/>
              <a:pPr/>
              <a:t>16</a:t>
            </a:fld>
            <a:endParaRPr lang="it-IT"/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4278314" y="10156826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8F1C2BC-64E6-4690-B33F-BAF4C3C38DBB}" type="slidenum">
              <a:rPr lang="it-IT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it-IT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710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710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B4644-E956-4911-A396-DCB9AE3332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84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oleObject" Target="../embeddings/oleObject2.bin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3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Relationship Id="rId22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041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knowledge ring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</p:spPr>
      </p:pic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5181600" y="5715000"/>
          <a:ext cx="10668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6" name="Image" r:id="rId16" imgW="2743200" imgH="1828800" progId="">
                  <p:embed/>
                </p:oleObj>
              </mc:Choice>
              <mc:Fallback>
                <p:oleObj name="Image" r:id="rId16" imgW="2743200" imgH="1828800" progId="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715000"/>
                        <a:ext cx="1066800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2971800" y="5718175"/>
          <a:ext cx="1044575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7" name="Image" r:id="rId18" imgW="2743200" imgH="2743200" progId="">
                  <p:embed/>
                </p:oleObj>
              </mc:Choice>
              <mc:Fallback>
                <p:oleObj name="Image" r:id="rId18" imgW="2743200" imgH="2743200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718175"/>
                        <a:ext cx="1044575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7" name="Picture 5" descr="dmt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543800" y="5743575"/>
            <a:ext cx="1038225" cy="1038225"/>
          </a:xfrm>
          <a:prstGeom prst="rect">
            <a:avLst/>
          </a:prstGeom>
          <a:noFill/>
        </p:spPr>
      </p:pic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762000" y="5715000"/>
          <a:ext cx="111125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8" name="Image" r:id="rId21" imgW="2743200" imgH="1828800" progId="">
                  <p:embed/>
                </p:oleObj>
              </mc:Choice>
              <mc:Fallback>
                <p:oleObj name="Image" r:id="rId21" imgW="2743200" imgH="1828800" progId="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715000"/>
                        <a:ext cx="1111250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4A73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</p:txBody>
      </p:sp>
      <p:pic>
        <p:nvPicPr>
          <p:cNvPr id="23561" name="Picture 9" descr="bundp170mm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215313" y="76200"/>
            <a:ext cx="547687" cy="1111250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Myriad Pro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Myriad Pro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Myriad Pro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Myriad Pro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Myriad Pro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Myriad Pro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Myriad Pro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Myriad Pro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85344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Implementing Aid-for-Trade Road Maps </a:t>
            </a:r>
          </a:p>
          <a:p>
            <a:pPr algn="ctr" eaLnBrk="0" hangingPunct="0"/>
            <a:endParaRPr lang="en-US" sz="1800" b="1" dirty="0" smtClean="0">
              <a:latin typeface="Calibri" pitchFamily="34" charset="0"/>
            </a:endParaRPr>
          </a:p>
          <a:p>
            <a:pPr algn="ctr" eaLnBrk="0" hangingPunct="0"/>
            <a:r>
              <a:rPr lang="en-US" sz="5400" b="1" dirty="0" smtClean="0">
                <a:latin typeface="Calibri" pitchFamily="34" charset="0"/>
              </a:rPr>
              <a:t>Strengthening institutions </a:t>
            </a:r>
          </a:p>
          <a:p>
            <a:pPr algn="ctr" eaLnBrk="0" hangingPunct="0"/>
            <a:r>
              <a:rPr lang="en-US" sz="5400" b="1" i="1" dirty="0" smtClean="0">
                <a:latin typeface="Calibri" pitchFamily="34" charset="0"/>
              </a:rPr>
              <a:t>to </a:t>
            </a:r>
            <a:r>
              <a:rPr lang="en-US" sz="5400" b="1" i="1" dirty="0">
                <a:latin typeface="Calibri" pitchFamily="34" charset="0"/>
              </a:rPr>
              <a:t>make </a:t>
            </a:r>
            <a:endParaRPr lang="en-US" sz="5400" b="1" i="1" dirty="0" smtClean="0">
              <a:latin typeface="Calibri" pitchFamily="34" charset="0"/>
            </a:endParaRPr>
          </a:p>
          <a:p>
            <a:pPr algn="ctr" eaLnBrk="0" hangingPunct="0"/>
            <a:r>
              <a:rPr lang="en-US" sz="5400" b="1" dirty="0" smtClean="0">
                <a:latin typeface="Calibri" pitchFamily="34" charset="0"/>
              </a:rPr>
              <a:t>Aid </a:t>
            </a:r>
            <a:r>
              <a:rPr lang="en-US" sz="5400" b="1" dirty="0">
                <a:latin typeface="Calibri" pitchFamily="34" charset="0"/>
              </a:rPr>
              <a:t>for Trade work better</a:t>
            </a:r>
            <a:r>
              <a:rPr lang="en-US" sz="5400" b="1" dirty="0" smtClean="0">
                <a:latin typeface="Calibri" pitchFamily="34" charset="0"/>
              </a:rPr>
              <a:t>	</a:t>
            </a:r>
          </a:p>
          <a:p>
            <a:pPr eaLnBrk="0" hangingPunct="0"/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</a:endParaRPr>
          </a:p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4</a:t>
            </a:r>
            <a:r>
              <a:rPr lang="en-US" sz="2800" baseline="30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th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 </a:t>
            </a:r>
            <a:r>
              <a:rPr lang="en-US" sz="280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GR AfT, Geneva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, </a:t>
            </a:r>
            <a:r>
              <a:rPr lang="en-US" sz="280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10 July 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2013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  <p:pic>
        <p:nvPicPr>
          <p:cNvPr id="39938" name="Picture 2" descr="Logo SPE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37" y="147422"/>
            <a:ext cx="1310563" cy="99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  <a:t>AfT increasing availability of food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305800" cy="434340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Trade support institutions: 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</a:rPr>
              <a:t>Task: </a:t>
            </a:r>
            <a:r>
              <a:rPr lang="de-DE" sz="2400" u="sng" dirty="0" smtClean="0">
                <a:solidFill>
                  <a:schemeClr val="tx1"/>
                </a:solidFill>
                <a:latin typeface="Calibri" pitchFamily="34" charset="0"/>
              </a:rPr>
              <a:t>increase competitiveness </a:t>
            </a:r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</a:rPr>
              <a:t>of trade stakeholders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</a:rPr>
              <a:t>Means: capacity development for stakeholders to </a:t>
            </a:r>
            <a:r>
              <a:rPr lang="de-DE" sz="2400" u="sng" dirty="0" smtClean="0">
                <a:solidFill>
                  <a:schemeClr val="tx1"/>
                </a:solidFill>
                <a:latin typeface="Calibri" pitchFamily="34" charset="0"/>
              </a:rPr>
              <a:t>raise productivity</a:t>
            </a:r>
            <a:endParaRPr lang="en-US" sz="2400" u="sng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1314450" lvl="2" indent="-457200">
              <a:spcBef>
                <a:spcPts val="300"/>
              </a:spcBef>
              <a:spcAft>
                <a:spcPts val="300"/>
              </a:spcAft>
            </a:pP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Agricultural production: vocational training, demand-oriented short-term courses</a:t>
            </a:r>
          </a:p>
          <a:p>
            <a:pPr marL="1314450" lvl="2" indent="-457200">
              <a:spcBef>
                <a:spcPts val="300"/>
              </a:spcBef>
              <a:spcAft>
                <a:spcPts val="300"/>
              </a:spcAft>
            </a:pP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Agro-processing: demand-driven management training, support to affordable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access to improved technology</a:t>
            </a:r>
            <a:endParaRPr lang="de-DE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1314450" lvl="2" indent="-457200">
              <a:spcBef>
                <a:spcPts val="300"/>
              </a:spcBef>
              <a:spcAft>
                <a:spcPts val="300"/>
              </a:spcAft>
            </a:pP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Agro marketing: access to &amp; applying market information</a:t>
            </a:r>
          </a:p>
          <a:p>
            <a:pPr marL="1314450" lvl="2" indent="-457200">
              <a:spcBef>
                <a:spcPts val="300"/>
              </a:spcBef>
              <a:spcAft>
                <a:spcPts val="300"/>
              </a:spcAft>
            </a:pP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Reducing transaction costs: opportunities for clients on feed-back to trade politicians</a:t>
            </a:r>
            <a:endParaRPr lang="fr-CH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fr-CH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8534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latin typeface="Calibri" pitchFamily="34" charset="0"/>
                <a:cs typeface="Arial" pitchFamily="34" charset="0"/>
              </a:rPr>
              <a:t>C</a:t>
            </a:r>
            <a:r>
              <a:rPr lang="en-GB" dirty="0" smtClean="0">
                <a:latin typeface="Calibri" pitchFamily="34" charset="0"/>
                <a:cs typeface="Arial" pitchFamily="34" charset="0"/>
              </a:rPr>
              <a:t>apacity development for increasing productivity</a:t>
            </a:r>
          </a:p>
          <a:p>
            <a:pPr marL="514350" indent="-514350" algn="just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Trade Policy - support to institutional development</a:t>
            </a:r>
          </a:p>
          <a:p>
            <a:pPr marL="971550" lvl="1" indent="-514350" algn="just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Alignment of legislation and regulations to CU (KGZ)</a:t>
            </a:r>
          </a:p>
          <a:p>
            <a:pPr marL="971550" lvl="1" indent="-514350" algn="just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Trade policy papers on FTAs, WTO, CU accession (KGZ, TJK, UZB)</a:t>
            </a:r>
          </a:p>
          <a:p>
            <a:pPr marL="971550" lvl="1" indent="-514350" algn="just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Legal review of trade documents and WTO requirements</a:t>
            </a:r>
          </a:p>
          <a:p>
            <a:pPr marL="971550" lvl="1" indent="-514350" algn="just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(KGZ, TJK)</a:t>
            </a:r>
          </a:p>
          <a:p>
            <a:pPr marL="971550" lvl="1" indent="-514350" algn="just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Cost-benefit  analyses of CU accession (KGZ, TJK, UZB)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9552" y="265538"/>
            <a:ext cx="7613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de-DE" sz="4400" b="1" dirty="0" smtClean="0">
                <a:latin typeface="Calibri" pitchFamily="34" charset="0"/>
                <a:ea typeface="+mj-ea"/>
                <a:cs typeface="+mj-cs"/>
              </a:rPr>
              <a:t>AfT support to TP (I)</a:t>
            </a:r>
            <a:endParaRPr lang="de-DE" sz="4400" b="1" dirty="0"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40861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85344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latin typeface="Calibri" pitchFamily="34" charset="0"/>
                <a:cs typeface="Arial" pitchFamily="34" charset="0"/>
              </a:rPr>
              <a:t>C</a:t>
            </a:r>
            <a:r>
              <a:rPr lang="en-GB" dirty="0" smtClean="0">
                <a:latin typeface="Calibri" pitchFamily="34" charset="0"/>
                <a:cs typeface="Arial" pitchFamily="34" charset="0"/>
              </a:rPr>
              <a:t>apacity development for increasing productivity</a:t>
            </a:r>
          </a:p>
          <a:p>
            <a:pPr marL="514350" indent="-514350" algn="just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Trade Policy - support to institutional development</a:t>
            </a:r>
          </a:p>
          <a:p>
            <a:pPr marL="971550" lvl="1" indent="-514350" algn="just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Expert Working Groups at national and at Oblasts level on trade policy documents (TJK), Inter-ministerial committee on CU (KGZ)</a:t>
            </a:r>
          </a:p>
          <a:p>
            <a:pPr marL="971550" lvl="1" indent="-514350" algn="just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Expertise in formulating trade related policy documents (TJK, UZB)</a:t>
            </a:r>
          </a:p>
          <a:p>
            <a:pPr marL="971550" lvl="1" indent="-514350" algn="just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Implementation of NES Strategy 2013-2017 and action plan (KGZ)</a:t>
            </a:r>
          </a:p>
          <a:p>
            <a:pPr marL="971550" lvl="1" indent="-514350" algn="just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Mainstreaming trade and PEI in national platforms KGZ)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9552" y="265538"/>
            <a:ext cx="77662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de-DE" sz="4400" b="1" dirty="0" smtClean="0">
                <a:latin typeface="Calibri" pitchFamily="34" charset="0"/>
                <a:ea typeface="+mj-ea"/>
                <a:cs typeface="+mj-cs"/>
              </a:rPr>
              <a:t>AfT support to TP (II)</a:t>
            </a:r>
            <a:endParaRPr lang="de-DE" sz="4400" b="1" dirty="0"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40861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9552" y="265538"/>
            <a:ext cx="76900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de-DE" sz="4400" b="1" dirty="0" smtClean="0">
                <a:latin typeface="Calibri" pitchFamily="34" charset="0"/>
                <a:ea typeface="+mj-ea"/>
                <a:cs typeface="+mj-cs"/>
              </a:rPr>
              <a:t>AfT support to TD institutions (I)</a:t>
            </a:r>
            <a:endParaRPr lang="de-DE" sz="4400" b="1" dirty="0"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85344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Capacity development for increasing productivity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 Trade Development – trade support institutions</a:t>
            </a:r>
          </a:p>
          <a:p>
            <a:pPr marL="971550" lvl="1" indent="-514350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Needs and capacity assessment of stakeholders (KGZ, TJK, UZB)</a:t>
            </a:r>
          </a:p>
          <a:p>
            <a:pPr marL="971550" lvl="1" indent="-514350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Transition from Single Window into Export Promotion Agency (KGZ)</a:t>
            </a:r>
          </a:p>
          <a:p>
            <a:pPr marL="971550" lvl="1" indent="-514350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Access to market information through marketing platforms (KGZ, TJK)</a:t>
            </a:r>
          </a:p>
        </p:txBody>
      </p:sp>
    </p:spTree>
    <p:extLst>
      <p:ext uri="{BB962C8B-B14F-4D97-AF65-F5344CB8AC3E}">
        <p14:creationId xmlns:p14="http://schemas.microsoft.com/office/powerpoint/2010/main" val="2130192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221159"/>
            <a:ext cx="8001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DE" sz="4400" b="1" dirty="0" smtClean="0">
                <a:latin typeface="Calibri" pitchFamily="34" charset="0"/>
              </a:rPr>
              <a:t>AfT support to TD institutions (II)</a:t>
            </a:r>
            <a:endParaRPr lang="de-DE" sz="4400" b="1" dirty="0"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8618388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Capacity development for increasing productivity</a:t>
            </a:r>
          </a:p>
          <a:p>
            <a:pPr marL="514350" indent="-514350" algn="just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Trade development</a:t>
            </a:r>
          </a:p>
          <a:p>
            <a:pPr marL="971550" lvl="1" indent="-514350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National and Oblasts Trade Promotion Centres (KGZ, TJK, UZB)</a:t>
            </a:r>
          </a:p>
          <a:p>
            <a:pPr marL="971550" lvl="1" indent="-514350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Business Associations and CCI strengthened in lobbying capacity on improving business environment (KGZ, TJK, UZB)</a:t>
            </a:r>
          </a:p>
          <a:p>
            <a:pPr marL="971550" lvl="1" indent="-514350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Elaborating trade policy documents at PPD platforms (TJK)</a:t>
            </a:r>
          </a:p>
          <a:p>
            <a:pPr marL="971550" lvl="1" indent="-514350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CCI organising participation at trade fairs and biz forums (KGZ, TJK, UZB)</a:t>
            </a:r>
          </a:p>
        </p:txBody>
      </p:sp>
    </p:spTree>
    <p:extLst>
      <p:ext uri="{BB962C8B-B14F-4D97-AF65-F5344CB8AC3E}">
        <p14:creationId xmlns:p14="http://schemas.microsoft.com/office/powerpoint/2010/main" val="4126757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9552" y="265538"/>
            <a:ext cx="76900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de-DE" sz="4400" b="1" dirty="0" smtClean="0">
                <a:latin typeface="Calibri" pitchFamily="34" charset="0"/>
                <a:ea typeface="+mj-ea"/>
                <a:cs typeface="+mj-cs"/>
              </a:rPr>
              <a:t>AfT support to BPC institutions</a:t>
            </a:r>
            <a:endParaRPr lang="de-DE" sz="4400" b="1" dirty="0"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85344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Capacity development for increasing productivity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 Building Productive Capacities</a:t>
            </a:r>
          </a:p>
          <a:p>
            <a:pPr marL="971550" lvl="1" indent="-514350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Needs and capacity assessment of stakeholders (KGZ, TJK, UZB)</a:t>
            </a:r>
          </a:p>
          <a:p>
            <a:pPr marL="971550" lvl="1" indent="-514350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Trade Capability Programme at national and Oblasts level on export standards for agro-processing companies (TJK)</a:t>
            </a:r>
          </a:p>
          <a:p>
            <a:pPr marL="971550" lvl="1" indent="-514350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Upgrading value chains through access to improved technology via Small Grants Programme (TJK, UZB)</a:t>
            </a:r>
          </a:p>
          <a:p>
            <a:pPr marL="971550" lvl="1" indent="-514350" eaLnBrk="0" hangingPunct="0">
              <a:spcAft>
                <a:spcPts val="600"/>
              </a:spcAft>
              <a:buFont typeface="Wingdings" pitchFamily="2" charset="2"/>
              <a:buChar char="Ø"/>
            </a:pPr>
            <a:endParaRPr lang="en-GB" dirty="0" smtClean="0">
              <a:latin typeface="Calibri" pitchFamily="34" charset="0"/>
              <a:cs typeface="Arial" pitchFamily="34" charset="0"/>
            </a:endParaRPr>
          </a:p>
          <a:p>
            <a:pPr marL="971550" lvl="1" indent="-514350" eaLnBrk="0" hangingPunct="0">
              <a:spcAft>
                <a:spcPts val="600"/>
              </a:spcAft>
              <a:buFont typeface="Wingdings" pitchFamily="2" charset="2"/>
              <a:buChar char="Ø"/>
            </a:pPr>
            <a:endParaRPr lang="en-GB" dirty="0" smtClean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192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1981200" y="5181600"/>
            <a:ext cx="54102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dirty="0">
                <a:latin typeface="Calibri" pitchFamily="34" charset="0"/>
              </a:rPr>
              <a:t>massimiliano.riva@undp.org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1115616" y="3717032"/>
            <a:ext cx="7160096" cy="836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800" b="1" dirty="0" smtClean="0">
                <a:latin typeface="Calibri" pitchFamily="34" charset="0"/>
              </a:rPr>
              <a:t>BUREAU OF DEVELOPMENT POLICY</a:t>
            </a:r>
            <a:endParaRPr lang="fr-FR" sz="2800" b="1" dirty="0">
              <a:latin typeface="Calibri" pitchFamily="34" charset="0"/>
            </a:endParaRP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2771800" y="4149080"/>
            <a:ext cx="38862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dirty="0" smtClean="0">
                <a:latin typeface="Calibri" pitchFamily="34" charset="0"/>
              </a:rPr>
              <a:t>New York, United States</a:t>
            </a:r>
            <a:endParaRPr lang="it-IT" sz="2800" dirty="0">
              <a:latin typeface="Calibri" pitchFamily="34" charset="0"/>
            </a:endParaRP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671512" y="4653136"/>
            <a:ext cx="8472488" cy="49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600" dirty="0">
                <a:latin typeface="Calibri" pitchFamily="34" charset="0"/>
              </a:rPr>
              <a:t>www.undp.org/poverty/focus_trade_ip_migration.shtml</a:t>
            </a:r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>
            <a:off x="762000" y="3581401"/>
            <a:ext cx="7750175" cy="0"/>
          </a:xfrm>
          <a:prstGeom prst="line">
            <a:avLst/>
          </a:prstGeom>
          <a:noFill/>
          <a:ln w="7632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fr-CH">
              <a:ln w="38100">
                <a:solidFill>
                  <a:schemeClr val="tx1"/>
                </a:solidFill>
              </a:ln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917104" y="1373733"/>
            <a:ext cx="7160096" cy="836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800" b="1" dirty="0" smtClean="0">
                <a:latin typeface="Calibri" pitchFamily="34" charset="0"/>
              </a:rPr>
              <a:t>REGIONAL CENTER for EUROPE AND CIS</a:t>
            </a:r>
            <a:endParaRPr lang="fr-FR" sz="2800" b="1" dirty="0">
              <a:latin typeface="Calibri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843808" y="1920875"/>
            <a:ext cx="38862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dirty="0" smtClean="0">
                <a:latin typeface="Calibri" pitchFamily="34" charset="0"/>
              </a:rPr>
              <a:t>Bratislava, Slovakia</a:t>
            </a:r>
            <a:endParaRPr lang="it-IT" sz="2800" dirty="0">
              <a:latin typeface="Calibri" pitchFamily="34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475656" y="2450034"/>
            <a:ext cx="6696744" cy="52176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dirty="0" smtClean="0">
                <a:latin typeface="Calibri" pitchFamily="34" charset="0"/>
              </a:rPr>
              <a:t>http://europeandcis.undp.org/poverty</a:t>
            </a:r>
            <a:endParaRPr lang="it-IT" sz="2800" dirty="0">
              <a:latin typeface="Calibri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835696" y="2924944"/>
            <a:ext cx="54102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dirty="0" smtClean="0">
                <a:latin typeface="Calibri" pitchFamily="34" charset="0"/>
              </a:rPr>
              <a:t>joern.rieken@undp.org</a:t>
            </a:r>
            <a:endParaRPr lang="it-IT" sz="2800" dirty="0">
              <a:latin typeface="Calibri" pitchFamily="34" charset="0"/>
            </a:endParaRPr>
          </a:p>
        </p:txBody>
      </p:sp>
      <p:pic>
        <p:nvPicPr>
          <p:cNvPr id="16" name="Picture 2" descr="Logo SPE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37" y="147422"/>
            <a:ext cx="1310563" cy="99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99253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19200"/>
            <a:ext cx="853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latin typeface="Calibri" pitchFamily="34" charset="0"/>
              </a:rPr>
              <a:t>“</a:t>
            </a:r>
            <a:r>
              <a:rPr lang="en-US" i="1" dirty="0">
                <a:latin typeface="Calibri" pitchFamily="34" charset="0"/>
              </a:rPr>
              <a:t>The old model has been based on </a:t>
            </a:r>
            <a:r>
              <a:rPr lang="en-US" i="1" dirty="0" smtClean="0">
                <a:latin typeface="Calibri" pitchFamily="34" charset="0"/>
              </a:rPr>
              <a:t>the </a:t>
            </a:r>
            <a:r>
              <a:rPr lang="en-US" i="1" dirty="0">
                <a:latin typeface="Calibri" pitchFamily="34" charset="0"/>
              </a:rPr>
              <a:t>mistaken assumption </a:t>
            </a:r>
          </a:p>
          <a:p>
            <a:pPr algn="ctr"/>
            <a:r>
              <a:rPr lang="en-US" i="1" dirty="0">
                <a:latin typeface="Calibri" pitchFamily="34" charset="0"/>
              </a:rPr>
              <a:t>... that it is possible simply to ignore existing capacities </a:t>
            </a:r>
            <a:r>
              <a:rPr lang="en-US" i="1" dirty="0" smtClean="0">
                <a:latin typeface="Calibri" pitchFamily="34" charset="0"/>
              </a:rPr>
              <a:t>and </a:t>
            </a:r>
            <a:r>
              <a:rPr lang="en-US" i="1" dirty="0">
                <a:latin typeface="Calibri" pitchFamily="34" charset="0"/>
              </a:rPr>
              <a:t>replace them with knowledge and </a:t>
            </a:r>
            <a:r>
              <a:rPr lang="en-US" i="1" dirty="0" smtClean="0">
                <a:latin typeface="Calibri" pitchFamily="34" charset="0"/>
              </a:rPr>
              <a:t> systems </a:t>
            </a:r>
            <a:r>
              <a:rPr lang="en-US" i="1" dirty="0">
                <a:latin typeface="Calibri" pitchFamily="34" charset="0"/>
              </a:rPr>
              <a:t>produced elsewhere—a form of development as </a:t>
            </a:r>
            <a:r>
              <a:rPr lang="en-US" i="1" dirty="0" smtClean="0">
                <a:latin typeface="Calibri" pitchFamily="34" charset="0"/>
              </a:rPr>
              <a:t>displacement</a:t>
            </a:r>
            <a:r>
              <a:rPr lang="en-US" i="1" dirty="0">
                <a:latin typeface="Calibri" pitchFamily="34" charset="0"/>
              </a:rPr>
              <a:t>, rather than development as </a:t>
            </a:r>
            <a:r>
              <a:rPr lang="en-US" i="1" dirty="0" smtClean="0">
                <a:latin typeface="Calibri" pitchFamily="34" charset="0"/>
              </a:rPr>
              <a:t>transformation” 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111210"/>
            <a:ext cx="8763000" cy="2603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</a:rPr>
              <a:t>Make the most of local resources, people, skills, technologies…</a:t>
            </a:r>
          </a:p>
          <a:p>
            <a:pPr marL="514350" lvl="1" indent="-514350"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</a:rPr>
              <a:t>Favor sustainable change</a:t>
            </a:r>
          </a:p>
          <a:p>
            <a:pPr marL="514350" lvl="1" indent="-514350"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</a:rPr>
              <a:t>Take an inclusive approach in addressing power </a:t>
            </a:r>
            <a:r>
              <a:rPr lang="en-US" dirty="0" smtClean="0">
                <a:latin typeface="Calibri" pitchFamily="34" charset="0"/>
              </a:rPr>
              <a:t>inequality </a:t>
            </a:r>
            <a:endParaRPr lang="en-US" dirty="0">
              <a:latin typeface="Calibri" pitchFamily="34" charset="0"/>
            </a:endParaRPr>
          </a:p>
          <a:p>
            <a:pPr marL="514350" lvl="1" indent="-514350"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</a:rPr>
              <a:t>Emphasizes deep, lasting transformations through policy and institutional reforms</a:t>
            </a:r>
          </a:p>
          <a:p>
            <a:pPr marL="514350" lvl="1" indent="-514350"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</a:rPr>
              <a:t>Value ‘best fit’ for the context over ‘best practice’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228600"/>
            <a:ext cx="5410200" cy="1143000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atin typeface="Calibri" pitchFamily="34" charset="0"/>
                <a:ea typeface="+mj-ea"/>
                <a:cs typeface="+mj-cs"/>
              </a:rPr>
              <a:t>Capacity matters!</a:t>
            </a:r>
            <a:endParaRPr kumimoji="0" lang="en-A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213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609600" y="1524000"/>
            <a:ext cx="8077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  <a:defRPr/>
            </a:pPr>
            <a:r>
              <a:rPr lang="en-US" sz="6000" b="1" dirty="0">
                <a:latin typeface="Calibri" pitchFamily="34" charset="0"/>
                <a:ea typeface="+mj-ea"/>
                <a:cs typeface="+mj-cs"/>
              </a:rPr>
              <a:t>Strengthening Aid for Trade governance to </a:t>
            </a:r>
            <a:r>
              <a:rPr lang="en-US" sz="6000" b="1" dirty="0" smtClean="0">
                <a:latin typeface="Calibri" pitchFamily="34" charset="0"/>
                <a:ea typeface="+mj-ea"/>
                <a:cs typeface="+mj-cs"/>
              </a:rPr>
              <a:t>deliver more and better results </a:t>
            </a:r>
            <a:endParaRPr lang="en-US" sz="6000" b="1" dirty="0"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53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553200" y="2286000"/>
            <a:ext cx="2286000" cy="1447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1" indent="-3429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</a:pPr>
            <a:r>
              <a:rPr lang="en-GB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Sector wide</a:t>
            </a:r>
          </a:p>
          <a:p>
            <a:pPr marL="342900" lvl="1" indent="-3429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</a:pPr>
            <a:r>
              <a:rPr lang="en-GB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Approach</a:t>
            </a:r>
          </a:p>
          <a:p>
            <a:pPr marL="342900" lvl="1" indent="-342900"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</a:pPr>
            <a:r>
              <a:rPr lang="en-GB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(budget support)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GB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838200" y="1752600"/>
            <a:ext cx="6705600" cy="3429000"/>
          </a:xfrm>
          <a:prstGeom prst="straightConnector1">
            <a:avLst/>
          </a:prstGeom>
          <a:noFill/>
          <a:ln w="76200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Rectangle 5"/>
          <p:cNvSpPr/>
          <p:nvPr/>
        </p:nvSpPr>
        <p:spPr>
          <a:xfrm>
            <a:off x="3733800" y="1371600"/>
            <a:ext cx="2286000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</a:pPr>
            <a:r>
              <a:rPr lang="en-GB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Sector wide</a:t>
            </a:r>
          </a:p>
          <a:p>
            <a:pPr marL="342900" lvl="1" indent="-3429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</a:pPr>
            <a:r>
              <a:rPr lang="en-GB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Approach</a:t>
            </a:r>
          </a:p>
          <a:p>
            <a:pPr marL="342900" lvl="1" indent="-3429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</a:pPr>
            <a:r>
              <a:rPr lang="en-GB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(pool funding)</a:t>
            </a:r>
          </a:p>
        </p:txBody>
      </p:sp>
      <p:sp>
        <p:nvSpPr>
          <p:cNvPr id="7" name="Rectangle 6"/>
          <p:cNvSpPr/>
          <p:nvPr/>
        </p:nvSpPr>
        <p:spPr>
          <a:xfrm>
            <a:off x="2590800" y="4495800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</a:pPr>
            <a:r>
              <a:rPr lang="en-GB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Project-based delivery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2971800"/>
            <a:ext cx="278673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</a:pPr>
            <a:r>
              <a:rPr lang="en-GB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Programmatic</a:t>
            </a:r>
          </a:p>
          <a:p>
            <a:pPr marL="342900" lvl="1" indent="-342900"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</a:pPr>
            <a:r>
              <a:rPr lang="en-GB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support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143000" y="5181600"/>
            <a:ext cx="7010400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676400" y="5410200"/>
            <a:ext cx="6096000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838200" y="5181600"/>
            <a:ext cx="7543800" cy="0"/>
          </a:xfrm>
          <a:prstGeom prst="line">
            <a:avLst/>
          </a:prstGeom>
          <a:noFill/>
          <a:ln w="762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838200" y="1447800"/>
            <a:ext cx="0" cy="3733800"/>
          </a:xfrm>
          <a:prstGeom prst="line">
            <a:avLst/>
          </a:prstGeom>
          <a:noFill/>
          <a:ln w="762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6629400" y="525780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</a:pPr>
            <a:r>
              <a:rPr lang="en-GB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Sophistication</a:t>
            </a:r>
          </a:p>
        </p:txBody>
      </p:sp>
      <p:sp>
        <p:nvSpPr>
          <p:cNvPr id="20" name="Rectangle 19"/>
          <p:cNvSpPr/>
          <p:nvPr/>
        </p:nvSpPr>
        <p:spPr>
          <a:xfrm rot="16200000">
            <a:off x="-416867" y="2626667"/>
            <a:ext cx="175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</a:pPr>
            <a:r>
              <a:rPr lang="en-GB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Coherence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81000" y="228600"/>
            <a:ext cx="8001000" cy="1143000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atin typeface="Calibri" pitchFamily="34" charset="0"/>
                <a:ea typeface="+mj-ea"/>
                <a:cs typeface="+mj-cs"/>
              </a:rPr>
              <a:t>Many options, same goal</a:t>
            </a:r>
            <a:endParaRPr kumimoji="0" lang="en-A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0865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228600"/>
            <a:ext cx="8001000" cy="1143000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atin typeface="Calibri" pitchFamily="34" charset="0"/>
                <a:ea typeface="+mj-ea"/>
                <a:cs typeface="+mj-cs"/>
              </a:rPr>
              <a:t>Aid for Trade / EIF in Cambodia</a:t>
            </a:r>
            <a:endParaRPr kumimoji="0" lang="en-A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9144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9144000" cy="187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4191995"/>
              </p:ext>
            </p:extLst>
          </p:nvPr>
        </p:nvGraphicFramePr>
        <p:xfrm>
          <a:off x="1888665" y="1317172"/>
          <a:ext cx="3581400" cy="1861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1"/>
          <p:cNvSpPr/>
          <p:nvPr/>
        </p:nvSpPr>
        <p:spPr>
          <a:xfrm>
            <a:off x="2286000" y="1371600"/>
            <a:ext cx="27867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</a:pPr>
            <a:r>
              <a:rPr lang="en-GB" sz="2000" b="1" dirty="0" err="1" smtClean="0">
                <a:solidFill>
                  <a:schemeClr val="bg2"/>
                </a:solidFill>
                <a:latin typeface="Calibri" pitchFamily="34" charset="0"/>
              </a:rPr>
              <a:t>AfT</a:t>
            </a:r>
            <a:r>
              <a:rPr lang="en-GB" sz="2000" b="1" dirty="0" smtClean="0">
                <a:solidFill>
                  <a:schemeClr val="bg2"/>
                </a:solidFill>
                <a:latin typeface="Calibri" pitchFamily="34" charset="0"/>
              </a:rPr>
              <a:t> </a:t>
            </a:r>
            <a:r>
              <a:rPr lang="en-GB" sz="2000" b="1" dirty="0" err="1" smtClean="0">
                <a:solidFill>
                  <a:schemeClr val="bg2"/>
                </a:solidFill>
                <a:latin typeface="Calibri" pitchFamily="34" charset="0"/>
              </a:rPr>
              <a:t>Disb</a:t>
            </a:r>
            <a:r>
              <a:rPr lang="en-GB" sz="2000" b="1" dirty="0" smtClean="0">
                <a:solidFill>
                  <a:schemeClr val="bg2"/>
                </a:solidFill>
                <a:latin typeface="Calibri" pitchFamily="34" charset="0"/>
              </a:rPr>
              <a:t>. USD mil.</a:t>
            </a:r>
          </a:p>
        </p:txBody>
      </p:sp>
    </p:spTree>
    <p:extLst>
      <p:ext uri="{BB962C8B-B14F-4D97-AF65-F5344CB8AC3E}">
        <p14:creationId xmlns:p14="http://schemas.microsoft.com/office/powerpoint/2010/main" val="859096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en-US" sz="4400" b="1" kern="1200" dirty="0">
                <a:solidFill>
                  <a:schemeClr val="tx1"/>
                </a:solidFill>
                <a:latin typeface="Calibri" pitchFamily="34" charset="0"/>
              </a:rPr>
              <a:t>D</a:t>
            </a:r>
            <a:r>
              <a:rPr lang="en-US" sz="4400" b="1" kern="1200" dirty="0" smtClean="0">
                <a:solidFill>
                  <a:schemeClr val="tx1"/>
                </a:solidFill>
                <a:latin typeface="Calibri" pitchFamily="34" charset="0"/>
              </a:rPr>
              <a:t>elivery platform in Arab States</a:t>
            </a:r>
            <a:endParaRPr lang="en-GB" sz="4400" b="1" kern="12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4800" y="2501813"/>
            <a:ext cx="8534400" cy="321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457200" indent="-457200" algn="just" ea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Georgia" pitchFamily="18" charset="0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latin typeface="Calibri" pitchFamily="34" charset="0"/>
              </a:rPr>
              <a:t>Project development facility to realize trade-related </a:t>
            </a:r>
            <a:r>
              <a:rPr lang="en-US" dirty="0">
                <a:latin typeface="Calibri" pitchFamily="34" charset="0"/>
              </a:rPr>
              <a:t>aspirations </a:t>
            </a:r>
            <a:r>
              <a:rPr lang="en-US" dirty="0" smtClean="0">
                <a:latin typeface="Calibri" pitchFamily="34" charset="0"/>
              </a:rPr>
              <a:t>(UNDP led)</a:t>
            </a:r>
          </a:p>
          <a:p>
            <a:pPr marL="457200" indent="-457200" algn="just" ea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Georgia" pitchFamily="18" charset="0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latin typeface="Calibri" pitchFamily="34" charset="0"/>
              </a:rPr>
              <a:t>Capacity strengthening of regional organizations </a:t>
            </a:r>
            <a:r>
              <a:rPr lang="en-US" dirty="0">
                <a:latin typeface="Calibri" pitchFamily="34" charset="0"/>
              </a:rPr>
              <a:t>to implement </a:t>
            </a:r>
            <a:r>
              <a:rPr lang="en-US" dirty="0" smtClean="0">
                <a:latin typeface="Calibri" pitchFamily="34" charset="0"/>
              </a:rPr>
              <a:t>PAFTA (UNCTAD led)</a:t>
            </a:r>
          </a:p>
          <a:p>
            <a:pPr marL="457200" indent="-457200" algn="just" ea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Georgia" pitchFamily="18" charset="0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latin typeface="Calibri" pitchFamily="34" charset="0"/>
              </a:rPr>
              <a:t>Support to trade reforms </a:t>
            </a:r>
            <a:r>
              <a:rPr lang="en-US" dirty="0">
                <a:latin typeface="Calibri" pitchFamily="34" charset="0"/>
              </a:rPr>
              <a:t>including </a:t>
            </a:r>
            <a:r>
              <a:rPr lang="en-US" dirty="0" smtClean="0">
                <a:latin typeface="Calibri" pitchFamily="34" charset="0"/>
              </a:rPr>
              <a:t>NTB, TBT, </a:t>
            </a:r>
            <a:r>
              <a:rPr lang="en-US" dirty="0">
                <a:latin typeface="Calibri" pitchFamily="34" charset="0"/>
              </a:rPr>
              <a:t>and </a:t>
            </a:r>
            <a:r>
              <a:rPr lang="en-US" dirty="0" smtClean="0">
                <a:latin typeface="Calibri" pitchFamily="34" charset="0"/>
              </a:rPr>
              <a:t>strengthening of trade </a:t>
            </a:r>
            <a:r>
              <a:rPr lang="en-US" dirty="0">
                <a:latin typeface="Calibri" pitchFamily="34" charset="0"/>
              </a:rPr>
              <a:t>support </a:t>
            </a:r>
            <a:r>
              <a:rPr lang="en-US" dirty="0" smtClean="0">
                <a:latin typeface="Calibri" pitchFamily="34" charset="0"/>
              </a:rPr>
              <a:t>institutions (ITC/UNIDO led)</a:t>
            </a:r>
            <a:endParaRPr lang="en-US" dirty="0">
              <a:latin typeface="Calibri" pitchFamily="34" charset="0"/>
            </a:endParaRPr>
          </a:p>
          <a:p>
            <a:pPr marL="457200" indent="-457200" algn="just" ea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Georgia" pitchFamily="18" charset="0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>
                <a:latin typeface="Calibri" pitchFamily="34" charset="0"/>
              </a:rPr>
              <a:t>Skills development strategies </a:t>
            </a:r>
            <a:r>
              <a:rPr lang="en-US" dirty="0" smtClean="0">
                <a:latin typeface="Calibri" pitchFamily="34" charset="0"/>
              </a:rPr>
              <a:t>in </a:t>
            </a:r>
            <a:r>
              <a:rPr lang="en-US" dirty="0">
                <a:latin typeface="Calibri" pitchFamily="34" charset="0"/>
              </a:rPr>
              <a:t>sectors </a:t>
            </a:r>
            <a:r>
              <a:rPr lang="en-US" dirty="0" smtClean="0">
                <a:latin typeface="Calibri" pitchFamily="34" charset="0"/>
              </a:rPr>
              <a:t>with high export potential (led by ILO)</a:t>
            </a:r>
            <a:endParaRPr lang="fr-CH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1238071"/>
            <a:ext cx="87158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i="1" dirty="0" smtClean="0">
                <a:latin typeface="Calibri" pitchFamily="34" charset="0"/>
              </a:rPr>
              <a:t>IDB (ITFC), </a:t>
            </a:r>
            <a:r>
              <a:rPr lang="en-GB" i="1" dirty="0">
                <a:latin typeface="Calibri" pitchFamily="34" charset="0"/>
              </a:rPr>
              <a:t>Sweden, Kuwait, Saudi Arabia </a:t>
            </a:r>
            <a:r>
              <a:rPr lang="en-GB" i="1" dirty="0" smtClean="0">
                <a:latin typeface="Calibri" pitchFamily="34" charset="0"/>
              </a:rPr>
              <a:t>partnered with 5 UN </a:t>
            </a:r>
            <a:r>
              <a:rPr lang="en-GB" i="1" dirty="0">
                <a:latin typeface="Calibri" pitchFamily="34" charset="0"/>
              </a:rPr>
              <a:t>agencies </a:t>
            </a:r>
            <a:r>
              <a:rPr lang="en-GB" i="1" dirty="0" smtClean="0">
                <a:latin typeface="Calibri" pitchFamily="34" charset="0"/>
              </a:rPr>
              <a:t>to spearhead regional </a:t>
            </a:r>
            <a:r>
              <a:rPr lang="en-GB" i="1" dirty="0">
                <a:latin typeface="Calibri" pitchFamily="34" charset="0"/>
              </a:rPr>
              <a:t>integration </a:t>
            </a:r>
            <a:r>
              <a:rPr lang="en-GB" i="1" dirty="0" smtClean="0">
                <a:latin typeface="Calibri" pitchFamily="34" charset="0"/>
              </a:rPr>
              <a:t>contributing </a:t>
            </a:r>
            <a:r>
              <a:rPr lang="en-GB" i="1" dirty="0">
                <a:latin typeface="Calibri" pitchFamily="34" charset="0"/>
              </a:rPr>
              <a:t>to inclusive growth, non-traditional exports </a:t>
            </a:r>
            <a:r>
              <a:rPr lang="en-GB" i="1" dirty="0" smtClean="0">
                <a:latin typeface="Calibri" pitchFamily="34" charset="0"/>
              </a:rPr>
              <a:t>and employment creation</a:t>
            </a:r>
            <a:endParaRPr lang="en-US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86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4572000" cy="1143000"/>
          </a:xfrm>
        </p:spPr>
        <p:txBody>
          <a:bodyPr/>
          <a:lstStyle/>
          <a:p>
            <a:r>
              <a:rPr lang="en-US" sz="4400" b="1" kern="1200" dirty="0" smtClean="0">
                <a:solidFill>
                  <a:schemeClr val="tx1"/>
                </a:solidFill>
                <a:latin typeface="Calibri" pitchFamily="34" charset="0"/>
              </a:rPr>
              <a:t>Lessons learned</a:t>
            </a:r>
            <a:endParaRPr lang="en-GB" sz="4400" b="1" kern="12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228600" y="1295400"/>
            <a:ext cx="868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lvl="1" indent="-514350"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650" dirty="0" smtClean="0">
                <a:latin typeface="Calibri" pitchFamily="34" charset="0"/>
              </a:rPr>
              <a:t>Focus on finance vs. strategy is a recipe for disaster</a:t>
            </a:r>
          </a:p>
          <a:p>
            <a:pPr marL="514350" lvl="1" indent="-514350"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650" dirty="0" smtClean="0">
                <a:latin typeface="Calibri" pitchFamily="34" charset="0"/>
              </a:rPr>
              <a:t>Institutional capacities need to be developed across the board: quick wins and long term investment</a:t>
            </a:r>
          </a:p>
          <a:p>
            <a:pPr marL="514350" lvl="1" indent="-514350"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650" dirty="0" smtClean="0">
                <a:latin typeface="Calibri" pitchFamily="34" charset="0"/>
              </a:rPr>
              <a:t>Role of lead agency as a champion (national / regional)</a:t>
            </a:r>
          </a:p>
          <a:p>
            <a:pPr marL="514350" lvl="1" indent="-514350"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650" dirty="0" smtClean="0">
                <a:latin typeface="Calibri" pitchFamily="34" charset="0"/>
              </a:rPr>
              <a:t>Engage private sector</a:t>
            </a:r>
          </a:p>
          <a:p>
            <a:pPr marL="514350" lvl="1" indent="-514350"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650" dirty="0" smtClean="0">
                <a:latin typeface="Calibri" pitchFamily="34" charset="0"/>
              </a:rPr>
              <a:t>Donor coordination is quicker said than done</a:t>
            </a:r>
          </a:p>
          <a:p>
            <a:pPr marL="514350" lvl="1" indent="-514350"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650" dirty="0" smtClean="0">
                <a:latin typeface="Calibri" pitchFamily="34" charset="0"/>
              </a:rPr>
              <a:t>Learn from other sectors: health, education, etc.</a:t>
            </a:r>
          </a:p>
          <a:p>
            <a:pPr marL="514350" lvl="1" indent="-514350"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650" dirty="0" smtClean="0">
                <a:latin typeface="Calibri" pitchFamily="34" charset="0"/>
              </a:rPr>
              <a:t>Focus on </a:t>
            </a:r>
            <a:r>
              <a:rPr lang="en-US" sz="2650" dirty="0">
                <a:latin typeface="Calibri" pitchFamily="34" charset="0"/>
              </a:rPr>
              <a:t>implementation, accountability and </a:t>
            </a:r>
            <a:r>
              <a:rPr lang="en-US" sz="2650" dirty="0" smtClean="0">
                <a:latin typeface="Calibri" pitchFamily="34" charset="0"/>
              </a:rPr>
              <a:t>results</a:t>
            </a:r>
          </a:p>
          <a:p>
            <a:pPr marL="514350" lvl="1" indent="-514350"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650" dirty="0">
                <a:latin typeface="Calibri" pitchFamily="34" charset="0"/>
              </a:rPr>
              <a:t>Don’t be over-ambitious, be aware of capacity </a:t>
            </a:r>
            <a:r>
              <a:rPr lang="en-US" sz="2650" dirty="0" smtClean="0">
                <a:latin typeface="Calibri" pitchFamily="34" charset="0"/>
              </a:rPr>
              <a:t>constraints</a:t>
            </a:r>
          </a:p>
          <a:p>
            <a:pPr marL="514350" lvl="1" indent="-514350"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  <a:buFont typeface="Arial" pitchFamily="34" charset="0"/>
              <a:buChar char="•"/>
              <a:defRPr/>
            </a:pPr>
            <a:endParaRPr lang="en-US" sz="265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03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0" y="1472148"/>
            <a:ext cx="6172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  <a:defRPr/>
            </a:pPr>
            <a:r>
              <a:rPr lang="en-US" sz="6000" b="1" dirty="0" smtClean="0">
                <a:latin typeface="Calibri" pitchFamily="34" charset="0"/>
                <a:ea typeface="+mj-ea"/>
                <a:cs typeface="+mj-cs"/>
              </a:rPr>
              <a:t>Strengthening</a:t>
            </a:r>
          </a:p>
          <a:p>
            <a:pPr marL="0" lvl="1" algn="ctr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  <a:defRPr/>
            </a:pPr>
            <a:r>
              <a:rPr lang="en-GB" sz="6000" b="1" dirty="0" smtClean="0">
                <a:latin typeface="Calibri" pitchFamily="34" charset="0"/>
                <a:ea typeface="+mj-ea"/>
                <a:cs typeface="+mj-cs"/>
              </a:rPr>
              <a:t>institutions to make AfT work</a:t>
            </a:r>
            <a:endParaRPr lang="en-US" sz="6000" b="1" dirty="0" smtClean="0">
              <a:latin typeface="Calibri" pitchFamily="34" charset="0"/>
              <a:ea typeface="+mj-ea"/>
              <a:cs typeface="+mj-cs"/>
            </a:endParaRPr>
          </a:p>
          <a:p>
            <a:pPr marL="0" lvl="1" algn="ctr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120000"/>
              <a:defRPr/>
            </a:pPr>
            <a:r>
              <a:rPr lang="en-US" sz="6000" b="1" dirty="0" smtClean="0">
                <a:latin typeface="Calibri" pitchFamily="34" charset="0"/>
                <a:ea typeface="+mj-ea"/>
                <a:cs typeface="+mj-cs"/>
              </a:rPr>
              <a:t>in </a:t>
            </a:r>
            <a:r>
              <a:rPr lang="en-US" sz="6000" b="1" dirty="0">
                <a:latin typeface="Calibri" pitchFamily="34" charset="0"/>
                <a:ea typeface="+mj-ea"/>
                <a:cs typeface="+mj-cs"/>
              </a:rPr>
              <a:t>Central Asia</a:t>
            </a:r>
          </a:p>
        </p:txBody>
      </p:sp>
    </p:spTree>
    <p:extLst>
      <p:ext uri="{BB962C8B-B14F-4D97-AF65-F5344CB8AC3E}">
        <p14:creationId xmlns:p14="http://schemas.microsoft.com/office/powerpoint/2010/main" val="1687676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  <a:t>Trade &amp; allocation of food resources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8305800" cy="419100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Trade policy: 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Provide instruments for ensuring food security 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Provide means for overcoming hunger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Ensure appropriate balancing between short- and long-term impacts of sectoral allocation on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Aggregated national welfare 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Value addition/sector, value adding/labour, employment, etc.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</a:rPr>
              <a:t>Streamlining trade policy to improve frame conditions for </a:t>
            </a:r>
            <a:r>
              <a:rPr lang="de-DE" sz="2800" b="1" u="sng" dirty="0" smtClean="0">
                <a:solidFill>
                  <a:schemeClr val="tx1"/>
                </a:solidFill>
                <a:latin typeface="Calibri" pitchFamily="34" charset="0"/>
              </a:rPr>
              <a:t>increasing productivity</a:t>
            </a:r>
            <a:r>
              <a:rPr lang="de-DE" sz="28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</a:rPr>
              <a:t>of labour, capital, and land</a:t>
            </a:r>
            <a:endParaRPr lang="en-US" sz="24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fr-CH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DP2">
  <a:themeElements>
    <a:clrScheme name="HD - Concept and Measurement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HD - Concept and Measurement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HD - Concept and Measuremen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D - Concept and Measuremen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D - Concept and Measuremen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D - Concept and Measuremen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D - Concept and Measureme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D - Concept and Measureme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D - Concept and Measureme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8946</TotalTime>
  <Words>834</Words>
  <Application>Microsoft Office PowerPoint</Application>
  <PresentationFormat>On-screen Show (4:3)</PresentationFormat>
  <Paragraphs>120</Paragraphs>
  <Slides>16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UNDP2</vt:lpstr>
      <vt:lpstr>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Delivery platform in Arab States</vt:lpstr>
      <vt:lpstr>Lessons learned</vt:lpstr>
      <vt:lpstr>PowerPoint Presentation</vt:lpstr>
      <vt:lpstr>Trade &amp; allocation of food resources</vt:lpstr>
      <vt:lpstr>AfT increasing availability of food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UNDP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DC191NP</dc:creator>
  <cp:lastModifiedBy>Hana Daoudi</cp:lastModifiedBy>
  <cp:revision>684</cp:revision>
  <dcterms:created xsi:type="dcterms:W3CDTF">2002-10-08T15:38:35Z</dcterms:created>
  <dcterms:modified xsi:type="dcterms:W3CDTF">2013-07-08T07:56:10Z</dcterms:modified>
</cp:coreProperties>
</file>