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93" r:id="rId32"/>
    <p:sldId id="288" r:id="rId33"/>
    <p:sldId id="289" r:id="rId34"/>
    <p:sldId id="291" r:id="rId35"/>
    <p:sldId id="292" r:id="rId36"/>
    <p:sldId id="290" r:id="rId37"/>
  </p:sldIdLst>
  <p:sldSz cx="9144000" cy="6858000" type="screen4x3"/>
  <p:notesSz cx="6804025" cy="99393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108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1"/>
          <p:cNvSpPr/>
          <p:nvPr/>
        </p:nvSpPr>
        <p:spPr>
          <a:xfrm>
            <a:off x="0" y="0"/>
            <a:ext cx="6804000" cy="9939600"/>
          </a:xfrm>
          <a:prstGeom prst="rect">
            <a:avLst/>
          </a:prstGeom>
          <a:solidFill>
            <a:srgbClr val="FFFFFF"/>
          </a:solidFill>
        </p:spPr>
      </p:sp>
      <p:sp>
        <p:nvSpPr>
          <p:cNvPr id="7" name="PlaceHolder 2"/>
          <p:cNvSpPr>
            <a:spLocks noGrp="1"/>
          </p:cNvSpPr>
          <p:nvPr>
            <p:ph type="body"/>
          </p:nvPr>
        </p:nvSpPr>
        <p:spPr>
          <a:xfrm>
            <a:off x="681120" y="4721040"/>
            <a:ext cx="5441760" cy="4470480"/>
          </a:xfrm>
          <a:prstGeom prst="rect">
            <a:avLst/>
          </a:prstGeom>
        </p:spPr>
        <p:txBody>
          <a:bodyPr wrap="none" lIns="0" tIns="0" rIns="0" bIns="0"/>
          <a:lstStyle/>
          <a:p>
            <a:r>
              <a:rPr lang="fr-FR"/>
              <a:t>Cliquez pour modifier le format des notes</a:t>
            </a:r>
            <a:endParaRPr/>
          </a:p>
        </p:txBody>
      </p:sp>
    </p:spTree>
    <p:extLst>
      <p:ext uri="{BB962C8B-B14F-4D97-AF65-F5344CB8AC3E}">
        <p14:creationId xmlns:p14="http://schemas.microsoft.com/office/powerpoint/2010/main" val="3177518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128160"/>
            <a:ext cx="8228160" cy="1434600"/>
          </a:xfrm>
          <a:prstGeom prst="rect">
            <a:avLst/>
          </a:prstGeom>
        </p:spPr>
        <p:txBody>
          <a:bodyPr wrap="none" lIns="90000" tIns="46800" rIns="90000" bIns="46800" anchor="ctr"/>
          <a:lstStyle/>
          <a:p>
            <a:pPr algn="ctr"/>
            <a:r>
              <a:rPr lang="fr-FR"/>
              <a:t>Cliquez pour éditer le format du texte-titre</a:t>
            </a:r>
            <a:endParaRPr/>
          </a:p>
        </p:txBody>
      </p:sp>
      <p:sp>
        <p:nvSpPr>
          <p:cNvPr id="7" name="PlaceHolder 2"/>
          <p:cNvSpPr>
            <a:spLocks noGrp="1"/>
          </p:cNvSpPr>
          <p:nvPr>
            <p:ph type="body"/>
          </p:nvPr>
        </p:nvSpPr>
        <p:spPr>
          <a:xfrm>
            <a:off x="457200" y="1600200"/>
            <a:ext cx="8228160" cy="4619880"/>
          </a:xfrm>
          <a:prstGeom prst="rect">
            <a:avLst/>
          </a:prstGeom>
        </p:spPr>
        <p:txBody>
          <a:bodyPr wrap="none" lIns="90000" tIns="46800" rIns="90000" bIns="46800"/>
          <a:lstStyle/>
          <a:p>
            <a:pPr>
              <a:buFont typeface="StarSymbol"/>
              <a:buChar char=""/>
            </a:pPr>
            <a:r>
              <a:rPr lang="fr-FR"/>
              <a:t>Cliquez pour éditer le format du plan de texte</a:t>
            </a:r>
            <a:endParaRPr/>
          </a:p>
          <a:p>
            <a:pPr lvl="1">
              <a:buFont typeface="Times New Roman"/>
              <a:buChar char="–"/>
            </a:pPr>
            <a:r>
              <a:rPr lang="fr-FR"/>
              <a:t>Second niveau de plan</a:t>
            </a:r>
            <a:endParaRPr/>
          </a:p>
          <a:p>
            <a:pPr lvl="2">
              <a:buFont typeface="Times New Roman"/>
              <a:buChar char="•"/>
            </a:pPr>
            <a:r>
              <a:rPr lang="fr-FR"/>
              <a:t>Troisième niveau de plan</a:t>
            </a:r>
            <a:endParaRPr/>
          </a:p>
          <a:p>
            <a:pPr lvl="3">
              <a:buFont typeface="Times New Roman"/>
              <a:buChar char="–"/>
            </a:pPr>
            <a:r>
              <a:rPr lang="fr-FR"/>
              <a:t>Quatrième niveau de plan</a:t>
            </a:r>
            <a:endParaRPr/>
          </a:p>
          <a:p>
            <a:pPr lvl="4">
              <a:buFont typeface="Times New Roman"/>
              <a:buChar char="»"/>
            </a:pPr>
            <a:r>
              <a:rPr lang="fr-FR"/>
              <a:t>Cinquième niveau de plan</a:t>
            </a:r>
            <a:endParaRPr/>
          </a:p>
          <a:p>
            <a:pPr lvl="5">
              <a:buFont typeface="Times New Roman"/>
              <a:buChar char="»"/>
            </a:pPr>
            <a:r>
              <a:rPr lang="fr-FR"/>
              <a:t>Sixième niveau de plan</a:t>
            </a:r>
            <a:endParaRPr/>
          </a:p>
          <a:p>
            <a:pPr lvl="6">
              <a:buFont typeface="Times New Roman"/>
              <a:buChar char="»"/>
            </a:pPr>
            <a:r>
              <a:rPr lang="fr-FR"/>
              <a:t>Septième niveau de plan</a:t>
            </a:r>
            <a:endParaRPr/>
          </a:p>
          <a:p>
            <a:pPr lvl="7">
              <a:buFont typeface="Times New Roman"/>
              <a:buChar char="»"/>
            </a:pPr>
            <a:r>
              <a:rPr lang="fr-FR"/>
              <a:t>Huitième niveau de plan</a:t>
            </a:r>
            <a:endParaRPr/>
          </a:p>
          <a:p>
            <a:pPr lvl="8">
              <a:buFont typeface="Times New Roman"/>
              <a:buChar char="»"/>
            </a:pPr>
            <a:r>
              <a:rPr lang="fr-FR"/>
              <a:t>Neuvième niveau de plan</a:t>
            </a:r>
            <a:endParaRPr/>
          </a:p>
        </p:txBody>
      </p:sp>
      <p:sp>
        <p:nvSpPr>
          <p:cNvPr id="2" name="PlaceHolder 3"/>
          <p:cNvSpPr>
            <a:spLocks noGrp="1"/>
          </p:cNvSpPr>
          <p:nvPr>
            <p:ph type="dt"/>
          </p:nvPr>
        </p:nvSpPr>
        <p:spPr>
          <a:xfrm>
            <a:off x="457200" y="6307920"/>
            <a:ext cx="2131920" cy="459720"/>
          </a:xfrm>
          <a:prstGeom prst="rect">
            <a:avLst/>
          </a:prstGeom>
        </p:spPr>
        <p:txBody>
          <a:bodyPr lIns="90000" tIns="46800" rIns="90000" bIns="46800" anchor="ctr"/>
          <a:lstStyle/>
          <a:p>
            <a:pPr>
              <a:buFont typeface="StarSymbol"/>
              <a:buChar char=""/>
            </a:pPr>
            <a:r>
              <a:rPr lang="fr-FR"/>
              <a:t>04/09/12</a:t>
            </a:r>
            <a:endParaRPr/>
          </a:p>
        </p:txBody>
      </p:sp>
      <p:sp>
        <p:nvSpPr>
          <p:cNvPr id="3" name="CustomShape 4"/>
          <p:cNvSpPr/>
          <p:nvPr/>
        </p:nvSpPr>
        <p:spPr>
          <a:xfrm>
            <a:off x="3124080" y="6308640"/>
            <a:ext cx="2895840" cy="460440"/>
          </a:xfrm>
          <a:prstGeom prst="rect">
            <a:avLst/>
          </a:prstGeom>
        </p:spPr>
      </p:sp>
      <p:sp>
        <p:nvSpPr>
          <p:cNvPr id="4" name="PlaceHolder 5"/>
          <p:cNvSpPr>
            <a:spLocks noGrp="1"/>
          </p:cNvSpPr>
          <p:nvPr>
            <p:ph type="sldNum"/>
          </p:nvPr>
        </p:nvSpPr>
        <p:spPr>
          <a:xfrm>
            <a:off x="6552720" y="6305040"/>
            <a:ext cx="2132280" cy="465840"/>
          </a:xfrm>
          <a:prstGeom prst="rect">
            <a:avLst/>
          </a:prstGeom>
        </p:spPr>
        <p:txBody>
          <a:bodyPr lIns="90000" tIns="46800" rIns="90000" bIns="46800" anchor="ctr"/>
          <a:lstStyle/>
          <a:p>
            <a:pPr>
              <a:buFont typeface="StarSymbol"/>
              <a:buChar char=""/>
            </a:pPr>
            <a:fld id="{713100E1-51B1-4181-B141-818111616181}" type="slidenum">
              <a:rPr lang="fr-FR"/>
              <a:t>‹N°›</a:t>
            </a:fld>
            <a:endParaRPr/>
          </a:p>
        </p:txBody>
      </p:sp>
      <p:pic>
        <p:nvPicPr>
          <p:cNvPr id="5" name="Picture 6"/>
          <p:cNvPicPr/>
          <p:nvPr/>
        </p:nvPicPr>
        <p:blipFill>
          <a:blip r:embed="rId4"/>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unece.org/trade/agr/standard/dry/DDP-Standards.htm" TargetMode="External"/><Relationship Id="rId2" Type="http://schemas.openxmlformats.org/officeDocument/2006/relationships/hyperlink" Target="http://www.unece.org/trade/agr/standard/fresh/FFV-Standards.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p:nvPr/>
        </p:nvPicPr>
        <p:blipFill>
          <a:blip r:embed="rId2"/>
          <a:stretch>
            <a:fillRect/>
          </a:stretch>
        </p:blipFill>
        <p:spPr>
          <a:xfrm>
            <a:off x="0" y="0"/>
            <a:ext cx="9144000" cy="6858000"/>
          </a:xfrm>
          <a:prstGeom prst="rect">
            <a:avLst/>
          </a:prstGeom>
        </p:spPr>
      </p:pic>
      <p:sp>
        <p:nvSpPr>
          <p:cNvPr id="9" name="CustomShape 1"/>
          <p:cNvSpPr/>
          <p:nvPr/>
        </p:nvSpPr>
        <p:spPr>
          <a:xfrm>
            <a:off x="0" y="3637080"/>
            <a:ext cx="9301320" cy="398880"/>
          </a:xfrm>
          <a:prstGeom prst="rect">
            <a:avLst/>
          </a:prstGeom>
        </p:spPr>
        <p:txBody>
          <a:bodyPr lIns="90000" tIns="46800" rIns="90000" bIns="46800"/>
          <a:lstStyle/>
          <a:p>
            <a:pPr algn="ctr"/>
            <a:r>
              <a:rPr lang="fr-FR" sz="2000" b="1" dirty="0">
                <a:solidFill>
                  <a:srgbClr val="FFFFFF"/>
                </a:solidFill>
                <a:ea typeface="Arial"/>
              </a:rPr>
              <a:t>Catherine BALLANDRAS – Office for the </a:t>
            </a:r>
            <a:r>
              <a:rPr lang="fr-FR" sz="2000" b="1" dirty="0" err="1" smtClean="0">
                <a:solidFill>
                  <a:srgbClr val="FFFFFF"/>
                </a:solidFill>
                <a:ea typeface="Arial"/>
              </a:rPr>
              <a:t>markets</a:t>
            </a:r>
            <a:r>
              <a:rPr lang="fr-FR" sz="2000" b="1" dirty="0" smtClean="0">
                <a:solidFill>
                  <a:srgbClr val="FFFFFF"/>
                </a:solidFill>
                <a:ea typeface="Arial"/>
              </a:rPr>
              <a:t> </a:t>
            </a:r>
            <a:r>
              <a:rPr lang="fr-FR" sz="2000" b="1" dirty="0">
                <a:solidFill>
                  <a:srgbClr val="FFFFFF"/>
                </a:solidFill>
                <a:ea typeface="Arial"/>
              </a:rPr>
              <a:t>of </a:t>
            </a:r>
            <a:r>
              <a:rPr lang="fr-FR" sz="2000" b="1" dirty="0" err="1">
                <a:solidFill>
                  <a:srgbClr val="FFFFFF"/>
                </a:solidFill>
                <a:ea typeface="Arial"/>
              </a:rPr>
              <a:t>vegetal</a:t>
            </a:r>
            <a:r>
              <a:rPr lang="fr-FR" sz="2000" b="1" dirty="0">
                <a:solidFill>
                  <a:srgbClr val="FFFFFF"/>
                </a:solidFill>
                <a:ea typeface="Arial"/>
              </a:rPr>
              <a:t> </a:t>
            </a:r>
            <a:r>
              <a:rPr lang="fr-FR" sz="2000" b="1" dirty="0" err="1">
                <a:solidFill>
                  <a:srgbClr val="FFFFFF"/>
                </a:solidFill>
                <a:ea typeface="Arial"/>
              </a:rPr>
              <a:t>products</a:t>
            </a:r>
            <a:r>
              <a:rPr lang="fr-FR" sz="2000" b="1" dirty="0">
                <a:solidFill>
                  <a:srgbClr val="FFFFFF"/>
                </a:solidFill>
                <a:ea typeface="Arial"/>
              </a:rPr>
              <a:t> and drinks</a:t>
            </a:r>
            <a:endParaRPr dirty="0"/>
          </a:p>
        </p:txBody>
      </p:sp>
      <p:sp>
        <p:nvSpPr>
          <p:cNvPr id="10" name="CustomShape 2"/>
          <p:cNvSpPr/>
          <p:nvPr/>
        </p:nvSpPr>
        <p:spPr>
          <a:xfrm>
            <a:off x="1433520" y="1479600"/>
            <a:ext cx="5889600" cy="1434600"/>
          </a:xfrm>
          <a:prstGeom prst="rect">
            <a:avLst/>
          </a:prstGeom>
        </p:spPr>
        <p:txBody>
          <a:bodyPr lIns="90000" tIns="46800" rIns="90000" bIns="46800"/>
          <a:lstStyle/>
          <a:p>
            <a:pPr algn="ctr"/>
            <a:r>
              <a:rPr lang="fr-FR" sz="4400" b="1" dirty="0" err="1">
                <a:solidFill>
                  <a:srgbClr val="0C92C1"/>
                </a:solidFill>
              </a:rPr>
              <a:t>Quality</a:t>
            </a:r>
            <a:r>
              <a:rPr lang="fr-FR" sz="4400" b="1" dirty="0">
                <a:solidFill>
                  <a:srgbClr val="0C92C1"/>
                </a:solidFill>
              </a:rPr>
              <a:t> control for </a:t>
            </a:r>
            <a:r>
              <a:rPr lang="fr-FR" sz="4400" b="1" dirty="0" err="1">
                <a:solidFill>
                  <a:srgbClr val="0C92C1"/>
                </a:solidFill>
              </a:rPr>
              <a:t>fresh</a:t>
            </a:r>
            <a:r>
              <a:rPr lang="fr-FR" sz="4400" b="1" dirty="0">
                <a:solidFill>
                  <a:srgbClr val="0C92C1"/>
                </a:solidFill>
              </a:rPr>
              <a:t> fruits and </a:t>
            </a:r>
            <a:r>
              <a:rPr lang="fr-FR" sz="4400" b="1" dirty="0" err="1">
                <a:solidFill>
                  <a:srgbClr val="0C92C1"/>
                </a:solidFill>
              </a:rPr>
              <a:t>vegetables</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Shape 1"/>
          <p:cNvSpPr txBox="1"/>
          <p:nvPr/>
        </p:nvSpPr>
        <p:spPr>
          <a:xfrm>
            <a:off x="666360" y="34920"/>
            <a:ext cx="8153640" cy="825120"/>
          </a:xfrm>
          <a:prstGeom prst="rect">
            <a:avLst/>
          </a:prstGeom>
        </p:spPr>
        <p:txBody>
          <a:bodyPr lIns="90000" tIns="46800" rIns="90000" bIns="46800" anchor="ctr"/>
          <a:lstStyle/>
          <a:p>
            <a:pPr algn="ctr"/>
            <a:r>
              <a:rPr lang="fr-FR" sz="4800" dirty="0" err="1">
                <a:solidFill>
                  <a:srgbClr val="0C92C1"/>
                </a:solidFill>
              </a:rPr>
              <a:t>Regulation</a:t>
            </a:r>
            <a:r>
              <a:rPr lang="fr-FR" sz="4800" dirty="0">
                <a:solidFill>
                  <a:srgbClr val="0C92C1"/>
                </a:solidFill>
              </a:rPr>
              <a:t> (CE) n° 543/2011</a:t>
            </a:r>
            <a:endParaRPr dirty="0"/>
          </a:p>
        </p:txBody>
      </p:sp>
      <p:sp>
        <p:nvSpPr>
          <p:cNvPr id="28" name="TextShape 2"/>
          <p:cNvSpPr txBox="1"/>
          <p:nvPr/>
        </p:nvSpPr>
        <p:spPr>
          <a:xfrm>
            <a:off x="0" y="812160"/>
            <a:ext cx="9144000" cy="6045840"/>
          </a:xfrm>
          <a:prstGeom prst="rect">
            <a:avLst/>
          </a:prstGeom>
        </p:spPr>
        <p:txBody>
          <a:bodyPr lIns="90000" tIns="46800" rIns="90000" bIns="46800"/>
          <a:lstStyle/>
          <a:p>
            <a:pPr algn="ctr"/>
            <a:r>
              <a:rPr lang="fr-FR" sz="2800" b="1" u="sng" dirty="0"/>
              <a:t>Information </a:t>
            </a:r>
            <a:r>
              <a:rPr lang="fr-FR" sz="2800" b="1" u="sng" dirty="0" err="1"/>
              <a:t>particulars</a:t>
            </a:r>
            <a:r>
              <a:rPr lang="fr-FR" sz="2800" b="1" u="sng" dirty="0"/>
              <a:t> (Art. 5)</a:t>
            </a:r>
            <a:endParaRPr dirty="0"/>
          </a:p>
          <a:p>
            <a:pPr>
              <a:buFont typeface="Times New Roman"/>
              <a:buChar char="•"/>
            </a:pPr>
            <a:r>
              <a:rPr lang="fr-FR" sz="2800" dirty="0"/>
              <a:t>     Information </a:t>
            </a:r>
            <a:r>
              <a:rPr lang="fr-FR" sz="2800" dirty="0" err="1"/>
              <a:t>shown</a:t>
            </a:r>
            <a:r>
              <a:rPr lang="fr-FR" sz="2800" dirty="0"/>
              <a:t> </a:t>
            </a:r>
            <a:r>
              <a:rPr lang="fr-FR" sz="2800" dirty="0" err="1"/>
              <a:t>legibly</a:t>
            </a:r>
            <a:r>
              <a:rPr lang="fr-FR" sz="2800" dirty="0"/>
              <a:t> and </a:t>
            </a:r>
            <a:r>
              <a:rPr lang="fr-FR" sz="2800" dirty="0" err="1"/>
              <a:t>obviously</a:t>
            </a:r>
            <a:r>
              <a:rPr lang="fr-FR" sz="2800" dirty="0"/>
              <a:t> on one </a:t>
            </a:r>
            <a:r>
              <a:rPr lang="fr-FR" sz="2800" dirty="0" err="1"/>
              <a:t>side</a:t>
            </a:r>
            <a:r>
              <a:rPr lang="fr-FR" sz="2800" dirty="0"/>
              <a:t> of the package</a:t>
            </a:r>
            <a:endParaRPr dirty="0"/>
          </a:p>
          <a:p>
            <a:pPr>
              <a:buFont typeface="Times New Roman"/>
              <a:buChar char="•"/>
            </a:pPr>
            <a:r>
              <a:rPr lang="fr-FR" sz="2800" dirty="0"/>
              <a:t>    </a:t>
            </a:r>
            <a:r>
              <a:rPr lang="fr-FR" sz="2800" dirty="0" err="1"/>
              <a:t>G</a:t>
            </a:r>
            <a:r>
              <a:rPr lang="fr-FR" sz="2800" dirty="0" err="1">
                <a:solidFill>
                  <a:srgbClr val="000000"/>
                </a:solidFill>
                <a:latin typeface="Times New Roman;Times New Roman"/>
                <a:ea typeface="Times New Roman;Times New Roman"/>
              </a:rPr>
              <a:t>oods</a:t>
            </a:r>
            <a:r>
              <a:rPr lang="fr-FR" sz="2800" dirty="0">
                <a:solidFill>
                  <a:srgbClr val="000000"/>
                </a:solidFill>
                <a:latin typeface="Times New Roman;Times New Roman"/>
                <a:ea typeface="Times New Roman;Times New Roman"/>
              </a:rPr>
              <a:t> </a:t>
            </a:r>
            <a:r>
              <a:rPr lang="fr-FR" sz="2800" dirty="0" err="1">
                <a:solidFill>
                  <a:srgbClr val="000000"/>
                </a:solidFill>
                <a:latin typeface="Times New Roman;Times New Roman"/>
                <a:ea typeface="Times New Roman;Times New Roman"/>
              </a:rPr>
              <a:t>shipped</a:t>
            </a:r>
            <a:r>
              <a:rPr lang="fr-FR" sz="2800" dirty="0">
                <a:solidFill>
                  <a:srgbClr val="000000"/>
                </a:solidFill>
                <a:latin typeface="Times New Roman;Times New Roman"/>
                <a:ea typeface="Times New Roman;Times New Roman"/>
              </a:rPr>
              <a:t> in </a:t>
            </a:r>
            <a:r>
              <a:rPr lang="fr-FR" sz="2800" dirty="0" err="1">
                <a:solidFill>
                  <a:srgbClr val="000000"/>
                </a:solidFill>
                <a:latin typeface="Times New Roman;Times New Roman"/>
                <a:ea typeface="Times New Roman;Times New Roman"/>
              </a:rPr>
              <a:t>bulk</a:t>
            </a:r>
            <a:r>
              <a:rPr lang="fr-FR" sz="2800" dirty="0">
                <a:solidFill>
                  <a:srgbClr val="000000"/>
                </a:solidFill>
                <a:latin typeface="Times New Roman;Times New Roman"/>
                <a:ea typeface="Times New Roman;Times New Roman"/>
              </a:rPr>
              <a:t> and </a:t>
            </a:r>
            <a:r>
              <a:rPr lang="fr-FR" sz="2800" dirty="0" err="1">
                <a:solidFill>
                  <a:srgbClr val="000000"/>
                </a:solidFill>
                <a:latin typeface="Times New Roman;Times New Roman"/>
                <a:ea typeface="Times New Roman;Times New Roman"/>
              </a:rPr>
              <a:t>loaded</a:t>
            </a:r>
            <a:r>
              <a:rPr lang="fr-FR" sz="2800" dirty="0">
                <a:solidFill>
                  <a:srgbClr val="000000"/>
                </a:solidFill>
                <a:latin typeface="Times New Roman;Times New Roman"/>
                <a:ea typeface="Times New Roman;Times New Roman"/>
              </a:rPr>
              <a:t> </a:t>
            </a:r>
            <a:r>
              <a:rPr lang="fr-FR" sz="2800" dirty="0" err="1">
                <a:solidFill>
                  <a:srgbClr val="000000"/>
                </a:solidFill>
                <a:latin typeface="Times New Roman;Times New Roman"/>
                <a:ea typeface="Times New Roman;Times New Roman"/>
              </a:rPr>
              <a:t>directly</a:t>
            </a:r>
            <a:r>
              <a:rPr lang="fr-FR" sz="2800" dirty="0">
                <a:solidFill>
                  <a:srgbClr val="000000"/>
                </a:solidFill>
                <a:latin typeface="Times New Roman;Times New Roman"/>
                <a:ea typeface="Times New Roman;Times New Roman"/>
              </a:rPr>
              <a:t> onto a </a:t>
            </a:r>
            <a:r>
              <a:rPr lang="fr-FR" sz="2800" dirty="0" err="1">
                <a:solidFill>
                  <a:srgbClr val="000000"/>
                </a:solidFill>
                <a:latin typeface="Times New Roman;Times New Roman"/>
                <a:ea typeface="Times New Roman;Times New Roman"/>
              </a:rPr>
              <a:t>means</a:t>
            </a:r>
            <a:r>
              <a:rPr lang="fr-FR" sz="2800" dirty="0">
                <a:solidFill>
                  <a:srgbClr val="000000"/>
                </a:solidFill>
                <a:latin typeface="Times New Roman;Times New Roman"/>
                <a:ea typeface="Times New Roman;Times New Roman"/>
              </a:rPr>
              <a:t> of transport, the information </a:t>
            </a:r>
            <a:r>
              <a:rPr lang="fr-FR" sz="2800" dirty="0" err="1">
                <a:solidFill>
                  <a:srgbClr val="000000"/>
                </a:solidFill>
                <a:latin typeface="Times New Roman;Times New Roman"/>
                <a:ea typeface="Times New Roman;Times New Roman"/>
              </a:rPr>
              <a:t>shall</a:t>
            </a:r>
            <a:r>
              <a:rPr lang="fr-FR" sz="2800" dirty="0">
                <a:solidFill>
                  <a:srgbClr val="000000"/>
                </a:solidFill>
                <a:latin typeface="Times New Roman;Times New Roman"/>
                <a:ea typeface="Times New Roman;Times New Roman"/>
              </a:rPr>
              <a:t> </a:t>
            </a:r>
            <a:r>
              <a:rPr lang="fr-FR" sz="2800" dirty="0" err="1">
                <a:solidFill>
                  <a:srgbClr val="000000"/>
                </a:solidFill>
                <a:latin typeface="Times New Roman;Times New Roman"/>
                <a:ea typeface="Times New Roman;Times New Roman"/>
              </a:rPr>
              <a:t>be</a:t>
            </a:r>
            <a:r>
              <a:rPr lang="fr-FR" sz="2800" dirty="0">
                <a:solidFill>
                  <a:srgbClr val="000000"/>
                </a:solidFill>
                <a:latin typeface="Times New Roman;Times New Roman"/>
                <a:ea typeface="Times New Roman;Times New Roman"/>
              </a:rPr>
              <a:t> </a:t>
            </a:r>
            <a:r>
              <a:rPr lang="fr-FR" sz="2800" dirty="0" err="1">
                <a:solidFill>
                  <a:srgbClr val="000000"/>
                </a:solidFill>
                <a:latin typeface="Times New Roman;Times New Roman"/>
                <a:ea typeface="Times New Roman;Times New Roman"/>
              </a:rPr>
              <a:t>given</a:t>
            </a:r>
            <a:r>
              <a:rPr lang="fr-FR" sz="2800" dirty="0">
                <a:solidFill>
                  <a:srgbClr val="000000"/>
                </a:solidFill>
                <a:latin typeface="Times New Roman;Times New Roman"/>
                <a:ea typeface="Times New Roman;Times New Roman"/>
              </a:rPr>
              <a:t> in a document </a:t>
            </a:r>
            <a:r>
              <a:rPr lang="fr-FR" sz="2800" dirty="0" err="1">
                <a:solidFill>
                  <a:srgbClr val="000000"/>
                </a:solidFill>
                <a:latin typeface="Times New Roman;Times New Roman"/>
                <a:ea typeface="Times New Roman;Times New Roman"/>
              </a:rPr>
              <a:t>accompanying</a:t>
            </a:r>
            <a:r>
              <a:rPr lang="fr-FR" sz="2800" dirty="0">
                <a:solidFill>
                  <a:srgbClr val="000000"/>
                </a:solidFill>
                <a:latin typeface="Times New Roman;Times New Roman"/>
                <a:ea typeface="Times New Roman;Times New Roman"/>
              </a:rPr>
              <a:t> the </a:t>
            </a:r>
            <a:r>
              <a:rPr lang="fr-FR" sz="2800" dirty="0" err="1">
                <a:solidFill>
                  <a:srgbClr val="000000"/>
                </a:solidFill>
                <a:latin typeface="Times New Roman;Times New Roman"/>
                <a:ea typeface="Times New Roman;Times New Roman"/>
              </a:rPr>
              <a:t>goods</a:t>
            </a:r>
            <a:r>
              <a:rPr lang="fr-FR" sz="2800" dirty="0">
                <a:solidFill>
                  <a:srgbClr val="000000"/>
                </a:solidFill>
                <a:latin typeface="Times New Roman;Times New Roman"/>
                <a:ea typeface="Times New Roman;Times New Roman"/>
              </a:rPr>
              <a:t> </a:t>
            </a:r>
            <a:endParaRPr dirty="0"/>
          </a:p>
          <a:p>
            <a:pPr>
              <a:buFont typeface="Times New Roman"/>
              <a:buChar char="•"/>
            </a:pPr>
            <a:r>
              <a:rPr lang="fr-FR" sz="2800" dirty="0"/>
              <a:t>     For distance </a:t>
            </a:r>
            <a:r>
              <a:rPr lang="fr-FR" sz="2800" dirty="0" err="1"/>
              <a:t>contracts</a:t>
            </a:r>
            <a:r>
              <a:rPr lang="fr-FR" sz="2800" dirty="0"/>
              <a:t>, information </a:t>
            </a:r>
            <a:r>
              <a:rPr lang="fr-FR" sz="2800" dirty="0" err="1"/>
              <a:t>is</a:t>
            </a:r>
            <a:r>
              <a:rPr lang="fr-FR" sz="2800" dirty="0"/>
              <a:t> </a:t>
            </a:r>
            <a:r>
              <a:rPr lang="fr-FR" sz="2800" dirty="0" err="1"/>
              <a:t>available</a:t>
            </a:r>
            <a:r>
              <a:rPr lang="fr-FR" sz="2800" dirty="0"/>
              <a:t> </a:t>
            </a:r>
            <a:r>
              <a:rPr lang="fr-FR" sz="2800" dirty="0" err="1"/>
              <a:t>before</a:t>
            </a:r>
            <a:r>
              <a:rPr lang="fr-FR" sz="2800" dirty="0"/>
              <a:t> the sales</a:t>
            </a:r>
            <a:endParaRPr dirty="0"/>
          </a:p>
          <a:p>
            <a:pPr>
              <a:buFont typeface="Times New Roman"/>
              <a:buChar char="•"/>
            </a:pPr>
            <a:r>
              <a:rPr lang="fr-FR" sz="2800" dirty="0"/>
              <a:t>   </a:t>
            </a:r>
            <a:r>
              <a:rPr lang="fr-FR" sz="2800" dirty="0" err="1"/>
              <a:t>I</a:t>
            </a:r>
            <a:r>
              <a:rPr lang="fr-FR" sz="2800" dirty="0" err="1">
                <a:solidFill>
                  <a:srgbClr val="000000"/>
                </a:solidFill>
                <a:latin typeface="Times New Roman;Times New Roman"/>
                <a:ea typeface="Times New Roman;Times New Roman"/>
              </a:rPr>
              <a:t>nvoices</a:t>
            </a:r>
            <a:r>
              <a:rPr lang="fr-FR" sz="2800" dirty="0">
                <a:solidFill>
                  <a:srgbClr val="000000"/>
                </a:solidFill>
                <a:latin typeface="Times New Roman;Times New Roman"/>
                <a:ea typeface="Times New Roman;Times New Roman"/>
              </a:rPr>
              <a:t> and </a:t>
            </a:r>
            <a:r>
              <a:rPr lang="fr-FR" sz="2800" dirty="0" err="1">
                <a:solidFill>
                  <a:srgbClr val="000000"/>
                </a:solidFill>
                <a:latin typeface="Times New Roman;Times New Roman"/>
                <a:ea typeface="Times New Roman;Times New Roman"/>
              </a:rPr>
              <a:t>accompanying</a:t>
            </a:r>
            <a:r>
              <a:rPr lang="fr-FR" sz="2800" dirty="0">
                <a:solidFill>
                  <a:srgbClr val="000000"/>
                </a:solidFill>
                <a:latin typeface="Times New Roman;Times New Roman"/>
                <a:ea typeface="Times New Roman;Times New Roman"/>
              </a:rPr>
              <a:t> documents </a:t>
            </a:r>
            <a:r>
              <a:rPr lang="fr-FR" sz="2800" dirty="0" err="1">
                <a:solidFill>
                  <a:srgbClr val="000000"/>
                </a:solidFill>
                <a:latin typeface="Times New Roman;Times New Roman"/>
                <a:ea typeface="Times New Roman;Times New Roman"/>
              </a:rPr>
              <a:t>shall</a:t>
            </a:r>
            <a:r>
              <a:rPr lang="fr-FR" sz="2800" dirty="0">
                <a:solidFill>
                  <a:srgbClr val="000000"/>
                </a:solidFill>
                <a:latin typeface="Times New Roman;Times New Roman"/>
                <a:ea typeface="Times New Roman;Times New Roman"/>
              </a:rPr>
              <a:t> </a:t>
            </a:r>
            <a:r>
              <a:rPr lang="fr-FR" sz="2800" dirty="0" err="1">
                <a:solidFill>
                  <a:srgbClr val="000000"/>
                </a:solidFill>
                <a:latin typeface="Times New Roman;Times New Roman"/>
                <a:ea typeface="Times New Roman;Times New Roman"/>
              </a:rPr>
              <a:t>indicate</a:t>
            </a:r>
            <a:r>
              <a:rPr lang="fr-FR" sz="2800" dirty="0">
                <a:solidFill>
                  <a:srgbClr val="000000"/>
                </a:solidFill>
                <a:latin typeface="Times New Roman;Times New Roman"/>
                <a:ea typeface="Times New Roman;Times New Roman"/>
              </a:rPr>
              <a:t> the </a:t>
            </a:r>
            <a:r>
              <a:rPr lang="fr-FR" sz="2800" dirty="0" err="1">
                <a:solidFill>
                  <a:srgbClr val="000000"/>
                </a:solidFill>
                <a:latin typeface="Times New Roman;Times New Roman"/>
                <a:ea typeface="Times New Roman;Times New Roman"/>
              </a:rPr>
              <a:t>name</a:t>
            </a:r>
            <a:r>
              <a:rPr lang="fr-FR" sz="2800" dirty="0">
                <a:solidFill>
                  <a:srgbClr val="000000"/>
                </a:solidFill>
                <a:latin typeface="Times New Roman;Times New Roman"/>
                <a:ea typeface="Times New Roman;Times New Roman"/>
              </a:rPr>
              <a:t> and the country of </a:t>
            </a:r>
            <a:r>
              <a:rPr lang="fr-FR" sz="2800" dirty="0" err="1">
                <a:solidFill>
                  <a:srgbClr val="000000"/>
                </a:solidFill>
                <a:latin typeface="Times New Roman;Times New Roman"/>
                <a:ea typeface="Times New Roman;Times New Roman"/>
              </a:rPr>
              <a:t>origin</a:t>
            </a:r>
            <a:r>
              <a:rPr lang="fr-FR" sz="2800" dirty="0">
                <a:solidFill>
                  <a:srgbClr val="000000"/>
                </a:solidFill>
                <a:latin typeface="Times New Roman;Times New Roman"/>
                <a:ea typeface="Times New Roman;Times New Roman"/>
              </a:rPr>
              <a:t> of the </a:t>
            </a:r>
            <a:r>
              <a:rPr lang="fr-FR" sz="2800" dirty="0" err="1">
                <a:solidFill>
                  <a:srgbClr val="000000"/>
                </a:solidFill>
                <a:latin typeface="Times New Roman;Times New Roman"/>
                <a:ea typeface="Times New Roman;Times New Roman"/>
              </a:rPr>
              <a:t>products</a:t>
            </a:r>
            <a:r>
              <a:rPr lang="fr-FR" sz="2800" dirty="0">
                <a:solidFill>
                  <a:srgbClr val="000000"/>
                </a:solidFill>
                <a:latin typeface="Times New Roman;Times New Roman"/>
                <a:ea typeface="Times New Roman;Times New Roman"/>
              </a:rPr>
              <a:t> and, </a:t>
            </a:r>
            <a:r>
              <a:rPr lang="fr-FR" sz="2800" dirty="0" err="1">
                <a:solidFill>
                  <a:srgbClr val="000000"/>
                </a:solidFill>
                <a:latin typeface="Times New Roman;Times New Roman"/>
                <a:ea typeface="Times New Roman;Times New Roman"/>
              </a:rPr>
              <a:t>where</a:t>
            </a:r>
            <a:r>
              <a:rPr lang="fr-FR" sz="2800" dirty="0">
                <a:solidFill>
                  <a:srgbClr val="000000"/>
                </a:solidFill>
                <a:latin typeface="Times New Roman;Times New Roman"/>
                <a:ea typeface="Times New Roman;Times New Roman"/>
              </a:rPr>
              <a:t> </a:t>
            </a:r>
            <a:r>
              <a:rPr lang="fr-FR" sz="2800" dirty="0" err="1">
                <a:solidFill>
                  <a:srgbClr val="000000"/>
                </a:solidFill>
                <a:latin typeface="Times New Roman;Times New Roman"/>
                <a:ea typeface="Times New Roman;Times New Roman"/>
              </a:rPr>
              <a:t>appropriate</a:t>
            </a:r>
            <a:r>
              <a:rPr lang="fr-FR" sz="2800" dirty="0">
                <a:solidFill>
                  <a:srgbClr val="000000"/>
                </a:solidFill>
                <a:latin typeface="Times New Roman;Times New Roman"/>
                <a:ea typeface="Times New Roman;Times New Roman"/>
              </a:rPr>
              <a:t>, the class, the </a:t>
            </a:r>
            <a:r>
              <a:rPr lang="fr-FR" sz="2800" dirty="0" err="1">
                <a:solidFill>
                  <a:srgbClr val="000000"/>
                </a:solidFill>
                <a:latin typeface="Times New Roman;Times New Roman"/>
                <a:ea typeface="Times New Roman;Times New Roman"/>
              </a:rPr>
              <a:t>variety</a:t>
            </a:r>
            <a:r>
              <a:rPr lang="fr-FR" sz="2800" dirty="0">
                <a:solidFill>
                  <a:srgbClr val="000000"/>
                </a:solidFill>
                <a:latin typeface="Times New Roman;Times New Roman"/>
                <a:ea typeface="Times New Roman;Times New Roman"/>
              </a:rPr>
              <a:t> or commercial type if </a:t>
            </a:r>
            <a:r>
              <a:rPr lang="fr-FR" sz="2800" dirty="0" err="1">
                <a:solidFill>
                  <a:srgbClr val="000000"/>
                </a:solidFill>
                <a:latin typeface="Times New Roman;Times New Roman"/>
                <a:ea typeface="Times New Roman;Times New Roman"/>
              </a:rPr>
              <a:t>required</a:t>
            </a:r>
            <a:r>
              <a:rPr lang="fr-FR" sz="2800" dirty="0">
                <a:solidFill>
                  <a:srgbClr val="000000"/>
                </a:solidFill>
                <a:latin typeface="Times New Roman;Times New Roman"/>
                <a:ea typeface="Times New Roman;Times New Roman"/>
              </a:rPr>
              <a:t> in a </a:t>
            </a:r>
            <a:r>
              <a:rPr lang="fr-FR" sz="2800" dirty="0" err="1">
                <a:solidFill>
                  <a:srgbClr val="000000"/>
                </a:solidFill>
                <a:latin typeface="Times New Roman;Times New Roman"/>
                <a:ea typeface="Times New Roman;Times New Roman"/>
              </a:rPr>
              <a:t>specific</a:t>
            </a:r>
            <a:r>
              <a:rPr lang="fr-FR" sz="2800" dirty="0">
                <a:solidFill>
                  <a:srgbClr val="000000"/>
                </a:solidFill>
                <a:latin typeface="Times New Roman;Times New Roman"/>
                <a:ea typeface="Times New Roman;Times New Roman"/>
              </a:rPr>
              <a:t> marketing standard, or the </a:t>
            </a:r>
            <a:r>
              <a:rPr lang="fr-FR" sz="2800" dirty="0" err="1">
                <a:solidFill>
                  <a:srgbClr val="000000"/>
                </a:solidFill>
                <a:latin typeface="Times New Roman;Times New Roman"/>
                <a:ea typeface="Times New Roman;Times New Roman"/>
              </a:rPr>
              <a:t>fact</a:t>
            </a:r>
            <a:r>
              <a:rPr lang="fr-FR" sz="2800" dirty="0">
                <a:solidFill>
                  <a:srgbClr val="000000"/>
                </a:solidFill>
                <a:latin typeface="Times New Roman;Times New Roman"/>
                <a:ea typeface="Times New Roman;Times New Roman"/>
              </a:rPr>
              <a:t> </a:t>
            </a:r>
            <a:r>
              <a:rPr lang="fr-FR" sz="2800" dirty="0" err="1">
                <a:solidFill>
                  <a:srgbClr val="000000"/>
                </a:solidFill>
                <a:latin typeface="Times New Roman;Times New Roman"/>
                <a:ea typeface="Times New Roman;Times New Roman"/>
              </a:rPr>
              <a:t>that</a:t>
            </a:r>
            <a:r>
              <a:rPr lang="fr-FR" sz="2800" dirty="0">
                <a:solidFill>
                  <a:srgbClr val="000000"/>
                </a:solidFill>
                <a:latin typeface="Times New Roman;Times New Roman"/>
                <a:ea typeface="Times New Roman;Times New Roman"/>
              </a:rPr>
              <a:t> </a:t>
            </a:r>
            <a:r>
              <a:rPr lang="fr-FR" sz="2800" dirty="0" err="1">
                <a:solidFill>
                  <a:srgbClr val="000000"/>
                </a:solidFill>
                <a:latin typeface="Times New Roman;Times New Roman"/>
                <a:ea typeface="Times New Roman;Times New Roman"/>
              </a:rPr>
              <a:t>it</a:t>
            </a:r>
            <a:r>
              <a:rPr lang="fr-FR" sz="2800" dirty="0">
                <a:solidFill>
                  <a:srgbClr val="000000"/>
                </a:solidFill>
                <a:latin typeface="Times New Roman;Times New Roman"/>
                <a:ea typeface="Times New Roman;Times New Roman"/>
              </a:rPr>
              <a:t> </a:t>
            </a:r>
            <a:r>
              <a:rPr lang="fr-FR" sz="2800" dirty="0" err="1">
                <a:solidFill>
                  <a:srgbClr val="000000"/>
                </a:solidFill>
                <a:latin typeface="Times New Roman;Times New Roman"/>
                <a:ea typeface="Times New Roman;Times New Roman"/>
              </a:rPr>
              <a:t>is</a:t>
            </a:r>
            <a:r>
              <a:rPr lang="fr-FR" sz="2800" dirty="0">
                <a:solidFill>
                  <a:srgbClr val="000000"/>
                </a:solidFill>
                <a:latin typeface="Times New Roman;Times New Roman"/>
                <a:ea typeface="Times New Roman;Times New Roman"/>
              </a:rPr>
              <a:t> </a:t>
            </a:r>
            <a:r>
              <a:rPr lang="fr-FR" sz="2800" dirty="0" err="1">
                <a:solidFill>
                  <a:srgbClr val="000000"/>
                </a:solidFill>
                <a:latin typeface="Times New Roman;Times New Roman"/>
                <a:ea typeface="Times New Roman;Times New Roman"/>
              </a:rPr>
              <a:t>intended</a:t>
            </a:r>
            <a:r>
              <a:rPr lang="fr-FR" sz="2800" dirty="0">
                <a:solidFill>
                  <a:srgbClr val="000000"/>
                </a:solidFill>
                <a:latin typeface="Times New Roman;Times New Roman"/>
                <a:ea typeface="Times New Roman;Times New Roman"/>
              </a:rPr>
              <a:t> for </a:t>
            </a:r>
            <a:r>
              <a:rPr lang="fr-FR" sz="2800" dirty="0" err="1">
                <a:solidFill>
                  <a:srgbClr val="000000"/>
                </a:solidFill>
                <a:latin typeface="Times New Roman;Times New Roman"/>
                <a:ea typeface="Times New Roman;Times New Roman"/>
              </a:rPr>
              <a:t>processing</a:t>
            </a:r>
            <a:r>
              <a:rPr lang="fr-FR" sz="2800" dirty="0">
                <a:solidFill>
                  <a:srgbClr val="000000"/>
                </a:solidFill>
                <a:latin typeface="Times New Roman;Times New Roman"/>
                <a:ea typeface="Times New Roman;Times New Roman"/>
              </a:rPr>
              <a:t>. </a:t>
            </a: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Shape 1"/>
          <p:cNvSpPr txBox="1"/>
          <p:nvPr/>
        </p:nvSpPr>
        <p:spPr>
          <a:xfrm>
            <a:off x="609480" y="540360"/>
            <a:ext cx="8305920" cy="825120"/>
          </a:xfrm>
          <a:prstGeom prst="rect">
            <a:avLst/>
          </a:prstGeom>
        </p:spPr>
        <p:txBody>
          <a:bodyPr lIns="90000" tIns="46800" rIns="90000" bIns="46800" anchor="ctr"/>
          <a:lstStyle/>
          <a:p>
            <a:pPr algn="ctr"/>
            <a:r>
              <a:rPr lang="fr-FR" sz="4800" dirty="0" err="1">
                <a:solidFill>
                  <a:srgbClr val="0C92C1"/>
                </a:solidFill>
              </a:rPr>
              <a:t>Regulation</a:t>
            </a:r>
            <a:r>
              <a:rPr lang="fr-FR" sz="4800" dirty="0">
                <a:solidFill>
                  <a:srgbClr val="0C92C1"/>
                </a:solidFill>
              </a:rPr>
              <a:t> (CE) n° 543/2011</a:t>
            </a:r>
            <a:endParaRPr dirty="0"/>
          </a:p>
        </p:txBody>
      </p:sp>
      <p:sp>
        <p:nvSpPr>
          <p:cNvPr id="30" name="TextShape 2"/>
          <p:cNvSpPr txBox="1"/>
          <p:nvPr/>
        </p:nvSpPr>
        <p:spPr>
          <a:xfrm>
            <a:off x="180000" y="1371600"/>
            <a:ext cx="8964000" cy="6269760"/>
          </a:xfrm>
          <a:prstGeom prst="rect">
            <a:avLst/>
          </a:prstGeom>
        </p:spPr>
        <p:txBody>
          <a:bodyPr lIns="90000" tIns="46800" rIns="90000" bIns="46800"/>
          <a:lstStyle/>
          <a:p>
            <a:pPr algn="ctr"/>
            <a:r>
              <a:rPr lang="fr-FR" sz="2800" b="1" u="sng" dirty="0"/>
              <a:t>Information </a:t>
            </a:r>
            <a:r>
              <a:rPr lang="fr-FR" sz="2800" b="1" u="sng" dirty="0" err="1"/>
              <a:t>at</a:t>
            </a:r>
            <a:r>
              <a:rPr lang="fr-FR" sz="2800" b="1" u="sng" dirty="0"/>
              <a:t> the </a:t>
            </a:r>
            <a:r>
              <a:rPr lang="fr-FR" sz="2800" b="1" u="sng" dirty="0" err="1"/>
              <a:t>retail</a:t>
            </a:r>
            <a:r>
              <a:rPr lang="fr-FR" sz="2800" b="1" u="sng" dirty="0"/>
              <a:t> stage (article 6)</a:t>
            </a:r>
            <a:endParaRPr dirty="0"/>
          </a:p>
          <a:p>
            <a:endParaRPr dirty="0"/>
          </a:p>
          <a:p>
            <a:r>
              <a:rPr lang="fr-FR" sz="2800" dirty="0" err="1">
                <a:solidFill>
                  <a:srgbClr val="000000"/>
                </a:solidFill>
                <a:latin typeface="Times New Roman"/>
                <a:ea typeface="Times New Roman;Times New Roman"/>
              </a:rPr>
              <a:t>Legible</a:t>
            </a:r>
            <a:r>
              <a:rPr lang="fr-FR" sz="2800" dirty="0">
                <a:solidFill>
                  <a:srgbClr val="000000"/>
                </a:solidFill>
                <a:latin typeface="Times New Roman"/>
                <a:ea typeface="Times New Roman;Times New Roman"/>
              </a:rPr>
              <a:t> and </a:t>
            </a:r>
            <a:r>
              <a:rPr lang="fr-FR" sz="2800" dirty="0" err="1">
                <a:solidFill>
                  <a:srgbClr val="000000"/>
                </a:solidFill>
                <a:latin typeface="Times New Roman"/>
                <a:ea typeface="Times New Roman;Times New Roman"/>
              </a:rPr>
              <a:t>conspicuous</a:t>
            </a:r>
            <a:r>
              <a:rPr lang="fr-FR" sz="2800" dirty="0">
                <a:solidFill>
                  <a:srgbClr val="000000"/>
                </a:solidFill>
                <a:latin typeface="Times New Roman"/>
                <a:ea typeface="Times New Roman;Times New Roman"/>
              </a:rPr>
              <a:t>. </a:t>
            </a:r>
            <a:endParaRPr dirty="0"/>
          </a:p>
          <a:p>
            <a:r>
              <a:rPr lang="fr-FR" sz="2800" dirty="0">
                <a:solidFill>
                  <a:srgbClr val="000000"/>
                </a:solidFill>
                <a:latin typeface="Times New Roman"/>
                <a:ea typeface="Times New Roman;Times New Roman"/>
              </a:rPr>
              <a:t>- country of </a:t>
            </a:r>
            <a:r>
              <a:rPr lang="fr-FR" sz="2800" dirty="0" err="1">
                <a:solidFill>
                  <a:srgbClr val="000000"/>
                </a:solidFill>
                <a:latin typeface="Times New Roman"/>
                <a:ea typeface="Times New Roman;Times New Roman"/>
              </a:rPr>
              <a:t>origin</a:t>
            </a:r>
            <a:r>
              <a:rPr lang="fr-FR" sz="2800" dirty="0">
                <a:solidFill>
                  <a:srgbClr val="000000"/>
                </a:solidFill>
                <a:latin typeface="Times New Roman"/>
                <a:ea typeface="Times New Roman;Times New Roman"/>
              </a:rPr>
              <a:t> </a:t>
            </a:r>
            <a:endParaRPr dirty="0"/>
          </a:p>
          <a:p>
            <a:r>
              <a:rPr lang="fr-FR" sz="2800" dirty="0">
                <a:solidFill>
                  <a:srgbClr val="000000"/>
                </a:solidFill>
                <a:latin typeface="Times New Roman"/>
                <a:ea typeface="Times New Roman;Times New Roman"/>
              </a:rPr>
              <a:t>- </a:t>
            </a:r>
            <a:r>
              <a:rPr lang="fr-FR" sz="2800" dirty="0" err="1">
                <a:solidFill>
                  <a:srgbClr val="000000"/>
                </a:solidFill>
                <a:latin typeface="Times New Roman"/>
                <a:ea typeface="Times New Roman;Times New Roman"/>
              </a:rPr>
              <a:t>where</a:t>
            </a:r>
            <a:r>
              <a:rPr lang="fr-FR" sz="2800" dirty="0">
                <a:solidFill>
                  <a:srgbClr val="000000"/>
                </a:solidFill>
                <a:latin typeface="Times New Roman"/>
                <a:ea typeface="Times New Roman;Times New Roman"/>
              </a:rPr>
              <a:t> </a:t>
            </a:r>
            <a:r>
              <a:rPr lang="fr-FR" sz="2800" dirty="0" err="1">
                <a:solidFill>
                  <a:srgbClr val="000000"/>
                </a:solidFill>
                <a:latin typeface="Times New Roman"/>
                <a:ea typeface="Times New Roman;Times New Roman"/>
              </a:rPr>
              <a:t>appropriate</a:t>
            </a:r>
            <a:r>
              <a:rPr lang="fr-FR" sz="2800" dirty="0">
                <a:solidFill>
                  <a:srgbClr val="000000"/>
                </a:solidFill>
                <a:latin typeface="Times New Roman"/>
                <a:ea typeface="Times New Roman;Times New Roman"/>
              </a:rPr>
              <a:t>, class and </a:t>
            </a:r>
            <a:r>
              <a:rPr lang="fr-FR" sz="2800" dirty="0" err="1">
                <a:solidFill>
                  <a:srgbClr val="000000"/>
                </a:solidFill>
                <a:latin typeface="Times New Roman"/>
                <a:ea typeface="Times New Roman;Times New Roman"/>
              </a:rPr>
              <a:t>variety</a:t>
            </a:r>
            <a:r>
              <a:rPr lang="fr-FR" sz="2800" dirty="0">
                <a:solidFill>
                  <a:srgbClr val="000000"/>
                </a:solidFill>
                <a:latin typeface="Times New Roman"/>
                <a:ea typeface="Times New Roman;Times New Roman"/>
              </a:rPr>
              <a:t> or commercial type in </a:t>
            </a:r>
            <a:r>
              <a:rPr lang="fr-FR" sz="2800" dirty="0" err="1">
                <a:solidFill>
                  <a:srgbClr val="000000"/>
                </a:solidFill>
                <a:latin typeface="Times New Roman"/>
                <a:ea typeface="Times New Roman;Times New Roman"/>
              </a:rPr>
              <a:t>such</a:t>
            </a:r>
            <a:r>
              <a:rPr lang="fr-FR" sz="2800" dirty="0">
                <a:solidFill>
                  <a:srgbClr val="000000"/>
                </a:solidFill>
                <a:latin typeface="Times New Roman"/>
                <a:ea typeface="Times New Roman;Times New Roman"/>
              </a:rPr>
              <a:t> a </a:t>
            </a:r>
            <a:r>
              <a:rPr lang="fr-FR" sz="2800" dirty="0" err="1">
                <a:solidFill>
                  <a:srgbClr val="000000"/>
                </a:solidFill>
                <a:latin typeface="Times New Roman"/>
                <a:ea typeface="Times New Roman;Times New Roman"/>
              </a:rPr>
              <a:t>way</a:t>
            </a:r>
            <a:r>
              <a:rPr lang="fr-FR" sz="2800" dirty="0">
                <a:solidFill>
                  <a:srgbClr val="000000"/>
                </a:solidFill>
                <a:latin typeface="Times New Roman"/>
                <a:ea typeface="Times New Roman;Times New Roman"/>
              </a:rPr>
              <a:t> as not to </a:t>
            </a:r>
            <a:r>
              <a:rPr lang="fr-FR" sz="2800" dirty="0" err="1">
                <a:solidFill>
                  <a:srgbClr val="000000"/>
                </a:solidFill>
                <a:latin typeface="Times New Roman"/>
                <a:ea typeface="Times New Roman;Times New Roman"/>
              </a:rPr>
              <a:t>mislead</a:t>
            </a:r>
            <a:r>
              <a:rPr lang="fr-FR" sz="2800" dirty="0">
                <a:solidFill>
                  <a:srgbClr val="000000"/>
                </a:solidFill>
                <a:latin typeface="Times New Roman"/>
                <a:ea typeface="Times New Roman;Times New Roman"/>
              </a:rPr>
              <a:t> the consumer. </a:t>
            </a:r>
            <a:endParaRPr dirty="0"/>
          </a:p>
          <a:p>
            <a:endParaRPr dirty="0"/>
          </a:p>
          <a:p>
            <a:pPr algn="ctr"/>
            <a:r>
              <a:rPr lang="fr-FR" sz="2400" u="sng" dirty="0" err="1">
                <a:latin typeface="Times New Roman"/>
              </a:rPr>
              <a:t>Prepacked</a:t>
            </a:r>
            <a:r>
              <a:rPr lang="fr-FR" sz="2400" u="sng" dirty="0">
                <a:latin typeface="Times New Roman"/>
              </a:rPr>
              <a:t> </a:t>
            </a:r>
            <a:r>
              <a:rPr lang="fr-FR" sz="2400" u="sng" dirty="0" err="1">
                <a:latin typeface="Times New Roman"/>
              </a:rPr>
              <a:t>products</a:t>
            </a:r>
            <a:endParaRPr dirty="0"/>
          </a:p>
          <a:p>
            <a:pPr>
              <a:buFont typeface="Times New Roman"/>
              <a:buChar char="•"/>
            </a:pPr>
            <a:r>
              <a:rPr lang="fr-FR" sz="2400" dirty="0">
                <a:latin typeface="Times New Roman"/>
              </a:rPr>
              <a:t>      Net </a:t>
            </a:r>
            <a:r>
              <a:rPr lang="fr-FR" sz="2400" dirty="0" err="1">
                <a:latin typeface="Times New Roman"/>
              </a:rPr>
              <a:t>weight</a:t>
            </a:r>
            <a:endParaRPr dirty="0"/>
          </a:p>
          <a:p>
            <a:pPr>
              <a:buFont typeface="Times New Roman"/>
              <a:buChar char="•"/>
            </a:pPr>
            <a:r>
              <a:rPr lang="fr-FR" sz="2400" dirty="0">
                <a:latin typeface="Times New Roman"/>
              </a:rPr>
              <a:t>      Or </a:t>
            </a:r>
            <a:r>
              <a:rPr lang="fr-FR" sz="2400" dirty="0" err="1">
                <a:latin typeface="Times New Roman"/>
              </a:rPr>
              <a:t>number</a:t>
            </a:r>
            <a:r>
              <a:rPr lang="fr-FR" sz="2400" dirty="0">
                <a:latin typeface="Times New Roman"/>
              </a:rPr>
              <a:t> of items </a:t>
            </a:r>
            <a:r>
              <a:rPr lang="fr-FR" sz="2400" dirty="0" err="1">
                <a:latin typeface="Times New Roman"/>
              </a:rPr>
              <a:t>instead</a:t>
            </a:r>
            <a:endParaRPr dirty="0"/>
          </a:p>
          <a:p>
            <a:endParaRPr dirty="0"/>
          </a:p>
          <a:p>
            <a:endParaRPr dirty="0"/>
          </a:p>
          <a:p>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Shape 1"/>
          <p:cNvSpPr txBox="1"/>
          <p:nvPr/>
        </p:nvSpPr>
        <p:spPr>
          <a:xfrm>
            <a:off x="685800" y="914400"/>
            <a:ext cx="8686800" cy="838440"/>
          </a:xfrm>
          <a:prstGeom prst="rect">
            <a:avLst/>
          </a:prstGeom>
        </p:spPr>
        <p:txBody>
          <a:bodyPr lIns="90000" tIns="46800" rIns="90000" bIns="46800" anchor="ctr"/>
          <a:lstStyle/>
          <a:p>
            <a:pPr algn="ctr"/>
            <a:r>
              <a:rPr lang="fr-FR" sz="4800" dirty="0" err="1">
                <a:solidFill>
                  <a:srgbClr val="0C92C1"/>
                </a:solidFill>
              </a:rPr>
              <a:t>Regulation</a:t>
            </a:r>
            <a:r>
              <a:rPr lang="fr-FR" sz="4800" dirty="0">
                <a:solidFill>
                  <a:srgbClr val="0C92C1"/>
                </a:solidFill>
              </a:rPr>
              <a:t> (CE) n° 543/2011</a:t>
            </a:r>
            <a:endParaRPr dirty="0"/>
          </a:p>
        </p:txBody>
      </p:sp>
      <p:sp>
        <p:nvSpPr>
          <p:cNvPr id="32" name="TextShape 2"/>
          <p:cNvSpPr txBox="1"/>
          <p:nvPr/>
        </p:nvSpPr>
        <p:spPr>
          <a:xfrm>
            <a:off x="360000" y="1800000"/>
            <a:ext cx="8460000" cy="4860000"/>
          </a:xfrm>
          <a:prstGeom prst="rect">
            <a:avLst/>
          </a:prstGeom>
        </p:spPr>
        <p:txBody>
          <a:bodyPr lIns="90000" tIns="46800" rIns="90000" bIns="46800"/>
          <a:lstStyle/>
          <a:p>
            <a:endParaRPr dirty="0"/>
          </a:p>
          <a:p>
            <a:pPr lvl="1" algn="ctr">
              <a:lnSpc>
                <a:spcPct val="90000"/>
              </a:lnSpc>
            </a:pPr>
            <a:r>
              <a:rPr lang="fr-FR" sz="3200" b="1" u="sng" dirty="0">
                <a:solidFill>
                  <a:srgbClr val="000000"/>
                </a:solidFill>
                <a:latin typeface="Calibri"/>
              </a:rPr>
              <a:t>Mixes (article 7):</a:t>
            </a:r>
            <a:endParaRPr dirty="0"/>
          </a:p>
          <a:p>
            <a:endParaRPr dirty="0"/>
          </a:p>
          <a:p>
            <a:pPr lvl="2">
              <a:lnSpc>
                <a:spcPct val="90000"/>
              </a:lnSpc>
              <a:buFont typeface="Arial"/>
              <a:buChar char="•"/>
            </a:pPr>
            <a:r>
              <a:rPr lang="fr-FR" sz="3200" dirty="0">
                <a:solidFill>
                  <a:srgbClr val="000000"/>
                </a:solidFill>
                <a:latin typeface="Calibri"/>
              </a:rPr>
              <a:t> It </a:t>
            </a:r>
            <a:r>
              <a:rPr lang="fr-FR" sz="3200" dirty="0" err="1">
                <a:solidFill>
                  <a:srgbClr val="000000"/>
                </a:solidFill>
                <a:latin typeface="Calibri"/>
              </a:rPr>
              <a:t>is</a:t>
            </a:r>
            <a:r>
              <a:rPr lang="fr-FR" sz="3200" dirty="0">
                <a:solidFill>
                  <a:srgbClr val="000000"/>
                </a:solidFill>
                <a:latin typeface="Calibri"/>
              </a:rPr>
              <a:t> possible to mix </a:t>
            </a:r>
            <a:r>
              <a:rPr lang="fr-FR" sz="3200" dirty="0" err="1">
                <a:solidFill>
                  <a:srgbClr val="000000"/>
                </a:solidFill>
                <a:latin typeface="Calibri"/>
              </a:rPr>
              <a:t>species</a:t>
            </a:r>
            <a:r>
              <a:rPr lang="fr-FR" sz="3200" dirty="0">
                <a:solidFill>
                  <a:srgbClr val="000000"/>
                </a:solidFill>
                <a:latin typeface="Calibri"/>
              </a:rPr>
              <a:t> </a:t>
            </a:r>
            <a:r>
              <a:rPr lang="fr-FR" sz="3200" dirty="0" err="1">
                <a:solidFill>
                  <a:srgbClr val="000000"/>
                </a:solidFill>
                <a:latin typeface="Calibri"/>
              </a:rPr>
              <a:t>until</a:t>
            </a:r>
            <a:r>
              <a:rPr lang="fr-FR" sz="3200" dirty="0">
                <a:solidFill>
                  <a:srgbClr val="000000"/>
                </a:solidFill>
                <a:latin typeface="Calibri"/>
              </a:rPr>
              <a:t> 5kg (ex. mix for </a:t>
            </a:r>
            <a:r>
              <a:rPr lang="fr-FR" sz="3200" dirty="0" err="1">
                <a:solidFill>
                  <a:srgbClr val="000000"/>
                </a:solidFill>
                <a:latin typeface="Calibri"/>
              </a:rPr>
              <a:t>soups</a:t>
            </a:r>
            <a:r>
              <a:rPr lang="fr-FR" sz="3200" dirty="0">
                <a:solidFill>
                  <a:srgbClr val="000000"/>
                </a:solidFill>
                <a:latin typeface="Calibri"/>
              </a:rPr>
              <a:t>...) </a:t>
            </a:r>
            <a:endParaRPr dirty="0"/>
          </a:p>
          <a:p>
            <a:pPr lvl="2">
              <a:lnSpc>
                <a:spcPct val="90000"/>
              </a:lnSpc>
              <a:buFont typeface="Arial"/>
              <a:buChar char="•"/>
            </a:pPr>
            <a:r>
              <a:rPr lang="fr-FR" sz="3200" dirty="0">
                <a:solidFill>
                  <a:srgbClr val="000000"/>
                </a:solidFill>
                <a:latin typeface="Calibri"/>
              </a:rPr>
              <a:t> The indication of </a:t>
            </a:r>
            <a:r>
              <a:rPr lang="fr-FR" sz="3200" dirty="0" err="1">
                <a:solidFill>
                  <a:srgbClr val="000000"/>
                </a:solidFill>
                <a:latin typeface="Calibri"/>
              </a:rPr>
              <a:t>origin</a:t>
            </a:r>
            <a:r>
              <a:rPr lang="fr-FR" sz="3200" dirty="0">
                <a:solidFill>
                  <a:srgbClr val="000000"/>
                </a:solidFill>
                <a:latin typeface="Calibri"/>
              </a:rPr>
              <a:t> </a:t>
            </a:r>
            <a:r>
              <a:rPr lang="fr-FR" sz="3200" dirty="0" err="1">
                <a:solidFill>
                  <a:srgbClr val="000000"/>
                </a:solidFill>
                <a:latin typeface="Calibri"/>
              </a:rPr>
              <a:t>is</a:t>
            </a:r>
            <a:r>
              <a:rPr lang="fr-FR" sz="3200" dirty="0">
                <a:solidFill>
                  <a:srgbClr val="000000"/>
                </a:solidFill>
                <a:latin typeface="Calibri"/>
              </a:rPr>
              <a:t> </a:t>
            </a:r>
            <a:r>
              <a:rPr lang="fr-FR" sz="3200" dirty="0" err="1">
                <a:solidFill>
                  <a:srgbClr val="000000"/>
                </a:solidFill>
                <a:latin typeface="Calibri"/>
              </a:rPr>
              <a:t>simplified</a:t>
            </a:r>
            <a:r>
              <a:rPr lang="fr-FR" sz="3200" dirty="0">
                <a:solidFill>
                  <a:srgbClr val="000000"/>
                </a:solidFill>
                <a:latin typeface="Calibri"/>
              </a:rPr>
              <a:t> as « EU / </a:t>
            </a:r>
            <a:r>
              <a:rPr lang="fr-FR" sz="3200" dirty="0" err="1">
                <a:solidFill>
                  <a:srgbClr val="000000"/>
                </a:solidFill>
                <a:latin typeface="Calibri"/>
              </a:rPr>
              <a:t>Third</a:t>
            </a:r>
            <a:r>
              <a:rPr lang="fr-FR" sz="3200" dirty="0">
                <a:solidFill>
                  <a:srgbClr val="000000"/>
                </a:solidFill>
                <a:latin typeface="Calibri"/>
              </a:rPr>
              <a:t> countries / </a:t>
            </a:r>
            <a:r>
              <a:rPr lang="fr-FR" sz="3200" dirty="0" err="1">
                <a:solidFill>
                  <a:srgbClr val="000000"/>
                </a:solidFill>
                <a:latin typeface="Calibri"/>
              </a:rPr>
              <a:t>both</a:t>
            </a:r>
            <a:r>
              <a:rPr lang="fr-FR" sz="3200" dirty="0">
                <a:solidFill>
                  <a:srgbClr val="000000"/>
                </a:solidFill>
                <a:latin typeface="Calibri"/>
              </a:rPr>
              <a:t> »</a:t>
            </a:r>
            <a:endParaRPr dirty="0"/>
          </a:p>
          <a:p>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stomShape 1"/>
          <p:cNvSpPr/>
          <p:nvPr/>
        </p:nvSpPr>
        <p:spPr>
          <a:xfrm>
            <a:off x="457200" y="6308640"/>
            <a:ext cx="2131920" cy="459000"/>
          </a:xfrm>
          <a:prstGeom prst="rect">
            <a:avLst/>
          </a:prstGeom>
        </p:spPr>
      </p:sp>
      <p:sp>
        <p:nvSpPr>
          <p:cNvPr id="34" name="TextShape 2"/>
          <p:cNvSpPr txBox="1"/>
          <p:nvPr/>
        </p:nvSpPr>
        <p:spPr>
          <a:xfrm>
            <a:off x="685800" y="730800"/>
            <a:ext cx="8229600" cy="825120"/>
          </a:xfrm>
          <a:prstGeom prst="rect">
            <a:avLst/>
          </a:prstGeom>
        </p:spPr>
        <p:txBody>
          <a:bodyPr lIns="90000" tIns="46800" rIns="90000" bIns="46800" anchor="ctr"/>
          <a:lstStyle/>
          <a:p>
            <a:pPr algn="ctr"/>
            <a:r>
              <a:rPr lang="fr-FR" sz="4800" dirty="0" err="1">
                <a:solidFill>
                  <a:srgbClr val="0C92C1"/>
                </a:solidFill>
              </a:rPr>
              <a:t>Regulation</a:t>
            </a:r>
            <a:r>
              <a:rPr lang="fr-FR" sz="4800" dirty="0">
                <a:solidFill>
                  <a:srgbClr val="0C92C1"/>
                </a:solidFill>
              </a:rPr>
              <a:t> (CE) n° 543/2011</a:t>
            </a:r>
            <a:endParaRPr dirty="0"/>
          </a:p>
        </p:txBody>
      </p:sp>
      <p:sp>
        <p:nvSpPr>
          <p:cNvPr id="35" name="TextShape 3"/>
          <p:cNvSpPr txBox="1"/>
          <p:nvPr/>
        </p:nvSpPr>
        <p:spPr>
          <a:xfrm>
            <a:off x="380880" y="1599840"/>
            <a:ext cx="8763120" cy="4726080"/>
          </a:xfrm>
          <a:prstGeom prst="rect">
            <a:avLst/>
          </a:prstGeom>
        </p:spPr>
        <p:txBody>
          <a:bodyPr lIns="90000" tIns="46800" rIns="90000" bIns="46800"/>
          <a:lstStyle/>
          <a:p>
            <a:pPr algn="ctr"/>
            <a:r>
              <a:rPr lang="fr-FR" sz="2800" b="1" u="sng" dirty="0"/>
              <a:t>General standard (annexe 1 part. A)</a:t>
            </a:r>
            <a:endParaRPr dirty="0"/>
          </a:p>
          <a:p>
            <a:pPr>
              <a:buFont typeface="Times New Roman"/>
              <a:buChar char="•"/>
            </a:pPr>
            <a:r>
              <a:rPr lang="fr-FR" sz="2400" dirty="0"/>
              <a:t>     </a:t>
            </a:r>
            <a:r>
              <a:rPr lang="fr-FR" sz="2400" dirty="0">
                <a:latin typeface="Calibri"/>
              </a:rPr>
              <a:t>Intact</a:t>
            </a:r>
            <a:endParaRPr dirty="0"/>
          </a:p>
          <a:p>
            <a:pPr>
              <a:buFont typeface="Times New Roman"/>
              <a:buChar char="•"/>
            </a:pPr>
            <a:r>
              <a:rPr lang="fr-FR" sz="2400" dirty="0">
                <a:latin typeface="Calibri"/>
              </a:rPr>
              <a:t>     Sound </a:t>
            </a:r>
            <a:endParaRPr dirty="0"/>
          </a:p>
          <a:p>
            <a:pPr>
              <a:buFont typeface="Times New Roman"/>
              <a:buChar char="•"/>
            </a:pPr>
            <a:r>
              <a:rPr lang="fr-FR" sz="2400" dirty="0">
                <a:latin typeface="Calibri"/>
              </a:rPr>
              <a:t>     Clean</a:t>
            </a:r>
            <a:endParaRPr dirty="0"/>
          </a:p>
          <a:p>
            <a:pPr>
              <a:buFont typeface="Times New Roman"/>
              <a:buChar char="•"/>
            </a:pPr>
            <a:r>
              <a:rPr lang="fr-FR" sz="2400" dirty="0">
                <a:latin typeface="Calibri"/>
              </a:rPr>
              <a:t>     </a:t>
            </a:r>
            <a:r>
              <a:rPr lang="fr-FR" sz="2400" dirty="0" err="1">
                <a:latin typeface="Calibri"/>
              </a:rPr>
              <a:t>P</a:t>
            </a:r>
            <a:r>
              <a:rPr lang="fr-FR" sz="2400" dirty="0" err="1">
                <a:solidFill>
                  <a:srgbClr val="000000"/>
                </a:solidFill>
                <a:latin typeface="Calibri"/>
                <a:ea typeface="Times New Roman;Times New Roman"/>
              </a:rPr>
              <a:t>ractically</a:t>
            </a:r>
            <a:r>
              <a:rPr lang="fr-FR" sz="2400" dirty="0">
                <a:solidFill>
                  <a:srgbClr val="000000"/>
                </a:solidFill>
                <a:latin typeface="Calibri"/>
                <a:ea typeface="Times New Roman;Times New Roman"/>
              </a:rPr>
              <a:t> free </a:t>
            </a:r>
            <a:r>
              <a:rPr lang="fr-FR" sz="2400" dirty="0" err="1">
                <a:solidFill>
                  <a:srgbClr val="000000"/>
                </a:solidFill>
                <a:latin typeface="Calibri"/>
                <a:ea typeface="Times New Roman;Times New Roman"/>
              </a:rPr>
              <a:t>from</a:t>
            </a:r>
            <a:r>
              <a:rPr lang="fr-FR" sz="2400" dirty="0">
                <a:solidFill>
                  <a:srgbClr val="000000"/>
                </a:solidFill>
                <a:latin typeface="Calibri"/>
                <a:ea typeface="Times New Roman;Times New Roman"/>
              </a:rPr>
              <a:t> </a:t>
            </a:r>
            <a:r>
              <a:rPr lang="fr-FR" sz="2400" dirty="0" err="1">
                <a:solidFill>
                  <a:srgbClr val="000000"/>
                </a:solidFill>
                <a:latin typeface="Calibri"/>
                <a:ea typeface="Times New Roman;Times New Roman"/>
              </a:rPr>
              <a:t>pests</a:t>
            </a:r>
            <a:r>
              <a:rPr lang="fr-FR" sz="2400" dirty="0">
                <a:solidFill>
                  <a:srgbClr val="000000"/>
                </a:solidFill>
                <a:latin typeface="Calibri"/>
                <a:ea typeface="Times New Roman;Times New Roman"/>
              </a:rPr>
              <a:t>/ damage</a:t>
            </a:r>
            <a:r>
              <a:rPr lang="fr-FR" sz="2400" dirty="0">
                <a:latin typeface="Calibri"/>
              </a:rPr>
              <a:t> </a:t>
            </a:r>
            <a:r>
              <a:rPr lang="fr-FR" sz="2400" dirty="0" err="1">
                <a:latin typeface="Calibri"/>
              </a:rPr>
              <a:t>caused</a:t>
            </a:r>
            <a:r>
              <a:rPr lang="fr-FR" sz="2400" dirty="0">
                <a:latin typeface="Calibri"/>
              </a:rPr>
              <a:t> by </a:t>
            </a:r>
            <a:r>
              <a:rPr lang="fr-FR" sz="2400" dirty="0" err="1">
                <a:latin typeface="Calibri"/>
              </a:rPr>
              <a:t>pests</a:t>
            </a:r>
            <a:endParaRPr dirty="0"/>
          </a:p>
          <a:p>
            <a:pPr>
              <a:buFont typeface="Times New Roman"/>
              <a:buChar char="•"/>
            </a:pPr>
            <a:r>
              <a:rPr lang="fr-FR" sz="2400" dirty="0">
                <a:latin typeface="Calibri"/>
              </a:rPr>
              <a:t>     Free of </a:t>
            </a:r>
            <a:r>
              <a:rPr lang="fr-FR" sz="2400" dirty="0" err="1">
                <a:latin typeface="Calibri"/>
              </a:rPr>
              <a:t>abnormal</a:t>
            </a:r>
            <a:r>
              <a:rPr lang="fr-FR" sz="2400" dirty="0">
                <a:latin typeface="Calibri"/>
              </a:rPr>
              <a:t> </a:t>
            </a:r>
            <a:r>
              <a:rPr lang="fr-FR" sz="2400" dirty="0" err="1">
                <a:latin typeface="Calibri"/>
              </a:rPr>
              <a:t>external</a:t>
            </a:r>
            <a:r>
              <a:rPr lang="fr-FR" sz="2400" dirty="0">
                <a:latin typeface="Calibri"/>
              </a:rPr>
              <a:t> </a:t>
            </a:r>
            <a:r>
              <a:rPr lang="fr-FR" sz="2400" dirty="0" err="1">
                <a:latin typeface="Calibri"/>
              </a:rPr>
              <a:t>moistures</a:t>
            </a:r>
            <a:endParaRPr dirty="0"/>
          </a:p>
          <a:p>
            <a:pPr>
              <a:buFont typeface="Times New Roman"/>
              <a:buChar char="•"/>
            </a:pPr>
            <a:r>
              <a:rPr lang="fr-FR" sz="2400" dirty="0">
                <a:latin typeface="Calibri"/>
              </a:rPr>
              <a:t>     Free of </a:t>
            </a:r>
            <a:r>
              <a:rPr lang="fr-FR" sz="2400" dirty="0" err="1">
                <a:latin typeface="Calibri"/>
              </a:rPr>
              <a:t>foreign</a:t>
            </a:r>
            <a:r>
              <a:rPr lang="fr-FR" sz="2400" dirty="0">
                <a:latin typeface="Calibri"/>
              </a:rPr>
              <a:t> </a:t>
            </a:r>
            <a:r>
              <a:rPr lang="fr-FR" sz="2400" dirty="0" err="1">
                <a:latin typeface="Calibri"/>
              </a:rPr>
              <a:t>smell</a:t>
            </a:r>
            <a:r>
              <a:rPr lang="fr-FR" sz="2400" dirty="0">
                <a:latin typeface="Calibri"/>
              </a:rPr>
              <a:t>/taste</a:t>
            </a:r>
            <a:endParaRPr dirty="0"/>
          </a:p>
          <a:p>
            <a:pPr>
              <a:buFont typeface="Times New Roman"/>
              <a:buChar char="•"/>
            </a:pPr>
            <a:r>
              <a:rPr lang="fr-FR" sz="2400" dirty="0">
                <a:latin typeface="Calibri"/>
              </a:rPr>
              <a:t>     </a:t>
            </a:r>
            <a:r>
              <a:rPr lang="fr-FR" sz="2400" dirty="0" err="1">
                <a:latin typeface="Calibri"/>
              </a:rPr>
              <a:t>Sufficiently</a:t>
            </a:r>
            <a:r>
              <a:rPr lang="fr-FR" sz="2400" dirty="0">
                <a:latin typeface="Calibri"/>
              </a:rPr>
              <a:t> </a:t>
            </a:r>
            <a:r>
              <a:rPr lang="fr-FR" sz="2400" dirty="0" err="1">
                <a:latin typeface="Calibri"/>
              </a:rPr>
              <a:t>developed</a:t>
            </a:r>
            <a:endParaRPr dirty="0"/>
          </a:p>
          <a:p>
            <a:pPr>
              <a:buFont typeface="Times New Roman"/>
              <a:buChar char="•"/>
            </a:pPr>
            <a:r>
              <a:rPr lang="fr-FR" sz="2400" dirty="0">
                <a:latin typeface="Calibri"/>
              </a:rPr>
              <a:t>     </a:t>
            </a:r>
            <a:r>
              <a:rPr lang="fr-FR" sz="2400" dirty="0" err="1">
                <a:latin typeface="Calibri"/>
              </a:rPr>
              <a:t>Tolerance</a:t>
            </a:r>
            <a:r>
              <a:rPr lang="fr-FR" sz="2400" dirty="0">
                <a:latin typeface="Calibri"/>
              </a:rPr>
              <a:t> of 10% and 2% of </a:t>
            </a:r>
            <a:r>
              <a:rPr lang="fr-FR" sz="2400" dirty="0" err="1">
                <a:latin typeface="Calibri"/>
              </a:rPr>
              <a:t>degradation</a:t>
            </a:r>
            <a:endParaRPr dirty="0"/>
          </a:p>
          <a:p>
            <a:pPr>
              <a:buFont typeface="Times New Roman"/>
              <a:buChar char="•"/>
            </a:pPr>
            <a:r>
              <a:rPr lang="fr-FR" sz="2400" dirty="0">
                <a:latin typeface="Calibri"/>
              </a:rPr>
              <a:t>     Indication of the </a:t>
            </a:r>
            <a:r>
              <a:rPr lang="fr-FR" sz="2400" dirty="0" err="1">
                <a:latin typeface="Calibri"/>
              </a:rPr>
              <a:t>origin</a:t>
            </a: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Shape 1"/>
          <p:cNvSpPr txBox="1"/>
          <p:nvPr/>
        </p:nvSpPr>
        <p:spPr>
          <a:xfrm>
            <a:off x="273377" y="806400"/>
            <a:ext cx="8413423" cy="825120"/>
          </a:xfrm>
          <a:prstGeom prst="rect">
            <a:avLst/>
          </a:prstGeom>
        </p:spPr>
        <p:txBody>
          <a:bodyPr lIns="90000" tIns="46800" rIns="90000" bIns="46800" anchor="ctr"/>
          <a:lstStyle/>
          <a:p>
            <a:pPr algn="ctr"/>
            <a:r>
              <a:rPr lang="fr-FR" sz="4800" dirty="0" err="1">
                <a:solidFill>
                  <a:srgbClr val="0C92C1"/>
                </a:solidFill>
              </a:rPr>
              <a:t>Interprofessional</a:t>
            </a:r>
            <a:r>
              <a:rPr lang="fr-FR" sz="4800" dirty="0">
                <a:solidFill>
                  <a:srgbClr val="0C92C1"/>
                </a:solidFill>
              </a:rPr>
              <a:t> </a:t>
            </a:r>
            <a:r>
              <a:rPr lang="fr-FR" sz="4800" dirty="0" err="1">
                <a:solidFill>
                  <a:srgbClr val="0C92C1"/>
                </a:solidFill>
              </a:rPr>
              <a:t>agreements</a:t>
            </a:r>
            <a:r>
              <a:rPr lang="fr-FR" sz="4800" dirty="0">
                <a:solidFill>
                  <a:srgbClr val="0C92C1"/>
                </a:solidFill>
              </a:rPr>
              <a:t> </a:t>
            </a:r>
            <a:endParaRPr dirty="0"/>
          </a:p>
        </p:txBody>
      </p:sp>
      <p:sp>
        <p:nvSpPr>
          <p:cNvPr id="37" name="TextShape 2"/>
          <p:cNvSpPr txBox="1"/>
          <p:nvPr/>
        </p:nvSpPr>
        <p:spPr>
          <a:xfrm>
            <a:off x="380520" y="1828440"/>
            <a:ext cx="8534520" cy="4267440"/>
          </a:xfrm>
          <a:prstGeom prst="rect">
            <a:avLst/>
          </a:prstGeom>
        </p:spPr>
        <p:txBody>
          <a:bodyPr lIns="90000" tIns="46800" rIns="90000" bIns="46800"/>
          <a:lstStyle/>
          <a:p>
            <a:pPr>
              <a:buFont typeface="Times New Roman"/>
              <a:buChar char="•"/>
            </a:pPr>
            <a:r>
              <a:rPr lang="fr-FR" sz="2400" dirty="0"/>
              <a:t>     </a:t>
            </a:r>
            <a:r>
              <a:rPr lang="fr-FR" sz="2400" dirty="0" err="1"/>
              <a:t>Rules</a:t>
            </a:r>
            <a:r>
              <a:rPr lang="fr-FR" sz="2400" dirty="0"/>
              <a:t> </a:t>
            </a:r>
            <a:r>
              <a:rPr lang="fr-FR" sz="2400" dirty="0" err="1"/>
              <a:t>that</a:t>
            </a:r>
            <a:r>
              <a:rPr lang="fr-FR" sz="2400" dirty="0"/>
              <a:t> are more </a:t>
            </a:r>
            <a:r>
              <a:rPr lang="fr-FR" sz="2400" dirty="0" err="1"/>
              <a:t>restictivs</a:t>
            </a:r>
            <a:r>
              <a:rPr lang="fr-FR" sz="2400" dirty="0"/>
              <a:t> </a:t>
            </a:r>
            <a:r>
              <a:rPr lang="fr-FR" sz="2400" dirty="0" err="1"/>
              <a:t>than</a:t>
            </a:r>
            <a:r>
              <a:rPr lang="fr-FR" sz="2400" dirty="0"/>
              <a:t> the EU </a:t>
            </a:r>
            <a:r>
              <a:rPr lang="fr-FR" sz="2400" dirty="0" err="1"/>
              <a:t>regulation</a:t>
            </a:r>
            <a:r>
              <a:rPr lang="fr-FR" sz="2400" dirty="0"/>
              <a:t>, </a:t>
            </a:r>
            <a:r>
              <a:rPr lang="fr-FR" sz="2400" dirty="0" err="1"/>
              <a:t>only</a:t>
            </a:r>
            <a:r>
              <a:rPr lang="fr-FR" sz="2400" dirty="0"/>
              <a:t> for French </a:t>
            </a:r>
            <a:r>
              <a:rPr lang="fr-FR" sz="2400" dirty="0" err="1"/>
              <a:t>products</a:t>
            </a:r>
            <a:endParaRPr dirty="0"/>
          </a:p>
          <a:p>
            <a:pPr>
              <a:buFont typeface="Times New Roman"/>
              <a:buChar char="•"/>
            </a:pPr>
            <a:r>
              <a:rPr lang="fr-FR" sz="2400" dirty="0"/>
              <a:t>     </a:t>
            </a:r>
            <a:r>
              <a:rPr lang="fr-FR" sz="2400" dirty="0" err="1"/>
              <a:t>Concerning</a:t>
            </a:r>
            <a:r>
              <a:rPr lang="fr-FR" sz="2400" dirty="0"/>
              <a:t> </a:t>
            </a:r>
            <a:r>
              <a:rPr lang="fr-FR" sz="2400" dirty="0" err="1"/>
              <a:t>specific</a:t>
            </a:r>
            <a:r>
              <a:rPr lang="fr-FR" sz="2400" dirty="0"/>
              <a:t> </a:t>
            </a:r>
            <a:r>
              <a:rPr lang="fr-FR" sz="2400" dirty="0" err="1"/>
              <a:t>caracteristics</a:t>
            </a:r>
            <a:r>
              <a:rPr lang="fr-FR" sz="2400" dirty="0"/>
              <a:t> (</a:t>
            </a:r>
            <a:r>
              <a:rPr lang="fr-FR" sz="2400" dirty="0" err="1"/>
              <a:t>sizing</a:t>
            </a:r>
            <a:r>
              <a:rPr lang="fr-FR" sz="2400" dirty="0"/>
              <a:t>, packaging sizes...) </a:t>
            </a:r>
            <a:endParaRPr dirty="0"/>
          </a:p>
          <a:p>
            <a:pPr>
              <a:buFont typeface="Times New Roman"/>
              <a:buChar char="•"/>
            </a:pPr>
            <a:r>
              <a:rPr lang="fr-FR" sz="2400" dirty="0"/>
              <a:t>     </a:t>
            </a:r>
            <a:r>
              <a:rPr lang="fr-FR" sz="2400" dirty="0" err="1"/>
              <a:t>Only</a:t>
            </a:r>
            <a:r>
              <a:rPr lang="fr-FR" sz="2400" dirty="0"/>
              <a:t> for </a:t>
            </a:r>
            <a:r>
              <a:rPr lang="fr-FR" sz="2400" dirty="0" err="1"/>
              <a:t>companies</a:t>
            </a:r>
            <a:r>
              <a:rPr lang="fr-FR" sz="2400" dirty="0"/>
              <a:t> </a:t>
            </a:r>
            <a:r>
              <a:rPr lang="fr-FR" sz="2400" dirty="0" err="1"/>
              <a:t>that</a:t>
            </a:r>
            <a:r>
              <a:rPr lang="fr-FR" sz="2400" dirty="0"/>
              <a:t> </a:t>
            </a:r>
            <a:r>
              <a:rPr lang="fr-FR" sz="2400" dirty="0" err="1"/>
              <a:t>signed</a:t>
            </a:r>
            <a:r>
              <a:rPr lang="fr-FR" sz="2400" dirty="0"/>
              <a:t> the agreement, </a:t>
            </a:r>
            <a:r>
              <a:rPr lang="fr-FR" sz="2400" dirty="0" err="1"/>
              <a:t>can</a:t>
            </a:r>
            <a:r>
              <a:rPr lang="fr-FR" sz="2400" dirty="0"/>
              <a:t> </a:t>
            </a:r>
            <a:r>
              <a:rPr lang="fr-FR" sz="2400" dirty="0" err="1"/>
              <a:t>be</a:t>
            </a:r>
            <a:r>
              <a:rPr lang="fr-FR" sz="2400" dirty="0"/>
              <a:t> </a:t>
            </a:r>
            <a:r>
              <a:rPr lang="fr-FR" sz="2400" dirty="0" err="1"/>
              <a:t>extended</a:t>
            </a:r>
            <a:r>
              <a:rPr lang="fr-FR" sz="2400" dirty="0"/>
              <a:t> to </a:t>
            </a:r>
            <a:r>
              <a:rPr lang="fr-FR" sz="2400" dirty="0" err="1"/>
              <a:t>everybody</a:t>
            </a:r>
            <a:r>
              <a:rPr lang="fr-FR" sz="2400" dirty="0"/>
              <a:t> if the association </a:t>
            </a:r>
            <a:r>
              <a:rPr lang="fr-FR" sz="2400" dirty="0" err="1"/>
              <a:t>signing</a:t>
            </a:r>
            <a:r>
              <a:rPr lang="fr-FR" sz="2400" dirty="0"/>
              <a:t> </a:t>
            </a:r>
            <a:r>
              <a:rPr lang="fr-FR" sz="2400" dirty="0" err="1"/>
              <a:t>represent</a:t>
            </a:r>
            <a:r>
              <a:rPr lang="fr-FR" sz="2400" dirty="0"/>
              <a:t> a </a:t>
            </a:r>
            <a:r>
              <a:rPr lang="fr-FR" sz="2400" dirty="0" err="1"/>
              <a:t>majority</a:t>
            </a:r>
            <a:endParaRPr dirty="0"/>
          </a:p>
          <a:p>
            <a:pPr>
              <a:buFont typeface="Times New Roman"/>
              <a:buChar char="•"/>
            </a:pPr>
            <a:r>
              <a:rPr lang="fr-FR" sz="2400" dirty="0"/>
              <a:t>     </a:t>
            </a:r>
            <a:r>
              <a:rPr lang="fr-FR" sz="2400" dirty="0" err="1"/>
              <a:t>Special</a:t>
            </a:r>
            <a:r>
              <a:rPr lang="fr-FR" sz="2400" dirty="0"/>
              <a:t> control agents </a:t>
            </a:r>
            <a:r>
              <a:rPr lang="fr-FR" sz="2400" dirty="0" err="1"/>
              <a:t>from</a:t>
            </a:r>
            <a:r>
              <a:rPr lang="fr-FR" sz="2400" dirty="0"/>
              <a:t> INTERFEL</a:t>
            </a:r>
            <a:endParaRPr dirty="0"/>
          </a:p>
          <a:p>
            <a:pPr>
              <a:buFont typeface="Times New Roman"/>
              <a:buChar char="•"/>
            </a:pPr>
            <a:r>
              <a:rPr lang="fr-FR" sz="2400" dirty="0"/>
              <a:t>     </a:t>
            </a:r>
            <a:r>
              <a:rPr lang="fr-FR" sz="2400" dirty="0" err="1"/>
              <a:t>Limit</a:t>
            </a:r>
            <a:r>
              <a:rPr lang="fr-FR" sz="2400" dirty="0"/>
              <a:t> in time (</a:t>
            </a:r>
            <a:r>
              <a:rPr lang="fr-FR" sz="2400" dirty="0" err="1"/>
              <a:t>usually</a:t>
            </a:r>
            <a:r>
              <a:rPr lang="fr-FR" sz="2400" dirty="0"/>
              <a:t> 3 </a:t>
            </a:r>
            <a:r>
              <a:rPr lang="fr-FR" sz="2400" dirty="0" err="1"/>
              <a:t>years</a:t>
            </a:r>
            <a:r>
              <a:rPr lang="fr-FR" sz="2400" dirty="0"/>
              <a:t>)</a:t>
            </a: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Shape 1"/>
          <p:cNvSpPr txBox="1"/>
          <p:nvPr/>
        </p:nvSpPr>
        <p:spPr>
          <a:xfrm>
            <a:off x="457200" y="274320"/>
            <a:ext cx="8229600" cy="1143360"/>
          </a:xfrm>
          <a:prstGeom prst="rect">
            <a:avLst/>
          </a:prstGeom>
        </p:spPr>
        <p:txBody>
          <a:bodyPr lIns="90000" tIns="46800" rIns="90000" bIns="46800" anchor="ctr"/>
          <a:lstStyle/>
          <a:p>
            <a:pPr algn="ctr"/>
            <a:r>
              <a:rPr lang="fr-FR" sz="5400" dirty="0" err="1">
                <a:solidFill>
                  <a:srgbClr val="4F81BD"/>
                </a:solidFill>
              </a:rPr>
              <a:t>Available</a:t>
            </a:r>
            <a:r>
              <a:rPr lang="fr-FR" sz="5400" dirty="0">
                <a:solidFill>
                  <a:srgbClr val="4F81BD"/>
                </a:solidFill>
              </a:rPr>
              <a:t> </a:t>
            </a:r>
            <a:r>
              <a:rPr lang="fr-FR" sz="5400" dirty="0" err="1">
                <a:solidFill>
                  <a:srgbClr val="4F81BD"/>
                </a:solidFill>
              </a:rPr>
              <a:t>texts</a:t>
            </a:r>
            <a:endParaRPr sz="5400" dirty="0"/>
          </a:p>
        </p:txBody>
      </p:sp>
      <p:sp>
        <p:nvSpPr>
          <p:cNvPr id="39" name="TextShape 2"/>
          <p:cNvSpPr txBox="1"/>
          <p:nvPr/>
        </p:nvSpPr>
        <p:spPr>
          <a:xfrm>
            <a:off x="457200" y="1600200"/>
            <a:ext cx="8229600" cy="4526280"/>
          </a:xfrm>
          <a:prstGeom prst="rect">
            <a:avLst/>
          </a:prstGeom>
        </p:spPr>
        <p:txBody>
          <a:bodyPr lIns="90000" tIns="46800" rIns="90000" bIns="46800"/>
          <a:lstStyle/>
          <a:p>
            <a:pPr>
              <a:buFont typeface="Arial"/>
              <a:buChar char="•"/>
            </a:pPr>
            <a:r>
              <a:rPr lang="fr-FR" sz="3200" dirty="0"/>
              <a:t>10 </a:t>
            </a:r>
            <a:r>
              <a:rPr lang="fr-FR" sz="3200" dirty="0" err="1"/>
              <a:t>specific</a:t>
            </a:r>
            <a:r>
              <a:rPr lang="fr-FR" sz="3200" dirty="0"/>
              <a:t> standards + 1 </a:t>
            </a:r>
            <a:r>
              <a:rPr lang="fr-FR" sz="3200" dirty="0" err="1"/>
              <a:t>general</a:t>
            </a:r>
            <a:r>
              <a:rPr lang="fr-FR" sz="3200" dirty="0"/>
              <a:t> standard</a:t>
            </a:r>
            <a:endParaRPr sz="3200" dirty="0"/>
          </a:p>
          <a:p>
            <a:pPr>
              <a:buFont typeface="Arial"/>
              <a:buChar char="•"/>
            </a:pPr>
            <a:r>
              <a:rPr lang="fr-FR" sz="3200" dirty="0"/>
              <a:t>43 UNECE standards for </a:t>
            </a:r>
            <a:r>
              <a:rPr lang="fr-FR" sz="3200" dirty="0" err="1"/>
              <a:t>fresh</a:t>
            </a:r>
            <a:r>
              <a:rPr lang="fr-FR" sz="3200" dirty="0"/>
              <a:t> fruits</a:t>
            </a:r>
            <a:endParaRPr sz="3200" dirty="0"/>
          </a:p>
          <a:p>
            <a:pPr>
              <a:buFont typeface="Arial"/>
              <a:buChar char="•"/>
            </a:pPr>
            <a:r>
              <a:rPr lang="fr-FR" sz="3200" dirty="0"/>
              <a:t>20 UNECE </a:t>
            </a:r>
            <a:r>
              <a:rPr lang="fr-FR" sz="3200" dirty="0" err="1"/>
              <a:t>syandards</a:t>
            </a:r>
            <a:r>
              <a:rPr lang="fr-FR" sz="3200" dirty="0"/>
              <a:t> for </a:t>
            </a:r>
            <a:r>
              <a:rPr lang="fr-FR" sz="3200" dirty="0" err="1"/>
              <a:t>dried</a:t>
            </a:r>
            <a:r>
              <a:rPr lang="fr-FR" sz="3200" dirty="0"/>
              <a:t> fruits</a:t>
            </a:r>
            <a:endParaRPr sz="3200" dirty="0"/>
          </a:p>
          <a:p>
            <a:r>
              <a:rPr lang="fr-FR" sz="3200" dirty="0"/>
              <a:t>The respect of the UNECE standard </a:t>
            </a:r>
            <a:r>
              <a:rPr lang="fr-FR" sz="3200" dirty="0" err="1"/>
              <a:t>is</a:t>
            </a:r>
            <a:r>
              <a:rPr lang="fr-FR" sz="3200" dirty="0"/>
              <a:t> </a:t>
            </a:r>
            <a:r>
              <a:rPr lang="fr-FR" sz="3200" dirty="0" err="1"/>
              <a:t>consider</a:t>
            </a:r>
            <a:r>
              <a:rPr lang="fr-FR" sz="3200" dirty="0"/>
              <a:t> </a:t>
            </a:r>
            <a:r>
              <a:rPr lang="fr-FR" sz="3200" dirty="0" err="1"/>
              <a:t>conforming</a:t>
            </a:r>
            <a:r>
              <a:rPr lang="fr-FR" sz="3200" dirty="0"/>
              <a:t> the </a:t>
            </a:r>
            <a:r>
              <a:rPr lang="fr-FR" sz="3200" dirty="0" err="1"/>
              <a:t>general</a:t>
            </a:r>
            <a:r>
              <a:rPr lang="fr-FR" sz="3200" dirty="0"/>
              <a:t> standard (art.3)</a:t>
            </a:r>
            <a:endParaRPr sz="3200" dirty="0"/>
          </a:p>
          <a:p>
            <a:r>
              <a:rPr lang="fr-FR" sz="3200" dirty="0" err="1"/>
              <a:t>When</a:t>
            </a:r>
            <a:r>
              <a:rPr lang="fr-FR" sz="3200" dirty="0"/>
              <a:t> a </a:t>
            </a:r>
            <a:r>
              <a:rPr lang="fr-FR" sz="3200" dirty="0" err="1"/>
              <a:t>product</a:t>
            </a:r>
            <a:r>
              <a:rPr lang="fr-FR" sz="3200" dirty="0"/>
              <a:t> </a:t>
            </a:r>
            <a:r>
              <a:rPr lang="fr-FR" sz="3200" dirty="0" err="1"/>
              <a:t>follows</a:t>
            </a:r>
            <a:r>
              <a:rPr lang="fr-FR" sz="3200" dirty="0"/>
              <a:t> the standard (class extra/I/II), </a:t>
            </a:r>
            <a:r>
              <a:rPr lang="fr-FR" sz="3200" dirty="0" err="1"/>
              <a:t>it</a:t>
            </a:r>
            <a:r>
              <a:rPr lang="fr-FR" sz="3200" dirty="0"/>
              <a:t> must </a:t>
            </a:r>
            <a:r>
              <a:rPr lang="fr-FR" sz="3200" dirty="0" err="1"/>
              <a:t>follow</a:t>
            </a:r>
            <a:r>
              <a:rPr lang="fr-FR" sz="3200" dirty="0"/>
              <a:t> the all standard. </a:t>
            </a:r>
            <a:endParaRPr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Shape 1"/>
          <p:cNvSpPr txBox="1"/>
          <p:nvPr/>
        </p:nvSpPr>
        <p:spPr>
          <a:xfrm>
            <a:off x="914040" y="380520"/>
            <a:ext cx="8001000" cy="1143360"/>
          </a:xfrm>
          <a:prstGeom prst="rect">
            <a:avLst/>
          </a:prstGeom>
        </p:spPr>
        <p:txBody>
          <a:bodyPr lIns="90000" tIns="46800" rIns="90000" bIns="46800" anchor="ctr"/>
          <a:lstStyle/>
          <a:p>
            <a:pPr algn="ctr"/>
            <a:r>
              <a:rPr lang="fr-FR" sz="4000" dirty="0" err="1">
                <a:solidFill>
                  <a:srgbClr val="4F81BD"/>
                </a:solidFill>
              </a:rPr>
              <a:t>Where</a:t>
            </a:r>
            <a:r>
              <a:rPr lang="fr-FR" sz="4000" dirty="0">
                <a:solidFill>
                  <a:srgbClr val="4F81BD"/>
                </a:solidFill>
              </a:rPr>
              <a:t>  to </a:t>
            </a:r>
            <a:r>
              <a:rPr lang="fr-FR" sz="4000" dirty="0" err="1">
                <a:solidFill>
                  <a:srgbClr val="4F81BD"/>
                </a:solidFill>
              </a:rPr>
              <a:t>find</a:t>
            </a:r>
            <a:r>
              <a:rPr lang="fr-FR" sz="4000" dirty="0">
                <a:solidFill>
                  <a:srgbClr val="4F81BD"/>
                </a:solidFill>
              </a:rPr>
              <a:t> the UNECE standards? </a:t>
            </a:r>
            <a:endParaRPr dirty="0"/>
          </a:p>
        </p:txBody>
      </p:sp>
      <p:sp>
        <p:nvSpPr>
          <p:cNvPr id="41" name="TextShape 2"/>
          <p:cNvSpPr txBox="1"/>
          <p:nvPr/>
        </p:nvSpPr>
        <p:spPr>
          <a:xfrm>
            <a:off x="50760" y="2160720"/>
            <a:ext cx="8229600" cy="4526280"/>
          </a:xfrm>
          <a:prstGeom prst="rect">
            <a:avLst/>
          </a:prstGeom>
        </p:spPr>
        <p:txBody>
          <a:bodyPr lIns="90000" tIns="46800" rIns="90000" bIns="46800"/>
          <a:lstStyle/>
          <a:p>
            <a:pPr>
              <a:buFont typeface="Arial"/>
              <a:buChar char="•"/>
            </a:pPr>
            <a:r>
              <a:rPr lang="fr-FR" b="1">
                <a:solidFill>
                  <a:srgbClr val="CCCCFF"/>
                </a:solidFill>
                <a:hlinkClick r:id="rId2"/>
              </a:rPr>
              <a:t>http://www.unece.org/trade/agr/standard/fresh/FFV-Standards.htm</a:t>
            </a:r>
            <a:endParaRPr/>
          </a:p>
          <a:p>
            <a:pPr>
              <a:buFont typeface="StarSymbol"/>
              <a:buChar char=""/>
            </a:pPr>
            <a:r>
              <a:rPr lang="fr-FR"/>
              <a:t>For fresh F&amp;V</a:t>
            </a:r>
            <a:endParaRPr/>
          </a:p>
          <a:p>
            <a:endParaRPr/>
          </a:p>
          <a:p>
            <a:pPr>
              <a:buFont typeface="Arial"/>
              <a:buChar char="•"/>
            </a:pPr>
            <a:r>
              <a:rPr lang="fr-FR">
                <a:solidFill>
                  <a:srgbClr val="CCCCFF"/>
                </a:solidFill>
                <a:hlinkClick r:id="rId3"/>
              </a:rPr>
              <a:t>http://www.unece.org/trade/agr/standard/dry/DDP-Standards.htm</a:t>
            </a:r>
            <a:endParaRPr/>
          </a:p>
          <a:p>
            <a:pPr>
              <a:buFont typeface="StarSymbol"/>
              <a:buChar char=""/>
            </a:pPr>
            <a:r>
              <a:rPr lang="fr-FR"/>
              <a:t>For dried F&amp;V</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Shape 1"/>
          <p:cNvSpPr txBox="1"/>
          <p:nvPr/>
        </p:nvSpPr>
        <p:spPr>
          <a:xfrm>
            <a:off x="380880" y="394920"/>
            <a:ext cx="8229600" cy="764280"/>
          </a:xfrm>
          <a:prstGeom prst="rect">
            <a:avLst/>
          </a:prstGeom>
        </p:spPr>
        <p:txBody>
          <a:bodyPr lIns="90000" tIns="46800" rIns="90000" bIns="46800" anchor="ctr"/>
          <a:lstStyle/>
          <a:p>
            <a:pPr algn="ctr"/>
            <a:r>
              <a:rPr lang="fr-FR" sz="3600" b="1" dirty="0">
                <a:solidFill>
                  <a:srgbClr val="0C92C1"/>
                </a:solidFill>
              </a:rPr>
              <a:t>But as </a:t>
            </a:r>
            <a:r>
              <a:rPr lang="fr-FR" sz="3600" b="1" dirty="0" err="1">
                <a:solidFill>
                  <a:srgbClr val="0C92C1"/>
                </a:solidFill>
              </a:rPr>
              <a:t>well</a:t>
            </a:r>
            <a:endParaRPr sz="3600" dirty="0"/>
          </a:p>
        </p:txBody>
      </p:sp>
      <p:sp>
        <p:nvSpPr>
          <p:cNvPr id="43" name="TextShape 2"/>
          <p:cNvSpPr txBox="1"/>
          <p:nvPr/>
        </p:nvSpPr>
        <p:spPr>
          <a:xfrm>
            <a:off x="0" y="1066680"/>
            <a:ext cx="9144000" cy="4526280"/>
          </a:xfrm>
          <a:prstGeom prst="rect">
            <a:avLst/>
          </a:prstGeom>
        </p:spPr>
        <p:txBody>
          <a:bodyPr lIns="90000" tIns="46800" rIns="90000" bIns="46800"/>
          <a:lstStyle/>
          <a:p>
            <a:pPr>
              <a:buFont typeface="Arial"/>
              <a:buChar char="•"/>
            </a:pPr>
            <a:r>
              <a:rPr lang="fr-FR" sz="2000" dirty="0"/>
              <a:t>Our intranet</a:t>
            </a:r>
            <a:endParaRPr dirty="0"/>
          </a:p>
          <a:p>
            <a:r>
              <a:rPr lang="fr-FR" sz="2000" dirty="0"/>
              <a:t>http://geci.dgccrf/Fruits-et-legumes/articles.asp?th=accueil</a:t>
            </a:r>
            <a:endParaRPr dirty="0"/>
          </a:p>
          <a:p>
            <a:endParaRPr dirty="0"/>
          </a:p>
        </p:txBody>
      </p:sp>
      <p:pic>
        <p:nvPicPr>
          <p:cNvPr id="44" name="Picture 4"/>
          <p:cNvPicPr/>
          <p:nvPr/>
        </p:nvPicPr>
        <p:blipFill>
          <a:blip r:embed="rId2"/>
          <a:stretch>
            <a:fillRect/>
          </a:stretch>
        </p:blipFill>
        <p:spPr>
          <a:xfrm>
            <a:off x="1620000" y="1800000"/>
            <a:ext cx="6914520" cy="50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
          <p:cNvPicPr/>
          <p:nvPr/>
        </p:nvPicPr>
        <p:blipFill>
          <a:blip r:embed="rId2"/>
          <a:stretch>
            <a:fillRect/>
          </a:stretch>
        </p:blipFill>
        <p:spPr>
          <a:xfrm>
            <a:off x="-304920" y="-85680"/>
            <a:ext cx="9753840" cy="702936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838080" y="837720"/>
            <a:ext cx="7772400" cy="1143360"/>
          </a:xfrm>
          <a:prstGeom prst="rect">
            <a:avLst/>
          </a:prstGeom>
        </p:spPr>
        <p:txBody>
          <a:bodyPr lIns="90000" tIns="46800" rIns="90000" bIns="46800" anchor="ctr"/>
          <a:lstStyle/>
          <a:p>
            <a:pPr algn="ctr"/>
            <a:r>
              <a:rPr lang="fr-FR" sz="4800" dirty="0">
                <a:solidFill>
                  <a:srgbClr val="0C92C1"/>
                </a:solidFill>
              </a:rPr>
              <a:t>Actions of DGCCRF</a:t>
            </a:r>
            <a:endParaRPr dirty="0"/>
          </a:p>
        </p:txBody>
      </p:sp>
      <p:sp>
        <p:nvSpPr>
          <p:cNvPr id="47" name="TextShape 2"/>
          <p:cNvSpPr txBox="1"/>
          <p:nvPr/>
        </p:nvSpPr>
        <p:spPr>
          <a:xfrm>
            <a:off x="1295280" y="2590920"/>
            <a:ext cx="6400800" cy="1752840"/>
          </a:xfrm>
          <a:prstGeom prst="rect">
            <a:avLst/>
          </a:prstGeom>
        </p:spPr>
        <p:txBody>
          <a:bodyPr lIns="90000" tIns="46800" rIns="90000" bIns="46800"/>
          <a:lstStyle/>
          <a:p>
            <a:pPr algn="ctr"/>
            <a:r>
              <a:rPr lang="fr-FR" sz="3600" b="1" dirty="0">
                <a:solidFill>
                  <a:srgbClr val="A50021"/>
                </a:solidFill>
              </a:rPr>
              <a:t>How do </a:t>
            </a:r>
            <a:r>
              <a:rPr lang="fr-FR" sz="3600" b="1" dirty="0" err="1">
                <a:solidFill>
                  <a:srgbClr val="A50021"/>
                </a:solidFill>
              </a:rPr>
              <a:t>we</a:t>
            </a:r>
            <a:r>
              <a:rPr lang="fr-FR" sz="3600" b="1" dirty="0">
                <a:solidFill>
                  <a:srgbClr val="A50021"/>
                </a:solidFill>
              </a:rPr>
              <a:t> control</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Shape 1"/>
          <p:cNvSpPr txBox="1"/>
          <p:nvPr/>
        </p:nvSpPr>
        <p:spPr>
          <a:xfrm>
            <a:off x="762120" y="533160"/>
            <a:ext cx="7772400" cy="1143360"/>
          </a:xfrm>
          <a:prstGeom prst="rect">
            <a:avLst/>
          </a:prstGeom>
        </p:spPr>
        <p:txBody>
          <a:bodyPr lIns="90000" tIns="46800" rIns="90000" bIns="46800" anchor="ctr"/>
          <a:lstStyle/>
          <a:p>
            <a:pPr algn="ctr"/>
            <a:r>
              <a:rPr lang="fr-FR" sz="4800" dirty="0" err="1">
                <a:solidFill>
                  <a:srgbClr val="0C92C1"/>
                </a:solidFill>
              </a:rPr>
              <a:t>Levels</a:t>
            </a:r>
            <a:r>
              <a:rPr lang="fr-FR" sz="4800" dirty="0">
                <a:solidFill>
                  <a:srgbClr val="0C92C1"/>
                </a:solidFill>
              </a:rPr>
              <a:t> of </a:t>
            </a:r>
            <a:r>
              <a:rPr lang="fr-FR" sz="4800" dirty="0" err="1">
                <a:solidFill>
                  <a:srgbClr val="0C92C1"/>
                </a:solidFill>
              </a:rPr>
              <a:t>regulation</a:t>
            </a:r>
            <a:endParaRPr dirty="0"/>
          </a:p>
        </p:txBody>
      </p:sp>
      <p:sp>
        <p:nvSpPr>
          <p:cNvPr id="12" name="TextShape 2"/>
          <p:cNvSpPr txBox="1"/>
          <p:nvPr/>
        </p:nvSpPr>
        <p:spPr>
          <a:xfrm>
            <a:off x="0" y="1620000"/>
            <a:ext cx="9144000" cy="5238000"/>
          </a:xfrm>
          <a:prstGeom prst="rect">
            <a:avLst/>
          </a:prstGeom>
        </p:spPr>
        <p:txBody>
          <a:bodyPr lIns="90000" tIns="46800" rIns="90000" bIns="46800"/>
          <a:lstStyle/>
          <a:p>
            <a:r>
              <a:rPr lang="fr-FR" sz="2200" b="1" u="sng" dirty="0"/>
              <a:t>International</a:t>
            </a:r>
            <a:endParaRPr dirty="0"/>
          </a:p>
          <a:p>
            <a:pPr>
              <a:buFont typeface="Times New Roman"/>
              <a:buChar char="•"/>
            </a:pPr>
            <a:r>
              <a:rPr lang="fr-FR" sz="2200" dirty="0"/>
              <a:t>     Codex </a:t>
            </a:r>
            <a:r>
              <a:rPr lang="fr-FR" sz="2200" dirty="0" err="1"/>
              <a:t>alimentarius</a:t>
            </a:r>
            <a:endParaRPr dirty="0"/>
          </a:p>
          <a:p>
            <a:pPr>
              <a:buFont typeface="Times New Roman"/>
              <a:buChar char="•"/>
            </a:pPr>
            <a:r>
              <a:rPr lang="fr-FR" sz="2200" dirty="0"/>
              <a:t>     UNECE standards </a:t>
            </a:r>
            <a:r>
              <a:rPr lang="fr-FR" sz="2200" dirty="0" err="1"/>
              <a:t>with</a:t>
            </a:r>
            <a:r>
              <a:rPr lang="fr-FR" sz="2200" dirty="0"/>
              <a:t> OECD brochures</a:t>
            </a:r>
            <a:endParaRPr dirty="0"/>
          </a:p>
          <a:p>
            <a:r>
              <a:rPr lang="fr-FR" sz="2200" b="1" u="sng" dirty="0" err="1"/>
              <a:t>European</a:t>
            </a:r>
            <a:endParaRPr dirty="0"/>
          </a:p>
          <a:p>
            <a:pPr>
              <a:buFont typeface="Times New Roman"/>
              <a:buChar char="•"/>
            </a:pPr>
            <a:r>
              <a:rPr lang="fr-FR" sz="2200" dirty="0"/>
              <a:t>     The General standard and the 10 </a:t>
            </a:r>
            <a:r>
              <a:rPr lang="fr-FR" sz="2200" dirty="0" err="1"/>
              <a:t>specifics</a:t>
            </a:r>
            <a:r>
              <a:rPr lang="fr-FR" sz="2200" dirty="0"/>
              <a:t> </a:t>
            </a:r>
            <a:r>
              <a:rPr lang="fr-FR" sz="2200" dirty="0" err="1"/>
              <a:t>from</a:t>
            </a:r>
            <a:r>
              <a:rPr lang="fr-FR" sz="2200" dirty="0"/>
              <a:t> R(UE) n°543/2011</a:t>
            </a:r>
            <a:endParaRPr dirty="0"/>
          </a:p>
          <a:p>
            <a:r>
              <a:rPr lang="fr-FR" sz="2200" b="1" u="sng" dirty="0"/>
              <a:t>National</a:t>
            </a:r>
            <a:endParaRPr dirty="0"/>
          </a:p>
          <a:p>
            <a:pPr>
              <a:buFont typeface="Times New Roman"/>
              <a:buChar char="•"/>
            </a:pPr>
            <a:r>
              <a:rPr lang="fr-FR" sz="2200" dirty="0"/>
              <a:t>     Décrets et arrêtés </a:t>
            </a:r>
            <a:endParaRPr dirty="0"/>
          </a:p>
          <a:p>
            <a:r>
              <a:rPr lang="fr-FR" sz="2200" dirty="0"/>
              <a:t>               </a:t>
            </a:r>
            <a:r>
              <a:rPr lang="fr-FR" sz="2200" dirty="0" err="1"/>
              <a:t>general</a:t>
            </a:r>
            <a:r>
              <a:rPr lang="fr-FR" sz="2200" dirty="0"/>
              <a:t> </a:t>
            </a:r>
            <a:r>
              <a:rPr lang="fr-FR" sz="2200" dirty="0" err="1"/>
              <a:t>ones</a:t>
            </a:r>
            <a:r>
              <a:rPr lang="fr-FR" sz="2200" dirty="0"/>
              <a:t> (fruits and </a:t>
            </a:r>
            <a:r>
              <a:rPr lang="fr-FR" sz="2200" dirty="0" err="1"/>
              <a:t>vegetables</a:t>
            </a:r>
            <a:r>
              <a:rPr lang="fr-FR" sz="2200" dirty="0"/>
              <a:t> sales, indication of </a:t>
            </a:r>
            <a:r>
              <a:rPr lang="fr-FR" sz="2200" dirty="0" err="1"/>
              <a:t>price</a:t>
            </a:r>
            <a:r>
              <a:rPr lang="fr-FR" sz="2200" dirty="0"/>
              <a:t>)</a:t>
            </a:r>
            <a:endParaRPr dirty="0"/>
          </a:p>
          <a:p>
            <a:r>
              <a:rPr lang="fr-FR" sz="2200" dirty="0" smtClean="0"/>
              <a:t>              </a:t>
            </a:r>
            <a:r>
              <a:rPr lang="fr-FR" sz="2200" dirty="0" err="1"/>
              <a:t>specifics</a:t>
            </a:r>
            <a:r>
              <a:rPr lang="fr-FR" sz="2200" dirty="0"/>
              <a:t> (</a:t>
            </a:r>
            <a:r>
              <a:rPr lang="fr-FR" sz="2200" dirty="0" err="1"/>
              <a:t>potatoes</a:t>
            </a:r>
            <a:r>
              <a:rPr lang="fr-FR" sz="2200" dirty="0"/>
              <a:t>, </a:t>
            </a:r>
            <a:r>
              <a:rPr lang="fr-FR" sz="2200" dirty="0" err="1"/>
              <a:t>shallots</a:t>
            </a:r>
            <a:r>
              <a:rPr lang="fr-FR" sz="2200" dirty="0"/>
              <a:t>...)</a:t>
            </a:r>
            <a:endParaRPr dirty="0"/>
          </a:p>
          <a:p>
            <a:r>
              <a:rPr lang="fr-FR" sz="2200" b="1" u="sng" dirty="0"/>
              <a:t>Interprofessionnel</a:t>
            </a:r>
            <a:endParaRPr dirty="0"/>
          </a:p>
          <a:p>
            <a:pPr>
              <a:buFont typeface="Times New Roman"/>
              <a:buChar char="•"/>
            </a:pPr>
            <a:r>
              <a:rPr lang="fr-FR" sz="2200" b="1" dirty="0"/>
              <a:t>      </a:t>
            </a:r>
            <a:r>
              <a:rPr lang="fr-FR" sz="2200" dirty="0" err="1"/>
              <a:t>Interpro</a:t>
            </a:r>
            <a:r>
              <a:rPr lang="fr-FR" sz="2200" dirty="0"/>
              <a:t> </a:t>
            </a:r>
            <a:r>
              <a:rPr lang="fr-FR" sz="2200" dirty="0" err="1"/>
              <a:t>agreements</a:t>
            </a: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Shape 1"/>
          <p:cNvSpPr txBox="1"/>
          <p:nvPr/>
        </p:nvSpPr>
        <p:spPr>
          <a:xfrm>
            <a:off x="456840" y="821880"/>
            <a:ext cx="8458200" cy="642600"/>
          </a:xfrm>
          <a:prstGeom prst="rect">
            <a:avLst/>
          </a:prstGeom>
        </p:spPr>
        <p:txBody>
          <a:bodyPr lIns="90000" tIns="46800" rIns="90000" bIns="46800" anchor="ctr"/>
          <a:lstStyle/>
          <a:p>
            <a:pPr algn="ctr"/>
            <a:r>
              <a:rPr lang="fr-FR" sz="3600" dirty="0">
                <a:solidFill>
                  <a:srgbClr val="0C92C1"/>
                </a:solidFill>
              </a:rPr>
              <a:t>Control and </a:t>
            </a:r>
            <a:r>
              <a:rPr lang="fr-FR" sz="3600" dirty="0" err="1">
                <a:solidFill>
                  <a:srgbClr val="0C92C1"/>
                </a:solidFill>
              </a:rPr>
              <a:t>regulation</a:t>
            </a:r>
            <a:r>
              <a:rPr lang="fr-FR" sz="3600" dirty="0">
                <a:solidFill>
                  <a:srgbClr val="0C92C1"/>
                </a:solidFill>
              </a:rPr>
              <a:t> n°543/2011</a:t>
            </a:r>
            <a:endParaRPr dirty="0"/>
          </a:p>
        </p:txBody>
      </p:sp>
      <p:sp>
        <p:nvSpPr>
          <p:cNvPr id="63" name="TextShape 2"/>
          <p:cNvSpPr txBox="1"/>
          <p:nvPr/>
        </p:nvSpPr>
        <p:spPr>
          <a:xfrm>
            <a:off x="457200" y="1523880"/>
            <a:ext cx="8305920" cy="4665240"/>
          </a:xfrm>
          <a:prstGeom prst="rect">
            <a:avLst/>
          </a:prstGeom>
        </p:spPr>
        <p:txBody>
          <a:bodyPr lIns="90000" tIns="46800" rIns="90000" bIns="46800"/>
          <a:lstStyle/>
          <a:p>
            <a:pPr algn="ctr"/>
            <a:r>
              <a:rPr lang="fr-FR" sz="2400" b="1" u="sng" dirty="0" err="1"/>
              <a:t>Title</a:t>
            </a:r>
            <a:r>
              <a:rPr lang="fr-FR" sz="2400" b="1" u="sng" dirty="0"/>
              <a:t> II – chapitre I </a:t>
            </a:r>
            <a:endParaRPr dirty="0"/>
          </a:p>
          <a:p>
            <a:r>
              <a:rPr lang="fr-FR" sz="2400" u="sng" dirty="0"/>
              <a:t>Article 9</a:t>
            </a:r>
            <a:r>
              <a:rPr lang="fr-FR" sz="2400" dirty="0"/>
              <a:t> : </a:t>
            </a:r>
            <a:r>
              <a:rPr lang="fr-FR" sz="2400" dirty="0" err="1"/>
              <a:t>coordinating</a:t>
            </a:r>
            <a:r>
              <a:rPr lang="fr-FR" sz="2400" dirty="0"/>
              <a:t> </a:t>
            </a:r>
            <a:r>
              <a:rPr lang="fr-FR" sz="2400" dirty="0" err="1"/>
              <a:t>authorities</a:t>
            </a:r>
            <a:r>
              <a:rPr lang="fr-FR" sz="2400" dirty="0"/>
              <a:t> and inspection bodies</a:t>
            </a:r>
            <a:endParaRPr dirty="0"/>
          </a:p>
          <a:p>
            <a:r>
              <a:rPr lang="fr-FR" sz="2400" u="sng" dirty="0" smtClean="0"/>
              <a:t>Article </a:t>
            </a:r>
            <a:r>
              <a:rPr lang="fr-FR" sz="2400" u="sng" dirty="0"/>
              <a:t>10</a:t>
            </a:r>
            <a:r>
              <a:rPr lang="fr-FR" sz="2400" dirty="0"/>
              <a:t> : trader data base</a:t>
            </a:r>
            <a:endParaRPr dirty="0"/>
          </a:p>
          <a:p>
            <a:r>
              <a:rPr lang="fr-FR" sz="2400" u="sng" dirty="0"/>
              <a:t>Article 11</a:t>
            </a:r>
            <a:r>
              <a:rPr lang="fr-FR" sz="2400" dirty="0"/>
              <a:t> : </a:t>
            </a:r>
            <a:r>
              <a:rPr lang="fr-FR" sz="2400" dirty="0" err="1"/>
              <a:t>criterias</a:t>
            </a:r>
            <a:r>
              <a:rPr lang="fr-FR" sz="2400" dirty="0"/>
              <a:t> of the </a:t>
            </a:r>
            <a:r>
              <a:rPr lang="fr-FR" sz="2400" dirty="0" err="1"/>
              <a:t>risk</a:t>
            </a:r>
            <a:r>
              <a:rPr lang="fr-FR" sz="2400" dirty="0"/>
              <a:t> </a:t>
            </a:r>
            <a:r>
              <a:rPr lang="fr-FR" sz="2400" dirty="0" err="1"/>
              <a:t>analysis</a:t>
            </a:r>
            <a:endParaRPr dirty="0"/>
          </a:p>
          <a:p>
            <a:r>
              <a:rPr lang="fr-FR" sz="2400" u="sng" dirty="0"/>
              <a:t>Article 12</a:t>
            </a:r>
            <a:r>
              <a:rPr lang="fr-FR" sz="2400" dirty="0"/>
              <a:t> : </a:t>
            </a:r>
            <a:r>
              <a:rPr lang="fr-FR" sz="2400" dirty="0" err="1"/>
              <a:t>approved</a:t>
            </a:r>
            <a:r>
              <a:rPr lang="fr-FR" sz="2400" dirty="0"/>
              <a:t> traders - </a:t>
            </a:r>
            <a:r>
              <a:rPr lang="fr-FR" sz="2400" dirty="0" err="1"/>
              <a:t>authorisation</a:t>
            </a:r>
            <a:endParaRPr dirty="0"/>
          </a:p>
          <a:p>
            <a:r>
              <a:rPr lang="fr-FR" sz="2400" u="sng" dirty="0"/>
              <a:t>Article 14</a:t>
            </a:r>
            <a:r>
              <a:rPr lang="fr-FR" sz="2400" dirty="0"/>
              <a:t> : </a:t>
            </a:r>
            <a:r>
              <a:rPr lang="fr-FR" sz="2400" dirty="0" err="1"/>
              <a:t>certificate</a:t>
            </a:r>
            <a:r>
              <a:rPr lang="fr-FR" sz="2400" dirty="0"/>
              <a:t> of </a:t>
            </a:r>
            <a:r>
              <a:rPr lang="fr-FR" sz="2400" dirty="0" err="1"/>
              <a:t>conformity</a:t>
            </a:r>
            <a:r>
              <a:rPr lang="fr-FR" sz="2400" dirty="0"/>
              <a:t> – </a:t>
            </a:r>
            <a:r>
              <a:rPr lang="fr-FR" sz="2400" dirty="0" err="1"/>
              <a:t>electronic</a:t>
            </a:r>
            <a:r>
              <a:rPr lang="fr-FR" sz="2400" dirty="0"/>
              <a:t> format</a:t>
            </a:r>
            <a:endParaRPr dirty="0"/>
          </a:p>
          <a:p>
            <a:r>
              <a:rPr lang="fr-FR" sz="2400" u="sng" dirty="0"/>
              <a:t>Article 15</a:t>
            </a:r>
            <a:r>
              <a:rPr lang="fr-FR" sz="2400" dirty="0"/>
              <a:t> : </a:t>
            </a:r>
            <a:r>
              <a:rPr lang="fr-FR" sz="2400" dirty="0" err="1"/>
              <a:t>approuved</a:t>
            </a:r>
            <a:r>
              <a:rPr lang="fr-FR" sz="2400" dirty="0"/>
              <a:t> </a:t>
            </a:r>
            <a:r>
              <a:rPr lang="fr-FR" sz="2400" dirty="0" err="1"/>
              <a:t>third</a:t>
            </a:r>
            <a:r>
              <a:rPr lang="fr-FR" sz="2400" dirty="0"/>
              <a:t> countries</a:t>
            </a:r>
            <a:endParaRPr dirty="0"/>
          </a:p>
          <a:p>
            <a:r>
              <a:rPr lang="fr-FR" sz="2400" u="sng" dirty="0"/>
              <a:t>Article 17</a:t>
            </a:r>
            <a:r>
              <a:rPr lang="fr-FR" sz="2400" dirty="0"/>
              <a:t> : </a:t>
            </a:r>
            <a:r>
              <a:rPr lang="fr-FR" sz="2400" dirty="0" err="1"/>
              <a:t>methods</a:t>
            </a:r>
            <a:r>
              <a:rPr lang="fr-FR" sz="2400" dirty="0"/>
              <a:t> of inspection – </a:t>
            </a:r>
            <a:r>
              <a:rPr lang="fr-FR" sz="2400" dirty="0" err="1"/>
              <a:t>see</a:t>
            </a:r>
            <a:r>
              <a:rPr lang="fr-FR" sz="2400" dirty="0"/>
              <a:t> </a:t>
            </a:r>
            <a:r>
              <a:rPr lang="fr-FR" sz="2400" dirty="0" err="1"/>
              <a:t>annex</a:t>
            </a:r>
            <a:r>
              <a:rPr lang="fr-FR" sz="2400" dirty="0"/>
              <a:t> V </a:t>
            </a:r>
            <a:endParaRPr dirty="0"/>
          </a:p>
          <a:p>
            <a:r>
              <a:rPr lang="fr-FR" sz="2400" dirty="0"/>
              <a:t>                    </a:t>
            </a:r>
            <a:r>
              <a:rPr lang="fr-FR" sz="2400" dirty="0" err="1"/>
              <a:t>certificate</a:t>
            </a:r>
            <a:r>
              <a:rPr lang="fr-FR" sz="2400" dirty="0"/>
              <a:t> of </a:t>
            </a:r>
            <a:r>
              <a:rPr lang="fr-FR" sz="2400" dirty="0" err="1"/>
              <a:t>conformity</a:t>
            </a:r>
            <a:r>
              <a:rPr lang="fr-FR" sz="2400" dirty="0"/>
              <a:t> and non </a:t>
            </a:r>
            <a:r>
              <a:rPr lang="fr-FR" sz="2400" dirty="0" err="1"/>
              <a:t>conformity</a:t>
            </a:r>
            <a:r>
              <a:rPr lang="fr-FR" sz="2400" dirty="0"/>
              <a:t> </a:t>
            </a:r>
            <a:endParaRPr dirty="0"/>
          </a:p>
          <a:p>
            <a:r>
              <a:rPr lang="fr-FR" sz="2400" u="sng" dirty="0"/>
              <a:t>Article 18</a:t>
            </a:r>
            <a:r>
              <a:rPr lang="fr-FR" sz="2400" dirty="0"/>
              <a:t> : notifications</a:t>
            </a:r>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Shape 1"/>
          <p:cNvSpPr txBox="1"/>
          <p:nvPr/>
        </p:nvSpPr>
        <p:spPr>
          <a:xfrm>
            <a:off x="493200" y="77400"/>
            <a:ext cx="8146800" cy="642600"/>
          </a:xfrm>
          <a:prstGeom prst="rect">
            <a:avLst/>
          </a:prstGeom>
        </p:spPr>
        <p:txBody>
          <a:bodyPr lIns="90000" tIns="46800" rIns="90000" bIns="46800" anchor="ctr"/>
          <a:lstStyle/>
          <a:p>
            <a:pPr algn="ctr"/>
            <a:r>
              <a:rPr lang="fr-FR" sz="3600" dirty="0">
                <a:solidFill>
                  <a:srgbClr val="0C92C1"/>
                </a:solidFill>
              </a:rPr>
              <a:t>NCC (art.17)</a:t>
            </a:r>
            <a:endParaRPr dirty="0"/>
          </a:p>
        </p:txBody>
      </p:sp>
      <p:sp>
        <p:nvSpPr>
          <p:cNvPr id="65" name="TextShape 2"/>
          <p:cNvSpPr txBox="1"/>
          <p:nvPr/>
        </p:nvSpPr>
        <p:spPr>
          <a:xfrm>
            <a:off x="180000" y="720000"/>
            <a:ext cx="8100000" cy="6120000"/>
          </a:xfrm>
          <a:prstGeom prst="rect">
            <a:avLst/>
          </a:prstGeom>
        </p:spPr>
        <p:txBody>
          <a:bodyPr lIns="90000" tIns="46800" rIns="90000" bIns="46800"/>
          <a:lstStyle/>
          <a:p>
            <a:pPr algn="ctr">
              <a:lnSpc>
                <a:spcPct val="80000"/>
              </a:lnSpc>
              <a:buFont typeface="StarSymbol"/>
              <a:buChar char=""/>
            </a:pPr>
            <a:r>
              <a:rPr lang="fr-FR" sz="1400" b="1" dirty="0"/>
              <a:t>CONSTAT DE NON-CONFORMITE N°</a:t>
            </a:r>
            <a:endParaRPr sz="1400" dirty="0"/>
          </a:p>
          <a:p>
            <a:pPr algn="ctr">
              <a:lnSpc>
                <a:spcPct val="80000"/>
              </a:lnSpc>
              <a:buFont typeface="StarSymbol"/>
              <a:buChar char=""/>
            </a:pPr>
            <a:r>
              <a:rPr lang="fr-FR" sz="1400" b="1" dirty="0"/>
              <a:t>(application du règlement (CE) n° 543/2011) </a:t>
            </a:r>
            <a:endParaRPr sz="1400" dirty="0"/>
          </a:p>
          <a:p>
            <a:pPr>
              <a:lnSpc>
                <a:spcPct val="80000"/>
              </a:lnSpc>
              <a:buFont typeface="StarSymbol"/>
              <a:buChar char=""/>
            </a:pPr>
            <a:r>
              <a:rPr lang="fr-FR" sz="1400" b="1" dirty="0"/>
              <a:t>Stade du contrôle   (cocher la case correspondante )             </a:t>
            </a:r>
            <a:r>
              <a:rPr lang="fr-FR" sz="1400" b="1" dirty="0">
                <a:latin typeface="Wingdings"/>
              </a:rPr>
              <a:t></a:t>
            </a:r>
            <a:r>
              <a:rPr lang="fr-FR" sz="1400" b="1" dirty="0"/>
              <a:t> Exportation          </a:t>
            </a:r>
            <a:r>
              <a:rPr lang="fr-FR" sz="1400" b="1" dirty="0">
                <a:latin typeface="Wingdings"/>
              </a:rPr>
              <a:t></a:t>
            </a:r>
            <a:r>
              <a:rPr lang="fr-FR" sz="1400" b="1" dirty="0"/>
              <a:t>    Importation         </a:t>
            </a:r>
            <a:r>
              <a:rPr lang="fr-FR" sz="1400" b="1" dirty="0">
                <a:latin typeface="Wingdings"/>
              </a:rPr>
              <a:t></a:t>
            </a:r>
            <a:r>
              <a:rPr lang="fr-FR" sz="1400" b="1" dirty="0"/>
              <a:t>    Marché  intérieur</a:t>
            </a:r>
            <a:endParaRPr sz="1400" dirty="0"/>
          </a:p>
          <a:p>
            <a:pPr>
              <a:lnSpc>
                <a:spcPct val="80000"/>
              </a:lnSpc>
              <a:buFont typeface="StarSymbol"/>
              <a:buChar char=""/>
            </a:pPr>
            <a:r>
              <a:rPr lang="fr-FR" sz="1400" b="1" dirty="0"/>
              <a:t>Le                                                          à                                  heures        en présence de (1)</a:t>
            </a:r>
            <a:endParaRPr sz="1400" dirty="0"/>
          </a:p>
          <a:p>
            <a:pPr>
              <a:lnSpc>
                <a:spcPct val="80000"/>
              </a:lnSpc>
              <a:buFont typeface="StarSymbol"/>
              <a:buChar char=""/>
            </a:pPr>
            <a:r>
              <a:rPr lang="fr-FR" sz="1400" b="1" dirty="0"/>
              <a:t>Avons constaté que le lot suivant ( cocher la case correspondante)</a:t>
            </a:r>
            <a:endParaRPr sz="1400" dirty="0"/>
          </a:p>
          <a:p>
            <a:pPr>
              <a:lnSpc>
                <a:spcPct val="80000"/>
              </a:lnSpc>
              <a:buFont typeface="StarSymbol"/>
              <a:buChar char=""/>
            </a:pPr>
            <a:r>
              <a:rPr lang="fr-FR" sz="1400" b="1" dirty="0"/>
              <a:t> </a:t>
            </a:r>
            <a:r>
              <a:rPr lang="fr-FR" sz="1400" b="1" dirty="0">
                <a:latin typeface="Wingdings"/>
              </a:rPr>
              <a:t></a:t>
            </a:r>
            <a:r>
              <a:rPr lang="fr-FR" sz="1400" b="1" dirty="0"/>
              <a:t>  détenu en vue de la vente       </a:t>
            </a:r>
            <a:r>
              <a:rPr lang="fr-FR" sz="1400" b="1" dirty="0">
                <a:latin typeface="Wingdings"/>
              </a:rPr>
              <a:t></a:t>
            </a:r>
            <a:r>
              <a:rPr lang="fr-FR" sz="1400" b="1" dirty="0"/>
              <a:t>  exposé en vue de la vente     </a:t>
            </a:r>
            <a:r>
              <a:rPr lang="fr-FR" sz="1400" b="1" dirty="0">
                <a:latin typeface="Wingdings"/>
              </a:rPr>
              <a:t></a:t>
            </a:r>
            <a:r>
              <a:rPr lang="fr-FR" sz="1400" b="1" dirty="0"/>
              <a:t> :vendu    </a:t>
            </a:r>
            <a:r>
              <a:rPr lang="fr-FR" sz="1400" b="1" dirty="0">
                <a:latin typeface="Wingdings"/>
              </a:rPr>
              <a:t></a:t>
            </a:r>
            <a:r>
              <a:rPr lang="fr-FR" sz="1400" b="1" dirty="0"/>
              <a:t>  commercialisé de toute autre  manière</a:t>
            </a:r>
            <a:endParaRPr sz="1400" dirty="0"/>
          </a:p>
          <a:p>
            <a:pPr>
              <a:lnSpc>
                <a:spcPct val="80000"/>
              </a:lnSpc>
              <a:buFont typeface="StarSymbol"/>
              <a:buChar char=""/>
            </a:pPr>
            <a:r>
              <a:rPr lang="fr-FR" sz="1400" b="1" u="sng" dirty="0"/>
              <a:t>DETAIL DU LOT </a:t>
            </a:r>
            <a:endParaRPr sz="1400" dirty="0"/>
          </a:p>
          <a:p>
            <a:pPr>
              <a:lnSpc>
                <a:spcPct val="80000"/>
              </a:lnSpc>
              <a:buFont typeface="StarSymbol"/>
              <a:buChar char=""/>
            </a:pPr>
            <a:r>
              <a:rPr lang="fr-FR" sz="1400" b="1" dirty="0"/>
              <a:t> Espèce                                          Variété                                           Type commercial</a:t>
            </a:r>
            <a:endParaRPr sz="1400" dirty="0"/>
          </a:p>
          <a:p>
            <a:pPr>
              <a:lnSpc>
                <a:spcPct val="80000"/>
              </a:lnSpc>
              <a:buFont typeface="StarSymbol"/>
              <a:buChar char=""/>
            </a:pPr>
            <a:r>
              <a:rPr lang="fr-FR" sz="1400" b="1" dirty="0"/>
              <a:t>Nombre de colis et type :                                                                                      Poids</a:t>
            </a:r>
            <a:endParaRPr sz="1400" dirty="0"/>
          </a:p>
          <a:p>
            <a:pPr>
              <a:lnSpc>
                <a:spcPct val="80000"/>
              </a:lnSpc>
              <a:buFont typeface="StarSymbol"/>
              <a:buChar char=""/>
            </a:pPr>
            <a:r>
              <a:rPr lang="fr-FR" sz="1400" b="1" dirty="0"/>
              <a:t>Pays d’origine                                                               et/ou Pays de provenance</a:t>
            </a:r>
            <a:endParaRPr sz="1400" dirty="0"/>
          </a:p>
          <a:p>
            <a:pPr>
              <a:lnSpc>
                <a:spcPct val="80000"/>
              </a:lnSpc>
              <a:buFont typeface="StarSymbol"/>
              <a:buChar char=""/>
            </a:pPr>
            <a:r>
              <a:rPr lang="fr-FR" sz="1400" b="1" dirty="0"/>
              <a:t>Catégorie de qualité                          Calibre              Marques apposées sur les colis : </a:t>
            </a:r>
            <a:endParaRPr sz="1400" dirty="0"/>
          </a:p>
          <a:p>
            <a:pPr>
              <a:lnSpc>
                <a:spcPct val="80000"/>
              </a:lnSpc>
              <a:buFont typeface="StarSymbol"/>
              <a:buChar char=""/>
            </a:pPr>
            <a:r>
              <a:rPr lang="fr-FR" sz="1400" b="1" dirty="0"/>
              <a:t>Numéro de lot                                                                 - - Numéro de convention</a:t>
            </a:r>
            <a:endParaRPr sz="1400" dirty="0"/>
          </a:p>
          <a:p>
            <a:pPr>
              <a:lnSpc>
                <a:spcPct val="80000"/>
              </a:lnSpc>
              <a:buFont typeface="StarSymbol"/>
              <a:buChar char=""/>
            </a:pPr>
            <a:r>
              <a:rPr lang="fr-FR" sz="1400" b="1" dirty="0"/>
              <a:t>Identification du moyen de transport (cocher la case correspondante)     </a:t>
            </a:r>
            <a:r>
              <a:rPr lang="fr-FR" sz="1400" b="1" dirty="0">
                <a:latin typeface="Wingdings"/>
              </a:rPr>
              <a:t></a:t>
            </a:r>
            <a:r>
              <a:rPr lang="fr-FR" sz="1400" b="1" dirty="0"/>
              <a:t>      wagon, </a:t>
            </a:r>
            <a:r>
              <a:rPr lang="fr-FR" sz="1400" b="1" dirty="0">
                <a:latin typeface="Wingdings"/>
              </a:rPr>
              <a:t></a:t>
            </a:r>
            <a:r>
              <a:rPr lang="fr-FR" sz="1400" b="1" dirty="0"/>
              <a:t>     camion,    </a:t>
            </a:r>
            <a:r>
              <a:rPr lang="fr-FR" sz="1400" b="1" dirty="0">
                <a:latin typeface="Wingdings"/>
              </a:rPr>
              <a:t></a:t>
            </a:r>
            <a:r>
              <a:rPr lang="fr-FR" sz="1400" b="1" dirty="0"/>
              <a:t>        bateau,   </a:t>
            </a:r>
            <a:r>
              <a:rPr lang="fr-FR" sz="1400" b="1" dirty="0">
                <a:latin typeface="Wingdings"/>
              </a:rPr>
              <a:t></a:t>
            </a:r>
            <a:r>
              <a:rPr lang="fr-FR" sz="1400" b="1" dirty="0"/>
              <a:t>   avion</a:t>
            </a:r>
            <a:endParaRPr sz="1400" dirty="0"/>
          </a:p>
          <a:p>
            <a:pPr>
              <a:lnSpc>
                <a:spcPct val="80000"/>
              </a:lnSpc>
              <a:buFont typeface="StarSymbol"/>
              <a:buChar char=""/>
            </a:pPr>
            <a:r>
              <a:rPr lang="fr-FR" sz="1400" b="1" dirty="0"/>
              <a:t>N°:                                                                      ou      NOM :</a:t>
            </a:r>
            <a:endParaRPr sz="1400" dirty="0"/>
          </a:p>
          <a:p>
            <a:pPr>
              <a:lnSpc>
                <a:spcPct val="80000"/>
              </a:lnSpc>
              <a:buFont typeface="StarSymbol"/>
              <a:buChar char=""/>
            </a:pPr>
            <a:r>
              <a:rPr lang="fr-FR" sz="1400" b="1" dirty="0"/>
              <a:t>Nom, qualité et Adresse du conditionneur (1)</a:t>
            </a:r>
            <a:endParaRPr sz="1400" dirty="0"/>
          </a:p>
          <a:p>
            <a:pPr>
              <a:lnSpc>
                <a:spcPct val="80000"/>
              </a:lnSpc>
              <a:buFont typeface="StarSymbol"/>
              <a:buChar char=""/>
            </a:pPr>
            <a:r>
              <a:rPr lang="fr-FR" sz="1400" b="1" dirty="0"/>
              <a:t>N° de convention                                                                       N °de certificat de contrôle</a:t>
            </a:r>
            <a:endParaRPr sz="1400" dirty="0"/>
          </a:p>
          <a:p>
            <a:pPr>
              <a:lnSpc>
                <a:spcPct val="80000"/>
              </a:lnSpc>
              <a:buFont typeface="StarSymbol"/>
              <a:buChar char=""/>
            </a:pPr>
            <a:r>
              <a:rPr lang="fr-FR" sz="1400" b="1" dirty="0"/>
              <a:t>CONFORMÉMENT A L’ECHANTILLONNAGE PREVU À L’ARTICLE 9, IL A ÉTÉ CONSTATÉ LES DÉFAUTS SUIVANTS, EXPRIMÉS EN POURCENTAGE,</a:t>
            </a:r>
            <a:endParaRPr sz="1400" dirty="0"/>
          </a:p>
          <a:p>
            <a:pPr>
              <a:lnSpc>
                <a:spcPct val="80000"/>
              </a:lnSpc>
              <a:buFont typeface="StarSymbol"/>
              <a:buChar char=""/>
            </a:pPr>
            <a:r>
              <a:rPr lang="fr-FR" sz="1400" b="1" dirty="0">
                <a:latin typeface="Wingdings"/>
              </a:rPr>
              <a:t></a:t>
            </a:r>
            <a:r>
              <a:rPr lang="fr-FR" sz="1400" b="1" dirty="0"/>
              <a:t> défauts et dégâts </a:t>
            </a:r>
            <a:r>
              <a:rPr lang="fr-FR" sz="1400" b="1" dirty="0">
                <a:latin typeface="Wingdings"/>
              </a:rPr>
              <a:t></a:t>
            </a:r>
            <a:r>
              <a:rPr lang="fr-FR" sz="1400" b="1" dirty="0"/>
              <a:t> décomposition et pourriture  </a:t>
            </a:r>
            <a:r>
              <a:rPr lang="fr-FR" sz="1400" b="1" dirty="0">
                <a:latin typeface="Wingdings"/>
              </a:rPr>
              <a:t></a:t>
            </a:r>
            <a:r>
              <a:rPr lang="fr-FR" sz="1400" b="1" dirty="0"/>
              <a:t> défauts physiologiques </a:t>
            </a:r>
            <a:r>
              <a:rPr lang="fr-FR" sz="1400" b="1" dirty="0">
                <a:latin typeface="Wingdings"/>
              </a:rPr>
              <a:t></a:t>
            </a:r>
            <a:r>
              <a:rPr lang="fr-FR" sz="1400" b="1" dirty="0"/>
              <a:t>  calibrage </a:t>
            </a:r>
            <a:r>
              <a:rPr lang="fr-FR" sz="1400" b="1" dirty="0">
                <a:latin typeface="Wingdings"/>
              </a:rPr>
              <a:t></a:t>
            </a:r>
            <a:r>
              <a:rPr lang="fr-FR" sz="1400" b="1" dirty="0"/>
              <a:t>sain</a:t>
            </a:r>
            <a:endParaRPr sz="1400" dirty="0"/>
          </a:p>
          <a:p>
            <a:pPr>
              <a:lnSpc>
                <a:spcPct val="80000"/>
              </a:lnSpc>
              <a:buFont typeface="StarSymbol"/>
              <a:buChar char=""/>
            </a:pPr>
            <a:r>
              <a:rPr lang="fr-FR" sz="1400" b="1" dirty="0">
                <a:latin typeface="Wingdings"/>
              </a:rPr>
              <a:t></a:t>
            </a:r>
            <a:r>
              <a:rPr lang="fr-FR" sz="1400" b="1" dirty="0"/>
              <a:t> défauts de forme  </a:t>
            </a:r>
            <a:r>
              <a:rPr lang="fr-FR" sz="1400" b="1" dirty="0">
                <a:latin typeface="Wingdings"/>
              </a:rPr>
              <a:t></a:t>
            </a:r>
            <a:r>
              <a:rPr lang="fr-FR" sz="1400" b="1" dirty="0"/>
              <a:t> propreté  </a:t>
            </a:r>
            <a:r>
              <a:rPr lang="fr-FR" sz="1400" b="1" dirty="0">
                <a:latin typeface="Wingdings"/>
              </a:rPr>
              <a:t></a:t>
            </a:r>
            <a:r>
              <a:rPr lang="fr-FR" sz="1400" b="1" dirty="0"/>
              <a:t>coloration  </a:t>
            </a:r>
            <a:r>
              <a:rPr lang="fr-FR" sz="1400" b="1" dirty="0">
                <a:latin typeface="Wingdings"/>
              </a:rPr>
              <a:t></a:t>
            </a:r>
            <a:r>
              <a:rPr lang="fr-FR" sz="1400" b="1" dirty="0"/>
              <a:t> maturité </a:t>
            </a:r>
            <a:r>
              <a:rPr lang="fr-FR" sz="1400" b="1" dirty="0">
                <a:latin typeface="Wingdings"/>
              </a:rPr>
              <a:t></a:t>
            </a:r>
            <a:r>
              <a:rPr lang="fr-FR" sz="1400" b="1" dirty="0"/>
              <a:t>  présentation  </a:t>
            </a:r>
            <a:r>
              <a:rPr lang="fr-FR" sz="1400" b="1" dirty="0">
                <a:latin typeface="Wingdings"/>
              </a:rPr>
              <a:t></a:t>
            </a:r>
            <a:r>
              <a:rPr lang="fr-FR" sz="1400" b="1" dirty="0"/>
              <a:t>Etiquetage</a:t>
            </a:r>
            <a:endParaRPr sz="1400" dirty="0"/>
          </a:p>
          <a:p>
            <a:pPr>
              <a:lnSpc>
                <a:spcPct val="80000"/>
              </a:lnSpc>
              <a:buFont typeface="StarSymbol"/>
              <a:buChar char=""/>
            </a:pPr>
            <a:r>
              <a:rPr lang="fr-FR" sz="1400" b="1" dirty="0"/>
              <a:t>En conséquence, le ( lot  ci-dessus ne répond pas aux prescriptions réglementaires en vigueur pour sa commercialisation</a:t>
            </a:r>
            <a:endParaRPr sz="1400" dirty="0"/>
          </a:p>
          <a:p>
            <a:pPr>
              <a:lnSpc>
                <a:spcPct val="80000"/>
              </a:lnSpc>
              <a:buFont typeface="StarSymbol"/>
              <a:buChar char=""/>
            </a:pPr>
            <a:r>
              <a:rPr lang="fr-FR" sz="1400" b="1" u="sng" dirty="0"/>
              <a:t>Observations et signature de l’opérateur</a:t>
            </a:r>
            <a:endParaRPr sz="1400" dirty="0"/>
          </a:p>
          <a:p>
            <a:pPr>
              <a:lnSpc>
                <a:spcPct val="80000"/>
              </a:lnSpc>
              <a:buFont typeface="StarSymbol"/>
              <a:buChar char=""/>
            </a:pPr>
            <a:r>
              <a:rPr lang="fr-FR" sz="1400" b="1" u="sng" dirty="0"/>
              <a:t>Destination finale donnée à la marchandise par l’opérateur : ( cocher la case correspondante)</a:t>
            </a:r>
            <a:endParaRPr sz="1400" dirty="0"/>
          </a:p>
          <a:p>
            <a:pPr>
              <a:lnSpc>
                <a:spcPct val="80000"/>
              </a:lnSpc>
              <a:buFont typeface="StarSymbol"/>
              <a:buChar char=""/>
            </a:pPr>
            <a:r>
              <a:rPr lang="fr-FR" sz="1400" b="1" dirty="0">
                <a:latin typeface="Wingdings"/>
              </a:rPr>
              <a:t></a:t>
            </a:r>
            <a:r>
              <a:rPr lang="fr-FR" sz="1400" b="1" dirty="0"/>
              <a:t>        refus       </a:t>
            </a:r>
            <a:r>
              <a:rPr lang="fr-FR" sz="1400" b="1" dirty="0">
                <a:latin typeface="Wingdings"/>
              </a:rPr>
              <a:t></a:t>
            </a:r>
            <a:r>
              <a:rPr lang="fr-FR" sz="1400" b="1" dirty="0"/>
              <a:t>     déclassement         </a:t>
            </a:r>
            <a:r>
              <a:rPr lang="fr-FR" sz="1400" b="1" dirty="0">
                <a:latin typeface="Wingdings"/>
              </a:rPr>
              <a:t></a:t>
            </a:r>
            <a:r>
              <a:rPr lang="fr-FR" sz="1400" b="1" dirty="0"/>
              <a:t>      reclassement        </a:t>
            </a:r>
            <a:r>
              <a:rPr lang="fr-FR" sz="1400" b="1" dirty="0">
                <a:latin typeface="Wingdings"/>
              </a:rPr>
              <a:t></a:t>
            </a:r>
            <a:r>
              <a:rPr lang="fr-FR" sz="1400" b="1" dirty="0"/>
              <a:t>      reconditionnement      </a:t>
            </a:r>
            <a:r>
              <a:rPr lang="fr-FR" sz="1400" b="1" dirty="0">
                <a:latin typeface="Wingdings"/>
              </a:rPr>
              <a:t></a:t>
            </a:r>
            <a:r>
              <a:rPr lang="fr-FR" sz="1400" b="1" dirty="0"/>
              <a:t>   </a:t>
            </a:r>
            <a:r>
              <a:rPr lang="fr-FR" sz="1400" b="1" dirty="0" err="1"/>
              <a:t>Réétiquetage</a:t>
            </a:r>
            <a:endParaRPr sz="1400" dirty="0"/>
          </a:p>
          <a:p>
            <a:pPr>
              <a:lnSpc>
                <a:spcPct val="80000"/>
              </a:lnSpc>
              <a:buFont typeface="StarSymbol"/>
              <a:buChar char=""/>
            </a:pPr>
            <a:r>
              <a:rPr lang="fr-FR" sz="1400" b="1" dirty="0">
                <a:latin typeface="Wingdings"/>
              </a:rPr>
              <a:t></a:t>
            </a:r>
            <a:r>
              <a:rPr lang="fr-FR" sz="1400" b="1" dirty="0"/>
              <a:t>      Réexpédition vers un autre État  membre        </a:t>
            </a:r>
            <a:r>
              <a:rPr lang="fr-FR" sz="1400" b="1" dirty="0">
                <a:latin typeface="Wingdings"/>
              </a:rPr>
              <a:t></a:t>
            </a:r>
            <a:r>
              <a:rPr lang="fr-FR" sz="1400" b="1" dirty="0"/>
              <a:t>  Destruction           </a:t>
            </a:r>
            <a:r>
              <a:rPr lang="fr-FR" sz="1400" b="1" dirty="0">
                <a:latin typeface="Wingdings"/>
              </a:rPr>
              <a:t></a:t>
            </a:r>
            <a:r>
              <a:rPr lang="fr-FR" sz="1400" b="1" dirty="0"/>
              <a:t>     destination industrielle</a:t>
            </a:r>
            <a:endParaRPr sz="1400" dirty="0"/>
          </a:p>
          <a:p>
            <a:pPr>
              <a:lnSpc>
                <a:spcPct val="80000"/>
              </a:lnSpc>
              <a:buFont typeface="StarSymbol"/>
              <a:buChar char=""/>
            </a:pPr>
            <a:r>
              <a:rPr lang="fr-FR" sz="1400" b="1" dirty="0"/>
              <a:t>Fait à                                le                                   Nom du contrôleur et signature                          cachet</a:t>
            </a:r>
            <a:endParaRPr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Shape 1"/>
          <p:cNvSpPr txBox="1"/>
          <p:nvPr/>
        </p:nvSpPr>
        <p:spPr>
          <a:xfrm>
            <a:off x="103695" y="0"/>
            <a:ext cx="8535971" cy="762480"/>
          </a:xfrm>
          <a:prstGeom prst="rect">
            <a:avLst/>
          </a:prstGeom>
        </p:spPr>
        <p:txBody>
          <a:bodyPr lIns="90000" tIns="46800" rIns="90000" bIns="46800" anchor="ctr"/>
          <a:lstStyle/>
          <a:p>
            <a:pPr algn="ctr"/>
            <a:r>
              <a:rPr lang="fr-FR" sz="4000" dirty="0" err="1">
                <a:solidFill>
                  <a:srgbClr val="0C92C1"/>
                </a:solidFill>
              </a:rPr>
              <a:t>Certificate</a:t>
            </a:r>
            <a:r>
              <a:rPr lang="fr-FR" sz="4000" dirty="0">
                <a:solidFill>
                  <a:srgbClr val="0C92C1"/>
                </a:solidFill>
              </a:rPr>
              <a:t> of </a:t>
            </a:r>
            <a:r>
              <a:rPr lang="fr-FR" sz="4000" dirty="0" err="1">
                <a:solidFill>
                  <a:srgbClr val="0C92C1"/>
                </a:solidFill>
              </a:rPr>
              <a:t>conformity</a:t>
            </a:r>
            <a:r>
              <a:rPr lang="fr-FR" sz="4000" dirty="0">
                <a:solidFill>
                  <a:srgbClr val="0C92C1"/>
                </a:solidFill>
              </a:rPr>
              <a:t> (</a:t>
            </a:r>
            <a:r>
              <a:rPr lang="fr-FR" sz="4000" dirty="0" err="1">
                <a:solidFill>
                  <a:srgbClr val="0C92C1"/>
                </a:solidFill>
              </a:rPr>
              <a:t>annex</a:t>
            </a:r>
            <a:r>
              <a:rPr lang="fr-FR" sz="4000" dirty="0">
                <a:solidFill>
                  <a:srgbClr val="0C92C1"/>
                </a:solidFill>
              </a:rPr>
              <a:t> III)</a:t>
            </a:r>
            <a:endParaRPr sz="4000" dirty="0"/>
          </a:p>
        </p:txBody>
      </p:sp>
      <p:pic>
        <p:nvPicPr>
          <p:cNvPr id="67" name="Picture 3"/>
          <p:cNvPicPr/>
          <p:nvPr/>
        </p:nvPicPr>
        <p:blipFill>
          <a:blip r:embed="rId2"/>
          <a:stretch>
            <a:fillRect/>
          </a:stretch>
        </p:blipFill>
        <p:spPr>
          <a:xfrm>
            <a:off x="1611984" y="838986"/>
            <a:ext cx="4631496" cy="5561814"/>
          </a:xfrm>
          <a:prstGeom prst="rect">
            <a:avLst/>
          </a:prstGeom>
        </p:spPr>
      </p:pic>
      <p:sp>
        <p:nvSpPr>
          <p:cNvPr id="68" name="TextShape 2"/>
          <p:cNvSpPr txBox="1"/>
          <p:nvPr/>
        </p:nvSpPr>
        <p:spPr>
          <a:xfrm>
            <a:off x="2822400" y="1676520"/>
            <a:ext cx="3421080" cy="4724640"/>
          </a:xfrm>
          <a:prstGeom prst="rect">
            <a:avLst/>
          </a:prstGeom>
        </p:spPr>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Shape 1"/>
          <p:cNvSpPr txBox="1"/>
          <p:nvPr/>
        </p:nvSpPr>
        <p:spPr>
          <a:xfrm>
            <a:off x="838080" y="609120"/>
            <a:ext cx="7772400" cy="686160"/>
          </a:xfrm>
          <a:prstGeom prst="rect">
            <a:avLst/>
          </a:prstGeom>
        </p:spPr>
        <p:txBody>
          <a:bodyPr lIns="90000" tIns="46800" rIns="90000" bIns="46800" anchor="ctr"/>
          <a:lstStyle/>
          <a:p>
            <a:pPr algn="ctr"/>
            <a:r>
              <a:rPr lang="fr-FR" sz="3600" dirty="0" err="1">
                <a:solidFill>
                  <a:srgbClr val="0C92C1"/>
                </a:solidFill>
              </a:rPr>
              <a:t>Sampling</a:t>
            </a:r>
            <a:r>
              <a:rPr lang="fr-FR" sz="3600" dirty="0">
                <a:solidFill>
                  <a:srgbClr val="0C92C1"/>
                </a:solidFill>
              </a:rPr>
              <a:t> in packages</a:t>
            </a:r>
            <a:endParaRPr dirty="0"/>
          </a:p>
        </p:txBody>
      </p:sp>
      <p:pic>
        <p:nvPicPr>
          <p:cNvPr id="70" name="Picture 3"/>
          <p:cNvPicPr/>
          <p:nvPr/>
        </p:nvPicPr>
        <p:blipFill>
          <a:blip r:embed="rId2"/>
          <a:stretch>
            <a:fillRect/>
          </a:stretch>
        </p:blipFill>
        <p:spPr>
          <a:xfrm>
            <a:off x="533520" y="1527120"/>
            <a:ext cx="8610480" cy="4478400"/>
          </a:xfrm>
          <a:prstGeom prst="rect">
            <a:avLst/>
          </a:prstGeom>
        </p:spPr>
      </p:pic>
      <p:sp>
        <p:nvSpPr>
          <p:cNvPr id="71" name="TextShape 2"/>
          <p:cNvSpPr txBox="1"/>
          <p:nvPr/>
        </p:nvSpPr>
        <p:spPr>
          <a:xfrm>
            <a:off x="533520" y="1527120"/>
            <a:ext cx="8610480" cy="4478760"/>
          </a:xfrm>
          <a:prstGeom prst="rect">
            <a:avLst/>
          </a:prstGeom>
        </p:spPr>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Shape 1"/>
          <p:cNvSpPr txBox="1"/>
          <p:nvPr/>
        </p:nvSpPr>
        <p:spPr>
          <a:xfrm>
            <a:off x="838080" y="593280"/>
            <a:ext cx="7772400" cy="642600"/>
          </a:xfrm>
          <a:prstGeom prst="rect">
            <a:avLst/>
          </a:prstGeom>
        </p:spPr>
        <p:txBody>
          <a:bodyPr lIns="90000" tIns="46800" rIns="90000" bIns="46800" anchor="ctr"/>
          <a:lstStyle/>
          <a:p>
            <a:pPr algn="ctr"/>
            <a:r>
              <a:rPr lang="fr-FR" sz="3600" dirty="0" err="1">
                <a:solidFill>
                  <a:srgbClr val="0C92C1"/>
                </a:solidFill>
              </a:rPr>
              <a:t>Sampling</a:t>
            </a:r>
            <a:r>
              <a:rPr lang="fr-FR" sz="3600" dirty="0">
                <a:solidFill>
                  <a:srgbClr val="0C92C1"/>
                </a:solidFill>
              </a:rPr>
              <a:t> </a:t>
            </a:r>
            <a:r>
              <a:rPr lang="fr-FR" sz="3600" dirty="0" err="1">
                <a:solidFill>
                  <a:srgbClr val="0C92C1"/>
                </a:solidFill>
              </a:rPr>
              <a:t>products</a:t>
            </a:r>
            <a:r>
              <a:rPr lang="fr-FR" sz="3600" dirty="0">
                <a:solidFill>
                  <a:srgbClr val="0C92C1"/>
                </a:solidFill>
              </a:rPr>
              <a:t> </a:t>
            </a:r>
            <a:r>
              <a:rPr lang="fr-FR" sz="3600" dirty="0" smtClean="0">
                <a:solidFill>
                  <a:srgbClr val="0C92C1"/>
                </a:solidFill>
              </a:rPr>
              <a:t>in </a:t>
            </a:r>
            <a:r>
              <a:rPr lang="fr-FR" sz="3600" dirty="0" err="1">
                <a:solidFill>
                  <a:srgbClr val="0C92C1"/>
                </a:solidFill>
              </a:rPr>
              <a:t>bulk</a:t>
            </a:r>
            <a:endParaRPr dirty="0"/>
          </a:p>
        </p:txBody>
      </p:sp>
      <p:pic>
        <p:nvPicPr>
          <p:cNvPr id="73" name="Picture 3"/>
          <p:cNvPicPr/>
          <p:nvPr/>
        </p:nvPicPr>
        <p:blipFill>
          <a:blip r:embed="rId2"/>
          <a:stretch>
            <a:fillRect/>
          </a:stretch>
        </p:blipFill>
        <p:spPr>
          <a:xfrm>
            <a:off x="380880" y="2495520"/>
            <a:ext cx="8305920" cy="2855880"/>
          </a:xfrm>
          <a:prstGeom prst="rect">
            <a:avLst/>
          </a:prstGeom>
        </p:spPr>
      </p:pic>
      <p:sp>
        <p:nvSpPr>
          <p:cNvPr id="74" name="TextShape 2"/>
          <p:cNvSpPr txBox="1"/>
          <p:nvPr/>
        </p:nvSpPr>
        <p:spPr>
          <a:xfrm>
            <a:off x="380880" y="2495520"/>
            <a:ext cx="8305920" cy="2856240"/>
          </a:xfrm>
          <a:prstGeom prst="rect">
            <a:avLst/>
          </a:prstGeom>
        </p:spPr>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Shape 1"/>
          <p:cNvSpPr txBox="1"/>
          <p:nvPr/>
        </p:nvSpPr>
        <p:spPr>
          <a:xfrm>
            <a:off x="914400" y="593280"/>
            <a:ext cx="7772400" cy="642600"/>
          </a:xfrm>
          <a:prstGeom prst="rect">
            <a:avLst/>
          </a:prstGeom>
        </p:spPr>
        <p:txBody>
          <a:bodyPr lIns="90000" tIns="46800" rIns="90000" bIns="46800" anchor="ctr"/>
          <a:lstStyle/>
          <a:p>
            <a:pPr algn="ctr"/>
            <a:r>
              <a:rPr lang="fr-FR" sz="3600" b="1" dirty="0">
                <a:solidFill>
                  <a:srgbClr val="0C92C1"/>
                </a:solidFill>
              </a:rPr>
              <a:t>Control the exportation</a:t>
            </a:r>
            <a:endParaRPr dirty="0"/>
          </a:p>
        </p:txBody>
      </p:sp>
      <p:sp>
        <p:nvSpPr>
          <p:cNvPr id="76" name="TextShape 2"/>
          <p:cNvSpPr txBox="1"/>
          <p:nvPr/>
        </p:nvSpPr>
        <p:spPr>
          <a:xfrm>
            <a:off x="304560" y="1371240"/>
            <a:ext cx="8381880" cy="5031000"/>
          </a:xfrm>
          <a:prstGeom prst="rect">
            <a:avLst/>
          </a:prstGeom>
        </p:spPr>
        <p:txBody>
          <a:bodyPr lIns="90000" tIns="46800" rIns="90000" bIns="46800"/>
          <a:lstStyle/>
          <a:p>
            <a:pPr algn="ctr"/>
            <a:r>
              <a:rPr lang="fr-FR" sz="2400" b="1" dirty="0"/>
              <a:t>Article 13 of the  543/2011</a:t>
            </a:r>
            <a:endParaRPr dirty="0"/>
          </a:p>
          <a:p>
            <a:endParaRPr dirty="0"/>
          </a:p>
          <a:p>
            <a:r>
              <a:rPr lang="fr-FR" sz="2400" u="sng" dirty="0" err="1"/>
              <a:t>Electronic</a:t>
            </a:r>
            <a:r>
              <a:rPr lang="fr-FR" sz="2400" u="sng" dirty="0"/>
              <a:t> notification</a:t>
            </a:r>
            <a:endParaRPr dirty="0"/>
          </a:p>
          <a:p>
            <a:r>
              <a:rPr lang="fr-FR" sz="2400" dirty="0" err="1"/>
              <a:t>Approved</a:t>
            </a:r>
            <a:r>
              <a:rPr lang="fr-FR" sz="2400" dirty="0"/>
              <a:t> traders or not: </a:t>
            </a:r>
            <a:r>
              <a:rPr lang="fr-FR" sz="2400" dirty="0" err="1"/>
              <a:t>telexport</a:t>
            </a:r>
            <a:r>
              <a:rPr lang="fr-FR" sz="2400" dirty="0"/>
              <a:t> (</a:t>
            </a:r>
            <a:r>
              <a:rPr lang="fr-FR" sz="2400" dirty="0" err="1"/>
              <a:t>website</a:t>
            </a:r>
            <a:r>
              <a:rPr lang="fr-FR" sz="2400" dirty="0"/>
              <a:t>)</a:t>
            </a:r>
            <a:endParaRPr dirty="0"/>
          </a:p>
          <a:p>
            <a:r>
              <a:rPr lang="fr-FR" sz="2400" dirty="0"/>
              <a:t>DGCCRF: FELEX</a:t>
            </a:r>
            <a:endParaRPr dirty="0"/>
          </a:p>
          <a:p>
            <a:r>
              <a:rPr lang="fr-FR" sz="2400" dirty="0"/>
              <a:t>Notification by the trader, 10 </a:t>
            </a:r>
            <a:r>
              <a:rPr lang="fr-FR" sz="2400" dirty="0" err="1"/>
              <a:t>products</a:t>
            </a:r>
            <a:endParaRPr dirty="0"/>
          </a:p>
          <a:p>
            <a:r>
              <a:rPr lang="fr-FR" sz="2400" dirty="0" err="1"/>
              <a:t>Physical</a:t>
            </a:r>
            <a:r>
              <a:rPr lang="fr-FR" sz="2400" dirty="0"/>
              <a:t> control or not </a:t>
            </a:r>
            <a:r>
              <a:rPr lang="fr-FR" sz="2400" dirty="0" err="1"/>
              <a:t>based</a:t>
            </a:r>
            <a:r>
              <a:rPr lang="fr-FR" sz="2400" dirty="0"/>
              <a:t> on a </a:t>
            </a:r>
            <a:r>
              <a:rPr lang="fr-FR" sz="2400" dirty="0" err="1"/>
              <a:t>risk</a:t>
            </a:r>
            <a:r>
              <a:rPr lang="fr-FR" sz="2400" dirty="0"/>
              <a:t> </a:t>
            </a:r>
            <a:r>
              <a:rPr lang="fr-FR" sz="2400" dirty="0" err="1"/>
              <a:t>analysis</a:t>
            </a:r>
            <a:endParaRPr dirty="0"/>
          </a:p>
          <a:p>
            <a:r>
              <a:rPr lang="fr-FR" sz="2400" dirty="0" smtClean="0"/>
              <a:t>- 5</a:t>
            </a:r>
            <a:r>
              <a:rPr lang="fr-FR" sz="2400" dirty="0"/>
              <a:t>% of the lots for </a:t>
            </a:r>
            <a:r>
              <a:rPr lang="fr-FR" sz="2400" dirty="0" err="1"/>
              <a:t>approved</a:t>
            </a:r>
            <a:r>
              <a:rPr lang="fr-FR" sz="2400" dirty="0"/>
              <a:t> traders</a:t>
            </a:r>
            <a:endParaRPr dirty="0"/>
          </a:p>
          <a:p>
            <a:r>
              <a:rPr lang="fr-FR" sz="2400" dirty="0" smtClean="0"/>
              <a:t>- 100</a:t>
            </a:r>
            <a:r>
              <a:rPr lang="fr-FR" sz="2400" dirty="0"/>
              <a:t>% of the lots if not </a:t>
            </a:r>
            <a:r>
              <a:rPr lang="fr-FR" sz="2400" dirty="0" err="1"/>
              <a:t>approved</a:t>
            </a:r>
            <a:endParaRPr dirty="0"/>
          </a:p>
          <a:p>
            <a:r>
              <a:rPr lang="fr-FR" sz="2400" dirty="0"/>
              <a:t>An </a:t>
            </a:r>
            <a:r>
              <a:rPr lang="fr-FR" sz="2400" dirty="0" err="1"/>
              <a:t>electronic</a:t>
            </a:r>
            <a:r>
              <a:rPr lang="fr-FR" sz="2400" dirty="0"/>
              <a:t> certificat </a:t>
            </a:r>
            <a:r>
              <a:rPr lang="fr-FR" sz="2400" dirty="0" err="1"/>
              <a:t>is</a:t>
            </a:r>
            <a:r>
              <a:rPr lang="fr-FR" sz="2400" dirty="0"/>
              <a:t> sent if </a:t>
            </a:r>
            <a:r>
              <a:rPr lang="fr-FR" sz="2400" dirty="0" err="1"/>
              <a:t>necessary</a:t>
            </a:r>
            <a:r>
              <a:rPr lang="fr-FR" sz="2400" dirty="0"/>
              <a:t> (</a:t>
            </a:r>
            <a:r>
              <a:rPr lang="fr-FR" sz="2400" dirty="0" err="1"/>
              <a:t>depending</a:t>
            </a:r>
            <a:r>
              <a:rPr lang="fr-FR" sz="2400" dirty="0"/>
              <a:t> on the destination) </a:t>
            </a:r>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Shape 1"/>
          <p:cNvSpPr txBox="1"/>
          <p:nvPr/>
        </p:nvSpPr>
        <p:spPr>
          <a:xfrm>
            <a:off x="1143000" y="456840"/>
            <a:ext cx="7772400" cy="1143360"/>
          </a:xfrm>
          <a:prstGeom prst="rect">
            <a:avLst/>
          </a:prstGeom>
        </p:spPr>
        <p:txBody>
          <a:bodyPr lIns="90000" tIns="46800" rIns="90000" bIns="46800" anchor="ctr"/>
          <a:lstStyle/>
          <a:p>
            <a:pPr algn="ctr"/>
            <a:r>
              <a:rPr lang="fr-FR" sz="3600" b="1" dirty="0">
                <a:solidFill>
                  <a:srgbClr val="0C92C1"/>
                </a:solidFill>
              </a:rPr>
              <a:t>Control the importation</a:t>
            </a:r>
            <a:endParaRPr dirty="0"/>
          </a:p>
        </p:txBody>
      </p:sp>
      <p:sp>
        <p:nvSpPr>
          <p:cNvPr id="78" name="TextShape 2"/>
          <p:cNvSpPr txBox="1"/>
          <p:nvPr/>
        </p:nvSpPr>
        <p:spPr>
          <a:xfrm>
            <a:off x="228600" y="1600200"/>
            <a:ext cx="7772400" cy="4572360"/>
          </a:xfrm>
          <a:prstGeom prst="rect">
            <a:avLst/>
          </a:prstGeom>
        </p:spPr>
        <p:txBody>
          <a:bodyPr lIns="90000" tIns="46800" rIns="90000" bIns="46800"/>
          <a:lstStyle/>
          <a:p>
            <a:r>
              <a:rPr lang="fr-FR" sz="2400" u="sng" dirty="0" err="1"/>
              <a:t>Electronic</a:t>
            </a:r>
            <a:r>
              <a:rPr lang="fr-FR" sz="2400" u="sng" dirty="0"/>
              <a:t> notification</a:t>
            </a:r>
            <a:endParaRPr dirty="0"/>
          </a:p>
          <a:p>
            <a:r>
              <a:rPr lang="fr-FR" sz="2400" dirty="0" err="1"/>
              <a:t>Approved</a:t>
            </a:r>
            <a:r>
              <a:rPr lang="fr-FR" sz="2400" dirty="0"/>
              <a:t> traders or not: </a:t>
            </a:r>
            <a:r>
              <a:rPr lang="fr-FR" sz="2400" dirty="0" err="1"/>
              <a:t>telimport</a:t>
            </a:r>
            <a:r>
              <a:rPr lang="fr-FR" sz="2400" dirty="0"/>
              <a:t> (</a:t>
            </a:r>
            <a:r>
              <a:rPr lang="fr-FR" sz="2400" dirty="0" err="1"/>
              <a:t>website</a:t>
            </a:r>
            <a:r>
              <a:rPr lang="fr-FR" sz="2400" dirty="0"/>
              <a:t>)</a:t>
            </a:r>
            <a:endParaRPr dirty="0"/>
          </a:p>
          <a:p>
            <a:r>
              <a:rPr lang="fr-FR" sz="2400" dirty="0"/>
              <a:t>DGCCRF: FELIM</a:t>
            </a:r>
            <a:endParaRPr dirty="0"/>
          </a:p>
          <a:p>
            <a:r>
              <a:rPr lang="fr-FR" sz="2400" dirty="0"/>
              <a:t>Notification by the trader, 10 </a:t>
            </a:r>
            <a:r>
              <a:rPr lang="fr-FR" sz="2400" dirty="0" err="1"/>
              <a:t>products</a:t>
            </a:r>
            <a:r>
              <a:rPr lang="fr-FR" sz="2400" dirty="0"/>
              <a:t> + 26 </a:t>
            </a:r>
            <a:r>
              <a:rPr lang="fr-FR" sz="2400" dirty="0" err="1"/>
              <a:t>others</a:t>
            </a:r>
            <a:r>
              <a:rPr lang="fr-FR" sz="2400" dirty="0"/>
              <a:t> (+</a:t>
            </a:r>
            <a:r>
              <a:rPr lang="fr-FR" sz="2400" dirty="0" err="1"/>
              <a:t>mangoes</a:t>
            </a:r>
            <a:r>
              <a:rPr lang="fr-FR" sz="2400" dirty="0"/>
              <a:t>, </a:t>
            </a:r>
            <a:r>
              <a:rPr lang="fr-FR" sz="2400" dirty="0" err="1"/>
              <a:t>pineapples</a:t>
            </a:r>
            <a:r>
              <a:rPr lang="fr-FR" sz="2400" dirty="0"/>
              <a:t>, pomelos </a:t>
            </a:r>
            <a:r>
              <a:rPr lang="fr-FR" sz="2400" dirty="0" err="1"/>
              <a:t>between</a:t>
            </a:r>
            <a:r>
              <a:rPr lang="fr-FR" sz="2400" dirty="0"/>
              <a:t> 2009 and 2013)</a:t>
            </a:r>
            <a:endParaRPr dirty="0"/>
          </a:p>
          <a:p>
            <a:r>
              <a:rPr lang="fr-FR" sz="2400" dirty="0" err="1"/>
              <a:t>Physical</a:t>
            </a:r>
            <a:r>
              <a:rPr lang="fr-FR" sz="2400" dirty="0"/>
              <a:t> control or not </a:t>
            </a:r>
            <a:r>
              <a:rPr lang="fr-FR" sz="2400" dirty="0" err="1"/>
              <a:t>based</a:t>
            </a:r>
            <a:r>
              <a:rPr lang="fr-FR" sz="2400" dirty="0"/>
              <a:t> on a </a:t>
            </a:r>
            <a:r>
              <a:rPr lang="fr-FR" sz="2400" dirty="0" err="1"/>
              <a:t>risk</a:t>
            </a:r>
            <a:r>
              <a:rPr lang="fr-FR" sz="2400" dirty="0"/>
              <a:t> </a:t>
            </a:r>
            <a:r>
              <a:rPr lang="fr-FR" sz="2400" dirty="0" err="1"/>
              <a:t>analysis</a:t>
            </a:r>
            <a:endParaRPr dirty="0"/>
          </a:p>
          <a:p>
            <a:r>
              <a:rPr lang="fr-FR" sz="2400" dirty="0" smtClean="0"/>
              <a:t>- 5</a:t>
            </a:r>
            <a:r>
              <a:rPr lang="fr-FR" sz="2400" dirty="0"/>
              <a:t>% of the lots </a:t>
            </a:r>
            <a:r>
              <a:rPr lang="fr-FR" sz="2400" dirty="0" err="1"/>
              <a:t>from</a:t>
            </a:r>
            <a:r>
              <a:rPr lang="fr-FR" sz="2400" dirty="0"/>
              <a:t> </a:t>
            </a:r>
            <a:r>
              <a:rPr lang="fr-FR" sz="2400" dirty="0" err="1"/>
              <a:t>approved</a:t>
            </a:r>
            <a:r>
              <a:rPr lang="fr-FR" sz="2400" dirty="0"/>
              <a:t> </a:t>
            </a:r>
            <a:r>
              <a:rPr lang="fr-FR" sz="2400" dirty="0" err="1"/>
              <a:t>third</a:t>
            </a:r>
            <a:r>
              <a:rPr lang="fr-FR" sz="2400" dirty="0"/>
              <a:t> countries</a:t>
            </a:r>
            <a:endParaRPr dirty="0"/>
          </a:p>
          <a:p>
            <a:r>
              <a:rPr lang="fr-FR" sz="2400" dirty="0" smtClean="0"/>
              <a:t>- 50</a:t>
            </a:r>
            <a:r>
              <a:rPr lang="fr-FR" sz="2400" dirty="0"/>
              <a:t>% for </a:t>
            </a:r>
            <a:r>
              <a:rPr lang="fr-FR" sz="2400" dirty="0" err="1"/>
              <a:t>others</a:t>
            </a:r>
            <a:endParaRPr dirty="0"/>
          </a:p>
          <a:p>
            <a:r>
              <a:rPr lang="fr-FR" sz="2400" dirty="0"/>
              <a:t>An </a:t>
            </a:r>
            <a:r>
              <a:rPr lang="fr-FR" sz="2400" dirty="0" err="1"/>
              <a:t>electronic</a:t>
            </a:r>
            <a:r>
              <a:rPr lang="fr-FR" sz="2400" dirty="0"/>
              <a:t> </a:t>
            </a:r>
            <a:r>
              <a:rPr lang="fr-FR" sz="2400" dirty="0" err="1"/>
              <a:t>certificate</a:t>
            </a:r>
            <a:r>
              <a:rPr lang="fr-FR" sz="2400" dirty="0"/>
              <a:t> </a:t>
            </a:r>
            <a:r>
              <a:rPr lang="fr-FR" sz="2400" dirty="0" err="1"/>
              <a:t>can</a:t>
            </a:r>
            <a:r>
              <a:rPr lang="fr-FR" sz="2400" dirty="0"/>
              <a:t> </a:t>
            </a:r>
            <a:r>
              <a:rPr lang="fr-FR" sz="2400" dirty="0" err="1"/>
              <a:t>be</a:t>
            </a:r>
            <a:r>
              <a:rPr lang="fr-FR" sz="2400" dirty="0"/>
              <a:t> sent.</a:t>
            </a:r>
            <a:endParaRPr dirty="0"/>
          </a:p>
          <a:p>
            <a:endParaRP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Shape 1"/>
          <p:cNvSpPr txBox="1"/>
          <p:nvPr/>
        </p:nvSpPr>
        <p:spPr>
          <a:xfrm>
            <a:off x="762120" y="456840"/>
            <a:ext cx="7772400" cy="1143360"/>
          </a:xfrm>
          <a:prstGeom prst="rect">
            <a:avLst/>
          </a:prstGeom>
        </p:spPr>
        <p:txBody>
          <a:bodyPr lIns="90000" tIns="46800" rIns="90000" bIns="46800" anchor="ctr"/>
          <a:lstStyle/>
          <a:p>
            <a:pPr algn="ctr"/>
            <a:r>
              <a:rPr lang="fr-FR" sz="3200" dirty="0">
                <a:solidFill>
                  <a:srgbClr val="0C92C1"/>
                </a:solidFill>
              </a:rPr>
              <a:t>F&amp;V in the </a:t>
            </a:r>
            <a:r>
              <a:rPr lang="fr-FR" sz="3200" dirty="0" smtClean="0">
                <a:solidFill>
                  <a:srgbClr val="0C92C1"/>
                </a:solidFill>
              </a:rPr>
              <a:t>actions </a:t>
            </a:r>
            <a:r>
              <a:rPr lang="fr-FR" sz="3200" dirty="0">
                <a:solidFill>
                  <a:srgbClr val="0C92C1"/>
                </a:solidFill>
              </a:rPr>
              <a:t>of  DGCCRF</a:t>
            </a:r>
            <a:endParaRPr dirty="0"/>
          </a:p>
        </p:txBody>
      </p:sp>
      <p:sp>
        <p:nvSpPr>
          <p:cNvPr id="80" name="TextShape 2"/>
          <p:cNvSpPr txBox="1"/>
          <p:nvPr/>
        </p:nvSpPr>
        <p:spPr>
          <a:xfrm>
            <a:off x="304560" y="2286000"/>
            <a:ext cx="8381880" cy="3581640"/>
          </a:xfrm>
          <a:prstGeom prst="rect">
            <a:avLst/>
          </a:prstGeom>
        </p:spPr>
        <p:txBody>
          <a:bodyPr lIns="90000" tIns="46800" rIns="90000" bIns="46800"/>
          <a:lstStyle/>
          <a:p>
            <a:endParaRPr dirty="0"/>
          </a:p>
          <a:p>
            <a:r>
              <a:rPr lang="fr-FR" sz="2000" b="1" u="sng" dirty="0"/>
              <a:t>1 -</a:t>
            </a:r>
            <a:r>
              <a:rPr lang="fr-FR" sz="2000" b="1" u="sng" dirty="0" err="1"/>
              <a:t>Answer</a:t>
            </a:r>
            <a:r>
              <a:rPr lang="fr-FR" sz="2000" b="1" u="sng" dirty="0"/>
              <a:t> the </a:t>
            </a:r>
            <a:r>
              <a:rPr lang="fr-FR" sz="2000" b="1" u="sng" dirty="0" err="1"/>
              <a:t>communautary</a:t>
            </a:r>
            <a:r>
              <a:rPr lang="fr-FR" sz="2000" b="1" u="sng" dirty="0"/>
              <a:t> obligation for France to control the </a:t>
            </a:r>
            <a:r>
              <a:rPr lang="fr-FR" sz="2000" b="1" u="sng" dirty="0" err="1"/>
              <a:t>market</a:t>
            </a:r>
            <a:endParaRPr dirty="0"/>
          </a:p>
          <a:p>
            <a:pPr algn="ctr"/>
            <a:r>
              <a:rPr lang="fr-FR" sz="2000" b="1" u="sng" dirty="0" err="1"/>
              <a:t>Annual</a:t>
            </a:r>
            <a:r>
              <a:rPr lang="fr-FR" sz="2000" b="1" u="sng" dirty="0"/>
              <a:t> plans about </a:t>
            </a:r>
            <a:r>
              <a:rPr lang="fr-FR" sz="2000" b="1" u="sng" dirty="0" err="1"/>
              <a:t>food</a:t>
            </a:r>
            <a:r>
              <a:rPr lang="fr-FR" sz="2000" b="1" u="sng" dirty="0"/>
              <a:t> </a:t>
            </a:r>
            <a:r>
              <a:rPr lang="fr-FR" sz="2000" b="1" u="sng" dirty="0" err="1"/>
              <a:t>safety</a:t>
            </a:r>
            <a:r>
              <a:rPr lang="fr-FR" sz="2000" b="1" u="sng" dirty="0"/>
              <a:t> </a:t>
            </a:r>
            <a:endParaRPr dirty="0"/>
          </a:p>
          <a:p>
            <a:pPr algn="ctr"/>
            <a:r>
              <a:rPr lang="fr-FR" sz="2000" b="1" u="sng" dirty="0"/>
              <a:t>Part of the PNCOPA</a:t>
            </a:r>
            <a:endParaRPr dirty="0"/>
          </a:p>
          <a:p>
            <a:pPr algn="ctr"/>
            <a:r>
              <a:rPr lang="fr-FR" sz="2000" b="1" dirty="0"/>
              <a:t>(P</a:t>
            </a:r>
            <a:r>
              <a:rPr lang="fr-FR" sz="2000" dirty="0"/>
              <a:t>lan</a:t>
            </a:r>
            <a:r>
              <a:rPr lang="fr-FR" sz="2000" b="1" dirty="0"/>
              <a:t> N</a:t>
            </a:r>
            <a:r>
              <a:rPr lang="fr-FR" sz="2000" dirty="0"/>
              <a:t>ational</a:t>
            </a:r>
            <a:r>
              <a:rPr lang="fr-FR" sz="2000" b="1" dirty="0"/>
              <a:t> </a:t>
            </a:r>
            <a:r>
              <a:rPr lang="fr-FR" sz="2000" dirty="0"/>
              <a:t>des</a:t>
            </a:r>
            <a:r>
              <a:rPr lang="fr-FR" sz="2000" b="1" dirty="0"/>
              <a:t> C</a:t>
            </a:r>
            <a:r>
              <a:rPr lang="fr-FR" sz="2000" dirty="0"/>
              <a:t>ontrôles</a:t>
            </a:r>
            <a:r>
              <a:rPr lang="fr-FR" sz="2000" b="1" dirty="0"/>
              <a:t> O</a:t>
            </a:r>
            <a:r>
              <a:rPr lang="fr-FR" sz="2000" dirty="0"/>
              <a:t>fficiels </a:t>
            </a:r>
            <a:r>
              <a:rPr lang="fr-FR" sz="2000" b="1" dirty="0"/>
              <a:t>P</a:t>
            </a:r>
            <a:r>
              <a:rPr lang="fr-FR" sz="2000" dirty="0"/>
              <a:t>luri </a:t>
            </a:r>
            <a:r>
              <a:rPr lang="fr-FR" sz="2000" b="1" dirty="0"/>
              <a:t>A</a:t>
            </a:r>
            <a:r>
              <a:rPr lang="fr-FR" sz="2000" dirty="0"/>
              <a:t>nnuel)</a:t>
            </a:r>
            <a:endParaRPr dirty="0"/>
          </a:p>
          <a:p>
            <a:pPr algn="ctr"/>
            <a:r>
              <a:rPr lang="fr-FR" sz="2000" dirty="0"/>
              <a:t>Datas in ISAMM once a </a:t>
            </a:r>
            <a:r>
              <a:rPr lang="fr-FR" sz="2000" dirty="0" err="1"/>
              <a:t>year</a:t>
            </a:r>
            <a:endParaRPr dirty="0"/>
          </a:p>
          <a:p>
            <a:pPr algn="ctr"/>
            <a:r>
              <a:rPr lang="fr-FR" sz="2000" dirty="0"/>
              <a:t>CNC in AWAI all </a:t>
            </a:r>
            <a:r>
              <a:rPr lang="fr-FR" sz="2000" dirty="0" err="1"/>
              <a:t>year</a:t>
            </a:r>
            <a:r>
              <a:rPr lang="fr-FR" sz="2000" dirty="0"/>
              <a:t> long</a:t>
            </a:r>
            <a:endParaRPr dirty="0"/>
          </a:p>
          <a:p>
            <a:endParaRP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Shape 1"/>
          <p:cNvSpPr txBox="1"/>
          <p:nvPr/>
        </p:nvSpPr>
        <p:spPr>
          <a:xfrm>
            <a:off x="685800" y="685440"/>
            <a:ext cx="8229600" cy="1143360"/>
          </a:xfrm>
          <a:prstGeom prst="rect">
            <a:avLst/>
          </a:prstGeom>
        </p:spPr>
        <p:txBody>
          <a:bodyPr lIns="90000" tIns="46800" rIns="90000" bIns="46800" anchor="ctr"/>
          <a:lstStyle/>
          <a:p>
            <a:pPr algn="ctr"/>
            <a:r>
              <a:rPr lang="fr-FR" sz="3200" b="1" dirty="0">
                <a:solidFill>
                  <a:srgbClr val="0C92C1"/>
                </a:solidFill>
              </a:rPr>
              <a:t>F&amp;V  in the actions of DGCCRF</a:t>
            </a:r>
            <a:r>
              <a:rPr lang="fr-FR" sz="5400" dirty="0"/>
              <a:t> 	</a:t>
            </a:r>
            <a:endParaRPr dirty="0"/>
          </a:p>
        </p:txBody>
      </p:sp>
      <p:sp>
        <p:nvSpPr>
          <p:cNvPr id="82" name="TextShape 2"/>
          <p:cNvSpPr txBox="1"/>
          <p:nvPr/>
        </p:nvSpPr>
        <p:spPr>
          <a:xfrm>
            <a:off x="152280" y="1922040"/>
            <a:ext cx="8763120" cy="4326480"/>
          </a:xfrm>
          <a:prstGeom prst="rect">
            <a:avLst/>
          </a:prstGeom>
        </p:spPr>
        <p:txBody>
          <a:bodyPr lIns="90000" tIns="46800" rIns="90000" bIns="46800"/>
          <a:lstStyle/>
          <a:p>
            <a:endParaRPr dirty="0"/>
          </a:p>
          <a:p>
            <a:r>
              <a:rPr lang="fr-FR" sz="2000" b="1" u="sng" dirty="0"/>
              <a:t>3 – Check the </a:t>
            </a:r>
            <a:r>
              <a:rPr lang="fr-FR" sz="2000" b="1" u="sng" dirty="0" err="1"/>
              <a:t>conformity</a:t>
            </a:r>
            <a:r>
              <a:rPr lang="fr-FR" sz="2000" b="1" u="sng" dirty="0"/>
              <a:t> </a:t>
            </a:r>
            <a:r>
              <a:rPr lang="fr-FR" sz="2000" b="1" u="sng" dirty="0" err="1"/>
              <a:t>nd</a:t>
            </a:r>
            <a:r>
              <a:rPr lang="fr-FR" sz="2000" b="1" u="sng" dirty="0"/>
              <a:t> the </a:t>
            </a:r>
            <a:r>
              <a:rPr lang="fr-FR" sz="2000" b="1" u="sng" dirty="0" err="1"/>
              <a:t>safety</a:t>
            </a:r>
            <a:r>
              <a:rPr lang="fr-FR" sz="2000" b="1" u="sng" dirty="0"/>
              <a:t> of the </a:t>
            </a:r>
            <a:r>
              <a:rPr lang="fr-FR" sz="2000" b="1" u="sng" dirty="0" err="1"/>
              <a:t>products</a:t>
            </a:r>
            <a:r>
              <a:rPr lang="fr-FR" sz="2000" b="1" u="sng" dirty="0"/>
              <a:t> and le </a:t>
            </a:r>
            <a:r>
              <a:rPr lang="fr-FR" sz="2000" b="1" u="sng" dirty="0" err="1"/>
              <a:t>loyalty</a:t>
            </a:r>
            <a:r>
              <a:rPr lang="fr-FR" sz="2000" b="1" u="sng" dirty="0"/>
              <a:t> of </a:t>
            </a:r>
            <a:r>
              <a:rPr lang="fr-FR" sz="2000" b="1" u="sng" dirty="0" err="1"/>
              <a:t>practicies</a:t>
            </a:r>
            <a:endParaRPr dirty="0"/>
          </a:p>
          <a:p>
            <a:pPr>
              <a:buFont typeface="Times New Roman"/>
              <a:buChar char="•"/>
            </a:pPr>
            <a:r>
              <a:rPr lang="fr-FR" sz="2000" dirty="0" err="1">
                <a:ea typeface="Times New Roman"/>
              </a:rPr>
              <a:t>Nutritional</a:t>
            </a:r>
            <a:r>
              <a:rPr lang="fr-FR" sz="2000" dirty="0">
                <a:ea typeface="Times New Roman"/>
              </a:rPr>
              <a:t> and </a:t>
            </a:r>
            <a:r>
              <a:rPr lang="fr-FR" sz="2000" dirty="0" err="1">
                <a:ea typeface="Times New Roman"/>
              </a:rPr>
              <a:t>health</a:t>
            </a:r>
            <a:r>
              <a:rPr lang="fr-FR" sz="2000" dirty="0">
                <a:ea typeface="Times New Roman"/>
              </a:rPr>
              <a:t> indications</a:t>
            </a:r>
            <a:r>
              <a:rPr lang="fr-FR" sz="2000" b="1" u="sng" dirty="0"/>
              <a:t> </a:t>
            </a:r>
            <a:endParaRPr dirty="0"/>
          </a:p>
          <a:p>
            <a:pPr>
              <a:buFont typeface="Times New Roman"/>
              <a:buChar char="•"/>
            </a:pPr>
            <a:r>
              <a:rPr lang="fr-FR" sz="2000" dirty="0">
                <a:ea typeface="Times New Roman"/>
              </a:rPr>
              <a:t>Control of </a:t>
            </a:r>
            <a:r>
              <a:rPr lang="fr-FR" sz="2000" dirty="0" err="1">
                <a:ea typeface="Times New Roman"/>
              </a:rPr>
              <a:t>food</a:t>
            </a:r>
            <a:r>
              <a:rPr lang="fr-FR" sz="2000" dirty="0">
                <a:ea typeface="Times New Roman"/>
              </a:rPr>
              <a:t> </a:t>
            </a:r>
            <a:r>
              <a:rPr lang="fr-FR" sz="2000" dirty="0" err="1">
                <a:ea typeface="Times New Roman"/>
              </a:rPr>
              <a:t>products</a:t>
            </a:r>
            <a:r>
              <a:rPr lang="fr-FR" sz="2000" dirty="0">
                <a:ea typeface="Times New Roman"/>
              </a:rPr>
              <a:t> in direct sales </a:t>
            </a:r>
            <a:endParaRPr dirty="0"/>
          </a:p>
          <a:p>
            <a:pPr>
              <a:buFont typeface="Times New Roman"/>
              <a:buChar char="•"/>
            </a:pPr>
            <a:r>
              <a:rPr lang="fr-FR" sz="2000" dirty="0" err="1">
                <a:ea typeface="Times New Roman"/>
              </a:rPr>
              <a:t>European</a:t>
            </a:r>
            <a:r>
              <a:rPr lang="fr-FR" sz="2000" dirty="0">
                <a:ea typeface="Times New Roman"/>
              </a:rPr>
              <a:t> </a:t>
            </a:r>
            <a:r>
              <a:rPr lang="fr-FR" sz="2000" dirty="0" err="1">
                <a:ea typeface="Times New Roman"/>
              </a:rPr>
              <a:t>quality</a:t>
            </a:r>
            <a:r>
              <a:rPr lang="fr-FR" sz="2000" dirty="0">
                <a:ea typeface="Times New Roman"/>
              </a:rPr>
              <a:t> </a:t>
            </a:r>
            <a:r>
              <a:rPr lang="fr-FR" sz="2000" dirty="0" err="1">
                <a:ea typeface="Times New Roman"/>
              </a:rPr>
              <a:t>signs</a:t>
            </a:r>
            <a:r>
              <a:rPr lang="fr-FR" sz="2000" dirty="0">
                <a:ea typeface="Times New Roman"/>
              </a:rPr>
              <a:t> </a:t>
            </a:r>
            <a:endParaRPr dirty="0"/>
          </a:p>
          <a:p>
            <a:pPr>
              <a:buFont typeface="Times New Roman"/>
              <a:buChar char="•"/>
            </a:pPr>
            <a:r>
              <a:rPr lang="fr-FR" sz="2000" dirty="0" err="1">
                <a:ea typeface="Times New Roman"/>
              </a:rPr>
              <a:t>Annual</a:t>
            </a:r>
            <a:r>
              <a:rPr lang="fr-FR" sz="2000" dirty="0">
                <a:ea typeface="Times New Roman"/>
              </a:rPr>
              <a:t> </a:t>
            </a:r>
            <a:r>
              <a:rPr lang="fr-FR" sz="2000" dirty="0" err="1">
                <a:ea typeface="Times New Roman"/>
              </a:rPr>
              <a:t>quality</a:t>
            </a:r>
            <a:r>
              <a:rPr lang="fr-FR" sz="2000" dirty="0">
                <a:ea typeface="Times New Roman"/>
              </a:rPr>
              <a:t> control plan for </a:t>
            </a:r>
            <a:r>
              <a:rPr lang="fr-FR" sz="2000" dirty="0" err="1">
                <a:ea typeface="Times New Roman"/>
              </a:rPr>
              <a:t>fresh</a:t>
            </a:r>
            <a:r>
              <a:rPr lang="fr-FR" sz="2000" dirty="0">
                <a:ea typeface="Times New Roman"/>
              </a:rPr>
              <a:t> F&amp;V</a:t>
            </a:r>
            <a:r>
              <a:rPr lang="fr-FR" sz="2400" dirty="0"/>
              <a:t> </a:t>
            </a:r>
            <a:endParaRPr dirty="0"/>
          </a:p>
          <a:p>
            <a:pPr>
              <a:buFont typeface="Times New Roman"/>
              <a:buChar char="•"/>
            </a:pPr>
            <a:r>
              <a:rPr lang="fr-FR" sz="2000" dirty="0" err="1"/>
              <a:t>Cotnrol</a:t>
            </a:r>
            <a:r>
              <a:rPr lang="fr-FR" sz="2000" dirty="0"/>
              <a:t> of « francisation »</a:t>
            </a:r>
            <a:endParaRP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609120" y="838080"/>
            <a:ext cx="8153640" cy="610200"/>
          </a:xfrm>
          <a:prstGeom prst="rect">
            <a:avLst/>
          </a:prstGeom>
        </p:spPr>
        <p:txBody>
          <a:bodyPr lIns="90000" tIns="46800" rIns="90000" bIns="46800" anchor="ctr"/>
          <a:lstStyle/>
          <a:p>
            <a:pPr algn="ctr"/>
            <a:r>
              <a:rPr lang="fr-FR" sz="3200" b="1" dirty="0">
                <a:solidFill>
                  <a:srgbClr val="0C92C1"/>
                </a:solidFill>
              </a:rPr>
              <a:t>Actions of DGCCRF – </a:t>
            </a:r>
            <a:r>
              <a:rPr lang="fr-FR" sz="3200" b="1" dirty="0" err="1">
                <a:solidFill>
                  <a:srgbClr val="0C92C1"/>
                </a:solidFill>
              </a:rPr>
              <a:t>what</a:t>
            </a:r>
            <a:r>
              <a:rPr lang="fr-FR" sz="3200" b="1" dirty="0">
                <a:solidFill>
                  <a:srgbClr val="0C92C1"/>
                </a:solidFill>
              </a:rPr>
              <a:t> </a:t>
            </a:r>
            <a:r>
              <a:rPr lang="fr-FR" sz="3200" b="1" dirty="0" err="1">
                <a:solidFill>
                  <a:srgbClr val="0C92C1"/>
                </a:solidFill>
              </a:rPr>
              <a:t>follows</a:t>
            </a:r>
            <a:endParaRPr dirty="0"/>
          </a:p>
        </p:txBody>
      </p:sp>
      <p:sp>
        <p:nvSpPr>
          <p:cNvPr id="84" name="TextShape 2"/>
          <p:cNvSpPr txBox="1"/>
          <p:nvPr/>
        </p:nvSpPr>
        <p:spPr>
          <a:xfrm>
            <a:off x="228240" y="2209680"/>
            <a:ext cx="8915400" cy="3370320"/>
          </a:xfrm>
          <a:prstGeom prst="rect">
            <a:avLst/>
          </a:prstGeom>
        </p:spPr>
        <p:txBody>
          <a:bodyPr lIns="90000" tIns="46800" rIns="90000" bIns="46800"/>
          <a:lstStyle/>
          <a:p>
            <a:endParaRPr/>
          </a:p>
          <a:p>
            <a:pPr>
              <a:buFont typeface="Times New Roman"/>
              <a:buChar char="•"/>
            </a:pPr>
            <a:r>
              <a:rPr lang="fr-FR" sz="2400"/>
              <a:t>Avertissement</a:t>
            </a:r>
            <a:endParaRPr/>
          </a:p>
          <a:p>
            <a:pPr>
              <a:buFont typeface="Times New Roman"/>
              <a:buChar char="•"/>
            </a:pPr>
            <a:r>
              <a:rPr lang="fr-FR" sz="2400"/>
              <a:t>MPA (Mesure police Administrative)</a:t>
            </a:r>
            <a:endParaRPr/>
          </a:p>
          <a:p>
            <a:pPr>
              <a:buFont typeface="Times New Roman"/>
              <a:buChar char="•"/>
            </a:pPr>
            <a:r>
              <a:rPr lang="fr-FR" sz="2400"/>
              <a:t>CNC (Constat Non Conformité)</a:t>
            </a:r>
            <a:endParaRPr/>
          </a:p>
          <a:p>
            <a:pPr>
              <a:buFont typeface="Times New Roman"/>
              <a:buChar char="•"/>
            </a:pPr>
            <a:r>
              <a:rPr lang="fr-FR" sz="2400"/>
              <a:t>Procès-verbaux</a:t>
            </a:r>
            <a:endParaRPr/>
          </a:p>
          <a:p>
            <a:pPr>
              <a:buFont typeface="Times New Roman"/>
              <a:buChar char="•"/>
            </a:pPr>
            <a:r>
              <a:rPr lang="fr-FR" sz="2400"/>
              <a:t>Alertes (réseau RASFF)- Rapid Alert system for Food and Feed</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Shape 1"/>
          <p:cNvSpPr txBox="1"/>
          <p:nvPr/>
        </p:nvSpPr>
        <p:spPr>
          <a:xfrm>
            <a:off x="762120" y="456840"/>
            <a:ext cx="7772400" cy="1143360"/>
          </a:xfrm>
          <a:prstGeom prst="rect">
            <a:avLst/>
          </a:prstGeom>
        </p:spPr>
        <p:txBody>
          <a:bodyPr lIns="90000" tIns="46800" rIns="90000" bIns="46800" anchor="ctr"/>
          <a:lstStyle/>
          <a:p>
            <a:pPr algn="ctr"/>
            <a:r>
              <a:rPr lang="fr-FR" sz="5400" dirty="0">
                <a:solidFill>
                  <a:srgbClr val="0C92C1"/>
                </a:solidFill>
              </a:rPr>
              <a:t>2 </a:t>
            </a:r>
            <a:r>
              <a:rPr lang="fr-FR" sz="5400" dirty="0" err="1">
                <a:solidFill>
                  <a:srgbClr val="0C92C1"/>
                </a:solidFill>
              </a:rPr>
              <a:t>ministries</a:t>
            </a:r>
            <a:endParaRPr dirty="0"/>
          </a:p>
        </p:txBody>
      </p:sp>
      <p:sp>
        <p:nvSpPr>
          <p:cNvPr id="14" name="TextShape 2"/>
          <p:cNvSpPr txBox="1"/>
          <p:nvPr/>
        </p:nvSpPr>
        <p:spPr>
          <a:xfrm>
            <a:off x="1371600" y="1600200"/>
            <a:ext cx="6400800" cy="4648680"/>
          </a:xfrm>
          <a:prstGeom prst="rect">
            <a:avLst/>
          </a:prstGeom>
        </p:spPr>
        <p:txBody>
          <a:bodyPr lIns="90000" tIns="46800" rIns="90000" bIns="46800"/>
          <a:lstStyle/>
          <a:p>
            <a:r>
              <a:rPr lang="fr-FR" sz="2800" b="1" u="sng" dirty="0"/>
              <a:t>DGCCRF (</a:t>
            </a:r>
            <a:r>
              <a:rPr lang="fr-FR" sz="2800" b="1" u="sng" dirty="0" err="1"/>
              <a:t>economy</a:t>
            </a:r>
            <a:r>
              <a:rPr lang="fr-FR" sz="2800" b="1" u="sng" dirty="0"/>
              <a:t>)</a:t>
            </a:r>
            <a:endParaRPr dirty="0"/>
          </a:p>
          <a:p>
            <a:r>
              <a:rPr lang="fr-FR" dirty="0"/>
              <a:t>In charge of </a:t>
            </a:r>
            <a:endParaRPr dirty="0"/>
          </a:p>
          <a:p>
            <a:pPr>
              <a:buFont typeface="Times New Roman"/>
              <a:buChar char="•"/>
            </a:pPr>
            <a:r>
              <a:rPr lang="fr-FR" dirty="0"/>
              <a:t>     The application of the </a:t>
            </a:r>
            <a:r>
              <a:rPr lang="fr-FR" dirty="0" err="1"/>
              <a:t>regulation</a:t>
            </a:r>
            <a:r>
              <a:rPr lang="fr-FR" dirty="0"/>
              <a:t> on </a:t>
            </a:r>
            <a:r>
              <a:rPr lang="fr-FR" dirty="0" err="1"/>
              <a:t>fresh</a:t>
            </a:r>
            <a:r>
              <a:rPr lang="fr-FR" dirty="0"/>
              <a:t> fruits and </a:t>
            </a:r>
            <a:r>
              <a:rPr lang="fr-FR" dirty="0" err="1"/>
              <a:t>veg</a:t>
            </a:r>
            <a:endParaRPr dirty="0"/>
          </a:p>
          <a:p>
            <a:pPr>
              <a:buFont typeface="Times New Roman"/>
              <a:buChar char="•"/>
            </a:pPr>
            <a:r>
              <a:rPr lang="fr-FR" dirty="0"/>
              <a:t>     </a:t>
            </a:r>
            <a:r>
              <a:rPr lang="fr-FR" dirty="0" err="1"/>
              <a:t>Hygienic</a:t>
            </a:r>
            <a:r>
              <a:rPr lang="fr-FR" dirty="0"/>
              <a:t> </a:t>
            </a:r>
            <a:r>
              <a:rPr lang="fr-FR" dirty="0" err="1"/>
              <a:t>controls</a:t>
            </a:r>
            <a:r>
              <a:rPr lang="fr-FR" dirty="0"/>
              <a:t> of the first </a:t>
            </a:r>
            <a:r>
              <a:rPr lang="fr-FR" dirty="0" err="1"/>
              <a:t>sell</a:t>
            </a:r>
            <a:r>
              <a:rPr lang="fr-FR" dirty="0"/>
              <a:t> on the </a:t>
            </a:r>
            <a:r>
              <a:rPr lang="fr-FR" dirty="0" err="1"/>
              <a:t>market</a:t>
            </a:r>
            <a:r>
              <a:rPr lang="fr-FR" dirty="0"/>
              <a:t> in fruits and </a:t>
            </a:r>
            <a:r>
              <a:rPr lang="fr-FR" dirty="0" err="1"/>
              <a:t>veg</a:t>
            </a:r>
            <a:r>
              <a:rPr lang="fr-FR" dirty="0"/>
              <a:t> first </a:t>
            </a:r>
            <a:r>
              <a:rPr lang="fr-FR" dirty="0" err="1"/>
              <a:t>trasnformation</a:t>
            </a:r>
            <a:r>
              <a:rPr lang="fr-FR" dirty="0"/>
              <a:t> </a:t>
            </a:r>
            <a:r>
              <a:rPr lang="fr-FR" dirty="0" err="1"/>
              <a:t>companies</a:t>
            </a:r>
            <a:endParaRPr dirty="0"/>
          </a:p>
          <a:p>
            <a:pPr>
              <a:buFont typeface="Times New Roman"/>
              <a:buChar char="•"/>
            </a:pPr>
            <a:r>
              <a:rPr lang="fr-FR" dirty="0"/>
              <a:t>     </a:t>
            </a:r>
            <a:r>
              <a:rPr lang="fr-FR" dirty="0" err="1"/>
              <a:t>Participates</a:t>
            </a:r>
            <a:r>
              <a:rPr lang="fr-FR" dirty="0"/>
              <a:t> to the </a:t>
            </a:r>
            <a:r>
              <a:rPr lang="fr-FR" dirty="0" err="1"/>
              <a:t>elaboration</a:t>
            </a:r>
            <a:r>
              <a:rPr lang="fr-FR" dirty="0"/>
              <a:t> of UNECE and Codex standards</a:t>
            </a:r>
            <a:endParaRPr dirty="0"/>
          </a:p>
          <a:p>
            <a:r>
              <a:rPr lang="fr-FR" sz="2800" b="1" u="sng" dirty="0"/>
              <a:t>DGAL/SRAL (agriculture)</a:t>
            </a:r>
            <a:endParaRPr dirty="0"/>
          </a:p>
          <a:p>
            <a:r>
              <a:rPr lang="fr-FR" dirty="0"/>
              <a:t>In charge of</a:t>
            </a:r>
            <a:endParaRPr dirty="0"/>
          </a:p>
          <a:p>
            <a:pPr>
              <a:buFont typeface="Times New Roman"/>
              <a:buChar char="•"/>
            </a:pPr>
            <a:r>
              <a:rPr lang="fr-FR" dirty="0"/>
              <a:t>    </a:t>
            </a:r>
            <a:r>
              <a:rPr lang="fr-FR" dirty="0" err="1"/>
              <a:t>Phytosanitary</a:t>
            </a:r>
            <a:r>
              <a:rPr lang="fr-FR" dirty="0"/>
              <a:t> </a:t>
            </a:r>
            <a:r>
              <a:rPr lang="fr-FR" dirty="0" err="1"/>
              <a:t>controls</a:t>
            </a:r>
            <a:endParaRPr dirty="0"/>
          </a:p>
          <a:p>
            <a:pPr>
              <a:buFont typeface="Times New Roman"/>
              <a:buChar char="•"/>
            </a:pPr>
            <a:r>
              <a:rPr lang="fr-FR" dirty="0"/>
              <a:t>     </a:t>
            </a:r>
            <a:r>
              <a:rPr lang="fr-FR" dirty="0" err="1"/>
              <a:t>Hygienic</a:t>
            </a:r>
            <a:r>
              <a:rPr lang="fr-FR" dirty="0"/>
              <a:t> </a:t>
            </a:r>
            <a:r>
              <a:rPr lang="fr-FR" dirty="0" err="1"/>
              <a:t>controls</a:t>
            </a:r>
            <a:r>
              <a:rPr lang="fr-FR" dirty="0"/>
              <a:t> </a:t>
            </a:r>
            <a:r>
              <a:rPr lang="fr-FR" dirty="0" err="1"/>
              <a:t>at</a:t>
            </a:r>
            <a:r>
              <a:rPr lang="fr-FR" dirty="0"/>
              <a:t> the production stage</a:t>
            </a:r>
            <a:endParaRPr dirty="0"/>
          </a:p>
          <a:p>
            <a:pPr>
              <a:buFont typeface="Times New Roman"/>
              <a:buChar char="•"/>
            </a:pPr>
            <a:r>
              <a:rPr lang="fr-FR" dirty="0"/>
              <a:t>     </a:t>
            </a:r>
            <a:r>
              <a:rPr lang="fr-FR" dirty="0" err="1"/>
              <a:t>Participates</a:t>
            </a:r>
            <a:r>
              <a:rPr lang="fr-FR" dirty="0"/>
              <a:t> to the COM </a:t>
            </a:r>
            <a:r>
              <a:rPr lang="fr-FR" dirty="0" err="1"/>
              <a:t>negotations</a:t>
            </a:r>
            <a:r>
              <a:rPr lang="fr-FR" dirty="0"/>
              <a:t>.</a:t>
            </a:r>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468000" y="-243000"/>
            <a:ext cx="8227800" cy="1433880"/>
          </a:xfrm>
          <a:prstGeom prst="rect">
            <a:avLst/>
          </a:prstGeom>
        </p:spPr>
        <p:txBody>
          <a:bodyPr lIns="90000" tIns="46800" rIns="90000" bIns="46800" anchor="ctr"/>
          <a:lstStyle/>
          <a:p>
            <a:pPr algn="ctr"/>
            <a:r>
              <a:rPr lang="fr-FR" sz="4400" dirty="0">
                <a:solidFill>
                  <a:srgbClr val="0C92C1"/>
                </a:solidFill>
              </a:rPr>
              <a:t>La politique des suites</a:t>
            </a:r>
            <a:endParaRPr sz="4400" dirty="0"/>
          </a:p>
        </p:txBody>
      </p:sp>
      <p:sp>
        <p:nvSpPr>
          <p:cNvPr id="86" name="TextShape 2"/>
          <p:cNvSpPr txBox="1"/>
          <p:nvPr/>
        </p:nvSpPr>
        <p:spPr>
          <a:xfrm>
            <a:off x="468000" y="836640"/>
            <a:ext cx="8227800" cy="4524840"/>
          </a:xfrm>
          <a:prstGeom prst="rect">
            <a:avLst/>
          </a:prstGeom>
        </p:spPr>
        <p:txBody>
          <a:bodyPr lIns="90000" tIns="46800" rIns="90000" bIns="46800"/>
          <a:lstStyle/>
          <a:p>
            <a:r>
              <a:rPr lang="fr-FR" b="1" dirty="0"/>
              <a:t>NS2012-42</a:t>
            </a:r>
            <a:endParaRPr dirty="0"/>
          </a:p>
          <a:p>
            <a:r>
              <a:rPr lang="fr-FR" b="1" dirty="0"/>
              <a:t>Politique des suites dans le cadre du code de la consommation.</a:t>
            </a:r>
            <a:endParaRPr dirty="0"/>
          </a:p>
        </p:txBody>
      </p:sp>
      <p:pic>
        <p:nvPicPr>
          <p:cNvPr id="87" name="Picture 4"/>
          <p:cNvPicPr/>
          <p:nvPr/>
        </p:nvPicPr>
        <p:blipFill>
          <a:blip r:embed="rId2"/>
          <a:stretch>
            <a:fillRect/>
          </a:stretch>
        </p:blipFill>
        <p:spPr>
          <a:xfrm>
            <a:off x="343800" y="1483052"/>
            <a:ext cx="8705932" cy="487061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09" y="1899315"/>
            <a:ext cx="8095040" cy="501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1"/>
          <p:cNvSpPr txBox="1"/>
          <p:nvPr/>
        </p:nvSpPr>
        <p:spPr>
          <a:xfrm>
            <a:off x="609120" y="838080"/>
            <a:ext cx="8153640" cy="610200"/>
          </a:xfrm>
          <a:prstGeom prst="rect">
            <a:avLst/>
          </a:prstGeom>
        </p:spPr>
        <p:txBody>
          <a:bodyPr lIns="90000" tIns="46800" rIns="90000" bIns="46800" anchor="ctr"/>
          <a:lstStyle/>
          <a:p>
            <a:pPr algn="ctr"/>
            <a:r>
              <a:rPr lang="fr-FR" sz="3200" b="1" dirty="0" err="1" smtClean="0">
                <a:solidFill>
                  <a:srgbClr val="0C92C1"/>
                </a:solidFill>
              </a:rPr>
              <a:t>Results</a:t>
            </a:r>
            <a:r>
              <a:rPr lang="fr-FR" sz="3200" b="1" dirty="0" smtClean="0">
                <a:solidFill>
                  <a:srgbClr val="0C92C1"/>
                </a:solidFill>
              </a:rPr>
              <a:t> in 2013</a:t>
            </a:r>
            <a:endParaRPr dirty="0"/>
          </a:p>
        </p:txBody>
      </p:sp>
      <p:sp>
        <p:nvSpPr>
          <p:cNvPr id="3" name="ZoneTexte 2"/>
          <p:cNvSpPr txBox="1"/>
          <p:nvPr/>
        </p:nvSpPr>
        <p:spPr>
          <a:xfrm>
            <a:off x="125204" y="1529983"/>
            <a:ext cx="3018775" cy="369332"/>
          </a:xfrm>
          <a:prstGeom prst="rect">
            <a:avLst/>
          </a:prstGeom>
          <a:noFill/>
        </p:spPr>
        <p:txBody>
          <a:bodyPr wrap="none" rtlCol="0">
            <a:spAutoFit/>
          </a:bodyPr>
          <a:lstStyle/>
          <a:p>
            <a:r>
              <a:rPr lang="fr-FR" dirty="0"/>
              <a:t>9 </a:t>
            </a:r>
            <a:r>
              <a:rPr lang="fr-FR" dirty="0" smtClean="0"/>
              <a:t>125 </a:t>
            </a:r>
            <a:r>
              <a:rPr lang="fr-FR" dirty="0" err="1" smtClean="0"/>
              <a:t>companies</a:t>
            </a:r>
            <a:r>
              <a:rPr lang="fr-FR" dirty="0" smtClean="0"/>
              <a:t> </a:t>
            </a:r>
            <a:r>
              <a:rPr lang="fr-FR" dirty="0" err="1" smtClean="0"/>
              <a:t>controled</a:t>
            </a:r>
            <a:r>
              <a:rPr lang="fr-FR" dirty="0" smtClean="0"/>
              <a:t> </a:t>
            </a:r>
            <a:endParaRPr lang="fr-FR" dirty="0"/>
          </a:p>
        </p:txBody>
      </p:sp>
    </p:spTree>
    <p:extLst>
      <p:ext uri="{BB962C8B-B14F-4D97-AF65-F5344CB8AC3E}">
        <p14:creationId xmlns:p14="http://schemas.microsoft.com/office/powerpoint/2010/main" val="42548418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457200" y="128160"/>
            <a:ext cx="8228160" cy="1434600"/>
          </a:xfrm>
          <a:prstGeom prst="rect">
            <a:avLst/>
          </a:prstGeom>
        </p:spPr>
        <p:txBody>
          <a:bodyPr lIns="90000" tIns="46800" rIns="90000" bIns="46800" anchor="ctr"/>
          <a:lstStyle/>
          <a:p>
            <a:pPr algn="ctr"/>
            <a:r>
              <a:rPr lang="fr-FR" sz="4000" dirty="0" err="1">
                <a:solidFill>
                  <a:srgbClr val="0C92C1"/>
                </a:solidFill>
              </a:rPr>
              <a:t>Risk</a:t>
            </a:r>
            <a:r>
              <a:rPr lang="fr-FR" sz="4000" dirty="0">
                <a:solidFill>
                  <a:srgbClr val="0C92C1"/>
                </a:solidFill>
              </a:rPr>
              <a:t> </a:t>
            </a:r>
            <a:r>
              <a:rPr lang="fr-FR" sz="4000" dirty="0" err="1">
                <a:solidFill>
                  <a:srgbClr val="0C92C1"/>
                </a:solidFill>
              </a:rPr>
              <a:t>analysis</a:t>
            </a:r>
            <a:r>
              <a:rPr lang="fr-FR" sz="4000" dirty="0">
                <a:solidFill>
                  <a:srgbClr val="0C92C1"/>
                </a:solidFill>
              </a:rPr>
              <a:t> – new in 2014 for France</a:t>
            </a:r>
            <a:endParaRPr sz="4000" dirty="0"/>
          </a:p>
        </p:txBody>
      </p:sp>
      <p:sp>
        <p:nvSpPr>
          <p:cNvPr id="89" name="TextShape 2"/>
          <p:cNvSpPr txBox="1"/>
          <p:nvPr/>
        </p:nvSpPr>
        <p:spPr>
          <a:xfrm>
            <a:off x="457200" y="1600200"/>
            <a:ext cx="8228160" cy="4524840"/>
          </a:xfrm>
          <a:prstGeom prst="rect">
            <a:avLst/>
          </a:prstGeom>
        </p:spPr>
        <p:txBody>
          <a:bodyPr lIns="90000" tIns="46800" rIns="90000" bIns="46800"/>
          <a:lstStyle/>
          <a:p>
            <a:pPr>
              <a:buFont typeface="Calibri"/>
              <a:buChar char="-"/>
            </a:pPr>
            <a:r>
              <a:rPr lang="fr-FR" sz="4000" dirty="0" err="1"/>
              <a:t>Regulation</a:t>
            </a:r>
            <a:r>
              <a:rPr lang="fr-FR" sz="4000" dirty="0"/>
              <a:t> 543/2011 </a:t>
            </a:r>
            <a:r>
              <a:rPr lang="fr-FR" sz="4000" dirty="0" err="1"/>
              <a:t>gives</a:t>
            </a:r>
            <a:r>
              <a:rPr lang="fr-FR" sz="4000" dirty="0"/>
              <a:t> a long </a:t>
            </a:r>
            <a:r>
              <a:rPr lang="fr-FR" sz="4000" dirty="0" err="1"/>
              <a:t>list</a:t>
            </a:r>
            <a:r>
              <a:rPr lang="fr-FR" sz="4000" dirty="0"/>
              <a:t> of </a:t>
            </a:r>
            <a:r>
              <a:rPr lang="fr-FR" sz="4000" dirty="0" err="1"/>
              <a:t>criterias</a:t>
            </a:r>
            <a:r>
              <a:rPr lang="fr-FR" sz="4000" dirty="0"/>
              <a:t> as a base of </a:t>
            </a:r>
            <a:r>
              <a:rPr lang="fr-FR" sz="4000" dirty="0" err="1"/>
              <a:t>risk</a:t>
            </a:r>
            <a:r>
              <a:rPr lang="fr-FR" sz="4000" dirty="0"/>
              <a:t> </a:t>
            </a:r>
            <a:r>
              <a:rPr lang="fr-FR" sz="4000" dirty="0" err="1"/>
              <a:t>analysis</a:t>
            </a:r>
            <a:r>
              <a:rPr lang="fr-FR" sz="4000" dirty="0"/>
              <a:t> (</a:t>
            </a:r>
            <a:r>
              <a:rPr lang="fr-FR" sz="4000" dirty="0" err="1"/>
              <a:t>climate</a:t>
            </a:r>
            <a:r>
              <a:rPr lang="fr-FR" sz="4000" dirty="0"/>
              <a:t>, </a:t>
            </a:r>
            <a:r>
              <a:rPr lang="fr-FR" sz="4000" dirty="0" err="1"/>
              <a:t>product</a:t>
            </a:r>
            <a:r>
              <a:rPr lang="fr-FR" sz="4000" dirty="0"/>
              <a:t>, </a:t>
            </a:r>
            <a:r>
              <a:rPr lang="fr-FR" sz="4000" dirty="0" err="1"/>
              <a:t>level</a:t>
            </a:r>
            <a:r>
              <a:rPr lang="fr-FR" sz="4000" dirty="0"/>
              <a:t> of control, size of the </a:t>
            </a:r>
            <a:r>
              <a:rPr lang="fr-FR" sz="4000" dirty="0" err="1"/>
              <a:t>company</a:t>
            </a:r>
            <a:r>
              <a:rPr lang="fr-FR" sz="4000" dirty="0"/>
              <a:t>...)</a:t>
            </a:r>
            <a:endParaRPr sz="4000" dirty="0"/>
          </a:p>
          <a:p>
            <a:pPr>
              <a:buFont typeface="Calibri"/>
              <a:buChar char="-"/>
            </a:pPr>
            <a:r>
              <a:rPr lang="fr-FR" sz="4000" dirty="0"/>
              <a:t>French </a:t>
            </a:r>
            <a:r>
              <a:rPr lang="fr-FR" sz="4000" dirty="0" err="1"/>
              <a:t>risk</a:t>
            </a:r>
            <a:r>
              <a:rPr lang="fr-FR" sz="4000" dirty="0"/>
              <a:t> </a:t>
            </a:r>
            <a:r>
              <a:rPr lang="fr-FR" sz="4000" dirty="0" err="1"/>
              <a:t>analysis</a:t>
            </a:r>
            <a:r>
              <a:rPr lang="fr-FR" sz="4000" dirty="0"/>
              <a:t> </a:t>
            </a:r>
            <a:r>
              <a:rPr lang="fr-FR" sz="4000" dirty="0" err="1"/>
              <a:t>used</a:t>
            </a:r>
            <a:r>
              <a:rPr lang="fr-FR" sz="4000" dirty="0"/>
              <a:t> to </a:t>
            </a:r>
            <a:r>
              <a:rPr lang="fr-FR" sz="4000" dirty="0" err="1"/>
              <a:t>be</a:t>
            </a:r>
            <a:r>
              <a:rPr lang="fr-FR" sz="4000" dirty="0"/>
              <a:t> </a:t>
            </a:r>
            <a:r>
              <a:rPr lang="fr-FR" sz="4000" dirty="0" err="1"/>
              <a:t>based</a:t>
            </a:r>
            <a:r>
              <a:rPr lang="fr-FR" sz="4000" dirty="0"/>
              <a:t> on 1 </a:t>
            </a:r>
            <a:r>
              <a:rPr lang="fr-FR" sz="4000" dirty="0" err="1"/>
              <a:t>criteria</a:t>
            </a:r>
            <a:r>
              <a:rPr lang="fr-FR" sz="4000" dirty="0"/>
              <a:t> : </a:t>
            </a:r>
            <a:r>
              <a:rPr lang="fr-FR" sz="4000" dirty="0" err="1"/>
              <a:t>level</a:t>
            </a:r>
            <a:r>
              <a:rPr lang="fr-FR" sz="4000" dirty="0"/>
              <a:t> of </a:t>
            </a:r>
            <a:r>
              <a:rPr lang="fr-FR" sz="4000" dirty="0" err="1"/>
              <a:t>autocontrol</a:t>
            </a:r>
            <a:r>
              <a:rPr lang="fr-FR" sz="4000" dirty="0"/>
              <a:t> (1,2 or 3)</a:t>
            </a:r>
            <a:endParaRPr sz="4000" dirty="0"/>
          </a:p>
          <a:p>
            <a:pPr>
              <a:buFont typeface="Calibri"/>
              <a:buChar char="-"/>
            </a:pPr>
            <a:r>
              <a:rPr lang="fr-FR" sz="4000" dirty="0"/>
              <a:t>Not </a:t>
            </a:r>
            <a:r>
              <a:rPr lang="fr-FR" sz="4000" dirty="0" err="1"/>
              <a:t>satisfying</a:t>
            </a:r>
            <a:r>
              <a:rPr lang="fr-FR" sz="4000" dirty="0"/>
              <a:t>.</a:t>
            </a:r>
            <a:endParaRPr sz="4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457200" y="128160"/>
            <a:ext cx="8228160" cy="1434600"/>
          </a:xfrm>
          <a:prstGeom prst="rect">
            <a:avLst/>
          </a:prstGeom>
        </p:spPr>
        <p:txBody>
          <a:bodyPr lIns="90000" tIns="46800" rIns="90000" bIns="46800" anchor="ctr"/>
          <a:lstStyle/>
          <a:p>
            <a:pPr algn="ctr"/>
            <a:r>
              <a:rPr lang="fr-FR" sz="4400" dirty="0" err="1">
                <a:solidFill>
                  <a:srgbClr val="0C92C1"/>
                </a:solidFill>
              </a:rPr>
              <a:t>Risk</a:t>
            </a:r>
            <a:r>
              <a:rPr lang="fr-FR" sz="4400" dirty="0">
                <a:solidFill>
                  <a:srgbClr val="0C92C1"/>
                </a:solidFill>
              </a:rPr>
              <a:t> </a:t>
            </a:r>
            <a:r>
              <a:rPr lang="fr-FR" sz="4400" dirty="0" err="1">
                <a:solidFill>
                  <a:srgbClr val="0C92C1"/>
                </a:solidFill>
              </a:rPr>
              <a:t>analysis</a:t>
            </a:r>
            <a:r>
              <a:rPr lang="fr-FR" sz="4400" dirty="0">
                <a:solidFill>
                  <a:srgbClr val="0C92C1"/>
                </a:solidFill>
              </a:rPr>
              <a:t> – new in 2014 for France</a:t>
            </a:r>
            <a:endParaRPr sz="4400" dirty="0"/>
          </a:p>
        </p:txBody>
      </p:sp>
      <p:sp>
        <p:nvSpPr>
          <p:cNvPr id="91" name="TextShape 2"/>
          <p:cNvSpPr txBox="1"/>
          <p:nvPr/>
        </p:nvSpPr>
        <p:spPr>
          <a:xfrm>
            <a:off x="457200" y="1600200"/>
            <a:ext cx="8228160" cy="4524840"/>
          </a:xfrm>
          <a:prstGeom prst="rect">
            <a:avLst/>
          </a:prstGeom>
        </p:spPr>
        <p:txBody>
          <a:bodyPr lIns="90000" tIns="46800" rIns="90000" bIns="46800"/>
          <a:lstStyle/>
          <a:p>
            <a:pPr>
              <a:buFont typeface="Calibri"/>
              <a:buChar char="-"/>
            </a:pPr>
            <a:r>
              <a:rPr lang="fr-FR" sz="3200" dirty="0"/>
              <a:t>3 </a:t>
            </a:r>
            <a:r>
              <a:rPr lang="fr-FR" sz="3200" dirty="0" err="1"/>
              <a:t>working</a:t>
            </a:r>
            <a:r>
              <a:rPr lang="fr-FR" sz="3200" dirty="0"/>
              <a:t> groups</a:t>
            </a:r>
            <a:endParaRPr sz="3200" dirty="0"/>
          </a:p>
          <a:p>
            <a:pPr>
              <a:buFont typeface="Calibri"/>
              <a:buChar char="-"/>
            </a:pPr>
            <a:r>
              <a:rPr lang="fr-FR" sz="3200" dirty="0"/>
              <a:t>Exemple of the </a:t>
            </a:r>
            <a:r>
              <a:rPr lang="fr-FR" sz="3200" dirty="0" err="1"/>
              <a:t>German</a:t>
            </a:r>
            <a:r>
              <a:rPr lang="fr-FR" sz="3200" dirty="0"/>
              <a:t> </a:t>
            </a:r>
            <a:r>
              <a:rPr lang="fr-FR" sz="3200" dirty="0" err="1"/>
              <a:t>risk</a:t>
            </a:r>
            <a:r>
              <a:rPr lang="fr-FR" sz="3200" dirty="0"/>
              <a:t> </a:t>
            </a:r>
            <a:r>
              <a:rPr lang="fr-FR" sz="3200" dirty="0" err="1"/>
              <a:t>analysis</a:t>
            </a:r>
            <a:endParaRPr sz="3200" dirty="0"/>
          </a:p>
          <a:p>
            <a:pPr>
              <a:buFont typeface="Calibri"/>
              <a:buChar char="-"/>
            </a:pPr>
            <a:r>
              <a:rPr lang="fr-FR" sz="3200" dirty="0"/>
              <a:t>Use of </a:t>
            </a:r>
            <a:r>
              <a:rPr lang="fr-FR" sz="3200" dirty="0" err="1"/>
              <a:t>another</a:t>
            </a:r>
            <a:r>
              <a:rPr lang="fr-FR" sz="3200" dirty="0"/>
              <a:t> </a:t>
            </a:r>
            <a:r>
              <a:rPr lang="fr-FR" sz="3200" dirty="0" err="1"/>
              <a:t>quality</a:t>
            </a:r>
            <a:r>
              <a:rPr lang="fr-FR" sz="3200" dirty="0"/>
              <a:t> document</a:t>
            </a:r>
            <a:endParaRPr sz="3200" dirty="0"/>
          </a:p>
          <a:p>
            <a:r>
              <a:rPr lang="fr-FR" sz="3200" dirty="0"/>
              <a:t>=&gt; </a:t>
            </a:r>
            <a:r>
              <a:rPr lang="fr-FR" sz="3200" dirty="0" err="1"/>
              <a:t>selection</a:t>
            </a:r>
            <a:r>
              <a:rPr lang="fr-FR" sz="3200" dirty="0"/>
              <a:t> of 3 </a:t>
            </a:r>
            <a:r>
              <a:rPr lang="fr-FR" sz="3200" dirty="0" err="1"/>
              <a:t>criterias</a:t>
            </a:r>
            <a:r>
              <a:rPr lang="fr-FR" sz="3200" dirty="0"/>
              <a:t> : </a:t>
            </a:r>
            <a:r>
              <a:rPr lang="fr-FR" sz="3200" dirty="0" err="1"/>
              <a:t>level</a:t>
            </a:r>
            <a:r>
              <a:rPr lang="fr-FR" sz="3200" dirty="0"/>
              <a:t> of </a:t>
            </a:r>
            <a:r>
              <a:rPr lang="fr-FR" sz="3200" dirty="0" err="1"/>
              <a:t>autocontrol</a:t>
            </a:r>
            <a:r>
              <a:rPr lang="fr-FR" sz="3200" dirty="0"/>
              <a:t>, </a:t>
            </a:r>
            <a:r>
              <a:rPr lang="fr-FR" sz="3200" dirty="0" err="1"/>
              <a:t>level</a:t>
            </a:r>
            <a:r>
              <a:rPr lang="fr-FR" sz="3200" dirty="0"/>
              <a:t> in the </a:t>
            </a:r>
            <a:r>
              <a:rPr lang="fr-FR" sz="3200" dirty="0" err="1"/>
              <a:t>saling</a:t>
            </a:r>
            <a:r>
              <a:rPr lang="fr-FR" sz="3200" dirty="0"/>
              <a:t> </a:t>
            </a:r>
            <a:r>
              <a:rPr lang="fr-FR" sz="3200" dirty="0" err="1"/>
              <a:t>chain</a:t>
            </a:r>
            <a:r>
              <a:rPr lang="fr-FR" sz="3200" dirty="0"/>
              <a:t> (</a:t>
            </a:r>
            <a:r>
              <a:rPr lang="fr-FR" sz="3200" dirty="0" err="1"/>
              <a:t>producer</a:t>
            </a:r>
            <a:r>
              <a:rPr lang="fr-FR" sz="3200" dirty="0"/>
              <a:t>, importer, </a:t>
            </a:r>
            <a:r>
              <a:rPr lang="fr-FR" sz="3200" dirty="0" err="1"/>
              <a:t>supermarket</a:t>
            </a:r>
            <a:r>
              <a:rPr lang="fr-FR" sz="3200" dirty="0"/>
              <a:t>, ...), </a:t>
            </a:r>
            <a:r>
              <a:rPr lang="fr-FR" sz="3200" dirty="0" err="1"/>
              <a:t>behaviour</a:t>
            </a:r>
            <a:r>
              <a:rPr lang="fr-FR" sz="3200" dirty="0"/>
              <a:t> in the </a:t>
            </a:r>
            <a:r>
              <a:rPr lang="fr-FR" sz="3200" dirty="0" err="1"/>
              <a:t>past</a:t>
            </a:r>
            <a:r>
              <a:rPr lang="fr-FR" sz="3200" dirty="0"/>
              <a:t> </a:t>
            </a:r>
            <a:r>
              <a:rPr lang="fr-FR" sz="3200" dirty="0" err="1"/>
              <a:t>year</a:t>
            </a:r>
            <a:r>
              <a:rPr lang="fr-FR" sz="3200" dirty="0"/>
              <a:t>.</a:t>
            </a:r>
            <a:endParaRPr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73842733"/>
              </p:ext>
            </p:extLst>
          </p:nvPr>
        </p:nvGraphicFramePr>
        <p:xfrm>
          <a:off x="311084" y="1008666"/>
          <a:ext cx="8568964" cy="4577746"/>
        </p:xfrm>
        <a:graphic>
          <a:graphicData uri="http://schemas.openxmlformats.org/drawingml/2006/table">
            <a:tbl>
              <a:tblPr>
                <a:tableStyleId>{5C22544A-7EE6-4342-B048-85BDC9FD1C3A}</a:tableStyleId>
              </a:tblPr>
              <a:tblGrid>
                <a:gridCol w="548272"/>
                <a:gridCol w="7040306"/>
                <a:gridCol w="858794"/>
                <a:gridCol w="121592"/>
              </a:tblGrid>
              <a:tr h="963736">
                <a:tc>
                  <a:txBody>
                    <a:bodyPr/>
                    <a:lstStyle/>
                    <a:p>
                      <a:pPr>
                        <a:spcAft>
                          <a:spcPts val="0"/>
                        </a:spcAft>
                      </a:pPr>
                      <a:r>
                        <a:rPr lang="fr-FR" sz="1100" u="none" strike="noStrike" kern="0" dirty="0">
                          <a:effectLst/>
                        </a:rPr>
                        <a:t> </a:t>
                      </a:r>
                      <a:endParaRPr lang="fr-FR" sz="1000" b="1" u="sng" kern="0" dirty="0">
                        <a:effectLst/>
                        <a:latin typeface="Times New Roman" panose="02020603050405020304" pitchFamily="18" charset="0"/>
                      </a:endParaRPr>
                    </a:p>
                  </a:txBody>
                  <a:tcPr marL="44450" marR="44450" marT="0" marB="0"/>
                </a:tc>
                <a:tc>
                  <a:txBody>
                    <a:bodyPr/>
                    <a:lstStyle/>
                    <a:p>
                      <a:pPr algn="just">
                        <a:spcAft>
                          <a:spcPts val="0"/>
                        </a:spcAft>
                      </a:pPr>
                      <a:r>
                        <a:rPr lang="fr-FR" sz="1100" b="1" dirty="0">
                          <a:effectLst/>
                        </a:rPr>
                        <a:t>Éléments de nature à réduire l’estimation du risque :</a:t>
                      </a:r>
                      <a:endParaRPr lang="fr-FR" sz="1000" b="1" dirty="0">
                        <a:effectLst/>
                        <a:latin typeface="Times New Roman" panose="02020603050405020304" pitchFamily="18" charset="0"/>
                        <a:ea typeface="Times New Roman" panose="02020603050405020304" pitchFamily="18" charset="0"/>
                      </a:endParaRPr>
                    </a:p>
                  </a:txBody>
                  <a:tcPr marL="44450" marR="44450" marT="0" marB="0"/>
                </a:tc>
                <a:tc gridSpan="2">
                  <a:txBody>
                    <a:bodyPr/>
                    <a:lstStyle/>
                    <a:p>
                      <a:pPr algn="ctr">
                        <a:spcAft>
                          <a:spcPts val="0"/>
                        </a:spcAft>
                      </a:pPr>
                      <a:r>
                        <a:rPr lang="fr-FR" sz="1100" b="1" dirty="0">
                          <a:effectLst/>
                        </a:rPr>
                        <a:t>Note</a:t>
                      </a:r>
                      <a:endParaRPr lang="fr-FR" sz="1000" b="1" dirty="0">
                        <a:effectLst/>
                        <a:latin typeface="Times New Roman" panose="02020603050405020304" pitchFamily="18" charset="0"/>
                        <a:ea typeface="Times New Roman" panose="02020603050405020304" pitchFamily="18" charset="0"/>
                      </a:endParaRPr>
                    </a:p>
                  </a:txBody>
                  <a:tcPr marL="44450" marR="44450" marT="0" marB="0"/>
                </a:tc>
                <a:tc hMerge="1">
                  <a:txBody>
                    <a:bodyPr/>
                    <a:lstStyle/>
                    <a:p>
                      <a:endParaRPr lang="fr-FR"/>
                    </a:p>
                  </a:txBody>
                  <a:tcPr/>
                </a:tc>
              </a:tr>
              <a:tr h="481868">
                <a:tc>
                  <a:txBody>
                    <a:bodyPr/>
                    <a:lstStyle/>
                    <a:p>
                      <a:pPr algn="ctr">
                        <a:spcAft>
                          <a:spcPts val="0"/>
                        </a:spcAft>
                      </a:pPr>
                      <a:r>
                        <a:rPr lang="fr-FR" sz="1100">
                          <a:effectLst/>
                        </a:rPr>
                        <a:t>1</a:t>
                      </a:r>
                      <a:endParaRPr lang="fr-FR" sz="1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fr-FR" sz="1100">
                          <a:effectLst/>
                        </a:rPr>
                        <a:t>L’entreprise a mis en place un conventionnement </a:t>
                      </a:r>
                      <a:endParaRPr lang="fr-FR" sz="1000">
                        <a:effectLst/>
                        <a:latin typeface="Times New Roman" panose="02020603050405020304" pitchFamily="18" charset="0"/>
                        <a:ea typeface="Times New Roman" panose="02020603050405020304" pitchFamily="18" charset="0"/>
                      </a:endParaRPr>
                    </a:p>
                  </a:txBody>
                  <a:tcPr marL="44450" marR="44450" marT="0" marB="0"/>
                </a:tc>
                <a:tc gridSpan="2">
                  <a:txBody>
                    <a:bodyPr/>
                    <a:lstStyle/>
                    <a:p>
                      <a:pPr algn="ctr">
                        <a:spcAft>
                          <a:spcPts val="0"/>
                        </a:spcAft>
                      </a:pPr>
                      <a:r>
                        <a:rPr lang="fr-FR" sz="1100">
                          <a:effectLst/>
                        </a:rPr>
                        <a:t>-6</a:t>
                      </a:r>
                      <a:endParaRPr lang="fr-FR" sz="1000">
                        <a:effectLst/>
                        <a:latin typeface="Times New Roman" panose="02020603050405020304" pitchFamily="18" charset="0"/>
                        <a:ea typeface="Times New Roman" panose="02020603050405020304" pitchFamily="18" charset="0"/>
                      </a:endParaRPr>
                    </a:p>
                  </a:txBody>
                  <a:tcPr marL="44450" marR="44450" marT="0" marB="0"/>
                </a:tc>
                <a:tc hMerge="1">
                  <a:txBody>
                    <a:bodyPr/>
                    <a:lstStyle/>
                    <a:p>
                      <a:endParaRPr lang="fr-FR"/>
                    </a:p>
                  </a:txBody>
                  <a:tcPr/>
                </a:tc>
              </a:tr>
              <a:tr h="481868">
                <a:tc>
                  <a:txBody>
                    <a:bodyPr/>
                    <a:lstStyle/>
                    <a:p>
                      <a:pPr algn="ctr">
                        <a:spcAft>
                          <a:spcPts val="0"/>
                        </a:spcAft>
                      </a:pPr>
                      <a:r>
                        <a:rPr lang="fr-FR" sz="1100">
                          <a:effectLst/>
                        </a:rPr>
                        <a:t>2</a:t>
                      </a:r>
                      <a:endParaRPr lang="fr-FR" sz="1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fr-FR" sz="1100">
                          <a:effectLst/>
                        </a:rPr>
                        <a:t>L’entreprise est en cours de mise en place d’un autocontrôle</a:t>
                      </a:r>
                      <a:endParaRPr lang="fr-FR" sz="1000">
                        <a:effectLst/>
                        <a:latin typeface="Times New Roman" panose="02020603050405020304" pitchFamily="18" charset="0"/>
                        <a:ea typeface="Times New Roman" panose="02020603050405020304" pitchFamily="18" charset="0"/>
                      </a:endParaRPr>
                    </a:p>
                  </a:txBody>
                  <a:tcPr marL="44450" marR="44450" marT="0" marB="0"/>
                </a:tc>
                <a:tc gridSpan="2">
                  <a:txBody>
                    <a:bodyPr/>
                    <a:lstStyle/>
                    <a:p>
                      <a:pPr algn="ctr">
                        <a:spcAft>
                          <a:spcPts val="0"/>
                        </a:spcAft>
                      </a:pPr>
                      <a:r>
                        <a:rPr lang="fr-FR" sz="1100">
                          <a:effectLst/>
                        </a:rPr>
                        <a:t>-2</a:t>
                      </a:r>
                      <a:endParaRPr lang="fr-FR" sz="1000">
                        <a:effectLst/>
                        <a:latin typeface="Times New Roman" panose="02020603050405020304" pitchFamily="18" charset="0"/>
                        <a:ea typeface="Times New Roman" panose="02020603050405020304" pitchFamily="18" charset="0"/>
                      </a:endParaRPr>
                    </a:p>
                  </a:txBody>
                  <a:tcPr marL="44450" marR="44450" marT="0" marB="0"/>
                </a:tc>
                <a:tc hMerge="1">
                  <a:txBody>
                    <a:bodyPr/>
                    <a:lstStyle/>
                    <a:p>
                      <a:endParaRPr lang="fr-FR"/>
                    </a:p>
                  </a:txBody>
                  <a:tcPr/>
                </a:tc>
              </a:tr>
              <a:tr h="481868">
                <a:tc>
                  <a:txBody>
                    <a:bodyPr/>
                    <a:lstStyle/>
                    <a:p>
                      <a:pPr algn="ctr">
                        <a:spcAft>
                          <a:spcPts val="0"/>
                        </a:spcAft>
                      </a:pPr>
                      <a:r>
                        <a:rPr lang="fr-FR" sz="1100">
                          <a:effectLst/>
                        </a:rPr>
                        <a:t>3</a:t>
                      </a:r>
                      <a:endParaRPr lang="fr-FR" sz="1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fr-FR" sz="1100">
                          <a:effectLst/>
                        </a:rPr>
                        <a:t>L’entreprise a mis en place un autocontrôle autre que le conventionnement</a:t>
                      </a:r>
                      <a:endParaRPr lang="fr-FR" sz="1000">
                        <a:effectLst/>
                        <a:latin typeface="Times New Roman" panose="02020603050405020304" pitchFamily="18" charset="0"/>
                        <a:ea typeface="Times New Roman" panose="02020603050405020304" pitchFamily="18" charset="0"/>
                      </a:endParaRPr>
                    </a:p>
                  </a:txBody>
                  <a:tcPr marL="44450" marR="44450" marT="0" marB="0"/>
                </a:tc>
                <a:tc gridSpan="2">
                  <a:txBody>
                    <a:bodyPr/>
                    <a:lstStyle/>
                    <a:p>
                      <a:pPr algn="ctr">
                        <a:spcAft>
                          <a:spcPts val="0"/>
                        </a:spcAft>
                      </a:pPr>
                      <a:r>
                        <a:rPr lang="fr-FR" sz="1100">
                          <a:effectLst/>
                        </a:rPr>
                        <a:t>-4</a:t>
                      </a:r>
                      <a:endParaRPr lang="fr-FR" sz="1000">
                        <a:effectLst/>
                        <a:latin typeface="Times New Roman" panose="02020603050405020304" pitchFamily="18" charset="0"/>
                        <a:ea typeface="Times New Roman" panose="02020603050405020304" pitchFamily="18" charset="0"/>
                      </a:endParaRPr>
                    </a:p>
                  </a:txBody>
                  <a:tcPr marL="44450" marR="44450" marT="0" marB="0"/>
                </a:tc>
                <a:tc hMerge="1">
                  <a:txBody>
                    <a:bodyPr/>
                    <a:lstStyle/>
                    <a:p>
                      <a:endParaRPr lang="fr-FR"/>
                    </a:p>
                  </a:txBody>
                  <a:tcPr/>
                </a:tc>
              </a:tr>
              <a:tr h="481868">
                <a:tc>
                  <a:txBody>
                    <a:bodyPr/>
                    <a:lstStyle/>
                    <a:p>
                      <a:pPr algn="ctr">
                        <a:spcAft>
                          <a:spcPts val="0"/>
                        </a:spcAft>
                      </a:pPr>
                      <a:r>
                        <a:rPr lang="fr-FR" sz="1100">
                          <a:effectLst/>
                        </a:rPr>
                        <a:t>4</a:t>
                      </a:r>
                      <a:endParaRPr lang="fr-FR" sz="1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fr-FR" sz="1100">
                          <a:effectLst/>
                        </a:rPr>
                        <a:t>L’entreprise n’a pas d’antécédent sur les 3 dernières années</a:t>
                      </a:r>
                      <a:endParaRPr lang="fr-FR" sz="1000">
                        <a:effectLst/>
                        <a:latin typeface="Times New Roman" panose="02020603050405020304" pitchFamily="18" charset="0"/>
                        <a:ea typeface="Times New Roman" panose="02020603050405020304" pitchFamily="18" charset="0"/>
                      </a:endParaRPr>
                    </a:p>
                  </a:txBody>
                  <a:tcPr marL="44450" marR="44450" marT="0" marB="0"/>
                </a:tc>
                <a:tc gridSpan="2">
                  <a:txBody>
                    <a:bodyPr/>
                    <a:lstStyle/>
                    <a:p>
                      <a:pPr algn="ctr">
                        <a:spcAft>
                          <a:spcPts val="0"/>
                        </a:spcAft>
                      </a:pPr>
                      <a:r>
                        <a:rPr lang="fr-FR" sz="1100">
                          <a:effectLst/>
                        </a:rPr>
                        <a:t>-4</a:t>
                      </a:r>
                      <a:endParaRPr lang="fr-FR" sz="1000">
                        <a:effectLst/>
                        <a:latin typeface="Times New Roman" panose="02020603050405020304" pitchFamily="18" charset="0"/>
                        <a:ea typeface="Times New Roman" panose="02020603050405020304" pitchFamily="18" charset="0"/>
                      </a:endParaRPr>
                    </a:p>
                  </a:txBody>
                  <a:tcPr marL="44450" marR="44450" marT="0" marB="0"/>
                </a:tc>
                <a:tc hMerge="1">
                  <a:txBody>
                    <a:bodyPr/>
                    <a:lstStyle/>
                    <a:p>
                      <a:endParaRPr lang="fr-FR"/>
                    </a:p>
                  </a:txBody>
                  <a:tcPr/>
                </a:tc>
              </a:tr>
              <a:tr h="240934">
                <a:tc>
                  <a:txBody>
                    <a:bodyPr/>
                    <a:lstStyle/>
                    <a:p>
                      <a:pPr>
                        <a:spcAft>
                          <a:spcPts val="0"/>
                        </a:spcAft>
                      </a:pPr>
                      <a:r>
                        <a:rPr lang="fr-FR" sz="1100" b="1" u="none" strike="noStrike" kern="0">
                          <a:effectLst/>
                        </a:rPr>
                        <a:t> </a:t>
                      </a:r>
                      <a:endParaRPr lang="fr-FR" sz="1000" b="1" u="sng" kern="0">
                        <a:effectLst/>
                        <a:latin typeface="Times New Roman" panose="02020603050405020304" pitchFamily="18" charset="0"/>
                      </a:endParaRPr>
                    </a:p>
                  </a:txBody>
                  <a:tcPr marL="44450" marR="44450" marT="0" marB="0"/>
                </a:tc>
                <a:tc>
                  <a:txBody>
                    <a:bodyPr/>
                    <a:lstStyle/>
                    <a:p>
                      <a:pPr algn="just">
                        <a:spcAft>
                          <a:spcPts val="0"/>
                        </a:spcAft>
                      </a:pPr>
                      <a:r>
                        <a:rPr lang="fr-FR" sz="1100" b="1" dirty="0">
                          <a:effectLst/>
                        </a:rPr>
                        <a:t>Éléments de nature à accroître l’estimation du risque :</a:t>
                      </a:r>
                      <a:endParaRPr lang="fr-FR" sz="10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fr-FR" sz="1100">
                          <a:effectLst/>
                        </a:rPr>
                        <a:t> </a:t>
                      </a:r>
                      <a:endParaRPr lang="fr-FR" sz="1000">
                        <a:effectLst/>
                        <a:latin typeface="Times New Roman" panose="02020603050405020304" pitchFamily="18" charset="0"/>
                        <a:ea typeface="Times New Roman" panose="02020603050405020304" pitchFamily="18" charset="0"/>
                      </a:endParaRPr>
                    </a:p>
                  </a:txBody>
                  <a:tcPr marL="44450" marR="44450" marT="0" marB="0"/>
                </a:tc>
                <a:tc>
                  <a:txBody>
                    <a:bodyPr/>
                    <a:lstStyle/>
                    <a:p>
                      <a:pPr>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nchor="ctr"/>
                </a:tc>
              </a:tr>
              <a:tr h="240934">
                <a:tc>
                  <a:txBody>
                    <a:bodyPr/>
                    <a:lstStyle/>
                    <a:p>
                      <a:pPr algn="ctr">
                        <a:spcAft>
                          <a:spcPts val="0"/>
                        </a:spcAft>
                      </a:pPr>
                      <a:r>
                        <a:rPr lang="fr-FR" sz="1100">
                          <a:effectLst/>
                        </a:rPr>
                        <a:t>1</a:t>
                      </a:r>
                      <a:endParaRPr lang="fr-FR" sz="1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fr-FR" sz="1100">
                          <a:effectLst/>
                        </a:rPr>
                        <a:t>L’entreprise a fait l’objet d’un ou plusieurs CNC depuis 3 ans</a:t>
                      </a:r>
                      <a:endParaRPr lang="fr-FR" sz="1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fr-FR" sz="1100">
                          <a:effectLst/>
                        </a:rPr>
                        <a:t>2</a:t>
                      </a:r>
                      <a:endParaRPr lang="fr-FR" sz="1000">
                        <a:effectLst/>
                        <a:latin typeface="Times New Roman" panose="02020603050405020304" pitchFamily="18" charset="0"/>
                        <a:ea typeface="Times New Roman" panose="02020603050405020304" pitchFamily="18" charset="0"/>
                      </a:endParaRPr>
                    </a:p>
                  </a:txBody>
                  <a:tcPr marL="44450" marR="44450" marT="0" marB="0"/>
                </a:tc>
                <a:tc>
                  <a:txBody>
                    <a:bodyPr/>
                    <a:lstStyle/>
                    <a:p>
                      <a:pPr>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nchor="ctr"/>
                </a:tc>
              </a:tr>
              <a:tr h="240934">
                <a:tc>
                  <a:txBody>
                    <a:bodyPr/>
                    <a:lstStyle/>
                    <a:p>
                      <a:pPr algn="ctr">
                        <a:spcAft>
                          <a:spcPts val="0"/>
                        </a:spcAft>
                      </a:pPr>
                      <a:r>
                        <a:rPr lang="fr-FR" sz="1100">
                          <a:effectLst/>
                        </a:rPr>
                        <a:t>2</a:t>
                      </a:r>
                      <a:endParaRPr lang="fr-FR" sz="1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fr-FR" sz="1100">
                          <a:effectLst/>
                        </a:rPr>
                        <a:t>L’entreprise a fait l’objet de suites pédagogiques depuis 3 ans</a:t>
                      </a:r>
                      <a:endParaRPr lang="fr-FR" sz="1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fr-FR" sz="1100">
                          <a:effectLst/>
                        </a:rPr>
                        <a:t>2</a:t>
                      </a:r>
                      <a:endParaRPr lang="fr-FR" sz="1000">
                        <a:effectLst/>
                        <a:latin typeface="Times New Roman" panose="02020603050405020304" pitchFamily="18" charset="0"/>
                        <a:ea typeface="Times New Roman" panose="02020603050405020304" pitchFamily="18" charset="0"/>
                      </a:endParaRPr>
                    </a:p>
                  </a:txBody>
                  <a:tcPr marL="44450" marR="44450" marT="0" marB="0"/>
                </a:tc>
                <a:tc>
                  <a:txBody>
                    <a:bodyPr/>
                    <a:lstStyle/>
                    <a:p>
                      <a:pPr>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nchor="ctr"/>
                </a:tc>
              </a:tr>
              <a:tr h="481868">
                <a:tc>
                  <a:txBody>
                    <a:bodyPr/>
                    <a:lstStyle/>
                    <a:p>
                      <a:pPr algn="ctr">
                        <a:spcAft>
                          <a:spcPts val="0"/>
                        </a:spcAft>
                      </a:pPr>
                      <a:r>
                        <a:rPr lang="fr-FR" sz="1100">
                          <a:effectLst/>
                        </a:rPr>
                        <a:t>3</a:t>
                      </a:r>
                      <a:endParaRPr lang="fr-FR" sz="1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fr-FR" sz="1100">
                          <a:effectLst/>
                        </a:rPr>
                        <a:t>L’entreprise a fait l’objet de mesures de police administratives depuis 3 ans</a:t>
                      </a:r>
                      <a:endParaRPr lang="fr-FR" sz="1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fr-FR" sz="1100">
                          <a:effectLst/>
                        </a:rPr>
                        <a:t>4</a:t>
                      </a:r>
                      <a:endParaRPr lang="fr-FR" sz="1000">
                        <a:effectLst/>
                        <a:latin typeface="Times New Roman" panose="02020603050405020304" pitchFamily="18" charset="0"/>
                        <a:ea typeface="Times New Roman" panose="02020603050405020304" pitchFamily="18" charset="0"/>
                      </a:endParaRPr>
                    </a:p>
                  </a:txBody>
                  <a:tcPr marL="44450" marR="44450" marT="0" marB="0"/>
                </a:tc>
                <a:tc>
                  <a:txBody>
                    <a:bodyPr/>
                    <a:lstStyle/>
                    <a:p>
                      <a:pPr>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nchor="ctr"/>
                </a:tc>
              </a:tr>
              <a:tr h="240934">
                <a:tc>
                  <a:txBody>
                    <a:bodyPr/>
                    <a:lstStyle/>
                    <a:p>
                      <a:pPr algn="ctr">
                        <a:spcAft>
                          <a:spcPts val="0"/>
                        </a:spcAft>
                      </a:pPr>
                      <a:r>
                        <a:rPr lang="fr-FR" sz="1100">
                          <a:effectLst/>
                        </a:rPr>
                        <a:t>4</a:t>
                      </a:r>
                      <a:endParaRPr lang="fr-FR" sz="1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fr-FR" sz="1100">
                          <a:effectLst/>
                        </a:rPr>
                        <a:t>L’entreprise a fait l’objet de suites contentieuses depuis 3 ans</a:t>
                      </a:r>
                      <a:endParaRPr lang="fr-FR" sz="1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fr-FR" sz="1100">
                          <a:effectLst/>
                        </a:rPr>
                        <a:t>6</a:t>
                      </a:r>
                      <a:endParaRPr lang="fr-FR" sz="1000">
                        <a:effectLst/>
                        <a:latin typeface="Times New Roman" panose="02020603050405020304" pitchFamily="18" charset="0"/>
                        <a:ea typeface="Times New Roman" panose="02020603050405020304" pitchFamily="18" charset="0"/>
                      </a:endParaRPr>
                    </a:p>
                  </a:txBody>
                  <a:tcPr marL="44450" marR="44450" marT="0" marB="0"/>
                </a:tc>
                <a:tc>
                  <a:txBody>
                    <a:bodyPr/>
                    <a:lstStyle/>
                    <a:p>
                      <a:pPr>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nchor="ctr"/>
                </a:tc>
              </a:tr>
              <a:tr h="240934">
                <a:tc>
                  <a:txBody>
                    <a:bodyPr/>
                    <a:lstStyle/>
                    <a:p>
                      <a:pPr algn="ctr">
                        <a:spcBef>
                          <a:spcPts val="600"/>
                        </a:spcBef>
                        <a:spcAft>
                          <a:spcPts val="600"/>
                        </a:spcAft>
                        <a:tabLst>
                          <a:tab pos="4000500" algn="l"/>
                        </a:tabLst>
                      </a:pPr>
                      <a:r>
                        <a:rPr lang="fr-FR" sz="1100" cap="all">
                          <a:effectLst/>
                        </a:rPr>
                        <a:t> </a:t>
                      </a:r>
                      <a:endParaRPr lang="fr-FR" sz="1000" b="1" cap="all">
                        <a:effectLst/>
                        <a:latin typeface="Times New Roman" panose="02020603050405020304" pitchFamily="18" charset="0"/>
                      </a:endParaRPr>
                    </a:p>
                  </a:txBody>
                  <a:tcPr marL="44450" marR="44450" marT="0" marB="0"/>
                </a:tc>
                <a:tc>
                  <a:txBody>
                    <a:bodyPr/>
                    <a:lstStyle/>
                    <a:p>
                      <a:pPr algn="just">
                        <a:spcBef>
                          <a:spcPts val="600"/>
                        </a:spcBef>
                        <a:spcAft>
                          <a:spcPts val="600"/>
                        </a:spcAft>
                        <a:tabLst>
                          <a:tab pos="4000500" algn="l"/>
                        </a:tabLst>
                      </a:pPr>
                      <a:r>
                        <a:rPr lang="fr-FR" sz="1100" b="1" cap="all" dirty="0">
                          <a:effectLst/>
                        </a:rPr>
                        <a:t>TOTAL  	L=</a:t>
                      </a:r>
                      <a:endParaRPr lang="fr-FR" sz="1000" b="1" cap="all" dirty="0">
                        <a:effectLst/>
                        <a:latin typeface="Times New Roman" panose="02020603050405020304" pitchFamily="18" charset="0"/>
                      </a:endParaRPr>
                    </a:p>
                  </a:txBody>
                  <a:tcPr marL="44450" marR="44450" marT="0" marB="0"/>
                </a:tc>
                <a:tc>
                  <a:txBody>
                    <a:bodyPr/>
                    <a:lstStyle/>
                    <a:p>
                      <a:pPr algn="ctr">
                        <a:spcAft>
                          <a:spcPts val="0"/>
                        </a:spcAft>
                      </a:pPr>
                      <a:r>
                        <a:rPr lang="fr-FR" sz="1100">
                          <a:effectLst/>
                        </a:rPr>
                        <a:t> </a:t>
                      </a:r>
                      <a:endParaRPr lang="fr-FR" sz="1000">
                        <a:effectLst/>
                        <a:latin typeface="Times New Roman" panose="02020603050405020304" pitchFamily="18" charset="0"/>
                        <a:ea typeface="Times New Roman" panose="02020603050405020304" pitchFamily="18" charset="0"/>
                      </a:endParaRPr>
                    </a:p>
                  </a:txBody>
                  <a:tcPr marL="44450" marR="44450" marT="0" marB="0"/>
                </a:tc>
                <a:tc>
                  <a:txBody>
                    <a:bodyPr/>
                    <a:lstStyle/>
                    <a:p>
                      <a:pPr>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763849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V="1">
            <a:off x="283524" y="1696822"/>
            <a:ext cx="12380966" cy="5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7" y="886120"/>
            <a:ext cx="8829263" cy="551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7145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457200" y="128160"/>
            <a:ext cx="8228160" cy="1434600"/>
          </a:xfrm>
          <a:prstGeom prst="rect">
            <a:avLst/>
          </a:prstGeom>
        </p:spPr>
        <p:txBody>
          <a:bodyPr lIns="90000" tIns="46800" rIns="90000" bIns="46800" anchor="ctr"/>
          <a:lstStyle/>
          <a:p>
            <a:pPr algn="ctr"/>
            <a:r>
              <a:rPr lang="fr-FR" sz="4400" dirty="0" err="1">
                <a:solidFill>
                  <a:srgbClr val="0C92C1"/>
                </a:solidFill>
              </a:rPr>
              <a:t>Risk</a:t>
            </a:r>
            <a:r>
              <a:rPr lang="fr-FR" sz="4400" dirty="0">
                <a:solidFill>
                  <a:srgbClr val="0C92C1"/>
                </a:solidFill>
              </a:rPr>
              <a:t> </a:t>
            </a:r>
            <a:r>
              <a:rPr lang="fr-FR" sz="4400" dirty="0" err="1">
                <a:solidFill>
                  <a:srgbClr val="0C92C1"/>
                </a:solidFill>
              </a:rPr>
              <a:t>analysis</a:t>
            </a:r>
            <a:r>
              <a:rPr lang="fr-FR" sz="4400" dirty="0">
                <a:solidFill>
                  <a:srgbClr val="0C92C1"/>
                </a:solidFill>
              </a:rPr>
              <a:t> – new in 2014 for France</a:t>
            </a:r>
            <a:endParaRPr sz="4400" dirty="0"/>
          </a:p>
        </p:txBody>
      </p:sp>
      <p:sp>
        <p:nvSpPr>
          <p:cNvPr id="93" name="TextShape 2"/>
          <p:cNvSpPr txBox="1"/>
          <p:nvPr/>
        </p:nvSpPr>
        <p:spPr>
          <a:xfrm>
            <a:off x="457200" y="1600200"/>
            <a:ext cx="8228160" cy="4524840"/>
          </a:xfrm>
          <a:prstGeom prst="rect">
            <a:avLst/>
          </a:prstGeom>
        </p:spPr>
        <p:txBody>
          <a:bodyPr lIns="90000" tIns="46800" rIns="90000" bIns="46800"/>
          <a:lstStyle/>
          <a:p>
            <a:pPr>
              <a:buFont typeface="Calibri"/>
              <a:buChar char="-"/>
            </a:pPr>
            <a:r>
              <a:rPr lang="fr-FR" sz="4000" dirty="0"/>
              <a:t>Update of the </a:t>
            </a:r>
            <a:r>
              <a:rPr lang="fr-FR" sz="4000" dirty="0" err="1"/>
              <a:t>database</a:t>
            </a:r>
            <a:endParaRPr sz="4000" dirty="0"/>
          </a:p>
          <a:p>
            <a:pPr>
              <a:buFont typeface="Calibri"/>
              <a:buChar char="-"/>
            </a:pPr>
            <a:r>
              <a:rPr lang="fr-FR" sz="4000" dirty="0" err="1"/>
              <a:t>Focussing</a:t>
            </a:r>
            <a:r>
              <a:rPr lang="fr-FR" sz="4000" dirty="0"/>
              <a:t> on the </a:t>
            </a:r>
            <a:r>
              <a:rPr lang="fr-FR" sz="4000" dirty="0" err="1"/>
              <a:t>higher</a:t>
            </a:r>
            <a:r>
              <a:rPr lang="fr-FR" sz="4000" dirty="0"/>
              <a:t> </a:t>
            </a:r>
            <a:r>
              <a:rPr lang="fr-FR" sz="4000" dirty="0" err="1"/>
              <a:t>level</a:t>
            </a:r>
            <a:r>
              <a:rPr lang="fr-FR" sz="4000" dirty="0"/>
              <a:t> of the </a:t>
            </a:r>
            <a:r>
              <a:rPr lang="fr-FR" sz="4000" dirty="0" err="1"/>
              <a:t>trading</a:t>
            </a:r>
            <a:r>
              <a:rPr lang="fr-FR" sz="4000" dirty="0"/>
              <a:t> </a:t>
            </a:r>
            <a:r>
              <a:rPr lang="fr-FR" sz="4000" dirty="0" err="1"/>
              <a:t>chain</a:t>
            </a:r>
            <a:r>
              <a:rPr lang="fr-FR" sz="4000" dirty="0"/>
              <a:t> (import, production, </a:t>
            </a:r>
            <a:r>
              <a:rPr lang="fr-FR" sz="4000" dirty="0" err="1"/>
              <a:t>wholesalers</a:t>
            </a:r>
            <a:r>
              <a:rPr lang="fr-FR" sz="4000" dirty="0"/>
              <a:t>)</a:t>
            </a:r>
            <a:endParaRPr sz="4000" dirty="0"/>
          </a:p>
          <a:p>
            <a:pPr>
              <a:buFont typeface="Calibri"/>
              <a:buChar char="-"/>
            </a:pPr>
            <a:r>
              <a:rPr lang="fr-FR" sz="4000" dirty="0" err="1"/>
              <a:t>Starting</a:t>
            </a:r>
            <a:r>
              <a:rPr lang="fr-FR" sz="4000" dirty="0"/>
              <a:t> 2014, </a:t>
            </a:r>
            <a:r>
              <a:rPr lang="fr-FR" sz="4000" dirty="0" err="1"/>
              <a:t>resumé</a:t>
            </a:r>
            <a:r>
              <a:rPr lang="fr-FR" sz="4000" dirty="0"/>
              <a:t> in 2015.</a:t>
            </a:r>
            <a:endParaRPr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Shape 1"/>
          <p:cNvSpPr txBox="1"/>
          <p:nvPr/>
        </p:nvSpPr>
        <p:spPr>
          <a:xfrm>
            <a:off x="457200" y="685800"/>
            <a:ext cx="8228160" cy="1433880"/>
          </a:xfrm>
          <a:prstGeom prst="rect">
            <a:avLst/>
          </a:prstGeom>
        </p:spPr>
        <p:txBody>
          <a:bodyPr lIns="90000" tIns="46800" rIns="90000" bIns="46800" anchor="ctr"/>
          <a:lstStyle/>
          <a:p>
            <a:pPr algn="ctr"/>
            <a:r>
              <a:rPr lang="fr-FR" sz="4800" dirty="0">
                <a:solidFill>
                  <a:srgbClr val="0C92C1"/>
                </a:solidFill>
              </a:rPr>
              <a:t>Standardisation</a:t>
            </a:r>
            <a:endParaRPr dirty="0"/>
          </a:p>
        </p:txBody>
      </p:sp>
      <p:sp>
        <p:nvSpPr>
          <p:cNvPr id="16" name="TextShape 2"/>
          <p:cNvSpPr txBox="1"/>
          <p:nvPr/>
        </p:nvSpPr>
        <p:spPr>
          <a:xfrm>
            <a:off x="411840" y="2580480"/>
            <a:ext cx="8228160" cy="3629160"/>
          </a:xfrm>
          <a:prstGeom prst="rect">
            <a:avLst/>
          </a:prstGeom>
        </p:spPr>
        <p:txBody>
          <a:bodyPr lIns="90000" tIns="46800" rIns="90000" bIns="46800"/>
          <a:lstStyle/>
          <a:p>
            <a:pPr>
              <a:buFont typeface="Times New Roman"/>
              <a:buChar char="•"/>
            </a:pPr>
            <a:r>
              <a:rPr lang="fr-FR" sz="2400" dirty="0" err="1"/>
              <a:t>Creating</a:t>
            </a:r>
            <a:r>
              <a:rPr lang="fr-FR" sz="2400" dirty="0"/>
              <a:t> the MCO (R(CE) n°1234/2007) – </a:t>
            </a:r>
            <a:r>
              <a:rPr lang="fr-FR" sz="2400" dirty="0" err="1"/>
              <a:t>instead</a:t>
            </a:r>
            <a:r>
              <a:rPr lang="fr-FR" sz="2400" dirty="0"/>
              <a:t> of 20 </a:t>
            </a:r>
            <a:r>
              <a:rPr lang="fr-FR" sz="2400" dirty="0" err="1"/>
              <a:t>others</a:t>
            </a:r>
            <a:r>
              <a:rPr lang="fr-FR" sz="2400" dirty="0"/>
              <a:t> </a:t>
            </a:r>
            <a:r>
              <a:rPr lang="fr-FR" sz="2400" dirty="0" err="1"/>
              <a:t>before</a:t>
            </a:r>
            <a:endParaRPr dirty="0"/>
          </a:p>
          <a:p>
            <a:pPr>
              <a:buFont typeface="Times New Roman"/>
              <a:buChar char="•"/>
            </a:pPr>
            <a:r>
              <a:rPr lang="fr-FR" sz="2400" dirty="0" err="1"/>
              <a:t>Limitating</a:t>
            </a:r>
            <a:r>
              <a:rPr lang="fr-FR" sz="2400" dirty="0"/>
              <a:t> the </a:t>
            </a:r>
            <a:r>
              <a:rPr lang="fr-FR" sz="2400" dirty="0" err="1"/>
              <a:t>number</a:t>
            </a:r>
            <a:r>
              <a:rPr lang="fr-FR" sz="2400" dirty="0"/>
              <a:t> of standards to 10</a:t>
            </a:r>
            <a:endParaRPr dirty="0"/>
          </a:p>
          <a:p>
            <a:pPr>
              <a:buFont typeface="Times New Roman"/>
              <a:buChar char="•"/>
            </a:pPr>
            <a:r>
              <a:rPr lang="fr-FR" sz="2400" dirty="0" err="1"/>
              <a:t>Simplificate</a:t>
            </a:r>
            <a:r>
              <a:rPr lang="fr-FR" sz="2400" dirty="0"/>
              <a:t> the control </a:t>
            </a:r>
            <a:r>
              <a:rPr lang="fr-FR" sz="2400" dirty="0" err="1"/>
              <a:t>regulation</a:t>
            </a:r>
            <a:endParaRPr dirty="0"/>
          </a:p>
          <a:p>
            <a:pPr>
              <a:buFont typeface="Times New Roman"/>
              <a:buChar char="•"/>
            </a:pPr>
            <a:r>
              <a:rPr lang="fr-FR" sz="2400" dirty="0" err="1"/>
              <a:t>Only</a:t>
            </a:r>
            <a:r>
              <a:rPr lang="fr-FR" sz="2400" dirty="0"/>
              <a:t> one </a:t>
            </a:r>
            <a:r>
              <a:rPr lang="fr-FR" sz="2400" dirty="0" err="1"/>
              <a:t>regulation</a:t>
            </a:r>
            <a:r>
              <a:rPr lang="fr-FR" sz="2400" dirty="0"/>
              <a:t> </a:t>
            </a:r>
            <a:r>
              <a:rPr lang="fr-FR" sz="2400" dirty="0" err="1"/>
              <a:t>with</a:t>
            </a:r>
            <a:r>
              <a:rPr lang="fr-FR" sz="2400" dirty="0"/>
              <a:t> 11 standards</a:t>
            </a:r>
            <a:endParaRPr dirty="0"/>
          </a:p>
          <a:p>
            <a:endParaRPr dirty="0"/>
          </a:p>
          <a:p>
            <a:r>
              <a:rPr lang="fr-FR" sz="2400" dirty="0"/>
              <a:t>=&gt; </a:t>
            </a:r>
            <a:r>
              <a:rPr lang="fr-FR" sz="2400" dirty="0" err="1"/>
              <a:t>increase</a:t>
            </a:r>
            <a:r>
              <a:rPr lang="fr-FR" sz="2400" dirty="0"/>
              <a:t> the </a:t>
            </a:r>
            <a:r>
              <a:rPr lang="fr-FR" sz="2400" dirty="0" err="1"/>
              <a:t>consumption</a:t>
            </a:r>
            <a:r>
              <a:rPr lang="fr-FR" sz="2400" dirty="0"/>
              <a:t> of F&amp;V in Europ</a:t>
            </a:r>
            <a:endParaRPr dirty="0"/>
          </a:p>
          <a:p>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1"/>
          <p:cNvSpPr txBox="1"/>
          <p:nvPr/>
        </p:nvSpPr>
        <p:spPr>
          <a:xfrm>
            <a:off x="228240" y="533520"/>
            <a:ext cx="8915400" cy="838440"/>
          </a:xfrm>
          <a:prstGeom prst="rect">
            <a:avLst/>
          </a:prstGeom>
        </p:spPr>
        <p:txBody>
          <a:bodyPr lIns="90000" tIns="46800" rIns="90000" bIns="46800" anchor="ctr"/>
          <a:lstStyle/>
          <a:p>
            <a:pPr algn="ctr"/>
            <a:r>
              <a:rPr lang="fr-FR" sz="4800" dirty="0">
                <a:solidFill>
                  <a:srgbClr val="0C92C1"/>
                </a:solidFill>
              </a:rPr>
              <a:t>The EU </a:t>
            </a:r>
            <a:r>
              <a:rPr lang="fr-FR" sz="4800" dirty="0" err="1">
                <a:solidFill>
                  <a:srgbClr val="0C92C1"/>
                </a:solidFill>
              </a:rPr>
              <a:t>regulation</a:t>
            </a:r>
            <a:endParaRPr dirty="0"/>
          </a:p>
        </p:txBody>
      </p:sp>
      <p:sp>
        <p:nvSpPr>
          <p:cNvPr id="18" name="TextShape 2"/>
          <p:cNvSpPr txBox="1"/>
          <p:nvPr/>
        </p:nvSpPr>
        <p:spPr>
          <a:xfrm>
            <a:off x="228600" y="1371600"/>
            <a:ext cx="8305920" cy="4531680"/>
          </a:xfrm>
          <a:prstGeom prst="rect">
            <a:avLst/>
          </a:prstGeom>
        </p:spPr>
        <p:txBody>
          <a:bodyPr lIns="90000" tIns="46800" rIns="90000" bIns="46800"/>
          <a:lstStyle/>
          <a:p>
            <a:endParaRPr dirty="0"/>
          </a:p>
          <a:p>
            <a:pPr algn="ctr"/>
            <a:r>
              <a:rPr lang="fr-FR" b="1" u="sng" dirty="0" err="1"/>
              <a:t>Regulation</a:t>
            </a:r>
            <a:r>
              <a:rPr lang="fr-FR" b="1" u="sng" dirty="0"/>
              <a:t>(EU) n°1308/2013</a:t>
            </a:r>
            <a:endParaRPr dirty="0"/>
          </a:p>
          <a:p>
            <a:endParaRPr dirty="0"/>
          </a:p>
          <a:p>
            <a:r>
              <a:rPr lang="fr-FR" sz="2600" b="1" u="sng" dirty="0"/>
              <a:t>Art. 1 :</a:t>
            </a:r>
            <a:r>
              <a:rPr lang="fr-FR" sz="2600" dirty="0"/>
              <a:t> Scope</a:t>
            </a:r>
            <a:endParaRPr dirty="0"/>
          </a:p>
          <a:p>
            <a:pPr>
              <a:buBlip>
                <a:blip r:embed="rId2"/>
              </a:buBlip>
            </a:pPr>
            <a:r>
              <a:rPr lang="fr-FR" sz="2200" dirty="0"/>
              <a:t>     </a:t>
            </a:r>
            <a:r>
              <a:rPr lang="fr-FR" sz="2200" dirty="0" err="1"/>
              <a:t>Fresh</a:t>
            </a:r>
            <a:r>
              <a:rPr lang="fr-FR" sz="2200" dirty="0"/>
              <a:t> fruits and </a:t>
            </a:r>
            <a:r>
              <a:rPr lang="fr-FR" sz="2200" dirty="0" err="1"/>
              <a:t>vegetables</a:t>
            </a:r>
            <a:r>
              <a:rPr lang="fr-FR" sz="2200" dirty="0"/>
              <a:t>: Annexe I, part. IX</a:t>
            </a:r>
            <a:endParaRPr dirty="0"/>
          </a:p>
          <a:p>
            <a:pPr>
              <a:buBlip>
                <a:blip r:embed="rId2"/>
              </a:buBlip>
            </a:pPr>
            <a:r>
              <a:rPr lang="fr-FR" sz="2200" dirty="0"/>
              <a:t>    </a:t>
            </a:r>
            <a:r>
              <a:rPr lang="fr-FR" sz="2200" dirty="0" err="1"/>
              <a:t>Processed</a:t>
            </a:r>
            <a:r>
              <a:rPr lang="fr-FR" sz="2200" dirty="0"/>
              <a:t> fruits and </a:t>
            </a:r>
            <a:r>
              <a:rPr lang="fr-FR" sz="2200" dirty="0" err="1"/>
              <a:t>vegetables</a:t>
            </a:r>
            <a:r>
              <a:rPr lang="fr-FR" sz="2200" dirty="0"/>
              <a:t>: Part. X</a:t>
            </a:r>
            <a:endParaRPr dirty="0"/>
          </a:p>
          <a:p>
            <a:pPr>
              <a:buBlip>
                <a:blip r:embed="rId2"/>
              </a:buBlip>
            </a:pPr>
            <a:r>
              <a:rPr lang="fr-FR" sz="2200" dirty="0"/>
              <a:t>     Bananas: part XI</a:t>
            </a:r>
            <a:endParaRPr dirty="0"/>
          </a:p>
          <a:p>
            <a:endParaRPr dirty="0"/>
          </a:p>
          <a:p>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Shape 1"/>
          <p:cNvSpPr txBox="1"/>
          <p:nvPr/>
        </p:nvSpPr>
        <p:spPr>
          <a:xfrm>
            <a:off x="762120" y="456840"/>
            <a:ext cx="7772400" cy="1143360"/>
          </a:xfrm>
          <a:prstGeom prst="rect">
            <a:avLst/>
          </a:prstGeom>
        </p:spPr>
        <p:txBody>
          <a:bodyPr lIns="90000" tIns="46800" rIns="90000" bIns="46800" anchor="ctr"/>
          <a:lstStyle/>
          <a:p>
            <a:pPr algn="ctr"/>
            <a:r>
              <a:rPr lang="fr-FR" sz="5400" dirty="0" smtClean="0">
                <a:solidFill>
                  <a:srgbClr val="0C92C1"/>
                </a:solidFill>
              </a:rPr>
              <a:t>The </a:t>
            </a:r>
            <a:r>
              <a:rPr lang="fr-FR" sz="5400" dirty="0" err="1">
                <a:solidFill>
                  <a:srgbClr val="0C92C1"/>
                </a:solidFill>
              </a:rPr>
              <a:t>regulation</a:t>
            </a:r>
            <a:r>
              <a:rPr lang="fr-FR" sz="5400" dirty="0">
                <a:solidFill>
                  <a:srgbClr val="0C92C1"/>
                </a:solidFill>
              </a:rPr>
              <a:t> </a:t>
            </a:r>
            <a:r>
              <a:rPr lang="fr-FR" sz="5400" dirty="0" err="1">
                <a:solidFill>
                  <a:srgbClr val="0C92C1"/>
                </a:solidFill>
              </a:rPr>
              <a:t>today</a:t>
            </a:r>
            <a:endParaRPr dirty="0"/>
          </a:p>
        </p:txBody>
      </p:sp>
      <p:sp>
        <p:nvSpPr>
          <p:cNvPr id="20" name="TextShape 2"/>
          <p:cNvSpPr txBox="1"/>
          <p:nvPr/>
        </p:nvSpPr>
        <p:spPr>
          <a:xfrm>
            <a:off x="360000" y="1600200"/>
            <a:ext cx="8640000" cy="5113800"/>
          </a:xfrm>
          <a:prstGeom prst="rect">
            <a:avLst/>
          </a:prstGeom>
        </p:spPr>
        <p:txBody>
          <a:bodyPr lIns="90000" tIns="46800" rIns="90000" bIns="46800"/>
          <a:lstStyle/>
          <a:p>
            <a:pPr>
              <a:buFont typeface="Times New Roman"/>
              <a:buChar char="•"/>
            </a:pPr>
            <a:r>
              <a:rPr lang="fr-FR" sz="2800" b="1" u="sng"/>
              <a:t>Common organisation of the markets (« COM ») R(UE) 1308/2013 Dec. 13, 2013</a:t>
            </a:r>
            <a:r>
              <a:rPr lang="fr-FR"/>
              <a:t> </a:t>
            </a:r>
            <a:endParaRPr/>
          </a:p>
          <a:p>
            <a:pPr>
              <a:buFont typeface="Times New Roman"/>
              <a:buChar char="•"/>
            </a:pPr>
            <a:r>
              <a:rPr lang="fr-FR"/>
              <a:t> </a:t>
            </a:r>
            <a:r>
              <a:rPr lang="fr-FR" sz="2000"/>
              <a:t>  Art. 75 keeps standards for F&amp;V </a:t>
            </a:r>
            <a:endParaRPr/>
          </a:p>
          <a:p>
            <a:pPr>
              <a:buFont typeface="Times New Roman"/>
              <a:buChar char="•"/>
            </a:pPr>
            <a:r>
              <a:rPr lang="fr-FR" sz="2000"/>
              <a:t>   Art. 76 « </a:t>
            </a:r>
            <a:r>
              <a:rPr lang="fr-FR" sz="2000">
                <a:solidFill>
                  <a:srgbClr val="000000"/>
                </a:solidFill>
                <a:latin typeface="EUAlbertina;EU Albertina"/>
                <a:ea typeface="EUAlbertina;EU Albertina"/>
              </a:rPr>
              <a:t>products of the fruit and vegetables sector which are intended to be sold fresh to the consumer may only be marketed if they are sound, fair and of marketable quality and if the country of origin is indicated. »
The holder of products is in charge of the quality of the products.</a:t>
            </a:r>
            <a:endParaRPr/>
          </a:p>
          <a:p>
            <a:pPr>
              <a:buFont typeface="Times New Roman"/>
              <a:buChar char="•"/>
            </a:pPr>
            <a:r>
              <a:rPr lang="fr-FR" sz="2000">
                <a:solidFill>
                  <a:srgbClr val="000000"/>
                </a:solidFill>
                <a:latin typeface="EUAlbertina;EU Albertina"/>
                <a:ea typeface="EUAlbertina;EU Albertina"/>
              </a:rPr>
              <a:t>Member states check the conformity.</a:t>
            </a:r>
            <a:endParaRPr/>
          </a:p>
          <a:p>
            <a:pPr>
              <a:buFont typeface="Times New Roman"/>
              <a:buChar char="•"/>
            </a:pPr>
            <a:r>
              <a:rPr lang="fr-FR" sz="2000">
                <a:solidFill>
                  <a:srgbClr val="000000"/>
                </a:solidFill>
                <a:latin typeface="EUAlbertina;EU Albertina"/>
                <a:ea typeface="EUAlbertina;EU Albertina"/>
              </a:rPr>
              <a:t> Art. 230 keeps in application art 113 a) 4. from Reg. 1234/2007 :</a:t>
            </a:r>
            <a:endParaRPr/>
          </a:p>
          <a:p>
            <a:r>
              <a:rPr lang="fr-FR" sz="2000"/>
              <a:t>« check selectively, based on a risk analysis, whether the products concerned conform to the respective marketing standards. These checks shall be focused on the stage </a:t>
            </a:r>
            <a:r>
              <a:rPr lang="fr-FR" sz="2000" b="1"/>
              <a:t>prior to dispatch from the production areas </a:t>
            </a:r>
            <a:r>
              <a:rPr lang="fr-FR" sz="2000"/>
              <a:t>when the products are being packed or loaded. For </a:t>
            </a:r>
            <a:r>
              <a:rPr lang="fr-FR" sz="2000" b="1"/>
              <a:t>products from third countries</a:t>
            </a:r>
            <a:r>
              <a:rPr lang="fr-FR" sz="2000"/>
              <a:t>, checks shall be done prior to release for free circulation. » </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Shape 1"/>
          <p:cNvSpPr txBox="1"/>
          <p:nvPr/>
        </p:nvSpPr>
        <p:spPr>
          <a:xfrm>
            <a:off x="762120" y="456840"/>
            <a:ext cx="7772400" cy="1143360"/>
          </a:xfrm>
          <a:prstGeom prst="rect">
            <a:avLst/>
          </a:prstGeom>
        </p:spPr>
        <p:txBody>
          <a:bodyPr lIns="90000" tIns="46800" rIns="90000" bIns="46800" anchor="ctr"/>
          <a:lstStyle/>
          <a:p>
            <a:pPr algn="ctr"/>
            <a:r>
              <a:rPr lang="fr-FR" sz="5400" dirty="0">
                <a:solidFill>
                  <a:srgbClr val="0C92C1"/>
                </a:solidFill>
              </a:rPr>
              <a:t>The </a:t>
            </a:r>
            <a:r>
              <a:rPr lang="fr-FR" sz="5400" dirty="0" err="1">
                <a:solidFill>
                  <a:srgbClr val="0C92C1"/>
                </a:solidFill>
              </a:rPr>
              <a:t>regulation</a:t>
            </a:r>
            <a:r>
              <a:rPr lang="fr-FR" sz="5400" dirty="0">
                <a:solidFill>
                  <a:srgbClr val="0C92C1"/>
                </a:solidFill>
              </a:rPr>
              <a:t> </a:t>
            </a:r>
            <a:r>
              <a:rPr lang="fr-FR" sz="5400" dirty="0" err="1">
                <a:solidFill>
                  <a:srgbClr val="0C92C1"/>
                </a:solidFill>
              </a:rPr>
              <a:t>today</a:t>
            </a:r>
            <a:endParaRPr dirty="0"/>
          </a:p>
        </p:txBody>
      </p:sp>
      <p:sp>
        <p:nvSpPr>
          <p:cNvPr id="22" name="TextShape 2"/>
          <p:cNvSpPr txBox="1"/>
          <p:nvPr/>
        </p:nvSpPr>
        <p:spPr>
          <a:xfrm>
            <a:off x="360000" y="1600200"/>
            <a:ext cx="8640000" cy="5059800"/>
          </a:xfrm>
          <a:prstGeom prst="rect">
            <a:avLst/>
          </a:prstGeom>
        </p:spPr>
        <p:txBody>
          <a:bodyPr lIns="90000" tIns="46800" rIns="90000" bIns="46800"/>
          <a:lstStyle/>
          <a:p>
            <a:pPr>
              <a:buFont typeface="Times New Roman"/>
              <a:buChar char="•"/>
            </a:pPr>
            <a:r>
              <a:rPr lang="fr-FR" sz="2800" b="1" u="sng"/>
              <a:t>Regulation for the application of COM : R(UE) 543/2011</a:t>
            </a:r>
            <a:r>
              <a:rPr lang="fr-FR"/>
              <a:t> </a:t>
            </a:r>
            <a:endParaRPr/>
          </a:p>
          <a:p>
            <a:pPr>
              <a:buFont typeface="Times New Roman"/>
              <a:buChar char="•"/>
            </a:pPr>
            <a:r>
              <a:rPr lang="fr-FR"/>
              <a:t> </a:t>
            </a:r>
            <a:r>
              <a:rPr lang="fr-FR" sz="2800"/>
              <a:t> 1 general standard</a:t>
            </a:r>
            <a:endParaRPr/>
          </a:p>
          <a:p>
            <a:pPr>
              <a:buFont typeface="Times New Roman"/>
              <a:buChar char="•"/>
            </a:pPr>
            <a:r>
              <a:rPr lang="fr-FR" sz="2800"/>
              <a:t> 10 specific standards</a:t>
            </a:r>
            <a:endParaRPr/>
          </a:p>
          <a:p>
            <a:pPr>
              <a:buFont typeface="Times New Roman"/>
              <a:buChar char="•"/>
            </a:pPr>
            <a:r>
              <a:rPr lang="fr-FR" sz="2800"/>
              <a:t> Many exceptions</a:t>
            </a:r>
            <a:endParaRPr/>
          </a:p>
          <a:p>
            <a:pPr>
              <a:buFont typeface="Times New Roman"/>
              <a:buChar char="•"/>
            </a:pPr>
            <a:r>
              <a:rPr lang="fr-FR" sz="2800"/>
              <a:t> Bases of the risk analysis </a:t>
            </a:r>
            <a:endParaRPr/>
          </a:p>
          <a:p>
            <a:pPr>
              <a:buFont typeface="Times New Roman"/>
              <a:buChar char="•"/>
            </a:pPr>
            <a:r>
              <a:rPr lang="fr-FR" sz="2800"/>
              <a:t> Obligation of notification</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Shape 1"/>
          <p:cNvSpPr txBox="1"/>
          <p:nvPr/>
        </p:nvSpPr>
        <p:spPr>
          <a:xfrm>
            <a:off x="540000" y="360000"/>
            <a:ext cx="8229600" cy="916920"/>
          </a:xfrm>
          <a:prstGeom prst="rect">
            <a:avLst/>
          </a:prstGeom>
        </p:spPr>
        <p:txBody>
          <a:bodyPr lIns="90000" tIns="46800" rIns="90000" bIns="46800" anchor="ctr"/>
          <a:lstStyle/>
          <a:p>
            <a:pPr algn="ctr"/>
            <a:r>
              <a:rPr lang="fr-FR" sz="4800" dirty="0" err="1">
                <a:solidFill>
                  <a:srgbClr val="0C92C1"/>
                </a:solidFill>
              </a:rPr>
              <a:t>Regulation</a:t>
            </a:r>
            <a:r>
              <a:rPr lang="fr-FR" sz="4800" dirty="0">
                <a:solidFill>
                  <a:srgbClr val="0C92C1"/>
                </a:solidFill>
              </a:rPr>
              <a:t> (CE) n° 543/2011</a:t>
            </a:r>
            <a:r>
              <a:rPr lang="fr-FR" sz="5400" dirty="0"/>
              <a:t> 	</a:t>
            </a:r>
            <a:endParaRPr dirty="0"/>
          </a:p>
        </p:txBody>
      </p:sp>
      <p:sp>
        <p:nvSpPr>
          <p:cNvPr id="24" name="TextShape 2"/>
          <p:cNvSpPr txBox="1"/>
          <p:nvPr/>
        </p:nvSpPr>
        <p:spPr>
          <a:xfrm>
            <a:off x="117720" y="1441440"/>
            <a:ext cx="8659080" cy="5434920"/>
          </a:xfrm>
          <a:prstGeom prst="rect">
            <a:avLst/>
          </a:prstGeom>
        </p:spPr>
        <p:txBody>
          <a:bodyPr lIns="90000" tIns="46800" rIns="90000" bIns="46800"/>
          <a:lstStyle/>
          <a:p>
            <a:pPr lvl="1" algn="ctr">
              <a:lnSpc>
                <a:spcPct val="90000"/>
              </a:lnSpc>
              <a:buFont typeface="Wingdings" charset="2"/>
              <a:buChar char=""/>
            </a:pPr>
            <a:r>
              <a:rPr lang="fr-FR" sz="2400" b="1" u="sng"/>
              <a:t>Normes (article 3)</a:t>
            </a:r>
            <a:endParaRPr/>
          </a:p>
          <a:p>
            <a:pPr lvl="1">
              <a:lnSpc>
                <a:spcPct val="90000"/>
              </a:lnSpc>
              <a:buFont typeface="Wingdings" charset="2"/>
              <a:buChar char=""/>
            </a:pPr>
            <a:r>
              <a:rPr lang="fr-FR" sz="2000"/>
              <a:t>1 general standard</a:t>
            </a:r>
            <a:endParaRPr/>
          </a:p>
          <a:p>
            <a:pPr lvl="1">
              <a:lnSpc>
                <a:spcPct val="90000"/>
              </a:lnSpc>
              <a:buFont typeface="Wingdings" charset="2"/>
              <a:buChar char=""/>
            </a:pPr>
            <a:r>
              <a:rPr lang="fr-FR" sz="2000"/>
              <a:t>10 specific standards         </a:t>
            </a:r>
            <a:endParaRPr/>
          </a:p>
          <a:p>
            <a:pPr lvl="2">
              <a:buFont typeface="Times New Roman"/>
              <a:buChar char="•"/>
            </a:pPr>
            <a:r>
              <a:rPr lang="fr-FR" sz="2000"/>
              <a:t>Apples</a:t>
            </a:r>
            <a:endParaRPr/>
          </a:p>
          <a:p>
            <a:pPr lvl="2">
              <a:buFont typeface="Times New Roman"/>
              <a:buChar char="•"/>
            </a:pPr>
            <a:r>
              <a:rPr lang="fr-FR" sz="2000"/>
              <a:t>Citrus fruits</a:t>
            </a:r>
            <a:endParaRPr/>
          </a:p>
          <a:p>
            <a:pPr lvl="2">
              <a:buFont typeface="Times New Roman"/>
              <a:buChar char="•"/>
            </a:pPr>
            <a:r>
              <a:rPr lang="fr-FR" sz="2000"/>
              <a:t>Kiwis</a:t>
            </a:r>
            <a:endParaRPr/>
          </a:p>
          <a:p>
            <a:pPr lvl="2">
              <a:buFont typeface="Times New Roman"/>
              <a:buChar char="•"/>
            </a:pPr>
            <a:r>
              <a:rPr lang="fr-FR" sz="2000"/>
              <a:t>Salads</a:t>
            </a:r>
            <a:endParaRPr/>
          </a:p>
          <a:p>
            <a:pPr lvl="2">
              <a:buFont typeface="Times New Roman"/>
              <a:buChar char="•"/>
            </a:pPr>
            <a:r>
              <a:rPr lang="fr-FR" sz="2000"/>
              <a:t>Peachs and nectarins</a:t>
            </a:r>
            <a:endParaRPr/>
          </a:p>
          <a:p>
            <a:pPr lvl="2">
              <a:buFont typeface="Times New Roman"/>
              <a:buChar char="•"/>
            </a:pPr>
            <a:r>
              <a:rPr lang="fr-FR" sz="2000"/>
              <a:t>Pears</a:t>
            </a:r>
            <a:endParaRPr/>
          </a:p>
          <a:p>
            <a:pPr lvl="2">
              <a:buFont typeface="Times New Roman"/>
              <a:buChar char="•"/>
            </a:pPr>
            <a:r>
              <a:rPr lang="fr-FR" sz="2000"/>
              <a:t>Strawberries</a:t>
            </a:r>
            <a:endParaRPr/>
          </a:p>
          <a:p>
            <a:pPr lvl="2">
              <a:buFont typeface="Times New Roman"/>
              <a:buChar char="•"/>
            </a:pPr>
            <a:r>
              <a:rPr lang="fr-FR" sz="2000"/>
              <a:t>Sweet peppers</a:t>
            </a:r>
            <a:endParaRPr/>
          </a:p>
          <a:p>
            <a:pPr lvl="2">
              <a:buFont typeface="Times New Roman"/>
              <a:buChar char="•"/>
            </a:pPr>
            <a:r>
              <a:rPr lang="fr-FR" sz="2000"/>
              <a:t>Table grapes</a:t>
            </a:r>
            <a:endParaRPr/>
          </a:p>
          <a:p>
            <a:pPr lvl="2">
              <a:buFont typeface="Times New Roman"/>
              <a:buChar char="•"/>
            </a:pPr>
            <a:r>
              <a:rPr lang="fr-FR" sz="2000"/>
              <a:t>Tomatoes</a:t>
            </a:r>
            <a:endParaRPr/>
          </a:p>
          <a:p>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Shape 1"/>
          <p:cNvSpPr txBox="1"/>
          <p:nvPr/>
        </p:nvSpPr>
        <p:spPr>
          <a:xfrm>
            <a:off x="590400" y="360000"/>
            <a:ext cx="8229600" cy="916920"/>
          </a:xfrm>
          <a:prstGeom prst="rect">
            <a:avLst/>
          </a:prstGeom>
        </p:spPr>
        <p:txBody>
          <a:bodyPr lIns="90000" tIns="46800" rIns="90000" bIns="46800" anchor="ctr"/>
          <a:lstStyle/>
          <a:p>
            <a:pPr algn="ctr"/>
            <a:r>
              <a:rPr lang="fr-FR" sz="4800" dirty="0" err="1">
                <a:solidFill>
                  <a:srgbClr val="0C92C1"/>
                </a:solidFill>
              </a:rPr>
              <a:t>Regulation</a:t>
            </a:r>
            <a:r>
              <a:rPr lang="fr-FR" sz="4800" dirty="0">
                <a:solidFill>
                  <a:srgbClr val="0C92C1"/>
                </a:solidFill>
              </a:rPr>
              <a:t> (CE) n° 543/2011</a:t>
            </a:r>
            <a:r>
              <a:rPr lang="fr-FR" sz="5400" dirty="0"/>
              <a:t> 	</a:t>
            </a:r>
            <a:endParaRPr dirty="0"/>
          </a:p>
        </p:txBody>
      </p:sp>
      <p:sp>
        <p:nvSpPr>
          <p:cNvPr id="26" name="TextShape 2"/>
          <p:cNvSpPr txBox="1"/>
          <p:nvPr/>
        </p:nvSpPr>
        <p:spPr>
          <a:xfrm>
            <a:off x="0" y="1260000"/>
            <a:ext cx="9144000" cy="5770800"/>
          </a:xfrm>
          <a:prstGeom prst="rect">
            <a:avLst/>
          </a:prstGeom>
        </p:spPr>
        <p:txBody>
          <a:bodyPr lIns="90000" tIns="46800" rIns="90000" bIns="46800"/>
          <a:lstStyle/>
          <a:p>
            <a:pPr lvl="1" algn="ctr">
              <a:lnSpc>
                <a:spcPct val="90000"/>
              </a:lnSpc>
            </a:pPr>
            <a:r>
              <a:rPr lang="fr-FR" sz="3200" b="1" u="sng" dirty="0"/>
              <a:t>Exceptions (article 4)</a:t>
            </a:r>
            <a:endParaRPr dirty="0"/>
          </a:p>
          <a:p>
            <a:pPr lvl="1">
              <a:lnSpc>
                <a:spcPct val="90000"/>
              </a:lnSpc>
              <a:buFont typeface="Wingdings" charset="2"/>
              <a:buChar char=""/>
            </a:pPr>
            <a:r>
              <a:rPr lang="fr-FR" sz="3200" dirty="0" err="1"/>
              <a:t>Products</a:t>
            </a:r>
            <a:r>
              <a:rPr lang="fr-FR" sz="3200" dirty="0"/>
              <a:t> for </a:t>
            </a:r>
            <a:r>
              <a:rPr lang="fr-FR" sz="3200" dirty="0" err="1"/>
              <a:t>processing</a:t>
            </a:r>
            <a:endParaRPr dirty="0"/>
          </a:p>
          <a:p>
            <a:pPr lvl="1">
              <a:lnSpc>
                <a:spcPct val="90000"/>
              </a:lnSpc>
              <a:buFont typeface="Wingdings" charset="2"/>
              <a:buChar char=""/>
            </a:pPr>
            <a:r>
              <a:rPr lang="fr-FR" sz="3200" dirty="0"/>
              <a:t>Sales on the production place</a:t>
            </a:r>
            <a:endParaRPr dirty="0"/>
          </a:p>
          <a:p>
            <a:pPr lvl="1">
              <a:lnSpc>
                <a:spcPct val="90000"/>
              </a:lnSpc>
              <a:buFont typeface="Wingdings" charset="2"/>
              <a:buChar char=""/>
            </a:pPr>
            <a:r>
              <a:rPr lang="fr-FR" sz="3200" dirty="0" err="1"/>
              <a:t>Ready</a:t>
            </a:r>
            <a:r>
              <a:rPr lang="fr-FR" sz="3200" dirty="0"/>
              <a:t> to </a:t>
            </a:r>
            <a:r>
              <a:rPr lang="fr-FR" sz="3200" dirty="0" err="1"/>
              <a:t>eat</a:t>
            </a:r>
            <a:r>
              <a:rPr lang="fr-FR" sz="3200" dirty="0"/>
              <a:t> </a:t>
            </a:r>
            <a:r>
              <a:rPr lang="fr-FR" sz="3200" dirty="0" err="1"/>
              <a:t>products</a:t>
            </a:r>
            <a:r>
              <a:rPr lang="fr-FR" sz="3200" dirty="0"/>
              <a:t> </a:t>
            </a:r>
            <a:endParaRPr dirty="0"/>
          </a:p>
          <a:p>
            <a:pPr lvl="1">
              <a:lnSpc>
                <a:spcPct val="90000"/>
              </a:lnSpc>
              <a:buFont typeface="Wingdings" charset="2"/>
              <a:buChar char=""/>
            </a:pPr>
            <a:r>
              <a:rPr lang="fr-FR" sz="3200" dirty="0" err="1"/>
              <a:t>Producers</a:t>
            </a:r>
            <a:r>
              <a:rPr lang="fr-FR" sz="3200" dirty="0"/>
              <a:t> </a:t>
            </a:r>
            <a:r>
              <a:rPr lang="fr-FR" sz="3200" dirty="0" err="1"/>
              <a:t>market</a:t>
            </a:r>
            <a:endParaRPr dirty="0"/>
          </a:p>
          <a:p>
            <a:pPr lvl="1">
              <a:lnSpc>
                <a:spcPct val="90000"/>
              </a:lnSpc>
              <a:buFont typeface="Wingdings" charset="2"/>
              <a:buChar char=""/>
            </a:pPr>
            <a:r>
              <a:rPr lang="fr-FR" sz="3200" dirty="0" err="1"/>
              <a:t>Some</a:t>
            </a:r>
            <a:r>
              <a:rPr lang="fr-FR" sz="3200" dirty="0"/>
              <a:t> </a:t>
            </a:r>
            <a:r>
              <a:rPr lang="fr-FR" sz="3200" dirty="0" err="1"/>
              <a:t>products</a:t>
            </a:r>
            <a:r>
              <a:rPr lang="fr-FR" sz="3200" dirty="0"/>
              <a:t> (</a:t>
            </a:r>
            <a:r>
              <a:rPr lang="fr-FR" sz="3200" dirty="0" err="1"/>
              <a:t>wild</a:t>
            </a:r>
            <a:r>
              <a:rPr lang="fr-FR" sz="3200" dirty="0"/>
              <a:t> </a:t>
            </a:r>
            <a:r>
              <a:rPr lang="fr-FR" sz="3200" dirty="0" err="1"/>
              <a:t>mushrooms</a:t>
            </a:r>
            <a:r>
              <a:rPr lang="fr-FR" sz="3200" dirty="0"/>
              <a:t>, </a:t>
            </a:r>
            <a:r>
              <a:rPr lang="fr-FR" sz="3200" dirty="0" err="1"/>
              <a:t>almonds</a:t>
            </a:r>
            <a:r>
              <a:rPr lang="fr-FR" sz="3200" dirty="0"/>
              <a:t>, pine </a:t>
            </a:r>
            <a:r>
              <a:rPr lang="fr-FR" sz="3200" dirty="0" err="1"/>
              <a:t>nuts</a:t>
            </a:r>
            <a:r>
              <a:rPr lang="fr-FR" sz="3200" dirty="0"/>
              <a:t>, </a:t>
            </a:r>
            <a:r>
              <a:rPr lang="fr-FR" sz="3200" dirty="0" err="1"/>
              <a:t>walnuts</a:t>
            </a:r>
            <a:r>
              <a:rPr lang="fr-FR" sz="3200" dirty="0"/>
              <a:t>...)</a:t>
            </a:r>
            <a:endParaRPr dirty="0"/>
          </a:p>
          <a:p>
            <a:pPr lvl="1">
              <a:lnSpc>
                <a:spcPct val="90000"/>
              </a:lnSpc>
              <a:buFont typeface="Wingdings" charset="2"/>
              <a:buChar char=""/>
            </a:pPr>
            <a:r>
              <a:rPr lang="fr-FR" sz="3200" dirty="0" err="1"/>
              <a:t>Products</a:t>
            </a:r>
            <a:r>
              <a:rPr lang="fr-FR" sz="3200" dirty="0"/>
              <a:t> « for jam », in France, </a:t>
            </a:r>
            <a:r>
              <a:rPr lang="fr-FR" sz="3200" dirty="0" err="1"/>
              <a:t>these</a:t>
            </a:r>
            <a:r>
              <a:rPr lang="fr-FR" sz="3200" dirty="0"/>
              <a:t> </a:t>
            </a:r>
            <a:r>
              <a:rPr lang="fr-FR" sz="3200" dirty="0" err="1"/>
              <a:t>products</a:t>
            </a:r>
            <a:r>
              <a:rPr lang="fr-FR" sz="3200" dirty="0"/>
              <a:t> </a:t>
            </a:r>
            <a:r>
              <a:rPr lang="fr-FR" sz="3200" dirty="0" err="1"/>
              <a:t>should</a:t>
            </a:r>
            <a:r>
              <a:rPr lang="fr-FR" sz="3200" dirty="0"/>
              <a:t> respect the </a:t>
            </a:r>
            <a:r>
              <a:rPr lang="fr-FR" sz="3200" dirty="0" err="1"/>
              <a:t>general</a:t>
            </a:r>
            <a:r>
              <a:rPr lang="fr-FR" sz="3200" dirty="0"/>
              <a:t> standard.</a:t>
            </a:r>
            <a:endParaRPr dirty="0"/>
          </a:p>
          <a:p>
            <a:endParaRPr dirty="0"/>
          </a:p>
          <a:p>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1485</Words>
  <Application>Microsoft Office PowerPoint</Application>
  <PresentationFormat>Affichage à l'écran (4:3)</PresentationFormat>
  <Paragraphs>273</Paragraphs>
  <Slides>36</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36</vt:i4>
      </vt:variant>
    </vt:vector>
  </HeadingPairs>
  <TitlesOfParts>
    <vt:vector size="45" baseType="lpstr">
      <vt:lpstr>Arial</vt:lpstr>
      <vt:lpstr>Calibri</vt:lpstr>
      <vt:lpstr>DejaVu Sans</vt:lpstr>
      <vt:lpstr>EUAlbertina;EU Albertina</vt:lpstr>
      <vt:lpstr>StarSymbol</vt:lpstr>
      <vt:lpstr>Times New Roman</vt:lpstr>
      <vt:lpstr>Times New Roman;Times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BALLANDRAS Catherine (4C)</dc:creator>
  <cp:lastModifiedBy>PRESENTATION</cp:lastModifiedBy>
  <cp:revision>4</cp:revision>
  <dcterms:modified xsi:type="dcterms:W3CDTF">2014-05-26T10:49:11Z</dcterms:modified>
</cp:coreProperties>
</file>