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0">
  <p:sldMasterIdLst>
    <p:sldMasterId id="2147483648" r:id="rId1"/>
    <p:sldMasterId id="2147483689" r:id="rId2"/>
    <p:sldMasterId id="2147483719" r:id="rId3"/>
    <p:sldMasterId id="2147483736" r:id="rId4"/>
    <p:sldMasterId id="2147483752" r:id="rId5"/>
  </p:sldMasterIdLst>
  <p:notesMasterIdLst>
    <p:notesMasterId r:id="rId17"/>
  </p:notesMasterIdLst>
  <p:sldIdLst>
    <p:sldId id="327" r:id="rId6"/>
    <p:sldId id="328" r:id="rId7"/>
    <p:sldId id="322" r:id="rId8"/>
    <p:sldId id="323" r:id="rId9"/>
    <p:sldId id="317" r:id="rId10"/>
    <p:sldId id="318" r:id="rId11"/>
    <p:sldId id="319" r:id="rId12"/>
    <p:sldId id="320" r:id="rId13"/>
    <p:sldId id="321" r:id="rId14"/>
    <p:sldId id="266" r:id="rId15"/>
    <p:sldId id="315" r:id="rId16"/>
  </p:sldIdLst>
  <p:sldSz cx="9144000" cy="6858000" type="screen4x3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sani" initials="p" lastIdx="1" clrIdx="0"/>
  <p:cmAuthor id="1" name="John" initials="J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87770" autoAdjust="0"/>
  </p:normalViewPr>
  <p:slideViewPr>
    <p:cSldViewPr>
      <p:cViewPr>
        <p:scale>
          <a:sx n="87" d="100"/>
          <a:sy n="87" d="100"/>
        </p:scale>
        <p:origin x="-161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E27DB-C33C-461D-97AF-AAA2E48295A2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4C329C6D-ED45-4CAB-9E86-1DD1F3395688}">
      <dgm:prSet phldrT="[Text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B050"/>
              </a:solidFill>
            </a:rPr>
            <a:t>Зелёная </a:t>
          </a:r>
        </a:p>
        <a:p>
          <a:pPr algn="l"/>
          <a:r>
            <a:rPr lang="ru-RU" sz="1800" b="1" dirty="0" smtClean="0">
              <a:solidFill>
                <a:srgbClr val="00B050"/>
              </a:solidFill>
            </a:rPr>
            <a:t>Экономика/</a:t>
          </a:r>
          <a:endParaRPr lang="en-GB" sz="1800" b="1" dirty="0" smtClean="0">
            <a:solidFill>
              <a:srgbClr val="00B050"/>
            </a:solidFill>
          </a:endParaRPr>
        </a:p>
        <a:p>
          <a:pPr algn="l"/>
          <a:r>
            <a:rPr lang="ru-RU" sz="1800" b="1" dirty="0" smtClean="0">
              <a:solidFill>
                <a:srgbClr val="00B050"/>
              </a:solidFill>
            </a:rPr>
            <a:t>Стратегии </a:t>
          </a:r>
        </a:p>
        <a:p>
          <a:pPr algn="l"/>
          <a:r>
            <a:rPr lang="ru-RU" sz="1800" b="1" dirty="0" smtClean="0">
              <a:solidFill>
                <a:srgbClr val="00B050"/>
              </a:solidFill>
            </a:rPr>
            <a:t>устойчивого </a:t>
          </a:r>
        </a:p>
        <a:p>
          <a:pPr algn="l"/>
          <a:r>
            <a:rPr lang="ru-RU" sz="1800" b="1" dirty="0" smtClean="0">
              <a:solidFill>
                <a:srgbClr val="00B050"/>
              </a:solidFill>
            </a:rPr>
            <a:t>развития</a:t>
          </a:r>
          <a:endParaRPr lang="en-GB" sz="1800" b="1" dirty="0">
            <a:solidFill>
              <a:srgbClr val="00B050"/>
            </a:solidFill>
          </a:endParaRPr>
        </a:p>
      </dgm:t>
    </dgm:pt>
    <dgm:pt modelId="{C5B00599-F6FE-43E6-914E-683CC1BBE7D0}" type="parTrans" cxnId="{957EAD6F-4262-4190-9DB9-A32A5F567969}">
      <dgm:prSet/>
      <dgm:spPr/>
      <dgm:t>
        <a:bodyPr/>
        <a:lstStyle/>
        <a:p>
          <a:endParaRPr lang="en-GB"/>
        </a:p>
      </dgm:t>
    </dgm:pt>
    <dgm:pt modelId="{079EE083-9C74-40F0-8629-563798C53567}" type="sibTrans" cxnId="{957EAD6F-4262-4190-9DB9-A32A5F567969}">
      <dgm:prSet/>
      <dgm:spPr/>
      <dgm:t>
        <a:bodyPr/>
        <a:lstStyle/>
        <a:p>
          <a:endParaRPr lang="en-GB"/>
        </a:p>
      </dgm:t>
    </dgm:pt>
    <dgm:pt modelId="{BD7B97E7-2C7B-4237-A7A2-9C60A8BB13B6}">
      <dgm:prSet phldrT="[Text]" custT="1"/>
      <dgm:spPr/>
      <dgm:t>
        <a:bodyPr/>
        <a:lstStyle/>
        <a:p>
          <a:pPr algn="r"/>
          <a:r>
            <a:rPr lang="en-GB" sz="1800" dirty="0" smtClean="0"/>
            <a:t>                  </a:t>
          </a:r>
          <a:r>
            <a:rPr lang="ru-RU" sz="1800" dirty="0" smtClean="0"/>
            <a:t>Потенциал устойчивого </a:t>
          </a:r>
        </a:p>
        <a:p>
          <a:pPr algn="r"/>
          <a:r>
            <a:rPr lang="ru-RU" sz="1800" dirty="0" smtClean="0"/>
            <a:t>управления </a:t>
          </a:r>
        </a:p>
        <a:p>
          <a:pPr algn="r"/>
          <a:r>
            <a:rPr lang="ru-RU" sz="1800" dirty="0" smtClean="0"/>
            <a:t>лесным </a:t>
          </a:r>
        </a:p>
        <a:p>
          <a:pPr algn="r"/>
          <a:r>
            <a:rPr lang="ru-RU" sz="1800" dirty="0" smtClean="0"/>
            <a:t>сектором</a:t>
          </a:r>
          <a:endParaRPr lang="en-GB" sz="18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ABB9C7C-BC77-4996-AD02-845A0AD5AC67}" type="parTrans" cxnId="{37369679-D36D-4244-9E6C-14A613DFE8A7}">
      <dgm:prSet/>
      <dgm:spPr/>
      <dgm:t>
        <a:bodyPr/>
        <a:lstStyle/>
        <a:p>
          <a:endParaRPr lang="en-GB"/>
        </a:p>
      </dgm:t>
    </dgm:pt>
    <dgm:pt modelId="{8A294C63-D62B-46F2-9E0E-0EF7A89D01B5}" type="sibTrans" cxnId="{37369679-D36D-4244-9E6C-14A613DFE8A7}">
      <dgm:prSet/>
      <dgm:spPr/>
      <dgm:t>
        <a:bodyPr/>
        <a:lstStyle/>
        <a:p>
          <a:endParaRPr lang="en-GB"/>
        </a:p>
      </dgm:t>
    </dgm:pt>
    <dgm:pt modelId="{5D7AC2FD-7608-4930-9179-5810E1A00625}" type="pres">
      <dgm:prSet presAssocID="{3A9E27DB-C33C-461D-97AF-AAA2E48295A2}" presName="Name0" presStyleCnt="0">
        <dgm:presLayoutVars>
          <dgm:chMax val="7"/>
          <dgm:dir/>
          <dgm:resizeHandles val="exact"/>
        </dgm:presLayoutVars>
      </dgm:prSet>
      <dgm:spPr/>
    </dgm:pt>
    <dgm:pt modelId="{0F0B8B38-8818-4852-B196-59A5C86918C5}" type="pres">
      <dgm:prSet presAssocID="{3A9E27DB-C33C-461D-97AF-AAA2E48295A2}" presName="ellipse1" presStyleLbl="vennNode1" presStyleIdx="0" presStyleCnt="2" custScaleX="178395" custScaleY="161209" custLinFactNeighborX="-19696" custLinFactNeighborY="311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F10A7E-33D6-4E40-8E0B-569F0AC0BACA}" type="pres">
      <dgm:prSet presAssocID="{3A9E27DB-C33C-461D-97AF-AAA2E48295A2}" presName="ellipse2" presStyleLbl="vennNode1" presStyleIdx="1" presStyleCnt="2" custScaleX="173417" custScaleY="158162" custLinFactNeighborX="15088" custLinFactNeighborY="-35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7EAD6F-4262-4190-9DB9-A32A5F567969}" srcId="{3A9E27DB-C33C-461D-97AF-AAA2E48295A2}" destId="{4C329C6D-ED45-4CAB-9E86-1DD1F3395688}" srcOrd="0" destOrd="0" parTransId="{C5B00599-F6FE-43E6-914E-683CC1BBE7D0}" sibTransId="{079EE083-9C74-40F0-8629-563798C53567}"/>
    <dgm:cxn modelId="{37369679-D36D-4244-9E6C-14A613DFE8A7}" srcId="{3A9E27DB-C33C-461D-97AF-AAA2E48295A2}" destId="{BD7B97E7-2C7B-4237-A7A2-9C60A8BB13B6}" srcOrd="1" destOrd="0" parTransId="{9ABB9C7C-BC77-4996-AD02-845A0AD5AC67}" sibTransId="{8A294C63-D62B-46F2-9E0E-0EF7A89D01B5}"/>
    <dgm:cxn modelId="{9D366204-45B1-456B-9D7E-FDC1112D9C96}" type="presOf" srcId="{4C329C6D-ED45-4CAB-9E86-1DD1F3395688}" destId="{0F0B8B38-8818-4852-B196-59A5C86918C5}" srcOrd="0" destOrd="0" presId="urn:microsoft.com/office/officeart/2005/8/layout/rings+Icon"/>
    <dgm:cxn modelId="{D16032D1-7CB8-4F06-B458-F9D3D40B8AE5}" type="presOf" srcId="{BD7B97E7-2C7B-4237-A7A2-9C60A8BB13B6}" destId="{5EF10A7E-33D6-4E40-8E0B-569F0AC0BACA}" srcOrd="0" destOrd="0" presId="urn:microsoft.com/office/officeart/2005/8/layout/rings+Icon"/>
    <dgm:cxn modelId="{7609E224-D3F7-46D6-B955-A8D28D4F5523}" type="presOf" srcId="{3A9E27DB-C33C-461D-97AF-AAA2E48295A2}" destId="{5D7AC2FD-7608-4930-9179-5810E1A00625}" srcOrd="0" destOrd="0" presId="urn:microsoft.com/office/officeart/2005/8/layout/rings+Icon"/>
    <dgm:cxn modelId="{7E1AABBC-DC1B-4C81-84EF-D5B28C2C45DE}" type="presParOf" srcId="{5D7AC2FD-7608-4930-9179-5810E1A00625}" destId="{0F0B8B38-8818-4852-B196-59A5C86918C5}" srcOrd="0" destOrd="0" presId="urn:microsoft.com/office/officeart/2005/8/layout/rings+Icon"/>
    <dgm:cxn modelId="{B954B159-AFD0-435D-BA90-CD6C0358FC43}" type="presParOf" srcId="{5D7AC2FD-7608-4930-9179-5810E1A00625}" destId="{5EF10A7E-33D6-4E40-8E0B-569F0AC0BACA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B8B38-8818-4852-B196-59A5C86918C5}">
      <dsp:nvSpPr>
        <dsp:cNvPr id="0" name=""/>
        <dsp:cNvSpPr/>
      </dsp:nvSpPr>
      <dsp:spPr>
        <a:xfrm>
          <a:off x="110655" y="35788"/>
          <a:ext cx="4777529" cy="4317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Зелёная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Экономика/</a:t>
          </a:r>
          <a:endParaRPr lang="en-GB" sz="1800" b="1" kern="1200" dirty="0" smtClean="0">
            <a:solidFill>
              <a:srgbClr val="00B05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Стратегии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устойчивого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развития</a:t>
          </a:r>
          <a:endParaRPr lang="en-GB" sz="1800" b="1" kern="1200" dirty="0">
            <a:solidFill>
              <a:srgbClr val="00B050"/>
            </a:solidFill>
          </a:endParaRPr>
        </a:p>
      </dsp:txBody>
      <dsp:txXfrm>
        <a:off x="810308" y="668083"/>
        <a:ext cx="3378223" cy="3052991"/>
      </dsp:txXfrm>
    </dsp:sp>
    <dsp:sp modelId="{5EF10A7E-33D6-4E40-8E0B-569F0AC0BACA}">
      <dsp:nvSpPr>
        <dsp:cNvPr id="0" name=""/>
        <dsp:cNvSpPr/>
      </dsp:nvSpPr>
      <dsp:spPr>
        <a:xfrm>
          <a:off x="2487228" y="76603"/>
          <a:ext cx="4644215" cy="4235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                 </a:t>
          </a:r>
          <a:r>
            <a:rPr lang="ru-RU" sz="1800" kern="1200" dirty="0" smtClean="0"/>
            <a:t>Потенциал устойчивого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управления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лесным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сектором</a:t>
          </a:r>
          <a:endParaRPr lang="en-GB" sz="18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167358" y="696947"/>
        <a:ext cx="3283955" cy="2995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28EF-87CA-42E8-867E-F6801A40FE03}" type="datetimeFigureOut">
              <a:rPr lang="en-GB" smtClean="0"/>
              <a:pPr/>
              <a:t>03/09/2014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62707-7360-492D-B6BA-DEF2156CCD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8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40" indent="-285746">
              <a:defRPr>
                <a:solidFill>
                  <a:schemeClr val="tx1"/>
                </a:solidFill>
                <a:latin typeface="Arial" charset="0"/>
              </a:defRPr>
            </a:lvl2pPr>
            <a:lvl3pPr marL="1142985" indent="-228597">
              <a:defRPr>
                <a:solidFill>
                  <a:schemeClr val="tx1"/>
                </a:solidFill>
                <a:latin typeface="Arial" charset="0"/>
              </a:defRPr>
            </a:lvl3pPr>
            <a:lvl4pPr marL="1600178" indent="-228597">
              <a:defRPr>
                <a:solidFill>
                  <a:schemeClr val="tx1"/>
                </a:solidFill>
                <a:latin typeface="Arial" charset="0"/>
              </a:defRPr>
            </a:lvl4pPr>
            <a:lvl5pPr marL="2057372" indent="-228597">
              <a:defRPr>
                <a:solidFill>
                  <a:schemeClr val="tx1"/>
                </a:solidFill>
                <a:latin typeface="Arial" charset="0"/>
              </a:defRPr>
            </a:lvl5pPr>
            <a:lvl6pPr marL="2514566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9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53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47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B787CBF-CAF3-457D-AAAD-E56719937905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</a:t>
            </a:fld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1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728663"/>
            <a:ext cx="4854575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charset="0"/>
              </a:defRPr>
            </a:lvl2pPr>
            <a:lvl3pPr marL="1142938" indent="-228588">
              <a:defRPr>
                <a:solidFill>
                  <a:schemeClr val="tx1"/>
                </a:solidFill>
                <a:latin typeface="Arial" charset="0"/>
              </a:defRPr>
            </a:lvl3pPr>
            <a:lvl4pPr marL="1600113" indent="-228588">
              <a:defRPr>
                <a:solidFill>
                  <a:schemeClr val="tx1"/>
                </a:solidFill>
                <a:latin typeface="Arial" charset="0"/>
              </a:defRPr>
            </a:lvl4pPr>
            <a:lvl5pPr marL="2057288" indent="-228588">
              <a:defRPr>
                <a:solidFill>
                  <a:schemeClr val="tx1"/>
                </a:solidFill>
                <a:latin typeface="Arial" charset="0"/>
              </a:defRPr>
            </a:lvl5pPr>
            <a:lvl6pPr marL="2514463" indent="-2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8" indent="-2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3" indent="-2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8" indent="-2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683F58D-FC60-4E1F-8AA1-4F1589F6E19A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40" indent="-285746">
              <a:defRPr>
                <a:solidFill>
                  <a:schemeClr val="tx1"/>
                </a:solidFill>
                <a:latin typeface="Arial" charset="0"/>
              </a:defRPr>
            </a:lvl2pPr>
            <a:lvl3pPr marL="1142985" indent="-228597">
              <a:defRPr>
                <a:solidFill>
                  <a:schemeClr val="tx1"/>
                </a:solidFill>
                <a:latin typeface="Arial" charset="0"/>
              </a:defRPr>
            </a:lvl3pPr>
            <a:lvl4pPr marL="1600178" indent="-228597">
              <a:defRPr>
                <a:solidFill>
                  <a:schemeClr val="tx1"/>
                </a:solidFill>
                <a:latin typeface="Arial" charset="0"/>
              </a:defRPr>
            </a:lvl4pPr>
            <a:lvl5pPr marL="2057372" indent="-228597">
              <a:defRPr>
                <a:solidFill>
                  <a:schemeClr val="tx1"/>
                </a:solidFill>
                <a:latin typeface="Arial" charset="0"/>
              </a:defRPr>
            </a:lvl5pPr>
            <a:lvl6pPr marL="2514566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9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53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47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B787CBF-CAF3-457D-AAAD-E56719937905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A43B4-4E8E-4287-B31E-A6B2255B39CE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8529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4861" y="9222480"/>
            <a:ext cx="2971594" cy="4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191DC5A-4F51-40A3-B74B-4B111290422B}" type="slidenum">
              <a:rPr lang="en-GB" altLang="en-U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1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13874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BIG SHEET GUIDE: Prepare on 3 flip chart size.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62707-7360-492D-B6BA-DEF2156CCD2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1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BIG SHEET GUIDE: Prepare on 3 flip chart size.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62707-7360-492D-B6BA-DEF2156CCD2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7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BIG SHEET GUIDE: Prepare on 3 flip chart size.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62707-7360-492D-B6BA-DEF2156CCD2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7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0019B-2297-439E-8533-53CBD76304AA}" type="slidenum">
              <a:rPr lang="en-GB" smtClean="0">
                <a:latin typeface="Arial" charset="0"/>
              </a:rPr>
              <a:pPr>
                <a:defRPr/>
              </a:pPr>
              <a:t>10</a:t>
            </a:fld>
            <a:endParaRPr lang="en-GB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BIG SHEET GUIDE: Prepare on 3 flip chart size. </a:t>
            </a:r>
          </a:p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2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CEF-225F-49B9-B72A-A455CDC62AD9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9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2C1-CB52-433B-845F-16D96AEC0B0A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2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E477-33D9-4943-8CCB-C3AE8733B102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1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48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9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2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1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9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24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86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8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97E6-4DE9-4453-A515-BE39057DECB1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7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3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2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28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25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90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449342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6210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302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0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910277" y="332656"/>
            <a:ext cx="6233723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83981" y="2132856"/>
            <a:ext cx="7842738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4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9A-DE84-43E5-967D-8DC1A049E21D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07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910277" y="332656"/>
            <a:ext cx="6233723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83981" y="2132856"/>
            <a:ext cx="7842738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4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910277" y="332656"/>
            <a:ext cx="6233723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83981" y="2132856"/>
            <a:ext cx="7842738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3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29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1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2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8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83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5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905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9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B791-D163-4153-A6E5-31A59DE8C23A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24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048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17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4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18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22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60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56585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DA8BDF-CAEA-46E6-959B-A414A515FA9D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F333B8-F0C9-42DC-B9AA-EF3E596CE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46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6F5D1B-800F-4792-A766-00AA7452E9F6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E828F7-1EB3-401C-BA66-01996E010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5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A2CFF0-40DD-4476-8716-110C89B3A02E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FF3A9C-9FE1-4FE0-9A5F-F4D9A0AC6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2D5-DA0B-4A91-970E-BFF4190BF44F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91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F29D31-ABB5-4BB4-AED8-B1B728669950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556F7BF-A4F2-480C-BB93-B6593DC92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18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22BA0CD-AE17-43B5-87E5-39A3580D6A1D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5A03C4-55D5-4EC7-92F8-92CCE147E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00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F96305-63FD-4071-9DDD-D910E10431D3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FC18E-8561-49FD-89EB-EE81B4EC9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44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EC846A-9901-4137-863E-6FEA028CFCD2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50F03B-14A5-4C8B-BEE7-AE43A15E5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33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3D2431-6A00-451A-A21D-14F5BC12D722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231DB3-0B33-4EF2-9456-32F7BC998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32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768153-86AD-410E-BA0B-1D9A37ED1278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789A64-A7B9-4CBA-BF0A-81103448ED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11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A14B4-B9D1-42D0-945B-2EB1A9FE39CF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25476A2-E8E1-4F6A-AC14-97ABEC9E36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14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1F061A8-B9F3-49B4-88C4-5B9A24515266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DEAAF7-16DF-485A-97A3-45F664580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78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C761-A9FC-4384-AA72-BC8461716140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DB07-1906-4B5E-A575-5E405A1CBF09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5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DCC8-B4D0-4B64-B89C-357E98047CDD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D73-C0B5-4C3D-B9B2-01A5DECE9F1D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502C-B537-4363-AE6E-889E64EA64F7}" type="datetime1">
              <a:rPr lang="en-GB" smtClean="0"/>
              <a:pPr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1F51-A4E3-4D8E-BFF2-CE8E9F78D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0" y="6096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hoto Editor Photo" r:id="rId19" imgW="3604572" imgH="3604572" progId="">
                  <p:embed/>
                </p:oleObj>
              </mc:Choice>
              <mc:Fallback>
                <p:oleObj name="Photo Editor Photo" r:id="rId19" imgW="3604572" imgH="3604572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0"/>
                        <a:ext cx="762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5867400"/>
            <a:ext cx="8016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2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302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0" y="6096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Photo Editor Photo" r:id="rId18" imgW="3604572" imgH="3604572" progId="">
                  <p:embed/>
                </p:oleObj>
              </mc:Choice>
              <mc:Fallback>
                <p:oleObj name="Photo Editor Photo" r:id="rId18" imgW="3604572" imgH="360457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0"/>
                        <a:ext cx="762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5867400"/>
            <a:ext cx="8016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4A727BB5-7D7E-49AF-B15B-753E2F107A16}" type="datetime1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9DF25193-9F0D-4821-AAF5-4F4F78413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0"/>
            <a:ext cx="9172575" cy="990599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1800" b="1" dirty="0" smtClean="0"/>
              <a:t>Наша цель – анализ и поиск путей для преодоления пробелов (несоответствия) между принципами зелёной экономики и потенциалом устойчивого лесного сектора</a:t>
            </a:r>
            <a:r>
              <a:rPr lang="en-US" altLang="en-US" sz="1800" b="1" dirty="0" smtClean="0"/>
              <a:t> </a:t>
            </a:r>
            <a:r>
              <a:rPr lang="ru-RU" altLang="en-US" sz="1800" b="1" dirty="0" smtClean="0"/>
              <a:t>и определения потенциальных взаимосвязей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400" b="1" dirty="0" smtClean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041118" y="2204864"/>
          <a:ext cx="73655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3656199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cs typeface="Arial" charset="0"/>
              </a:rPr>
              <a:t>Анализ пробелов и определение потенциальных взаимосвязей</a:t>
            </a:r>
            <a:endParaRPr lang="en-GB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18" y="1196752"/>
            <a:ext cx="318176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89" y="609204"/>
            <a:ext cx="6019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Процедура</a:t>
            </a:r>
            <a:r>
              <a:rPr lang="en-GB" sz="2000" dirty="0" smtClean="0">
                <a:solidFill>
                  <a:schemeClr val="accent2"/>
                </a:solidFill>
              </a:rPr>
              <a:t>: </a:t>
            </a:r>
            <a:r>
              <a:rPr lang="ru-RU" sz="2000" dirty="0" smtClean="0">
                <a:solidFill>
                  <a:srgbClr val="800080"/>
                </a:solidFill>
              </a:rPr>
              <a:t>Каждый участник выставляет свою оценку в виде значка </a:t>
            </a:r>
            <a:r>
              <a:rPr lang="ru-RU" sz="2000" b="1" dirty="0" smtClean="0">
                <a:solidFill>
                  <a:srgbClr val="800080"/>
                </a:solidFill>
              </a:rPr>
              <a:t>Х </a:t>
            </a:r>
            <a:r>
              <a:rPr lang="ru-RU" sz="2000" dirty="0" smtClean="0">
                <a:solidFill>
                  <a:srgbClr val="800080"/>
                </a:solidFill>
              </a:rPr>
              <a:t>в соответствующем секторе данной окружности.</a:t>
            </a:r>
            <a:r>
              <a:rPr lang="en-GB" sz="2000" dirty="0" smtClean="0">
                <a:solidFill>
                  <a:srgbClr val="800080"/>
                </a:solidFill>
              </a:rPr>
              <a:t> </a:t>
            </a:r>
            <a:r>
              <a:rPr lang="ru-RU" sz="2000" dirty="0" smtClean="0">
                <a:solidFill>
                  <a:srgbClr val="800080"/>
                </a:solidFill>
              </a:rPr>
              <a:t>Будьте объективными.</a:t>
            </a:r>
            <a:r>
              <a:rPr lang="en-GB" sz="2000" dirty="0" smtClean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209800" y="2286000"/>
            <a:ext cx="4724400" cy="426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err="1" smtClean="0"/>
              <a:t>контек</a:t>
            </a:r>
            <a:endParaRPr lang="en-GB" dirty="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743200" y="2743200"/>
            <a:ext cx="3657600" cy="3352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200400" y="3200400"/>
            <a:ext cx="2743200" cy="2438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657600" y="3581400"/>
            <a:ext cx="19050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114800" y="3962400"/>
            <a:ext cx="9906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0" y="2286000"/>
            <a:ext cx="12926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411760" y="3444875"/>
            <a:ext cx="4313906" cy="20472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84926" y="450124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5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695700" y="4256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4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200400" y="4221162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3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781300" y="4237037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2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181600" y="5456237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2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442857" y="5897562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1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329542" y="422116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1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187713" y="4270062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5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648200" y="4038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5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00600" y="48164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4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876800" y="3733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4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965926" y="5151437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3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105400" y="3429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3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334000" y="3048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2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633357" y="26368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1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04217" y="1685835"/>
            <a:ext cx="3415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006600"/>
                </a:solidFill>
              </a:rPr>
              <a:t>A. </a:t>
            </a:r>
          </a:p>
        </p:txBody>
      </p:sp>
      <p:sp>
        <p:nvSpPr>
          <p:cNvPr id="11296" name="Text Box 36"/>
          <p:cNvSpPr txBox="1">
            <a:spLocks noChangeArrowheads="1"/>
          </p:cNvSpPr>
          <p:nvPr/>
        </p:nvSpPr>
        <p:spPr bwMode="auto">
          <a:xfrm>
            <a:off x="6546850" y="502678"/>
            <a:ext cx="25862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chemeClr val="accent2"/>
                </a:solidFill>
              </a:rPr>
              <a:t>Оценка: </a:t>
            </a:r>
            <a:r>
              <a:rPr lang="en-US" sz="1400" b="1" dirty="0" smtClean="0">
                <a:solidFill>
                  <a:schemeClr val="accent2"/>
                </a:solidFill>
              </a:rPr>
              <a:t>1</a:t>
            </a:r>
            <a:r>
              <a:rPr lang="ru-RU" sz="1400" b="1" dirty="0" smtClean="0">
                <a:solidFill>
                  <a:schemeClr val="accent2"/>
                </a:solidFill>
              </a:rPr>
              <a:t> =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«Кол»</a:t>
            </a:r>
            <a:r>
              <a:rPr lang="en-US" sz="1400" b="1" dirty="0" smtClean="0">
                <a:solidFill>
                  <a:schemeClr val="accent2"/>
                </a:solidFill>
              </a:rPr>
              <a:t>, </a:t>
            </a:r>
            <a:endParaRPr lang="ru-RU" sz="14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</a:rPr>
              <a:t>2</a:t>
            </a:r>
            <a:r>
              <a:rPr lang="ru-RU" sz="1400" b="1" dirty="0" smtClean="0">
                <a:solidFill>
                  <a:schemeClr val="accent2"/>
                </a:solidFill>
              </a:rPr>
              <a:t> = Неуд</a:t>
            </a:r>
            <a:r>
              <a:rPr lang="en-US" sz="1400" b="1" dirty="0" smtClean="0">
                <a:solidFill>
                  <a:schemeClr val="accent2"/>
                </a:solidFill>
              </a:rPr>
              <a:t>, 3</a:t>
            </a:r>
            <a:r>
              <a:rPr lang="ru-RU" sz="1400" b="1" dirty="0" smtClean="0">
                <a:solidFill>
                  <a:schemeClr val="accent2"/>
                </a:solidFill>
              </a:rPr>
              <a:t> = 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Удов,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</a:rPr>
              <a:t>4</a:t>
            </a:r>
            <a:r>
              <a:rPr lang="ru-RU" sz="1400" b="1" dirty="0" smtClean="0">
                <a:solidFill>
                  <a:schemeClr val="accent2"/>
                </a:solidFill>
              </a:rPr>
              <a:t> =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Хорошо</a:t>
            </a:r>
            <a:r>
              <a:rPr lang="en-US" sz="1400" b="1" dirty="0" smtClean="0">
                <a:solidFill>
                  <a:schemeClr val="accent2"/>
                </a:solidFill>
              </a:rPr>
              <a:t>, 5</a:t>
            </a:r>
            <a:r>
              <a:rPr lang="ru-RU" sz="1400" b="1" dirty="0" smtClean="0">
                <a:solidFill>
                  <a:schemeClr val="accent2"/>
                </a:solidFill>
              </a:rPr>
              <a:t> =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Отлично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1298" name="Text Box 30"/>
          <p:cNvSpPr txBox="1">
            <a:spLocks noChangeArrowheads="1"/>
          </p:cNvSpPr>
          <p:nvPr/>
        </p:nvSpPr>
        <p:spPr bwMode="auto">
          <a:xfrm>
            <a:off x="6934200" y="3033713"/>
            <a:ext cx="22370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6600"/>
                </a:solidFill>
                <a:latin typeface="Arial Narrow" panose="020B0606020202030204" pitchFamily="34" charset="0"/>
              </a:rPr>
              <a:t>C</a:t>
            </a:r>
            <a:r>
              <a:rPr lang="en-GB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.</a:t>
            </a:r>
            <a:r>
              <a:rPr lang="en-GB" sz="16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Более </a:t>
            </a:r>
            <a:r>
              <a:rPr lang="ru-RU" sz="1600" b="1" dirty="0">
                <a:solidFill>
                  <a:srgbClr val="006600"/>
                </a:solidFill>
                <a:latin typeface="Arial Narrow" panose="020B0606020202030204" pitchFamily="34" charset="0"/>
              </a:rPr>
              <a:t>глубокое понимание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важности сбора и </a:t>
            </a:r>
            <a:r>
              <a:rPr lang="ru-RU" sz="1600" b="1" dirty="0">
                <a:solidFill>
                  <a:srgbClr val="006600"/>
                </a:solidFill>
                <a:latin typeface="Arial Narrow" panose="020B0606020202030204" pitchFamily="34" charset="0"/>
              </a:rPr>
              <a:t>управления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данными лесного сектора</a:t>
            </a:r>
            <a:endParaRPr lang="en-GB" sz="16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99" name="Text Box 30"/>
          <p:cNvSpPr txBox="1">
            <a:spLocks noChangeArrowheads="1"/>
          </p:cNvSpPr>
          <p:nvPr/>
        </p:nvSpPr>
        <p:spPr bwMode="auto">
          <a:xfrm>
            <a:off x="6000777" y="1624789"/>
            <a:ext cx="3411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B.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Более глубокое понимание </a:t>
            </a:r>
            <a:r>
              <a:rPr lang="en-GB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разработки эффективной лесной стратегии</a:t>
            </a:r>
            <a:endParaRPr lang="en-GB" sz="16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1300" name="Text Box 30"/>
          <p:cNvSpPr txBox="1">
            <a:spLocks noChangeArrowheads="1"/>
          </p:cNvSpPr>
          <p:nvPr/>
        </p:nvSpPr>
        <p:spPr bwMode="auto">
          <a:xfrm>
            <a:off x="432480" y="3508464"/>
            <a:ext cx="2087562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6600"/>
                </a:solidFill>
              </a:rPr>
              <a:t>F. </a:t>
            </a:r>
            <a:r>
              <a:rPr lang="ru-RU" sz="1600" b="1" dirty="0" smtClean="0">
                <a:solidFill>
                  <a:srgbClr val="006600"/>
                </a:solidFill>
              </a:rPr>
              <a:t>Общий стиль и приёмы ведения учебного семинара</a:t>
            </a:r>
            <a:endParaRPr lang="en-GB" sz="16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37" name="Rectangle 23"/>
          <p:cNvSpPr txBox="1">
            <a:spLocks noChangeArrowheads="1"/>
          </p:cNvSpPr>
          <p:nvPr/>
        </p:nvSpPr>
        <p:spPr bwMode="auto">
          <a:xfrm>
            <a:off x="-1361" y="519"/>
            <a:ext cx="9172575" cy="5090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Краткая оценка семинара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H="1">
            <a:off x="2411760" y="3597276"/>
            <a:ext cx="4313906" cy="1752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6546850" y="5435360"/>
            <a:ext cx="25095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6600"/>
                </a:solidFill>
                <a:latin typeface="Arial Narrow" panose="020B0606020202030204" pitchFamily="34" charset="0"/>
              </a:rPr>
              <a:t>D</a:t>
            </a:r>
            <a:r>
              <a:rPr lang="en-GB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dirty="0">
                <a:solidFill>
                  <a:srgbClr val="006600"/>
                </a:solidFill>
                <a:latin typeface="Arial Narrow" panose="020B0606020202030204" pitchFamily="34" charset="0"/>
              </a:rPr>
              <a:t>Более глубокое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понимание важности стратегии по использованию энергии из древесины</a:t>
            </a:r>
            <a:endParaRPr lang="en-GB" sz="16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6262" y="5492126"/>
            <a:ext cx="3505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GB" b="1" dirty="0">
                <a:solidFill>
                  <a:srgbClr val="006600"/>
                </a:solidFill>
                <a:latin typeface="Calibri"/>
              </a:rPr>
              <a:t>E</a:t>
            </a:r>
            <a:r>
              <a:rPr lang="en-GB" b="1" dirty="0" smtClean="0">
                <a:solidFill>
                  <a:srgbClr val="006600"/>
                </a:solidFill>
                <a:latin typeface="Calibri"/>
              </a:rPr>
              <a:t>.</a:t>
            </a:r>
            <a:r>
              <a:rPr lang="ru-RU" b="1" dirty="0" smtClean="0">
                <a:solidFill>
                  <a:srgbClr val="006600"/>
                </a:solidFill>
                <a:latin typeface="Calibri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Более глубокое понимание </a:t>
            </a:r>
            <a:r>
              <a:rPr lang="ru-RU" sz="1600" b="1" dirty="0" err="1" smtClean="0">
                <a:solidFill>
                  <a:srgbClr val="006600"/>
                </a:solidFill>
                <a:latin typeface="Arial Narrow" panose="020B0606020202030204" pitchFamily="34" charset="0"/>
              </a:rPr>
              <a:t>партисипативных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 методов </a:t>
            </a:r>
          </a:p>
          <a:p>
            <a:pPr lvl="0" eaLnBrk="1" hangingPunct="1">
              <a:spcBef>
                <a:spcPct val="50000"/>
              </a:spcBef>
            </a:pP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(при широком вовлечении всех  заинтересованных сторон</a:t>
            </a:r>
            <a:r>
              <a:rPr lang="ru-RU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1F51-A4E3-4D8E-BFF2-CE8E9F78D5A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04217" y="1685835"/>
            <a:ext cx="34156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6600"/>
                </a:solidFill>
              </a:rPr>
              <a:t>A</a:t>
            </a:r>
            <a:r>
              <a:rPr lang="en-GB" sz="1600" b="1" dirty="0" smtClean="0">
                <a:solidFill>
                  <a:srgbClr val="006600"/>
                </a:solidFill>
              </a:rPr>
              <a:t>. </a:t>
            </a:r>
            <a:r>
              <a:rPr lang="ru-RU" sz="16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Более глубокое понимание применения принципов зелёной экономики в национальном контексте лесного сектора</a:t>
            </a:r>
            <a:endParaRPr lang="en-GB" sz="16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844824"/>
            <a:ext cx="8707429" cy="1503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Зеленая экономика в Центральной Азии и на Кавказе через устойчивое лесопользование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27" y="3717032"/>
            <a:ext cx="7909802" cy="2304256"/>
          </a:xfrm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endParaRPr lang="es-AR" sz="20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Европейская экономическая комиссия </a:t>
            </a:r>
            <a:br>
              <a:rPr lang="ru-RU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Организации </a:t>
            </a: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Объединенных 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Наций </a:t>
            </a: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(ЕЭК 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ООН</a:t>
            </a:r>
            <a:r>
              <a:rPr lang="es-AR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0" algn="ctr">
              <a:lnSpc>
                <a:spcPct val="160000"/>
              </a:lnSpc>
            </a:pP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Продовольственная и сельскохозяйственная 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</a:t>
            </a: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ФАО)</a:t>
            </a:r>
            <a:endParaRPr lang="es-AR" sz="20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237370" y="1631541"/>
            <a:ext cx="8406597" cy="5036966"/>
            <a:chOff x="-269195" y="1379538"/>
            <a:chExt cx="8406373" cy="5319237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686491" y="5334314"/>
              <a:ext cx="1904949" cy="30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400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37895" name="Group 14"/>
            <p:cNvGrpSpPr>
              <a:grpSpLocks/>
            </p:cNvGrpSpPr>
            <p:nvPr/>
          </p:nvGrpSpPr>
          <p:grpSpPr bwMode="auto">
            <a:xfrm>
              <a:off x="-269195" y="1379538"/>
              <a:ext cx="8406373" cy="5319237"/>
              <a:chOff x="-984056" y="2538413"/>
              <a:chExt cx="8438419" cy="7970402"/>
            </a:xfrm>
          </p:grpSpPr>
          <p:sp>
            <p:nvSpPr>
              <p:cNvPr id="16" name="Freeform 3"/>
              <p:cNvSpPr>
                <a:spLocks/>
              </p:cNvSpPr>
              <p:nvPr/>
            </p:nvSpPr>
            <p:spPr bwMode="auto">
              <a:xfrm>
                <a:off x="1119413" y="2538413"/>
                <a:ext cx="6044180" cy="7488365"/>
              </a:xfrm>
              <a:custGeom>
                <a:avLst/>
                <a:gdLst>
                  <a:gd name="T0" fmla="*/ 0 w 10671"/>
                  <a:gd name="T1" fmla="*/ 2147483647 h 13743"/>
                  <a:gd name="T2" fmla="*/ 2147483647 w 10671"/>
                  <a:gd name="T3" fmla="*/ 2147483647 h 13743"/>
                  <a:gd name="T4" fmla="*/ 2147483647 w 10671"/>
                  <a:gd name="T5" fmla="*/ 2147483647 h 13743"/>
                  <a:gd name="T6" fmla="*/ 2147483647 w 10671"/>
                  <a:gd name="T7" fmla="*/ 2147483647 h 13743"/>
                  <a:gd name="T8" fmla="*/ 2147483647 w 10671"/>
                  <a:gd name="T9" fmla="*/ 2147483647 h 13743"/>
                  <a:gd name="T10" fmla="*/ 2147483647 w 10671"/>
                  <a:gd name="T11" fmla="*/ 2147483647 h 13743"/>
                  <a:gd name="T12" fmla="*/ 2147483647 w 10671"/>
                  <a:gd name="T13" fmla="*/ 2147483647 h 13743"/>
                  <a:gd name="T14" fmla="*/ 2147483647 w 10671"/>
                  <a:gd name="T15" fmla="*/ 2147483647 h 13743"/>
                  <a:gd name="T16" fmla="*/ 2147483647 w 10671"/>
                  <a:gd name="T17" fmla="*/ 2147483647 h 13743"/>
                  <a:gd name="T18" fmla="*/ 2147483647 w 10671"/>
                  <a:gd name="T19" fmla="*/ 2147483647 h 13743"/>
                  <a:gd name="T20" fmla="*/ 2147483647 w 10671"/>
                  <a:gd name="T21" fmla="*/ 2147483647 h 13743"/>
                  <a:gd name="T22" fmla="*/ 2147483647 w 10671"/>
                  <a:gd name="T23" fmla="*/ 0 h 137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71"/>
                  <a:gd name="T37" fmla="*/ 0 h 13743"/>
                  <a:gd name="T38" fmla="*/ 10671 w 10671"/>
                  <a:gd name="T39" fmla="*/ 13743 h 137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71" h="13743">
                    <a:moveTo>
                      <a:pt x="0" y="13004"/>
                    </a:moveTo>
                    <a:cubicBezTo>
                      <a:pt x="112" y="12050"/>
                      <a:pt x="223" y="11097"/>
                      <a:pt x="691" y="10124"/>
                    </a:cubicBezTo>
                    <a:cubicBezTo>
                      <a:pt x="1158" y="9151"/>
                      <a:pt x="1950" y="7995"/>
                      <a:pt x="2803" y="7168"/>
                    </a:cubicBezTo>
                    <a:cubicBezTo>
                      <a:pt x="3657" y="6341"/>
                      <a:pt x="4708" y="5400"/>
                      <a:pt x="5811" y="5160"/>
                    </a:cubicBezTo>
                    <a:cubicBezTo>
                      <a:pt x="6915" y="4920"/>
                      <a:pt x="8621" y="5065"/>
                      <a:pt x="9428" y="5728"/>
                    </a:cubicBezTo>
                    <a:cubicBezTo>
                      <a:pt x="10234" y="6391"/>
                      <a:pt x="10671" y="8085"/>
                      <a:pt x="10647" y="9139"/>
                    </a:cubicBezTo>
                    <a:cubicBezTo>
                      <a:pt x="10623" y="10193"/>
                      <a:pt x="10172" y="11298"/>
                      <a:pt x="9285" y="12050"/>
                    </a:cubicBezTo>
                    <a:cubicBezTo>
                      <a:pt x="8398" y="12802"/>
                      <a:pt x="6417" y="13743"/>
                      <a:pt x="5324" y="13648"/>
                    </a:cubicBezTo>
                    <a:cubicBezTo>
                      <a:pt x="4231" y="13553"/>
                      <a:pt x="3162" y="12530"/>
                      <a:pt x="2729" y="11482"/>
                    </a:cubicBezTo>
                    <a:cubicBezTo>
                      <a:pt x="2296" y="10434"/>
                      <a:pt x="2263" y="8747"/>
                      <a:pt x="2723" y="7358"/>
                    </a:cubicBezTo>
                    <a:cubicBezTo>
                      <a:pt x="3183" y="5969"/>
                      <a:pt x="4412" y="4377"/>
                      <a:pt x="5487" y="3151"/>
                    </a:cubicBezTo>
                    <a:cubicBezTo>
                      <a:pt x="6562" y="1925"/>
                      <a:pt x="8403" y="657"/>
                      <a:pt x="9171" y="0"/>
                    </a:cubicBezTo>
                  </a:path>
                </a:pathLst>
              </a:custGeom>
              <a:noFill/>
              <a:ln w="323850">
                <a:solidFill>
                  <a:srgbClr val="B2A1C7"/>
                </a:solidFill>
                <a:round/>
                <a:headEnd/>
                <a:tailEnd type="stealth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39"/>
              <p:cNvSpPr txBox="1">
                <a:spLocks noChangeArrowheads="1"/>
              </p:cNvSpPr>
              <p:nvPr/>
            </p:nvSpPr>
            <p:spPr bwMode="auto">
              <a:xfrm>
                <a:off x="-984056" y="8025014"/>
                <a:ext cx="4045084" cy="24838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28575" cmpd="sng">
                <a:noFill/>
                <a:miter lim="800000"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1" kern="0" dirty="0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Подготовка и планирование</a:t>
                </a:r>
                <a:r>
                  <a:rPr lang="en-GB" sz="1600" b="1" kern="0" dirty="0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.  </a:t>
                </a:r>
                <a:r>
                  <a:rPr lang="ru-RU" sz="1600" b="1" kern="0" dirty="0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Национальный семинар.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1" kern="0" dirty="0" smtClean="0">
                    <a:solidFill>
                      <a:srgbClr val="0070C0"/>
                    </a:solidFill>
                    <a:latin typeface="Arial"/>
                    <a:cs typeface="Arial" pitchFamily="34" charset="0"/>
                  </a:rPr>
                  <a:t>Проведение семинара, определение принципов, техники и методов </a:t>
                </a:r>
                <a:r>
                  <a:rPr lang="ru-RU" sz="1600" b="1" kern="0" dirty="0" err="1" smtClean="0">
                    <a:solidFill>
                      <a:srgbClr val="0070C0"/>
                    </a:solidFill>
                    <a:latin typeface="Arial"/>
                    <a:cs typeface="Arial" pitchFamily="34" charset="0"/>
                  </a:rPr>
                  <a:t>партисипативного</a:t>
                </a:r>
                <a:r>
                  <a:rPr lang="ru-RU" sz="1600" b="1" kern="0" dirty="0" smtClean="0">
                    <a:solidFill>
                      <a:srgbClr val="0070C0"/>
                    </a:solidFill>
                    <a:latin typeface="Arial"/>
                    <a:cs typeface="Arial" pitchFamily="34" charset="0"/>
                  </a:rPr>
                  <a:t> (с участием всех заинтересованных сторон) анализа.</a:t>
                </a:r>
                <a:endParaRPr lang="en-GB" sz="1600" b="1" kern="0" dirty="0">
                  <a:solidFill>
                    <a:srgbClr val="0070C0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8" name="TextBox 39"/>
              <p:cNvSpPr txBox="1">
                <a:spLocks noChangeArrowheads="1"/>
              </p:cNvSpPr>
              <p:nvPr/>
            </p:nvSpPr>
            <p:spPr bwMode="auto">
              <a:xfrm>
                <a:off x="4046690" y="6958549"/>
                <a:ext cx="3407673" cy="326303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28575" cmpd="sng">
                <a:noFill/>
                <a:miter lim="800000"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1" kern="0" dirty="0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Анализ. Три </a:t>
                </a:r>
                <a:r>
                  <a:rPr lang="ru-RU" sz="1600" b="1" kern="0" dirty="0" err="1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партисипативных</a:t>
                </a:r>
                <a:r>
                  <a:rPr lang="ru-RU" sz="1600" b="1" kern="0" dirty="0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 семинара областного уровня. </a:t>
                </a:r>
                <a:r>
                  <a:rPr lang="ru-RU" sz="1600" b="1" kern="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Arial"/>
                    <a:cs typeface="Arial" pitchFamily="34" charset="0"/>
                  </a:rPr>
                  <a:t>Анализ и сбор данных для определения пробелов и потенциальных взаимосвязей, совместно с заинтересованными сторонами. </a:t>
                </a:r>
                <a:endParaRPr lang="en-GB" sz="1600" b="1" kern="0" dirty="0">
                  <a:solidFill>
                    <a:srgbClr val="0070C0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8" name="TextBox 39"/>
            <p:cNvSpPr txBox="1">
              <a:spLocks noChangeArrowheads="1"/>
            </p:cNvSpPr>
            <p:nvPr/>
          </p:nvSpPr>
          <p:spPr bwMode="auto">
            <a:xfrm>
              <a:off x="3705289" y="2213120"/>
              <a:ext cx="3431783" cy="1657624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 w="28575" cmpd="sng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 smtClean="0">
                  <a:solidFill>
                    <a:srgbClr val="FF3300"/>
                  </a:solidFill>
                  <a:latin typeface="Arial"/>
                  <a:cs typeface="Arial" pitchFamily="34" charset="0"/>
                </a:rPr>
                <a:t>Разработка и обзор проекта аналитического документа.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 smtClean="0">
                  <a:solidFill>
                    <a:srgbClr val="FF3300"/>
                  </a:solidFill>
                  <a:latin typeface="Arial"/>
                  <a:cs typeface="Arial" pitchFamily="34" charset="0"/>
                </a:rPr>
                <a:t>Один</a:t>
              </a:r>
              <a:r>
                <a:rPr lang="en-GB" sz="1600" b="1" kern="0" dirty="0" smtClean="0">
                  <a:solidFill>
                    <a:srgbClr val="FF33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ru-RU" sz="1600" b="1" kern="0" dirty="0" err="1" smtClean="0">
                  <a:solidFill>
                    <a:srgbClr val="FF3300"/>
                  </a:solidFill>
                  <a:latin typeface="Arial"/>
                  <a:cs typeface="Arial" pitchFamily="34" charset="0"/>
                </a:rPr>
                <a:t>партисипативный</a:t>
              </a:r>
              <a:r>
                <a:rPr lang="ru-RU" sz="1600" b="1" kern="0" dirty="0" smtClean="0">
                  <a:solidFill>
                    <a:srgbClr val="FF3300"/>
                  </a:solidFill>
                  <a:latin typeface="Arial"/>
                  <a:cs typeface="Arial" pitchFamily="34" charset="0"/>
                </a:rPr>
                <a:t> семинар.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 smtClean="0">
                  <a:solidFill>
                    <a:srgbClr val="0070C0"/>
                  </a:solidFill>
                  <a:latin typeface="Arial"/>
                  <a:cs typeface="Arial" pitchFamily="34" charset="0"/>
                </a:rPr>
                <a:t>Составление логически последовательного документа.</a:t>
              </a:r>
              <a:endParaRPr lang="en-GB" sz="1600" b="1" u="sng" kern="0" dirty="0">
                <a:solidFill>
                  <a:srgbClr val="0070C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4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2575" cy="1052736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2400" b="1" dirty="0" smtClean="0"/>
              <a:t>Схема проведения анализа – подготовки документа о взаимосвязях </a:t>
            </a:r>
            <a:br>
              <a:rPr lang="ru-RU" altLang="en-US" sz="2400" b="1" dirty="0" smtClean="0"/>
            </a:br>
            <a:r>
              <a:rPr lang="ru-RU" altLang="en-US" sz="2400" b="1" dirty="0" smtClean="0"/>
              <a:t>между лесным сектором и зелёной экономикой</a:t>
            </a:r>
            <a:endParaRPr lang="en-US" altLang="en-US" sz="2400" b="1" dirty="0" smtClean="0"/>
          </a:p>
        </p:txBody>
      </p:sp>
      <p:sp>
        <p:nvSpPr>
          <p:cNvPr id="20" name="Notched Right Arrow 19"/>
          <p:cNvSpPr/>
          <p:nvPr/>
        </p:nvSpPr>
        <p:spPr>
          <a:xfrm rot="19138250">
            <a:off x="206777" y="2201105"/>
            <a:ext cx="5605685" cy="15224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prstClr val="white"/>
                </a:solidFill>
              </a:rPr>
              <a:t>Связь и участие посредством следующих мероприятий 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226595" y="1092932"/>
            <a:ext cx="291740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Результат</a:t>
            </a:r>
            <a:r>
              <a:rPr lang="en-GB" sz="1600" b="1" kern="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: </a:t>
            </a:r>
            <a:endParaRPr lang="ru-RU" sz="1600" b="1" kern="0" dirty="0" smtClean="0">
              <a:solidFill>
                <a:srgbClr val="FF0000"/>
              </a:solidFill>
              <a:latin typeface="Arial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7030A0"/>
                </a:solidFill>
                <a:latin typeface="Arial"/>
                <a:cs typeface="Arial" pitchFamily="34" charset="0"/>
              </a:rPr>
              <a:t>Аналитический документ и документация процесса.</a:t>
            </a:r>
            <a:endParaRPr lang="en-GB" sz="1600" b="1" kern="0" dirty="0">
              <a:solidFill>
                <a:srgbClr val="7030A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2667000"/>
            <a:ext cx="82296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b="1" kern="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en-US" sz="1800" b="1" kern="0" dirty="0" smtClean="0">
                <a:solidFill>
                  <a:srgbClr val="000000"/>
                </a:solidFill>
                <a:cs typeface="Arial" charset="0"/>
              </a:rPr>
              <a:t>Создание рабочих мест</a:t>
            </a:r>
            <a:r>
              <a:rPr lang="en-GB" altLang="en-US" sz="1800" b="1" kern="0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ru-RU" altLang="en-US" sz="1800" b="1" kern="0" dirty="0" smtClean="0">
                <a:solidFill>
                  <a:srgbClr val="000000"/>
                </a:solidFill>
                <a:cs typeface="Arial" charset="0"/>
              </a:rPr>
              <a:t>повышение уровня жизни людей, связанных с лесным сектором; </a:t>
            </a:r>
            <a:endParaRPr lang="en-GB" altLang="en-US" sz="1800" b="1" kern="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en-US" sz="1800" b="1" kern="0" dirty="0" smtClean="0">
                <a:solidFill>
                  <a:srgbClr val="000000"/>
                </a:solidFill>
                <a:cs typeface="Arial" charset="0"/>
              </a:rPr>
              <a:t>Рост производства «зеленой» энергии и материалов, включая энергию из древесины;</a:t>
            </a:r>
            <a:endParaRPr lang="en-GB" altLang="en-US" sz="1800" b="1" kern="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en-US" sz="1800" b="1" kern="0" dirty="0" smtClean="0">
                <a:solidFill>
                  <a:srgbClr val="000000"/>
                </a:solidFill>
                <a:cs typeface="Arial" charset="0"/>
              </a:rPr>
              <a:t>Полное вовлечение местных заинтересованных сторон, частного сектора и </a:t>
            </a:r>
            <a:r>
              <a:rPr lang="ru-RU" altLang="en-US" sz="1800" b="1" kern="0" dirty="0" err="1" smtClean="0">
                <a:solidFill>
                  <a:srgbClr val="000000"/>
                </a:solidFill>
                <a:cs typeface="Arial" charset="0"/>
              </a:rPr>
              <a:t>межсекторальная</a:t>
            </a:r>
            <a:r>
              <a:rPr lang="ru-RU" altLang="en-US" sz="1800" b="1" kern="0" dirty="0" smtClean="0">
                <a:solidFill>
                  <a:srgbClr val="000000"/>
                </a:solidFill>
                <a:cs typeface="Arial" charset="0"/>
              </a:rPr>
              <a:t> (межотраслевая) кооперация;</a:t>
            </a:r>
            <a:endParaRPr lang="en-GB" altLang="en-US" sz="1800" b="1" kern="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en-US" sz="1800" b="1" kern="0" dirty="0" smtClean="0">
                <a:solidFill>
                  <a:srgbClr val="000000"/>
                </a:solidFill>
                <a:cs typeface="Arial" charset="0"/>
              </a:rPr>
              <a:t>Необходимость раскрытия всех совокупных характеристик лесного хозяйства для демонстрации их соответствия всем принципам зеленой экономики: социальным, экономическим, углеродно-климатическим и экологическим</a:t>
            </a:r>
            <a:r>
              <a:rPr lang="en-GB" altLang="en-US" sz="1800" b="1" kern="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GB" altLang="en-US" sz="1800" b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pPr lvl="0" eaLnBrk="1" hangingPunct="1">
              <a:defRPr/>
            </a:pPr>
            <a:r>
              <a:rPr lang="ru-RU" alt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Для чего нам нужен дальнейший анализ барьеров, препятствующих увязке процессов устойчивого управления лесами с принципами зелёной экономики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Для выполнения экономических принципов зелёной экономики </a:t>
            </a:r>
            <a:r>
              <a:rPr lang="ru-RU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не </a:t>
            </a:r>
            <a:r>
              <a:rPr lang="ru-RU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раскрыт полный </a:t>
            </a:r>
            <a:r>
              <a:rPr lang="ru-RU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потенциал </a:t>
            </a:r>
            <a:r>
              <a:rPr lang="ru-RU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лесного сектора</a:t>
            </a:r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ru-RU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Необходимо понять местные реалии до того, как мы сможем дать эффективные рекомендации:</a:t>
            </a:r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8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273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43000" y="2565400"/>
            <a:ext cx="9366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</a:rPr>
              <a:t>Green </a:t>
            </a:r>
            <a:r>
              <a:rPr lang="en-US" altLang="en-US" sz="1200" dirty="0">
                <a:solidFill>
                  <a:srgbClr val="000000"/>
                </a:solidFill>
              </a:rPr>
              <a:t>economy  plan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29000" y="43434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5867400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000000"/>
                </a:solidFill>
              </a:rPr>
              <a:t>Кабинетное планирование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860032" y="6035675"/>
            <a:ext cx="396044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000000"/>
                </a:solidFill>
              </a:rPr>
              <a:t>Реальность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962400" y="1371600"/>
            <a:ext cx="2481808" cy="1752600"/>
          </a:xfrm>
          <a:prstGeom prst="cloudCallout">
            <a:avLst>
              <a:gd name="adj1" fmla="val 20162"/>
              <a:gd name="adj2" fmla="val 656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 smtClean="0">
                <a:solidFill>
                  <a:srgbClr val="000000"/>
                </a:solidFill>
              </a:rPr>
              <a:t>Данный план не соответствует местным реалиям, что мы будем делать?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0" dirty="0" smtClean="0">
                <a:solidFill>
                  <a:srgbClr val="000000"/>
                </a:solidFill>
              </a:rPr>
              <a:t>Почему участие заинтересованных сторон так важно при разработке плана действий для зеленой экономики</a:t>
            </a:r>
            <a:r>
              <a:rPr lang="en-US" sz="2800" b="0" dirty="0" smtClean="0">
                <a:solidFill>
                  <a:srgbClr val="000000"/>
                </a:solidFill>
              </a:rPr>
              <a:t>?</a:t>
            </a:r>
            <a:endParaRPr lang="en-US" sz="2800" dirty="0" smtClean="0">
              <a:solidFill>
                <a:srgbClr val="800080"/>
              </a:solidFill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1835696" y="1314450"/>
            <a:ext cx="2509292" cy="1866900"/>
          </a:xfrm>
          <a:prstGeom prst="wedgeEllipseCallout">
            <a:avLst>
              <a:gd name="adj1" fmla="val -36000"/>
              <a:gd name="adj2" fmla="val 75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 smtClean="0">
                <a:solidFill>
                  <a:srgbClr val="000000"/>
                </a:solidFill>
              </a:rPr>
              <a:t>Это план действий для зеленой экономики нашей страны, можно начинать его выполнение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6629400" y="1052513"/>
            <a:ext cx="2263775" cy="1690687"/>
          </a:xfrm>
          <a:prstGeom prst="cloudCallout">
            <a:avLst>
              <a:gd name="adj1" fmla="val -3051"/>
              <a:gd name="adj2" fmla="val 64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 smtClean="0">
                <a:solidFill>
                  <a:srgbClr val="000000"/>
                </a:solidFill>
              </a:rPr>
              <a:t>Почему в самом начале они не спросили нашего мнения?</a:t>
            </a:r>
            <a:r>
              <a:rPr lang="en-GB" altLang="en-US" sz="1400" b="1" dirty="0" smtClean="0">
                <a:solidFill>
                  <a:srgbClr val="000000"/>
                </a:solidFill>
              </a:rPr>
              <a:t> 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0" y="1371600"/>
            <a:ext cx="1835696" cy="990600"/>
          </a:xfrm>
          <a:prstGeom prst="wedgeEllipseCallout">
            <a:avLst>
              <a:gd name="adj1" fmla="val 1796"/>
              <a:gd name="adj2" fmla="val 164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000000"/>
                </a:solidFill>
              </a:rPr>
              <a:t>Шеф! Отличный план! 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spect="1" noChangeArrowheads="1"/>
          </p:cNvSpPr>
          <p:nvPr>
            <p:ph type="title" idx="4294967295"/>
          </p:nvPr>
        </p:nvSpPr>
        <p:spPr bwMode="auto">
          <a:xfrm>
            <a:off x="457200" y="990600"/>
            <a:ext cx="82296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en-US" sz="2400" dirty="0" smtClean="0">
                <a:solidFill>
                  <a:srgbClr val="7030A0"/>
                </a:solidFill>
              </a:rPr>
              <a:t>Групповая работа</a:t>
            </a:r>
            <a:r>
              <a:rPr lang="en-US" altLang="en-US" sz="2400" dirty="0" smtClean="0">
                <a:solidFill>
                  <a:srgbClr val="7030A0"/>
                </a:solidFill>
              </a:rPr>
              <a:t>: </a:t>
            </a:r>
            <a:r>
              <a:rPr lang="ru-RU" altLang="en-US" sz="2400" dirty="0" smtClean="0">
                <a:solidFill>
                  <a:srgbClr val="7030A0"/>
                </a:solidFill>
              </a:rPr>
              <a:t>Инструменты, подходящие для достижения данной цели и для соответствующей </a:t>
            </a:r>
            <a:r>
              <a:rPr lang="ru-RU" altLang="en-US" sz="2400" dirty="0">
                <a:solidFill>
                  <a:srgbClr val="7030A0"/>
                </a:solidFill>
              </a:rPr>
              <a:t>группы заинтересованных сторон</a:t>
            </a:r>
            <a:endParaRPr lang="en-US" alt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136195" name="Lock"/>
          <p:cNvSpPr>
            <a:spLocks noEditPoints="1" noChangeArrowheads="1"/>
          </p:cNvSpPr>
          <p:nvPr/>
        </p:nvSpPr>
        <p:spPr bwMode="auto">
          <a:xfrm>
            <a:off x="5791200" y="2133600"/>
            <a:ext cx="2538413" cy="3162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6196" name="Oval 5"/>
          <p:cNvSpPr>
            <a:spLocks noChangeArrowheads="1"/>
          </p:cNvSpPr>
          <p:nvPr/>
        </p:nvSpPr>
        <p:spPr bwMode="auto">
          <a:xfrm>
            <a:off x="762000" y="3048000"/>
            <a:ext cx="19812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136197" name="Rectangle 6"/>
          <p:cNvSpPr>
            <a:spLocks noChangeArrowheads="1"/>
          </p:cNvSpPr>
          <p:nvPr/>
        </p:nvSpPr>
        <p:spPr bwMode="auto">
          <a:xfrm>
            <a:off x="2667000" y="36576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136198" name="Rectangle 7"/>
          <p:cNvSpPr>
            <a:spLocks noChangeArrowheads="1"/>
          </p:cNvSpPr>
          <p:nvPr/>
        </p:nvSpPr>
        <p:spPr bwMode="auto">
          <a:xfrm>
            <a:off x="3733800" y="41148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136199" name="Rectangle 8"/>
          <p:cNvSpPr>
            <a:spLocks noChangeArrowheads="1"/>
          </p:cNvSpPr>
          <p:nvPr/>
        </p:nvSpPr>
        <p:spPr bwMode="auto">
          <a:xfrm>
            <a:off x="3429000" y="41148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1371600" y="3352800"/>
            <a:ext cx="1371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571472" y="5257800"/>
            <a:ext cx="3314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009999"/>
                </a:solidFill>
              </a:rPr>
              <a:t>Какой метод должен быть проверен/применён</a:t>
            </a:r>
            <a:r>
              <a:rPr lang="en-US" altLang="en-US" b="1" dirty="0" smtClean="0">
                <a:solidFill>
                  <a:srgbClr val="009999"/>
                </a:solidFill>
              </a:rPr>
              <a:t>?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36202" name="Text Box 11"/>
          <p:cNvSpPr txBox="1">
            <a:spLocks noChangeArrowheads="1"/>
          </p:cNvSpPr>
          <p:nvPr/>
        </p:nvSpPr>
        <p:spPr bwMode="auto">
          <a:xfrm>
            <a:off x="5004048" y="5486400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2812AE"/>
                </a:solidFill>
              </a:rPr>
              <a:t>Цель и заинтересованная сторона </a:t>
            </a:r>
            <a:endParaRPr lang="en-US" altLang="en-US" b="1" dirty="0">
              <a:solidFill>
                <a:srgbClr val="2812AE"/>
              </a:solidFill>
            </a:endParaRPr>
          </a:p>
        </p:txBody>
      </p:sp>
      <p:sp>
        <p:nvSpPr>
          <p:cNvPr id="136203" name="Text Box 13"/>
          <p:cNvSpPr txBox="1">
            <a:spLocks noChangeArrowheads="1"/>
          </p:cNvSpPr>
          <p:nvPr/>
        </p:nvSpPr>
        <p:spPr bwMode="auto">
          <a:xfrm>
            <a:off x="772598" y="6169506"/>
            <a:ext cx="7685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333399"/>
                </a:solidFill>
              </a:rPr>
              <a:t>Если ключ не подходит к замку</a:t>
            </a:r>
            <a:r>
              <a:rPr lang="en-US" altLang="en-US" b="1" dirty="0" smtClean="0">
                <a:solidFill>
                  <a:srgbClr val="333399"/>
                </a:solidFill>
              </a:rPr>
              <a:t> </a:t>
            </a:r>
            <a:r>
              <a:rPr lang="en-US" altLang="en-US" b="1" dirty="0">
                <a:solidFill>
                  <a:srgbClr val="333399"/>
                </a:solidFill>
              </a:rPr>
              <a:t>– </a:t>
            </a:r>
            <a:r>
              <a:rPr lang="ru-RU" altLang="en-US" b="1" dirty="0" smtClean="0">
                <a:solidFill>
                  <a:srgbClr val="333399"/>
                </a:solidFill>
              </a:rPr>
              <a:t>надо подобрать другой ключ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!</a:t>
            </a:r>
            <a:endParaRPr lang="en-US" altLang="en-US" sz="2000" b="1" dirty="0">
              <a:solidFill>
                <a:srgbClr val="333399"/>
              </a:solidFill>
            </a:endParaRPr>
          </a:p>
        </p:txBody>
      </p:sp>
      <p:sp>
        <p:nvSpPr>
          <p:cNvPr id="14" name="Rectangle 23"/>
          <p:cNvSpPr txBox="1">
            <a:spLocks noChangeArrowheads="1"/>
          </p:cNvSpPr>
          <p:nvPr/>
        </p:nvSpPr>
        <p:spPr bwMode="auto">
          <a:xfrm>
            <a:off x="0" y="-7193"/>
            <a:ext cx="9144000" cy="84390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Инструменты и методы, которые могут быть использованы соответствующими заинтересованными сторонами в Армении для решения соответствующих задач</a:t>
            </a:r>
            <a:endParaRPr lang="en-US" sz="24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35783"/>
              </p:ext>
            </p:extLst>
          </p:nvPr>
        </p:nvGraphicFramePr>
        <p:xfrm>
          <a:off x="762000" y="2057400"/>
          <a:ext cx="79248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80929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Основные барьеры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Какие заинтересованные стороны должны быть вовлечены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Какие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партисипативные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(с участием всех сторон) методы должны применяться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766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533400"/>
            <a:ext cx="7086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Анализ барьеров, препятствующих максимизации устойчивого производства и потребления лесных продуктов</a:t>
            </a:r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354661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74253"/>
              </p:ext>
            </p:extLst>
          </p:nvPr>
        </p:nvGraphicFramePr>
        <p:xfrm>
          <a:off x="762000" y="2057400"/>
          <a:ext cx="79248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Основные барьеры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Какие заинтересованные стороны должны быть вовлечены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Какие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партисипативные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(с участием всех сторон) методы должны применяться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533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Анализ барьеров, препятствующих стимулированию устойчивого использования энергии на базе древесины в качестве экологически безвредного, социально доступного и </a:t>
            </a:r>
            <a:r>
              <a:rPr lang="ru-RU" b="1" dirty="0">
                <a:solidFill>
                  <a:srgbClr val="000000"/>
                </a:solidFill>
              </a:rPr>
              <a:t>экономически </a:t>
            </a:r>
            <a:r>
              <a:rPr lang="ru-RU" b="1" dirty="0" smtClean="0">
                <a:solidFill>
                  <a:srgbClr val="000000"/>
                </a:solidFill>
              </a:rPr>
              <a:t>оправданного источника энергии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1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93992"/>
              </p:ext>
            </p:extLst>
          </p:nvPr>
        </p:nvGraphicFramePr>
        <p:xfrm>
          <a:off x="762000" y="2057400"/>
          <a:ext cx="7924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Основные барьеры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Какие заинтересованные стороны должны быть вовлечены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Какие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партисипативные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(с участием всех сторон) методы должны применяться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5334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Анализ барьеров, препятствующих созданию рабочих мест и повышению уровня жизни, обусловленных лесным сектором, в особенности препятствующих привлечению инвестиций со стороны малого, среднего и крупного частного капитала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5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60648"/>
            <a:ext cx="7086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Экспертная оценка результатов проведённого анализа. Во время презентации уделите внимание нижеследующим критериям</a:t>
            </a:r>
            <a:r>
              <a:rPr lang="en-GB" sz="3200" b="1" dirty="0" smtClean="0">
                <a:solidFill>
                  <a:srgbClr val="000000"/>
                </a:solidFill>
              </a:rPr>
              <a:t>.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Основные барьеры.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Соответствуют ли рассмотренные вопросы принципам зелёной экономики и барьерам, которые определены для Армении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Ключевые заинтересованные стороны.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Определены  ли наиболее уязвимые заинтересованные стороны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Правильные подходы для достижения цели.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Пригодны ли предложенные методы для проведения анализа подобных барьеров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Степень участия</a:t>
            </a:r>
            <a:r>
              <a:rPr lang="en-GB" b="1" dirty="0" smtClean="0">
                <a:solidFill>
                  <a:srgbClr val="000000"/>
                </a:solidFill>
              </a:rPr>
              <a:t>? </a:t>
            </a:r>
            <a:r>
              <a:rPr lang="ru-RU" dirty="0" smtClean="0">
                <a:solidFill>
                  <a:srgbClr val="000000"/>
                </a:solidFill>
              </a:rPr>
              <a:t>Обеспечивает ли предлагаемый подход  полное участие заинтересованных сторон или использует только поверхностные консультациями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742</Words>
  <Application>Microsoft Office PowerPoint</Application>
  <PresentationFormat>On-screen Show (4:3)</PresentationFormat>
  <Paragraphs>123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Office Theme</vt:lpstr>
      <vt:lpstr>1_Default Design</vt:lpstr>
      <vt:lpstr>3_Office Theme</vt:lpstr>
      <vt:lpstr>Default Design</vt:lpstr>
      <vt:lpstr>1_Office Theme</vt:lpstr>
      <vt:lpstr>Photo Editor Photo</vt:lpstr>
      <vt:lpstr>Наша цель – анализ и поиск путей для преодоления пробелов (несоответствия) между принципами зелёной экономики и потенциалом устойчивого лесного сектора и определения потенциальных взаимосвязей </vt:lpstr>
      <vt:lpstr>Схема проведения анализа – подготовки документа о взаимосвязях  между лесным сектором и зелёной экономикой</vt:lpstr>
      <vt:lpstr>Для чего нам нужен дальнейший анализ барьеров, препятствующих увязке процессов устойчивого управления лесами с принципами зелёной экономики?  Для выполнения экономических принципов зелёной экономики не раскрыт полный потенциал лесного сектора. Необходимо понять местные реалии до того, как мы сможем дать эффективные рекомендации:    </vt:lpstr>
      <vt:lpstr>PowerPoint Presentation</vt:lpstr>
      <vt:lpstr>Групповая работа: Инструменты, подходящие для достижения данной цели и для соответствующей группы заинтересованных сторон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Зеленая экономика в Центральной Азии и на Кавказе через устойчивое лесопользование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forest policy development in your context.</dc:title>
  <dc:creator>PeterOHara</dc:creator>
  <cp:lastModifiedBy>PeterOHara</cp:lastModifiedBy>
  <cp:revision>230</cp:revision>
  <cp:lastPrinted>2014-04-09T20:26:57Z</cp:lastPrinted>
  <dcterms:created xsi:type="dcterms:W3CDTF">2013-12-08T22:05:51Z</dcterms:created>
  <dcterms:modified xsi:type="dcterms:W3CDTF">2014-09-03T14:59:56Z</dcterms:modified>
</cp:coreProperties>
</file>