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3" r:id="rId3"/>
    <p:sldMasterId id="2147483709" r:id="rId4"/>
    <p:sldMasterId id="2147483722" r:id="rId5"/>
  </p:sldMasterIdLst>
  <p:notesMasterIdLst>
    <p:notesMasterId r:id="rId42"/>
  </p:notesMasterIdLst>
  <p:handoutMasterIdLst>
    <p:handoutMasterId r:id="rId43"/>
  </p:handoutMasterIdLst>
  <p:sldIdLst>
    <p:sldId id="383" r:id="rId6"/>
    <p:sldId id="375" r:id="rId7"/>
    <p:sldId id="374" r:id="rId8"/>
    <p:sldId id="369" r:id="rId9"/>
    <p:sldId id="370" r:id="rId10"/>
    <p:sldId id="371" r:id="rId11"/>
    <p:sldId id="343" r:id="rId12"/>
    <p:sldId id="344" r:id="rId13"/>
    <p:sldId id="346" r:id="rId14"/>
    <p:sldId id="384" r:id="rId15"/>
    <p:sldId id="345" r:id="rId16"/>
    <p:sldId id="379" r:id="rId17"/>
    <p:sldId id="349" r:id="rId18"/>
    <p:sldId id="285" r:id="rId19"/>
    <p:sldId id="380" r:id="rId20"/>
    <p:sldId id="363" r:id="rId21"/>
    <p:sldId id="351" r:id="rId22"/>
    <p:sldId id="352" r:id="rId23"/>
    <p:sldId id="353" r:id="rId24"/>
    <p:sldId id="354" r:id="rId25"/>
    <p:sldId id="288" r:id="rId26"/>
    <p:sldId id="289" r:id="rId27"/>
    <p:sldId id="290" r:id="rId28"/>
    <p:sldId id="291" r:id="rId29"/>
    <p:sldId id="356" r:id="rId30"/>
    <p:sldId id="357" r:id="rId31"/>
    <p:sldId id="358" r:id="rId32"/>
    <p:sldId id="293" r:id="rId33"/>
    <p:sldId id="294" r:id="rId34"/>
    <p:sldId id="295" r:id="rId35"/>
    <p:sldId id="361" r:id="rId36"/>
    <p:sldId id="382" r:id="rId37"/>
    <p:sldId id="362" r:id="rId38"/>
    <p:sldId id="297" r:id="rId39"/>
    <p:sldId id="359" r:id="rId40"/>
    <p:sldId id="360" r:id="rId41"/>
  </p:sldIdLst>
  <p:sldSz cx="9144000" cy="6858000" type="screen4x3"/>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 Hyun Bae" initials="Mb" lastIdx="6" clrIdx="0"/>
  <p:cmAuthor id="1" name="PeterOHara" initials="P"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24" autoAdjust="0"/>
  </p:normalViewPr>
  <p:slideViewPr>
    <p:cSldViewPr>
      <p:cViewPr varScale="1">
        <p:scale>
          <a:sx n="78" d="100"/>
          <a:sy n="78" d="100"/>
        </p:scale>
        <p:origin x="-17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3-24T22:43:04.029" idx="10">
    <p:pos x="906" y="3924"/>
    <p:text>Replace Caucasus and Central Asia with Kazakhstan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57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5775"/>
          </a:xfrm>
          <a:prstGeom prst="rect">
            <a:avLst/>
          </a:prstGeom>
        </p:spPr>
        <p:txBody>
          <a:bodyPr vert="horz" lIns="91440" tIns="45720" rIns="91440" bIns="45720" rtlCol="0"/>
          <a:lstStyle>
            <a:lvl1pPr algn="r">
              <a:defRPr sz="1200"/>
            </a:lvl1pPr>
          </a:lstStyle>
          <a:p>
            <a:fld id="{7C3E4726-627F-4527-A1BA-E5D87194A411}" type="datetimeFigureOut">
              <a:rPr lang="en-GB" smtClean="0"/>
              <a:t>07/08/2014</a:t>
            </a:fld>
            <a:endParaRPr lang="en-GB"/>
          </a:p>
        </p:txBody>
      </p:sp>
      <p:sp>
        <p:nvSpPr>
          <p:cNvPr id="4" name="Footer Placeholder 3"/>
          <p:cNvSpPr>
            <a:spLocks noGrp="1"/>
          </p:cNvSpPr>
          <p:nvPr>
            <p:ph type="ftr" sz="quarter" idx="2"/>
          </p:nvPr>
        </p:nvSpPr>
        <p:spPr>
          <a:xfrm>
            <a:off x="0" y="9223375"/>
            <a:ext cx="2982913" cy="4857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223375"/>
            <a:ext cx="2982912" cy="485775"/>
          </a:xfrm>
          <a:prstGeom prst="rect">
            <a:avLst/>
          </a:prstGeom>
        </p:spPr>
        <p:txBody>
          <a:bodyPr vert="horz" lIns="91440" tIns="45720" rIns="91440" bIns="45720" rtlCol="0" anchor="b"/>
          <a:lstStyle>
            <a:lvl1pPr algn="r">
              <a:defRPr sz="1200"/>
            </a:lvl1pPr>
          </a:lstStyle>
          <a:p>
            <a:fld id="{82F4D98A-FD34-43FF-AF0F-5C425A2CBEC6}" type="slidenum">
              <a:rPr lang="en-GB" smtClean="0"/>
              <a:t>‹#›</a:t>
            </a:fld>
            <a:endParaRPr lang="en-GB"/>
          </a:p>
        </p:txBody>
      </p:sp>
    </p:spTree>
    <p:extLst>
      <p:ext uri="{BB962C8B-B14F-4D97-AF65-F5344CB8AC3E}">
        <p14:creationId xmlns:p14="http://schemas.microsoft.com/office/powerpoint/2010/main" val="397124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5537"/>
          </a:xfrm>
          <a:prstGeom prst="rect">
            <a:avLst/>
          </a:prstGeom>
        </p:spPr>
        <p:txBody>
          <a:bodyPr vert="horz" lIns="94814" tIns="47407" rIns="94814" bIns="47407" rtlCol="0"/>
          <a:lstStyle>
            <a:lvl1pPr algn="l">
              <a:defRPr sz="1200"/>
            </a:lvl1pPr>
          </a:lstStyle>
          <a:p>
            <a:endParaRPr lang="en-GB"/>
          </a:p>
        </p:txBody>
      </p:sp>
      <p:sp>
        <p:nvSpPr>
          <p:cNvPr id="3" name="Date Placeholder 2"/>
          <p:cNvSpPr>
            <a:spLocks noGrp="1"/>
          </p:cNvSpPr>
          <p:nvPr>
            <p:ph type="dt" idx="1"/>
          </p:nvPr>
        </p:nvSpPr>
        <p:spPr>
          <a:xfrm>
            <a:off x="3898102" y="0"/>
            <a:ext cx="2982119" cy="485537"/>
          </a:xfrm>
          <a:prstGeom prst="rect">
            <a:avLst/>
          </a:prstGeom>
        </p:spPr>
        <p:txBody>
          <a:bodyPr vert="horz" lIns="94814" tIns="47407" rIns="94814" bIns="47407" rtlCol="0"/>
          <a:lstStyle>
            <a:lvl1pPr algn="r">
              <a:defRPr sz="1200"/>
            </a:lvl1pPr>
          </a:lstStyle>
          <a:p>
            <a:fld id="{4D582BF7-437C-4D63-8F81-CED004836BF4}" type="datetimeFigureOut">
              <a:rPr lang="en-GB" smtClean="0"/>
              <a:t>07/08/2014</a:t>
            </a:fld>
            <a:endParaRPr lang="en-GB"/>
          </a:p>
        </p:txBody>
      </p:sp>
      <p:sp>
        <p:nvSpPr>
          <p:cNvPr id="4" name="Slide Image Placeholder 3"/>
          <p:cNvSpPr>
            <a:spLocks noGrp="1" noRot="1" noChangeAspect="1"/>
          </p:cNvSpPr>
          <p:nvPr>
            <p:ph type="sldImg" idx="2"/>
          </p:nvPr>
        </p:nvSpPr>
        <p:spPr>
          <a:xfrm>
            <a:off x="1014413" y="728663"/>
            <a:ext cx="4854575" cy="3641725"/>
          </a:xfrm>
          <a:prstGeom prst="rect">
            <a:avLst/>
          </a:prstGeom>
          <a:noFill/>
          <a:ln w="12700">
            <a:solidFill>
              <a:prstClr val="black"/>
            </a:solidFill>
          </a:ln>
        </p:spPr>
        <p:txBody>
          <a:bodyPr vert="horz" lIns="94814" tIns="47407" rIns="94814" bIns="47407" rtlCol="0" anchor="ctr"/>
          <a:lstStyle/>
          <a:p>
            <a:endParaRPr lang="en-GB"/>
          </a:p>
        </p:txBody>
      </p:sp>
      <p:sp>
        <p:nvSpPr>
          <p:cNvPr id="5" name="Notes Placeholder 4"/>
          <p:cNvSpPr>
            <a:spLocks noGrp="1"/>
          </p:cNvSpPr>
          <p:nvPr>
            <p:ph type="body" sz="quarter" idx="3"/>
          </p:nvPr>
        </p:nvSpPr>
        <p:spPr>
          <a:xfrm>
            <a:off x="688182" y="4612601"/>
            <a:ext cx="5505450" cy="4369832"/>
          </a:xfrm>
          <a:prstGeom prst="rect">
            <a:avLst/>
          </a:prstGeom>
        </p:spPr>
        <p:txBody>
          <a:bodyPr vert="horz" lIns="94814" tIns="47407" rIns="94814" bIns="474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23516"/>
            <a:ext cx="2982119" cy="485537"/>
          </a:xfrm>
          <a:prstGeom prst="rect">
            <a:avLst/>
          </a:prstGeom>
        </p:spPr>
        <p:txBody>
          <a:bodyPr vert="horz" lIns="94814" tIns="47407" rIns="94814" bIns="47407"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9223516"/>
            <a:ext cx="2982119" cy="485537"/>
          </a:xfrm>
          <a:prstGeom prst="rect">
            <a:avLst/>
          </a:prstGeom>
        </p:spPr>
        <p:txBody>
          <a:bodyPr vert="horz" lIns="94814" tIns="47407" rIns="94814" bIns="47407" rtlCol="0" anchor="b"/>
          <a:lstStyle>
            <a:lvl1pPr algn="r">
              <a:defRPr sz="1200"/>
            </a:lvl1pPr>
          </a:lstStyle>
          <a:p>
            <a:fld id="{A3786DC1-A7BA-4642-903E-32EB28B23A55}" type="slidenum">
              <a:rPr lang="en-GB" smtClean="0"/>
              <a:t>‹#›</a:t>
            </a:fld>
            <a:endParaRPr lang="en-GB"/>
          </a:p>
        </p:txBody>
      </p:sp>
    </p:spTree>
    <p:extLst>
      <p:ext uri="{BB962C8B-B14F-4D97-AF65-F5344CB8AC3E}">
        <p14:creationId xmlns:p14="http://schemas.microsoft.com/office/powerpoint/2010/main" val="216324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20F39-5C48-4641-B0AD-203AECB85CE7}" type="slidenum">
              <a:rPr lang="en-GB" smtClean="0">
                <a:solidFill>
                  <a:prstClr val="black"/>
                </a:solidFill>
                <a:latin typeface="Arial" charset="0"/>
              </a:rPr>
              <a:pPr fontAlgn="base">
                <a:spcBef>
                  <a:spcPct val="0"/>
                </a:spcBef>
                <a:spcAft>
                  <a:spcPct val="0"/>
                </a:spcAft>
                <a:defRPr/>
              </a:pPr>
              <a:t>1</a:t>
            </a:fld>
            <a:endParaRPr lang="en-GB" smtClean="0">
              <a:solidFill>
                <a:prstClr val="black"/>
              </a:solidFill>
              <a:latin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22" indent="-296278">
              <a:defRPr>
                <a:solidFill>
                  <a:schemeClr val="tx1"/>
                </a:solidFill>
                <a:latin typeface="Arial" charset="0"/>
              </a:defRPr>
            </a:lvl2pPr>
            <a:lvl3pPr marL="1185112" indent="-237023">
              <a:defRPr>
                <a:solidFill>
                  <a:schemeClr val="tx1"/>
                </a:solidFill>
                <a:latin typeface="Arial" charset="0"/>
              </a:defRPr>
            </a:lvl3pPr>
            <a:lvl4pPr marL="1659157" indent="-237023">
              <a:defRPr>
                <a:solidFill>
                  <a:schemeClr val="tx1"/>
                </a:solidFill>
                <a:latin typeface="Arial" charset="0"/>
              </a:defRPr>
            </a:lvl4pPr>
            <a:lvl5pPr marL="2133202" indent="-237023">
              <a:defRPr>
                <a:solidFill>
                  <a:schemeClr val="tx1"/>
                </a:solidFill>
                <a:latin typeface="Arial" charset="0"/>
              </a:defRPr>
            </a:lvl5pPr>
            <a:lvl6pPr marL="2607247" indent="-237023" fontAlgn="base">
              <a:spcBef>
                <a:spcPct val="0"/>
              </a:spcBef>
              <a:spcAft>
                <a:spcPct val="0"/>
              </a:spcAft>
              <a:defRPr>
                <a:solidFill>
                  <a:schemeClr val="tx1"/>
                </a:solidFill>
                <a:latin typeface="Arial" charset="0"/>
              </a:defRPr>
            </a:lvl6pPr>
            <a:lvl7pPr marL="3081291" indent="-237023" fontAlgn="base">
              <a:spcBef>
                <a:spcPct val="0"/>
              </a:spcBef>
              <a:spcAft>
                <a:spcPct val="0"/>
              </a:spcAft>
              <a:defRPr>
                <a:solidFill>
                  <a:schemeClr val="tx1"/>
                </a:solidFill>
                <a:latin typeface="Arial" charset="0"/>
              </a:defRPr>
            </a:lvl7pPr>
            <a:lvl8pPr marL="3555336" indent="-237023" fontAlgn="base">
              <a:spcBef>
                <a:spcPct val="0"/>
              </a:spcBef>
              <a:spcAft>
                <a:spcPct val="0"/>
              </a:spcAft>
              <a:defRPr>
                <a:solidFill>
                  <a:schemeClr val="tx1"/>
                </a:solidFill>
                <a:latin typeface="Arial" charset="0"/>
              </a:defRPr>
            </a:lvl8pPr>
            <a:lvl9pPr marL="4029381" indent="-237023"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10</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hand out will be provided with this toolbox</a:t>
            </a:r>
            <a:r>
              <a:rPr lang="en-GB" baseline="0" dirty="0" smtClean="0"/>
              <a:t> of methods.</a:t>
            </a:r>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t>11</a:t>
            </a:fld>
            <a:endParaRPr lang="en-GB" dirty="0"/>
          </a:p>
        </p:txBody>
      </p:sp>
    </p:spTree>
    <p:extLst>
      <p:ext uri="{BB962C8B-B14F-4D97-AF65-F5344CB8AC3E}">
        <p14:creationId xmlns:p14="http://schemas.microsoft.com/office/powerpoint/2010/main" val="209975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OUT:</a:t>
            </a:r>
            <a:r>
              <a:rPr lang="en-GB" baseline="0" dirty="0" smtClean="0"/>
              <a:t> for HAND out</a:t>
            </a:r>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t>12</a:t>
            </a:fld>
            <a:endParaRPr lang="en-GB" dirty="0"/>
          </a:p>
        </p:txBody>
      </p:sp>
    </p:spTree>
    <p:extLst>
      <p:ext uri="{BB962C8B-B14F-4D97-AF65-F5344CB8AC3E}">
        <p14:creationId xmlns:p14="http://schemas.microsoft.com/office/powerpoint/2010/main" val="209975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87F5E201-634E-48B8-8C8D-180A474758BB}" type="slidenum">
              <a:rPr lang="en-GB">
                <a:solidFill>
                  <a:prstClr val="black"/>
                </a:solidFill>
                <a:latin typeface="Arial" charset="0"/>
              </a:rPr>
              <a:pPr>
                <a:defRPr/>
              </a:pPr>
              <a:t>13</a:t>
            </a:fld>
            <a:endParaRPr lang="en-GB" dirty="0">
              <a:solidFill>
                <a:prstClr val="black"/>
              </a:solidFill>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7A170A97-EB68-4441-89ED-356C0DC9A959}" type="slidenum">
              <a:rPr lang="en-GB" smtClean="0">
                <a:solidFill>
                  <a:srgbClr val="000000"/>
                </a:solidFill>
                <a:latin typeface="Calibri" pitchFamily="34" charset="0"/>
              </a:rPr>
              <a:pPr eaLnBrk="1" hangingPunct="1"/>
              <a:t>14</a:t>
            </a:fld>
            <a:endParaRPr lang="en-GB" smtClean="0">
              <a:solidFill>
                <a:srgbClr val="000000"/>
              </a:solidFill>
              <a:latin typeface="Calibri" pitchFamily="34" charset="0"/>
            </a:endParaRPr>
          </a:p>
        </p:txBody>
      </p:sp>
      <p:sp>
        <p:nvSpPr>
          <p:cNvPr id="84995" name="Text Box 1"/>
          <p:cNvSpPr txBox="1">
            <a:spLocks noChangeArrowheads="1"/>
          </p:cNvSpPr>
          <p:nvPr/>
        </p:nvSpPr>
        <p:spPr bwMode="auto">
          <a:xfrm>
            <a:off x="3898102" y="9223516"/>
            <a:ext cx="2982119"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068" tIns="47034" rIns="94068" bIns="47034"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4220BFF1-E99C-4D60-9A84-2F6AF93E2B3C}" type="slidenum">
              <a:rPr lang="en-GB" sz="1200">
                <a:solidFill>
                  <a:srgbClr val="000000"/>
                </a:solidFill>
              </a:rPr>
              <a:pPr algn="r" eaLnBrk="1" hangingPunct="1">
                <a:buClrTx/>
                <a:buFontTx/>
                <a:buNone/>
              </a:pPr>
              <a:t>14</a:t>
            </a:fld>
            <a:endParaRPr lang="en-GB" sz="1200">
              <a:solidFill>
                <a:srgbClr val="000000"/>
              </a:solidFill>
            </a:endParaRPr>
          </a:p>
        </p:txBody>
      </p:sp>
      <p:sp>
        <p:nvSpPr>
          <p:cNvPr id="84996" name="Rectangle 2"/>
          <p:cNvSpPr>
            <a:spLocks noGrp="1" noRot="1" noChangeAspect="1" noChangeArrowheads="1" noTextEdit="1"/>
          </p:cNvSpPr>
          <p:nvPr>
            <p:ph type="sldImg"/>
          </p:nvPr>
        </p:nvSpPr>
        <p:spPr>
          <a:xfrm>
            <a:off x="1014413" y="728663"/>
            <a:ext cx="4854575"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Rectangle 3"/>
          <p:cNvSpPr>
            <a:spLocks noGrp="1" noChangeArrowheads="1"/>
          </p:cNvSpPr>
          <p:nvPr>
            <p:ph type="body" idx="1"/>
          </p:nvPr>
        </p:nvSpPr>
        <p:spPr>
          <a:xfrm>
            <a:off x="688182" y="4612601"/>
            <a:ext cx="550545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r>
              <a:rPr lang="en-US" dirty="0" smtClean="0">
                <a:latin typeface="Arial" pitchFamily="34" charset="0"/>
              </a:rPr>
              <a:t>If you ask people what they need, they often come with a superficial shopping list of things. The</a:t>
            </a:r>
            <a:r>
              <a:rPr lang="en-US" baseline="0" dirty="0" smtClean="0">
                <a:latin typeface="Arial" pitchFamily="34" charset="0"/>
              </a:rPr>
              <a:t> answer to ‘Why’ type questions usually give an insight into the perspectives of the person you are addressing.</a:t>
            </a:r>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89B8E66C-053F-4B91-AF31-181F1350889D}" type="slidenum">
              <a:rPr lang="en-GB" smtClean="0">
                <a:solidFill>
                  <a:srgbClr val="000000"/>
                </a:solidFill>
                <a:latin typeface="Calibri" pitchFamily="34" charset="0"/>
              </a:rPr>
              <a:pPr eaLnBrk="1" hangingPunct="1"/>
              <a:t>15</a:t>
            </a:fld>
            <a:endParaRPr lang="en-GB" smtClean="0">
              <a:solidFill>
                <a:srgbClr val="000000"/>
              </a:solidFill>
              <a:latin typeface="Calibri" pitchFamily="34" charset="0"/>
            </a:endParaRPr>
          </a:p>
        </p:txBody>
      </p:sp>
      <p:sp>
        <p:nvSpPr>
          <p:cNvPr id="87043" name="Text Box 1"/>
          <p:cNvSpPr txBox="1">
            <a:spLocks noChangeArrowheads="1"/>
          </p:cNvSpPr>
          <p:nvPr/>
        </p:nvSpPr>
        <p:spPr bwMode="auto">
          <a:xfrm>
            <a:off x="3898102" y="9223516"/>
            <a:ext cx="2982119"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C952ED12-C0EC-4226-A738-61840C3CF8A9}" type="slidenum">
              <a:rPr lang="en-GB" sz="1200">
                <a:solidFill>
                  <a:srgbClr val="000000"/>
                </a:solidFill>
                <a:latin typeface="Calibri" pitchFamily="34" charset="0"/>
              </a:rPr>
              <a:pPr algn="r" eaLnBrk="1" hangingPunct="1">
                <a:buClrTx/>
                <a:buFontTx/>
                <a:buNone/>
              </a:pPr>
              <a:t>15</a:t>
            </a:fld>
            <a:endParaRPr lang="en-GB" sz="1200">
              <a:solidFill>
                <a:srgbClr val="000000"/>
              </a:solidFill>
              <a:latin typeface="Calibri" pitchFamily="34" charset="0"/>
            </a:endParaRPr>
          </a:p>
        </p:txBody>
      </p:sp>
      <p:sp>
        <p:nvSpPr>
          <p:cNvPr id="87044" name="Rectangle 2"/>
          <p:cNvSpPr>
            <a:spLocks noGrp="1" noRot="1" noChangeAspect="1" noChangeArrowheads="1" noTextEdit="1"/>
          </p:cNvSpPr>
          <p:nvPr>
            <p:ph type="sldImg"/>
          </p:nvPr>
        </p:nvSpPr>
        <p:spPr>
          <a:xfrm>
            <a:off x="1014413" y="728663"/>
            <a:ext cx="4854575"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p:cNvSpPr>
            <a:spLocks noGrp="1" noChangeArrowheads="1"/>
          </p:cNvSpPr>
          <p:nvPr>
            <p:ph type="body" idx="1"/>
          </p:nvPr>
        </p:nvSpPr>
        <p:spPr>
          <a:xfrm>
            <a:off x="688182" y="4612601"/>
            <a:ext cx="550545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r>
              <a:rPr lang="en-US" dirty="0" smtClean="0">
                <a:latin typeface="Arial" pitchFamily="34" charset="0"/>
              </a:rPr>
              <a:t>A handout will be provided with this role play scenario, this will also be the basis of the exercises on Day 2 afternoon and Day 3 morning.</a:t>
            </a:r>
            <a:r>
              <a:rPr lang="en-US" baseline="0" dirty="0" smtClean="0">
                <a:latin typeface="Arial" pitchFamily="34" charset="0"/>
              </a:rPr>
              <a:t> The role play provides a common frame of reference so that people from different countries can work together in group work. It also enables people to step back from their own context and in doing so often frees them up to think differently and express themselves more freely. </a:t>
            </a:r>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89B8E66C-053F-4B91-AF31-181F1350889D}" type="slidenum">
              <a:rPr lang="en-GB" smtClean="0">
                <a:solidFill>
                  <a:srgbClr val="000000"/>
                </a:solidFill>
                <a:latin typeface="Calibri" pitchFamily="34" charset="0"/>
              </a:rPr>
              <a:pPr eaLnBrk="1" hangingPunct="1"/>
              <a:t>16</a:t>
            </a:fld>
            <a:endParaRPr lang="en-GB" smtClean="0">
              <a:solidFill>
                <a:srgbClr val="000000"/>
              </a:solidFill>
              <a:latin typeface="Calibri" pitchFamily="34" charset="0"/>
            </a:endParaRPr>
          </a:p>
        </p:txBody>
      </p:sp>
      <p:sp>
        <p:nvSpPr>
          <p:cNvPr id="87043" name="Text Box 1"/>
          <p:cNvSpPr txBox="1">
            <a:spLocks noChangeArrowheads="1"/>
          </p:cNvSpPr>
          <p:nvPr/>
        </p:nvSpPr>
        <p:spPr bwMode="auto">
          <a:xfrm>
            <a:off x="3898102" y="9223516"/>
            <a:ext cx="2982119"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C952ED12-C0EC-4226-A738-61840C3CF8A9}" type="slidenum">
              <a:rPr lang="en-GB" sz="1200">
                <a:solidFill>
                  <a:srgbClr val="000000"/>
                </a:solidFill>
                <a:latin typeface="Calibri" pitchFamily="34" charset="0"/>
              </a:rPr>
              <a:pPr algn="r" eaLnBrk="1" hangingPunct="1">
                <a:buClrTx/>
                <a:buFontTx/>
                <a:buNone/>
              </a:pPr>
              <a:t>16</a:t>
            </a:fld>
            <a:endParaRPr lang="en-GB" sz="1200">
              <a:solidFill>
                <a:srgbClr val="000000"/>
              </a:solidFill>
              <a:latin typeface="Calibri" pitchFamily="34" charset="0"/>
            </a:endParaRPr>
          </a:p>
        </p:txBody>
      </p:sp>
      <p:sp>
        <p:nvSpPr>
          <p:cNvPr id="87044" name="Rectangle 2"/>
          <p:cNvSpPr>
            <a:spLocks noGrp="1" noRot="1" noChangeAspect="1" noChangeArrowheads="1" noTextEdit="1"/>
          </p:cNvSpPr>
          <p:nvPr>
            <p:ph type="sldImg"/>
          </p:nvPr>
        </p:nvSpPr>
        <p:spPr>
          <a:xfrm>
            <a:off x="1014413" y="728663"/>
            <a:ext cx="4854575"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p:cNvSpPr>
            <a:spLocks noGrp="1" noChangeArrowheads="1"/>
          </p:cNvSpPr>
          <p:nvPr>
            <p:ph type="body" idx="1"/>
          </p:nvPr>
        </p:nvSpPr>
        <p:spPr>
          <a:xfrm>
            <a:off x="688182" y="4612601"/>
            <a:ext cx="550545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r>
              <a:rPr lang="en-US" dirty="0" smtClean="0">
                <a:latin typeface="Arial" pitchFamily="34" charset="0"/>
              </a:rPr>
              <a:t>As always not definitive.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141" eaLnBrk="0" fontAlgn="base" hangingPunct="0">
              <a:spcBef>
                <a:spcPct val="30000"/>
              </a:spcBef>
              <a:spcAft>
                <a:spcPct val="0"/>
              </a:spcAft>
              <a:defRPr/>
            </a:pPr>
            <a:r>
              <a:rPr lang="en-GB" b="0" dirty="0" smtClean="0">
                <a:solidFill>
                  <a:srgbClr val="FF0000"/>
                </a:solidFill>
              </a:rPr>
              <a:t>BIG SHEET: Prepare one blank matrix – about two flip chart size, with the two Axis labelled as on the picture. Leave</a:t>
            </a:r>
            <a:r>
              <a:rPr lang="en-GB" b="0" baseline="0" dirty="0" smtClean="0">
                <a:solidFill>
                  <a:srgbClr val="FF0000"/>
                </a:solidFill>
              </a:rPr>
              <a:t> the matrix blank the blue cards are to illustrate meta cards to stick on. Then as with all methods like this, print out the slides – 1 page per slide, this one and the next slide as instructions </a:t>
            </a:r>
            <a:endParaRPr lang="en-GB" b="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E5E5EB83-D13F-46A0-9DC3-EBE8F7EE2E88}"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3183164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PRINT</a:t>
            </a:r>
            <a:r>
              <a:rPr lang="en-GB" b="0" baseline="0" dirty="0" smtClean="0"/>
              <a:t> OUT THIS and stick to the previous matrix as instruction.</a:t>
            </a:r>
            <a:endParaRPr lang="en-GB" b="0" dirty="0" smtClean="0"/>
          </a:p>
        </p:txBody>
      </p:sp>
      <p:sp>
        <p:nvSpPr>
          <p:cNvPr id="4" name="Slide Number Placeholder 3"/>
          <p:cNvSpPr>
            <a:spLocks noGrp="1"/>
          </p:cNvSpPr>
          <p:nvPr>
            <p:ph type="sldNum" sz="quarter" idx="10"/>
          </p:nvPr>
        </p:nvSpPr>
        <p:spPr/>
        <p:txBody>
          <a:bodyPr/>
          <a:lstStyle/>
          <a:p>
            <a:pPr>
              <a:defRPr/>
            </a:pPr>
            <a:fld id="{E5E5EB83-D13F-46A0-9DC3-EBE8F7EE2E88}"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3183164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PRINT</a:t>
            </a:r>
            <a:r>
              <a:rPr lang="en-GB" b="0" baseline="0" dirty="0" smtClean="0"/>
              <a:t> OUT and stick to next slide matrix as instruction. </a:t>
            </a:r>
            <a:endParaRPr lang="en-GB" b="0" dirty="0" smtClean="0"/>
          </a:p>
        </p:txBody>
      </p:sp>
      <p:sp>
        <p:nvSpPr>
          <p:cNvPr id="4" name="Slide Number Placeholder 3"/>
          <p:cNvSpPr>
            <a:spLocks noGrp="1"/>
          </p:cNvSpPr>
          <p:nvPr>
            <p:ph type="sldNum" sz="quarter" idx="10"/>
          </p:nvPr>
        </p:nvSpPr>
        <p:spPr/>
        <p:txBody>
          <a:bodyPr/>
          <a:lstStyle/>
          <a:p>
            <a:pPr>
              <a:defRPr/>
            </a:pPr>
            <a:fld id="{E5E5EB83-D13F-46A0-9DC3-EBE8F7EE2E88}"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318316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F27901A6-6073-42F0-8D5A-3D25A0C6A5F2}" type="slidenum">
              <a:rPr lang="en-GB" smtClean="0">
                <a:latin typeface="Arial" charset="0"/>
              </a:rPr>
              <a:pPr>
                <a:defRPr/>
              </a:pPr>
              <a:t>2</a:t>
            </a:fld>
            <a:endParaRPr lang="en-GB" dirty="0" smtClean="0">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Note that a hand</a:t>
            </a:r>
            <a:r>
              <a:rPr lang="en-GB" baseline="0" dirty="0" smtClean="0"/>
              <a:t> out/toolbox is provided to explain both the target scoring and the poster with post-it method. Throughout the training methods will be used that can then be applied to the participants’ own work. This is explained in the afternoon session.</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a:t>
            </a:r>
            <a:r>
              <a:rPr lang="en-GB" baseline="0" dirty="0" smtClean="0"/>
              <a:t> SHEET: Prepare the blank matrix, about 6 flip charts, 3 wide and 3 deep. </a:t>
            </a:r>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t>20</a:t>
            </a:fld>
            <a:endParaRPr lang="en-GB"/>
          </a:p>
        </p:txBody>
      </p:sp>
    </p:spTree>
    <p:extLst>
      <p:ext uri="{BB962C8B-B14F-4D97-AF65-F5344CB8AC3E}">
        <p14:creationId xmlns:p14="http://schemas.microsoft.com/office/powerpoint/2010/main" val="1265310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44DB3324-34CC-4903-BEA4-B9F6561CCD18}" type="slidenum">
              <a:rPr lang="en-GB" smtClean="0">
                <a:solidFill>
                  <a:srgbClr val="000000"/>
                </a:solidFill>
                <a:latin typeface="Calibri" pitchFamily="34" charset="0"/>
              </a:rPr>
              <a:pPr eaLnBrk="1" hangingPunct="1"/>
              <a:t>21</a:t>
            </a:fld>
            <a:endParaRPr lang="en-GB" smtClean="0">
              <a:solidFill>
                <a:srgbClr val="000000"/>
              </a:solidFill>
              <a:latin typeface="Calibri"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BIG</a:t>
            </a:r>
            <a:r>
              <a:rPr lang="en-US" baseline="0" dirty="0" smtClean="0">
                <a:latin typeface="Arial" pitchFamily="34" charset="0"/>
              </a:rPr>
              <a:t> SHEET: Should be prepared on 6 flip chart size. 3 wide and 2 deep. Do not include the cards, leave blank. Leave 3 times as much space below the problem as above it. Then print this slide out and the next 3 and stick on the big sheet for instructions – somewhere convenient. </a:t>
            </a:r>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out and stick to problem analysis</a:t>
            </a:r>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t>22</a:t>
            </a:fld>
            <a:endParaRPr lang="en-GB"/>
          </a:p>
        </p:txBody>
      </p:sp>
    </p:spTree>
    <p:extLst>
      <p:ext uri="{BB962C8B-B14F-4D97-AF65-F5344CB8AC3E}">
        <p14:creationId xmlns:p14="http://schemas.microsoft.com/office/powerpoint/2010/main" val="2301106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out and stick to problem analysis</a:t>
            </a:r>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t>23</a:t>
            </a:fld>
            <a:endParaRPr lang="en-GB"/>
          </a:p>
        </p:txBody>
      </p:sp>
    </p:spTree>
    <p:extLst>
      <p:ext uri="{BB962C8B-B14F-4D97-AF65-F5344CB8AC3E}">
        <p14:creationId xmlns:p14="http://schemas.microsoft.com/office/powerpoint/2010/main" val="3983156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out and stick to problem analysis</a:t>
            </a:r>
            <a:endParaRPr lang="en-GB" dirty="0"/>
          </a:p>
        </p:txBody>
      </p:sp>
      <p:sp>
        <p:nvSpPr>
          <p:cNvPr id="4" name="Slide Number Placeholder 3"/>
          <p:cNvSpPr>
            <a:spLocks noGrp="1"/>
          </p:cNvSpPr>
          <p:nvPr>
            <p:ph type="sldNum" sz="quarter" idx="10"/>
          </p:nvPr>
        </p:nvSpPr>
        <p:spPr/>
        <p:txBody>
          <a:bodyPr/>
          <a:lstStyle/>
          <a:p>
            <a:fld id="{A3786DC1-A7BA-4642-903E-32EB28B23A55}" type="slidenum">
              <a:rPr lang="en-GB" smtClean="0"/>
              <a:t>24</a:t>
            </a:fld>
            <a:endParaRPr lang="en-GB"/>
          </a:p>
        </p:txBody>
      </p:sp>
    </p:spTree>
    <p:extLst>
      <p:ext uri="{BB962C8B-B14F-4D97-AF65-F5344CB8AC3E}">
        <p14:creationId xmlns:p14="http://schemas.microsoft.com/office/powerpoint/2010/main" val="1489692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D4B6B22C-65DF-401E-9165-F0893E920AD6}" type="slidenum">
              <a:rPr lang="en-GB" smtClean="0">
                <a:solidFill>
                  <a:srgbClr val="000000"/>
                </a:solidFill>
                <a:latin typeface="Calibri" pitchFamily="34" charset="0"/>
              </a:rPr>
              <a:pPr eaLnBrk="1" hangingPunct="1"/>
              <a:t>25</a:t>
            </a:fld>
            <a:endParaRPr lang="en-GB" smtClean="0">
              <a:solidFill>
                <a:srgbClr val="000000"/>
              </a:solidFill>
              <a:latin typeface="Calibri" pitchFamily="34" charset="0"/>
            </a:endParaRPr>
          </a:p>
        </p:txBody>
      </p:sp>
      <p:sp>
        <p:nvSpPr>
          <p:cNvPr id="95235" name="Text Box 1"/>
          <p:cNvSpPr txBox="1">
            <a:spLocks noChangeArrowheads="1"/>
          </p:cNvSpPr>
          <p:nvPr/>
        </p:nvSpPr>
        <p:spPr bwMode="auto">
          <a:xfrm>
            <a:off x="3898102" y="9223516"/>
            <a:ext cx="2982119"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806E6F2C-BB79-4F2F-AF4F-2594FCB79E5D}" type="slidenum">
              <a:rPr lang="en-GB" sz="1200">
                <a:solidFill>
                  <a:srgbClr val="000000"/>
                </a:solidFill>
                <a:latin typeface="Calibri" pitchFamily="34" charset="0"/>
              </a:rPr>
              <a:pPr algn="r" eaLnBrk="1" hangingPunct="1">
                <a:buClrTx/>
                <a:buFontTx/>
                <a:buNone/>
              </a:pPr>
              <a:t>25</a:t>
            </a:fld>
            <a:endParaRPr lang="en-GB" sz="1200">
              <a:solidFill>
                <a:srgbClr val="000000"/>
              </a:solidFill>
              <a:latin typeface="Calibri" pitchFamily="34" charset="0"/>
            </a:endParaRPr>
          </a:p>
        </p:txBody>
      </p:sp>
      <p:sp>
        <p:nvSpPr>
          <p:cNvPr id="95236" name="Rectangle 2"/>
          <p:cNvSpPr>
            <a:spLocks noGrp="1" noRot="1" noChangeAspect="1" noChangeArrowheads="1" noTextEdit="1"/>
          </p:cNvSpPr>
          <p:nvPr>
            <p:ph type="sldImg"/>
          </p:nvPr>
        </p:nvSpPr>
        <p:spPr>
          <a:xfrm>
            <a:off x="1014413" y="728663"/>
            <a:ext cx="4854575"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7" name="Rectangle 3"/>
          <p:cNvSpPr>
            <a:spLocks noGrp="1" noChangeArrowheads="1"/>
          </p:cNvSpPr>
          <p:nvPr>
            <p:ph type="body" idx="1"/>
          </p:nvPr>
        </p:nvSpPr>
        <p:spPr>
          <a:xfrm>
            <a:off x="688182" y="4612601"/>
            <a:ext cx="550545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r>
              <a:rPr lang="en-US" dirty="0" smtClean="0">
                <a:latin typeface="Arial" pitchFamily="34" charset="0"/>
              </a:rPr>
              <a:t>BIG SHEET:</a:t>
            </a:r>
            <a:r>
              <a:rPr lang="en-US" baseline="0" dirty="0" smtClean="0">
                <a:latin typeface="Arial" pitchFamily="34" charset="0"/>
              </a:rPr>
              <a:t> Size of 6 flip charts, three wide and two deep. Leave as much space in the white sections as possible, less space in the blue sections. Print this out and the subsequent 2 slides as procedures and paste on. </a:t>
            </a:r>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79429637-73E3-48B7-9123-FAEFF656EF5D}" type="slidenum">
              <a:rPr lang="en-GB" smtClean="0">
                <a:solidFill>
                  <a:srgbClr val="000000"/>
                </a:solidFill>
                <a:latin typeface="Calibri" pitchFamily="34" charset="0"/>
              </a:rPr>
              <a:pPr eaLnBrk="1" hangingPunct="1"/>
              <a:t>26</a:t>
            </a:fld>
            <a:endParaRPr lang="en-GB" smtClean="0">
              <a:solidFill>
                <a:srgbClr val="000000"/>
              </a:solidFill>
              <a:latin typeface="Calibri" pitchFamily="34" charset="0"/>
            </a:endParaRPr>
          </a:p>
        </p:txBody>
      </p:sp>
      <p:sp>
        <p:nvSpPr>
          <p:cNvPr id="96259" name="Text Box 2"/>
          <p:cNvSpPr txBox="1">
            <a:spLocks noChangeArrowheads="1"/>
          </p:cNvSpPr>
          <p:nvPr/>
        </p:nvSpPr>
        <p:spPr bwMode="auto">
          <a:xfrm>
            <a:off x="3898102" y="9223516"/>
            <a:ext cx="2982119"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8DC6CBE8-7012-4442-8864-1AC54CB5A33A}" type="slidenum">
              <a:rPr lang="en-GB" sz="1200">
                <a:solidFill>
                  <a:srgbClr val="000000"/>
                </a:solidFill>
                <a:latin typeface="Calibri" pitchFamily="34" charset="0"/>
              </a:rPr>
              <a:pPr algn="r" eaLnBrk="1" hangingPunct="1">
                <a:buClrTx/>
                <a:buFontTx/>
                <a:buNone/>
              </a:pPr>
              <a:t>26</a:t>
            </a:fld>
            <a:endParaRPr lang="en-GB" sz="1200">
              <a:solidFill>
                <a:srgbClr val="000000"/>
              </a:solidFill>
              <a:latin typeface="Calibri" pitchFamily="34" charset="0"/>
            </a:endParaRPr>
          </a:p>
        </p:txBody>
      </p:sp>
      <p:sp>
        <p:nvSpPr>
          <p:cNvPr id="96260" name="Rectangle 3"/>
          <p:cNvSpPr>
            <a:spLocks noGrp="1" noRot="1" noChangeAspect="1" noChangeArrowheads="1" noTextEdit="1"/>
          </p:cNvSpPr>
          <p:nvPr>
            <p:ph type="sldImg"/>
          </p:nvPr>
        </p:nvSpPr>
        <p:spPr>
          <a:xfrm>
            <a:off x="1014413" y="728663"/>
            <a:ext cx="4854575" cy="3641725"/>
          </a:xfrm>
          <a:ln/>
        </p:spPr>
      </p:sp>
      <p:sp>
        <p:nvSpPr>
          <p:cNvPr id="96261" name="Rectangle 4"/>
          <p:cNvSpPr>
            <a:spLocks noGrp="1" noChangeArrowheads="1"/>
          </p:cNvSpPr>
          <p:nvPr>
            <p:ph type="body" idx="1"/>
          </p:nvPr>
        </p:nvSpPr>
        <p:spPr>
          <a:xfrm>
            <a:off x="688182" y="4612601"/>
            <a:ext cx="5505450" cy="4369832"/>
          </a:xfrm>
          <a:noFill/>
        </p:spPr>
        <p:txBody>
          <a:bodyPr wrap="none" anchor="ctr"/>
          <a:lstStyle/>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r>
              <a:rPr lang="en-US" dirty="0" smtClean="0">
                <a:latin typeface="Arial" pitchFamily="34" charset="0"/>
              </a:rPr>
              <a:t>Print out and stick to the sheet with the previous matrix on it</a:t>
            </a:r>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3240DA8E-97A8-437D-A4BA-C128CDB06F32}" type="slidenum">
              <a:rPr lang="en-GB" smtClean="0">
                <a:solidFill>
                  <a:srgbClr val="000000"/>
                </a:solidFill>
                <a:latin typeface="Calibri" pitchFamily="34" charset="0"/>
              </a:rPr>
              <a:pPr eaLnBrk="1" hangingPunct="1"/>
              <a:t>27</a:t>
            </a:fld>
            <a:endParaRPr lang="en-GB" smtClean="0">
              <a:solidFill>
                <a:srgbClr val="000000"/>
              </a:solidFill>
              <a:latin typeface="Calibri" pitchFamily="34" charset="0"/>
            </a:endParaRPr>
          </a:p>
        </p:txBody>
      </p:sp>
      <p:sp>
        <p:nvSpPr>
          <p:cNvPr id="97283" name="Text Box 2"/>
          <p:cNvSpPr txBox="1">
            <a:spLocks noChangeArrowheads="1"/>
          </p:cNvSpPr>
          <p:nvPr/>
        </p:nvSpPr>
        <p:spPr bwMode="auto">
          <a:xfrm>
            <a:off x="3898102" y="9223516"/>
            <a:ext cx="2982119"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44F27F37-F1F0-4500-AF2B-2296C4013249}" type="slidenum">
              <a:rPr lang="en-GB" sz="1200">
                <a:solidFill>
                  <a:srgbClr val="000000"/>
                </a:solidFill>
                <a:latin typeface="Calibri" pitchFamily="34" charset="0"/>
              </a:rPr>
              <a:pPr algn="r" eaLnBrk="1" hangingPunct="1">
                <a:buClrTx/>
                <a:buFontTx/>
                <a:buNone/>
              </a:pPr>
              <a:t>27</a:t>
            </a:fld>
            <a:endParaRPr lang="en-GB" sz="1200">
              <a:solidFill>
                <a:srgbClr val="000000"/>
              </a:solidFill>
              <a:latin typeface="Calibri" pitchFamily="34" charset="0"/>
            </a:endParaRPr>
          </a:p>
        </p:txBody>
      </p:sp>
      <p:sp>
        <p:nvSpPr>
          <p:cNvPr id="97284" name="Rectangle 3"/>
          <p:cNvSpPr>
            <a:spLocks noGrp="1" noRot="1" noChangeAspect="1" noChangeArrowheads="1" noTextEdit="1"/>
          </p:cNvSpPr>
          <p:nvPr>
            <p:ph type="sldImg"/>
          </p:nvPr>
        </p:nvSpPr>
        <p:spPr>
          <a:xfrm>
            <a:off x="1014413" y="728663"/>
            <a:ext cx="4854575" cy="3641725"/>
          </a:xfrm>
          <a:ln/>
        </p:spPr>
      </p:sp>
      <p:sp>
        <p:nvSpPr>
          <p:cNvPr id="97285" name="Rectangle 4"/>
          <p:cNvSpPr>
            <a:spLocks noGrp="1" noChangeArrowheads="1"/>
          </p:cNvSpPr>
          <p:nvPr>
            <p:ph type="body" idx="1"/>
          </p:nvPr>
        </p:nvSpPr>
        <p:spPr>
          <a:xfrm>
            <a:off x="688182" y="4612601"/>
            <a:ext cx="5505450" cy="4369832"/>
          </a:xfrm>
          <a:noFill/>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rPr>
              <a:t>Print out and stick to the sheet with the previous matrix on it</a:t>
            </a:r>
          </a:p>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F0738515-675D-426D-8BC4-F9E87807E650}" type="slidenum">
              <a:rPr lang="en-GB" smtClean="0">
                <a:solidFill>
                  <a:srgbClr val="000000"/>
                </a:solidFill>
                <a:latin typeface="Calibri" pitchFamily="34" charset="0"/>
              </a:rPr>
              <a:pPr eaLnBrk="1" hangingPunct="1"/>
              <a:t>28</a:t>
            </a:fld>
            <a:endParaRPr lang="en-GB" smtClean="0">
              <a:solidFill>
                <a:srgbClr val="000000"/>
              </a:solidFill>
              <a:latin typeface="Calibri"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BIG SHEET: make on 6 flip</a:t>
            </a:r>
            <a:r>
              <a:rPr lang="en-US" baseline="0" dirty="0" smtClean="0">
                <a:latin typeface="Arial" pitchFamily="34" charset="0"/>
              </a:rPr>
              <a:t> chart size, 3 across and 2 deep. The headings should not take up as much space as a proportion of the total diagram, rather they should take up as little as possible. The most space should be below the headings. The rectangles are just examples of where the cards should go. Print this out and the next two slides as instructions. </a:t>
            </a:r>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BCCC21C8-AB44-4090-B233-183634EC6BFD}" type="slidenum">
              <a:rPr lang="en-GB" smtClean="0">
                <a:solidFill>
                  <a:srgbClr val="000000"/>
                </a:solidFill>
              </a:rPr>
              <a:pPr eaLnBrk="1" hangingPunct="1"/>
              <a:t>29</a:t>
            </a:fld>
            <a:endParaRPr lang="en-GB" smtClean="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a:p>
            <a:pPr eaLnBrk="1" hangingPunct="1">
              <a:spcBef>
                <a:spcPct val="0"/>
              </a:spcBef>
            </a:pPr>
            <a:r>
              <a:rPr lang="en-GB" dirty="0" smtClean="0"/>
              <a:t>Print</a:t>
            </a:r>
            <a:r>
              <a:rPr lang="en-GB" baseline="0" dirty="0" smtClean="0"/>
              <a:t> and stick on the SWOT analysis.</a:t>
            </a: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94AB5437-132F-4211-BC8D-2E8668218F9A}" type="slidenum">
              <a:rPr lang="en-GB">
                <a:solidFill>
                  <a:prstClr val="black"/>
                </a:solidFill>
              </a:rPr>
              <a:pPr>
                <a:defRPr/>
              </a:pPr>
              <a:t>3</a:t>
            </a:fld>
            <a:endParaRPr lang="en-GB" dirty="0">
              <a:solidFill>
                <a:prstClr val="black"/>
              </a:solidFill>
            </a:endParaRPr>
          </a:p>
        </p:txBody>
      </p:sp>
      <p:sp>
        <p:nvSpPr>
          <p:cNvPr id="249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latin typeface="Arial" pitchFamily="34" charset="0"/>
              </a:rPr>
              <a:t>BIG SHEET: Prepare this on about the size of 3 flip charts. Do not be</a:t>
            </a:r>
            <a:r>
              <a:rPr lang="en-GB" baseline="0" dirty="0" smtClean="0">
                <a:latin typeface="Arial" pitchFamily="34" charset="0"/>
              </a:rPr>
              <a:t> a perfectionist. Be sure to make the centre ‘5’ ring big enough for lots of X’s.</a:t>
            </a:r>
            <a:endParaRPr lang="en-GB"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30</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a:p>
            <a:pPr eaLnBrk="1" hangingPunct="1">
              <a:spcBef>
                <a:spcPct val="0"/>
              </a:spcBef>
            </a:pPr>
            <a:r>
              <a:rPr lang="en-GB" dirty="0" smtClean="0"/>
              <a:t>Print out and stick on the SWOT analysis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31</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32</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33</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786DC1-A7BA-4642-903E-32EB28B23A55}" type="slidenum">
              <a:rPr lang="en-GB" smtClean="0"/>
              <a:t>34</a:t>
            </a:fld>
            <a:endParaRPr lang="en-GB"/>
          </a:p>
        </p:txBody>
      </p:sp>
    </p:spTree>
    <p:extLst>
      <p:ext uri="{BB962C8B-B14F-4D97-AF65-F5344CB8AC3E}">
        <p14:creationId xmlns:p14="http://schemas.microsoft.com/office/powerpoint/2010/main" val="1890700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43" indent="-296286">
              <a:defRPr>
                <a:solidFill>
                  <a:schemeClr val="tx1"/>
                </a:solidFill>
                <a:latin typeface="Arial" charset="0"/>
              </a:defRPr>
            </a:lvl2pPr>
            <a:lvl3pPr marL="1185145" indent="-237029">
              <a:defRPr>
                <a:solidFill>
                  <a:schemeClr val="tx1"/>
                </a:solidFill>
                <a:latin typeface="Arial" charset="0"/>
              </a:defRPr>
            </a:lvl3pPr>
            <a:lvl4pPr marL="1659203" indent="-237029">
              <a:defRPr>
                <a:solidFill>
                  <a:schemeClr val="tx1"/>
                </a:solidFill>
                <a:latin typeface="Arial" charset="0"/>
              </a:defRPr>
            </a:lvl4pPr>
            <a:lvl5pPr marL="2133260" indent="-237029">
              <a:defRPr>
                <a:solidFill>
                  <a:schemeClr val="tx1"/>
                </a:solidFill>
                <a:latin typeface="Arial" charset="0"/>
              </a:defRPr>
            </a:lvl5pPr>
            <a:lvl6pPr marL="2607317" indent="-237029" fontAlgn="base">
              <a:spcBef>
                <a:spcPct val="0"/>
              </a:spcBef>
              <a:spcAft>
                <a:spcPct val="0"/>
              </a:spcAft>
              <a:defRPr>
                <a:solidFill>
                  <a:schemeClr val="tx1"/>
                </a:solidFill>
                <a:latin typeface="Arial" charset="0"/>
              </a:defRPr>
            </a:lvl6pPr>
            <a:lvl7pPr marL="3081375" indent="-237029" fontAlgn="base">
              <a:spcBef>
                <a:spcPct val="0"/>
              </a:spcBef>
              <a:spcAft>
                <a:spcPct val="0"/>
              </a:spcAft>
              <a:defRPr>
                <a:solidFill>
                  <a:schemeClr val="tx1"/>
                </a:solidFill>
                <a:latin typeface="Arial" charset="0"/>
              </a:defRPr>
            </a:lvl7pPr>
            <a:lvl8pPr marL="3555433" indent="-237029" fontAlgn="base">
              <a:spcBef>
                <a:spcPct val="0"/>
              </a:spcBef>
              <a:spcAft>
                <a:spcPct val="0"/>
              </a:spcAft>
              <a:defRPr>
                <a:solidFill>
                  <a:schemeClr val="tx1"/>
                </a:solidFill>
                <a:latin typeface="Arial" charset="0"/>
              </a:defRPr>
            </a:lvl8pPr>
            <a:lvl9pPr marL="4029491" indent="-237029"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35</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BIG</a:t>
            </a:r>
            <a:r>
              <a:rPr lang="en-GB" baseline="0" dirty="0" smtClean="0">
                <a:latin typeface="Arial" pitchFamily="34" charset="0"/>
              </a:rPr>
              <a:t> SHEET: Make a big sheet shaped like this and have the tools on A4 ready to stick on.</a:t>
            </a:r>
            <a:endParaRPr lang="en-GB"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0B205663-5BA2-468E-908C-3D9BEA917D23}" type="slidenum">
              <a:rPr lang="en-GB" smtClean="0">
                <a:solidFill>
                  <a:srgbClr val="000000"/>
                </a:solidFill>
                <a:latin typeface="Calibri" pitchFamily="34" charset="0"/>
              </a:rPr>
              <a:pPr eaLnBrk="1" hangingPunct="1"/>
              <a:t>36</a:t>
            </a:fld>
            <a:endParaRPr lang="en-GB" smtClean="0">
              <a:solidFill>
                <a:srgbClr val="000000"/>
              </a:solidFill>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mn-lt"/>
              </a:rPr>
              <a:t>BIG SHEET: Prepare a flip chart with Key relevant lessons from today as a heading</a:t>
            </a:r>
          </a:p>
          <a:p>
            <a:pPr eaLnBrk="1" hangingPunct="1">
              <a:spcBef>
                <a:spcPct val="0"/>
              </a:spcBef>
            </a:pPr>
            <a:endParaRPr lang="en-GB" smtClean="0"/>
          </a:p>
          <a:p>
            <a:pPr eaLnBrk="1" hangingPunct="1">
              <a:spcBef>
                <a:spcPct val="0"/>
              </a:spcBef>
            </a:pPr>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6B3BFDA2-6192-4BB0-A924-DD66CA1C55D9}" type="slidenum">
              <a:rPr lang="en-GB" smtClean="0">
                <a:solidFill>
                  <a:srgbClr val="000000"/>
                </a:solidFill>
                <a:latin typeface="Calibri" pitchFamily="34" charset="0"/>
              </a:rPr>
              <a:pPr eaLnBrk="1" hangingPunct="1"/>
              <a:t>4</a:t>
            </a:fld>
            <a:endParaRPr lang="en-GB" smtClean="0">
              <a:solidFill>
                <a:srgbClr val="000000"/>
              </a:solidFill>
              <a:latin typeface="Calibri" pitchFamily="34" charset="0"/>
            </a:endParaRPr>
          </a:p>
        </p:txBody>
      </p:sp>
      <p:sp>
        <p:nvSpPr>
          <p:cNvPr id="65539" name="Rectangle 1"/>
          <p:cNvSpPr>
            <a:spLocks noGrp="1" noRot="1" noChangeAspect="1" noChangeArrowheads="1" noTextEdit="1"/>
          </p:cNvSpPr>
          <p:nvPr>
            <p:ph type="sldImg"/>
          </p:nvPr>
        </p:nvSpPr>
        <p:spPr>
          <a:xfrm>
            <a:off x="1014413" y="728663"/>
            <a:ext cx="4854575"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688182" y="4612601"/>
            <a:ext cx="550545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Both technical and social approaches treated as equally valid in this training – some people even argue that perception</a:t>
            </a:r>
            <a:r>
              <a:rPr lang="en-US" baseline="0" dirty="0" smtClean="0"/>
              <a:t>s ascertained through social approaches are more important than realities.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420FF36A-1A16-4A55-91B9-9BD7533EF768}" type="slidenum">
              <a:rPr lang="en-GB" smtClean="0">
                <a:solidFill>
                  <a:srgbClr val="000000"/>
                </a:solidFill>
                <a:latin typeface="Calibri" pitchFamily="34" charset="0"/>
              </a:rPr>
              <a:pPr eaLnBrk="1" hangingPunct="1"/>
              <a:t>5</a:t>
            </a:fld>
            <a:endParaRPr lang="en-GB" smtClean="0">
              <a:solidFill>
                <a:srgbClr val="000000"/>
              </a:solidFill>
              <a:latin typeface="Calibri" pitchFamily="34" charset="0"/>
            </a:endParaRPr>
          </a:p>
        </p:txBody>
      </p:sp>
      <p:sp>
        <p:nvSpPr>
          <p:cNvPr id="66563" name="Text Box 1"/>
          <p:cNvSpPr txBox="1">
            <a:spLocks noChangeArrowheads="1"/>
          </p:cNvSpPr>
          <p:nvPr/>
        </p:nvSpPr>
        <p:spPr bwMode="auto">
          <a:xfrm>
            <a:off x="3898102" y="9223516"/>
            <a:ext cx="2982119" cy="48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321" tIns="48527" rIns="93321" bIns="48527"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fld id="{622A0395-55A2-4CF5-9DED-FD3122A74A51}" type="slidenum">
              <a:rPr lang="en-GB" sz="1200">
                <a:solidFill>
                  <a:srgbClr val="000000"/>
                </a:solidFill>
                <a:latin typeface="Calibri" pitchFamily="34" charset="0"/>
              </a:rPr>
              <a:pPr algn="r" eaLnBrk="1" hangingPunct="1">
                <a:buClrTx/>
                <a:buFontTx/>
                <a:buNone/>
              </a:pPr>
              <a:t>5</a:t>
            </a:fld>
            <a:endParaRPr lang="en-GB" sz="1200">
              <a:solidFill>
                <a:srgbClr val="000000"/>
              </a:solidFill>
              <a:latin typeface="Calibri" pitchFamily="34" charset="0"/>
            </a:endParaRPr>
          </a:p>
        </p:txBody>
      </p:sp>
      <p:sp>
        <p:nvSpPr>
          <p:cNvPr id="66564" name="Rectangle 2"/>
          <p:cNvSpPr>
            <a:spLocks noGrp="1" noRot="1" noChangeAspect="1" noChangeArrowheads="1" noTextEdit="1"/>
          </p:cNvSpPr>
          <p:nvPr>
            <p:ph type="sldImg"/>
          </p:nvPr>
        </p:nvSpPr>
        <p:spPr>
          <a:xfrm>
            <a:off x="1014413" y="728663"/>
            <a:ext cx="4854575"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5" name="Rectangle 3"/>
          <p:cNvSpPr>
            <a:spLocks noGrp="1" noChangeArrowheads="1"/>
          </p:cNvSpPr>
          <p:nvPr>
            <p:ph type="body" idx="1"/>
          </p:nvPr>
        </p:nvSpPr>
        <p:spPr>
          <a:xfrm>
            <a:off x="688182" y="4612601"/>
            <a:ext cx="550545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pP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7A137F26-48F1-4D34-8C2D-7CF03B9A5472}" type="slidenum">
              <a:rPr lang="en-GB" smtClean="0">
                <a:solidFill>
                  <a:srgbClr val="000000"/>
                </a:solidFill>
                <a:latin typeface="Calibri" pitchFamily="34" charset="0"/>
              </a:rPr>
              <a:pPr eaLnBrk="1" hangingPunct="1"/>
              <a:t>6</a:t>
            </a:fld>
            <a:endParaRPr lang="en-GB" smtClean="0">
              <a:solidFill>
                <a:srgbClr val="000000"/>
              </a:solidFill>
              <a:latin typeface="Calibri" pitchFamily="34" charset="0"/>
            </a:endParaRPr>
          </a:p>
        </p:txBody>
      </p:sp>
      <p:sp>
        <p:nvSpPr>
          <p:cNvPr id="67587" name="Rectangle 1"/>
          <p:cNvSpPr>
            <a:spLocks noGrp="1" noRot="1" noChangeAspect="1" noChangeArrowheads="1" noTextEdit="1"/>
          </p:cNvSpPr>
          <p:nvPr>
            <p:ph type="sldImg"/>
          </p:nvPr>
        </p:nvSpPr>
        <p:spPr>
          <a:xfrm>
            <a:off x="1014413" y="728663"/>
            <a:ext cx="4854575" cy="36417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688182" y="4612601"/>
            <a:ext cx="5505450" cy="436983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Highlight the complementarity nature of both.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p:spPr>
        <p:txBody>
          <a:bodyPr/>
          <a:lstStyle>
            <a:lvl1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1pPr>
            <a:lvl2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2pPr>
            <a:lvl3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3pPr>
            <a:lvl4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4pPr>
            <a:lvl5pPr eaLnBrk="0" hangingPunc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5pPr>
            <a:lvl6pPr marL="260738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6pPr>
            <a:lvl7pPr marL="3081459"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7pPr>
            <a:lvl8pPr marL="3555530"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8pPr>
            <a:lvl9pPr marL="4029601" indent="-237035" defTabSz="465841" eaLnBrk="0" fontAlgn="base" hangingPunct="0">
              <a:spcBef>
                <a:spcPct val="0"/>
              </a:spcBef>
              <a:spcAft>
                <a:spcPct val="0"/>
              </a:spcAft>
              <a:buClr>
                <a:srgbClr val="000000"/>
              </a:buClr>
              <a:buSzPct val="100000"/>
              <a:buFont typeface="Times New Roman" pitchFamily="18" charset="0"/>
              <a:tabLst>
                <a:tab pos="0" algn="l"/>
                <a:tab pos="464194" algn="l"/>
                <a:tab pos="930035" algn="l"/>
                <a:tab pos="1395875" algn="l"/>
                <a:tab pos="1861716" algn="l"/>
                <a:tab pos="2327555" algn="l"/>
                <a:tab pos="2793396" algn="l"/>
                <a:tab pos="3259236" algn="l"/>
                <a:tab pos="3725077" algn="l"/>
                <a:tab pos="4190916" algn="l"/>
                <a:tab pos="4656757" algn="l"/>
                <a:tab pos="5122597" algn="l"/>
                <a:tab pos="5588438" algn="l"/>
                <a:tab pos="6054278" algn="l"/>
                <a:tab pos="6520118" algn="l"/>
                <a:tab pos="6985958" algn="l"/>
                <a:tab pos="7451799" algn="l"/>
                <a:tab pos="7917639" algn="l"/>
                <a:tab pos="8383480" algn="l"/>
                <a:tab pos="8849319" algn="l"/>
                <a:tab pos="9315160" algn="l"/>
              </a:tabLst>
              <a:defRPr>
                <a:solidFill>
                  <a:schemeClr val="bg1"/>
                </a:solidFill>
                <a:latin typeface="Arial" pitchFamily="34" charset="0"/>
                <a:cs typeface="Arial" pitchFamily="34" charset="0"/>
              </a:defRPr>
            </a:lvl9pPr>
          </a:lstStyle>
          <a:p>
            <a:pPr eaLnBrk="1" hangingPunct="1"/>
            <a:fld id="{C50E5E7B-9D00-4B1C-8298-E7D4F6CA0626}" type="slidenum">
              <a:rPr lang="en-GB" smtClean="0">
                <a:solidFill>
                  <a:srgbClr val="000000"/>
                </a:solidFill>
                <a:latin typeface="Calibri" pitchFamily="34" charset="0"/>
              </a:rPr>
              <a:pPr eaLnBrk="1" hangingPunct="1"/>
              <a:t>7</a:t>
            </a:fld>
            <a:endParaRPr lang="en-GB" smtClean="0">
              <a:solidFill>
                <a:srgbClr val="000000"/>
              </a:solidFill>
              <a:latin typeface="Calibri" pitchFamily="34" charset="0"/>
            </a:endParaRPr>
          </a:p>
        </p:txBody>
      </p:sp>
      <p:sp>
        <p:nvSpPr>
          <p:cNvPr id="70659" name="Rectangle 2"/>
          <p:cNvSpPr>
            <a:spLocks noGrp="1" noRot="1" noChangeAspect="1" noChangeArrowheads="1" noTextEdit="1"/>
          </p:cNvSpPr>
          <p:nvPr>
            <p:ph type="sldImg"/>
          </p:nvPr>
        </p:nvSpPr>
        <p:spPr>
          <a:xfrm>
            <a:off x="1014413" y="728663"/>
            <a:ext cx="4854575" cy="3641725"/>
          </a:xfrm>
          <a:ln/>
        </p:spPr>
      </p:sp>
      <p:sp>
        <p:nvSpPr>
          <p:cNvPr id="70660" name="Rectangle 3"/>
          <p:cNvSpPr>
            <a:spLocks noGrp="1" noChangeArrowheads="1"/>
          </p:cNvSpPr>
          <p:nvPr>
            <p:ph type="body" idx="1"/>
          </p:nvPr>
        </p:nvSpPr>
        <p:spPr>
          <a:xfrm>
            <a:off x="688182" y="4612601"/>
            <a:ext cx="5505450" cy="4369832"/>
          </a:xfrm>
          <a:noFill/>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43" indent="-296286">
              <a:defRPr>
                <a:solidFill>
                  <a:schemeClr val="tx1"/>
                </a:solidFill>
                <a:latin typeface="Arial" charset="0"/>
              </a:defRPr>
            </a:lvl2pPr>
            <a:lvl3pPr marL="1185145" indent="-237029">
              <a:defRPr>
                <a:solidFill>
                  <a:schemeClr val="tx1"/>
                </a:solidFill>
                <a:latin typeface="Arial" charset="0"/>
              </a:defRPr>
            </a:lvl3pPr>
            <a:lvl4pPr marL="1659203" indent="-237029">
              <a:defRPr>
                <a:solidFill>
                  <a:schemeClr val="tx1"/>
                </a:solidFill>
                <a:latin typeface="Arial" charset="0"/>
              </a:defRPr>
            </a:lvl4pPr>
            <a:lvl5pPr marL="2133260" indent="-237029">
              <a:defRPr>
                <a:solidFill>
                  <a:schemeClr val="tx1"/>
                </a:solidFill>
                <a:latin typeface="Arial" charset="0"/>
              </a:defRPr>
            </a:lvl5pPr>
            <a:lvl6pPr marL="2607317" indent="-237029" fontAlgn="base">
              <a:spcBef>
                <a:spcPct val="0"/>
              </a:spcBef>
              <a:spcAft>
                <a:spcPct val="0"/>
              </a:spcAft>
              <a:defRPr>
                <a:solidFill>
                  <a:schemeClr val="tx1"/>
                </a:solidFill>
                <a:latin typeface="Arial" charset="0"/>
              </a:defRPr>
            </a:lvl6pPr>
            <a:lvl7pPr marL="3081375" indent="-237029" fontAlgn="base">
              <a:spcBef>
                <a:spcPct val="0"/>
              </a:spcBef>
              <a:spcAft>
                <a:spcPct val="0"/>
              </a:spcAft>
              <a:defRPr>
                <a:solidFill>
                  <a:schemeClr val="tx1"/>
                </a:solidFill>
                <a:latin typeface="Arial" charset="0"/>
              </a:defRPr>
            </a:lvl7pPr>
            <a:lvl8pPr marL="3555433" indent="-237029" fontAlgn="base">
              <a:spcBef>
                <a:spcPct val="0"/>
              </a:spcBef>
              <a:spcAft>
                <a:spcPct val="0"/>
              </a:spcAft>
              <a:defRPr>
                <a:solidFill>
                  <a:schemeClr val="tx1"/>
                </a:solidFill>
                <a:latin typeface="Arial" charset="0"/>
              </a:defRPr>
            </a:lvl8pPr>
            <a:lvl9pPr marL="4029491" indent="-237029"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8</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43" indent="-296286">
              <a:defRPr>
                <a:solidFill>
                  <a:schemeClr val="tx1"/>
                </a:solidFill>
                <a:latin typeface="Arial" charset="0"/>
              </a:defRPr>
            </a:lvl2pPr>
            <a:lvl3pPr marL="1185145" indent="-237029">
              <a:defRPr>
                <a:solidFill>
                  <a:schemeClr val="tx1"/>
                </a:solidFill>
                <a:latin typeface="Arial" charset="0"/>
              </a:defRPr>
            </a:lvl3pPr>
            <a:lvl4pPr marL="1659203" indent="-237029">
              <a:defRPr>
                <a:solidFill>
                  <a:schemeClr val="tx1"/>
                </a:solidFill>
                <a:latin typeface="Arial" charset="0"/>
              </a:defRPr>
            </a:lvl4pPr>
            <a:lvl5pPr marL="2133260" indent="-237029">
              <a:defRPr>
                <a:solidFill>
                  <a:schemeClr val="tx1"/>
                </a:solidFill>
                <a:latin typeface="Arial" charset="0"/>
              </a:defRPr>
            </a:lvl5pPr>
            <a:lvl6pPr marL="2607317" indent="-237029" fontAlgn="base">
              <a:spcBef>
                <a:spcPct val="0"/>
              </a:spcBef>
              <a:spcAft>
                <a:spcPct val="0"/>
              </a:spcAft>
              <a:defRPr>
                <a:solidFill>
                  <a:schemeClr val="tx1"/>
                </a:solidFill>
                <a:latin typeface="Arial" charset="0"/>
              </a:defRPr>
            </a:lvl6pPr>
            <a:lvl7pPr marL="3081375" indent="-237029" fontAlgn="base">
              <a:spcBef>
                <a:spcPct val="0"/>
              </a:spcBef>
              <a:spcAft>
                <a:spcPct val="0"/>
              </a:spcAft>
              <a:defRPr>
                <a:solidFill>
                  <a:schemeClr val="tx1"/>
                </a:solidFill>
                <a:latin typeface="Arial" charset="0"/>
              </a:defRPr>
            </a:lvl7pPr>
            <a:lvl8pPr marL="3555433" indent="-237029" fontAlgn="base">
              <a:spcBef>
                <a:spcPct val="0"/>
              </a:spcBef>
              <a:spcAft>
                <a:spcPct val="0"/>
              </a:spcAft>
              <a:defRPr>
                <a:solidFill>
                  <a:schemeClr val="tx1"/>
                </a:solidFill>
                <a:latin typeface="Arial" charset="0"/>
              </a:defRPr>
            </a:lvl8pPr>
            <a:lvl9pPr marL="4029491" indent="-237029" fontAlgn="base">
              <a:spcBef>
                <a:spcPct val="0"/>
              </a:spcBef>
              <a:spcAft>
                <a:spcPct val="0"/>
              </a:spcAft>
              <a:defRPr>
                <a:solidFill>
                  <a:schemeClr val="tx1"/>
                </a:solidFill>
                <a:latin typeface="Arial" charset="0"/>
              </a:defRPr>
            </a:lvl9pPr>
          </a:lstStyle>
          <a:p>
            <a:pPr fontAlgn="base">
              <a:spcBef>
                <a:spcPct val="0"/>
              </a:spcBef>
              <a:spcAft>
                <a:spcPct val="0"/>
              </a:spcAft>
              <a:defRPr/>
            </a:pPr>
            <a:fld id="{A89F8145-4DE3-494C-8AC3-D8AB08837729}" type="slidenum">
              <a:rPr lang="en-GB" smtClean="0">
                <a:solidFill>
                  <a:srgbClr val="000000"/>
                </a:solidFill>
                <a:latin typeface="Calibri" pitchFamily="34" charset="0"/>
              </a:rPr>
              <a:pPr fontAlgn="base">
                <a:spcBef>
                  <a:spcPct val="0"/>
                </a:spcBef>
                <a:spcAft>
                  <a:spcPct val="0"/>
                </a:spcAft>
                <a:defRPr/>
              </a:pPr>
              <a:t>9</a:t>
            </a:fld>
            <a:endParaRPr lang="en-GB" smtClean="0">
              <a:solidFill>
                <a:srgbClr val="000000"/>
              </a:solidFill>
              <a:latin typeface="Calibri"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t>07/08/2014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173064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t>07/08/2014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116715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t>07/08/2014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3423589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225815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20402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641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01250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37962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0457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786441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33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t>07/08/2014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1616881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8334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6431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05818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2371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9858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7875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4470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3014445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552857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877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4354B-B6FD-432A-B14A-3AEA78C272E5}" type="datetimeFigureOut">
              <a:rPr lang="en-GB" smtClean="0"/>
              <a:t>07/08/2014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336492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7055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3255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586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082315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353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2629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3650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8959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0096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85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64354B-B6FD-432A-B14A-3AEA78C272E5}" type="datetimeFigureOut">
              <a:rPr lang="en-GB" smtClean="0"/>
              <a:t>07/08/2014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2988600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82285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597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1001463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AE1D3-B090-4FE8-9613-2B573A8AD727}"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9789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E4D48-E268-466D-A151-5A8168530768}"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0314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01D1B-4DA0-4609-89DD-4B72C90AB269}"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5835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D88017-3392-48ED-A8BB-733D53934A35}"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9031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DF1368-DE41-47C8-8B0F-52FC876E126B}" type="datetime1">
              <a:rPr lang="en-GB" smtClean="0">
                <a:solidFill>
                  <a:prstClr val="black">
                    <a:tint val="75000"/>
                  </a:prstClr>
                </a:solidFill>
              </a:rPr>
              <a:pPr/>
              <a:t>07/08/2014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7164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D52ADF-0347-4A52-BA5E-493C1529D20A}" type="datetime1">
              <a:rPr lang="en-GB" smtClean="0">
                <a:solidFill>
                  <a:prstClr val="black">
                    <a:tint val="75000"/>
                  </a:prstClr>
                </a:solidFill>
              </a:rPr>
              <a:pPr/>
              <a:t>07/08/2014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0625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093B-3D4E-447E-9C3C-612A082F4BD7}" type="datetime1">
              <a:rPr lang="en-GB" smtClean="0">
                <a:solidFill>
                  <a:prstClr val="black">
                    <a:tint val="75000"/>
                  </a:prstClr>
                </a:solidFill>
              </a:rPr>
              <a:pPr/>
              <a:t>07/08/2014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484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64354B-B6FD-432A-B14A-3AEA78C272E5}" type="datetimeFigureOut">
              <a:rPr lang="en-GB" smtClean="0"/>
              <a:t>07/08/2014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3815325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64588-1C39-4482-9968-07671A5D6F51}"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7095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10423-6679-4621-976E-3EB8BC1A1757}"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3581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D97F2A-4F85-413E-A6E0-FB3A70593170}"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3173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C426D7-7E17-4A7E-A82D-82F85001C3B7}"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1325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1043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14BCEF-225F-49B9-B72A-A455CDC62AD9}"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93775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A297E6-4DE9-4453-A515-BE39057DECB1}"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9247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1FF9A-DE84-43E5-967D-8DC1A049E21D}"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5056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E0B791-D163-4153-A6E5-31A59DE8C23A}"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873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9802D5-DA0B-4A91-970E-BFF4190BF44F}" type="datetime1">
              <a:rPr lang="en-GB" smtClean="0">
                <a:solidFill>
                  <a:prstClr val="black">
                    <a:tint val="75000"/>
                  </a:prstClr>
                </a:solidFill>
              </a:rPr>
              <a:pPr/>
              <a:t>07/08/2014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43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64354B-B6FD-432A-B14A-3AEA78C272E5}" type="datetimeFigureOut">
              <a:rPr lang="en-GB" smtClean="0"/>
              <a:t>07/08/2014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2735455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A1C761-A9FC-4384-AA72-BC8461716140}" type="datetime1">
              <a:rPr lang="en-GB" smtClean="0">
                <a:solidFill>
                  <a:prstClr val="black">
                    <a:tint val="75000"/>
                  </a:prstClr>
                </a:solidFill>
              </a:rPr>
              <a:pPr/>
              <a:t>07/08/2014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1355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9DB07-1906-4B5E-A575-5E405A1CBF09}" type="datetime1">
              <a:rPr lang="en-GB" smtClean="0">
                <a:solidFill>
                  <a:prstClr val="black">
                    <a:tint val="75000"/>
                  </a:prstClr>
                </a:solidFill>
              </a:rPr>
              <a:pPr/>
              <a:t>07/08/2014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2811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FDCC8-B4D0-4B64-B89C-357E98047CDD}"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3341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D7D73-C0B5-4C3D-B9B2-01A5DECE9F1D}"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44690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C5F2C1-CB52-433B-845F-16D96AEC0B0A}"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91737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99E477-33D9-4943-8CCB-C3AE8733B102}"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398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4354B-B6FD-432A-B14A-3AEA78C272E5}" type="datetimeFigureOut">
              <a:rPr lang="en-GB" smtClean="0"/>
              <a:t>07/08/2014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280618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4354B-B6FD-432A-B14A-3AEA78C272E5}" type="datetimeFigureOut">
              <a:rPr lang="en-GB" smtClean="0"/>
              <a:t>07/08/2014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324307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4354B-B6FD-432A-B14A-3AEA78C272E5}" type="datetimeFigureOut">
              <a:rPr lang="en-GB" smtClean="0"/>
              <a:t>07/08/2014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0D0890-2B98-43E1-94A3-427DE4649024}" type="slidenum">
              <a:rPr lang="en-GB" smtClean="0"/>
              <a:t>‹#›</a:t>
            </a:fld>
            <a:endParaRPr lang="en-GB"/>
          </a:p>
        </p:txBody>
      </p:sp>
    </p:spTree>
    <p:extLst>
      <p:ext uri="{BB962C8B-B14F-4D97-AF65-F5344CB8AC3E}">
        <p14:creationId xmlns:p14="http://schemas.microsoft.com/office/powerpoint/2010/main" val="81749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vmlDrawing" Target="../drawings/vmlDrawing1.vml"/><Relationship Id="rId2" Type="http://schemas.openxmlformats.org/officeDocument/2006/relationships/slideLayout" Target="../slideLayouts/slideLayout14.xml"/><Relationship Id="rId16" Type="http://schemas.openxmlformats.org/officeDocument/2006/relationships/theme" Target="../theme/theme2.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oleObject" Target="../embeddings/oleObject2.bin"/><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vmlDrawing" Target="../drawings/vmlDrawing2.vml"/><Relationship Id="rId2" Type="http://schemas.openxmlformats.org/officeDocument/2006/relationships/slideLayout" Target="../slideLayouts/slideLayout29.xml"/><Relationship Id="rId16" Type="http://schemas.openxmlformats.org/officeDocument/2006/relationships/theme" Target="../theme/theme3.xml"/><Relationship Id="rId20"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4354B-B6FD-432A-B14A-3AEA78C272E5}" type="datetimeFigureOut">
              <a:rPr lang="en-GB" smtClean="0"/>
              <a:t>07/08/2014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0890-2B98-43E1-94A3-427DE4649024}" type="slidenum">
              <a:rPr lang="en-GB" smtClean="0"/>
              <a:t>‹#›</a:t>
            </a:fld>
            <a:endParaRPr lang="en-GB"/>
          </a:p>
        </p:txBody>
      </p:sp>
    </p:spTree>
    <p:extLst>
      <p:ext uri="{BB962C8B-B14F-4D97-AF65-F5344CB8AC3E}">
        <p14:creationId xmlns:p14="http://schemas.microsoft.com/office/powerpoint/2010/main" val="136670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0"/>
          <p:cNvGraphicFramePr>
            <a:graphicFrameLocks noChangeAspect="1"/>
          </p:cNvGraphicFramePr>
          <p:nvPr/>
        </p:nvGraphicFramePr>
        <p:xfrm>
          <a:off x="0" y="6096000"/>
          <a:ext cx="762000" cy="762000"/>
        </p:xfrm>
        <a:graphic>
          <a:graphicData uri="http://schemas.openxmlformats.org/presentationml/2006/ole">
            <mc:AlternateContent xmlns:mc="http://schemas.openxmlformats.org/markup-compatibility/2006">
              <mc:Choice xmlns:v="urn:schemas-microsoft-com:vml" Requires="v">
                <p:oleObj spid="_x0000_s2158" name="Photo Editor Photo" r:id="rId18" imgW="3604572" imgH="3604572" progId="">
                  <p:embed/>
                </p:oleObj>
              </mc:Choice>
              <mc:Fallback>
                <p:oleObj name="Photo Editor Photo" r:id="rId18" imgW="3604572" imgH="3604572"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096000"/>
                        <a:ext cx="762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42313" y="5867400"/>
            <a:ext cx="801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7584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0"/>
          <p:cNvGraphicFramePr>
            <a:graphicFrameLocks noChangeAspect="1"/>
          </p:cNvGraphicFramePr>
          <p:nvPr/>
        </p:nvGraphicFramePr>
        <p:xfrm>
          <a:off x="0" y="6096000"/>
          <a:ext cx="762000" cy="762000"/>
        </p:xfrm>
        <a:graphic>
          <a:graphicData uri="http://schemas.openxmlformats.org/presentationml/2006/ole">
            <mc:AlternateContent xmlns:mc="http://schemas.openxmlformats.org/markup-compatibility/2006">
              <mc:Choice xmlns:v="urn:schemas-microsoft-com:vml" Requires="v">
                <p:oleObj spid="_x0000_s3173" name="Photo Editor Photo" r:id="rId18" imgW="3604572" imgH="3604572" progId="">
                  <p:embed/>
                </p:oleObj>
              </mc:Choice>
              <mc:Fallback>
                <p:oleObj name="Photo Editor Photo" r:id="rId18" imgW="3604572" imgH="3604572"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7"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42313" y="5867400"/>
            <a:ext cx="801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0653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6D238-3D84-480F-A675-918B08A0761F}"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055D-3D83-4F9B-B432-49D59E9B10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88707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2502C-B537-4363-AE6E-889E64EA64F7}"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50591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3"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4"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5"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6"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0247"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9" name="Down Arrow 18"/>
          <p:cNvSpPr/>
          <p:nvPr/>
        </p:nvSpPr>
        <p:spPr>
          <a:xfrm>
            <a:off x="222785" y="1570583"/>
            <a:ext cx="3095997" cy="1066874"/>
          </a:xfrm>
          <a:prstGeom prst="downArrow">
            <a:avLst>
              <a:gd name="adj1" fmla="val 50000"/>
              <a:gd name="adj2" fmla="val 5521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Preliminaries and principles</a:t>
            </a:r>
            <a:endParaRPr lang="en-GB" b="1" dirty="0">
              <a:solidFill>
                <a:prstClr val="black"/>
              </a:solidFill>
            </a:endParaRPr>
          </a:p>
        </p:txBody>
      </p:sp>
      <p:sp>
        <p:nvSpPr>
          <p:cNvPr id="20" name="Down Arrow 19"/>
          <p:cNvSpPr/>
          <p:nvPr/>
        </p:nvSpPr>
        <p:spPr>
          <a:xfrm>
            <a:off x="150132" y="2639417"/>
            <a:ext cx="3168650" cy="1368152"/>
          </a:xfrm>
          <a:prstGeom prst="downArrow">
            <a:avLst>
              <a:gd name="adj1" fmla="val 50000"/>
              <a:gd name="adj2" fmla="val 5968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smtClean="0">
                <a:solidFill>
                  <a:prstClr val="black"/>
                </a:solidFill>
              </a:rPr>
              <a:t>Review and analysis</a:t>
            </a:r>
            <a:endParaRPr lang="en-GB" b="1" u="sng" dirty="0">
              <a:solidFill>
                <a:prstClr val="black"/>
              </a:solidFill>
            </a:endParaRPr>
          </a:p>
        </p:txBody>
      </p:sp>
      <p:sp>
        <p:nvSpPr>
          <p:cNvPr id="22" name="Down Arrow 21"/>
          <p:cNvSpPr/>
          <p:nvPr/>
        </p:nvSpPr>
        <p:spPr>
          <a:xfrm>
            <a:off x="221966" y="4010075"/>
            <a:ext cx="3024981" cy="1116211"/>
          </a:xfrm>
          <a:prstGeom prst="downArrow">
            <a:avLst>
              <a:gd name="adj1" fmla="val 50000"/>
              <a:gd name="adj2" fmla="val 552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Policy development</a:t>
            </a:r>
            <a:endParaRPr lang="en-GB" b="1" dirty="0">
              <a:solidFill>
                <a:prstClr val="black"/>
              </a:solidFill>
            </a:endParaRPr>
          </a:p>
        </p:txBody>
      </p:sp>
      <p:sp>
        <p:nvSpPr>
          <p:cNvPr id="23" name="Down Arrow 22"/>
          <p:cNvSpPr/>
          <p:nvPr/>
        </p:nvSpPr>
        <p:spPr>
          <a:xfrm>
            <a:off x="-29242" y="5126286"/>
            <a:ext cx="3600053" cy="1738436"/>
          </a:xfrm>
          <a:prstGeom prst="downArrow">
            <a:avLst>
              <a:gd name="adj1" fmla="val 50000"/>
              <a:gd name="adj2" fmla="val 552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Outcome: Improved understanding and skills </a:t>
            </a:r>
            <a:endParaRPr lang="en-GB" b="1"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64272842"/>
              </p:ext>
            </p:extLst>
          </p:nvPr>
        </p:nvGraphicFramePr>
        <p:xfrm>
          <a:off x="3318782" y="1392170"/>
          <a:ext cx="5573698" cy="5181652"/>
        </p:xfrm>
        <a:graphic>
          <a:graphicData uri="http://schemas.openxmlformats.org/drawingml/2006/table">
            <a:tbl>
              <a:tblPr firstRow="1" bandRow="1">
                <a:tableStyleId>{5C22544A-7EE6-4342-B048-85BDC9FD1C3A}</a:tableStyleId>
              </a:tblPr>
              <a:tblGrid>
                <a:gridCol w="5573698"/>
              </a:tblGrid>
              <a:tr h="989494">
                <a:tc>
                  <a:txBody>
                    <a:bodyPr/>
                    <a:lstStyle/>
                    <a:p>
                      <a:pPr marL="285750" indent="-285750">
                        <a:buFont typeface="Arial" panose="020B0604020202020204" pitchFamily="34" charset="0"/>
                        <a:buChar char="•"/>
                      </a:pPr>
                      <a:r>
                        <a:rPr lang="en-GB" u="none" dirty="0" smtClean="0">
                          <a:solidFill>
                            <a:schemeClr val="tx1"/>
                          </a:solidFill>
                        </a:rPr>
                        <a:t>Intro</a:t>
                      </a:r>
                      <a:r>
                        <a:rPr lang="en-GB" u="none" baseline="0" dirty="0" smtClean="0">
                          <a:solidFill>
                            <a:schemeClr val="tx1"/>
                          </a:solidFill>
                        </a:rPr>
                        <a:t> to the training</a:t>
                      </a:r>
                    </a:p>
                    <a:p>
                      <a:pPr marL="285750" indent="-285750">
                        <a:buFont typeface="Arial" panose="020B0604020202020204" pitchFamily="34" charset="0"/>
                        <a:buChar char="•"/>
                      </a:pPr>
                      <a:r>
                        <a:rPr lang="en-GB" u="none" baseline="0" dirty="0" smtClean="0">
                          <a:solidFill>
                            <a:schemeClr val="tx1"/>
                          </a:solidFill>
                        </a:rPr>
                        <a:t>SFM and green economy principles</a:t>
                      </a:r>
                      <a:endParaRPr lang="en-GB" u="none" dirty="0">
                        <a:solidFill>
                          <a:schemeClr val="tx1"/>
                        </a:solidFill>
                      </a:endParaRPr>
                    </a:p>
                  </a:txBody>
                  <a:tcPr>
                    <a:solidFill>
                      <a:schemeClr val="accent6">
                        <a:lumMod val="20000"/>
                        <a:lumOff val="80000"/>
                      </a:schemeClr>
                    </a:solidFill>
                  </a:tcPr>
                </a:tc>
              </a:tr>
              <a:tr h="1494677">
                <a:tc>
                  <a:txBody>
                    <a:bodyPr/>
                    <a:lstStyle/>
                    <a:p>
                      <a:pPr marL="285750" indent="-285750">
                        <a:buFont typeface="Arial" panose="020B0604020202020204" pitchFamily="34" charset="0"/>
                        <a:buChar char="•"/>
                      </a:pPr>
                      <a:r>
                        <a:rPr lang="en-GB" b="1" u="sng" dirty="0" smtClean="0"/>
                        <a:t>Review</a:t>
                      </a:r>
                      <a:r>
                        <a:rPr lang="en-GB" b="1" u="sng" baseline="0" dirty="0" smtClean="0"/>
                        <a:t> and analysis skills and methods.</a:t>
                      </a:r>
                    </a:p>
                    <a:p>
                      <a:pPr marL="285750" indent="-285750">
                        <a:buFont typeface="Arial" panose="020B0604020202020204" pitchFamily="34" charset="0"/>
                        <a:buChar char="•"/>
                      </a:pPr>
                      <a:r>
                        <a:rPr lang="en-GB" b="1" u="none" baseline="0" dirty="0" smtClean="0">
                          <a:solidFill>
                            <a:schemeClr val="tx1"/>
                          </a:solidFill>
                        </a:rPr>
                        <a:t>Spotlight on data gathering and analysis</a:t>
                      </a:r>
                      <a:endParaRPr lang="en-GB" b="1" u="none" dirty="0">
                        <a:solidFill>
                          <a:schemeClr val="tx1"/>
                        </a:solidFill>
                      </a:endParaRPr>
                    </a:p>
                  </a:txBody>
                  <a:tcPr>
                    <a:solidFill>
                      <a:schemeClr val="accent6">
                        <a:lumMod val="40000"/>
                        <a:lumOff val="60000"/>
                      </a:schemeClr>
                    </a:solidFill>
                  </a:tcPr>
                </a:tc>
              </a:tr>
              <a:tr h="1283587">
                <a:tc>
                  <a:txBody>
                    <a:bodyPr/>
                    <a:lstStyle/>
                    <a:p>
                      <a:pPr marL="285750" indent="-285750">
                        <a:buFont typeface="Arial" panose="020B0604020202020204" pitchFamily="34" charset="0"/>
                        <a:buChar char="•"/>
                      </a:pPr>
                      <a:r>
                        <a:rPr lang="en-GB" b="1" dirty="0" smtClean="0">
                          <a:solidFill>
                            <a:schemeClr val="tx1"/>
                          </a:solidFill>
                        </a:rPr>
                        <a:t>Spotlight</a:t>
                      </a:r>
                      <a:r>
                        <a:rPr lang="en-GB" b="1" baseline="0" dirty="0" smtClean="0">
                          <a:solidFill>
                            <a:schemeClr val="tx1"/>
                          </a:solidFill>
                        </a:rPr>
                        <a:t> on wood energy</a:t>
                      </a:r>
                    </a:p>
                    <a:p>
                      <a:pPr marL="285750" indent="-285750">
                        <a:buFont typeface="Arial" panose="020B0604020202020204" pitchFamily="34" charset="0"/>
                        <a:buChar char="•"/>
                      </a:pPr>
                      <a:r>
                        <a:rPr lang="en-GB" b="1" baseline="0" dirty="0" smtClean="0">
                          <a:solidFill>
                            <a:schemeClr val="tx1"/>
                          </a:solidFill>
                        </a:rPr>
                        <a:t>Policy priority negotiation</a:t>
                      </a:r>
                    </a:p>
                    <a:p>
                      <a:pPr marL="285750" indent="-285750">
                        <a:buFont typeface="Arial" panose="020B0604020202020204" pitchFamily="34" charset="0"/>
                        <a:buChar char="•"/>
                      </a:pPr>
                      <a:r>
                        <a:rPr lang="en-GB" b="1" u="none" baseline="0" dirty="0" smtClean="0">
                          <a:solidFill>
                            <a:schemeClr val="tx1"/>
                          </a:solidFill>
                        </a:rPr>
                        <a:t>Policy drafting and review</a:t>
                      </a:r>
                      <a:endParaRPr lang="en-GB" b="1" u="none" dirty="0">
                        <a:solidFill>
                          <a:schemeClr val="tx1"/>
                        </a:solidFill>
                      </a:endParaRPr>
                    </a:p>
                  </a:txBody>
                  <a:tcPr>
                    <a:solidFill>
                      <a:schemeClr val="accent6">
                        <a:lumMod val="75000"/>
                      </a:schemeClr>
                    </a:solidFill>
                  </a:tcPr>
                </a:tc>
              </a:tr>
              <a:tr h="1413894">
                <a:tc>
                  <a:txBody>
                    <a:bodyPr/>
                    <a:lstStyle/>
                    <a:p>
                      <a:pPr marL="285750" indent="-285750">
                        <a:buFont typeface="Arial" panose="020B0604020202020204" pitchFamily="34" charset="0"/>
                        <a:buChar char="•"/>
                      </a:pPr>
                      <a:r>
                        <a:rPr lang="en-GB" b="1" baseline="0" dirty="0" smtClean="0">
                          <a:solidFill>
                            <a:schemeClr val="tx1"/>
                          </a:solidFill>
                        </a:rPr>
                        <a:t>Planning the process and methods for forestry plan/strategy for the green economy development.</a:t>
                      </a:r>
                    </a:p>
                    <a:p>
                      <a:pPr marL="285750" indent="-285750">
                        <a:buFont typeface="Arial" panose="020B0604020202020204" pitchFamily="34" charset="0"/>
                        <a:buChar char="•"/>
                      </a:pPr>
                      <a:r>
                        <a:rPr lang="en-GB" b="1" baseline="0" dirty="0" smtClean="0">
                          <a:solidFill>
                            <a:schemeClr val="tx1"/>
                          </a:solidFill>
                        </a:rPr>
                        <a:t>Training evaluation</a:t>
                      </a:r>
                    </a:p>
                  </a:txBody>
                  <a:tcPr>
                    <a:solidFill>
                      <a:srgbClr val="FF0000"/>
                    </a:solidFill>
                  </a:tcPr>
                </a:tc>
              </a:tr>
            </a:tbl>
          </a:graphicData>
        </a:graphic>
      </p:graphicFrame>
      <p:sp>
        <p:nvSpPr>
          <p:cNvPr id="24" name="Rectangle 23"/>
          <p:cNvSpPr txBox="1">
            <a:spLocks noChangeArrowheads="1"/>
          </p:cNvSpPr>
          <p:nvPr/>
        </p:nvSpPr>
        <p:spPr bwMode="auto">
          <a:xfrm>
            <a:off x="0" y="-53324"/>
            <a:ext cx="9149335" cy="743599"/>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prstClr val="black"/>
                </a:solidFill>
              </a:rPr>
              <a:t>Training </a:t>
            </a:r>
            <a:r>
              <a:rPr lang="en-US" altLang="en-US" sz="3200" b="1" dirty="0">
                <a:solidFill>
                  <a:prstClr val="black"/>
                </a:solidFill>
              </a:rPr>
              <a:t>flow and </a:t>
            </a:r>
            <a:r>
              <a:rPr lang="en-US" altLang="en-US" sz="3200" b="1" dirty="0" smtClean="0">
                <a:solidFill>
                  <a:prstClr val="black"/>
                </a:solidFill>
              </a:rPr>
              <a:t>structure – </a:t>
            </a:r>
            <a:r>
              <a:rPr lang="en-US" altLang="en-US" sz="3200" b="1" u="sng" dirty="0" smtClean="0">
                <a:solidFill>
                  <a:prstClr val="black"/>
                </a:solidFill>
              </a:rPr>
              <a:t>where are we?</a:t>
            </a:r>
            <a:endParaRPr lang="en-US" sz="3200" b="1" u="sng" dirty="0">
              <a:solidFill>
                <a:srgbClr val="FF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72940801"/>
              </p:ext>
            </p:extLst>
          </p:nvPr>
        </p:nvGraphicFramePr>
        <p:xfrm>
          <a:off x="0" y="690275"/>
          <a:ext cx="8892480" cy="640080"/>
        </p:xfrm>
        <a:graphic>
          <a:graphicData uri="http://schemas.openxmlformats.org/drawingml/2006/table">
            <a:tbl>
              <a:tblPr firstRow="1" bandRow="1">
                <a:tableStyleId>{5C22544A-7EE6-4342-B048-85BDC9FD1C3A}</a:tableStyleId>
              </a:tblPr>
              <a:tblGrid>
                <a:gridCol w="3275856"/>
                <a:gridCol w="5616624"/>
              </a:tblGrid>
              <a:tr h="578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Components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Content-topics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15803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3"/>
          <p:cNvSpPr txBox="1">
            <a:spLocks noChangeArrowheads="1"/>
          </p:cNvSpPr>
          <p:nvPr/>
        </p:nvSpPr>
        <p:spPr bwMode="auto">
          <a:xfrm>
            <a:off x="0" y="-7193"/>
            <a:ext cx="9144000" cy="84390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prstClr val="black"/>
                </a:solidFill>
                <a:latin typeface="Arial" pitchFamily="34" charset="0"/>
                <a:cs typeface="Arial" pitchFamily="34" charset="0"/>
              </a:rPr>
              <a:t>Planning the process of the development of the forestry strategy/plan for a Green Economy </a:t>
            </a:r>
            <a:endParaRPr lang="en-US" sz="2400" b="1" dirty="0">
              <a:solidFill>
                <a:prstClr val="black"/>
              </a:solidFill>
              <a:latin typeface="Arial" pitchFamily="34" charset="0"/>
              <a:cs typeface="Arial" pitchFamily="34" charset="0"/>
            </a:endParaRPr>
          </a:p>
        </p:txBody>
      </p:sp>
      <p:grpSp>
        <p:nvGrpSpPr>
          <p:cNvPr id="5" name="Group 1"/>
          <p:cNvGrpSpPr>
            <a:grpSpLocks/>
          </p:cNvGrpSpPr>
          <p:nvPr/>
        </p:nvGrpSpPr>
        <p:grpSpPr bwMode="auto">
          <a:xfrm>
            <a:off x="739844" y="1579966"/>
            <a:ext cx="8306648" cy="5218363"/>
            <a:chOff x="216461" y="1379538"/>
            <a:chExt cx="8307309" cy="5511381"/>
          </a:xfrm>
        </p:grpSpPr>
        <p:sp>
          <p:nvSpPr>
            <p:cNvPr id="6" name="Text Box 13"/>
            <p:cNvSpPr txBox="1">
              <a:spLocks noChangeArrowheads="1"/>
            </p:cNvSpPr>
            <p:nvPr/>
          </p:nvSpPr>
          <p:spPr bwMode="auto">
            <a:xfrm>
              <a:off x="685800" y="53340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defRPr/>
              </a:pPr>
              <a:endParaRPr lang="en-GB" sz="1400" kern="0" smtClean="0">
                <a:solidFill>
                  <a:srgbClr val="000000"/>
                </a:solidFill>
              </a:endParaRPr>
            </a:p>
          </p:txBody>
        </p:sp>
        <p:grpSp>
          <p:nvGrpSpPr>
            <p:cNvPr id="7" name="Group 14"/>
            <p:cNvGrpSpPr>
              <a:grpSpLocks/>
            </p:cNvGrpSpPr>
            <p:nvPr/>
          </p:nvGrpSpPr>
          <p:grpSpPr bwMode="auto">
            <a:xfrm>
              <a:off x="216461" y="1379538"/>
              <a:ext cx="8009258" cy="5511381"/>
              <a:chOff x="-496548" y="2538413"/>
              <a:chExt cx="8039788" cy="8258316"/>
            </a:xfrm>
          </p:grpSpPr>
          <p:sp>
            <p:nvSpPr>
              <p:cNvPr id="16" name="Freeform 3"/>
              <p:cNvSpPr>
                <a:spLocks/>
              </p:cNvSpPr>
              <p:nvPr/>
            </p:nvSpPr>
            <p:spPr bwMode="auto">
              <a:xfrm>
                <a:off x="1119188" y="2538413"/>
                <a:ext cx="6045200" cy="7488237"/>
              </a:xfrm>
              <a:custGeom>
                <a:avLst/>
                <a:gdLst>
                  <a:gd name="T0" fmla="*/ 0 w 10671"/>
                  <a:gd name="T1" fmla="*/ 2147483647 h 13743"/>
                  <a:gd name="T2" fmla="*/ 2147483647 w 10671"/>
                  <a:gd name="T3" fmla="*/ 2147483647 h 13743"/>
                  <a:gd name="T4" fmla="*/ 2147483647 w 10671"/>
                  <a:gd name="T5" fmla="*/ 2147483647 h 13743"/>
                  <a:gd name="T6" fmla="*/ 2147483647 w 10671"/>
                  <a:gd name="T7" fmla="*/ 2147483647 h 13743"/>
                  <a:gd name="T8" fmla="*/ 2147483647 w 10671"/>
                  <a:gd name="T9" fmla="*/ 2147483647 h 13743"/>
                  <a:gd name="T10" fmla="*/ 2147483647 w 10671"/>
                  <a:gd name="T11" fmla="*/ 2147483647 h 13743"/>
                  <a:gd name="T12" fmla="*/ 2147483647 w 10671"/>
                  <a:gd name="T13" fmla="*/ 2147483647 h 13743"/>
                  <a:gd name="T14" fmla="*/ 2147483647 w 10671"/>
                  <a:gd name="T15" fmla="*/ 2147483647 h 13743"/>
                  <a:gd name="T16" fmla="*/ 2147483647 w 10671"/>
                  <a:gd name="T17" fmla="*/ 2147483647 h 13743"/>
                  <a:gd name="T18" fmla="*/ 2147483647 w 10671"/>
                  <a:gd name="T19" fmla="*/ 2147483647 h 13743"/>
                  <a:gd name="T20" fmla="*/ 2147483647 w 10671"/>
                  <a:gd name="T21" fmla="*/ 2147483647 h 13743"/>
                  <a:gd name="T22" fmla="*/ 2147483647 w 10671"/>
                  <a:gd name="T23" fmla="*/ 0 h 137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71"/>
                  <a:gd name="T37" fmla="*/ 0 h 13743"/>
                  <a:gd name="T38" fmla="*/ 10671 w 10671"/>
                  <a:gd name="T39" fmla="*/ 13743 h 137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71" h="13743">
                    <a:moveTo>
                      <a:pt x="0" y="13004"/>
                    </a:moveTo>
                    <a:cubicBezTo>
                      <a:pt x="112" y="12050"/>
                      <a:pt x="223" y="11097"/>
                      <a:pt x="691" y="10124"/>
                    </a:cubicBezTo>
                    <a:cubicBezTo>
                      <a:pt x="1158" y="9151"/>
                      <a:pt x="1950" y="7995"/>
                      <a:pt x="2803" y="7168"/>
                    </a:cubicBezTo>
                    <a:cubicBezTo>
                      <a:pt x="3657" y="6341"/>
                      <a:pt x="4708" y="5400"/>
                      <a:pt x="5811" y="5160"/>
                    </a:cubicBezTo>
                    <a:cubicBezTo>
                      <a:pt x="6915" y="4920"/>
                      <a:pt x="8621" y="5065"/>
                      <a:pt x="9428" y="5728"/>
                    </a:cubicBezTo>
                    <a:cubicBezTo>
                      <a:pt x="10234" y="6391"/>
                      <a:pt x="10671" y="8085"/>
                      <a:pt x="10647" y="9139"/>
                    </a:cubicBezTo>
                    <a:cubicBezTo>
                      <a:pt x="10623" y="10193"/>
                      <a:pt x="10172" y="11298"/>
                      <a:pt x="9285" y="12050"/>
                    </a:cubicBezTo>
                    <a:cubicBezTo>
                      <a:pt x="8398" y="12802"/>
                      <a:pt x="6417" y="13743"/>
                      <a:pt x="5324" y="13648"/>
                    </a:cubicBezTo>
                    <a:cubicBezTo>
                      <a:pt x="4231" y="13553"/>
                      <a:pt x="3162" y="12530"/>
                      <a:pt x="2729" y="11482"/>
                    </a:cubicBezTo>
                    <a:cubicBezTo>
                      <a:pt x="2296" y="10434"/>
                      <a:pt x="2263" y="8747"/>
                      <a:pt x="2723" y="7358"/>
                    </a:cubicBezTo>
                    <a:cubicBezTo>
                      <a:pt x="3183" y="5969"/>
                      <a:pt x="4412" y="4377"/>
                      <a:pt x="5487" y="3151"/>
                    </a:cubicBezTo>
                    <a:cubicBezTo>
                      <a:pt x="6562" y="1925"/>
                      <a:pt x="8403" y="657"/>
                      <a:pt x="9171" y="0"/>
                    </a:cubicBezTo>
                  </a:path>
                </a:pathLst>
              </a:custGeom>
              <a:noFill/>
              <a:ln w="323850">
                <a:solidFill>
                  <a:srgbClr val="B2A1C7"/>
                </a:solidFill>
                <a:round/>
                <a:headEnd/>
                <a:tailEnd type="stealth" w="med"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GB" kern="0" smtClean="0">
                  <a:solidFill>
                    <a:srgbClr val="000000"/>
                  </a:solidFill>
                  <a:latin typeface="Arial" pitchFamily="34" charset="0"/>
                  <a:cs typeface="Arial" pitchFamily="34" charset="0"/>
                </a:endParaRPr>
              </a:p>
            </p:txBody>
          </p:sp>
          <p:sp>
            <p:nvSpPr>
              <p:cNvPr id="17" name="TextBox 39"/>
              <p:cNvSpPr txBox="1">
                <a:spLocks noChangeArrowheads="1"/>
              </p:cNvSpPr>
              <p:nvPr/>
            </p:nvSpPr>
            <p:spPr bwMode="auto">
              <a:xfrm>
                <a:off x="-496548" y="8020422"/>
                <a:ext cx="2707253" cy="2776307"/>
              </a:xfrm>
              <a:prstGeom prst="rect">
                <a:avLst/>
              </a:prstGeom>
              <a:solidFill>
                <a:srgbClr val="00B0F0">
                  <a:alpha val="85000"/>
                </a:srgb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srgbClr val="C0504D">
                        <a:lumMod val="50000"/>
                      </a:srgbClr>
                    </a:solidFill>
                    <a:latin typeface="Arial"/>
                    <a:cs typeface="Arial" pitchFamily="34" charset="0"/>
                  </a:rPr>
                  <a:t>Phase 1</a:t>
                </a:r>
                <a:r>
                  <a:rPr lang="en-GB" b="1" kern="0" dirty="0">
                    <a:solidFill>
                      <a:srgbClr val="C0504D">
                        <a:lumMod val="50000"/>
                      </a:srgbClr>
                    </a:solidFill>
                    <a:latin typeface="Arial"/>
                    <a:cs typeface="Arial" pitchFamily="34" charset="0"/>
                  </a:rPr>
                  <a:t>. </a:t>
                </a:r>
                <a:r>
                  <a:rPr lang="en-GB" b="1" kern="0" dirty="0">
                    <a:solidFill>
                      <a:srgbClr val="000000"/>
                    </a:solidFill>
                    <a:latin typeface="Arial"/>
                    <a:cs typeface="Arial" pitchFamily="34" charset="0"/>
                  </a:rPr>
                  <a:t>Preparing </a:t>
                </a:r>
                <a:r>
                  <a:rPr lang="en-GB" b="1" kern="0" dirty="0" smtClean="0">
                    <a:solidFill>
                      <a:srgbClr val="000000"/>
                    </a:solidFill>
                    <a:latin typeface="Arial"/>
                    <a:cs typeface="Arial" pitchFamily="34" charset="0"/>
                  </a:rPr>
                  <a:t>for action plan development – </a:t>
                </a:r>
                <a:r>
                  <a:rPr lang="en-GB" b="1" kern="0" dirty="0" smtClean="0">
                    <a:solidFill>
                      <a:srgbClr val="7030A0"/>
                    </a:solidFill>
                    <a:latin typeface="Arial"/>
                    <a:cs typeface="Arial" pitchFamily="34" charset="0"/>
                  </a:rPr>
                  <a:t>identifying information gaps, who to involve and how?</a:t>
                </a:r>
                <a:endParaRPr lang="en-GB" b="1" kern="0" dirty="0">
                  <a:solidFill>
                    <a:srgbClr val="7030A0"/>
                  </a:solidFill>
                  <a:latin typeface="Arial"/>
                  <a:cs typeface="Arial" pitchFamily="34" charset="0"/>
                </a:endParaRPr>
              </a:p>
            </p:txBody>
          </p:sp>
          <p:sp>
            <p:nvSpPr>
              <p:cNvPr id="18" name="TextBox 39"/>
              <p:cNvSpPr txBox="1">
                <a:spLocks noChangeArrowheads="1"/>
              </p:cNvSpPr>
              <p:nvPr/>
            </p:nvSpPr>
            <p:spPr bwMode="auto">
              <a:xfrm>
                <a:off x="4426207" y="5236688"/>
                <a:ext cx="3117033" cy="1899580"/>
              </a:xfrm>
              <a:prstGeom prst="rect">
                <a:avLst/>
              </a:prstGeom>
              <a:solidFill>
                <a:srgbClr val="00B0F0">
                  <a:alpha val="85000"/>
                </a:srgb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prstClr val="black">
                        <a:lumMod val="95000"/>
                        <a:lumOff val="5000"/>
                      </a:prstClr>
                    </a:solidFill>
                    <a:latin typeface="Arial"/>
                    <a:cs typeface="Arial" pitchFamily="34" charset="0"/>
                  </a:rPr>
                  <a:t>Phase 2</a:t>
                </a:r>
                <a:r>
                  <a:rPr lang="en-GB" b="1" kern="0" dirty="0">
                    <a:solidFill>
                      <a:prstClr val="black">
                        <a:lumMod val="95000"/>
                        <a:lumOff val="5000"/>
                      </a:prstClr>
                    </a:solidFill>
                    <a:latin typeface="Arial"/>
                    <a:cs typeface="Arial" pitchFamily="34" charset="0"/>
                  </a:rPr>
                  <a:t>. </a:t>
                </a:r>
                <a:r>
                  <a:rPr lang="en-GB" b="1" kern="0" dirty="0" smtClean="0">
                    <a:solidFill>
                      <a:prstClr val="black"/>
                    </a:solidFill>
                    <a:latin typeface="Arial"/>
                    <a:cs typeface="Arial" pitchFamily="34" charset="0"/>
                  </a:rPr>
                  <a:t>C</a:t>
                </a:r>
                <a:r>
                  <a:rPr lang="en-GB" b="1" kern="0" dirty="0" smtClean="0">
                    <a:solidFill>
                      <a:srgbClr val="000000"/>
                    </a:solidFill>
                    <a:latin typeface="Arial"/>
                    <a:cs typeface="Arial" pitchFamily="34" charset="0"/>
                  </a:rPr>
                  <a:t>ontext analysis – </a:t>
                </a:r>
                <a:r>
                  <a:rPr lang="en-GB" b="1" kern="0" dirty="0" smtClean="0">
                    <a:solidFill>
                      <a:srgbClr val="7030A0"/>
                    </a:solidFill>
                    <a:latin typeface="Arial"/>
                    <a:cs typeface="Arial" pitchFamily="34" charset="0"/>
                  </a:rPr>
                  <a:t>data gathering and analysis and analysing stakeholder perspectives</a:t>
                </a:r>
                <a:endParaRPr lang="en-GB" b="1" kern="0" dirty="0">
                  <a:solidFill>
                    <a:srgbClr val="000000"/>
                  </a:solidFill>
                  <a:latin typeface="Arial"/>
                  <a:cs typeface="Arial" pitchFamily="34" charset="0"/>
                </a:endParaRPr>
              </a:p>
            </p:txBody>
          </p:sp>
        </p:grpSp>
        <p:sp>
          <p:nvSpPr>
            <p:cNvPr id="8" name="TextBox 39"/>
            <p:cNvSpPr txBox="1">
              <a:spLocks noChangeArrowheads="1"/>
            </p:cNvSpPr>
            <p:nvPr/>
          </p:nvSpPr>
          <p:spPr bwMode="auto">
            <a:xfrm>
              <a:off x="3177219" y="5035025"/>
              <a:ext cx="2232426" cy="1852834"/>
            </a:xfrm>
            <a:prstGeom prst="rect">
              <a:avLst/>
            </a:prstGeom>
            <a:solidFill>
              <a:srgbClr val="00B0F0">
                <a:alpha val="85000"/>
              </a:srgb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srgbClr val="002060"/>
                  </a:solidFill>
                  <a:latin typeface="Arial"/>
                  <a:cs typeface="Arial" pitchFamily="34" charset="0"/>
                </a:rPr>
                <a:t>Phase 4</a:t>
              </a:r>
              <a:r>
                <a:rPr lang="en-GB" b="1" kern="0" dirty="0">
                  <a:solidFill>
                    <a:srgbClr val="C00000"/>
                  </a:solidFill>
                  <a:latin typeface="Arial"/>
                  <a:cs typeface="Arial" pitchFamily="34" charset="0"/>
                </a:rPr>
                <a:t>. </a:t>
              </a:r>
              <a:r>
                <a:rPr lang="en-GB" b="1" kern="0" dirty="0" smtClean="0">
                  <a:solidFill>
                    <a:prstClr val="black"/>
                  </a:solidFill>
                  <a:latin typeface="Arial"/>
                  <a:cs typeface="Arial" pitchFamily="34" charset="0"/>
                </a:rPr>
                <a:t>Action plan </a:t>
              </a:r>
              <a:r>
                <a:rPr lang="en-GB" b="1" kern="0" dirty="0" smtClean="0">
                  <a:solidFill>
                    <a:srgbClr val="000000"/>
                  </a:solidFill>
                  <a:latin typeface="Arial"/>
                  <a:cs typeface="Arial" pitchFamily="34" charset="0"/>
                </a:rPr>
                <a:t>drafting </a:t>
              </a:r>
              <a:r>
                <a:rPr lang="en-GB" b="1" kern="0" dirty="0">
                  <a:solidFill>
                    <a:srgbClr val="000000"/>
                  </a:solidFill>
                  <a:latin typeface="Arial"/>
                  <a:cs typeface="Arial" pitchFamily="34" charset="0"/>
                </a:rPr>
                <a:t>and </a:t>
              </a:r>
              <a:r>
                <a:rPr lang="en-GB" b="1" kern="0" dirty="0" smtClean="0">
                  <a:solidFill>
                    <a:srgbClr val="000000"/>
                  </a:solidFill>
                  <a:latin typeface="Arial"/>
                  <a:cs typeface="Arial" pitchFamily="34" charset="0"/>
                </a:rPr>
                <a:t>review –</a:t>
              </a:r>
              <a:r>
                <a:rPr lang="en-GB" b="1" kern="0" dirty="0" smtClean="0">
                  <a:solidFill>
                    <a:srgbClr val="7030A0"/>
                  </a:solidFill>
                  <a:latin typeface="Arial"/>
                  <a:cs typeface="Arial" pitchFamily="34" charset="0"/>
                </a:rPr>
                <a:t>drafting coherent strategy and seeking validation.</a:t>
              </a:r>
              <a:endParaRPr lang="en-GB" b="1" kern="0" dirty="0">
                <a:solidFill>
                  <a:srgbClr val="7030A0"/>
                </a:solidFill>
                <a:latin typeface="Arial"/>
                <a:cs typeface="Arial" pitchFamily="34" charset="0"/>
              </a:endParaRPr>
            </a:p>
          </p:txBody>
        </p:sp>
        <p:sp>
          <p:nvSpPr>
            <p:cNvPr id="9" name="TextBox 39"/>
            <p:cNvSpPr txBox="1">
              <a:spLocks noChangeArrowheads="1"/>
            </p:cNvSpPr>
            <p:nvPr/>
          </p:nvSpPr>
          <p:spPr bwMode="auto">
            <a:xfrm>
              <a:off x="5598645" y="4748125"/>
              <a:ext cx="2925125" cy="1560282"/>
            </a:xfrm>
            <a:prstGeom prst="rect">
              <a:avLst/>
            </a:prstGeom>
            <a:solidFill>
              <a:srgbClr val="00B0F0">
                <a:alpha val="85000"/>
              </a:srgb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prstClr val="black">
                      <a:lumMod val="95000"/>
                      <a:lumOff val="5000"/>
                    </a:prstClr>
                  </a:solidFill>
                  <a:latin typeface="Arial"/>
                  <a:cs typeface="Arial" pitchFamily="34" charset="0"/>
                </a:rPr>
                <a:t>Phase 3. </a:t>
              </a:r>
              <a:r>
                <a:rPr lang="en-GB" b="1" kern="0" dirty="0" smtClean="0">
                  <a:solidFill>
                    <a:prstClr val="black"/>
                  </a:solidFill>
                  <a:latin typeface="Arial"/>
                  <a:cs typeface="Arial" pitchFamily="34" charset="0"/>
                </a:rPr>
                <a:t>Action plan priorities </a:t>
              </a:r>
              <a:r>
                <a:rPr lang="en-GB" b="1" kern="0" dirty="0" smtClean="0">
                  <a:solidFill>
                    <a:srgbClr val="000000"/>
                  </a:solidFill>
                  <a:latin typeface="Arial"/>
                  <a:cs typeface="Arial" pitchFamily="34" charset="0"/>
                </a:rPr>
                <a:t>negotiation – </a:t>
              </a:r>
              <a:r>
                <a:rPr lang="en-GB" b="1" kern="0" dirty="0" smtClean="0">
                  <a:solidFill>
                    <a:srgbClr val="7030A0"/>
                  </a:solidFill>
                  <a:latin typeface="Arial"/>
                  <a:cs typeface="Arial" pitchFamily="34" charset="0"/>
                </a:rPr>
                <a:t>Enabling multi-stakeholder negotiations on priorities</a:t>
              </a:r>
              <a:endParaRPr lang="en-GB" b="1" kern="0" dirty="0">
                <a:solidFill>
                  <a:srgbClr val="000000"/>
                </a:solidFill>
                <a:latin typeface="Arial"/>
                <a:cs typeface="Arial" pitchFamily="34" charset="0"/>
              </a:endParaRPr>
            </a:p>
          </p:txBody>
        </p:sp>
        <p:sp>
          <p:nvSpPr>
            <p:cNvPr id="11" name="TextBox 39"/>
            <p:cNvSpPr txBox="1">
              <a:spLocks noChangeArrowheads="1"/>
            </p:cNvSpPr>
            <p:nvPr/>
          </p:nvSpPr>
          <p:spPr bwMode="auto">
            <a:xfrm>
              <a:off x="4293429" y="1379538"/>
              <a:ext cx="3554874" cy="1560282"/>
            </a:xfrm>
            <a:prstGeom prst="rect">
              <a:avLst/>
            </a:prstGeom>
            <a:solidFill>
              <a:srgbClr val="00B0F0">
                <a:alpha val="85000"/>
              </a:srgb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GB" b="1" kern="0" dirty="0" smtClean="0">
                  <a:solidFill>
                    <a:prstClr val="black"/>
                  </a:solidFill>
                </a:rPr>
                <a:t>Phase 5</a:t>
              </a:r>
              <a:r>
                <a:rPr lang="en-GB" b="1" kern="0" dirty="0" smtClean="0">
                  <a:solidFill>
                    <a:srgbClr val="99CC00"/>
                  </a:solidFill>
                </a:rPr>
                <a:t>.</a:t>
              </a:r>
              <a:r>
                <a:rPr lang="en-GB" b="1" kern="0" dirty="0" smtClean="0">
                  <a:solidFill>
                    <a:srgbClr val="FFFF00"/>
                  </a:solidFill>
                </a:rPr>
                <a:t> </a:t>
              </a:r>
              <a:r>
                <a:rPr lang="en-GB" b="1" kern="0" dirty="0" smtClean="0">
                  <a:solidFill>
                    <a:prstClr val="black"/>
                  </a:solidFill>
                </a:rPr>
                <a:t>Strategy/Action plan implementation</a:t>
              </a:r>
              <a:r>
                <a:rPr lang="en-GB" b="1" kern="0" dirty="0">
                  <a:solidFill>
                    <a:prstClr val="black"/>
                  </a:solidFill>
                </a:rPr>
                <a:t> </a:t>
              </a:r>
              <a:r>
                <a:rPr lang="en-GB" b="1" kern="0" dirty="0" smtClean="0">
                  <a:solidFill>
                    <a:prstClr val="black"/>
                  </a:solidFill>
                </a:rPr>
                <a:t>– </a:t>
              </a:r>
              <a:r>
                <a:rPr lang="en-GB" b="1" kern="0" dirty="0" smtClean="0">
                  <a:solidFill>
                    <a:srgbClr val="7030A0"/>
                  </a:solidFill>
                </a:rPr>
                <a:t>the strategy/action plan should have broad ownership thus should be easier to implement. </a:t>
              </a:r>
              <a:endParaRPr lang="en-GB" b="1" kern="0" dirty="0" smtClean="0">
                <a:solidFill>
                  <a:prstClr val="black"/>
                </a:solidFill>
              </a:endParaRPr>
            </a:p>
          </p:txBody>
        </p:sp>
      </p:grpSp>
      <p:sp>
        <p:nvSpPr>
          <p:cNvPr id="2" name="Notched Right Arrow 1"/>
          <p:cNvSpPr/>
          <p:nvPr/>
        </p:nvSpPr>
        <p:spPr>
          <a:xfrm rot="19138250">
            <a:off x="-522389" y="2259315"/>
            <a:ext cx="5962493" cy="15224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Stakeholder capacity building, communication and participation, monitoring and evaluation  throughout</a:t>
            </a:r>
            <a:endParaRPr lang="en-GB" dirty="0">
              <a:solidFill>
                <a:prstClr val="white"/>
              </a:solidFill>
            </a:endParaRPr>
          </a:p>
        </p:txBody>
      </p:sp>
      <p:sp>
        <p:nvSpPr>
          <p:cNvPr id="26" name="Freeform 3"/>
          <p:cNvSpPr>
            <a:spLocks/>
          </p:cNvSpPr>
          <p:nvPr/>
        </p:nvSpPr>
        <p:spPr bwMode="auto">
          <a:xfrm>
            <a:off x="7456300" y="731571"/>
            <a:ext cx="1292164" cy="893978"/>
          </a:xfrm>
          <a:custGeom>
            <a:avLst/>
            <a:gdLst>
              <a:gd name="T0" fmla="*/ 0 w 10671"/>
              <a:gd name="T1" fmla="*/ 2147483647 h 13743"/>
              <a:gd name="T2" fmla="*/ 2147483647 w 10671"/>
              <a:gd name="T3" fmla="*/ 2147483647 h 13743"/>
              <a:gd name="T4" fmla="*/ 2147483647 w 10671"/>
              <a:gd name="T5" fmla="*/ 2147483647 h 13743"/>
              <a:gd name="T6" fmla="*/ 2147483647 w 10671"/>
              <a:gd name="T7" fmla="*/ 2147483647 h 13743"/>
              <a:gd name="T8" fmla="*/ 2147483647 w 10671"/>
              <a:gd name="T9" fmla="*/ 2147483647 h 13743"/>
              <a:gd name="T10" fmla="*/ 2147483647 w 10671"/>
              <a:gd name="T11" fmla="*/ 2147483647 h 13743"/>
              <a:gd name="T12" fmla="*/ 2147483647 w 10671"/>
              <a:gd name="T13" fmla="*/ 2147483647 h 13743"/>
              <a:gd name="T14" fmla="*/ 2147483647 w 10671"/>
              <a:gd name="T15" fmla="*/ 2147483647 h 13743"/>
              <a:gd name="T16" fmla="*/ 2147483647 w 10671"/>
              <a:gd name="T17" fmla="*/ 2147483647 h 13743"/>
              <a:gd name="T18" fmla="*/ 2147483647 w 10671"/>
              <a:gd name="T19" fmla="*/ 2147483647 h 13743"/>
              <a:gd name="T20" fmla="*/ 2147483647 w 10671"/>
              <a:gd name="T21" fmla="*/ 2147483647 h 13743"/>
              <a:gd name="T22" fmla="*/ 2147483647 w 10671"/>
              <a:gd name="T23" fmla="*/ 0 h 137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71"/>
              <a:gd name="T37" fmla="*/ 0 h 13743"/>
              <a:gd name="T38" fmla="*/ 10671 w 10671"/>
              <a:gd name="T39" fmla="*/ 13743 h 137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71" h="13743">
                <a:moveTo>
                  <a:pt x="0" y="13004"/>
                </a:moveTo>
                <a:cubicBezTo>
                  <a:pt x="112" y="12050"/>
                  <a:pt x="223" y="11097"/>
                  <a:pt x="691" y="10124"/>
                </a:cubicBezTo>
                <a:cubicBezTo>
                  <a:pt x="1158" y="9151"/>
                  <a:pt x="1950" y="7995"/>
                  <a:pt x="2803" y="7168"/>
                </a:cubicBezTo>
                <a:cubicBezTo>
                  <a:pt x="3657" y="6341"/>
                  <a:pt x="4708" y="5400"/>
                  <a:pt x="5811" y="5160"/>
                </a:cubicBezTo>
                <a:cubicBezTo>
                  <a:pt x="6915" y="4920"/>
                  <a:pt x="8621" y="5065"/>
                  <a:pt x="9428" y="5728"/>
                </a:cubicBezTo>
                <a:cubicBezTo>
                  <a:pt x="10234" y="6391"/>
                  <a:pt x="10671" y="8085"/>
                  <a:pt x="10647" y="9139"/>
                </a:cubicBezTo>
                <a:cubicBezTo>
                  <a:pt x="10623" y="10193"/>
                  <a:pt x="10172" y="11298"/>
                  <a:pt x="9285" y="12050"/>
                </a:cubicBezTo>
                <a:cubicBezTo>
                  <a:pt x="8398" y="12802"/>
                  <a:pt x="6417" y="13743"/>
                  <a:pt x="5324" y="13648"/>
                </a:cubicBezTo>
                <a:cubicBezTo>
                  <a:pt x="4231" y="13553"/>
                  <a:pt x="3162" y="12530"/>
                  <a:pt x="2729" y="11482"/>
                </a:cubicBezTo>
                <a:cubicBezTo>
                  <a:pt x="2296" y="10434"/>
                  <a:pt x="2263" y="8747"/>
                  <a:pt x="2723" y="7358"/>
                </a:cubicBezTo>
                <a:cubicBezTo>
                  <a:pt x="3183" y="5969"/>
                  <a:pt x="4412" y="4377"/>
                  <a:pt x="5487" y="3151"/>
                </a:cubicBezTo>
                <a:cubicBezTo>
                  <a:pt x="6562" y="1925"/>
                  <a:pt x="8403" y="657"/>
                  <a:pt x="9171" y="0"/>
                </a:cubicBezTo>
              </a:path>
            </a:pathLst>
          </a:custGeom>
          <a:noFill/>
          <a:ln w="177800">
            <a:solidFill>
              <a:srgbClr val="B2A1C7"/>
            </a:solidFill>
            <a:round/>
            <a:headEnd/>
            <a:tailEnd type="stealth" w="med"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GB" kern="0" smtClean="0">
              <a:solidFill>
                <a:srgbClr val="000000"/>
              </a:solidFill>
              <a:latin typeface="Arial" pitchFamily="34" charset="0"/>
              <a:cs typeface="Arial" pitchFamily="34" charset="0"/>
            </a:endParaRPr>
          </a:p>
        </p:txBody>
      </p:sp>
      <p:sp>
        <p:nvSpPr>
          <p:cNvPr id="14" name="TextBox 39"/>
          <p:cNvSpPr txBox="1">
            <a:spLocks noChangeArrowheads="1"/>
          </p:cNvSpPr>
          <p:nvPr/>
        </p:nvSpPr>
        <p:spPr bwMode="auto">
          <a:xfrm>
            <a:off x="5207542" y="886172"/>
            <a:ext cx="3435597" cy="584775"/>
          </a:xfrm>
          <a:prstGeom prst="rect">
            <a:avLst/>
          </a:prstGeom>
          <a:solidFill>
            <a:srgbClr val="00B0F0">
              <a:alpha val="85000"/>
            </a:srgb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sz="1600" b="1" kern="0" dirty="0" smtClean="0">
                <a:solidFill>
                  <a:srgbClr val="000000"/>
                </a:solidFill>
                <a:latin typeface="Arial"/>
                <a:cs typeface="Arial" pitchFamily="34" charset="0"/>
              </a:rPr>
              <a:t>Implementation continues the cycle – maybe starting with pilots</a:t>
            </a:r>
            <a:endParaRPr lang="en-GB" sz="1600" b="1" kern="0" dirty="0">
              <a:solidFill>
                <a:srgbClr val="000000"/>
              </a:solidFill>
              <a:latin typeface="Arial"/>
              <a:cs typeface="Arial" pitchFamily="34" charset="0"/>
            </a:endParaRPr>
          </a:p>
        </p:txBody>
      </p:sp>
    </p:spTree>
    <p:extLst>
      <p:ext uri="{BB962C8B-B14F-4D97-AF65-F5344CB8AC3E}">
        <p14:creationId xmlns:p14="http://schemas.microsoft.com/office/powerpoint/2010/main" val="631176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6152" name="Group 72"/>
          <p:cNvGraphicFramePr>
            <a:graphicFrameLocks noGrp="1"/>
          </p:cNvGraphicFramePr>
          <p:nvPr>
            <p:ph idx="1"/>
            <p:extLst>
              <p:ext uri="{D42A27DB-BD31-4B8C-83A1-F6EECF244321}">
                <p14:modId xmlns:p14="http://schemas.microsoft.com/office/powerpoint/2010/main" val="1941130921"/>
              </p:ext>
            </p:extLst>
          </p:nvPr>
        </p:nvGraphicFramePr>
        <p:xfrm>
          <a:off x="0" y="31288"/>
          <a:ext cx="9108504" cy="6927352"/>
        </p:xfrm>
        <a:graphic>
          <a:graphicData uri="http://schemas.openxmlformats.org/drawingml/2006/table">
            <a:tbl>
              <a:tblPr/>
              <a:tblGrid>
                <a:gridCol w="1475656"/>
                <a:gridCol w="5256584"/>
                <a:gridCol w="2376264"/>
              </a:tblGrid>
              <a:tr h="331377">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rPr>
                        <a:t>Methods tool box is provided in the handout for tools for engagement of stakeholders and facilitating negotiation in forest policy processes for a greener economy/SFM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44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Generic policy dev. process steps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Methods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8130">
                <a:tc rowSpan="3">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rPr>
                        <a:t>Step. 1 Preparing for forest policy development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Participatory review of an existing/old policy.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Poster with post-it.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805410">
                <a:tc v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Rapid analysis to identify perceptions on level of progress on development of key building blocks for sustainable forest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Target scoring.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805410">
                <a:tc v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rPr>
                        <a:t>Identifying who to engage and how in a policy process – i.e. those stakeholders that are affected by or who influence forestry.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rPr>
                        <a:t>Stakeholder mapping and 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614498">
                <a:tc rowSpan="4">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rPr>
                        <a:t>Step 2. Policy context analysis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Identifying relationships between stakeholders that are affected by or influence forestry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rPr>
                        <a:t>Relationship mapping</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1091778">
                <a:tc v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rPr>
                        <a:t>Identifying internal Strengths and Weaknesses and external/broader – enabling environment- opportunities and threats for the forest sector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Strengths, Weaknesses, Opportunities and Threats 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566770">
                <a:tc v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Probing to root causes of problems in the forest sector and  identifying inter-linkages between causes.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Problem 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977656">
                <a:tc v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Identifying the balance in key incentives from the perspective of a forest user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Rights, revenue/benefits and responsibilities 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Tree>
    <p:extLst>
      <p:ext uri="{BB962C8B-B14F-4D97-AF65-F5344CB8AC3E}">
        <p14:creationId xmlns:p14="http://schemas.microsoft.com/office/powerpoint/2010/main" val="61508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6152" name="Group 72"/>
          <p:cNvGraphicFramePr>
            <a:graphicFrameLocks noGrp="1"/>
          </p:cNvGraphicFramePr>
          <p:nvPr>
            <p:ph idx="1"/>
            <p:extLst>
              <p:ext uri="{D42A27DB-BD31-4B8C-83A1-F6EECF244321}">
                <p14:modId xmlns:p14="http://schemas.microsoft.com/office/powerpoint/2010/main" val="3354201335"/>
              </p:ext>
            </p:extLst>
          </p:nvPr>
        </p:nvGraphicFramePr>
        <p:xfrm>
          <a:off x="0" y="0"/>
          <a:ext cx="9108504" cy="6870671"/>
        </p:xfrm>
        <a:graphic>
          <a:graphicData uri="http://schemas.openxmlformats.org/drawingml/2006/table">
            <a:tbl>
              <a:tblPr/>
              <a:tblGrid>
                <a:gridCol w="1475656"/>
                <a:gridCol w="5472608"/>
                <a:gridCol w="2160240"/>
              </a:tblGrid>
              <a:tr h="618886">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rPr>
                        <a:t>Methods tool box is provided in the handout for tools for engagement of stakeholders and facilitating negotiation in forest policy processes for a greener economy/SFM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637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Generic policy dev. process steps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Methods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69197">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Step. 3. Policy priorities negotiation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Providing opportunity for all stakeholders to have a voice in a discussion and avoiding domination.</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Fish bowl debate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667512">
                <a:tc v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Identifying collective priorities according to key criteria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Priority ranking.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626065">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Step 4. Policy drafting and review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Structuring policy components so that they feed into a goal</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Solution tree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219537">
                <a:tc v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Developing a logically structured and realistic policy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Logical Framework approach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7930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Step 5. Policy implementation and monitoring and evaluation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Gathering, analyzing, managing and being responsive to relevant 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Tips and advice on monitoring and Evaluation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Tree>
    <p:extLst>
      <p:ext uri="{BB962C8B-B14F-4D97-AF65-F5344CB8AC3E}">
        <p14:creationId xmlns:p14="http://schemas.microsoft.com/office/powerpoint/2010/main" val="2522781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2" y="216806"/>
            <a:ext cx="9203056" cy="690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AutoShape 4"/>
          <p:cNvSpPr>
            <a:spLocks noChangeArrowheads="1"/>
          </p:cNvSpPr>
          <p:nvPr/>
        </p:nvSpPr>
        <p:spPr bwMode="auto">
          <a:xfrm>
            <a:off x="-17919" y="848552"/>
            <a:ext cx="2743200" cy="2819400"/>
          </a:xfrm>
          <a:prstGeom prst="cloudCallout">
            <a:avLst>
              <a:gd name="adj1" fmla="val 39468"/>
              <a:gd name="adj2" fmla="val 83954"/>
            </a:avLst>
          </a:prstGeom>
          <a:solidFill>
            <a:schemeClr val="accent1"/>
          </a:solidFill>
          <a:ln w="9525">
            <a:solidFill>
              <a:schemeClr val="tx1"/>
            </a:solidFill>
            <a:round/>
            <a:headEnd/>
            <a:tailEnd/>
          </a:ln>
        </p:spPr>
        <p:txBody>
          <a:bodyPr/>
          <a:lstStyle/>
          <a:p>
            <a:pPr algn="ctr" fontAlgn="base">
              <a:spcBef>
                <a:spcPct val="0"/>
              </a:spcBef>
              <a:spcAft>
                <a:spcPct val="0"/>
              </a:spcAft>
            </a:pPr>
            <a:r>
              <a:rPr lang="en-GB" sz="1400" b="1" dirty="0" smtClean="0">
                <a:solidFill>
                  <a:srgbClr val="000000"/>
                </a:solidFill>
                <a:cs typeface="Arial" pitchFamily="34" charset="0"/>
              </a:rPr>
              <a:t>Non government Organisation. </a:t>
            </a:r>
            <a:r>
              <a:rPr lang="en-GB" sz="1400" dirty="0" smtClean="0">
                <a:solidFill>
                  <a:srgbClr val="000000"/>
                </a:solidFill>
                <a:cs typeface="Arial" pitchFamily="34" charset="0"/>
              </a:rPr>
              <a:t>Those villagers need to understand the importance of forests to stop erosion. We will educate them and provide seedlings</a:t>
            </a:r>
            <a:endParaRPr lang="en-US" sz="1400" dirty="0" smtClean="0">
              <a:solidFill>
                <a:srgbClr val="000000"/>
              </a:solidFill>
              <a:cs typeface="Arial" pitchFamily="34" charset="0"/>
            </a:endParaRPr>
          </a:p>
        </p:txBody>
      </p:sp>
      <p:sp>
        <p:nvSpPr>
          <p:cNvPr id="38917" name="AutoShape 5"/>
          <p:cNvSpPr>
            <a:spLocks noChangeArrowheads="1"/>
          </p:cNvSpPr>
          <p:nvPr/>
        </p:nvSpPr>
        <p:spPr bwMode="auto">
          <a:xfrm>
            <a:off x="2014297" y="418356"/>
            <a:ext cx="2438400" cy="2579544"/>
          </a:xfrm>
          <a:prstGeom prst="cloudCallout">
            <a:avLst>
              <a:gd name="adj1" fmla="val 19773"/>
              <a:gd name="adj2" fmla="val 43668"/>
            </a:avLst>
          </a:prstGeom>
          <a:solidFill>
            <a:schemeClr val="accent1"/>
          </a:solidFill>
          <a:ln w="9525">
            <a:solidFill>
              <a:schemeClr val="tx1"/>
            </a:solidFill>
            <a:round/>
            <a:headEnd/>
            <a:tailEnd/>
          </a:ln>
        </p:spPr>
        <p:txBody>
          <a:bodyPr/>
          <a:lstStyle/>
          <a:p>
            <a:pPr algn="ctr" fontAlgn="base">
              <a:spcBef>
                <a:spcPct val="0"/>
              </a:spcBef>
              <a:spcAft>
                <a:spcPct val="0"/>
              </a:spcAft>
            </a:pPr>
            <a:r>
              <a:rPr lang="en-GB" sz="1400" b="1" dirty="0" smtClean="0">
                <a:solidFill>
                  <a:srgbClr val="000000"/>
                </a:solidFill>
                <a:cs typeface="Arial" pitchFamily="34" charset="0"/>
              </a:rPr>
              <a:t>University</a:t>
            </a:r>
          </a:p>
          <a:p>
            <a:pPr algn="ctr" fontAlgn="base">
              <a:spcBef>
                <a:spcPct val="0"/>
              </a:spcBef>
              <a:spcAft>
                <a:spcPct val="0"/>
              </a:spcAft>
            </a:pPr>
            <a:r>
              <a:rPr lang="en-GB" sz="1400" dirty="0" smtClean="0">
                <a:solidFill>
                  <a:srgbClr val="000000"/>
                </a:solidFill>
                <a:cs typeface="Arial" pitchFamily="34" charset="0"/>
              </a:rPr>
              <a:t>We have to transfer technologies we have developed to fight soil erosion to the farmers</a:t>
            </a:r>
            <a:endParaRPr lang="en-US" sz="1400" dirty="0" smtClean="0">
              <a:solidFill>
                <a:srgbClr val="000000"/>
              </a:solidFill>
              <a:cs typeface="Arial" pitchFamily="34" charset="0"/>
            </a:endParaRPr>
          </a:p>
        </p:txBody>
      </p:sp>
      <p:sp>
        <p:nvSpPr>
          <p:cNvPr id="38918" name="AutoShape 6"/>
          <p:cNvSpPr>
            <a:spLocks noChangeArrowheads="1"/>
          </p:cNvSpPr>
          <p:nvPr/>
        </p:nvSpPr>
        <p:spPr bwMode="auto">
          <a:xfrm>
            <a:off x="4397464" y="1066631"/>
            <a:ext cx="2590800" cy="2780928"/>
          </a:xfrm>
          <a:prstGeom prst="cloudCallout">
            <a:avLst>
              <a:gd name="adj1" fmla="val -8474"/>
              <a:gd name="adj2" fmla="val 68556"/>
            </a:avLst>
          </a:prstGeom>
          <a:solidFill>
            <a:schemeClr val="accent1"/>
          </a:solidFill>
          <a:ln w="9525">
            <a:solidFill>
              <a:schemeClr val="tx1"/>
            </a:solidFill>
            <a:round/>
            <a:headEnd/>
            <a:tailEnd/>
          </a:ln>
        </p:spPr>
        <p:txBody>
          <a:bodyPr/>
          <a:lstStyle/>
          <a:p>
            <a:pPr algn="ctr" fontAlgn="base">
              <a:spcBef>
                <a:spcPct val="0"/>
              </a:spcBef>
              <a:spcAft>
                <a:spcPct val="0"/>
              </a:spcAft>
            </a:pPr>
            <a:r>
              <a:rPr lang="en-GB" sz="1400" b="1" dirty="0" smtClean="0">
                <a:solidFill>
                  <a:srgbClr val="000000"/>
                </a:solidFill>
                <a:cs typeface="Arial" pitchFamily="34" charset="0"/>
              </a:rPr>
              <a:t>Wood industry </a:t>
            </a:r>
            <a:r>
              <a:rPr lang="en-GB" sz="1400" dirty="0" smtClean="0">
                <a:solidFill>
                  <a:srgbClr val="000000"/>
                </a:solidFill>
                <a:cs typeface="Arial" pitchFamily="34" charset="0"/>
              </a:rPr>
              <a:t>The demand for my furniture is growing and I pay good money for wood but the farmers are not interested in forestry</a:t>
            </a:r>
            <a:endParaRPr lang="en-US" sz="1400" dirty="0" smtClean="0">
              <a:solidFill>
                <a:srgbClr val="000000"/>
              </a:solidFill>
              <a:cs typeface="Arial" pitchFamily="34" charset="0"/>
            </a:endParaRPr>
          </a:p>
        </p:txBody>
      </p:sp>
      <p:sp>
        <p:nvSpPr>
          <p:cNvPr id="38919" name="AutoShape 7"/>
          <p:cNvSpPr>
            <a:spLocks noChangeArrowheads="1"/>
          </p:cNvSpPr>
          <p:nvPr/>
        </p:nvSpPr>
        <p:spPr bwMode="auto">
          <a:xfrm>
            <a:off x="6456376" y="1241545"/>
            <a:ext cx="2819400" cy="2808143"/>
          </a:xfrm>
          <a:prstGeom prst="cloudCallout">
            <a:avLst>
              <a:gd name="adj1" fmla="val -19491"/>
              <a:gd name="adj2" fmla="val 54724"/>
            </a:avLst>
          </a:prstGeom>
          <a:solidFill>
            <a:schemeClr val="accent1"/>
          </a:solidFill>
          <a:ln w="9525">
            <a:solidFill>
              <a:schemeClr val="tx1"/>
            </a:solidFill>
            <a:round/>
            <a:headEnd/>
            <a:tailEnd/>
          </a:ln>
        </p:spPr>
        <p:txBody>
          <a:bodyPr/>
          <a:lstStyle/>
          <a:p>
            <a:pPr algn="ctr" fontAlgn="base">
              <a:spcBef>
                <a:spcPct val="0"/>
              </a:spcBef>
              <a:spcAft>
                <a:spcPct val="0"/>
              </a:spcAft>
            </a:pPr>
            <a:r>
              <a:rPr lang="en-GB" sz="1400" b="1" dirty="0" smtClean="0">
                <a:solidFill>
                  <a:srgbClr val="000000"/>
                </a:solidFill>
                <a:cs typeface="Arial" pitchFamily="34" charset="0"/>
              </a:rPr>
              <a:t>Forest users </a:t>
            </a:r>
          </a:p>
          <a:p>
            <a:pPr algn="ctr" fontAlgn="base">
              <a:spcBef>
                <a:spcPct val="0"/>
              </a:spcBef>
              <a:spcAft>
                <a:spcPct val="0"/>
              </a:spcAft>
            </a:pPr>
            <a:r>
              <a:rPr lang="en-GB" sz="1400" dirty="0" smtClean="0">
                <a:solidFill>
                  <a:srgbClr val="000000"/>
                </a:solidFill>
                <a:cs typeface="Arial" pitchFamily="34" charset="0"/>
              </a:rPr>
              <a:t>We like forests but have no rights to sell forest products so I am not motivated to protect the forest or to plant trees. It is best to convert to grazing land. </a:t>
            </a:r>
            <a:endParaRPr lang="en-US" sz="4000" dirty="0" smtClean="0">
              <a:solidFill>
                <a:srgbClr val="000000"/>
              </a:solidFill>
              <a:cs typeface="Arial" pitchFamily="34" charset="0"/>
            </a:endParaRPr>
          </a:p>
        </p:txBody>
      </p:sp>
      <p:sp>
        <p:nvSpPr>
          <p:cNvPr id="8" name="Rectangle 23"/>
          <p:cNvSpPr txBox="1">
            <a:spLocks noChangeArrowheads="1"/>
          </p:cNvSpPr>
          <p:nvPr/>
        </p:nvSpPr>
        <p:spPr bwMode="auto">
          <a:xfrm>
            <a:off x="17512" y="0"/>
            <a:ext cx="9126488" cy="836712"/>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en-GB" sz="2400" b="1" dirty="0" smtClean="0">
                <a:solidFill>
                  <a:srgbClr val="0070C0"/>
                </a:solidFill>
              </a:rPr>
              <a:t>Why stakeholder engagement? </a:t>
            </a:r>
            <a:r>
              <a:rPr lang="en-GB" sz="2400" b="1" dirty="0" smtClean="0">
                <a:solidFill>
                  <a:srgbClr val="000000"/>
                </a:solidFill>
              </a:rPr>
              <a:t>There </a:t>
            </a:r>
            <a:r>
              <a:rPr lang="en-GB" sz="2400" b="1" dirty="0">
                <a:solidFill>
                  <a:srgbClr val="000000"/>
                </a:solidFill>
              </a:rPr>
              <a:t>are diverse perspectives and </a:t>
            </a:r>
            <a:r>
              <a:rPr lang="en-GB" sz="2400" b="1" dirty="0" smtClean="0">
                <a:solidFill>
                  <a:srgbClr val="000000"/>
                </a:solidFill>
              </a:rPr>
              <a:t>different values in forestry depending on viewpoints. </a:t>
            </a:r>
            <a:endParaRPr lang="en-US" sz="2400" b="1" dirty="0">
              <a:solidFill>
                <a:srgbClr val="000000"/>
              </a:solidFill>
            </a:endParaRPr>
          </a:p>
        </p:txBody>
      </p:sp>
      <p:sp>
        <p:nvSpPr>
          <p:cNvPr id="9" name="Rectangle 23"/>
          <p:cNvSpPr txBox="1">
            <a:spLocks noChangeArrowheads="1"/>
          </p:cNvSpPr>
          <p:nvPr/>
        </p:nvSpPr>
        <p:spPr bwMode="auto">
          <a:xfrm>
            <a:off x="-17920" y="6028589"/>
            <a:ext cx="9238487" cy="1072446"/>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50000"/>
              </a:spcBef>
              <a:spcAft>
                <a:spcPct val="0"/>
              </a:spcAft>
            </a:pPr>
            <a:r>
              <a:rPr lang="en-GB" sz="1800" b="1" dirty="0" smtClean="0">
                <a:solidFill>
                  <a:srgbClr val="000000"/>
                </a:solidFill>
              </a:rPr>
              <a:t>Illuminating the perspectives and interests of different stakeholders is important to build a workable and inclusive and workable policy regarding Sustainable Forest Management for Greener Economy</a:t>
            </a:r>
            <a:endParaRPr lang="en-US" sz="1800" b="1" dirty="0">
              <a:solidFill>
                <a:srgbClr val="000000"/>
              </a:solidFill>
            </a:endParaRPr>
          </a:p>
        </p:txBody>
      </p:sp>
    </p:spTree>
    <p:extLst>
      <p:ext uri="{BB962C8B-B14F-4D97-AF65-F5344CB8AC3E}">
        <p14:creationId xmlns:p14="http://schemas.microsoft.com/office/powerpoint/2010/main" val="355809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2443163" y="765175"/>
            <a:ext cx="1809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rPr>
              <a:t/>
            </a:r>
            <a:br>
              <a:rPr lang="en-US">
                <a:solidFill>
                  <a:srgbClr val="000000"/>
                </a:solidFill>
              </a:rPr>
            </a:br>
            <a:endParaRPr lang="en-US">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solidFill>
                <a:srgbClr val="000000"/>
              </a:solidFill>
            </a:endParaRPr>
          </a:p>
        </p:txBody>
      </p:sp>
      <p:sp>
        <p:nvSpPr>
          <p:cNvPr id="30723" name="Rectangle 2"/>
          <p:cNvSpPr>
            <a:spLocks noChangeArrowheads="1"/>
          </p:cNvSpPr>
          <p:nvPr/>
        </p:nvSpPr>
        <p:spPr bwMode="auto">
          <a:xfrm>
            <a:off x="-2443163" y="1725613"/>
            <a:ext cx="223838"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Times New Roman" pitchFamily="18" charset="0"/>
            </a:endParaRPr>
          </a:p>
        </p:txBody>
      </p:sp>
      <p:sp>
        <p:nvSpPr>
          <p:cNvPr id="30724" name="Rectangle 3"/>
          <p:cNvSpPr>
            <a:spLocks noChangeArrowheads="1"/>
          </p:cNvSpPr>
          <p:nvPr/>
        </p:nvSpPr>
        <p:spPr bwMode="auto">
          <a:xfrm>
            <a:off x="-2441575" y="2274888"/>
            <a:ext cx="10763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Times New Roman" pitchFamily="18" charset="0"/>
            </a:endParaRPr>
          </a:p>
        </p:txBody>
      </p:sp>
      <p:sp>
        <p:nvSpPr>
          <p:cNvPr id="30725" name="Text Box 4"/>
          <p:cNvSpPr txBox="1">
            <a:spLocks noChangeArrowheads="1"/>
          </p:cNvSpPr>
          <p:nvPr/>
        </p:nvSpPr>
        <p:spPr bwMode="auto">
          <a:xfrm>
            <a:off x="7543800" y="4267200"/>
            <a:ext cx="16002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eaLnBrk="1" hangingPunct="1">
              <a:buClrTx/>
              <a:buFontTx/>
              <a:buNone/>
            </a:pPr>
            <a:endParaRPr lang="en-US" sz="1000">
              <a:solidFill>
                <a:srgbClr val="000000"/>
              </a:solidFill>
              <a:cs typeface="Times New Roman" pitchFamily="18" charset="0"/>
            </a:endParaRPr>
          </a:p>
          <a:p>
            <a:pPr eaLnBrk="1" hangingPunct="1">
              <a:buClrTx/>
              <a:buFontTx/>
              <a:buNone/>
            </a:pPr>
            <a:endParaRPr lang="en-US" sz="1000">
              <a:solidFill>
                <a:srgbClr val="000000"/>
              </a:solidFill>
              <a:cs typeface="Times New Roman" pitchFamily="18" charset="0"/>
            </a:endParaRPr>
          </a:p>
          <a:p>
            <a:pPr eaLnBrk="1" hangingPunct="1">
              <a:buClrTx/>
              <a:buFontTx/>
              <a:buNone/>
            </a:pPr>
            <a:endParaRPr lang="en-US" sz="1000">
              <a:solidFill>
                <a:srgbClr val="000000"/>
              </a:solidFill>
              <a:cs typeface="Times New Roman" pitchFamily="18" charset="0"/>
            </a:endParaRPr>
          </a:p>
          <a:p>
            <a:pPr eaLnBrk="1" hangingPunct="1">
              <a:buClrTx/>
              <a:buFontTx/>
              <a:buNone/>
            </a:pPr>
            <a:endParaRPr lang="en-US" sz="1000">
              <a:solidFill>
                <a:srgbClr val="000000"/>
              </a:solidFill>
              <a:cs typeface="Times New Roman" pitchFamily="18" charset="0"/>
            </a:endParaRPr>
          </a:p>
        </p:txBody>
      </p:sp>
      <p:sp>
        <p:nvSpPr>
          <p:cNvPr id="27654" name="Oval 5"/>
          <p:cNvSpPr>
            <a:spLocks noChangeArrowheads="1"/>
          </p:cNvSpPr>
          <p:nvPr/>
        </p:nvSpPr>
        <p:spPr bwMode="auto">
          <a:xfrm>
            <a:off x="1887538" y="1619250"/>
            <a:ext cx="5410200" cy="4914900"/>
          </a:xfrm>
          <a:prstGeom prst="ellipse">
            <a:avLst/>
          </a:prstGeom>
          <a:solidFill>
            <a:srgbClr val="FFFFFF"/>
          </a:solidFill>
          <a:ln w="28440">
            <a:solidFill>
              <a:schemeClr val="bg1">
                <a:lumMod val="9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latin typeface="Arial" charset="0"/>
              <a:cs typeface="Arial" charset="0"/>
            </a:endParaRPr>
          </a:p>
        </p:txBody>
      </p:sp>
      <p:sp>
        <p:nvSpPr>
          <p:cNvPr id="30727" name="Rectangle 6"/>
          <p:cNvSpPr>
            <a:spLocks noChangeArrowheads="1"/>
          </p:cNvSpPr>
          <p:nvPr/>
        </p:nvSpPr>
        <p:spPr bwMode="auto">
          <a:xfrm>
            <a:off x="381000" y="5464175"/>
            <a:ext cx="83724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a:solidFill>
                  <a:srgbClr val="000000"/>
                </a:solidFill>
              </a:rPr>
              <a:t/>
            </a:r>
            <a:br>
              <a:rPr lang="en-US" sz="1100">
                <a:solidFill>
                  <a:srgbClr val="000000"/>
                </a:solidFill>
              </a:rPr>
            </a:br>
            <a:endParaRPr lang="en-US" sz="1100">
              <a:solidFill>
                <a:srgbClr val="000000"/>
              </a:solidFill>
            </a:endParaRPr>
          </a:p>
        </p:txBody>
      </p:sp>
      <p:sp>
        <p:nvSpPr>
          <p:cNvPr id="30728" name="Oval 7"/>
          <p:cNvSpPr>
            <a:spLocks noChangeArrowheads="1"/>
          </p:cNvSpPr>
          <p:nvPr/>
        </p:nvSpPr>
        <p:spPr bwMode="auto">
          <a:xfrm>
            <a:off x="2624138" y="2339975"/>
            <a:ext cx="3886200" cy="3429000"/>
          </a:xfrm>
          <a:prstGeom prst="ellipse">
            <a:avLst/>
          </a:prstGeom>
          <a:solidFill>
            <a:srgbClr val="BBE0E3"/>
          </a:solidFill>
          <a:ln w="9360">
            <a:solidFill>
              <a:schemeClr val="bg1">
                <a:lumMod val="9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29" name="Oval 8"/>
          <p:cNvSpPr>
            <a:spLocks noChangeArrowheads="1"/>
          </p:cNvSpPr>
          <p:nvPr/>
        </p:nvSpPr>
        <p:spPr bwMode="auto">
          <a:xfrm>
            <a:off x="3486150" y="3009900"/>
            <a:ext cx="2209800" cy="2133600"/>
          </a:xfrm>
          <a:prstGeom prst="ellipse">
            <a:avLst/>
          </a:prstGeom>
          <a:solidFill>
            <a:srgbClr val="C0C0C0"/>
          </a:solidFill>
          <a:ln w="9360">
            <a:solidFill>
              <a:schemeClr val="bg1">
                <a:lumMod val="9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30" name="Text Box 9"/>
          <p:cNvSpPr txBox="1">
            <a:spLocks noChangeArrowheads="1"/>
          </p:cNvSpPr>
          <p:nvPr/>
        </p:nvSpPr>
        <p:spPr bwMode="auto">
          <a:xfrm>
            <a:off x="2095500" y="2279650"/>
            <a:ext cx="5257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sz="1400" b="1" dirty="0">
                <a:solidFill>
                  <a:srgbClr val="006600"/>
                </a:solidFill>
                <a:cs typeface="Times New Roman" pitchFamily="18" charset="0"/>
              </a:rPr>
              <a:t> </a:t>
            </a:r>
            <a:r>
              <a:rPr lang="en-US" b="1" dirty="0">
                <a:solidFill>
                  <a:schemeClr val="tx1"/>
                </a:solidFill>
                <a:cs typeface="Times New Roman" pitchFamily="18" charset="0"/>
              </a:rPr>
              <a:t>Symptoms: Actions and consequences. </a:t>
            </a:r>
            <a:r>
              <a:rPr lang="en-US" b="1" dirty="0">
                <a:solidFill>
                  <a:srgbClr val="C00000"/>
                </a:solidFill>
                <a:cs typeface="Times New Roman" pitchFamily="18" charset="0"/>
              </a:rPr>
              <a:t>How? </a:t>
            </a:r>
            <a:r>
              <a:rPr lang="en-US" b="1" dirty="0">
                <a:solidFill>
                  <a:schemeClr val="tx1"/>
                </a:solidFill>
                <a:cs typeface="Times New Roman" pitchFamily="18" charset="0"/>
              </a:rPr>
              <a:t>and </a:t>
            </a:r>
            <a:r>
              <a:rPr lang="en-US" b="1" dirty="0">
                <a:solidFill>
                  <a:srgbClr val="C00000"/>
                </a:solidFill>
                <a:cs typeface="Times New Roman" pitchFamily="18" charset="0"/>
              </a:rPr>
              <a:t>What? </a:t>
            </a:r>
            <a:r>
              <a:rPr lang="en-US" b="1" dirty="0">
                <a:solidFill>
                  <a:schemeClr val="tx1"/>
                </a:solidFill>
                <a:cs typeface="Times New Roman" pitchFamily="18" charset="0"/>
              </a:rPr>
              <a:t>type questions </a:t>
            </a:r>
          </a:p>
        </p:txBody>
      </p:sp>
      <p:sp>
        <p:nvSpPr>
          <p:cNvPr id="30731" name="Text Box 10"/>
          <p:cNvSpPr txBox="1">
            <a:spLocks noChangeArrowheads="1"/>
          </p:cNvSpPr>
          <p:nvPr/>
        </p:nvSpPr>
        <p:spPr bwMode="auto">
          <a:xfrm>
            <a:off x="2667000" y="2895600"/>
            <a:ext cx="4114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b="1" dirty="0">
                <a:solidFill>
                  <a:schemeClr val="tx1"/>
                </a:solidFill>
                <a:cs typeface="Times New Roman" pitchFamily="18" charset="0"/>
              </a:rPr>
              <a:t>Root causes: Deep rooted reasons. </a:t>
            </a:r>
            <a:r>
              <a:rPr lang="en-US" b="1" dirty="0">
                <a:solidFill>
                  <a:srgbClr val="C00000"/>
                </a:solidFill>
                <a:cs typeface="Times New Roman" pitchFamily="18" charset="0"/>
              </a:rPr>
              <a:t>Why? </a:t>
            </a:r>
            <a:r>
              <a:rPr lang="en-US" b="1" dirty="0">
                <a:solidFill>
                  <a:schemeClr val="tx1"/>
                </a:solidFill>
                <a:cs typeface="Times New Roman" pitchFamily="18" charset="0"/>
              </a:rPr>
              <a:t>type questions. </a:t>
            </a:r>
          </a:p>
        </p:txBody>
      </p:sp>
      <p:sp>
        <p:nvSpPr>
          <p:cNvPr id="30732" name="Text Box 11"/>
          <p:cNvSpPr txBox="1">
            <a:spLocks noChangeArrowheads="1"/>
          </p:cNvSpPr>
          <p:nvPr/>
        </p:nvSpPr>
        <p:spPr bwMode="auto">
          <a:xfrm>
            <a:off x="76200" y="2374900"/>
            <a:ext cx="1752600" cy="160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eaLnBrk="1" hangingPunct="1">
              <a:spcBef>
                <a:spcPts val="1125"/>
              </a:spcBef>
              <a:buClrTx/>
              <a:buFontTx/>
              <a:buNone/>
            </a:pPr>
            <a:r>
              <a:rPr lang="en-US" b="1" dirty="0">
                <a:solidFill>
                  <a:srgbClr val="333399"/>
                </a:solidFill>
              </a:rPr>
              <a:t>Skills</a:t>
            </a:r>
          </a:p>
          <a:p>
            <a:pPr eaLnBrk="1" hangingPunct="1">
              <a:spcBef>
                <a:spcPts val="1125"/>
              </a:spcBef>
              <a:buClrTx/>
              <a:buFontTx/>
              <a:buNone/>
            </a:pPr>
            <a:r>
              <a:rPr lang="en-US" b="1" dirty="0">
                <a:solidFill>
                  <a:srgbClr val="000000"/>
                </a:solidFill>
              </a:rPr>
              <a:t>A key skill in </a:t>
            </a:r>
            <a:r>
              <a:rPr lang="en-US" b="1" dirty="0" smtClean="0">
                <a:solidFill>
                  <a:srgbClr val="000000"/>
                </a:solidFill>
              </a:rPr>
              <a:t>social  </a:t>
            </a:r>
            <a:r>
              <a:rPr lang="en-US" b="1" dirty="0">
                <a:solidFill>
                  <a:srgbClr val="000000"/>
                </a:solidFill>
              </a:rPr>
              <a:t>analysis is probing.</a:t>
            </a:r>
            <a:r>
              <a:rPr lang="en-US" b="1" dirty="0">
                <a:solidFill>
                  <a:srgbClr val="FF3300"/>
                </a:solidFill>
              </a:rPr>
              <a:t> </a:t>
            </a:r>
          </a:p>
        </p:txBody>
      </p:sp>
      <p:sp>
        <p:nvSpPr>
          <p:cNvPr id="30733" name="AutoShape 12"/>
          <p:cNvSpPr>
            <a:spLocks noChangeArrowheads="1"/>
          </p:cNvSpPr>
          <p:nvPr/>
        </p:nvSpPr>
        <p:spPr bwMode="auto">
          <a:xfrm rot="5400000">
            <a:off x="5287963" y="3089275"/>
            <a:ext cx="1752600" cy="2362200"/>
          </a:xfrm>
          <a:prstGeom prst="downArrow">
            <a:avLst>
              <a:gd name="adj1" fmla="val 50000"/>
              <a:gd name="adj2" fmla="val 53451"/>
            </a:avLst>
          </a:prstGeom>
          <a:solidFill>
            <a:srgbClr val="BBE0E3"/>
          </a:solidFill>
          <a:ln w="25560">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34" name="AutoShape 13"/>
          <p:cNvSpPr>
            <a:spLocks noChangeArrowheads="1"/>
          </p:cNvSpPr>
          <p:nvPr/>
        </p:nvSpPr>
        <p:spPr bwMode="auto">
          <a:xfrm rot="-5400000">
            <a:off x="2206625" y="3152775"/>
            <a:ext cx="1752600" cy="2209800"/>
          </a:xfrm>
          <a:prstGeom prst="downArrow">
            <a:avLst>
              <a:gd name="adj1" fmla="val 50000"/>
              <a:gd name="adj2" fmla="val 50003"/>
            </a:avLst>
          </a:prstGeom>
          <a:solidFill>
            <a:srgbClr val="BBE0E3"/>
          </a:solidFill>
          <a:ln w="25560">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35" name="Text Box 14"/>
          <p:cNvSpPr txBox="1">
            <a:spLocks noChangeArrowheads="1"/>
          </p:cNvSpPr>
          <p:nvPr/>
        </p:nvSpPr>
        <p:spPr bwMode="auto">
          <a:xfrm>
            <a:off x="2133600" y="3989388"/>
            <a:ext cx="14478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r" eaLnBrk="1" hangingPunct="1">
              <a:buClrTx/>
              <a:buFontTx/>
              <a:buNone/>
            </a:pPr>
            <a:r>
              <a:rPr lang="en-GB" b="1" dirty="0">
                <a:solidFill>
                  <a:schemeClr val="tx1"/>
                </a:solidFill>
              </a:rPr>
              <a:t>Sensitively probing</a:t>
            </a:r>
          </a:p>
        </p:txBody>
      </p:sp>
      <p:sp>
        <p:nvSpPr>
          <p:cNvPr id="30736" name="Text Box 15"/>
          <p:cNvSpPr txBox="1">
            <a:spLocks noChangeArrowheads="1"/>
          </p:cNvSpPr>
          <p:nvPr/>
        </p:nvSpPr>
        <p:spPr bwMode="auto">
          <a:xfrm>
            <a:off x="5562600" y="3946525"/>
            <a:ext cx="1600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eaLnBrk="1" hangingPunct="1">
              <a:buClrTx/>
              <a:buFontTx/>
              <a:buNone/>
            </a:pPr>
            <a:r>
              <a:rPr lang="en-GB" b="1" dirty="0">
                <a:solidFill>
                  <a:schemeClr val="tx1"/>
                </a:solidFill>
              </a:rPr>
              <a:t>Sensitively probing</a:t>
            </a:r>
          </a:p>
        </p:txBody>
      </p:sp>
      <p:sp>
        <p:nvSpPr>
          <p:cNvPr id="30738" name="Text Box 17"/>
          <p:cNvSpPr txBox="1">
            <a:spLocks noChangeArrowheads="1"/>
          </p:cNvSpPr>
          <p:nvPr/>
        </p:nvSpPr>
        <p:spPr bwMode="auto">
          <a:xfrm>
            <a:off x="2419350" y="1524000"/>
            <a:ext cx="4343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sz="1400" b="1" dirty="0">
                <a:solidFill>
                  <a:srgbClr val="000000"/>
                </a:solidFill>
                <a:cs typeface="Times New Roman" pitchFamily="18" charset="0"/>
              </a:rPr>
              <a:t> </a:t>
            </a:r>
            <a:r>
              <a:rPr lang="en-US" b="1" dirty="0">
                <a:solidFill>
                  <a:schemeClr val="tx1"/>
                </a:solidFill>
                <a:cs typeface="Times New Roman" pitchFamily="18" charset="0"/>
              </a:rPr>
              <a:t>Superficial: Wants and superficial needs. </a:t>
            </a:r>
            <a:r>
              <a:rPr lang="en-US" b="1" dirty="0">
                <a:solidFill>
                  <a:srgbClr val="C00000"/>
                </a:solidFill>
                <a:cs typeface="Times New Roman" pitchFamily="18" charset="0"/>
              </a:rPr>
              <a:t>Do you need? </a:t>
            </a:r>
            <a:r>
              <a:rPr lang="en-US" b="1" dirty="0">
                <a:solidFill>
                  <a:schemeClr val="tx1"/>
                </a:solidFill>
                <a:cs typeface="Times New Roman" pitchFamily="18" charset="0"/>
              </a:rPr>
              <a:t>type questions</a:t>
            </a:r>
          </a:p>
        </p:txBody>
      </p:sp>
      <p:sp>
        <p:nvSpPr>
          <p:cNvPr id="20" name="Rectangle 23"/>
          <p:cNvSpPr txBox="1">
            <a:spLocks noChangeArrowheads="1"/>
          </p:cNvSpPr>
          <p:nvPr/>
        </p:nvSpPr>
        <p:spPr bwMode="auto">
          <a:xfrm>
            <a:off x="0" y="1"/>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Key skills in social analysis: The importance of probing</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137268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85" name="Rectangle 33"/>
          <p:cNvSpPr>
            <a:spLocks noChangeArrowheads="1"/>
          </p:cNvSpPr>
          <p:nvPr/>
        </p:nvSpPr>
        <p:spPr bwMode="auto">
          <a:xfrm>
            <a:off x="539552" y="1844824"/>
            <a:ext cx="82296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a:solidFill>
                  <a:srgbClr val="000000"/>
                </a:solidFill>
              </a:rPr>
              <a:t/>
            </a:r>
            <a:br>
              <a:rPr lang="en-US" sz="2800">
                <a:solidFill>
                  <a:srgbClr val="000000"/>
                </a:solidFill>
              </a:rPr>
            </a:br>
            <a:endParaRPr lang="en-US" sz="2800">
              <a:solidFill>
                <a:srgbClr val="000000"/>
              </a:solidFill>
            </a:endParaRPr>
          </a:p>
        </p:txBody>
      </p:sp>
      <p:sp>
        <p:nvSpPr>
          <p:cNvPr id="5" name="Rectangle 23"/>
          <p:cNvSpPr txBox="1">
            <a:spLocks noChangeArrowheads="1"/>
          </p:cNvSpPr>
          <p:nvPr/>
        </p:nvSpPr>
        <p:spPr bwMode="auto">
          <a:xfrm>
            <a:off x="0" y="1"/>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000000"/>
                </a:solidFill>
              </a:rPr>
              <a:t>Forestry social analysis methods practical. Hand-outs </a:t>
            </a:r>
            <a:r>
              <a:rPr lang="en-US" sz="2400" dirty="0">
                <a:solidFill>
                  <a:srgbClr val="000000"/>
                </a:solidFill>
              </a:rPr>
              <a:t>will be given to provide guidance on the purpose and procedure.</a:t>
            </a:r>
          </a:p>
        </p:txBody>
      </p:sp>
      <p:sp>
        <p:nvSpPr>
          <p:cNvPr id="2" name="TextBox 1"/>
          <p:cNvSpPr txBox="1"/>
          <p:nvPr/>
        </p:nvSpPr>
        <p:spPr>
          <a:xfrm>
            <a:off x="0" y="980728"/>
            <a:ext cx="9036496" cy="249299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You will shortly be divided into 4 groups to practice/test these 4 different social analysis methods.</a:t>
            </a:r>
          </a:p>
          <a:p>
            <a:endParaRPr lang="en-GB" sz="2400" dirty="0"/>
          </a:p>
          <a:p>
            <a:pPr marL="342900" indent="-342900">
              <a:buFont typeface="Arial" panose="020B0604020202020204" pitchFamily="34" charset="0"/>
              <a:buChar char="•"/>
            </a:pPr>
            <a:r>
              <a:rPr lang="en-GB" sz="2400" smtClean="0"/>
              <a:t>I </a:t>
            </a:r>
            <a:r>
              <a:rPr lang="en-GB" sz="2400" dirty="0" smtClean="0"/>
              <a:t>will first describe the method procedure – as you won’t know yet, which group is doing what method, it is important to listen to all</a:t>
            </a:r>
          </a:p>
          <a:p>
            <a:endParaRPr lang="en-GB" dirty="0"/>
          </a:p>
          <a:p>
            <a:endParaRPr lang="en-GB" dirty="0"/>
          </a:p>
        </p:txBody>
      </p:sp>
    </p:spTree>
    <p:extLst>
      <p:ext uri="{BB962C8B-B14F-4D97-AF65-F5344CB8AC3E}">
        <p14:creationId xmlns:p14="http://schemas.microsoft.com/office/powerpoint/2010/main" val="39736536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85" name="Rectangle 33"/>
          <p:cNvSpPr>
            <a:spLocks noChangeArrowheads="1"/>
          </p:cNvSpPr>
          <p:nvPr/>
        </p:nvSpPr>
        <p:spPr bwMode="auto">
          <a:xfrm>
            <a:off x="381000" y="533400"/>
            <a:ext cx="82296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a:solidFill>
                  <a:srgbClr val="000000"/>
                </a:solidFill>
              </a:rPr>
              <a:t/>
            </a:r>
            <a:br>
              <a:rPr lang="en-US" sz="2800">
                <a:solidFill>
                  <a:srgbClr val="000000"/>
                </a:solidFill>
              </a:rPr>
            </a:br>
            <a:endParaRPr lang="en-US" sz="2800">
              <a:solidFill>
                <a:srgbClr val="000000"/>
              </a:solidFill>
            </a:endParaRPr>
          </a:p>
        </p:txBody>
      </p:sp>
      <p:sp>
        <p:nvSpPr>
          <p:cNvPr id="5" name="Rectangle 23"/>
          <p:cNvSpPr txBox="1">
            <a:spLocks noChangeArrowheads="1"/>
          </p:cNvSpPr>
          <p:nvPr/>
        </p:nvSpPr>
        <p:spPr bwMode="auto">
          <a:xfrm>
            <a:off x="-25288" y="0"/>
            <a:ext cx="9122568" cy="119675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0000"/>
                </a:solidFill>
              </a:rPr>
              <a:t>Forestry social analysis methods workshop</a:t>
            </a:r>
          </a:p>
          <a:p>
            <a:r>
              <a:rPr lang="en-US" sz="3600" dirty="0" smtClean="0">
                <a:solidFill>
                  <a:srgbClr val="000000"/>
                </a:solidFill>
              </a:rPr>
              <a:t>Some useful definitions.</a:t>
            </a:r>
            <a:endParaRPr lang="en-US" sz="3600" dirty="0">
              <a:solidFill>
                <a:srgbClr val="000000"/>
              </a:solidFill>
            </a:endParaRPr>
          </a:p>
        </p:txBody>
      </p:sp>
      <p:sp>
        <p:nvSpPr>
          <p:cNvPr id="2" name="Rectangle 1"/>
          <p:cNvSpPr/>
          <p:nvPr/>
        </p:nvSpPr>
        <p:spPr>
          <a:xfrm>
            <a:off x="827584" y="1443841"/>
            <a:ext cx="7416824" cy="4801314"/>
          </a:xfrm>
          <a:prstGeom prst="rect">
            <a:avLst/>
          </a:prstGeom>
        </p:spPr>
        <p:txBody>
          <a:bodyPr wrap="square">
            <a:spAutoFit/>
          </a:bodyPr>
          <a:lstStyle/>
          <a:p>
            <a:pPr>
              <a:defRPr/>
            </a:pPr>
            <a:r>
              <a:rPr lang="en-GB" sz="2400" b="1" dirty="0" smtClean="0">
                <a:solidFill>
                  <a:srgbClr val="00B0F0"/>
                </a:solidFill>
                <a:latin typeface="Calibri" pitchFamily="34" charset="0"/>
              </a:rPr>
              <a:t>Forestry stakeholder</a:t>
            </a:r>
            <a:r>
              <a:rPr lang="en-GB" sz="2400" b="1" dirty="0">
                <a:solidFill>
                  <a:srgbClr val="00B0F0"/>
                </a:solidFill>
                <a:latin typeface="Calibri" pitchFamily="34" charset="0"/>
              </a:rPr>
              <a:t>: </a:t>
            </a:r>
            <a:r>
              <a:rPr lang="en-GB" sz="2400" dirty="0"/>
              <a:t>Any individual, social grouping ( formally organised or an informal social category) or institution that will have influence on, be affected by, or be interested in </a:t>
            </a:r>
            <a:r>
              <a:rPr lang="en-GB" sz="2400" dirty="0" smtClean="0"/>
              <a:t>forestry. </a:t>
            </a:r>
            <a:endParaRPr lang="en-GB" sz="2400" dirty="0"/>
          </a:p>
          <a:p>
            <a:pPr>
              <a:defRPr/>
            </a:pPr>
            <a:endParaRPr lang="en-GB" sz="2400" b="1" dirty="0">
              <a:solidFill>
                <a:srgbClr val="000000"/>
              </a:solidFill>
              <a:latin typeface="Calibri" pitchFamily="34" charset="0"/>
            </a:endParaRPr>
          </a:p>
          <a:p>
            <a:pPr>
              <a:defRPr/>
            </a:pPr>
            <a:r>
              <a:rPr lang="en-GB" sz="2400" b="1" dirty="0">
                <a:solidFill>
                  <a:srgbClr val="00B0F0"/>
                </a:solidFill>
                <a:latin typeface="Calibri" pitchFamily="34" charset="0"/>
              </a:rPr>
              <a:t>Communication: </a:t>
            </a:r>
            <a:r>
              <a:rPr lang="en-GB" sz="2400" dirty="0">
                <a:solidFill>
                  <a:srgbClr val="000000"/>
                </a:solidFill>
                <a:latin typeface="Calibri" pitchFamily="34" charset="0"/>
              </a:rPr>
              <a:t>Mechanisms designed to inform</a:t>
            </a:r>
            <a:r>
              <a:rPr lang="en-GB" sz="2400" dirty="0" smtClean="0">
                <a:solidFill>
                  <a:srgbClr val="000000"/>
                </a:solidFill>
                <a:latin typeface="Calibri" pitchFamily="34" charset="0"/>
              </a:rPr>
              <a:t>.</a:t>
            </a:r>
          </a:p>
          <a:p>
            <a:pPr>
              <a:defRPr/>
            </a:pPr>
            <a:endParaRPr lang="en-GB" sz="2400" dirty="0">
              <a:solidFill>
                <a:srgbClr val="000000"/>
              </a:solidFill>
              <a:latin typeface="Calibri" pitchFamily="34" charset="0"/>
            </a:endParaRPr>
          </a:p>
          <a:p>
            <a:pPr>
              <a:defRPr/>
            </a:pPr>
            <a:r>
              <a:rPr lang="en-GB" sz="2400" b="1" dirty="0">
                <a:solidFill>
                  <a:srgbClr val="00B0F0"/>
                </a:solidFill>
                <a:latin typeface="Calibri" pitchFamily="34" charset="0"/>
              </a:rPr>
              <a:t>Consultation: </a:t>
            </a:r>
            <a:r>
              <a:rPr lang="en-GB" sz="2400" dirty="0">
                <a:solidFill>
                  <a:srgbClr val="000000"/>
                </a:solidFill>
                <a:latin typeface="Calibri" pitchFamily="34" charset="0"/>
              </a:rPr>
              <a:t>Mechanisms designed to get feedback from </a:t>
            </a:r>
            <a:r>
              <a:rPr lang="en-GB" sz="2400" dirty="0" smtClean="0">
                <a:solidFill>
                  <a:srgbClr val="000000"/>
                </a:solidFill>
                <a:latin typeface="Calibri" pitchFamily="34" charset="0"/>
              </a:rPr>
              <a:t>people on ideas.</a:t>
            </a:r>
            <a:endParaRPr lang="en-GB" sz="2400" dirty="0"/>
          </a:p>
          <a:p>
            <a:pPr>
              <a:defRPr/>
            </a:pPr>
            <a:endParaRPr lang="en-GB" sz="2400" dirty="0">
              <a:solidFill>
                <a:srgbClr val="000000"/>
              </a:solidFill>
              <a:latin typeface="Calibri" pitchFamily="34" charset="0"/>
            </a:endParaRPr>
          </a:p>
          <a:p>
            <a:pPr>
              <a:defRPr/>
            </a:pPr>
            <a:r>
              <a:rPr lang="en-GB" sz="2400" b="1" dirty="0">
                <a:solidFill>
                  <a:srgbClr val="00B0F0"/>
                </a:solidFill>
                <a:latin typeface="Calibri" pitchFamily="34" charset="0"/>
              </a:rPr>
              <a:t>Participation: </a:t>
            </a:r>
            <a:r>
              <a:rPr lang="en-GB" sz="2400" dirty="0">
                <a:solidFill>
                  <a:srgbClr val="000000"/>
                </a:solidFill>
                <a:latin typeface="Calibri" pitchFamily="34" charset="0"/>
              </a:rPr>
              <a:t>Mechanisms designed to engage </a:t>
            </a:r>
            <a:r>
              <a:rPr lang="en-GB" sz="2400" dirty="0" smtClean="0">
                <a:solidFill>
                  <a:srgbClr val="000000"/>
                </a:solidFill>
                <a:latin typeface="Calibri" pitchFamily="34" charset="0"/>
              </a:rPr>
              <a:t>people in development of ideas.</a:t>
            </a:r>
            <a:endParaRPr lang="en-GB" sz="2400" dirty="0">
              <a:solidFill>
                <a:srgbClr val="000000"/>
              </a:solidFill>
              <a:latin typeface="Calibri" pitchFamily="34" charset="0"/>
            </a:endParaRPr>
          </a:p>
          <a:p>
            <a:pPr>
              <a:defRPr/>
            </a:pPr>
            <a:endParaRPr lang="en-GB" b="1" dirty="0">
              <a:solidFill>
                <a:srgbClr val="000000"/>
              </a:solidFill>
              <a:latin typeface="Calibri" pitchFamily="34" charset="0"/>
            </a:endParaRPr>
          </a:p>
        </p:txBody>
      </p:sp>
    </p:spTree>
    <p:extLst>
      <p:ext uri="{BB962C8B-B14F-4D97-AF65-F5344CB8AC3E}">
        <p14:creationId xmlns:p14="http://schemas.microsoft.com/office/powerpoint/2010/main" val="927975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117009"/>
              </p:ext>
            </p:extLst>
          </p:nvPr>
        </p:nvGraphicFramePr>
        <p:xfrm>
          <a:off x="3635896" y="1916832"/>
          <a:ext cx="4488160" cy="3788308"/>
        </p:xfrm>
        <a:graphic>
          <a:graphicData uri="http://schemas.openxmlformats.org/drawingml/2006/table">
            <a:tbl>
              <a:tblPr firstRow="1" bandRow="1">
                <a:tableStyleId>{F5AB1C69-6EDB-4FF4-983F-18BD219EF322}</a:tableStyleId>
              </a:tblPr>
              <a:tblGrid>
                <a:gridCol w="2297096"/>
                <a:gridCol w="2191064"/>
              </a:tblGrid>
              <a:tr h="1841234">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7074">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Up Arrow 2"/>
          <p:cNvSpPr/>
          <p:nvPr/>
        </p:nvSpPr>
        <p:spPr>
          <a:xfrm>
            <a:off x="2645922" y="1700808"/>
            <a:ext cx="720080" cy="3816424"/>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5" name="Up Arrow 4"/>
          <p:cNvSpPr/>
          <p:nvPr/>
        </p:nvSpPr>
        <p:spPr>
          <a:xfrm rot="5400000">
            <a:off x="5535200" y="3934065"/>
            <a:ext cx="720080" cy="4662704"/>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4" name="TextBox 3"/>
          <p:cNvSpPr txBox="1"/>
          <p:nvPr/>
        </p:nvSpPr>
        <p:spPr>
          <a:xfrm>
            <a:off x="2136631" y="2873321"/>
            <a:ext cx="1800200" cy="1323439"/>
          </a:xfrm>
          <a:prstGeom prst="rect">
            <a:avLst/>
          </a:prstGeom>
          <a:noFill/>
        </p:spPr>
        <p:txBody>
          <a:bodyPr wrap="square" rtlCol="0">
            <a:spAutoFit/>
          </a:bodyPr>
          <a:lstStyle/>
          <a:p>
            <a:pPr fontAlgn="base">
              <a:spcBef>
                <a:spcPct val="0"/>
              </a:spcBef>
              <a:spcAft>
                <a:spcPct val="0"/>
              </a:spcAft>
            </a:pPr>
            <a:r>
              <a:rPr lang="en-GB" sz="2000" b="1" dirty="0" smtClean="0">
                <a:solidFill>
                  <a:srgbClr val="000000"/>
                </a:solidFill>
                <a:cs typeface="Arial" charset="0"/>
              </a:rPr>
              <a:t>Level of influence over forestry policies.</a:t>
            </a:r>
            <a:endParaRPr lang="en-GB" sz="2000" b="1" dirty="0">
              <a:solidFill>
                <a:srgbClr val="000000"/>
              </a:solidFill>
              <a:cs typeface="Arial" charset="0"/>
            </a:endParaRPr>
          </a:p>
        </p:txBody>
      </p:sp>
      <p:sp>
        <p:nvSpPr>
          <p:cNvPr id="7" name="TextBox 6"/>
          <p:cNvSpPr txBox="1"/>
          <p:nvPr/>
        </p:nvSpPr>
        <p:spPr>
          <a:xfrm>
            <a:off x="3237771" y="5905377"/>
            <a:ext cx="4716524" cy="707886"/>
          </a:xfrm>
          <a:prstGeom prst="rect">
            <a:avLst/>
          </a:prstGeom>
          <a:noFill/>
        </p:spPr>
        <p:txBody>
          <a:bodyPr wrap="square" rtlCol="0">
            <a:spAutoFit/>
          </a:bodyPr>
          <a:lstStyle/>
          <a:p>
            <a:pPr fontAlgn="base">
              <a:spcBef>
                <a:spcPct val="0"/>
              </a:spcBef>
              <a:spcAft>
                <a:spcPct val="0"/>
              </a:spcAft>
            </a:pPr>
            <a:r>
              <a:rPr lang="en-GB" sz="2000" b="1" dirty="0" smtClean="0">
                <a:solidFill>
                  <a:srgbClr val="000000"/>
                </a:solidFill>
                <a:cs typeface="Arial" charset="0"/>
              </a:rPr>
              <a:t>How affected the stakeholders are by the consequences of those policies.</a:t>
            </a:r>
            <a:endParaRPr lang="en-GB" sz="2000" b="1" dirty="0">
              <a:solidFill>
                <a:srgbClr val="000000"/>
              </a:solidFill>
              <a:cs typeface="Arial" charset="0"/>
            </a:endParaRPr>
          </a:p>
        </p:txBody>
      </p:sp>
      <p:sp>
        <p:nvSpPr>
          <p:cNvPr id="6" name="TextBox 5"/>
          <p:cNvSpPr txBox="1"/>
          <p:nvPr/>
        </p:nvSpPr>
        <p:spPr>
          <a:xfrm>
            <a:off x="2357890" y="5725319"/>
            <a:ext cx="1008112" cy="369332"/>
          </a:xfrm>
          <a:prstGeom prst="rect">
            <a:avLst/>
          </a:prstGeom>
          <a:noFill/>
        </p:spPr>
        <p:txBody>
          <a:bodyPr wrap="square" rtlCol="0">
            <a:spAutoFit/>
          </a:bodyPr>
          <a:lstStyle/>
          <a:p>
            <a:pPr fontAlgn="base">
              <a:spcBef>
                <a:spcPct val="0"/>
              </a:spcBef>
              <a:spcAft>
                <a:spcPct val="0"/>
              </a:spcAft>
            </a:pPr>
            <a:r>
              <a:rPr lang="en-GB" b="1" dirty="0" smtClean="0">
                <a:solidFill>
                  <a:srgbClr val="00B0F0"/>
                </a:solidFill>
                <a:cs typeface="Arial" charset="0"/>
              </a:rPr>
              <a:t>Low</a:t>
            </a:r>
            <a:endParaRPr lang="en-GB" b="1" dirty="0">
              <a:solidFill>
                <a:srgbClr val="00B0F0"/>
              </a:solidFill>
              <a:cs typeface="Arial" charset="0"/>
            </a:endParaRPr>
          </a:p>
        </p:txBody>
      </p:sp>
      <p:sp>
        <p:nvSpPr>
          <p:cNvPr id="9" name="TextBox 8"/>
          <p:cNvSpPr txBox="1"/>
          <p:nvPr/>
        </p:nvSpPr>
        <p:spPr>
          <a:xfrm>
            <a:off x="2357890" y="1287742"/>
            <a:ext cx="1008112" cy="369332"/>
          </a:xfrm>
          <a:prstGeom prst="rect">
            <a:avLst/>
          </a:prstGeom>
          <a:noFill/>
        </p:spPr>
        <p:txBody>
          <a:bodyPr wrap="square" rtlCol="0">
            <a:spAutoFit/>
          </a:bodyPr>
          <a:lstStyle/>
          <a:p>
            <a:pPr fontAlgn="base">
              <a:spcBef>
                <a:spcPct val="0"/>
              </a:spcBef>
              <a:spcAft>
                <a:spcPct val="0"/>
              </a:spcAft>
            </a:pPr>
            <a:r>
              <a:rPr lang="en-GB" b="1" dirty="0" smtClean="0">
                <a:solidFill>
                  <a:srgbClr val="FF0000"/>
                </a:solidFill>
                <a:cs typeface="Arial" charset="0"/>
              </a:rPr>
              <a:t>High</a:t>
            </a:r>
            <a:endParaRPr lang="en-GB" b="1" dirty="0">
              <a:solidFill>
                <a:srgbClr val="FF0000"/>
              </a:solidFill>
              <a:cs typeface="Arial" charset="0"/>
            </a:endParaRPr>
          </a:p>
        </p:txBody>
      </p:sp>
      <p:sp>
        <p:nvSpPr>
          <p:cNvPr id="10" name="TextBox 9"/>
          <p:cNvSpPr txBox="1"/>
          <p:nvPr/>
        </p:nvSpPr>
        <p:spPr>
          <a:xfrm>
            <a:off x="8226592" y="5957905"/>
            <a:ext cx="1008112" cy="369332"/>
          </a:xfrm>
          <a:prstGeom prst="rect">
            <a:avLst/>
          </a:prstGeom>
          <a:noFill/>
        </p:spPr>
        <p:txBody>
          <a:bodyPr wrap="square" rtlCol="0">
            <a:spAutoFit/>
          </a:bodyPr>
          <a:lstStyle/>
          <a:p>
            <a:pPr fontAlgn="base">
              <a:spcBef>
                <a:spcPct val="0"/>
              </a:spcBef>
              <a:spcAft>
                <a:spcPct val="0"/>
              </a:spcAft>
            </a:pPr>
            <a:r>
              <a:rPr lang="en-GB" b="1" dirty="0" smtClean="0">
                <a:solidFill>
                  <a:srgbClr val="FF0000"/>
                </a:solidFill>
                <a:cs typeface="Arial" charset="0"/>
              </a:rPr>
              <a:t>High</a:t>
            </a:r>
            <a:endParaRPr lang="en-GB" b="1" dirty="0">
              <a:solidFill>
                <a:srgbClr val="FF0000"/>
              </a:solidFill>
              <a:cs typeface="Arial" charset="0"/>
            </a:endParaRPr>
          </a:p>
        </p:txBody>
      </p:sp>
      <p:sp>
        <p:nvSpPr>
          <p:cNvPr id="8" name="TextBox 7"/>
          <p:cNvSpPr txBox="1"/>
          <p:nvPr/>
        </p:nvSpPr>
        <p:spPr>
          <a:xfrm>
            <a:off x="287801" y="562372"/>
            <a:ext cx="1848829" cy="4524315"/>
          </a:xfrm>
          <a:prstGeom prst="rect">
            <a:avLst/>
          </a:prstGeom>
          <a:noFill/>
        </p:spPr>
        <p:txBody>
          <a:bodyPr wrap="square" rtlCol="0">
            <a:spAutoFit/>
          </a:bodyPr>
          <a:lstStyle/>
          <a:p>
            <a:pPr fontAlgn="base">
              <a:spcBef>
                <a:spcPct val="0"/>
              </a:spcBef>
              <a:spcAft>
                <a:spcPct val="0"/>
              </a:spcAft>
            </a:pPr>
            <a:r>
              <a:rPr lang="en-GB" b="1" dirty="0" smtClean="0">
                <a:solidFill>
                  <a:srgbClr val="000000"/>
                </a:solidFill>
                <a:cs typeface="Arial" charset="0"/>
              </a:rPr>
              <a:t>Step 1. </a:t>
            </a:r>
            <a:r>
              <a:rPr lang="en-GB" dirty="0" smtClean="0">
                <a:solidFill>
                  <a:srgbClr val="000000"/>
                </a:solidFill>
                <a:cs typeface="Arial" charset="0"/>
              </a:rPr>
              <a:t>List </a:t>
            </a:r>
            <a:r>
              <a:rPr lang="en-GB" dirty="0">
                <a:solidFill>
                  <a:srgbClr val="000000"/>
                </a:solidFill>
                <a:cs typeface="Arial" charset="0"/>
              </a:rPr>
              <a:t>5</a:t>
            </a:r>
            <a:r>
              <a:rPr lang="en-GB" dirty="0" smtClean="0">
                <a:solidFill>
                  <a:srgbClr val="000000"/>
                </a:solidFill>
                <a:cs typeface="Arial" charset="0"/>
              </a:rPr>
              <a:t>( only </a:t>
            </a:r>
            <a:r>
              <a:rPr lang="en-GB" dirty="0">
                <a:solidFill>
                  <a:srgbClr val="000000"/>
                </a:solidFill>
                <a:cs typeface="Arial" charset="0"/>
              </a:rPr>
              <a:t>5</a:t>
            </a:r>
            <a:r>
              <a:rPr lang="en-GB" dirty="0" smtClean="0">
                <a:solidFill>
                  <a:srgbClr val="000000"/>
                </a:solidFill>
                <a:cs typeface="Arial" charset="0"/>
              </a:rPr>
              <a:t> for sake of exercise and time available) categories of forest stakeholders and place names of stakeholders on separate cards. Have a mix of both most influential and affected stakeholders.</a:t>
            </a:r>
            <a:endParaRPr lang="en-GB" dirty="0">
              <a:solidFill>
                <a:srgbClr val="000000"/>
              </a:solidFill>
              <a:cs typeface="Arial" charset="0"/>
            </a:endParaRPr>
          </a:p>
        </p:txBody>
      </p:sp>
      <p:sp>
        <p:nvSpPr>
          <p:cNvPr id="11" name="TextBox 10"/>
          <p:cNvSpPr txBox="1"/>
          <p:nvPr/>
        </p:nvSpPr>
        <p:spPr>
          <a:xfrm>
            <a:off x="3366002" y="562372"/>
            <a:ext cx="5598486" cy="1200329"/>
          </a:xfrm>
          <a:prstGeom prst="rect">
            <a:avLst/>
          </a:prstGeom>
          <a:noFill/>
        </p:spPr>
        <p:txBody>
          <a:bodyPr wrap="square" rtlCol="0">
            <a:spAutoFit/>
          </a:bodyPr>
          <a:lstStyle/>
          <a:p>
            <a:pPr fontAlgn="base">
              <a:spcBef>
                <a:spcPct val="0"/>
              </a:spcBef>
              <a:spcAft>
                <a:spcPct val="0"/>
              </a:spcAft>
            </a:pPr>
            <a:r>
              <a:rPr lang="en-GB" b="1" dirty="0" smtClean="0">
                <a:solidFill>
                  <a:srgbClr val="000000"/>
                </a:solidFill>
                <a:cs typeface="Arial" charset="0"/>
              </a:rPr>
              <a:t>Step 2. </a:t>
            </a:r>
            <a:r>
              <a:rPr lang="en-GB" dirty="0" smtClean="0">
                <a:solidFill>
                  <a:srgbClr val="000000"/>
                </a:solidFill>
                <a:cs typeface="Arial" charset="0"/>
              </a:rPr>
              <a:t>Within your group consider the criteria on both axis and discuss where the stakeholders fit in the matrix – based on the </a:t>
            </a:r>
            <a:r>
              <a:rPr lang="en-GB" u="sng" dirty="0" smtClean="0">
                <a:solidFill>
                  <a:srgbClr val="000000"/>
                </a:solidFill>
                <a:cs typeface="Arial" charset="0"/>
              </a:rPr>
              <a:t>current situation. </a:t>
            </a:r>
            <a:r>
              <a:rPr lang="en-GB" dirty="0" smtClean="0">
                <a:solidFill>
                  <a:srgbClr val="000000"/>
                </a:solidFill>
                <a:cs typeface="Arial" charset="0"/>
              </a:rPr>
              <a:t>Attach with masking tape once agreed.</a:t>
            </a:r>
            <a:endParaRPr lang="en-GB" dirty="0">
              <a:solidFill>
                <a:srgbClr val="000000"/>
              </a:solidFill>
              <a:cs typeface="Arial" charset="0"/>
            </a:endParaRPr>
          </a:p>
        </p:txBody>
      </p:sp>
      <p:sp>
        <p:nvSpPr>
          <p:cNvPr id="12" name="TextBox 11"/>
          <p:cNvSpPr txBox="1"/>
          <p:nvPr/>
        </p:nvSpPr>
        <p:spPr>
          <a:xfrm>
            <a:off x="3743908" y="2043143"/>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4" name="TextBox 13"/>
          <p:cNvSpPr txBox="1"/>
          <p:nvPr/>
        </p:nvSpPr>
        <p:spPr>
          <a:xfrm>
            <a:off x="4597083" y="262889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9" name="TextBox 18"/>
          <p:cNvSpPr txBox="1"/>
          <p:nvPr/>
        </p:nvSpPr>
        <p:spPr>
          <a:xfrm>
            <a:off x="4244844" y="4592392"/>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1" name="TextBox 20"/>
          <p:cNvSpPr txBox="1"/>
          <p:nvPr/>
        </p:nvSpPr>
        <p:spPr>
          <a:xfrm>
            <a:off x="6334115" y="455902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2" name="TextBox 21"/>
          <p:cNvSpPr txBox="1"/>
          <p:nvPr/>
        </p:nvSpPr>
        <p:spPr>
          <a:xfrm>
            <a:off x="6874175" y="5201744"/>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5"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sz="2400" dirty="0">
                <a:solidFill>
                  <a:srgbClr val="000000"/>
                </a:solidFill>
                <a:cs typeface="Times New Roman" pitchFamily="18" charset="0"/>
              </a:rPr>
              <a:t>Stakeholder mapping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3025765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037522"/>
              </p:ext>
            </p:extLst>
          </p:nvPr>
        </p:nvGraphicFramePr>
        <p:xfrm>
          <a:off x="2877790" y="1815456"/>
          <a:ext cx="4488160" cy="3788308"/>
        </p:xfrm>
        <a:graphic>
          <a:graphicData uri="http://schemas.openxmlformats.org/drawingml/2006/table">
            <a:tbl>
              <a:tblPr firstRow="1" bandRow="1">
                <a:tableStyleId>{F5AB1C69-6EDB-4FF4-983F-18BD219EF322}</a:tableStyleId>
              </a:tblPr>
              <a:tblGrid>
                <a:gridCol w="2297096"/>
                <a:gridCol w="2191064"/>
              </a:tblGrid>
              <a:tr h="1841234">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7074">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323399" y="5720711"/>
            <a:ext cx="1008112" cy="369332"/>
          </a:xfrm>
          <a:prstGeom prst="rect">
            <a:avLst/>
          </a:prstGeom>
          <a:noFill/>
        </p:spPr>
        <p:txBody>
          <a:bodyPr wrap="square" rtlCol="0">
            <a:spAutoFit/>
          </a:bodyPr>
          <a:lstStyle/>
          <a:p>
            <a:pPr fontAlgn="base">
              <a:spcBef>
                <a:spcPct val="0"/>
              </a:spcBef>
              <a:spcAft>
                <a:spcPct val="0"/>
              </a:spcAft>
            </a:pPr>
            <a:r>
              <a:rPr lang="en-GB" b="1" dirty="0" smtClean="0">
                <a:solidFill>
                  <a:srgbClr val="00B0F0"/>
                </a:solidFill>
                <a:cs typeface="Arial" charset="0"/>
              </a:rPr>
              <a:t>Low</a:t>
            </a:r>
            <a:endParaRPr lang="en-GB" b="1" dirty="0">
              <a:solidFill>
                <a:srgbClr val="00B0F0"/>
              </a:solidFill>
              <a:cs typeface="Arial" charset="0"/>
            </a:endParaRPr>
          </a:p>
        </p:txBody>
      </p:sp>
      <p:sp>
        <p:nvSpPr>
          <p:cNvPr id="9" name="TextBox 8"/>
          <p:cNvSpPr txBox="1"/>
          <p:nvPr/>
        </p:nvSpPr>
        <p:spPr>
          <a:xfrm>
            <a:off x="1272535" y="1743443"/>
            <a:ext cx="1008112" cy="369332"/>
          </a:xfrm>
          <a:prstGeom prst="rect">
            <a:avLst/>
          </a:prstGeom>
          <a:noFill/>
        </p:spPr>
        <p:txBody>
          <a:bodyPr wrap="square" rtlCol="0">
            <a:spAutoFit/>
          </a:bodyPr>
          <a:lstStyle/>
          <a:p>
            <a:pPr fontAlgn="base">
              <a:spcBef>
                <a:spcPct val="0"/>
              </a:spcBef>
              <a:spcAft>
                <a:spcPct val="0"/>
              </a:spcAft>
            </a:pPr>
            <a:r>
              <a:rPr lang="en-GB" b="1" dirty="0" smtClean="0">
                <a:solidFill>
                  <a:srgbClr val="FF0000"/>
                </a:solidFill>
                <a:cs typeface="Arial" charset="0"/>
              </a:rPr>
              <a:t>High</a:t>
            </a:r>
            <a:endParaRPr lang="en-GB" b="1" dirty="0">
              <a:solidFill>
                <a:srgbClr val="FF0000"/>
              </a:solidFill>
              <a:cs typeface="Arial" charset="0"/>
            </a:endParaRPr>
          </a:p>
        </p:txBody>
      </p:sp>
      <p:sp>
        <p:nvSpPr>
          <p:cNvPr id="10" name="TextBox 9"/>
          <p:cNvSpPr txBox="1"/>
          <p:nvPr/>
        </p:nvSpPr>
        <p:spPr>
          <a:xfrm>
            <a:off x="8226592" y="5957905"/>
            <a:ext cx="1008112" cy="369332"/>
          </a:xfrm>
          <a:prstGeom prst="rect">
            <a:avLst/>
          </a:prstGeom>
          <a:noFill/>
        </p:spPr>
        <p:txBody>
          <a:bodyPr wrap="square" rtlCol="0">
            <a:spAutoFit/>
          </a:bodyPr>
          <a:lstStyle/>
          <a:p>
            <a:pPr fontAlgn="base">
              <a:spcBef>
                <a:spcPct val="0"/>
              </a:spcBef>
              <a:spcAft>
                <a:spcPct val="0"/>
              </a:spcAft>
            </a:pPr>
            <a:r>
              <a:rPr lang="en-GB" b="1" dirty="0" smtClean="0">
                <a:solidFill>
                  <a:srgbClr val="FF0000"/>
                </a:solidFill>
                <a:cs typeface="Arial" charset="0"/>
              </a:rPr>
              <a:t>High</a:t>
            </a:r>
            <a:endParaRPr lang="en-GB" b="1" dirty="0">
              <a:solidFill>
                <a:srgbClr val="FF0000"/>
              </a:solidFill>
              <a:cs typeface="Arial" charset="0"/>
            </a:endParaRPr>
          </a:p>
        </p:txBody>
      </p:sp>
      <p:sp>
        <p:nvSpPr>
          <p:cNvPr id="11" name="TextBox 10"/>
          <p:cNvSpPr txBox="1"/>
          <p:nvPr/>
        </p:nvSpPr>
        <p:spPr>
          <a:xfrm>
            <a:off x="129220" y="562372"/>
            <a:ext cx="8856984" cy="646331"/>
          </a:xfrm>
          <a:prstGeom prst="rect">
            <a:avLst/>
          </a:prstGeom>
          <a:noFill/>
        </p:spPr>
        <p:txBody>
          <a:bodyPr wrap="square" rtlCol="0">
            <a:spAutoFit/>
          </a:bodyPr>
          <a:lstStyle/>
          <a:p>
            <a:pPr fontAlgn="base">
              <a:spcBef>
                <a:spcPct val="0"/>
              </a:spcBef>
              <a:spcAft>
                <a:spcPct val="0"/>
              </a:spcAft>
            </a:pPr>
            <a:r>
              <a:rPr lang="en-GB" b="1" dirty="0" smtClean="0">
                <a:solidFill>
                  <a:srgbClr val="000000"/>
                </a:solidFill>
                <a:cs typeface="Arial" charset="0"/>
              </a:rPr>
              <a:t>Step 3. </a:t>
            </a:r>
            <a:r>
              <a:rPr lang="en-GB" dirty="0" smtClean="0">
                <a:solidFill>
                  <a:srgbClr val="000000"/>
                </a:solidFill>
                <a:cs typeface="Arial" charset="0"/>
              </a:rPr>
              <a:t>Within your group discuss where stakeholders should ideally be in the matrix in terms of influence and affectedness over forest policy. </a:t>
            </a:r>
            <a:endParaRPr lang="en-GB" dirty="0">
              <a:solidFill>
                <a:srgbClr val="000000"/>
              </a:solidFill>
              <a:cs typeface="Arial" charset="0"/>
            </a:endParaRPr>
          </a:p>
        </p:txBody>
      </p:sp>
      <p:sp>
        <p:nvSpPr>
          <p:cNvPr id="12" name="TextBox 11"/>
          <p:cNvSpPr txBox="1"/>
          <p:nvPr/>
        </p:nvSpPr>
        <p:spPr>
          <a:xfrm>
            <a:off x="3052421" y="2043143"/>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4" name="TextBox 13"/>
          <p:cNvSpPr txBox="1"/>
          <p:nvPr/>
        </p:nvSpPr>
        <p:spPr>
          <a:xfrm>
            <a:off x="3396771" y="262889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6" name="TextBox 15"/>
          <p:cNvSpPr txBox="1"/>
          <p:nvPr/>
        </p:nvSpPr>
        <p:spPr>
          <a:xfrm>
            <a:off x="5185428" y="455803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9" name="TextBox 18"/>
          <p:cNvSpPr txBox="1"/>
          <p:nvPr/>
        </p:nvSpPr>
        <p:spPr>
          <a:xfrm>
            <a:off x="3672811" y="4571841"/>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1" name="TextBox 20"/>
          <p:cNvSpPr txBox="1"/>
          <p:nvPr/>
        </p:nvSpPr>
        <p:spPr>
          <a:xfrm>
            <a:off x="6400535" y="521634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cxnSp>
        <p:nvCxnSpPr>
          <p:cNvPr id="24" name="Straight Arrow Connector 23"/>
          <p:cNvCxnSpPr>
            <a:stCxn id="12" idx="3"/>
          </p:cNvCxnSpPr>
          <p:nvPr/>
        </p:nvCxnSpPr>
        <p:spPr>
          <a:xfrm>
            <a:off x="4132541" y="2227809"/>
            <a:ext cx="1247841" cy="7704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76891" y="2813556"/>
            <a:ext cx="105589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5685097" y="3834031"/>
            <a:ext cx="1" cy="7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940596" y="2227809"/>
            <a:ext cx="1" cy="29739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sz="2400" dirty="0">
                <a:solidFill>
                  <a:srgbClr val="000000"/>
                </a:solidFill>
                <a:cs typeface="Times New Roman" pitchFamily="18" charset="0"/>
              </a:rPr>
              <a:t>Stakeholder mapping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
        <p:nvSpPr>
          <p:cNvPr id="22" name="Up Arrow 21"/>
          <p:cNvSpPr/>
          <p:nvPr/>
        </p:nvSpPr>
        <p:spPr>
          <a:xfrm>
            <a:off x="1825617" y="1832191"/>
            <a:ext cx="720080" cy="3816424"/>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23" name="TextBox 22"/>
          <p:cNvSpPr txBox="1"/>
          <p:nvPr/>
        </p:nvSpPr>
        <p:spPr>
          <a:xfrm>
            <a:off x="876491" y="2986691"/>
            <a:ext cx="1800200" cy="1015663"/>
          </a:xfrm>
          <a:prstGeom prst="rect">
            <a:avLst/>
          </a:prstGeom>
          <a:noFill/>
        </p:spPr>
        <p:txBody>
          <a:bodyPr wrap="square" rtlCol="0">
            <a:spAutoFit/>
          </a:bodyPr>
          <a:lstStyle/>
          <a:p>
            <a:pPr fontAlgn="base">
              <a:spcBef>
                <a:spcPct val="0"/>
              </a:spcBef>
              <a:spcAft>
                <a:spcPct val="0"/>
              </a:spcAft>
            </a:pPr>
            <a:r>
              <a:rPr lang="en-GB" sz="2000" b="1" dirty="0" smtClean="0">
                <a:solidFill>
                  <a:srgbClr val="000000"/>
                </a:solidFill>
                <a:cs typeface="Arial" charset="0"/>
              </a:rPr>
              <a:t>Level of Influence on forest policy.</a:t>
            </a:r>
            <a:endParaRPr lang="en-GB" sz="2000" b="1" dirty="0">
              <a:solidFill>
                <a:srgbClr val="000000"/>
              </a:solidFill>
              <a:cs typeface="Arial" charset="0"/>
            </a:endParaRPr>
          </a:p>
        </p:txBody>
      </p:sp>
      <p:sp>
        <p:nvSpPr>
          <p:cNvPr id="25" name="Up Arrow 24"/>
          <p:cNvSpPr/>
          <p:nvPr/>
        </p:nvSpPr>
        <p:spPr>
          <a:xfrm rot="5400000">
            <a:off x="4758735" y="3811219"/>
            <a:ext cx="720080" cy="4662704"/>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26" name="TextBox 25"/>
          <p:cNvSpPr txBox="1"/>
          <p:nvPr/>
        </p:nvSpPr>
        <p:spPr>
          <a:xfrm>
            <a:off x="2676692" y="5957905"/>
            <a:ext cx="5135668" cy="707886"/>
          </a:xfrm>
          <a:prstGeom prst="rect">
            <a:avLst/>
          </a:prstGeom>
          <a:noFill/>
        </p:spPr>
        <p:txBody>
          <a:bodyPr wrap="square" rtlCol="0">
            <a:spAutoFit/>
          </a:bodyPr>
          <a:lstStyle/>
          <a:p>
            <a:pPr fontAlgn="base">
              <a:spcBef>
                <a:spcPct val="0"/>
              </a:spcBef>
              <a:spcAft>
                <a:spcPct val="0"/>
              </a:spcAft>
            </a:pPr>
            <a:r>
              <a:rPr lang="en-GB" sz="2000" b="1" dirty="0" smtClean="0">
                <a:solidFill>
                  <a:srgbClr val="000000"/>
                </a:solidFill>
                <a:cs typeface="Arial" charset="0"/>
              </a:rPr>
              <a:t>How affected by the consequences of forest policies.</a:t>
            </a:r>
            <a:endParaRPr lang="en-GB" sz="2000" b="1" dirty="0">
              <a:solidFill>
                <a:srgbClr val="000000"/>
              </a:solidFill>
              <a:cs typeface="Arial" charset="0"/>
            </a:endParaRPr>
          </a:p>
        </p:txBody>
      </p:sp>
    </p:spTree>
    <p:extLst>
      <p:ext uri="{BB962C8B-B14F-4D97-AF65-F5344CB8AC3E}">
        <p14:creationId xmlns:p14="http://schemas.microsoft.com/office/powerpoint/2010/main" val="3124873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317034" y="692696"/>
            <a:ext cx="8424936" cy="5909310"/>
          </a:xfrm>
          <a:prstGeom prst="rect">
            <a:avLst/>
          </a:prstGeom>
          <a:noFill/>
        </p:spPr>
        <p:txBody>
          <a:bodyPr wrap="square" rtlCol="0">
            <a:spAutoFit/>
          </a:bodyPr>
          <a:lstStyle/>
          <a:p>
            <a:pPr fontAlgn="base">
              <a:spcBef>
                <a:spcPct val="0"/>
              </a:spcBef>
              <a:spcAft>
                <a:spcPct val="0"/>
              </a:spcAft>
            </a:pPr>
            <a:r>
              <a:rPr lang="en-GB" dirty="0" smtClean="0">
                <a:solidFill>
                  <a:srgbClr val="000000"/>
                </a:solidFill>
                <a:cs typeface="Arial" charset="0"/>
              </a:rPr>
              <a:t>Part 2 of the exercise – developing suitable communication, participation and consultation mechanisms.</a:t>
            </a:r>
          </a:p>
          <a:p>
            <a:pPr fontAlgn="base">
              <a:spcBef>
                <a:spcPct val="0"/>
              </a:spcBef>
              <a:spcAft>
                <a:spcPct val="0"/>
              </a:spcAft>
            </a:pPr>
            <a:endParaRPr lang="en-GB" dirty="0" smtClean="0">
              <a:solidFill>
                <a:srgbClr val="000000"/>
              </a:solidFill>
              <a:cs typeface="Arial" charset="0"/>
            </a:endParaRPr>
          </a:p>
          <a:p>
            <a:pPr fontAlgn="base">
              <a:spcBef>
                <a:spcPct val="0"/>
              </a:spcBef>
              <a:spcAft>
                <a:spcPct val="0"/>
              </a:spcAft>
            </a:pPr>
            <a:r>
              <a:rPr lang="en-GB" dirty="0" smtClean="0">
                <a:solidFill>
                  <a:srgbClr val="000000"/>
                </a:solidFill>
                <a:cs typeface="Arial" charset="0"/>
              </a:rPr>
              <a:t>1. Write down the stakeholders from the stakeholder analysis exercise in the appropriate column in the matrix that follows. Aim to list them in priority, with those with the biggest desired movement/ longest arrow from the previous exercise first.</a:t>
            </a:r>
          </a:p>
          <a:p>
            <a:pPr fontAlgn="base">
              <a:spcBef>
                <a:spcPct val="0"/>
              </a:spcBef>
              <a:spcAft>
                <a:spcPct val="0"/>
              </a:spcAft>
            </a:pPr>
            <a:endParaRPr lang="en-GB" dirty="0" smtClean="0">
              <a:solidFill>
                <a:srgbClr val="000000"/>
              </a:solidFill>
              <a:cs typeface="Arial" charset="0"/>
            </a:endParaRPr>
          </a:p>
          <a:p>
            <a:pPr fontAlgn="base">
              <a:spcBef>
                <a:spcPct val="0"/>
              </a:spcBef>
              <a:spcAft>
                <a:spcPct val="0"/>
              </a:spcAft>
            </a:pPr>
            <a:r>
              <a:rPr lang="en-GB" dirty="0" smtClean="0">
                <a:solidFill>
                  <a:srgbClr val="000000"/>
                </a:solidFill>
                <a:cs typeface="Arial" charset="0"/>
              </a:rPr>
              <a:t>2. List appropriate communication and participation mechanism/measures/ methods in the other columns.</a:t>
            </a:r>
          </a:p>
          <a:p>
            <a:pPr marL="285750" indent="-285750" fontAlgn="base">
              <a:spcBef>
                <a:spcPct val="0"/>
              </a:spcBef>
              <a:spcAft>
                <a:spcPct val="0"/>
              </a:spcAft>
              <a:buFont typeface="Arial" pitchFamily="34" charset="0"/>
              <a:buChar char="•"/>
            </a:pPr>
            <a:endParaRPr lang="en-GB" dirty="0">
              <a:solidFill>
                <a:srgbClr val="000000"/>
              </a:solidFill>
              <a:cs typeface="Arial" charset="0"/>
            </a:endParaRPr>
          </a:p>
          <a:p>
            <a:pPr fontAlgn="base">
              <a:spcBef>
                <a:spcPct val="0"/>
              </a:spcBef>
              <a:spcAft>
                <a:spcPct val="0"/>
              </a:spcAft>
            </a:pPr>
            <a:r>
              <a:rPr lang="en-GB" dirty="0" smtClean="0">
                <a:solidFill>
                  <a:srgbClr val="000000"/>
                </a:solidFill>
                <a:cs typeface="Arial" charset="0"/>
              </a:rPr>
              <a:t>3. With the purpose in mind( e.g. giving affected stakeholders more influence, or making influential stakeholder more affected/accountable) now try to match up stakeholders with suitable mechanisms/methods by joining them up with arrows. </a:t>
            </a:r>
          </a:p>
          <a:p>
            <a:pPr fontAlgn="base">
              <a:spcBef>
                <a:spcPct val="0"/>
              </a:spcBef>
              <a:spcAft>
                <a:spcPct val="0"/>
              </a:spcAft>
            </a:pPr>
            <a:endParaRPr lang="en-GB" dirty="0">
              <a:solidFill>
                <a:srgbClr val="000000"/>
              </a:solidFill>
              <a:cs typeface="Arial" charset="0"/>
            </a:endParaRPr>
          </a:p>
          <a:p>
            <a:pPr fontAlgn="base">
              <a:spcBef>
                <a:spcPct val="0"/>
              </a:spcBef>
              <a:spcAft>
                <a:spcPct val="0"/>
              </a:spcAft>
            </a:pPr>
            <a:r>
              <a:rPr lang="en-GB" dirty="0" smtClean="0">
                <a:solidFill>
                  <a:srgbClr val="000000"/>
                </a:solidFill>
                <a:cs typeface="Arial" charset="0"/>
              </a:rPr>
              <a:t>4. If any stakeholders are not addressed by a suitable method, add more methods. Be innovative – formal and informal methods, but also be realistic. </a:t>
            </a:r>
          </a:p>
          <a:p>
            <a:pPr fontAlgn="base">
              <a:spcBef>
                <a:spcPct val="0"/>
              </a:spcBef>
              <a:spcAft>
                <a:spcPct val="0"/>
              </a:spcAft>
            </a:pPr>
            <a:endParaRPr lang="en-GB" dirty="0">
              <a:solidFill>
                <a:srgbClr val="000000"/>
              </a:solidFill>
              <a:cs typeface="Arial" charset="0"/>
            </a:endParaRPr>
          </a:p>
          <a:p>
            <a:pPr fontAlgn="base">
              <a:spcBef>
                <a:spcPct val="0"/>
              </a:spcBef>
              <a:spcAft>
                <a:spcPct val="0"/>
              </a:spcAft>
            </a:pPr>
            <a:r>
              <a:rPr lang="en-GB" dirty="0" smtClean="0">
                <a:solidFill>
                  <a:srgbClr val="000000"/>
                </a:solidFill>
                <a:cs typeface="Arial" charset="0"/>
              </a:rPr>
              <a:t>5. Identify volunteers to present the 1) purpose and procedure of the methods, 2) To present the results of the stakeholders analysis and 3) to present the findings of the stakeholder engagement strategy tool box.</a:t>
            </a:r>
            <a:endParaRPr lang="en-GB" dirty="0">
              <a:solidFill>
                <a:srgbClr val="000000"/>
              </a:solidFill>
              <a:cs typeface="Arial" charset="0"/>
            </a:endParaRPr>
          </a:p>
        </p:txBody>
      </p:sp>
      <p:sp>
        <p:nvSpPr>
          <p:cNvPr id="5"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sz="2400" dirty="0">
                <a:solidFill>
                  <a:srgbClr val="000000"/>
                </a:solidFill>
                <a:cs typeface="Times New Roman" pitchFamily="18" charset="0"/>
              </a:rPr>
              <a:t>Stakeholder </a:t>
            </a:r>
            <a:r>
              <a:rPr lang="en-GB" sz="2400" dirty="0" smtClean="0">
                <a:solidFill>
                  <a:srgbClr val="000000"/>
                </a:solidFill>
                <a:cs typeface="Times New Roman" pitchFamily="18" charset="0"/>
              </a:rPr>
              <a:t>engagement strategy development</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287846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bwMode="auto">
          <a:xfrm>
            <a:off x="0" y="692150"/>
            <a:ext cx="9144000" cy="6165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81000" indent="-381000" eaLnBrk="1" hangingPunct="1">
              <a:buFontTx/>
              <a:buNone/>
              <a:defRPr/>
            </a:pPr>
            <a:endParaRPr lang="en-GB" sz="1800" b="1" dirty="0" smtClean="0">
              <a:solidFill>
                <a:srgbClr val="800080"/>
              </a:solidFill>
            </a:endParaRPr>
          </a:p>
          <a:p>
            <a:pPr marL="0" indent="0" eaLnBrk="1" hangingPunct="1">
              <a:buFontTx/>
              <a:buNone/>
              <a:defRPr/>
            </a:pPr>
            <a:endParaRPr lang="en-GB" sz="1800" b="1" dirty="0" smtClean="0">
              <a:solidFill>
                <a:srgbClr val="006600"/>
              </a:solidFill>
            </a:endParaRPr>
          </a:p>
          <a:p>
            <a:pPr marL="0" indent="0" eaLnBrk="1" hangingPunct="1">
              <a:buFontTx/>
              <a:buNone/>
              <a:defRPr/>
            </a:pPr>
            <a:endParaRPr lang="en-GB" sz="1800" b="1" dirty="0">
              <a:solidFill>
                <a:srgbClr val="006600"/>
              </a:solidFill>
            </a:endParaRPr>
          </a:p>
          <a:p>
            <a:pPr marL="0" indent="0" eaLnBrk="1" hangingPunct="1">
              <a:buFontTx/>
              <a:buNone/>
              <a:defRPr/>
            </a:pPr>
            <a:endParaRPr lang="en-GB" sz="1800" b="1" dirty="0" smtClean="0">
              <a:solidFill>
                <a:srgbClr val="006600"/>
              </a:solidFill>
            </a:endParaRPr>
          </a:p>
          <a:p>
            <a:pPr marL="0" indent="0" eaLnBrk="1" hangingPunct="1">
              <a:buFontTx/>
              <a:buNone/>
              <a:defRPr/>
            </a:pPr>
            <a:endParaRPr lang="en-GB" sz="1800" b="1" dirty="0">
              <a:solidFill>
                <a:srgbClr val="006600"/>
              </a:solidFill>
            </a:endParaRPr>
          </a:p>
          <a:p>
            <a:pPr marL="0" indent="0" eaLnBrk="1" hangingPunct="1">
              <a:buFontTx/>
              <a:buNone/>
              <a:defRPr/>
            </a:pPr>
            <a:endParaRPr lang="en-GB" sz="1800" b="1" dirty="0" smtClean="0">
              <a:solidFill>
                <a:srgbClr val="006600"/>
              </a:solidFill>
            </a:endParaRPr>
          </a:p>
          <a:p>
            <a:pPr marL="0" indent="0" eaLnBrk="1" hangingPunct="1">
              <a:buFontTx/>
              <a:buNone/>
              <a:defRPr/>
            </a:pPr>
            <a:endParaRPr lang="en-GB" sz="1800" b="1" dirty="0" smtClean="0">
              <a:solidFill>
                <a:srgbClr val="006600"/>
              </a:solidFill>
            </a:endParaRPr>
          </a:p>
          <a:p>
            <a:pPr marL="723900" eaLnBrk="1" hangingPunct="1">
              <a:buFontTx/>
              <a:buAutoNum type="arabicPeriod"/>
              <a:defRPr/>
            </a:pPr>
            <a:r>
              <a:rPr lang="en-GB" sz="1800" b="1" dirty="0" smtClean="0">
                <a:solidFill>
                  <a:srgbClr val="7030A0"/>
                </a:solidFill>
              </a:rPr>
              <a:t>In groups read the print outs you are assigned to.</a:t>
            </a:r>
          </a:p>
          <a:p>
            <a:pPr marL="723900" eaLnBrk="1" hangingPunct="1">
              <a:buFontTx/>
              <a:buAutoNum type="arabicPeriod"/>
              <a:defRPr/>
            </a:pPr>
            <a:r>
              <a:rPr lang="en-GB" sz="1800" b="1" dirty="0" smtClean="0">
                <a:solidFill>
                  <a:srgbClr val="7030A0"/>
                </a:solidFill>
              </a:rPr>
              <a:t>Each group will then present their part to all participants.</a:t>
            </a:r>
          </a:p>
          <a:p>
            <a:pPr marL="723900" eaLnBrk="1" hangingPunct="1">
              <a:buFontTx/>
              <a:buAutoNum type="arabicPeriod"/>
              <a:defRPr/>
            </a:pPr>
            <a:r>
              <a:rPr lang="en-GB" sz="1800" b="1" dirty="0" smtClean="0">
                <a:solidFill>
                  <a:srgbClr val="7030A0"/>
                </a:solidFill>
              </a:rPr>
              <a:t>No verbal questions or comments. If you have comments or questions  use a sticky note/post it to write a comment on and paste on the sheet of paper.</a:t>
            </a:r>
          </a:p>
          <a:p>
            <a:pPr marL="723900" eaLnBrk="1" hangingPunct="1">
              <a:buFontTx/>
              <a:buAutoNum type="arabicPeriod"/>
              <a:defRPr/>
            </a:pPr>
            <a:r>
              <a:rPr lang="en-GB" sz="1800" b="1" dirty="0" smtClean="0">
                <a:solidFill>
                  <a:srgbClr val="7030A0"/>
                </a:solidFill>
              </a:rPr>
              <a:t>Once every group has presented, they will then return to their component to spend time discussing the questions and comments.</a:t>
            </a:r>
          </a:p>
          <a:p>
            <a:pPr marL="723900" eaLnBrk="1" hangingPunct="1">
              <a:buFontTx/>
              <a:buAutoNum type="arabicPeriod"/>
              <a:defRPr/>
            </a:pPr>
            <a:r>
              <a:rPr lang="en-GB" sz="1800" b="1" dirty="0" smtClean="0">
                <a:solidFill>
                  <a:srgbClr val="7030A0"/>
                </a:solidFill>
              </a:rPr>
              <a:t>Each group will briefly present their answers to the questions and comments.</a:t>
            </a:r>
          </a:p>
          <a:p>
            <a:pPr marL="381000" indent="-381000" eaLnBrk="1" hangingPunct="1">
              <a:lnSpc>
                <a:spcPct val="80000"/>
              </a:lnSpc>
              <a:buFontTx/>
              <a:buNone/>
              <a:defRPr/>
            </a:pPr>
            <a:endParaRPr lang="en-GB" sz="1800" dirty="0" smtClean="0"/>
          </a:p>
        </p:txBody>
      </p:sp>
      <p:pic>
        <p:nvPicPr>
          <p:cNvPr id="29700" name="Picture 2" descr="C:\Users\PeterOHara\Desktop\Manual pictures and illustrations 140910\Photo 3 poster with post -its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692697"/>
            <a:ext cx="29162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txBox="1">
            <a:spLocks noChangeArrowheads="1"/>
          </p:cNvSpPr>
          <p:nvPr/>
        </p:nvSpPr>
        <p:spPr bwMode="auto">
          <a:xfrm>
            <a:off x="0" y="1"/>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Method for participatory review of policies and strategies</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t>2</a:t>
            </a:fld>
            <a:endParaRPr lang="en-GB" dirty="0"/>
          </a:p>
        </p:txBody>
      </p:sp>
    </p:spTree>
    <p:extLst>
      <p:ext uri="{BB962C8B-B14F-4D97-AF65-F5344CB8AC3E}">
        <p14:creationId xmlns:p14="http://schemas.microsoft.com/office/powerpoint/2010/main" val="2871791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92049208"/>
              </p:ext>
            </p:extLst>
          </p:nvPr>
        </p:nvGraphicFramePr>
        <p:xfrm>
          <a:off x="539750" y="1412875"/>
          <a:ext cx="7993065" cy="5081588"/>
        </p:xfrm>
        <a:graphic>
          <a:graphicData uri="http://schemas.openxmlformats.org/drawingml/2006/table">
            <a:tbl>
              <a:tblPr firstRow="1" bandRow="1">
                <a:tableStyleId>{5C22544A-7EE6-4342-B048-85BDC9FD1C3A}</a:tableStyleId>
              </a:tblPr>
              <a:tblGrid>
                <a:gridCol w="1598613"/>
                <a:gridCol w="1598613"/>
                <a:gridCol w="1598613"/>
                <a:gridCol w="1598613"/>
                <a:gridCol w="1598613"/>
              </a:tblGrid>
              <a:tr h="1463082">
                <a:tc>
                  <a:txBody>
                    <a:bodyPr/>
                    <a:lstStyle/>
                    <a:p>
                      <a:pPr algn="ctr"/>
                      <a:r>
                        <a:rPr lang="en-GB" sz="1800" dirty="0" smtClean="0">
                          <a:solidFill>
                            <a:schemeClr val="tx1"/>
                          </a:solidFill>
                        </a:rPr>
                        <a:t>Participation</a:t>
                      </a:r>
                      <a:r>
                        <a:rPr lang="en-GB" sz="1800" baseline="0" dirty="0" smtClean="0">
                          <a:solidFill>
                            <a:schemeClr val="tx1"/>
                          </a:solidFill>
                        </a:rPr>
                        <a:t> and consultation tools/</a:t>
                      </a:r>
                    </a:p>
                    <a:p>
                      <a:pPr algn="ctr"/>
                      <a:r>
                        <a:rPr lang="en-GB" sz="1800" baseline="0" dirty="0" smtClean="0">
                          <a:solidFill>
                            <a:schemeClr val="tx1"/>
                          </a:solidFill>
                        </a:rPr>
                        <a:t>measures</a:t>
                      </a:r>
                      <a:endParaRPr lang="en-GB" sz="1800" dirty="0">
                        <a:solidFill>
                          <a:schemeClr val="tx1"/>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rgbClr val="00B0F0"/>
                          </a:solidFill>
                        </a:rPr>
                        <a:t>Match</a:t>
                      </a:r>
                      <a:r>
                        <a:rPr lang="en-GB" sz="1800" b="1" baseline="0" dirty="0" smtClean="0">
                          <a:solidFill>
                            <a:srgbClr val="00B0F0"/>
                          </a:solidFill>
                        </a:rPr>
                        <a:t> tool to stakeholders</a:t>
                      </a:r>
                      <a:endParaRPr lang="en-GB" sz="1800" b="1" dirty="0">
                        <a:solidFill>
                          <a:srgbClr val="00B0F0"/>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aseline="0" dirty="0" smtClean="0">
                          <a:solidFill>
                            <a:schemeClr val="tx1"/>
                          </a:solidFill>
                        </a:rPr>
                        <a:t>5 categories of stakeholders</a:t>
                      </a:r>
                      <a:endParaRPr lang="en-GB" sz="1800" dirty="0">
                        <a:solidFill>
                          <a:schemeClr val="tx1"/>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rgbClr val="00B0F0"/>
                          </a:solidFill>
                        </a:rPr>
                        <a:t>Match</a:t>
                      </a:r>
                      <a:r>
                        <a:rPr lang="en-GB" sz="1800" b="1" baseline="0" dirty="0" smtClean="0">
                          <a:solidFill>
                            <a:srgbClr val="00B0F0"/>
                          </a:solidFill>
                        </a:rPr>
                        <a:t> tool to stakeholders</a:t>
                      </a:r>
                      <a:endParaRPr lang="en-GB" sz="1800" b="1" dirty="0">
                        <a:solidFill>
                          <a:srgbClr val="00B0F0"/>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err="1" smtClean="0">
                          <a:solidFill>
                            <a:schemeClr val="tx1"/>
                          </a:solidFill>
                        </a:rPr>
                        <a:t>Communicat</a:t>
                      </a:r>
                      <a:r>
                        <a:rPr lang="en-GB" sz="1800" dirty="0" smtClean="0">
                          <a:solidFill>
                            <a:schemeClr val="tx1"/>
                          </a:solidFill>
                        </a:rPr>
                        <a:t>-ion tools and measures</a:t>
                      </a:r>
                      <a:endParaRPr lang="en-GB" sz="1800" dirty="0">
                        <a:solidFill>
                          <a:schemeClr val="tx1"/>
                        </a:solidFill>
                      </a:endParaRP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8506">
                <a:tc>
                  <a:txBody>
                    <a:bodyPr/>
                    <a:lstStyle/>
                    <a:p>
                      <a:endParaRPr lang="en-GB" sz="1800" dirty="0" smtClean="0"/>
                    </a:p>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aseline="0" dirty="0" smtClean="0"/>
                        <a:t> </a:t>
                      </a:r>
                    </a:p>
                    <a:p>
                      <a:endParaRPr lang="en-GB" sz="1800" baseline="0" dirty="0" smtClean="0"/>
                    </a:p>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5"/>
          <p:cNvCxnSpPr/>
          <p:nvPr/>
        </p:nvCxnSpPr>
        <p:spPr>
          <a:xfrm flipV="1">
            <a:off x="2124075" y="3284984"/>
            <a:ext cx="1800225" cy="10750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047875" y="3984625"/>
            <a:ext cx="1808163" cy="53181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69165" y="3876398"/>
            <a:ext cx="2088604" cy="97631"/>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35696" y="4539395"/>
            <a:ext cx="2088604" cy="116250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1050" y="5134696"/>
            <a:ext cx="1873250" cy="67079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7" idx="1"/>
          </p:cNvCxnSpPr>
          <p:nvPr/>
        </p:nvCxnSpPr>
        <p:spPr>
          <a:xfrm>
            <a:off x="2124075" y="3501008"/>
            <a:ext cx="1818594" cy="97376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37889" y="3218549"/>
            <a:ext cx="1838367" cy="668445"/>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148064" y="3284985"/>
            <a:ext cx="1871861" cy="602009"/>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42669" y="3033883"/>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5" name="TextBox 14"/>
          <p:cNvSpPr txBox="1"/>
          <p:nvPr/>
        </p:nvSpPr>
        <p:spPr>
          <a:xfrm>
            <a:off x="3924300" y="364490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7" name="TextBox 16"/>
          <p:cNvSpPr txBox="1"/>
          <p:nvPr/>
        </p:nvSpPr>
        <p:spPr>
          <a:xfrm>
            <a:off x="3942669" y="4290106"/>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18" name="TextBox 17"/>
          <p:cNvSpPr txBox="1"/>
          <p:nvPr/>
        </p:nvSpPr>
        <p:spPr>
          <a:xfrm>
            <a:off x="3942669" y="4928156"/>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20" name="TextBox 19"/>
          <p:cNvSpPr txBox="1"/>
          <p:nvPr/>
        </p:nvSpPr>
        <p:spPr>
          <a:xfrm>
            <a:off x="3957769" y="5517232"/>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cxnSp>
        <p:nvCxnSpPr>
          <p:cNvPr id="25" name="Straight Arrow Connector 24"/>
          <p:cNvCxnSpPr/>
          <p:nvPr/>
        </p:nvCxnSpPr>
        <p:spPr>
          <a:xfrm flipV="1">
            <a:off x="5148064" y="3956079"/>
            <a:ext cx="1728192" cy="518693"/>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48064" y="4516438"/>
            <a:ext cx="1871861" cy="59638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300464" y="4474772"/>
            <a:ext cx="1719461" cy="63805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037889" y="5701898"/>
            <a:ext cx="2126399" cy="103591"/>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36296" y="3100319"/>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37" name="TextBox 36"/>
          <p:cNvSpPr txBox="1"/>
          <p:nvPr/>
        </p:nvSpPr>
        <p:spPr>
          <a:xfrm>
            <a:off x="7236296" y="3702328"/>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38" name="TextBox 37"/>
          <p:cNvSpPr txBox="1"/>
          <p:nvPr/>
        </p:nvSpPr>
        <p:spPr>
          <a:xfrm>
            <a:off x="7236296" y="4331772"/>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39" name="TextBox 38"/>
          <p:cNvSpPr txBox="1"/>
          <p:nvPr/>
        </p:nvSpPr>
        <p:spPr>
          <a:xfrm>
            <a:off x="7164288" y="494487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0" name="TextBox 39"/>
          <p:cNvSpPr txBox="1"/>
          <p:nvPr/>
        </p:nvSpPr>
        <p:spPr>
          <a:xfrm>
            <a:off x="7194207" y="5586948"/>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1" name="TextBox 40"/>
          <p:cNvSpPr txBox="1"/>
          <p:nvPr/>
        </p:nvSpPr>
        <p:spPr>
          <a:xfrm>
            <a:off x="755576" y="3183439"/>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2" name="TextBox 41"/>
          <p:cNvSpPr txBox="1"/>
          <p:nvPr/>
        </p:nvSpPr>
        <p:spPr>
          <a:xfrm>
            <a:off x="755576" y="3789363"/>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3" name="TextBox 42"/>
          <p:cNvSpPr txBox="1"/>
          <p:nvPr/>
        </p:nvSpPr>
        <p:spPr>
          <a:xfrm>
            <a:off x="755576" y="4354729"/>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4" name="TextBox 43"/>
          <p:cNvSpPr txBox="1"/>
          <p:nvPr/>
        </p:nvSpPr>
        <p:spPr>
          <a:xfrm>
            <a:off x="755576" y="495003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sp>
        <p:nvSpPr>
          <p:cNvPr id="45" name="TextBox 44"/>
          <p:cNvSpPr txBox="1"/>
          <p:nvPr/>
        </p:nvSpPr>
        <p:spPr>
          <a:xfrm>
            <a:off x="755576" y="5600050"/>
            <a:ext cx="1080120" cy="369332"/>
          </a:xfrm>
          <a:prstGeom prst="rect">
            <a:avLst/>
          </a:prstGeom>
          <a:solidFill>
            <a:schemeClr val="accent5">
              <a:lumMod val="90000"/>
            </a:schemeClr>
          </a:solidFill>
          <a:ln>
            <a:solidFill>
              <a:schemeClr val="tx1"/>
            </a:solidFill>
          </a:ln>
        </p:spPr>
        <p:txBody>
          <a:bodyPr wrap="square" rtlCol="0">
            <a:spAutoFit/>
          </a:bodyPr>
          <a:lstStyle/>
          <a:p>
            <a:pPr fontAlgn="base">
              <a:spcBef>
                <a:spcPct val="0"/>
              </a:spcBef>
              <a:spcAft>
                <a:spcPct val="0"/>
              </a:spcAft>
            </a:pPr>
            <a:endParaRPr lang="en-GB" dirty="0">
              <a:solidFill>
                <a:srgbClr val="000000"/>
              </a:solidFill>
              <a:cs typeface="Arial" charset="0"/>
            </a:endParaRPr>
          </a:p>
        </p:txBody>
      </p:sp>
      <p:cxnSp>
        <p:nvCxnSpPr>
          <p:cNvPr id="50" name="Straight Arrow Connector 49"/>
          <p:cNvCxnSpPr>
            <a:stCxn id="20" idx="3"/>
          </p:cNvCxnSpPr>
          <p:nvPr/>
        </p:nvCxnSpPr>
        <p:spPr>
          <a:xfrm flipV="1">
            <a:off x="5037889" y="3284984"/>
            <a:ext cx="2198407" cy="241691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17" idx="1"/>
          </p:cNvCxnSpPr>
          <p:nvPr/>
        </p:nvCxnSpPr>
        <p:spPr>
          <a:xfrm flipV="1">
            <a:off x="1835696" y="4474772"/>
            <a:ext cx="2106973" cy="65992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sz="2400" dirty="0">
                <a:solidFill>
                  <a:srgbClr val="000000"/>
                </a:solidFill>
                <a:cs typeface="Times New Roman" pitchFamily="18" charset="0"/>
              </a:rPr>
              <a:t>Stakeholder </a:t>
            </a:r>
            <a:r>
              <a:rPr lang="en-GB" sz="2400" dirty="0" smtClean="0">
                <a:solidFill>
                  <a:srgbClr val="000000"/>
                </a:solidFill>
                <a:cs typeface="Times New Roman" pitchFamily="18" charset="0"/>
              </a:rPr>
              <a:t>engagement strategy development toolbox</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2532489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73"/>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4000">
              <a:solidFill>
                <a:srgbClr val="000000"/>
              </a:solidFill>
              <a:latin typeface="Calibri" pitchFamily="34" charset="0"/>
            </a:endParaRPr>
          </a:p>
        </p:txBody>
      </p:sp>
      <p:sp>
        <p:nvSpPr>
          <p:cNvPr id="33795" name="Rectangle 74"/>
          <p:cNvSpPr>
            <a:spLocks noChangeArrowheads="1"/>
          </p:cNvSpPr>
          <p:nvPr/>
        </p:nvSpPr>
        <p:spPr bwMode="auto">
          <a:xfrm>
            <a:off x="0" y="142875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4000">
                <a:solidFill>
                  <a:srgbClr val="000000"/>
                </a:solidFill>
                <a:latin typeface="Calibri" pitchFamily="34" charset="0"/>
              </a:rPr>
              <a:t/>
            </a:r>
            <a:br>
              <a:rPr lang="en-US" sz="4000">
                <a:solidFill>
                  <a:srgbClr val="000000"/>
                </a:solidFill>
                <a:latin typeface="Calibri" pitchFamily="34" charset="0"/>
              </a:rPr>
            </a:br>
            <a:endParaRPr lang="en-US" sz="1200">
              <a:solidFill>
                <a:srgbClr val="000000"/>
              </a:solidFill>
              <a:latin typeface="Calibri" pitchFamily="34" charset="0"/>
              <a:cs typeface="Times New Roman" pitchFamily="18" charset="0"/>
            </a:endParaRPr>
          </a:p>
          <a:p>
            <a:pPr eaLnBrk="0" hangingPunct="0"/>
            <a:endParaRPr lang="en-US" sz="4000">
              <a:solidFill>
                <a:srgbClr val="000000"/>
              </a:solidFill>
              <a:latin typeface="Calibri" pitchFamily="34" charset="0"/>
            </a:endParaRPr>
          </a:p>
        </p:txBody>
      </p:sp>
      <p:sp>
        <p:nvSpPr>
          <p:cNvPr id="33796" name="Text Box 90"/>
          <p:cNvSpPr txBox="1">
            <a:spLocks noChangeArrowheads="1"/>
          </p:cNvSpPr>
          <p:nvPr/>
        </p:nvSpPr>
        <p:spPr bwMode="auto">
          <a:xfrm>
            <a:off x="2514600" y="32766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sz="4000">
              <a:solidFill>
                <a:srgbClr val="000000"/>
              </a:solidFill>
              <a:latin typeface="Calibri" pitchFamily="34" charset="0"/>
            </a:endParaRPr>
          </a:p>
        </p:txBody>
      </p:sp>
      <p:sp>
        <p:nvSpPr>
          <p:cNvPr id="33797" name="Text Box 91"/>
          <p:cNvSpPr txBox="1">
            <a:spLocks noChangeArrowheads="1"/>
          </p:cNvSpPr>
          <p:nvPr/>
        </p:nvSpPr>
        <p:spPr bwMode="auto">
          <a:xfrm>
            <a:off x="2057400" y="3124200"/>
            <a:ext cx="5970588" cy="584775"/>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GB" sz="1600" b="1" dirty="0" smtClean="0">
                <a:solidFill>
                  <a:srgbClr val="7030A0"/>
                </a:solidFill>
                <a:latin typeface="Calibri" pitchFamily="34" charset="0"/>
              </a:rPr>
              <a:t>Sustainable Forest Management investment( time, effort, resources)not attractive for local people or private sector</a:t>
            </a:r>
            <a:endParaRPr lang="en-GB" sz="1600" b="1" dirty="0">
              <a:solidFill>
                <a:srgbClr val="7030A0"/>
              </a:solidFill>
              <a:latin typeface="Calibri" pitchFamily="34" charset="0"/>
            </a:endParaRPr>
          </a:p>
        </p:txBody>
      </p:sp>
      <p:sp>
        <p:nvSpPr>
          <p:cNvPr id="33798" name="Text Box 92"/>
          <p:cNvSpPr txBox="1">
            <a:spLocks noChangeArrowheads="1"/>
          </p:cNvSpPr>
          <p:nvPr/>
        </p:nvSpPr>
        <p:spPr bwMode="auto">
          <a:xfrm>
            <a:off x="457200" y="3276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000">
                <a:solidFill>
                  <a:srgbClr val="000000"/>
                </a:solidFill>
                <a:latin typeface="Calibri" pitchFamily="34" charset="0"/>
              </a:rPr>
              <a:t>Problem</a:t>
            </a:r>
          </a:p>
        </p:txBody>
      </p:sp>
      <p:sp>
        <p:nvSpPr>
          <p:cNvPr id="33799" name="Text Box 93"/>
          <p:cNvSpPr txBox="1">
            <a:spLocks noChangeArrowheads="1"/>
          </p:cNvSpPr>
          <p:nvPr/>
        </p:nvSpPr>
        <p:spPr bwMode="auto">
          <a:xfrm>
            <a:off x="457200" y="4572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000">
                <a:solidFill>
                  <a:srgbClr val="000000"/>
                </a:solidFill>
                <a:latin typeface="Calibri" pitchFamily="34" charset="0"/>
              </a:rPr>
              <a:t>Causes</a:t>
            </a:r>
          </a:p>
        </p:txBody>
      </p:sp>
      <p:sp>
        <p:nvSpPr>
          <p:cNvPr id="33800" name="Text Box 94"/>
          <p:cNvSpPr txBox="1">
            <a:spLocks noChangeArrowheads="1"/>
          </p:cNvSpPr>
          <p:nvPr/>
        </p:nvSpPr>
        <p:spPr bwMode="auto">
          <a:xfrm>
            <a:off x="457200" y="1905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000">
                <a:solidFill>
                  <a:srgbClr val="000000"/>
                </a:solidFill>
                <a:latin typeface="Calibri" pitchFamily="34" charset="0"/>
              </a:rPr>
              <a:t>Effects</a:t>
            </a:r>
          </a:p>
        </p:txBody>
      </p:sp>
      <p:sp>
        <p:nvSpPr>
          <p:cNvPr id="33801" name="Text Box 95"/>
          <p:cNvSpPr txBox="1">
            <a:spLocks noChangeArrowheads="1"/>
          </p:cNvSpPr>
          <p:nvPr/>
        </p:nvSpPr>
        <p:spPr bwMode="auto">
          <a:xfrm>
            <a:off x="342900" y="5740400"/>
            <a:ext cx="38481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000" dirty="0">
                <a:solidFill>
                  <a:srgbClr val="000000"/>
                </a:solidFill>
                <a:latin typeface="Calibri" pitchFamily="34" charset="0"/>
              </a:rPr>
              <a:t>Root Causes </a:t>
            </a:r>
            <a:r>
              <a:rPr lang="en-GB" sz="2000" dirty="0" smtClean="0">
                <a:solidFill>
                  <a:srgbClr val="000000"/>
                </a:solidFill>
                <a:latin typeface="Calibri" pitchFamily="34" charset="0"/>
              </a:rPr>
              <a:t> </a:t>
            </a:r>
            <a:endParaRPr lang="en-GB" sz="2000" dirty="0">
              <a:solidFill>
                <a:srgbClr val="000000"/>
              </a:solidFill>
              <a:latin typeface="Calibri" pitchFamily="34" charset="0"/>
            </a:endParaRPr>
          </a:p>
        </p:txBody>
      </p:sp>
      <p:sp>
        <p:nvSpPr>
          <p:cNvPr id="33802" name="Rectangle 96"/>
          <p:cNvSpPr>
            <a:spLocks noChangeArrowheads="1"/>
          </p:cNvSpPr>
          <p:nvPr/>
        </p:nvSpPr>
        <p:spPr bwMode="auto">
          <a:xfrm>
            <a:off x="1981200" y="54102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3" name="Rectangle 98"/>
          <p:cNvSpPr>
            <a:spLocks noChangeArrowheads="1"/>
          </p:cNvSpPr>
          <p:nvPr/>
        </p:nvSpPr>
        <p:spPr bwMode="auto">
          <a:xfrm>
            <a:off x="5181600" y="53340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4" name="Rectangle 99"/>
          <p:cNvSpPr>
            <a:spLocks noChangeArrowheads="1"/>
          </p:cNvSpPr>
          <p:nvPr/>
        </p:nvSpPr>
        <p:spPr bwMode="auto">
          <a:xfrm>
            <a:off x="3886200" y="5334000"/>
            <a:ext cx="990600" cy="381000"/>
          </a:xfrm>
          <a:prstGeom prst="rect">
            <a:avLst/>
          </a:prstGeom>
          <a:solidFill>
            <a:srgbClr val="FFFF00"/>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5" name="Rectangle 100"/>
          <p:cNvSpPr>
            <a:spLocks noChangeArrowheads="1"/>
          </p:cNvSpPr>
          <p:nvPr/>
        </p:nvSpPr>
        <p:spPr bwMode="auto">
          <a:xfrm>
            <a:off x="4572000" y="5943600"/>
            <a:ext cx="990600" cy="381000"/>
          </a:xfrm>
          <a:prstGeom prst="rect">
            <a:avLst/>
          </a:prstGeom>
          <a:solidFill>
            <a:srgbClr val="FFFF00"/>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6" name="Rectangle 101"/>
          <p:cNvSpPr>
            <a:spLocks noChangeArrowheads="1"/>
          </p:cNvSpPr>
          <p:nvPr/>
        </p:nvSpPr>
        <p:spPr bwMode="auto">
          <a:xfrm>
            <a:off x="2362200" y="4038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7" name="Rectangle 102"/>
          <p:cNvSpPr>
            <a:spLocks noChangeArrowheads="1"/>
          </p:cNvSpPr>
          <p:nvPr/>
        </p:nvSpPr>
        <p:spPr bwMode="auto">
          <a:xfrm>
            <a:off x="3505200" y="4038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8" name="Rectangle 103"/>
          <p:cNvSpPr>
            <a:spLocks noChangeArrowheads="1"/>
          </p:cNvSpPr>
          <p:nvPr/>
        </p:nvSpPr>
        <p:spPr bwMode="auto">
          <a:xfrm>
            <a:off x="4724400" y="4038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09" name="Rectangle 104"/>
          <p:cNvSpPr>
            <a:spLocks noChangeArrowheads="1"/>
          </p:cNvSpPr>
          <p:nvPr/>
        </p:nvSpPr>
        <p:spPr bwMode="auto">
          <a:xfrm>
            <a:off x="6019800" y="4038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0" name="Rectangle 105"/>
          <p:cNvSpPr>
            <a:spLocks noChangeArrowheads="1"/>
          </p:cNvSpPr>
          <p:nvPr/>
        </p:nvSpPr>
        <p:spPr bwMode="auto">
          <a:xfrm>
            <a:off x="2514600" y="4800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1" name="Rectangle 106"/>
          <p:cNvSpPr>
            <a:spLocks noChangeArrowheads="1"/>
          </p:cNvSpPr>
          <p:nvPr/>
        </p:nvSpPr>
        <p:spPr bwMode="auto">
          <a:xfrm>
            <a:off x="3886200" y="4800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2" name="Rectangle 107"/>
          <p:cNvSpPr>
            <a:spLocks noChangeArrowheads="1"/>
          </p:cNvSpPr>
          <p:nvPr/>
        </p:nvSpPr>
        <p:spPr bwMode="auto">
          <a:xfrm>
            <a:off x="5181600" y="4800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3" name="Rectangle 108"/>
          <p:cNvSpPr>
            <a:spLocks noChangeArrowheads="1"/>
          </p:cNvSpPr>
          <p:nvPr/>
        </p:nvSpPr>
        <p:spPr bwMode="auto">
          <a:xfrm>
            <a:off x="6934200" y="52578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4" name="Rectangle 109"/>
          <p:cNvSpPr>
            <a:spLocks noChangeArrowheads="1"/>
          </p:cNvSpPr>
          <p:nvPr/>
        </p:nvSpPr>
        <p:spPr bwMode="auto">
          <a:xfrm>
            <a:off x="6477000" y="5943600"/>
            <a:ext cx="990600" cy="381000"/>
          </a:xfrm>
          <a:prstGeom prst="rect">
            <a:avLst/>
          </a:prstGeom>
          <a:solidFill>
            <a:srgbClr val="FFFF00"/>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5" name="Rectangle 110"/>
          <p:cNvSpPr>
            <a:spLocks noChangeArrowheads="1"/>
          </p:cNvSpPr>
          <p:nvPr/>
        </p:nvSpPr>
        <p:spPr bwMode="auto">
          <a:xfrm>
            <a:off x="2209800" y="12192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6" name="Rectangle 111"/>
          <p:cNvSpPr>
            <a:spLocks noChangeArrowheads="1"/>
          </p:cNvSpPr>
          <p:nvPr/>
        </p:nvSpPr>
        <p:spPr bwMode="auto">
          <a:xfrm>
            <a:off x="1905000" y="22098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7" name="Rectangle 112"/>
          <p:cNvSpPr>
            <a:spLocks noChangeArrowheads="1"/>
          </p:cNvSpPr>
          <p:nvPr/>
        </p:nvSpPr>
        <p:spPr bwMode="auto">
          <a:xfrm>
            <a:off x="3505200" y="16002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8" name="Rectangle 113"/>
          <p:cNvSpPr>
            <a:spLocks noChangeArrowheads="1"/>
          </p:cNvSpPr>
          <p:nvPr/>
        </p:nvSpPr>
        <p:spPr bwMode="auto">
          <a:xfrm>
            <a:off x="4191000" y="2133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19" name="Rectangle 114"/>
          <p:cNvSpPr>
            <a:spLocks noChangeArrowheads="1"/>
          </p:cNvSpPr>
          <p:nvPr/>
        </p:nvSpPr>
        <p:spPr bwMode="auto">
          <a:xfrm>
            <a:off x="6629400" y="26670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20" name="Rectangle 115"/>
          <p:cNvSpPr>
            <a:spLocks noChangeArrowheads="1"/>
          </p:cNvSpPr>
          <p:nvPr/>
        </p:nvSpPr>
        <p:spPr bwMode="auto">
          <a:xfrm>
            <a:off x="5791200" y="21336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21" name="Rectangle 116"/>
          <p:cNvSpPr>
            <a:spLocks noChangeArrowheads="1"/>
          </p:cNvSpPr>
          <p:nvPr/>
        </p:nvSpPr>
        <p:spPr bwMode="auto">
          <a:xfrm>
            <a:off x="6324600" y="1524000"/>
            <a:ext cx="990600" cy="381000"/>
          </a:xfrm>
          <a:prstGeom prst="rect">
            <a:avLst/>
          </a:prstGeom>
          <a:solidFill>
            <a:schemeClr val="accent1"/>
          </a:solidFill>
          <a:ln w="9525">
            <a:solidFill>
              <a:schemeClr val="tx1"/>
            </a:solidFill>
            <a:miter lim="800000"/>
            <a:headEnd/>
            <a:tailEnd/>
          </a:ln>
        </p:spPr>
        <p:txBody>
          <a:bodyPr wrap="none" anchor="ctr"/>
          <a:lstStyle/>
          <a:p>
            <a:endParaRPr lang="en-US" sz="4000">
              <a:solidFill>
                <a:srgbClr val="000000"/>
              </a:solidFill>
              <a:latin typeface="Calibri" pitchFamily="34" charset="0"/>
            </a:endParaRPr>
          </a:p>
        </p:txBody>
      </p:sp>
      <p:sp>
        <p:nvSpPr>
          <p:cNvPr id="33822" name="Line 117"/>
          <p:cNvSpPr>
            <a:spLocks noChangeShapeType="1"/>
          </p:cNvSpPr>
          <p:nvPr/>
        </p:nvSpPr>
        <p:spPr bwMode="auto">
          <a:xfrm flipH="1" flipV="1">
            <a:off x="2667000" y="2590800"/>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3" name="Line 118"/>
          <p:cNvSpPr>
            <a:spLocks noChangeShapeType="1"/>
          </p:cNvSpPr>
          <p:nvPr/>
        </p:nvSpPr>
        <p:spPr bwMode="auto">
          <a:xfrm flipV="1">
            <a:off x="4572000" y="2514600"/>
            <a:ext cx="76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4" name="Line 119"/>
          <p:cNvSpPr>
            <a:spLocks noChangeShapeType="1"/>
          </p:cNvSpPr>
          <p:nvPr/>
        </p:nvSpPr>
        <p:spPr bwMode="auto">
          <a:xfrm flipH="1" flipV="1">
            <a:off x="4038600" y="19812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5" name="Line 121"/>
          <p:cNvSpPr>
            <a:spLocks noChangeShapeType="1"/>
          </p:cNvSpPr>
          <p:nvPr/>
        </p:nvSpPr>
        <p:spPr bwMode="auto">
          <a:xfrm flipH="1" flipV="1">
            <a:off x="5181600" y="2286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6" name="Line 122"/>
          <p:cNvSpPr>
            <a:spLocks noChangeShapeType="1"/>
          </p:cNvSpPr>
          <p:nvPr/>
        </p:nvSpPr>
        <p:spPr bwMode="auto">
          <a:xfrm flipV="1">
            <a:off x="5791200" y="25146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7" name="Line 123"/>
          <p:cNvSpPr>
            <a:spLocks noChangeShapeType="1"/>
          </p:cNvSpPr>
          <p:nvPr/>
        </p:nvSpPr>
        <p:spPr bwMode="auto">
          <a:xfrm flipV="1">
            <a:off x="2819400" y="3673474"/>
            <a:ext cx="381000" cy="365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8" name="Line 124"/>
          <p:cNvSpPr>
            <a:spLocks noChangeShapeType="1"/>
          </p:cNvSpPr>
          <p:nvPr/>
        </p:nvSpPr>
        <p:spPr bwMode="auto">
          <a:xfrm flipV="1">
            <a:off x="7010400" y="1905000"/>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29" name="Line 125"/>
          <p:cNvSpPr>
            <a:spLocks noChangeShapeType="1"/>
          </p:cNvSpPr>
          <p:nvPr/>
        </p:nvSpPr>
        <p:spPr bwMode="auto">
          <a:xfrm flipV="1">
            <a:off x="6400800" y="190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0" name="Line 126"/>
          <p:cNvSpPr>
            <a:spLocks noChangeShapeType="1"/>
          </p:cNvSpPr>
          <p:nvPr/>
        </p:nvSpPr>
        <p:spPr bwMode="auto">
          <a:xfrm flipV="1">
            <a:off x="2895600" y="18288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1" name="Line 127"/>
          <p:cNvSpPr>
            <a:spLocks noChangeShapeType="1"/>
          </p:cNvSpPr>
          <p:nvPr/>
        </p:nvSpPr>
        <p:spPr bwMode="auto">
          <a:xfrm flipV="1">
            <a:off x="2362200" y="16002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2" name="Line 128"/>
          <p:cNvSpPr>
            <a:spLocks noChangeShapeType="1"/>
          </p:cNvSpPr>
          <p:nvPr/>
        </p:nvSpPr>
        <p:spPr bwMode="auto">
          <a:xfrm flipH="1" flipV="1">
            <a:off x="3200400" y="1371600"/>
            <a:ext cx="838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3" name="Line 129"/>
          <p:cNvSpPr>
            <a:spLocks noChangeShapeType="1"/>
          </p:cNvSpPr>
          <p:nvPr/>
        </p:nvSpPr>
        <p:spPr bwMode="auto">
          <a:xfrm flipV="1">
            <a:off x="3962400" y="3750676"/>
            <a:ext cx="0" cy="2879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4" name="Line 130"/>
          <p:cNvSpPr>
            <a:spLocks noChangeShapeType="1"/>
          </p:cNvSpPr>
          <p:nvPr/>
        </p:nvSpPr>
        <p:spPr bwMode="auto">
          <a:xfrm flipH="1" flipV="1">
            <a:off x="4991100" y="3690352"/>
            <a:ext cx="190500" cy="3482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5" name="Line 131"/>
          <p:cNvSpPr>
            <a:spLocks noChangeShapeType="1"/>
          </p:cNvSpPr>
          <p:nvPr/>
        </p:nvSpPr>
        <p:spPr bwMode="auto">
          <a:xfrm flipV="1">
            <a:off x="6324600" y="28956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6" name="Line 133"/>
          <p:cNvSpPr>
            <a:spLocks noChangeShapeType="1"/>
          </p:cNvSpPr>
          <p:nvPr/>
        </p:nvSpPr>
        <p:spPr bwMode="auto">
          <a:xfrm flipH="1" flipV="1">
            <a:off x="6096000" y="3708974"/>
            <a:ext cx="381000" cy="329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7" name="Line 134"/>
          <p:cNvSpPr>
            <a:spLocks noChangeShapeType="1"/>
          </p:cNvSpPr>
          <p:nvPr/>
        </p:nvSpPr>
        <p:spPr bwMode="auto">
          <a:xfrm flipV="1">
            <a:off x="5638800" y="4419600"/>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8" name="Line 135"/>
          <p:cNvSpPr>
            <a:spLocks noChangeShapeType="1"/>
          </p:cNvSpPr>
          <p:nvPr/>
        </p:nvSpPr>
        <p:spPr bwMode="auto">
          <a:xfrm flipH="1" flipV="1">
            <a:off x="5105400" y="441960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39" name="Line 136"/>
          <p:cNvSpPr>
            <a:spLocks noChangeShapeType="1"/>
          </p:cNvSpPr>
          <p:nvPr/>
        </p:nvSpPr>
        <p:spPr bwMode="auto">
          <a:xfrm flipV="1">
            <a:off x="5715000" y="4267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0" name="Line 137"/>
          <p:cNvSpPr>
            <a:spLocks noChangeShapeType="1"/>
          </p:cNvSpPr>
          <p:nvPr/>
        </p:nvSpPr>
        <p:spPr bwMode="auto">
          <a:xfrm flipH="1" flipV="1">
            <a:off x="3810000" y="4419600"/>
            <a:ext cx="609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1" name="Line 138"/>
          <p:cNvSpPr>
            <a:spLocks noChangeShapeType="1"/>
          </p:cNvSpPr>
          <p:nvPr/>
        </p:nvSpPr>
        <p:spPr bwMode="auto">
          <a:xfrm flipH="1" flipV="1">
            <a:off x="2895600" y="4419600"/>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2" name="Line 139"/>
          <p:cNvSpPr>
            <a:spLocks noChangeShapeType="1"/>
          </p:cNvSpPr>
          <p:nvPr/>
        </p:nvSpPr>
        <p:spPr bwMode="auto">
          <a:xfrm flipH="1" flipV="1">
            <a:off x="3505200" y="5029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3" name="Line 140"/>
          <p:cNvSpPr>
            <a:spLocks noChangeShapeType="1"/>
          </p:cNvSpPr>
          <p:nvPr/>
        </p:nvSpPr>
        <p:spPr bwMode="auto">
          <a:xfrm flipH="1" flipV="1">
            <a:off x="4876800" y="49530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4" name="Line 141"/>
          <p:cNvSpPr>
            <a:spLocks noChangeShapeType="1"/>
          </p:cNvSpPr>
          <p:nvPr/>
        </p:nvSpPr>
        <p:spPr bwMode="auto">
          <a:xfrm flipH="1" flipV="1">
            <a:off x="5562600" y="62484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5" name="Line 142"/>
          <p:cNvSpPr>
            <a:spLocks noChangeShapeType="1"/>
          </p:cNvSpPr>
          <p:nvPr/>
        </p:nvSpPr>
        <p:spPr bwMode="auto">
          <a:xfrm flipV="1">
            <a:off x="2743200" y="51816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6" name="Line 143"/>
          <p:cNvSpPr>
            <a:spLocks noChangeShapeType="1"/>
          </p:cNvSpPr>
          <p:nvPr/>
        </p:nvSpPr>
        <p:spPr bwMode="auto">
          <a:xfrm flipH="1" flipV="1">
            <a:off x="4343400" y="5181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7" name="Line 145"/>
          <p:cNvSpPr>
            <a:spLocks noChangeShapeType="1"/>
          </p:cNvSpPr>
          <p:nvPr/>
        </p:nvSpPr>
        <p:spPr bwMode="auto">
          <a:xfrm flipV="1">
            <a:off x="5105400" y="57150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8" name="Line 146"/>
          <p:cNvSpPr>
            <a:spLocks noChangeShapeType="1"/>
          </p:cNvSpPr>
          <p:nvPr/>
        </p:nvSpPr>
        <p:spPr bwMode="auto">
          <a:xfrm flipH="1" flipV="1">
            <a:off x="4419600" y="5715000"/>
            <a:ext cx="533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49" name="Line 147"/>
          <p:cNvSpPr>
            <a:spLocks noChangeShapeType="1"/>
          </p:cNvSpPr>
          <p:nvPr/>
        </p:nvSpPr>
        <p:spPr bwMode="auto">
          <a:xfrm flipH="1" flipV="1">
            <a:off x="5638800" y="5181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0" name="Line 148"/>
          <p:cNvSpPr>
            <a:spLocks noChangeShapeType="1"/>
          </p:cNvSpPr>
          <p:nvPr/>
        </p:nvSpPr>
        <p:spPr bwMode="auto">
          <a:xfrm flipV="1">
            <a:off x="7239000" y="56388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1" name="Line 149"/>
          <p:cNvSpPr>
            <a:spLocks noChangeShapeType="1"/>
          </p:cNvSpPr>
          <p:nvPr/>
        </p:nvSpPr>
        <p:spPr bwMode="auto">
          <a:xfrm flipV="1">
            <a:off x="5562600" y="6096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2" name="Line 151"/>
          <p:cNvSpPr>
            <a:spLocks noChangeShapeType="1"/>
          </p:cNvSpPr>
          <p:nvPr/>
        </p:nvSpPr>
        <p:spPr bwMode="auto">
          <a:xfrm flipH="1" flipV="1">
            <a:off x="6172200" y="5562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3" name="Line 152"/>
          <p:cNvSpPr>
            <a:spLocks noChangeShapeType="1"/>
          </p:cNvSpPr>
          <p:nvPr/>
        </p:nvSpPr>
        <p:spPr bwMode="auto">
          <a:xfrm flipH="1" flipV="1">
            <a:off x="6172200" y="50292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54" name="Line 153"/>
          <p:cNvSpPr>
            <a:spLocks noChangeShapeType="1"/>
          </p:cNvSpPr>
          <p:nvPr/>
        </p:nvSpPr>
        <p:spPr bwMode="auto">
          <a:xfrm flipH="1">
            <a:off x="2971800" y="54864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Problem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1301031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533400" y="1143000"/>
            <a:ext cx="8305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buClrTx/>
              <a:buSzTx/>
              <a:buFontTx/>
              <a:buNone/>
            </a:pPr>
            <a:r>
              <a:rPr lang="en-GB" sz="2000" b="1" dirty="0">
                <a:solidFill>
                  <a:schemeClr val="tx1"/>
                </a:solidFill>
              </a:rPr>
              <a:t> Procedure:</a:t>
            </a:r>
          </a:p>
          <a:p>
            <a:pPr defTabSz="914400">
              <a:buClrTx/>
              <a:buSzTx/>
              <a:buFontTx/>
              <a:buNone/>
            </a:pPr>
            <a:r>
              <a:rPr lang="en-GB" sz="2000" b="1" dirty="0">
                <a:solidFill>
                  <a:schemeClr val="tx1"/>
                </a:solidFill>
              </a:rPr>
              <a:t> </a:t>
            </a:r>
          </a:p>
          <a:p>
            <a:pPr defTabSz="914400">
              <a:buClrTx/>
              <a:buSzTx/>
              <a:buFontTx/>
              <a:buNone/>
            </a:pPr>
            <a:r>
              <a:rPr lang="en-US" sz="2000" dirty="0">
                <a:solidFill>
                  <a:schemeClr val="tx1"/>
                </a:solidFill>
              </a:rPr>
              <a:t>Step 1. Give out cards and markers to all and brainstorm on cards to identify causes of the problem – only </a:t>
            </a:r>
            <a:r>
              <a:rPr lang="en-US" sz="2000" u="sng" dirty="0">
                <a:solidFill>
                  <a:schemeClr val="tx1"/>
                </a:solidFill>
              </a:rPr>
              <a:t>one clear idea</a:t>
            </a:r>
            <a:r>
              <a:rPr lang="en-US" sz="2000" dirty="0">
                <a:solidFill>
                  <a:schemeClr val="tx1"/>
                </a:solidFill>
              </a:rPr>
              <a:t> per card. Limit the number of cards per person, 2 cards maximum per person to be democratic. </a:t>
            </a:r>
            <a:endParaRPr lang="en-US" sz="2000" dirty="0" smtClean="0">
              <a:solidFill>
                <a:schemeClr val="tx1"/>
              </a:solidFill>
            </a:endParaRPr>
          </a:p>
          <a:p>
            <a:pPr defTabSz="914400">
              <a:buClrTx/>
              <a:buSzTx/>
              <a:buFontTx/>
              <a:buNone/>
            </a:pPr>
            <a:endParaRPr lang="en-GB" sz="2000" dirty="0">
              <a:solidFill>
                <a:schemeClr val="tx1"/>
              </a:solidFill>
            </a:endParaRPr>
          </a:p>
          <a:p>
            <a:pPr defTabSz="914400">
              <a:buClrTx/>
              <a:buSzTx/>
              <a:buFontTx/>
              <a:buNone/>
            </a:pPr>
            <a:r>
              <a:rPr lang="en-US" sz="2000" dirty="0">
                <a:solidFill>
                  <a:schemeClr val="tx1"/>
                </a:solidFill>
              </a:rPr>
              <a:t>Step 2. Ask for any necessary clarifications/justifications on what has been written by people. Give cards back to author if ideas are </a:t>
            </a:r>
            <a:r>
              <a:rPr lang="en-US" sz="2000" dirty="0" smtClean="0">
                <a:solidFill>
                  <a:schemeClr val="tx1"/>
                </a:solidFill>
              </a:rPr>
              <a:t>unclear, so that they rewrite.</a:t>
            </a:r>
            <a:endParaRPr lang="en-US" sz="2000" dirty="0">
              <a:solidFill>
                <a:schemeClr val="tx1"/>
              </a:solidFill>
            </a:endParaRPr>
          </a:p>
          <a:p>
            <a:pPr defTabSz="914400">
              <a:buClrTx/>
              <a:buSzTx/>
              <a:buFontTx/>
              <a:buNone/>
            </a:pPr>
            <a:endParaRPr lang="en-GB" sz="2000" dirty="0">
              <a:solidFill>
                <a:schemeClr val="tx1"/>
              </a:solidFill>
            </a:endParaRPr>
          </a:p>
          <a:p>
            <a:pPr defTabSz="914400">
              <a:buClrTx/>
              <a:buSzTx/>
              <a:buFontTx/>
              <a:buNone/>
            </a:pPr>
            <a:r>
              <a:rPr lang="en-US" sz="2000" dirty="0">
                <a:solidFill>
                  <a:schemeClr val="tx1"/>
                </a:solidFill>
              </a:rPr>
              <a:t>Step 3. Now collectively arrange cards so that cause- cause linkages are in proper sequence, more immediate causes are closer to the problem and more underlying causes are further down. Group similar cards and label groupings on A4 paper or different </a:t>
            </a:r>
            <a:r>
              <a:rPr lang="en-US" sz="2000" dirty="0" err="1">
                <a:solidFill>
                  <a:schemeClr val="tx1"/>
                </a:solidFill>
              </a:rPr>
              <a:t>coloured</a:t>
            </a:r>
            <a:r>
              <a:rPr lang="en-US" sz="2000" dirty="0">
                <a:solidFill>
                  <a:schemeClr val="tx1"/>
                </a:solidFill>
              </a:rPr>
              <a:t> cards.</a:t>
            </a:r>
            <a:endParaRPr lang="en-GB" sz="2000" dirty="0">
              <a:solidFill>
                <a:schemeClr val="tx1"/>
              </a:solidFill>
            </a:endParaRPr>
          </a:p>
        </p:txBody>
      </p:sp>
      <p:sp>
        <p:nvSpPr>
          <p:cNvPr id="5"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Problem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288594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533400" y="1143000"/>
            <a:ext cx="8305800" cy="49859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buClrTx/>
              <a:buSzTx/>
              <a:buFontTx/>
              <a:buNone/>
            </a:pPr>
            <a:r>
              <a:rPr lang="en-GB" sz="2000" b="1" dirty="0">
                <a:solidFill>
                  <a:schemeClr val="tx1"/>
                </a:solidFill>
              </a:rPr>
              <a:t> </a:t>
            </a:r>
          </a:p>
          <a:p>
            <a:pPr defTabSz="914400">
              <a:buClrTx/>
              <a:buSzTx/>
              <a:buFontTx/>
              <a:buNone/>
            </a:pPr>
            <a:r>
              <a:rPr lang="en-GB" sz="2000" b="1" dirty="0">
                <a:solidFill>
                  <a:schemeClr val="tx1"/>
                </a:solidFill>
              </a:rPr>
              <a:t>Procedure:</a:t>
            </a:r>
          </a:p>
          <a:p>
            <a:pPr defTabSz="914400">
              <a:buClrTx/>
              <a:buSzTx/>
              <a:buFontTx/>
              <a:buNone/>
            </a:pPr>
            <a:endParaRPr lang="en-GB" sz="2000" b="1" dirty="0">
              <a:solidFill>
                <a:schemeClr val="tx1"/>
              </a:solidFill>
            </a:endParaRPr>
          </a:p>
          <a:p>
            <a:pPr defTabSz="914400">
              <a:buClrTx/>
              <a:buSzTx/>
              <a:buFontTx/>
              <a:buNone/>
            </a:pPr>
            <a:r>
              <a:rPr lang="en-US" sz="2000" dirty="0">
                <a:solidFill>
                  <a:schemeClr val="tx1"/>
                </a:solidFill>
              </a:rPr>
              <a:t>Step 4. Now think of underlying – root causes. Ask </a:t>
            </a:r>
            <a:r>
              <a:rPr lang="en-US" sz="2000" dirty="0">
                <a:solidFill>
                  <a:srgbClr val="FF0000"/>
                </a:solidFill>
              </a:rPr>
              <a:t>WHY? </a:t>
            </a:r>
            <a:r>
              <a:rPr lang="en-US" sz="2000" dirty="0">
                <a:solidFill>
                  <a:schemeClr val="tx1"/>
                </a:solidFill>
              </a:rPr>
              <a:t>are the other </a:t>
            </a:r>
            <a:r>
              <a:rPr lang="en-US" sz="2000" dirty="0" smtClean="0">
                <a:solidFill>
                  <a:schemeClr val="tx1"/>
                </a:solidFill>
              </a:rPr>
              <a:t>causes happening? What </a:t>
            </a:r>
            <a:r>
              <a:rPr lang="en-US" sz="2000" dirty="0">
                <a:solidFill>
                  <a:schemeClr val="tx1"/>
                </a:solidFill>
              </a:rPr>
              <a:t>is causing them? Limit the number of cards per person for example a maximum of </a:t>
            </a:r>
            <a:r>
              <a:rPr lang="en-US" sz="2000" dirty="0" smtClean="0">
                <a:solidFill>
                  <a:schemeClr val="tx1"/>
                </a:solidFill>
              </a:rPr>
              <a:t>1 -2 cards </a:t>
            </a:r>
            <a:r>
              <a:rPr lang="en-US" sz="2000" dirty="0">
                <a:solidFill>
                  <a:schemeClr val="tx1"/>
                </a:solidFill>
              </a:rPr>
              <a:t>per person. Try to get as far down to the root causes as </a:t>
            </a:r>
            <a:r>
              <a:rPr lang="en-US" sz="2000" dirty="0" smtClean="0">
                <a:solidFill>
                  <a:schemeClr val="tx1"/>
                </a:solidFill>
              </a:rPr>
              <a:t>possible</a:t>
            </a:r>
            <a:r>
              <a:rPr lang="en-US" sz="2000" dirty="0"/>
              <a:t> </a:t>
            </a:r>
            <a:r>
              <a:rPr lang="en-US" sz="2000" dirty="0" smtClean="0"/>
              <a:t>– keep as WHY?</a:t>
            </a:r>
            <a:endParaRPr lang="en-US" sz="2000" dirty="0">
              <a:solidFill>
                <a:schemeClr val="tx1"/>
              </a:solidFill>
            </a:endParaRPr>
          </a:p>
          <a:p>
            <a:pPr defTabSz="914400">
              <a:buClrTx/>
              <a:buSzTx/>
              <a:buFontTx/>
              <a:buNone/>
            </a:pPr>
            <a:endParaRPr lang="en-US" sz="2000" dirty="0">
              <a:solidFill>
                <a:schemeClr val="tx1"/>
              </a:solidFill>
            </a:endParaRPr>
          </a:p>
          <a:p>
            <a:pPr defTabSz="914400">
              <a:buClrTx/>
              <a:buSzTx/>
              <a:buFontTx/>
              <a:buNone/>
            </a:pPr>
            <a:r>
              <a:rPr lang="en-US" sz="2000" dirty="0">
                <a:solidFill>
                  <a:schemeClr val="tx1"/>
                </a:solidFill>
              </a:rPr>
              <a:t>Step </a:t>
            </a:r>
            <a:r>
              <a:rPr lang="en-US" sz="2000" dirty="0" smtClean="0">
                <a:solidFill>
                  <a:schemeClr val="tx1"/>
                </a:solidFill>
              </a:rPr>
              <a:t>5. </a:t>
            </a:r>
            <a:r>
              <a:rPr lang="en-US" sz="2000" dirty="0">
                <a:solidFill>
                  <a:schemeClr val="tx1"/>
                </a:solidFill>
              </a:rPr>
              <a:t>Move onto </a:t>
            </a:r>
            <a:r>
              <a:rPr lang="en-US" sz="2000" dirty="0" smtClean="0">
                <a:solidFill>
                  <a:schemeClr val="tx1"/>
                </a:solidFill>
              </a:rPr>
              <a:t>effects </a:t>
            </a:r>
            <a:r>
              <a:rPr lang="en-US" sz="2000" dirty="0">
                <a:solidFill>
                  <a:schemeClr val="tx1"/>
                </a:solidFill>
              </a:rPr>
              <a:t>above the problem and </a:t>
            </a:r>
            <a:r>
              <a:rPr lang="en-US" sz="2000" dirty="0" smtClean="0">
                <a:solidFill>
                  <a:schemeClr val="tx1"/>
                </a:solidFill>
              </a:rPr>
              <a:t>in a similar way  sort them to show the linkages between effects( </a:t>
            </a:r>
            <a:r>
              <a:rPr lang="en-US" sz="2000" dirty="0">
                <a:solidFill>
                  <a:schemeClr val="tx1"/>
                </a:solidFill>
              </a:rPr>
              <a:t>although if time is short causes should be prioritized)</a:t>
            </a:r>
          </a:p>
          <a:p>
            <a:pPr defTabSz="914400">
              <a:buClrTx/>
              <a:buSzTx/>
              <a:buFontTx/>
              <a:buNone/>
            </a:pPr>
            <a:endParaRPr lang="en-GB" sz="2000" dirty="0">
              <a:solidFill>
                <a:schemeClr val="tx1"/>
              </a:solidFill>
            </a:endParaRPr>
          </a:p>
          <a:p>
            <a:pPr defTabSz="914400">
              <a:buClrTx/>
              <a:buSzTx/>
              <a:buFontTx/>
              <a:buNone/>
            </a:pPr>
            <a:r>
              <a:rPr lang="en-US" sz="2000" dirty="0">
                <a:solidFill>
                  <a:schemeClr val="tx1"/>
                </a:solidFill>
              </a:rPr>
              <a:t>Step </a:t>
            </a:r>
            <a:r>
              <a:rPr lang="en-US" sz="2000" dirty="0" smtClean="0">
                <a:solidFill>
                  <a:schemeClr val="tx1"/>
                </a:solidFill>
              </a:rPr>
              <a:t>6. </a:t>
            </a:r>
            <a:r>
              <a:rPr lang="en-US" sz="2000" dirty="0">
                <a:solidFill>
                  <a:schemeClr val="tx1"/>
                </a:solidFill>
              </a:rPr>
              <a:t>Once the problem analysis is complete and cards are in </a:t>
            </a:r>
            <a:r>
              <a:rPr lang="en-US" sz="2000" dirty="0" smtClean="0">
                <a:solidFill>
                  <a:schemeClr val="tx1"/>
                </a:solidFill>
              </a:rPr>
              <a:t>order</a:t>
            </a:r>
            <a:r>
              <a:rPr lang="en-US" sz="2000" dirty="0">
                <a:solidFill>
                  <a:schemeClr val="tx1"/>
                </a:solidFill>
              </a:rPr>
              <a:t>, draw appropriate linkages between cards/groups of cards using arrows</a:t>
            </a:r>
            <a:r>
              <a:rPr lang="en-US" sz="2000" dirty="0" smtClean="0">
                <a:solidFill>
                  <a:schemeClr val="tx1"/>
                </a:solidFill>
              </a:rPr>
              <a:t>. Discuss the logic of the findings.</a:t>
            </a:r>
            <a:endParaRPr lang="en-US" sz="2000" b="1" dirty="0">
              <a:solidFill>
                <a:schemeClr val="tx1"/>
              </a:solidFill>
            </a:endParaRPr>
          </a:p>
          <a:p>
            <a:pPr defTabSz="914400">
              <a:buClrTx/>
              <a:buSzTx/>
              <a:buFontTx/>
              <a:buNone/>
            </a:pPr>
            <a:endParaRPr lang="en-GB" b="1" dirty="0">
              <a:solidFill>
                <a:schemeClr val="tx1"/>
              </a:solidFill>
            </a:endParaRPr>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Problem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3079340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533400" y="1143000"/>
            <a:ext cx="84582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buClrTx/>
              <a:buSzTx/>
              <a:buFontTx/>
              <a:buNone/>
            </a:pPr>
            <a:r>
              <a:rPr lang="en-GB" sz="2000" b="1" dirty="0">
                <a:solidFill>
                  <a:schemeClr val="tx1"/>
                </a:solidFill>
              </a:rPr>
              <a:t> </a:t>
            </a:r>
          </a:p>
          <a:p>
            <a:pPr defTabSz="914400">
              <a:buClrTx/>
              <a:buSzTx/>
              <a:buFontTx/>
              <a:buNone/>
            </a:pPr>
            <a:r>
              <a:rPr lang="en-GB" sz="2400" b="1" dirty="0">
                <a:solidFill>
                  <a:schemeClr val="tx1"/>
                </a:solidFill>
              </a:rPr>
              <a:t>Procedure:</a:t>
            </a:r>
          </a:p>
          <a:p>
            <a:pPr defTabSz="914400">
              <a:buClrTx/>
              <a:buSzTx/>
              <a:buFontTx/>
              <a:buNone/>
            </a:pPr>
            <a:r>
              <a:rPr lang="en-GB" sz="2400" b="1" dirty="0">
                <a:solidFill>
                  <a:schemeClr val="tx1"/>
                </a:solidFill>
              </a:rPr>
              <a:t> </a:t>
            </a:r>
          </a:p>
          <a:p>
            <a:pPr defTabSz="914400">
              <a:buClrTx/>
              <a:buSzTx/>
              <a:buFontTx/>
              <a:buNone/>
            </a:pPr>
            <a:r>
              <a:rPr lang="en-US" sz="2400" dirty="0">
                <a:solidFill>
                  <a:schemeClr val="tx1"/>
                </a:solidFill>
              </a:rPr>
              <a:t>Step 8. </a:t>
            </a:r>
            <a:r>
              <a:rPr lang="en-US" sz="2400" dirty="0"/>
              <a:t>S</a:t>
            </a:r>
            <a:r>
              <a:rPr lang="en-US" sz="2400" dirty="0" smtClean="0">
                <a:solidFill>
                  <a:schemeClr val="tx1"/>
                </a:solidFill>
              </a:rPr>
              <a:t>olution </a:t>
            </a:r>
            <a:r>
              <a:rPr lang="en-US" sz="2400" dirty="0">
                <a:solidFill>
                  <a:schemeClr val="tx1"/>
                </a:solidFill>
              </a:rPr>
              <a:t>analysis, inverse the problem statement so that it becomes a Goal statement( </a:t>
            </a:r>
            <a:r>
              <a:rPr lang="en-US" sz="2400" dirty="0" smtClean="0">
                <a:solidFill>
                  <a:schemeClr val="tx1"/>
                </a:solidFill>
              </a:rPr>
              <a:t>e.g. Sustainable Forest Management attractive for local people and private companies). Try </a:t>
            </a:r>
            <a:r>
              <a:rPr lang="en-US" sz="2400" dirty="0">
                <a:solidFill>
                  <a:schemeClr val="tx1"/>
                </a:solidFill>
              </a:rPr>
              <a:t>to </a:t>
            </a:r>
            <a:r>
              <a:rPr lang="en-US" sz="2400" dirty="0" smtClean="0">
                <a:solidFill>
                  <a:schemeClr val="tx1"/>
                </a:solidFill>
              </a:rPr>
              <a:t>begin with the </a:t>
            </a:r>
            <a:r>
              <a:rPr lang="en-US" sz="2400" dirty="0">
                <a:solidFill>
                  <a:schemeClr val="tx1"/>
                </a:solidFill>
              </a:rPr>
              <a:t>root causes – and </a:t>
            </a:r>
            <a:r>
              <a:rPr lang="en-US" sz="2400" dirty="0" smtClean="0">
                <a:solidFill>
                  <a:schemeClr val="tx1"/>
                </a:solidFill>
              </a:rPr>
              <a:t>move </a:t>
            </a:r>
            <a:r>
              <a:rPr lang="en-US" sz="2400" dirty="0">
                <a:solidFill>
                  <a:schemeClr val="tx1"/>
                </a:solidFill>
              </a:rPr>
              <a:t>up </a:t>
            </a:r>
            <a:r>
              <a:rPr lang="en-US" sz="2400" dirty="0" smtClean="0">
                <a:solidFill>
                  <a:schemeClr val="tx1"/>
                </a:solidFill>
              </a:rPr>
              <a:t>through the causes, trying to think of feasible solutions to address them. Write </a:t>
            </a:r>
            <a:r>
              <a:rPr lang="en-US" sz="2400" dirty="0">
                <a:solidFill>
                  <a:schemeClr val="tx1"/>
                </a:solidFill>
              </a:rPr>
              <a:t>on </a:t>
            </a:r>
            <a:r>
              <a:rPr lang="en-US" sz="2400" dirty="0" smtClean="0">
                <a:solidFill>
                  <a:schemeClr val="tx1"/>
                </a:solidFill>
              </a:rPr>
              <a:t>cards of </a:t>
            </a:r>
            <a:r>
              <a:rPr lang="en-US" sz="2400" dirty="0">
                <a:solidFill>
                  <a:schemeClr val="tx1"/>
                </a:solidFill>
              </a:rPr>
              <a:t>different </a:t>
            </a:r>
            <a:r>
              <a:rPr lang="en-US" sz="2400" dirty="0" err="1">
                <a:solidFill>
                  <a:schemeClr val="tx1"/>
                </a:solidFill>
              </a:rPr>
              <a:t>colour</a:t>
            </a:r>
            <a:r>
              <a:rPr lang="en-US" sz="2400" dirty="0">
                <a:solidFill>
                  <a:schemeClr val="tx1"/>
                </a:solidFill>
              </a:rPr>
              <a:t> and </a:t>
            </a:r>
            <a:r>
              <a:rPr lang="en-US" sz="2400" dirty="0" smtClean="0">
                <a:solidFill>
                  <a:schemeClr val="tx1"/>
                </a:solidFill>
              </a:rPr>
              <a:t>add on top of/ or beside the the causes.</a:t>
            </a:r>
          </a:p>
          <a:p>
            <a:pPr defTabSz="914400">
              <a:buClrTx/>
              <a:buSzTx/>
              <a:buFontTx/>
              <a:buNone/>
            </a:pPr>
            <a:endParaRPr lang="en-US" sz="2400" dirty="0"/>
          </a:p>
          <a:p>
            <a:pPr defTabSz="914400">
              <a:buClrTx/>
              <a:buSzTx/>
              <a:buFontTx/>
              <a:buNone/>
            </a:pPr>
            <a:r>
              <a:rPr lang="en-US" sz="2400" dirty="0" smtClean="0">
                <a:solidFill>
                  <a:schemeClr val="tx1"/>
                </a:solidFill>
              </a:rPr>
              <a:t>Step 9. Select </a:t>
            </a:r>
            <a:r>
              <a:rPr lang="en-US" sz="2400" dirty="0" smtClean="0"/>
              <a:t>representations to present the </a:t>
            </a:r>
          </a:p>
          <a:p>
            <a:pPr marL="342900" indent="-342900" defTabSz="914400">
              <a:buClrTx/>
              <a:buSzTx/>
              <a:buFontTx/>
              <a:buChar char="-"/>
            </a:pPr>
            <a:r>
              <a:rPr lang="en-US" sz="2400" dirty="0" smtClean="0"/>
              <a:t>problem analysis purpose and procedure.</a:t>
            </a:r>
          </a:p>
          <a:p>
            <a:pPr marL="342900" indent="-342900" defTabSz="914400">
              <a:buClrTx/>
              <a:buSzTx/>
              <a:buFontTx/>
              <a:buChar char="-"/>
            </a:pPr>
            <a:r>
              <a:rPr lang="en-US" sz="2400" dirty="0"/>
              <a:t>r</a:t>
            </a:r>
            <a:r>
              <a:rPr lang="en-US" sz="2400" dirty="0" smtClean="0"/>
              <a:t>esults of the problems analysis </a:t>
            </a:r>
          </a:p>
          <a:p>
            <a:pPr marL="342900" indent="-342900" defTabSz="914400">
              <a:buClrTx/>
              <a:buSzTx/>
              <a:buFontTx/>
              <a:buChar char="-"/>
            </a:pPr>
            <a:r>
              <a:rPr lang="en-US" sz="2400" dirty="0" smtClean="0">
                <a:solidFill>
                  <a:schemeClr val="tx1"/>
                </a:solidFill>
              </a:rPr>
              <a:t>Results of the solution analysis</a:t>
            </a:r>
            <a:endParaRPr lang="en-US" sz="2400" dirty="0">
              <a:solidFill>
                <a:schemeClr val="tx1"/>
              </a:solidFill>
            </a:endParaRPr>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Problem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3516280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0" y="14287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59" name="Rectangle 2"/>
          <p:cNvSpPr>
            <a:spLocks noChangeArrowheads="1"/>
          </p:cNvSpPr>
          <p:nvPr/>
        </p:nvSpPr>
        <p:spPr bwMode="auto">
          <a:xfrm>
            <a:off x="1588" y="879475"/>
            <a:ext cx="180975"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a:solidFill>
                  <a:srgbClr val="000000"/>
                </a:solidFill>
                <a:latin typeface="Calibri" pitchFamily="34" charset="0"/>
              </a:rPr>
              <a:t/>
            </a:r>
            <a:br>
              <a:rPr lang="en-US" sz="4000">
                <a:solidFill>
                  <a:srgbClr val="000000"/>
                </a:solidFill>
                <a:latin typeface="Calibri" pitchFamily="34" charset="0"/>
              </a:rPr>
            </a:br>
            <a:endParaRPr lang="en-US" sz="4000">
              <a:solidFill>
                <a:srgbClr val="000000"/>
              </a:solidFill>
              <a:latin typeface="Calibri" pitchFamily="34"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000">
              <a:solidFill>
                <a:srgbClr val="000000"/>
              </a:solidFill>
              <a:latin typeface="Calibri" pitchFamily="34" charset="0"/>
            </a:endParaRPr>
          </a:p>
        </p:txBody>
      </p:sp>
      <p:graphicFrame>
        <p:nvGraphicFramePr>
          <p:cNvPr id="24669" name="Group 93"/>
          <p:cNvGraphicFramePr>
            <a:graphicFrameLocks noGrp="1"/>
          </p:cNvGraphicFramePr>
          <p:nvPr>
            <p:extLst>
              <p:ext uri="{D42A27DB-BD31-4B8C-83A1-F6EECF244321}">
                <p14:modId xmlns:p14="http://schemas.microsoft.com/office/powerpoint/2010/main" val="3373464146"/>
              </p:ext>
            </p:extLst>
          </p:nvPr>
        </p:nvGraphicFramePr>
        <p:xfrm>
          <a:off x="156765" y="588407"/>
          <a:ext cx="8809038" cy="6067099"/>
        </p:xfrm>
        <a:graphic>
          <a:graphicData uri="http://schemas.openxmlformats.org/drawingml/2006/table">
            <a:tbl>
              <a:tblPr/>
              <a:tblGrid>
                <a:gridCol w="1797050"/>
                <a:gridCol w="2309813"/>
                <a:gridCol w="2524125"/>
                <a:gridCol w="2178050"/>
              </a:tblGrid>
              <a:tr h="1700089">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800" b="1" i="0" u="none" strike="noStrike" cap="none" normalizeH="0" baseline="0" dirty="0" smtClean="0">
                          <a:ln>
                            <a:noFill/>
                          </a:ln>
                          <a:solidFill>
                            <a:srgbClr val="000000"/>
                          </a:solidFill>
                          <a:effectLst/>
                          <a:latin typeface="Arial" charset="0"/>
                          <a:cs typeface="Times New Roman" pitchFamily="18" charset="0"/>
                        </a:rPr>
                        <a:t> </a:t>
                      </a:r>
                    </a:p>
                  </a:txBody>
                  <a:tcPr marL="54720" marR="54720" marT="29482" marB="0" horzOverflow="overflow">
                    <a:lnL w="93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800" b="1" i="0" u="none" strike="noStrike" cap="none" normalizeH="0" baseline="0" dirty="0" smtClean="0">
                          <a:ln>
                            <a:noFill/>
                          </a:ln>
                          <a:solidFill>
                            <a:schemeClr val="accent6">
                              <a:lumMod val="50000"/>
                            </a:schemeClr>
                          </a:solidFill>
                          <a:effectLst/>
                          <a:latin typeface="Arial" charset="0"/>
                          <a:cs typeface="Times New Roman" pitchFamily="18" charset="0"/>
                        </a:rPr>
                        <a:t>Rights ( Tenure/ownership) </a:t>
                      </a:r>
                      <a:r>
                        <a:rPr kumimoji="0" lang="en-GB" sz="1800" b="1" i="0" u="none" strike="noStrike" cap="none" normalizeH="0" baseline="0" dirty="0" smtClean="0">
                          <a:ln>
                            <a:noFill/>
                          </a:ln>
                          <a:solidFill>
                            <a:schemeClr val="tx1"/>
                          </a:solidFill>
                          <a:effectLst/>
                          <a:latin typeface="Arial" charset="0"/>
                          <a:cs typeface="Times New Roman" pitchFamily="18" charset="0"/>
                        </a:rPr>
                        <a:t>over the forest </a:t>
                      </a:r>
                      <a:r>
                        <a:rPr kumimoji="0" lang="en-GB" sz="1400" b="1" i="0" u="none" strike="noStrike" cap="none" normalizeH="0" baseline="0" dirty="0" smtClean="0">
                          <a:ln>
                            <a:noFill/>
                          </a:ln>
                          <a:solidFill>
                            <a:schemeClr val="tx1"/>
                          </a:solidFill>
                          <a:effectLst/>
                          <a:latin typeface="Arial" charset="0"/>
                          <a:cs typeface="Times New Roman" pitchFamily="18" charset="0"/>
                        </a:rPr>
                        <a:t> </a:t>
                      </a:r>
                      <a:r>
                        <a:rPr kumimoji="0" lang="en-GB" sz="1400" b="1" i="0" u="none" strike="noStrike" cap="none" normalizeH="0" baseline="0" dirty="0" smtClean="0">
                          <a:ln>
                            <a:noFill/>
                          </a:ln>
                          <a:solidFill>
                            <a:srgbClr val="000000"/>
                          </a:solidFill>
                          <a:effectLst/>
                          <a:latin typeface="Arial" charset="0"/>
                          <a:cs typeface="Times New Roman" pitchFamily="18" charset="0"/>
                        </a:rPr>
                        <a:t>( 10 = complete ownership, 0= none)</a:t>
                      </a: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1" i="0" u="none" strike="noStrike" cap="none" normalizeH="0" baseline="0" dirty="0" smtClean="0">
                          <a:ln>
                            <a:noFill/>
                          </a:ln>
                          <a:solidFill>
                            <a:schemeClr val="accent6">
                              <a:lumMod val="50000"/>
                            </a:schemeClr>
                          </a:solidFill>
                          <a:effectLst/>
                          <a:latin typeface="Arial" charset="0"/>
                          <a:cs typeface="Times New Roman" pitchFamily="18" charset="0"/>
                        </a:rPr>
                        <a:t>Revenues and benefits. </a:t>
                      </a:r>
                      <a:r>
                        <a:rPr kumimoji="0" lang="en-GB" sz="1400" b="1" i="0" u="none" strike="noStrike" cap="none" normalizeH="0" baseline="0" dirty="0" smtClean="0">
                          <a:ln>
                            <a:noFill/>
                          </a:ln>
                          <a:solidFill>
                            <a:srgbClr val="000000"/>
                          </a:solidFill>
                          <a:effectLst/>
                          <a:latin typeface="Arial" charset="0"/>
                          <a:cs typeface="Times New Roman" pitchFamily="18" charset="0"/>
                        </a:rPr>
                        <a:t>( 10 = maximising benefits from sustainable forest management, 0= not realising any benefits from sustainable forest management)</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400" b="1" i="0" u="none" strike="noStrike" cap="none" normalizeH="0" baseline="0" dirty="0" smtClean="0">
                        <a:ln>
                          <a:noFill/>
                        </a:ln>
                        <a:solidFill>
                          <a:srgbClr val="000000"/>
                        </a:solidFill>
                        <a:effectLst/>
                        <a:latin typeface="Arial" charset="0"/>
                        <a:cs typeface="Times New Roman" pitchFamily="18" charset="0"/>
                      </a:endParaRP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1800" b="1" i="0" u="none" strike="noStrike" cap="none" normalizeH="0" baseline="0" dirty="0" smtClean="0">
                          <a:ln>
                            <a:noFill/>
                          </a:ln>
                          <a:solidFill>
                            <a:schemeClr val="accent6">
                              <a:lumMod val="50000"/>
                            </a:schemeClr>
                          </a:solidFill>
                          <a:effectLst/>
                          <a:latin typeface="Arial" charset="0"/>
                          <a:cs typeface="Times New Roman" pitchFamily="18" charset="0"/>
                        </a:rPr>
                        <a:t>Responsibilities. </a:t>
                      </a:r>
                      <a:r>
                        <a:rPr kumimoji="0" lang="en-GB" sz="1600" b="1" i="0" u="none" strike="noStrike" cap="none" normalizeH="0" baseline="0" dirty="0" smtClean="0">
                          <a:ln>
                            <a:noFill/>
                          </a:ln>
                          <a:solidFill>
                            <a:schemeClr val="tx1"/>
                          </a:solidFill>
                          <a:effectLst/>
                          <a:latin typeface="Arial" charset="0"/>
                          <a:cs typeface="Times New Roman" pitchFamily="18" charset="0"/>
                        </a:rPr>
                        <a:t>Motivation for sustainable forest management</a:t>
                      </a:r>
                      <a:r>
                        <a:rPr kumimoji="0" lang="en-GB" sz="1400" b="1" i="0" u="none" strike="noStrike" cap="none" normalizeH="0" baseline="0" dirty="0" smtClean="0">
                          <a:ln>
                            <a:noFill/>
                          </a:ln>
                          <a:solidFill>
                            <a:srgbClr val="000000"/>
                          </a:solidFill>
                          <a:effectLst/>
                          <a:latin typeface="Arial" charset="0"/>
                          <a:cs typeface="Times New Roman" pitchFamily="18" charset="0"/>
                        </a:rPr>
                        <a:t>( 10 = very high, 0= none)</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sz="1400" b="1" i="0" u="none" strike="noStrike" cap="none" normalizeH="0" baseline="0" dirty="0" smtClean="0">
                        <a:ln>
                          <a:noFill/>
                        </a:ln>
                        <a:solidFill>
                          <a:srgbClr val="000000"/>
                        </a:solidFill>
                        <a:effectLst/>
                        <a:latin typeface="Arial" charset="0"/>
                        <a:cs typeface="Times New Roman" pitchFamily="18" charset="0"/>
                      </a:endParaRPr>
                    </a:p>
                  </a:txBody>
                  <a:tcPr marL="54720" marR="54720" marT="29482" marB="0" horzOverflow="overflow">
                    <a:lnL w="288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r>
              <a:tr h="1285307">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1" i="0" u="none" strike="noStrike" cap="none" normalizeH="0" baseline="0" dirty="0" smtClean="0">
                          <a:ln>
                            <a:noFill/>
                          </a:ln>
                          <a:solidFill>
                            <a:srgbClr val="000000"/>
                          </a:solidFill>
                          <a:effectLst/>
                          <a:latin typeface="Arial" pitchFamily="34" charset="0"/>
                          <a:cs typeface="Arial" pitchFamily="34" charset="0"/>
                        </a:rPr>
                        <a:t>Current situation for forest communities</a:t>
                      </a:r>
                    </a:p>
                  </a:txBody>
                  <a:tcPr marL="54720" marR="54720" marT="0" marB="0" horzOverflow="overflow">
                    <a:lnL w="93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smtClean="0">
                          <a:ln>
                            <a:noFill/>
                          </a:ln>
                          <a:solidFill>
                            <a:srgbClr val="000000"/>
                          </a:solidFill>
                          <a:effectLst/>
                          <a:latin typeface="Arial" charset="0"/>
                          <a:cs typeface="Times New Roman" pitchFamily="18" charset="0"/>
                        </a:rPr>
                        <a:t> </a:t>
                      </a: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
                      </a:r>
                      <a:br>
                        <a:rPr kumimoji="0" lang="en-GB" sz="1800" b="0" i="0" u="none" strike="noStrike" cap="none" normalizeH="0" baseline="0" smtClean="0">
                          <a:ln>
                            <a:noFill/>
                          </a:ln>
                          <a:solidFill>
                            <a:srgbClr val="000000"/>
                          </a:solidFill>
                          <a:effectLst/>
                          <a:latin typeface="Calibri" pitchFamily="34" charset="0"/>
                          <a:cs typeface="Times New Roman" pitchFamily="18" charset="0"/>
                        </a:rPr>
                      </a:br>
                      <a:endParaRPr kumimoji="0" lang="en-GB" sz="1800" b="0" i="0" u="none" strike="noStrike" cap="none" normalizeH="0" baseline="0" smtClean="0">
                        <a:ln>
                          <a:noFill/>
                        </a:ln>
                        <a:solidFill>
                          <a:srgbClr val="000000"/>
                        </a:solidFill>
                        <a:effectLst/>
                        <a:latin typeface="Calibri" pitchFamily="34" charset="0"/>
                        <a:cs typeface="Times New Roman" pitchFamily="18" charset="0"/>
                      </a:endParaRPr>
                    </a:p>
                  </a:txBody>
                  <a:tcPr marL="54720" marR="5472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smtClean="0">
                        <a:ln>
                          <a:noFill/>
                        </a:ln>
                        <a:solidFill>
                          <a:srgbClr val="000000"/>
                        </a:solidFill>
                        <a:effectLst/>
                        <a:latin typeface="Calibri" pitchFamily="34" charset="0"/>
                        <a:cs typeface="Arial" charset="0"/>
                      </a:endParaRPr>
                    </a:p>
                  </a:txBody>
                  <a:tcPr marL="54720" marR="54720" marT="0" marB="0" horzOverflow="overflow">
                    <a:lnL w="288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826591">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800" b="1" i="0" u="none" strike="noStrike" cap="none" normalizeH="0" baseline="0" smtClean="0">
                          <a:ln>
                            <a:noFill/>
                          </a:ln>
                          <a:solidFill>
                            <a:srgbClr val="000000"/>
                          </a:solidFill>
                          <a:effectLst/>
                          <a:latin typeface="Arial" charset="0"/>
                          <a:cs typeface="Times New Roman" pitchFamily="18" charset="0"/>
                        </a:rPr>
                        <a:t> </a:t>
                      </a:r>
                    </a:p>
                  </a:txBody>
                  <a:tcPr marL="54720" marR="54720" marT="29482" marB="0" horzOverflow="overflow">
                    <a:lnL w="93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1" i="0" u="none" strike="noStrike" cap="none" normalizeH="0" baseline="0" dirty="0" smtClean="0">
                          <a:ln>
                            <a:noFill/>
                          </a:ln>
                          <a:solidFill>
                            <a:schemeClr val="tx1"/>
                          </a:solidFill>
                          <a:effectLst/>
                          <a:latin typeface="Arial" charset="0"/>
                          <a:cs typeface="Times New Roman" pitchFamily="18" charset="0"/>
                        </a:rPr>
                        <a:t>Tenure/ownership over the forest </a:t>
                      </a: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1" i="0" u="none" strike="noStrike" cap="none" normalizeH="0" baseline="0" dirty="0" smtClean="0">
                          <a:ln>
                            <a:noFill/>
                          </a:ln>
                          <a:solidFill>
                            <a:schemeClr val="accent5">
                              <a:lumMod val="50000"/>
                            </a:schemeClr>
                          </a:solidFill>
                          <a:effectLst/>
                          <a:latin typeface="Arial" charset="0"/>
                          <a:cs typeface="Times New Roman" pitchFamily="18" charset="0"/>
                        </a:rPr>
                        <a:t>Revenues and benefits</a:t>
                      </a:r>
                      <a:r>
                        <a:rPr kumimoji="0" lang="en-GB" sz="1400" b="1" i="0" u="none" strike="noStrike" cap="none" normalizeH="0" baseline="0" dirty="0" smtClean="0">
                          <a:ln>
                            <a:noFill/>
                          </a:ln>
                          <a:solidFill>
                            <a:srgbClr val="000000"/>
                          </a:solidFill>
                          <a:effectLst/>
                          <a:latin typeface="Arial" charset="0"/>
                          <a:cs typeface="Times New Roman" pitchFamily="18" charset="0"/>
                        </a:rPr>
                        <a:t>. </a:t>
                      </a:r>
                      <a:endParaRPr kumimoji="0" lang="en-GB" sz="1600" b="1" i="0" u="none" strike="noStrike" cap="none" normalizeH="0" baseline="0" dirty="0" smtClean="0">
                        <a:ln>
                          <a:noFill/>
                        </a:ln>
                        <a:solidFill>
                          <a:srgbClr val="000000"/>
                        </a:solidFill>
                        <a:effectLst/>
                        <a:latin typeface="Arial" charset="0"/>
                        <a:cs typeface="Times New Roman" pitchFamily="18" charset="0"/>
                      </a:endParaRP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1" i="0" u="none" strike="noStrike" cap="none" normalizeH="0" baseline="0" dirty="0" smtClean="0">
                          <a:ln>
                            <a:noFill/>
                          </a:ln>
                          <a:solidFill>
                            <a:schemeClr val="tx1"/>
                          </a:solidFill>
                          <a:effectLst/>
                          <a:latin typeface="Arial" charset="0"/>
                          <a:cs typeface="Times New Roman" pitchFamily="18" charset="0"/>
                        </a:rPr>
                        <a:t>Responsibility. Motivation for sustainable Forest Management</a:t>
                      </a:r>
                    </a:p>
                  </a:txBody>
                  <a:tcPr marL="54720" marR="54720" marT="29482" marB="0" horzOverflow="overflow">
                    <a:lnL w="288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B8CCE4"/>
                    </a:solidFill>
                  </a:tcPr>
                </a:tc>
              </a:tr>
              <a:tr h="1905890">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1" i="0" u="none" strike="noStrike" cap="none" normalizeH="0" baseline="0" dirty="0" smtClean="0">
                          <a:ln>
                            <a:noFill/>
                          </a:ln>
                          <a:solidFill>
                            <a:srgbClr val="000000"/>
                          </a:solidFill>
                          <a:effectLst/>
                          <a:latin typeface="Arial" pitchFamily="34" charset="0"/>
                          <a:cs typeface="Arial" pitchFamily="34" charset="0"/>
                        </a:rPr>
                        <a:t>Ideal situation for forest communities in ideal Sustainable Forest Management for a Green Economy</a:t>
                      </a:r>
                      <a:endParaRPr kumimoji="0" lang="en-GB" sz="2400" b="1" i="0" u="none" strike="noStrike" cap="none" normalizeH="0" baseline="0" dirty="0" smtClean="0">
                        <a:ln>
                          <a:noFill/>
                        </a:ln>
                        <a:solidFill>
                          <a:srgbClr val="000000"/>
                        </a:solidFill>
                        <a:effectLst/>
                        <a:latin typeface="Calibri" pitchFamily="34" charset="0"/>
                        <a:cs typeface="Arial" charset="0"/>
                      </a:endParaRPr>
                    </a:p>
                  </a:txBody>
                  <a:tcPr marL="54720" marR="54720" marT="0" marB="0" horzOverflow="overflow">
                    <a:lnL w="93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Times New Roman" pitchFamily="18" charset="0"/>
                        </a:rPr>
                        <a:t> </a:t>
                      </a:r>
                    </a:p>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smtClean="0">
                          <a:ln>
                            <a:noFill/>
                          </a:ln>
                          <a:solidFill>
                            <a:srgbClr val="000000"/>
                          </a:solidFill>
                          <a:effectLst/>
                          <a:latin typeface="Arial" charset="0"/>
                          <a:cs typeface="Times New Roman" pitchFamily="18" charset="0"/>
                        </a:rPr>
                        <a:t>  </a:t>
                      </a:r>
                    </a:p>
                  </a:txBody>
                  <a:tcPr marL="54720" marR="54720" marT="29482"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800" b="0" i="0" u="none" strike="noStrike" cap="none" normalizeH="0" baseline="0" smtClean="0">
                          <a:ln>
                            <a:noFill/>
                          </a:ln>
                          <a:solidFill>
                            <a:srgbClr val="000000"/>
                          </a:solidFill>
                          <a:effectLst/>
                          <a:latin typeface="Calibri" pitchFamily="34" charset="0"/>
                          <a:cs typeface="Times New Roman" pitchFamily="18" charset="0"/>
                        </a:rPr>
                        <a:t/>
                      </a:r>
                      <a:br>
                        <a:rPr kumimoji="0" lang="en-GB" sz="1800" b="0" i="0" u="none" strike="noStrike" cap="none" normalizeH="0" baseline="0" smtClean="0">
                          <a:ln>
                            <a:noFill/>
                          </a:ln>
                          <a:solidFill>
                            <a:srgbClr val="000000"/>
                          </a:solidFill>
                          <a:effectLst/>
                          <a:latin typeface="Calibri" pitchFamily="34" charset="0"/>
                          <a:cs typeface="Times New Roman" pitchFamily="18" charset="0"/>
                        </a:rPr>
                      </a:br>
                      <a:endParaRPr kumimoji="0" lang="en-GB" sz="1800" b="0" i="0" u="none" strike="noStrike" cap="none" normalizeH="0" baseline="0" smtClean="0">
                        <a:ln>
                          <a:noFill/>
                        </a:ln>
                        <a:solidFill>
                          <a:srgbClr val="000000"/>
                        </a:solidFill>
                        <a:effectLst/>
                        <a:latin typeface="Calibri" pitchFamily="34" charset="0"/>
                        <a:cs typeface="Times New Roman" pitchFamily="18" charset="0"/>
                      </a:endParaRPr>
                    </a:p>
                  </a:txBody>
                  <a:tcPr marL="54720" marR="54720" marT="0"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L="54720" marR="54720" marT="0" marB="0" horzOverflow="overflow">
                    <a:lnL w="288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5088" name="Oval 61"/>
          <p:cNvSpPr>
            <a:spLocks noChangeArrowheads="1"/>
          </p:cNvSpPr>
          <p:nvPr/>
        </p:nvSpPr>
        <p:spPr bwMode="auto">
          <a:xfrm>
            <a:off x="7667625" y="5229225"/>
            <a:ext cx="457200" cy="45720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89" name="Oval 62"/>
          <p:cNvSpPr>
            <a:spLocks noChangeArrowheads="1"/>
          </p:cNvSpPr>
          <p:nvPr/>
        </p:nvSpPr>
        <p:spPr bwMode="auto">
          <a:xfrm>
            <a:off x="2700338" y="5300663"/>
            <a:ext cx="457200" cy="45720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90" name="Oval 63"/>
          <p:cNvSpPr>
            <a:spLocks noChangeArrowheads="1"/>
          </p:cNvSpPr>
          <p:nvPr/>
        </p:nvSpPr>
        <p:spPr bwMode="auto">
          <a:xfrm>
            <a:off x="5292725" y="5229225"/>
            <a:ext cx="457200" cy="45720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91" name="Oval 64"/>
          <p:cNvSpPr>
            <a:spLocks noChangeArrowheads="1"/>
          </p:cNvSpPr>
          <p:nvPr/>
        </p:nvSpPr>
        <p:spPr bwMode="auto">
          <a:xfrm>
            <a:off x="7787368" y="3141779"/>
            <a:ext cx="457200" cy="45720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92" name="Oval 65"/>
          <p:cNvSpPr>
            <a:spLocks noChangeArrowheads="1"/>
          </p:cNvSpPr>
          <p:nvPr/>
        </p:nvSpPr>
        <p:spPr bwMode="auto">
          <a:xfrm>
            <a:off x="5358039" y="3141779"/>
            <a:ext cx="457200" cy="45720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93" name="Oval 66"/>
          <p:cNvSpPr>
            <a:spLocks noChangeArrowheads="1"/>
          </p:cNvSpPr>
          <p:nvPr/>
        </p:nvSpPr>
        <p:spPr bwMode="auto">
          <a:xfrm>
            <a:off x="2757942" y="3141779"/>
            <a:ext cx="457200" cy="457200"/>
          </a:xfrm>
          <a:prstGeom prst="ellipse">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Rights( ownership), revenues( benefits)</a:t>
            </a:r>
            <a:r>
              <a:rPr kumimoji="0" lang="en-US" sz="2400" b="0" i="0" u="none" strike="noStrike" kern="1200" cap="none" spc="0" normalizeH="0" noProof="0" dirty="0" smtClean="0">
                <a:ln>
                  <a:noFill/>
                </a:ln>
                <a:solidFill>
                  <a:srgbClr val="000000"/>
                </a:solidFill>
                <a:effectLst/>
                <a:uLnTx/>
                <a:uFillTx/>
                <a:latin typeface="Calibri"/>
                <a:ea typeface="+mj-ea"/>
                <a:cs typeface="+mj-cs"/>
              </a:rPr>
              <a:t> and responsibilities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12950321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914400" y="1052513"/>
            <a:ext cx="6970713"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a:solidFill>
                  <a:srgbClr val="000000"/>
                </a:solidFill>
              </a:rPr>
              <a:t/>
            </a:r>
            <a:br>
              <a:rPr lang="en-US" sz="2800">
                <a:solidFill>
                  <a:srgbClr val="000000"/>
                </a:solidFill>
              </a:rPr>
            </a:br>
            <a:endParaRPr lang="en-US" sz="2800">
              <a:solidFill>
                <a:srgbClr val="000000"/>
              </a:solidFill>
            </a:endParaRPr>
          </a:p>
        </p:txBody>
      </p:sp>
      <p:sp>
        <p:nvSpPr>
          <p:cNvPr id="31748" name="Text Box 4"/>
          <p:cNvSpPr txBox="1">
            <a:spLocks noChangeArrowheads="1"/>
          </p:cNvSpPr>
          <p:nvPr/>
        </p:nvSpPr>
        <p:spPr bwMode="auto">
          <a:xfrm>
            <a:off x="611188" y="1268413"/>
            <a:ext cx="8137525" cy="47346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bg1"/>
                </a:solidFill>
                <a:latin typeface="Arial" charset="0"/>
                <a:cs typeface="Arial" charset="0"/>
              </a:defRPr>
            </a:lvl1pPr>
            <a:lvl2pPr eaLnBrk="0" hangingPunct="0">
              <a:defRPr>
                <a:solidFill>
                  <a:schemeClr val="bg1"/>
                </a:solidFill>
                <a:latin typeface="Arial" charset="0"/>
                <a:cs typeface="Arial" charset="0"/>
              </a:defRPr>
            </a:lvl2pPr>
            <a:lvl3pPr eaLnBrk="0" hangingPunct="0">
              <a:defRPr>
                <a:solidFill>
                  <a:schemeClr val="bg1"/>
                </a:solidFill>
                <a:latin typeface="Arial" charset="0"/>
                <a:cs typeface="Arial" charset="0"/>
              </a:defRPr>
            </a:lvl3pPr>
            <a:lvl4pPr eaLnBrk="0" hangingPunct="0">
              <a:defRPr>
                <a:solidFill>
                  <a:schemeClr val="bg1"/>
                </a:solidFill>
                <a:latin typeface="Arial" charset="0"/>
                <a:cs typeface="Arial" charset="0"/>
              </a:defRPr>
            </a:lvl4pPr>
            <a:lvl5pPr eaLnBrk="0" hangingPunct="0">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cs typeface="Arial" charset="0"/>
              </a:defRPr>
            </a:lvl9pPr>
          </a:lstStyle>
          <a:p>
            <a:pPr eaLnBrk="1" hangingPunct="1">
              <a:spcBef>
                <a:spcPct val="50000"/>
              </a:spcBef>
              <a:defRPr/>
            </a:pPr>
            <a:r>
              <a:rPr lang="en-US" sz="2000" dirty="0" smtClean="0">
                <a:solidFill>
                  <a:schemeClr val="tx1"/>
                </a:solidFill>
              </a:rPr>
              <a:t>Procedure.</a:t>
            </a:r>
          </a:p>
          <a:p>
            <a:pPr eaLnBrk="1" hangingPunct="1">
              <a:spcBef>
                <a:spcPct val="50000"/>
              </a:spcBef>
              <a:defRPr/>
            </a:pPr>
            <a:r>
              <a:rPr lang="en-US" sz="2000" dirty="0" smtClean="0">
                <a:solidFill>
                  <a:schemeClr val="tx1"/>
                </a:solidFill>
              </a:rPr>
              <a:t>1 Brain storm on what tenure, users rights and responsibilities exist using cards on the top row </a:t>
            </a:r>
            <a:r>
              <a:rPr lang="en-US" sz="2000" dirty="0" smtClean="0">
                <a:solidFill>
                  <a:srgbClr val="FF3300"/>
                </a:solidFill>
              </a:rPr>
              <a:t>for the current situation.</a:t>
            </a:r>
            <a:endParaRPr lang="en-US" sz="2000" dirty="0" smtClean="0">
              <a:solidFill>
                <a:schemeClr val="tx1"/>
              </a:solidFill>
            </a:endParaRPr>
          </a:p>
          <a:p>
            <a:pPr eaLnBrk="1" hangingPunct="1">
              <a:spcBef>
                <a:spcPct val="50000"/>
              </a:spcBef>
              <a:defRPr/>
            </a:pPr>
            <a:r>
              <a:rPr lang="en-US" sz="2000" dirty="0" smtClean="0">
                <a:solidFill>
                  <a:schemeClr val="tx1"/>
                </a:solidFill>
              </a:rPr>
              <a:t>2. Now either using counters or numbers assign a score out of 10 according to how you feel about your tenure, user rights and tenure. 10 is complete, 0 is nothing. Work out percentages.</a:t>
            </a:r>
          </a:p>
          <a:p>
            <a:pPr eaLnBrk="1" hangingPunct="1">
              <a:spcBef>
                <a:spcPct val="50000"/>
              </a:spcBef>
              <a:defRPr/>
            </a:pPr>
            <a:r>
              <a:rPr lang="en-US" sz="2000" dirty="0" smtClean="0">
                <a:solidFill>
                  <a:schemeClr val="tx1"/>
                </a:solidFill>
              </a:rPr>
              <a:t>3. Now follow the same procedure for the second row for </a:t>
            </a:r>
            <a:r>
              <a:rPr lang="en-US" sz="2000" dirty="0" smtClean="0">
                <a:solidFill>
                  <a:srgbClr val="FF3300"/>
                </a:solidFill>
              </a:rPr>
              <a:t>the ideal situation with sustainable forest management for greener economies fully functioning. </a:t>
            </a:r>
            <a:r>
              <a:rPr lang="en-US" sz="2000" dirty="0" smtClean="0">
                <a:solidFill>
                  <a:schemeClr val="tx1"/>
                </a:solidFill>
              </a:rPr>
              <a:t>What would be the ideal amount and balance of rights, benefits and responsibilities for community members?</a:t>
            </a:r>
          </a:p>
          <a:p>
            <a:pPr marL="0" indent="0">
              <a:spcBef>
                <a:spcPts val="800"/>
              </a:spcBef>
              <a:defRPr/>
            </a:pPr>
            <a:endParaRPr lang="en-US" dirty="0" smtClean="0">
              <a:solidFill>
                <a:schemeClr val="tx1"/>
              </a:solidFill>
            </a:endParaRPr>
          </a:p>
          <a:p>
            <a:pPr eaLnBrk="1" hangingPunct="1">
              <a:spcBef>
                <a:spcPct val="50000"/>
              </a:spcBef>
              <a:defRPr/>
            </a:pPr>
            <a:r>
              <a:rPr lang="en-US" dirty="0" smtClean="0">
                <a:solidFill>
                  <a:schemeClr val="tx1"/>
                </a:solidFill>
              </a:rPr>
              <a:t> </a:t>
            </a:r>
          </a:p>
        </p:txBody>
      </p:sp>
      <p:sp>
        <p:nvSpPr>
          <p:cNvPr id="5"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Rights( ownership), revenues( benefits)</a:t>
            </a:r>
            <a:r>
              <a:rPr kumimoji="0" lang="en-US" sz="2400" b="0" i="0" u="none" strike="noStrike" kern="1200" cap="none" spc="0" normalizeH="0" noProof="0" dirty="0" smtClean="0">
                <a:ln>
                  <a:noFill/>
                </a:ln>
                <a:solidFill>
                  <a:srgbClr val="000000"/>
                </a:solidFill>
                <a:effectLst/>
                <a:uLnTx/>
                <a:uFillTx/>
                <a:latin typeface="Calibri"/>
                <a:ea typeface="+mj-ea"/>
                <a:cs typeface="+mj-cs"/>
              </a:rPr>
              <a:t> and responsibilities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8875850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914400" y="1052513"/>
            <a:ext cx="6970713"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a:solidFill>
                  <a:srgbClr val="000000"/>
                </a:solidFill>
              </a:rPr>
              <a:t/>
            </a:r>
            <a:br>
              <a:rPr lang="en-US" sz="2800">
                <a:solidFill>
                  <a:srgbClr val="000000"/>
                </a:solidFill>
              </a:rPr>
            </a:br>
            <a:endParaRPr lang="en-US" sz="2800">
              <a:solidFill>
                <a:srgbClr val="000000"/>
              </a:solidFill>
            </a:endParaRPr>
          </a:p>
        </p:txBody>
      </p:sp>
      <p:sp>
        <p:nvSpPr>
          <p:cNvPr id="47107" name="Text Box 4"/>
          <p:cNvSpPr txBox="1">
            <a:spLocks noChangeArrowheads="1"/>
          </p:cNvSpPr>
          <p:nvPr/>
        </p:nvSpPr>
        <p:spPr bwMode="auto">
          <a:xfrm>
            <a:off x="608010" y="476672"/>
            <a:ext cx="8137525" cy="61504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bg1"/>
                </a:solidFill>
                <a:latin typeface="Arial" pitchFamily="34" charset="0"/>
                <a:cs typeface="Arial" pitchFamily="34" charset="0"/>
              </a:defRPr>
            </a:lvl1pPr>
            <a:lvl2pPr eaLnBrk="0" hangingPunct="0">
              <a:defRPr>
                <a:solidFill>
                  <a:schemeClr val="bg1"/>
                </a:solidFill>
                <a:latin typeface="Arial" pitchFamily="34" charset="0"/>
                <a:cs typeface="Arial" pitchFamily="34" charset="0"/>
              </a:defRPr>
            </a:lvl2pPr>
            <a:lvl3pPr eaLnBrk="0" hangingPunct="0">
              <a:defRPr>
                <a:solidFill>
                  <a:schemeClr val="bg1"/>
                </a:solidFill>
                <a:latin typeface="Arial" pitchFamily="34" charset="0"/>
                <a:cs typeface="Arial" pitchFamily="34" charset="0"/>
              </a:defRPr>
            </a:lvl3pPr>
            <a:lvl4pPr eaLnBrk="0" hangingPunct="0">
              <a:defRPr>
                <a:solidFill>
                  <a:schemeClr val="bg1"/>
                </a:solidFill>
                <a:latin typeface="Arial" pitchFamily="34" charset="0"/>
                <a:cs typeface="Arial" pitchFamily="34" charset="0"/>
              </a:defRPr>
            </a:lvl4pPr>
            <a:lvl5pPr eaLnBrk="0" hangingPunct="0">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pitchFamily="34" charset="0"/>
                <a:cs typeface="Arial" pitchFamily="34" charset="0"/>
              </a:defRPr>
            </a:lvl9pPr>
          </a:lstStyle>
          <a:p>
            <a:pPr eaLnBrk="1" hangingPunct="1">
              <a:spcBef>
                <a:spcPct val="50000"/>
              </a:spcBef>
            </a:pPr>
            <a:endParaRPr lang="en-US" dirty="0">
              <a:solidFill>
                <a:schemeClr val="tx1"/>
              </a:solidFill>
            </a:endParaRPr>
          </a:p>
          <a:p>
            <a:pPr eaLnBrk="1" hangingPunct="1">
              <a:spcBef>
                <a:spcPct val="50000"/>
              </a:spcBef>
            </a:pPr>
            <a:r>
              <a:rPr lang="en-US" dirty="0">
                <a:solidFill>
                  <a:schemeClr val="tx1"/>
                </a:solidFill>
              </a:rPr>
              <a:t>4. Identify shift in percentage between present situation and ideal situation.</a:t>
            </a:r>
          </a:p>
          <a:p>
            <a:pPr eaLnBrk="1" hangingPunct="1">
              <a:spcBef>
                <a:spcPct val="50000"/>
              </a:spcBef>
            </a:pPr>
            <a:endParaRPr lang="en-US" dirty="0">
              <a:solidFill>
                <a:schemeClr val="tx1"/>
              </a:solidFill>
            </a:endParaRPr>
          </a:p>
          <a:p>
            <a:pPr eaLnBrk="1" hangingPunct="1"/>
            <a:r>
              <a:rPr lang="en-US" dirty="0">
                <a:solidFill>
                  <a:schemeClr val="tx1"/>
                </a:solidFill>
              </a:rPr>
              <a:t>5. </a:t>
            </a:r>
            <a:r>
              <a:rPr lang="en-US" dirty="0">
                <a:solidFill>
                  <a:srgbClr val="000000"/>
                </a:solidFill>
              </a:rPr>
              <a:t>Discuss the connection between the balance in the 3 columns before and after</a:t>
            </a:r>
            <a:r>
              <a:rPr lang="en-US" dirty="0" smtClean="0">
                <a:solidFill>
                  <a:srgbClr val="000000"/>
                </a:solidFill>
              </a:rPr>
              <a:t>. Are the incentives from rights and revenues sufficient to promote responsibilities for sustainable forest management?</a:t>
            </a:r>
            <a:endParaRPr lang="en-US" dirty="0">
              <a:solidFill>
                <a:srgbClr val="000000"/>
              </a:solidFill>
            </a:endParaRPr>
          </a:p>
          <a:p>
            <a:pPr eaLnBrk="1" hangingPunct="1"/>
            <a:endParaRPr lang="en-US" dirty="0">
              <a:solidFill>
                <a:srgbClr val="000000"/>
              </a:solidFill>
            </a:endParaRPr>
          </a:p>
          <a:p>
            <a:pPr eaLnBrk="1" hangingPunct="1"/>
            <a:r>
              <a:rPr lang="en-US" dirty="0">
                <a:solidFill>
                  <a:srgbClr val="000000"/>
                </a:solidFill>
              </a:rPr>
              <a:t>6. </a:t>
            </a:r>
            <a:r>
              <a:rPr lang="en-US" b="1" dirty="0" smtClean="0">
                <a:solidFill>
                  <a:srgbClr val="FF0000"/>
                </a:solidFill>
              </a:rPr>
              <a:t>Decide at least 3 </a:t>
            </a:r>
            <a:r>
              <a:rPr lang="en-US" b="1" dirty="0">
                <a:solidFill>
                  <a:srgbClr val="FF0000"/>
                </a:solidFill>
              </a:rPr>
              <a:t>feasible forest policy recommendations </a:t>
            </a:r>
            <a:r>
              <a:rPr lang="en-US" dirty="0">
                <a:solidFill>
                  <a:srgbClr val="000000"/>
                </a:solidFill>
              </a:rPr>
              <a:t>that would help lead to a better </a:t>
            </a:r>
            <a:r>
              <a:rPr lang="en-US" dirty="0" smtClean="0">
                <a:solidFill>
                  <a:srgbClr val="000000"/>
                </a:solidFill>
              </a:rPr>
              <a:t>balance between rights, revenues and responsibilities with the aim of further developing sustainable forest management. This can be done by brainstorming ideas on cards, then discussing and agreeing on common recommendations that emerge.</a:t>
            </a:r>
          </a:p>
          <a:p>
            <a:pPr eaLnBrk="1" hangingPunct="1"/>
            <a:endParaRPr lang="en-US" dirty="0" smtClean="0">
              <a:solidFill>
                <a:srgbClr val="000000"/>
              </a:solidFill>
            </a:endParaRPr>
          </a:p>
          <a:p>
            <a:pPr eaLnBrk="1" hangingPunct="1"/>
            <a:r>
              <a:rPr lang="en-US" dirty="0" smtClean="0">
                <a:solidFill>
                  <a:srgbClr val="000000"/>
                </a:solidFill>
              </a:rPr>
              <a:t>7. Write the recommendations on a flip chart.</a:t>
            </a:r>
          </a:p>
          <a:p>
            <a:pPr eaLnBrk="1" hangingPunct="1"/>
            <a:endParaRPr lang="en-US" dirty="0">
              <a:solidFill>
                <a:srgbClr val="000000"/>
              </a:solidFill>
            </a:endParaRPr>
          </a:p>
          <a:p>
            <a:pPr eaLnBrk="1" hangingPunct="1"/>
            <a:r>
              <a:rPr lang="en-US" dirty="0" smtClean="0">
                <a:solidFill>
                  <a:srgbClr val="000000"/>
                </a:solidFill>
              </a:rPr>
              <a:t>8. Assign presenters to explain the 1) purpose and procedure of the method, 2) explain the findings and 3) finally explain the feasible policy recommendations.</a:t>
            </a:r>
            <a:endParaRPr lang="en-US" dirty="0">
              <a:solidFill>
                <a:srgbClr val="000000"/>
              </a:solidFill>
            </a:endParaRPr>
          </a:p>
          <a:p>
            <a:pPr>
              <a:spcBef>
                <a:spcPts val="800"/>
              </a:spcBef>
              <a:buFont typeface="Times New Roman" pitchFamily="18" charset="0"/>
              <a:buAutoNum type="arabicPeriod"/>
            </a:pPr>
            <a:endParaRPr lang="en-US" dirty="0">
              <a:solidFill>
                <a:schemeClr val="tx1"/>
              </a:solidFill>
            </a:endParaRPr>
          </a:p>
          <a:p>
            <a:pPr eaLnBrk="1" hangingPunct="1">
              <a:spcBef>
                <a:spcPct val="50000"/>
              </a:spcBef>
            </a:pPr>
            <a:r>
              <a:rPr lang="en-US" dirty="0">
                <a:solidFill>
                  <a:schemeClr val="tx1"/>
                </a:solidFill>
              </a:rPr>
              <a:t> </a:t>
            </a:r>
          </a:p>
        </p:txBody>
      </p:sp>
      <p:sp>
        <p:nvSpPr>
          <p:cNvPr id="6"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Rights( ownership), revenues( benefits)</a:t>
            </a:r>
            <a:r>
              <a:rPr kumimoji="0" lang="en-US" sz="2400" b="0" i="0" u="none" strike="noStrike" kern="1200" cap="none" spc="0" normalizeH="0" noProof="0" dirty="0" smtClean="0">
                <a:ln>
                  <a:noFill/>
                </a:ln>
                <a:solidFill>
                  <a:srgbClr val="000000"/>
                </a:solidFill>
                <a:effectLst/>
                <a:uLnTx/>
                <a:uFillTx/>
                <a:latin typeface="Calibri"/>
                <a:ea typeface="+mj-ea"/>
                <a:cs typeface="+mj-cs"/>
              </a:rPr>
              <a:t> and responsibilities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31285846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780" name="Group 36"/>
          <p:cNvGraphicFramePr>
            <a:graphicFrameLocks noGrp="1"/>
          </p:cNvGraphicFramePr>
          <p:nvPr>
            <p:ph idx="1"/>
            <p:extLst>
              <p:ext uri="{D42A27DB-BD31-4B8C-83A1-F6EECF244321}">
                <p14:modId xmlns:p14="http://schemas.microsoft.com/office/powerpoint/2010/main" val="3562821341"/>
              </p:ext>
            </p:extLst>
          </p:nvPr>
        </p:nvGraphicFramePr>
        <p:xfrm>
          <a:off x="179512" y="692696"/>
          <a:ext cx="8803506" cy="5645704"/>
        </p:xfrm>
        <a:graphic>
          <a:graphicData uri="http://schemas.openxmlformats.org/drawingml/2006/table">
            <a:tbl>
              <a:tblPr/>
              <a:tblGrid>
                <a:gridCol w="1956709"/>
                <a:gridCol w="2281705"/>
                <a:gridCol w="2330169"/>
                <a:gridCol w="2234923"/>
              </a:tblGrid>
              <a:tr h="1259429">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800080"/>
                          </a:solidFill>
                          <a:effectLst/>
                          <a:latin typeface="Verdana" pitchFamily="34" charset="0"/>
                          <a:cs typeface="Arial" pitchFamily="34" charset="0"/>
                        </a:rPr>
                        <a:t>SWOT analysis of forest sector against Sustainable Forest Management/Green Economy principles </a:t>
                      </a:r>
                    </a:p>
                  </a:txBody>
                  <a:tcPr marL="90000" marR="90000" marT="46796" marB="467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14048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2812AE"/>
                          </a:solidFill>
                          <a:effectLst/>
                          <a:latin typeface="Verdana" pitchFamily="34" charset="0"/>
                          <a:cs typeface="Arial" pitchFamily="34" charset="0"/>
                        </a:rPr>
                        <a:t>Strengths</a:t>
                      </a:r>
                      <a:r>
                        <a:rPr kumimoji="0" lang="en-GB" sz="1400" b="0" i="0" u="none" strike="noStrike" cap="none" normalizeH="0" baseline="0" dirty="0" smtClean="0">
                          <a:ln>
                            <a:noFill/>
                          </a:ln>
                          <a:solidFill>
                            <a:srgbClr val="2812AE"/>
                          </a:solidFill>
                          <a:effectLst/>
                          <a:latin typeface="Verdana" pitchFamily="34" charset="0"/>
                          <a:cs typeface="Arial" pitchFamily="34" charset="0"/>
                        </a:rPr>
                        <a:t> related to forest management implementation </a:t>
                      </a:r>
                    </a:p>
                  </a:txBody>
                  <a:tcPr marL="90000" marR="90000" marT="46796"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400" b="1" i="0" u="none" strike="noStrike" cap="none" normalizeH="0" baseline="0" dirty="0" smtClean="0">
                          <a:ln>
                            <a:noFill/>
                          </a:ln>
                          <a:solidFill>
                            <a:schemeClr val="accent6">
                              <a:lumMod val="75000"/>
                            </a:schemeClr>
                          </a:solidFill>
                          <a:effectLst/>
                          <a:latin typeface="Verdana" pitchFamily="34" charset="0"/>
                          <a:cs typeface="Arial" pitchFamily="34" charset="0"/>
                        </a:rPr>
                        <a:t>Weaknesses</a:t>
                      </a:r>
                      <a:r>
                        <a:rPr kumimoji="0" lang="en-GB" sz="1400" b="0" i="0" u="none" strike="noStrike" cap="none" normalizeH="0" baseline="0" dirty="0" smtClean="0">
                          <a:ln>
                            <a:noFill/>
                          </a:ln>
                          <a:solidFill>
                            <a:schemeClr val="accent6">
                              <a:lumMod val="75000"/>
                            </a:schemeClr>
                          </a:solidFill>
                          <a:effectLst/>
                          <a:latin typeface="Verdana" pitchFamily="34" charset="0"/>
                          <a:cs typeface="Arial" pitchFamily="34" charset="0"/>
                        </a:rPr>
                        <a:t> related to forest management implementation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smtClean="0">
                        <a:ln>
                          <a:noFill/>
                        </a:ln>
                        <a:solidFill>
                          <a:srgbClr val="2812AE"/>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0070C0"/>
                          </a:solidFill>
                          <a:effectLst/>
                          <a:latin typeface="Verdana" pitchFamily="34" charset="0"/>
                          <a:cs typeface="Arial" pitchFamily="34" charset="0"/>
                        </a:rPr>
                        <a:t>Opportunities </a:t>
                      </a:r>
                      <a:r>
                        <a:rPr kumimoji="0" lang="en-GB" sz="1400" b="0" i="0" u="none" strike="noStrike" cap="none" normalizeH="0" baseline="0" dirty="0" smtClean="0">
                          <a:ln>
                            <a:noFill/>
                          </a:ln>
                          <a:solidFill>
                            <a:srgbClr val="0070C0"/>
                          </a:solidFill>
                          <a:effectLst/>
                          <a:latin typeface="Verdana" pitchFamily="34" charset="0"/>
                          <a:cs typeface="Arial" pitchFamily="34" charset="0"/>
                        </a:rPr>
                        <a:t>within the broader enabling environment + (e.g. international trends, market forces, other sectors, policies etc.)</a:t>
                      </a:r>
                      <a:endParaRPr kumimoji="0" lang="en-GB" sz="1400" b="1" i="0" u="none" strike="noStrike" cap="none" normalizeH="0" baseline="0" dirty="0" smtClean="0">
                        <a:ln>
                          <a:noFill/>
                        </a:ln>
                        <a:solidFill>
                          <a:srgbClr val="0070C0"/>
                        </a:solidFill>
                        <a:effectLst/>
                        <a:latin typeface="Verdana" pitchFamily="34" charset="0"/>
                        <a:cs typeface="Arial" pitchFamily="34" charset="0"/>
                      </a:endParaRPr>
                    </a:p>
                  </a:txBody>
                  <a:tcPr marL="90000" marR="90000" marT="46796" marB="46796"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400" b="1" i="0" u="none" strike="noStrike" cap="none" normalizeH="0" baseline="0" dirty="0" smtClean="0">
                          <a:ln>
                            <a:noFill/>
                          </a:ln>
                          <a:solidFill>
                            <a:srgbClr val="0070C0"/>
                          </a:solidFill>
                          <a:effectLst/>
                          <a:latin typeface="Verdana" pitchFamily="34" charset="0"/>
                          <a:cs typeface="Arial" pitchFamily="34" charset="0"/>
                        </a:rPr>
                        <a:t>Threats </a:t>
                      </a:r>
                      <a:r>
                        <a:rPr kumimoji="0" lang="en-GB" sz="1400" b="0" i="0" u="none" strike="noStrike" cap="none" normalizeH="0" baseline="0" dirty="0" smtClean="0">
                          <a:ln>
                            <a:noFill/>
                          </a:ln>
                          <a:solidFill>
                            <a:srgbClr val="0070C0"/>
                          </a:solidFill>
                          <a:effectLst/>
                          <a:latin typeface="Verdana" pitchFamily="34" charset="0"/>
                          <a:cs typeface="Arial" pitchFamily="34" charset="0"/>
                        </a:rPr>
                        <a:t>within the broader context -(e.g. market forces, other sectors, politics etc.)</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smtClean="0">
                        <a:ln>
                          <a:noFill/>
                        </a:ln>
                        <a:solidFill>
                          <a:srgbClr val="0070C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1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261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663300"/>
                          </a:solidFill>
                          <a:effectLst/>
                          <a:latin typeface="Verdana" pitchFamily="34" charset="0"/>
                          <a:cs typeface="Arial" pitchFamily="34" charset="0"/>
                        </a:rPr>
                        <a:t>Feasible recommendations to mainstream SFM – greener economy in implementation</a:t>
                      </a:r>
                    </a:p>
                  </a:txBody>
                  <a:tcPr marL="90000" marR="90000" marT="46796" marB="46796"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802" marB="46802"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600" b="1" i="0" u="none" strike="noStrike" cap="none" normalizeH="0" baseline="0" dirty="0" smtClean="0">
                          <a:ln>
                            <a:noFill/>
                          </a:ln>
                          <a:solidFill>
                            <a:srgbClr val="663300"/>
                          </a:solidFill>
                          <a:effectLst/>
                          <a:latin typeface="Verdana" pitchFamily="34" charset="0"/>
                          <a:cs typeface="Arial" pitchFamily="34" charset="0"/>
                        </a:rPr>
                        <a:t>Feasible recommendations to mainstream SFM – greener economy in the enabling environment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802" marB="468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87261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rgbClr val="663300"/>
                        </a:solidFill>
                        <a:effectLst/>
                        <a:latin typeface="Verdana" pitchFamily="34" charset="0"/>
                        <a:cs typeface="Arial" pitchFamily="34" charset="0"/>
                      </a:endParaRPr>
                    </a:p>
                  </a:txBody>
                  <a:tcPr marL="90000" marR="90000" marT="46796" marB="46796" horzOverflow="overflow">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noProof="0" dirty="0" smtClean="0">
                <a:ln>
                  <a:noFill/>
                </a:ln>
                <a:solidFill>
                  <a:srgbClr val="000000"/>
                </a:solidFill>
                <a:effectLst/>
                <a:uLnTx/>
                <a:uFillTx/>
                <a:latin typeface="Calibri"/>
                <a:ea typeface="+mj-ea"/>
                <a:cs typeface="+mj-cs"/>
              </a:rPr>
              <a:t>Strengths, Weaknesses, Opportunities and Threats(SWOT)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
        <p:nvSpPr>
          <p:cNvPr id="2" name="TextBox 1"/>
          <p:cNvSpPr txBox="1"/>
          <p:nvPr/>
        </p:nvSpPr>
        <p:spPr>
          <a:xfrm>
            <a:off x="411012" y="3524904"/>
            <a:ext cx="1224136" cy="369332"/>
          </a:xfrm>
          <a:prstGeom prst="rect">
            <a:avLst/>
          </a:prstGeom>
          <a:noFill/>
          <a:ln w="38100">
            <a:solidFill>
              <a:schemeClr val="tx1"/>
            </a:solidFill>
          </a:ln>
        </p:spPr>
        <p:txBody>
          <a:bodyPr wrap="square" rtlCol="0">
            <a:spAutoFit/>
          </a:bodyPr>
          <a:lstStyle/>
          <a:p>
            <a:endParaRPr lang="en-GB" dirty="0"/>
          </a:p>
        </p:txBody>
      </p:sp>
      <p:sp>
        <p:nvSpPr>
          <p:cNvPr id="5" name="TextBox 4"/>
          <p:cNvSpPr txBox="1"/>
          <p:nvPr/>
        </p:nvSpPr>
        <p:spPr>
          <a:xfrm>
            <a:off x="683568" y="3928848"/>
            <a:ext cx="1224136" cy="369332"/>
          </a:xfrm>
          <a:prstGeom prst="rect">
            <a:avLst/>
          </a:prstGeom>
          <a:noFill/>
          <a:ln w="38100">
            <a:solidFill>
              <a:schemeClr val="tx1"/>
            </a:solidFill>
          </a:ln>
        </p:spPr>
        <p:txBody>
          <a:bodyPr wrap="square" rtlCol="0">
            <a:spAutoFit/>
          </a:bodyPr>
          <a:lstStyle/>
          <a:p>
            <a:endParaRPr lang="en-GB" dirty="0"/>
          </a:p>
        </p:txBody>
      </p:sp>
      <p:sp>
        <p:nvSpPr>
          <p:cNvPr id="6" name="TextBox 5"/>
          <p:cNvSpPr txBox="1"/>
          <p:nvPr/>
        </p:nvSpPr>
        <p:spPr>
          <a:xfrm>
            <a:off x="2699792" y="3928848"/>
            <a:ext cx="1224136" cy="369332"/>
          </a:xfrm>
          <a:prstGeom prst="rect">
            <a:avLst/>
          </a:prstGeom>
          <a:noFill/>
          <a:ln w="38100">
            <a:solidFill>
              <a:schemeClr val="tx1"/>
            </a:solidFill>
          </a:ln>
        </p:spPr>
        <p:txBody>
          <a:bodyPr wrap="square" rtlCol="0">
            <a:spAutoFit/>
          </a:bodyPr>
          <a:lstStyle/>
          <a:p>
            <a:endParaRPr lang="en-GB" dirty="0"/>
          </a:p>
        </p:txBody>
      </p:sp>
      <p:sp>
        <p:nvSpPr>
          <p:cNvPr id="7" name="TextBox 6"/>
          <p:cNvSpPr txBox="1"/>
          <p:nvPr/>
        </p:nvSpPr>
        <p:spPr>
          <a:xfrm>
            <a:off x="2562688" y="3525178"/>
            <a:ext cx="1224136" cy="369332"/>
          </a:xfrm>
          <a:prstGeom prst="rect">
            <a:avLst/>
          </a:prstGeom>
          <a:noFill/>
          <a:ln w="38100">
            <a:solidFill>
              <a:schemeClr val="tx1"/>
            </a:solidFill>
          </a:ln>
        </p:spPr>
        <p:txBody>
          <a:bodyPr wrap="square" rtlCol="0">
            <a:spAutoFit/>
          </a:bodyPr>
          <a:lstStyle/>
          <a:p>
            <a:endParaRPr lang="en-GB" dirty="0"/>
          </a:p>
        </p:txBody>
      </p:sp>
      <p:sp>
        <p:nvSpPr>
          <p:cNvPr id="8" name="TextBox 7"/>
          <p:cNvSpPr txBox="1"/>
          <p:nvPr/>
        </p:nvSpPr>
        <p:spPr>
          <a:xfrm>
            <a:off x="4739256" y="3381994"/>
            <a:ext cx="1224136" cy="369332"/>
          </a:xfrm>
          <a:prstGeom prst="rect">
            <a:avLst/>
          </a:prstGeom>
          <a:noFill/>
          <a:ln w="38100">
            <a:solidFill>
              <a:schemeClr val="tx1"/>
            </a:solidFill>
          </a:ln>
        </p:spPr>
        <p:txBody>
          <a:bodyPr wrap="square" rtlCol="0">
            <a:spAutoFit/>
          </a:bodyPr>
          <a:lstStyle/>
          <a:p>
            <a:endParaRPr lang="en-GB" dirty="0"/>
          </a:p>
        </p:txBody>
      </p:sp>
      <p:sp>
        <p:nvSpPr>
          <p:cNvPr id="9" name="TextBox 8"/>
          <p:cNvSpPr txBox="1"/>
          <p:nvPr/>
        </p:nvSpPr>
        <p:spPr>
          <a:xfrm>
            <a:off x="5148064" y="3920966"/>
            <a:ext cx="1224136" cy="369332"/>
          </a:xfrm>
          <a:prstGeom prst="rect">
            <a:avLst/>
          </a:prstGeom>
          <a:noFill/>
          <a:ln w="38100">
            <a:solidFill>
              <a:schemeClr val="tx1"/>
            </a:solidFill>
          </a:ln>
        </p:spPr>
        <p:txBody>
          <a:bodyPr wrap="square" rtlCol="0">
            <a:spAutoFit/>
          </a:bodyPr>
          <a:lstStyle/>
          <a:p>
            <a:endParaRPr lang="en-GB" dirty="0"/>
          </a:p>
        </p:txBody>
      </p:sp>
      <p:sp>
        <p:nvSpPr>
          <p:cNvPr id="10" name="TextBox 9"/>
          <p:cNvSpPr txBox="1"/>
          <p:nvPr/>
        </p:nvSpPr>
        <p:spPr>
          <a:xfrm>
            <a:off x="7092280" y="3544752"/>
            <a:ext cx="1224136" cy="369332"/>
          </a:xfrm>
          <a:prstGeom prst="rect">
            <a:avLst/>
          </a:prstGeom>
          <a:noFill/>
          <a:ln w="38100">
            <a:solidFill>
              <a:schemeClr val="tx1"/>
            </a:solidFill>
          </a:ln>
        </p:spPr>
        <p:txBody>
          <a:bodyPr wrap="square" rtlCol="0">
            <a:spAutoFit/>
          </a:bodyPr>
          <a:lstStyle/>
          <a:p>
            <a:endParaRPr lang="en-GB" dirty="0"/>
          </a:p>
        </p:txBody>
      </p:sp>
      <p:sp>
        <p:nvSpPr>
          <p:cNvPr id="11" name="TextBox 10"/>
          <p:cNvSpPr txBox="1"/>
          <p:nvPr/>
        </p:nvSpPr>
        <p:spPr>
          <a:xfrm>
            <a:off x="7524328" y="3928848"/>
            <a:ext cx="1224136" cy="369332"/>
          </a:xfrm>
          <a:prstGeom prst="rect">
            <a:avLst/>
          </a:prstGeom>
          <a:noFill/>
          <a:ln w="38100">
            <a:solidFill>
              <a:schemeClr val="tx1"/>
            </a:solidFill>
          </a:ln>
        </p:spPr>
        <p:txBody>
          <a:bodyPr wrap="square" rtlCol="0">
            <a:spAutoFit/>
          </a:bodyPr>
          <a:lstStyle/>
          <a:p>
            <a:endParaRPr lang="en-GB" dirty="0"/>
          </a:p>
        </p:txBody>
      </p:sp>
      <p:sp>
        <p:nvSpPr>
          <p:cNvPr id="12" name="TextBox 11"/>
          <p:cNvSpPr txBox="1"/>
          <p:nvPr/>
        </p:nvSpPr>
        <p:spPr>
          <a:xfrm>
            <a:off x="664020" y="5733256"/>
            <a:ext cx="1224136" cy="369332"/>
          </a:xfrm>
          <a:prstGeom prst="rect">
            <a:avLst/>
          </a:prstGeom>
          <a:noFill/>
          <a:ln w="38100">
            <a:solidFill>
              <a:schemeClr val="tx1"/>
            </a:solidFill>
          </a:ln>
        </p:spPr>
        <p:txBody>
          <a:bodyPr wrap="square" rtlCol="0">
            <a:spAutoFit/>
          </a:bodyPr>
          <a:lstStyle/>
          <a:p>
            <a:endParaRPr lang="en-GB" dirty="0"/>
          </a:p>
        </p:txBody>
      </p:sp>
      <p:sp>
        <p:nvSpPr>
          <p:cNvPr id="13" name="TextBox 12"/>
          <p:cNvSpPr txBox="1"/>
          <p:nvPr/>
        </p:nvSpPr>
        <p:spPr>
          <a:xfrm>
            <a:off x="2411760" y="5589976"/>
            <a:ext cx="1224136" cy="369332"/>
          </a:xfrm>
          <a:prstGeom prst="rect">
            <a:avLst/>
          </a:prstGeom>
          <a:noFill/>
          <a:ln w="38100">
            <a:solidFill>
              <a:schemeClr val="tx1"/>
            </a:solidFill>
          </a:ln>
        </p:spPr>
        <p:txBody>
          <a:bodyPr wrap="square" rtlCol="0">
            <a:spAutoFit/>
          </a:bodyPr>
          <a:lstStyle/>
          <a:p>
            <a:endParaRPr lang="en-GB" dirty="0"/>
          </a:p>
        </p:txBody>
      </p:sp>
      <p:sp>
        <p:nvSpPr>
          <p:cNvPr id="14" name="TextBox 13"/>
          <p:cNvSpPr txBox="1"/>
          <p:nvPr/>
        </p:nvSpPr>
        <p:spPr>
          <a:xfrm>
            <a:off x="4766648" y="5774642"/>
            <a:ext cx="1224136" cy="369332"/>
          </a:xfrm>
          <a:prstGeom prst="rect">
            <a:avLst/>
          </a:prstGeom>
          <a:noFill/>
          <a:ln w="38100">
            <a:solidFill>
              <a:schemeClr val="tx1"/>
            </a:solidFill>
          </a:ln>
        </p:spPr>
        <p:txBody>
          <a:bodyPr wrap="square" rtlCol="0">
            <a:spAutoFit/>
          </a:bodyPr>
          <a:lstStyle/>
          <a:p>
            <a:endParaRPr lang="en-GB" dirty="0"/>
          </a:p>
        </p:txBody>
      </p:sp>
      <p:sp>
        <p:nvSpPr>
          <p:cNvPr id="15" name="TextBox 14"/>
          <p:cNvSpPr txBox="1"/>
          <p:nvPr/>
        </p:nvSpPr>
        <p:spPr>
          <a:xfrm>
            <a:off x="6732240" y="5774642"/>
            <a:ext cx="1224136" cy="369332"/>
          </a:xfrm>
          <a:prstGeom prst="rect">
            <a:avLst/>
          </a:prstGeom>
          <a:noFill/>
          <a:ln w="3810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169133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539552" y="1052736"/>
            <a:ext cx="8229600" cy="4968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pPr marL="533400" indent="-533400" eaLnBrk="1" hangingPunct="1">
              <a:lnSpc>
                <a:spcPct val="80000"/>
              </a:lnSpc>
              <a:buFontTx/>
              <a:buNone/>
            </a:pPr>
            <a:endParaRPr lang="en-GB" sz="3600" b="1" dirty="0" smtClean="0">
              <a:solidFill>
                <a:srgbClr val="2812AE"/>
              </a:solidFill>
            </a:endParaRPr>
          </a:p>
          <a:p>
            <a:pPr marL="533400" indent="-533400" eaLnBrk="1" hangingPunct="1">
              <a:lnSpc>
                <a:spcPct val="120000"/>
              </a:lnSpc>
              <a:buFontTx/>
              <a:buNone/>
            </a:pPr>
            <a:r>
              <a:rPr lang="en-GB" sz="5100" dirty="0" smtClean="0"/>
              <a:t>1. </a:t>
            </a:r>
            <a:r>
              <a:rPr lang="en-GB" sz="5100" dirty="0" smtClean="0">
                <a:solidFill>
                  <a:schemeClr val="tx1"/>
                </a:solidFill>
              </a:rPr>
              <a:t>Within the group give out cards and markers to all.</a:t>
            </a:r>
          </a:p>
          <a:p>
            <a:pPr marL="533400" indent="-533400" eaLnBrk="1" hangingPunct="1">
              <a:lnSpc>
                <a:spcPct val="120000"/>
              </a:lnSpc>
            </a:pPr>
            <a:endParaRPr lang="en-GB" sz="5100" dirty="0" smtClean="0">
              <a:solidFill>
                <a:schemeClr val="tx1"/>
              </a:solidFill>
            </a:endParaRPr>
          </a:p>
          <a:p>
            <a:pPr marL="533400" indent="-533400" eaLnBrk="1" hangingPunct="1">
              <a:lnSpc>
                <a:spcPct val="120000"/>
              </a:lnSpc>
              <a:buFontTx/>
              <a:buNone/>
            </a:pPr>
            <a:r>
              <a:rPr lang="en-GB" sz="5100" dirty="0" smtClean="0">
                <a:solidFill>
                  <a:schemeClr val="tx1"/>
                </a:solidFill>
              </a:rPr>
              <a:t>2. Explain the matrix and procedure, including one idea per card and maximum of two cards per person per column in the matrix.</a:t>
            </a:r>
          </a:p>
          <a:p>
            <a:pPr marL="533400" indent="-533400" eaLnBrk="1" hangingPunct="1">
              <a:lnSpc>
                <a:spcPct val="120000"/>
              </a:lnSpc>
            </a:pPr>
            <a:endParaRPr lang="en-GB" sz="5100" dirty="0" smtClean="0">
              <a:solidFill>
                <a:schemeClr val="tx1"/>
              </a:solidFill>
            </a:endParaRPr>
          </a:p>
          <a:p>
            <a:pPr marL="533400" indent="-533400" eaLnBrk="1" hangingPunct="1">
              <a:lnSpc>
                <a:spcPct val="120000"/>
              </a:lnSpc>
              <a:buFontTx/>
              <a:buNone/>
            </a:pPr>
            <a:r>
              <a:rPr lang="en-GB" sz="5100" dirty="0" smtClean="0">
                <a:solidFill>
                  <a:schemeClr val="tx1"/>
                </a:solidFill>
              </a:rPr>
              <a:t>3. Clearly explain the difference between strengths and weaknesses of implementation –e.g. how </a:t>
            </a:r>
            <a:r>
              <a:rPr lang="en-GB" sz="5100" dirty="0" smtClean="0"/>
              <a:t>is forest management actually implemented now( strengths and weaknesses) </a:t>
            </a:r>
            <a:r>
              <a:rPr lang="en-GB" sz="5100" dirty="0" smtClean="0">
                <a:solidFill>
                  <a:schemeClr val="tx1"/>
                </a:solidFill>
              </a:rPr>
              <a:t>and the opportunities and threats in the broader enabling environment that forestry operates within.</a:t>
            </a:r>
          </a:p>
          <a:p>
            <a:pPr marL="533400" indent="-533400" eaLnBrk="1" hangingPunct="1">
              <a:lnSpc>
                <a:spcPct val="120000"/>
              </a:lnSpc>
              <a:buFontTx/>
              <a:buNone/>
            </a:pPr>
            <a:endParaRPr lang="en-GB" sz="5100" dirty="0"/>
          </a:p>
          <a:p>
            <a:pPr marL="533400" indent="-533400" eaLnBrk="1" hangingPunct="1">
              <a:lnSpc>
                <a:spcPct val="120000"/>
              </a:lnSpc>
              <a:buFontTx/>
              <a:buNone/>
            </a:pPr>
            <a:endParaRPr lang="en-GB" sz="3600" dirty="0" smtClean="0">
              <a:solidFill>
                <a:srgbClr val="FF3300"/>
              </a:solidFill>
            </a:endParaRPr>
          </a:p>
          <a:p>
            <a:pPr marL="533400" indent="-533400" eaLnBrk="1" hangingPunct="1">
              <a:lnSpc>
                <a:spcPct val="80000"/>
              </a:lnSpc>
              <a:buFontTx/>
              <a:buNone/>
            </a:pPr>
            <a:r>
              <a:rPr lang="en-GB" sz="3600" dirty="0" smtClean="0">
                <a:solidFill>
                  <a:srgbClr val="006600"/>
                </a:solidFill>
              </a:rPr>
              <a:t> </a:t>
            </a:r>
            <a:endParaRPr lang="en-GB" sz="3600" dirty="0" smtClean="0">
              <a:solidFill>
                <a:srgbClr val="FF3300"/>
              </a:solidFill>
            </a:endParaRPr>
          </a:p>
          <a:p>
            <a:pPr marL="533400" indent="-533400" eaLnBrk="1" hangingPunct="1">
              <a:lnSpc>
                <a:spcPct val="80000"/>
              </a:lnSpc>
            </a:pPr>
            <a:endParaRPr lang="en-GB" sz="900" dirty="0" smtClean="0"/>
          </a:p>
          <a:p>
            <a:pPr marL="533400" indent="-533400" eaLnBrk="1" hangingPunct="1">
              <a:lnSpc>
                <a:spcPct val="80000"/>
              </a:lnSpc>
            </a:pPr>
            <a:endParaRPr lang="en-GB" sz="900" dirty="0" smtClean="0"/>
          </a:p>
          <a:p>
            <a:pPr marL="533400" indent="-533400" eaLnBrk="1" hangingPunct="1">
              <a:lnSpc>
                <a:spcPct val="80000"/>
              </a:lnSpc>
              <a:buFontTx/>
              <a:buNone/>
            </a:pPr>
            <a:endParaRPr lang="en-GB" sz="9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noProof="0" dirty="0" smtClean="0">
                <a:ln>
                  <a:noFill/>
                </a:ln>
                <a:solidFill>
                  <a:srgbClr val="000000"/>
                </a:solidFill>
                <a:effectLst/>
                <a:uLnTx/>
                <a:uFillTx/>
                <a:latin typeface="Calibri"/>
                <a:ea typeface="+mj-ea"/>
                <a:cs typeface="+mj-cs"/>
              </a:rPr>
              <a:t>Strengths, Weaknesses, Opportunities and Threats(SWOT)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2007030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bwMode="auto">
          <a:xfrm>
            <a:off x="145407" y="645149"/>
            <a:ext cx="8929385" cy="2635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609600" indent="-609600" eaLnBrk="1" hangingPunct="1">
              <a:lnSpc>
                <a:spcPct val="80000"/>
              </a:lnSpc>
              <a:buFontTx/>
              <a:buNone/>
            </a:pPr>
            <a:r>
              <a:rPr lang="en-GB" dirty="0" smtClean="0">
                <a:solidFill>
                  <a:srgbClr val="800080"/>
                </a:solidFill>
              </a:rPr>
              <a:t> </a:t>
            </a:r>
          </a:p>
        </p:txBody>
      </p:sp>
      <p:sp>
        <p:nvSpPr>
          <p:cNvPr id="164867" name="Oval 3"/>
          <p:cNvSpPr>
            <a:spLocks noChangeArrowheads="1"/>
          </p:cNvSpPr>
          <p:nvPr/>
        </p:nvSpPr>
        <p:spPr bwMode="auto">
          <a:xfrm>
            <a:off x="2209800" y="2286000"/>
            <a:ext cx="4724400" cy="4267200"/>
          </a:xfrm>
          <a:prstGeom prst="ellipse">
            <a:avLst/>
          </a:prstGeom>
          <a:solidFill>
            <a:schemeClr val="accent1">
              <a:lumMod val="20000"/>
              <a:lumOff val="80000"/>
            </a:schemeClr>
          </a:solidFill>
          <a:ln w="9525">
            <a:solidFill>
              <a:schemeClr val="tx1"/>
            </a:solidFill>
            <a:round/>
            <a:headEnd/>
            <a:tailEnd/>
          </a:ln>
        </p:spPr>
        <p:txBody>
          <a:bodyPr wrap="none" anchor="ctr"/>
          <a:lstStyle/>
          <a:p>
            <a:endParaRPr lang="en-GB" sz="4000" dirty="0">
              <a:solidFill>
                <a:srgbClr val="000000"/>
              </a:solidFill>
            </a:endParaRPr>
          </a:p>
        </p:txBody>
      </p:sp>
      <p:sp>
        <p:nvSpPr>
          <p:cNvPr id="164868" name="Oval 4"/>
          <p:cNvSpPr>
            <a:spLocks noChangeArrowheads="1"/>
          </p:cNvSpPr>
          <p:nvPr/>
        </p:nvSpPr>
        <p:spPr bwMode="auto">
          <a:xfrm>
            <a:off x="2743200" y="2743200"/>
            <a:ext cx="3657600" cy="3352800"/>
          </a:xfrm>
          <a:prstGeom prst="ellipse">
            <a:avLst/>
          </a:prstGeom>
          <a:solidFill>
            <a:schemeClr val="accent1"/>
          </a:solidFill>
          <a:ln w="9525">
            <a:solidFill>
              <a:schemeClr val="tx1"/>
            </a:solidFill>
            <a:round/>
            <a:headEnd/>
            <a:tailEnd/>
          </a:ln>
        </p:spPr>
        <p:txBody>
          <a:bodyPr wrap="none" anchor="ctr"/>
          <a:lstStyle/>
          <a:p>
            <a:endParaRPr lang="en-GB" sz="4000" dirty="0">
              <a:solidFill>
                <a:srgbClr val="000000"/>
              </a:solidFill>
            </a:endParaRPr>
          </a:p>
        </p:txBody>
      </p:sp>
      <p:sp>
        <p:nvSpPr>
          <p:cNvPr id="164869" name="Oval 5"/>
          <p:cNvSpPr>
            <a:spLocks noChangeArrowheads="1"/>
          </p:cNvSpPr>
          <p:nvPr/>
        </p:nvSpPr>
        <p:spPr bwMode="auto">
          <a:xfrm>
            <a:off x="3200400" y="3200400"/>
            <a:ext cx="2743200" cy="2438400"/>
          </a:xfrm>
          <a:prstGeom prst="ellipse">
            <a:avLst/>
          </a:prstGeom>
          <a:solidFill>
            <a:schemeClr val="accent1">
              <a:lumMod val="20000"/>
              <a:lumOff val="80000"/>
            </a:schemeClr>
          </a:solidFill>
          <a:ln w="9525">
            <a:solidFill>
              <a:schemeClr val="tx1"/>
            </a:solidFill>
            <a:round/>
            <a:headEnd/>
            <a:tailEnd/>
          </a:ln>
        </p:spPr>
        <p:txBody>
          <a:bodyPr wrap="none" anchor="ctr"/>
          <a:lstStyle/>
          <a:p>
            <a:endParaRPr lang="en-GB" sz="4000" dirty="0">
              <a:solidFill>
                <a:srgbClr val="000000"/>
              </a:solidFill>
            </a:endParaRPr>
          </a:p>
        </p:txBody>
      </p:sp>
      <p:sp>
        <p:nvSpPr>
          <p:cNvPr id="164870" name="Oval 6"/>
          <p:cNvSpPr>
            <a:spLocks noChangeArrowheads="1"/>
          </p:cNvSpPr>
          <p:nvPr/>
        </p:nvSpPr>
        <p:spPr bwMode="auto">
          <a:xfrm>
            <a:off x="3657600" y="3581400"/>
            <a:ext cx="1905000" cy="1676400"/>
          </a:xfrm>
          <a:prstGeom prst="ellipse">
            <a:avLst/>
          </a:prstGeom>
          <a:solidFill>
            <a:schemeClr val="accent1"/>
          </a:solidFill>
          <a:ln w="9525">
            <a:solidFill>
              <a:schemeClr val="tx1"/>
            </a:solidFill>
            <a:round/>
            <a:headEnd/>
            <a:tailEnd/>
          </a:ln>
        </p:spPr>
        <p:txBody>
          <a:bodyPr wrap="none" anchor="ctr"/>
          <a:lstStyle/>
          <a:p>
            <a:endParaRPr lang="en-GB" sz="4000" dirty="0">
              <a:solidFill>
                <a:srgbClr val="000000"/>
              </a:solidFill>
            </a:endParaRPr>
          </a:p>
        </p:txBody>
      </p:sp>
      <p:sp>
        <p:nvSpPr>
          <p:cNvPr id="164871" name="Oval 7"/>
          <p:cNvSpPr>
            <a:spLocks noChangeArrowheads="1"/>
          </p:cNvSpPr>
          <p:nvPr/>
        </p:nvSpPr>
        <p:spPr bwMode="auto">
          <a:xfrm>
            <a:off x="4114800" y="3962400"/>
            <a:ext cx="990600" cy="914400"/>
          </a:xfrm>
          <a:prstGeom prst="ellipse">
            <a:avLst/>
          </a:prstGeom>
          <a:solidFill>
            <a:schemeClr val="accent1">
              <a:lumMod val="20000"/>
              <a:lumOff val="80000"/>
            </a:schemeClr>
          </a:solidFill>
          <a:ln w="9525">
            <a:solidFill>
              <a:schemeClr val="tx1"/>
            </a:solidFill>
            <a:round/>
            <a:headEnd/>
            <a:tailEnd/>
          </a:ln>
        </p:spPr>
        <p:txBody>
          <a:bodyPr wrap="none" anchor="ctr"/>
          <a:lstStyle/>
          <a:p>
            <a:endParaRPr lang="en-GB" sz="4000" dirty="0">
              <a:solidFill>
                <a:srgbClr val="000000"/>
              </a:solidFill>
            </a:endParaRPr>
          </a:p>
        </p:txBody>
      </p:sp>
      <p:sp>
        <p:nvSpPr>
          <p:cNvPr id="164872" name="Line 8"/>
          <p:cNvSpPr>
            <a:spLocks noChangeShapeType="1"/>
          </p:cNvSpPr>
          <p:nvPr/>
        </p:nvSpPr>
        <p:spPr bwMode="auto">
          <a:xfrm>
            <a:off x="2496846" y="1753151"/>
            <a:ext cx="3845508" cy="49847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4873" name="Line 9"/>
          <p:cNvSpPr>
            <a:spLocks noChangeShapeType="1"/>
          </p:cNvSpPr>
          <p:nvPr/>
        </p:nvSpPr>
        <p:spPr bwMode="auto">
          <a:xfrm flipV="1">
            <a:off x="683568" y="4419600"/>
            <a:ext cx="7368996" cy="18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4874" name="Text Box 10"/>
          <p:cNvSpPr txBox="1">
            <a:spLocks noChangeArrowheads="1"/>
          </p:cNvSpPr>
          <p:nvPr/>
        </p:nvSpPr>
        <p:spPr bwMode="auto">
          <a:xfrm>
            <a:off x="4137546" y="412730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5</a:t>
            </a:r>
          </a:p>
        </p:txBody>
      </p:sp>
      <p:sp>
        <p:nvSpPr>
          <p:cNvPr id="164875" name="Text Box 11"/>
          <p:cNvSpPr txBox="1">
            <a:spLocks noChangeArrowheads="1"/>
          </p:cNvSpPr>
          <p:nvPr/>
        </p:nvSpPr>
        <p:spPr bwMode="auto">
          <a:xfrm>
            <a:off x="4426252" y="4556463"/>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5</a:t>
            </a:r>
          </a:p>
        </p:txBody>
      </p:sp>
      <p:sp>
        <p:nvSpPr>
          <p:cNvPr id="164876" name="Text Box 12"/>
          <p:cNvSpPr txBox="1">
            <a:spLocks noChangeArrowheads="1"/>
          </p:cNvSpPr>
          <p:nvPr/>
        </p:nvSpPr>
        <p:spPr bwMode="auto">
          <a:xfrm>
            <a:off x="3756546" y="392887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4</a:t>
            </a:r>
          </a:p>
        </p:txBody>
      </p:sp>
      <p:sp>
        <p:nvSpPr>
          <p:cNvPr id="164877" name="Text Box 13"/>
          <p:cNvSpPr txBox="1">
            <a:spLocks noChangeArrowheads="1"/>
          </p:cNvSpPr>
          <p:nvPr/>
        </p:nvSpPr>
        <p:spPr bwMode="auto">
          <a:xfrm>
            <a:off x="4426252" y="48768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4</a:t>
            </a:r>
          </a:p>
        </p:txBody>
      </p:sp>
      <p:sp>
        <p:nvSpPr>
          <p:cNvPr id="164878" name="Text Box 14"/>
          <p:cNvSpPr txBox="1">
            <a:spLocks noChangeArrowheads="1"/>
          </p:cNvSpPr>
          <p:nvPr/>
        </p:nvSpPr>
        <p:spPr bwMode="auto">
          <a:xfrm>
            <a:off x="3375546" y="373957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3</a:t>
            </a:r>
          </a:p>
        </p:txBody>
      </p:sp>
      <p:sp>
        <p:nvSpPr>
          <p:cNvPr id="164879" name="Text Box 15"/>
          <p:cNvSpPr txBox="1">
            <a:spLocks noChangeArrowheads="1"/>
          </p:cNvSpPr>
          <p:nvPr/>
        </p:nvSpPr>
        <p:spPr bwMode="auto">
          <a:xfrm>
            <a:off x="4426252" y="5246546"/>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3</a:t>
            </a:r>
          </a:p>
        </p:txBody>
      </p:sp>
      <p:sp>
        <p:nvSpPr>
          <p:cNvPr id="164880" name="Text Box 16"/>
          <p:cNvSpPr txBox="1">
            <a:spLocks noChangeArrowheads="1"/>
          </p:cNvSpPr>
          <p:nvPr/>
        </p:nvSpPr>
        <p:spPr bwMode="auto">
          <a:xfrm>
            <a:off x="2994546" y="3529266"/>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2</a:t>
            </a:r>
          </a:p>
        </p:txBody>
      </p:sp>
      <p:sp>
        <p:nvSpPr>
          <p:cNvPr id="164881" name="Text Box 17"/>
          <p:cNvSpPr txBox="1">
            <a:spLocks noChangeArrowheads="1"/>
          </p:cNvSpPr>
          <p:nvPr/>
        </p:nvSpPr>
        <p:spPr bwMode="auto">
          <a:xfrm>
            <a:off x="4422465" y="5662044"/>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2</a:t>
            </a:r>
          </a:p>
        </p:txBody>
      </p:sp>
      <p:sp>
        <p:nvSpPr>
          <p:cNvPr id="164882" name="Text Box 18"/>
          <p:cNvSpPr txBox="1">
            <a:spLocks noChangeArrowheads="1"/>
          </p:cNvSpPr>
          <p:nvPr/>
        </p:nvSpPr>
        <p:spPr bwMode="auto">
          <a:xfrm>
            <a:off x="4419600" y="6136654"/>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1</a:t>
            </a:r>
          </a:p>
        </p:txBody>
      </p:sp>
      <p:sp>
        <p:nvSpPr>
          <p:cNvPr id="164883" name="Text Box 19"/>
          <p:cNvSpPr txBox="1">
            <a:spLocks noChangeArrowheads="1"/>
          </p:cNvSpPr>
          <p:nvPr/>
        </p:nvSpPr>
        <p:spPr bwMode="auto">
          <a:xfrm>
            <a:off x="2552700" y="3282786"/>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1</a:t>
            </a:r>
          </a:p>
        </p:txBody>
      </p:sp>
      <p:sp>
        <p:nvSpPr>
          <p:cNvPr id="164885" name="Text Box 21"/>
          <p:cNvSpPr txBox="1">
            <a:spLocks noChangeArrowheads="1"/>
          </p:cNvSpPr>
          <p:nvPr/>
        </p:nvSpPr>
        <p:spPr bwMode="auto">
          <a:xfrm>
            <a:off x="4667044" y="410834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5</a:t>
            </a:r>
          </a:p>
        </p:txBody>
      </p:sp>
      <p:sp>
        <p:nvSpPr>
          <p:cNvPr id="164887" name="Text Box 23"/>
          <p:cNvSpPr txBox="1">
            <a:spLocks noChangeArrowheads="1"/>
          </p:cNvSpPr>
          <p:nvPr/>
        </p:nvSpPr>
        <p:spPr bwMode="auto">
          <a:xfrm>
            <a:off x="5067300" y="393223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4</a:t>
            </a:r>
          </a:p>
        </p:txBody>
      </p:sp>
      <p:sp>
        <p:nvSpPr>
          <p:cNvPr id="164889" name="Text Box 25"/>
          <p:cNvSpPr txBox="1">
            <a:spLocks noChangeArrowheads="1"/>
          </p:cNvSpPr>
          <p:nvPr/>
        </p:nvSpPr>
        <p:spPr bwMode="auto">
          <a:xfrm>
            <a:off x="5410200" y="3763962"/>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3</a:t>
            </a:r>
          </a:p>
        </p:txBody>
      </p:sp>
      <p:sp>
        <p:nvSpPr>
          <p:cNvPr id="164891" name="Text Box 27"/>
          <p:cNvSpPr txBox="1">
            <a:spLocks noChangeArrowheads="1"/>
          </p:cNvSpPr>
          <p:nvPr/>
        </p:nvSpPr>
        <p:spPr bwMode="auto">
          <a:xfrm>
            <a:off x="5804940" y="35814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2</a:t>
            </a:r>
          </a:p>
        </p:txBody>
      </p:sp>
      <p:sp>
        <p:nvSpPr>
          <p:cNvPr id="164892" name="Text Box 28"/>
          <p:cNvSpPr txBox="1">
            <a:spLocks noChangeArrowheads="1"/>
          </p:cNvSpPr>
          <p:nvPr/>
        </p:nvSpPr>
        <p:spPr bwMode="auto">
          <a:xfrm>
            <a:off x="6303555" y="3429317"/>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000" dirty="0">
                <a:solidFill>
                  <a:srgbClr val="000000"/>
                </a:solidFill>
              </a:rPr>
              <a:t>1</a:t>
            </a:r>
          </a:p>
        </p:txBody>
      </p:sp>
      <p:sp>
        <p:nvSpPr>
          <p:cNvPr id="164895" name="Text Box 31"/>
          <p:cNvSpPr txBox="1">
            <a:spLocks noChangeArrowheads="1"/>
          </p:cNvSpPr>
          <p:nvPr/>
        </p:nvSpPr>
        <p:spPr bwMode="auto">
          <a:xfrm>
            <a:off x="510956" y="2286000"/>
            <a:ext cx="2057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600" b="1" dirty="0" smtClean="0">
                <a:solidFill>
                  <a:srgbClr val="0070C0"/>
                </a:solidFill>
              </a:rPr>
              <a:t>6. Inclusive forest policy processes that result in policies that satisfy all key stakeholder interests </a:t>
            </a:r>
            <a:endParaRPr lang="en-GB" sz="1600" b="1" dirty="0">
              <a:solidFill>
                <a:srgbClr val="0070C0"/>
              </a:solidFill>
            </a:endParaRPr>
          </a:p>
        </p:txBody>
      </p:sp>
      <p:sp>
        <p:nvSpPr>
          <p:cNvPr id="52" name="Text Box 30"/>
          <p:cNvSpPr txBox="1">
            <a:spLocks noChangeArrowheads="1"/>
          </p:cNvSpPr>
          <p:nvPr/>
        </p:nvSpPr>
        <p:spPr bwMode="auto">
          <a:xfrm>
            <a:off x="3566046" y="962561"/>
            <a:ext cx="2057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smtClean="0">
                <a:solidFill>
                  <a:srgbClr val="00B050"/>
                </a:solidFill>
              </a:rPr>
              <a:t>1. Achieving sustainable production and consumption of forest products</a:t>
            </a:r>
            <a:endParaRPr lang="en-GB" sz="1600" b="1" dirty="0">
              <a:solidFill>
                <a:srgbClr val="00B050"/>
              </a:solidFill>
            </a:endParaRPr>
          </a:p>
        </p:txBody>
      </p:sp>
      <p:sp>
        <p:nvSpPr>
          <p:cNvPr id="13" name="TextBox 12"/>
          <p:cNvSpPr txBox="1"/>
          <p:nvPr/>
        </p:nvSpPr>
        <p:spPr>
          <a:xfrm>
            <a:off x="0" y="703848"/>
            <a:ext cx="9144000" cy="369332"/>
          </a:xfrm>
          <a:prstGeom prst="rect">
            <a:avLst/>
          </a:prstGeom>
          <a:solidFill>
            <a:schemeClr val="bg1"/>
          </a:solidFill>
        </p:spPr>
        <p:txBody>
          <a:bodyPr wrap="square" rtlCol="0">
            <a:spAutoFit/>
          </a:bodyPr>
          <a:lstStyle/>
          <a:p>
            <a:r>
              <a:rPr lang="en-GB" dirty="0" smtClean="0"/>
              <a:t>		</a:t>
            </a:r>
            <a:r>
              <a:rPr lang="en-GB" b="1" dirty="0" smtClean="0"/>
              <a:t>Score: 5= Excellent 4 = Good 3 = Moderate 2= Poor 1 = Very poor.  </a:t>
            </a:r>
            <a:endParaRPr lang="en-GB" b="1" dirty="0"/>
          </a:p>
        </p:txBody>
      </p:sp>
      <p:sp>
        <p:nvSpPr>
          <p:cNvPr id="2" name="Slide Number Placeholder 1"/>
          <p:cNvSpPr>
            <a:spLocks noGrp="1"/>
          </p:cNvSpPr>
          <p:nvPr>
            <p:ph type="sldNum" sz="quarter" idx="12"/>
          </p:nvPr>
        </p:nvSpPr>
        <p:spPr/>
        <p:txBody>
          <a:bodyPr/>
          <a:lstStyle/>
          <a:p>
            <a:fld id="{C773055D-3D83-4F9B-B432-49D59E9B1019}" type="slidenum">
              <a:rPr lang="en-GB" smtClean="0"/>
              <a:t>3</a:t>
            </a:fld>
            <a:endParaRPr lang="en-GB" dirty="0"/>
          </a:p>
        </p:txBody>
      </p:sp>
      <p:sp>
        <p:nvSpPr>
          <p:cNvPr id="48" name="Line 9"/>
          <p:cNvSpPr>
            <a:spLocks noChangeShapeType="1"/>
          </p:cNvSpPr>
          <p:nvPr/>
        </p:nvSpPr>
        <p:spPr bwMode="auto">
          <a:xfrm flipV="1">
            <a:off x="2743200" y="1753152"/>
            <a:ext cx="4061048" cy="48737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9" name="Text Box 30"/>
          <p:cNvSpPr txBox="1">
            <a:spLocks noChangeArrowheads="1"/>
          </p:cNvSpPr>
          <p:nvPr/>
        </p:nvSpPr>
        <p:spPr bwMode="auto">
          <a:xfrm>
            <a:off x="6705777" y="2205827"/>
            <a:ext cx="2057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a:solidFill>
                  <a:srgbClr val="00B050"/>
                </a:solidFill>
              </a:rPr>
              <a:t>2</a:t>
            </a:r>
            <a:r>
              <a:rPr lang="en-GB" sz="1600" b="1" dirty="0" smtClean="0">
                <a:solidFill>
                  <a:srgbClr val="00B050"/>
                </a:solidFill>
              </a:rPr>
              <a:t>.  Minimizing fossil fuel use and the generation of sustainably produced wood fuel based alternatives</a:t>
            </a:r>
            <a:endParaRPr lang="en-GB" sz="1600" b="1" dirty="0">
              <a:solidFill>
                <a:srgbClr val="00B050"/>
              </a:solidFill>
            </a:endParaRPr>
          </a:p>
        </p:txBody>
      </p:sp>
      <p:sp>
        <p:nvSpPr>
          <p:cNvPr id="59" name="Text Box 30"/>
          <p:cNvSpPr txBox="1">
            <a:spLocks noChangeArrowheads="1"/>
          </p:cNvSpPr>
          <p:nvPr/>
        </p:nvSpPr>
        <p:spPr bwMode="auto">
          <a:xfrm>
            <a:off x="6804248" y="4953338"/>
            <a:ext cx="2057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smtClean="0">
                <a:solidFill>
                  <a:schemeClr val="accent2"/>
                </a:solidFill>
              </a:rPr>
              <a:t>3.   Decent forestry jobs and forestry supporting livelihoods of local people</a:t>
            </a:r>
            <a:endParaRPr lang="en-GB" sz="1600" b="1" dirty="0">
              <a:solidFill>
                <a:schemeClr val="accent2"/>
              </a:solidFill>
            </a:endParaRPr>
          </a:p>
        </p:txBody>
      </p:sp>
      <p:sp>
        <p:nvSpPr>
          <p:cNvPr id="60" name="Text Box 30"/>
          <p:cNvSpPr txBox="1">
            <a:spLocks noChangeArrowheads="1"/>
          </p:cNvSpPr>
          <p:nvPr/>
        </p:nvSpPr>
        <p:spPr bwMode="auto">
          <a:xfrm>
            <a:off x="2209800" y="6524723"/>
            <a:ext cx="472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a:solidFill>
                  <a:srgbClr val="00B050"/>
                </a:solidFill>
              </a:rPr>
              <a:t>4</a:t>
            </a:r>
            <a:r>
              <a:rPr lang="en-GB" sz="1600" b="1" dirty="0" smtClean="0">
                <a:solidFill>
                  <a:srgbClr val="00B050"/>
                </a:solidFill>
              </a:rPr>
              <a:t>. Advancing ecological health, soil and water</a:t>
            </a:r>
            <a:endParaRPr lang="en-GB" sz="1600" b="1" dirty="0">
              <a:solidFill>
                <a:srgbClr val="00B050"/>
              </a:solidFill>
            </a:endParaRPr>
          </a:p>
        </p:txBody>
      </p:sp>
      <p:sp>
        <p:nvSpPr>
          <p:cNvPr id="61" name="Text Box 30"/>
          <p:cNvSpPr txBox="1">
            <a:spLocks noChangeArrowheads="1"/>
          </p:cNvSpPr>
          <p:nvPr/>
        </p:nvSpPr>
        <p:spPr bwMode="auto">
          <a:xfrm>
            <a:off x="251277" y="5020537"/>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600" b="1" dirty="0" smtClean="0"/>
              <a:t>5.   Data collection, management and analysis</a:t>
            </a:r>
            <a:endParaRPr lang="en-GB" sz="1600" b="1" dirty="0"/>
          </a:p>
        </p:txBody>
      </p:sp>
      <p:sp>
        <p:nvSpPr>
          <p:cNvPr id="34" name="Rectangle 23"/>
          <p:cNvSpPr txBox="1">
            <a:spLocks noChangeArrowheads="1"/>
          </p:cNvSpPr>
          <p:nvPr/>
        </p:nvSpPr>
        <p:spPr bwMode="auto">
          <a:xfrm>
            <a:off x="0" y="1"/>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Method for quick assessment, in this case performance of the forest sector against the following criteria</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177434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474663" y="836712"/>
            <a:ext cx="8229600"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buFontTx/>
              <a:buNone/>
            </a:pPr>
            <a:endParaRPr lang="en-GB" sz="2000" dirty="0" smtClean="0">
              <a:solidFill>
                <a:srgbClr val="2812AE"/>
              </a:solidFill>
            </a:endParaRPr>
          </a:p>
          <a:p>
            <a:pPr eaLnBrk="1" hangingPunct="1">
              <a:buFontTx/>
              <a:buNone/>
            </a:pPr>
            <a:r>
              <a:rPr lang="en-GB" sz="2000" dirty="0" smtClean="0">
                <a:solidFill>
                  <a:schemeClr val="tx1"/>
                </a:solidFill>
              </a:rPr>
              <a:t>4. Start with Strengths and Weaknesses, before moving on to Opportunities and Threats.</a:t>
            </a:r>
          </a:p>
          <a:p>
            <a:pPr eaLnBrk="1" hangingPunct="1">
              <a:buFontTx/>
              <a:buNone/>
            </a:pPr>
            <a:endParaRPr lang="en-GB" sz="2000" dirty="0" smtClean="0">
              <a:solidFill>
                <a:schemeClr val="tx1"/>
              </a:solidFill>
            </a:endParaRPr>
          </a:p>
          <a:p>
            <a:pPr eaLnBrk="1" hangingPunct="1">
              <a:buFontTx/>
              <a:buNone/>
            </a:pPr>
            <a:r>
              <a:rPr lang="en-GB" sz="2000" dirty="0" smtClean="0">
                <a:solidFill>
                  <a:schemeClr val="tx1"/>
                </a:solidFill>
              </a:rPr>
              <a:t>5. Group similar cards and label key groupings with different coloured card or A4 white paper, this should be done after each column is complete.</a:t>
            </a:r>
          </a:p>
          <a:p>
            <a:pPr eaLnBrk="1" hangingPunct="1">
              <a:buFontTx/>
              <a:buNone/>
            </a:pPr>
            <a:endParaRPr lang="en-GB" sz="2000" dirty="0" smtClean="0">
              <a:solidFill>
                <a:schemeClr val="tx1"/>
              </a:solidFill>
            </a:endParaRPr>
          </a:p>
          <a:p>
            <a:pPr eaLnBrk="1" hangingPunct="1">
              <a:buFontTx/>
              <a:buNone/>
            </a:pPr>
            <a:r>
              <a:rPr lang="en-GB" sz="2000" dirty="0" smtClean="0">
                <a:solidFill>
                  <a:schemeClr val="tx1"/>
                </a:solidFill>
              </a:rPr>
              <a:t>6. After completely the Strengths and the Weaknesses have a facilitated discussion of the analysis so far, thinking about either building on strengths or tackling weaknesses develop feasible policy recommendations to better develop sustainable forest management/ a greener economy. </a:t>
            </a:r>
          </a:p>
          <a:p>
            <a:pPr eaLnBrk="1" hangingPunct="1">
              <a:buFontTx/>
              <a:buNone/>
            </a:pPr>
            <a:endParaRPr lang="en-GB" sz="2000" dirty="0"/>
          </a:p>
          <a:p>
            <a:pPr eaLnBrk="1" hangingPunct="1">
              <a:buFontTx/>
              <a:buNone/>
            </a:pPr>
            <a:r>
              <a:rPr lang="en-GB" sz="2000" dirty="0" smtClean="0">
                <a:solidFill>
                  <a:schemeClr val="tx1"/>
                </a:solidFill>
              </a:rPr>
              <a:t>7. Do the same for recommendations below the opportunities and threats column.</a:t>
            </a:r>
          </a:p>
          <a:p>
            <a:pPr eaLnBrk="1" hangingPunct="1">
              <a:buFontTx/>
              <a:buNone/>
            </a:pPr>
            <a:endParaRPr lang="en-GB" sz="2000" dirty="0"/>
          </a:p>
          <a:p>
            <a:pPr>
              <a:buNone/>
            </a:pPr>
            <a:r>
              <a:rPr lang="en-US" sz="2000" dirty="0" smtClean="0">
                <a:solidFill>
                  <a:srgbClr val="000000"/>
                </a:solidFill>
              </a:rPr>
              <a:t>8</a:t>
            </a:r>
            <a:r>
              <a:rPr lang="en-US" sz="2000" dirty="0">
                <a:solidFill>
                  <a:srgbClr val="000000"/>
                </a:solidFill>
              </a:rPr>
              <a:t>. Assign presenters to explain the 1) purpose and procedure of the method, 2) explain the </a:t>
            </a:r>
            <a:r>
              <a:rPr lang="en-US" sz="2000" dirty="0" smtClean="0">
                <a:solidFill>
                  <a:srgbClr val="000000"/>
                </a:solidFill>
              </a:rPr>
              <a:t>results of the Strengths, Weaknesses and Recommendations </a:t>
            </a:r>
            <a:r>
              <a:rPr lang="en-US" sz="2000" dirty="0">
                <a:solidFill>
                  <a:srgbClr val="000000"/>
                </a:solidFill>
              </a:rPr>
              <a:t>and 3) </a:t>
            </a:r>
            <a:r>
              <a:rPr lang="en-US" sz="2000" dirty="0" smtClean="0">
                <a:solidFill>
                  <a:srgbClr val="000000"/>
                </a:solidFill>
              </a:rPr>
              <a:t>Explain the Opportunities, Threats and Recommendations</a:t>
            </a:r>
            <a:r>
              <a:rPr lang="en-US" sz="2000" dirty="0">
                <a:solidFill>
                  <a:srgbClr val="000000"/>
                </a:solidFill>
              </a:rPr>
              <a:t>.</a:t>
            </a:r>
          </a:p>
          <a:p>
            <a:pPr eaLnBrk="1" hangingPunct="1">
              <a:buFontTx/>
              <a:buNone/>
            </a:pPr>
            <a:endParaRPr lang="en-GB" sz="2000" dirty="0" smtClean="0">
              <a:solidFill>
                <a:srgbClr val="FF3300"/>
              </a:solidFill>
            </a:endParaRPr>
          </a:p>
          <a:p>
            <a:pPr eaLnBrk="1" hangingPunct="1"/>
            <a:endParaRPr lang="en-GB" sz="1200" dirty="0" smtClean="0"/>
          </a:p>
          <a:p>
            <a:pPr eaLnBrk="1" hangingPunct="1"/>
            <a:endParaRPr lang="en-GB" sz="1200" dirty="0" smtClean="0"/>
          </a:p>
          <a:p>
            <a:pPr eaLnBrk="1" hangingPunct="1">
              <a:buFontTx/>
              <a:buNone/>
            </a:pPr>
            <a:endParaRPr lang="en-GB" sz="12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noProof="0" dirty="0" smtClean="0">
                <a:ln>
                  <a:noFill/>
                </a:ln>
                <a:solidFill>
                  <a:srgbClr val="000000"/>
                </a:solidFill>
                <a:effectLst/>
                <a:uLnTx/>
                <a:uFillTx/>
                <a:latin typeface="Calibri"/>
                <a:ea typeface="+mj-ea"/>
                <a:cs typeface="+mj-cs"/>
              </a:rPr>
              <a:t>Strengths, Weaknesses, Opportunities and Threats(SWOT) Analysis procedure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3723146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107504" y="562372"/>
            <a:ext cx="9015064" cy="5962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n-GB" sz="1800" dirty="0" smtClean="0">
              <a:solidFill>
                <a:srgbClr val="000000"/>
              </a:solidFill>
            </a:endParaRPr>
          </a:p>
          <a:p>
            <a:pPr marL="0" indent="0">
              <a:buNone/>
              <a:defRPr/>
            </a:pPr>
            <a:r>
              <a:rPr lang="en-GB" sz="1800" dirty="0" smtClean="0">
                <a:solidFill>
                  <a:srgbClr val="000000"/>
                </a:solidFill>
              </a:rPr>
              <a:t>1. Appoint </a:t>
            </a:r>
            <a:r>
              <a:rPr lang="en-GB" sz="1800" dirty="0">
                <a:solidFill>
                  <a:srgbClr val="000000"/>
                </a:solidFill>
              </a:rPr>
              <a:t>a facilitator within the group – they should be neutral and help to organize the participation and analysis within the group </a:t>
            </a:r>
            <a:r>
              <a:rPr lang="en-GB" sz="1800" dirty="0" smtClean="0">
                <a:solidFill>
                  <a:srgbClr val="000000"/>
                </a:solidFill>
              </a:rPr>
              <a:t>. They must carefully read the procedure and explain it to the group.</a:t>
            </a:r>
            <a:endParaRPr lang="en-GB" sz="1800" dirty="0">
              <a:solidFill>
                <a:srgbClr val="000000"/>
              </a:solidFill>
            </a:endParaRPr>
          </a:p>
          <a:p>
            <a:pPr>
              <a:buFontTx/>
              <a:buAutoNum type="arabicPeriod"/>
              <a:defRPr/>
            </a:pPr>
            <a:endParaRPr lang="en-GB" sz="1800" dirty="0">
              <a:solidFill>
                <a:srgbClr val="000000"/>
              </a:solidFill>
            </a:endParaRPr>
          </a:p>
          <a:p>
            <a:pPr marL="0" indent="0">
              <a:buNone/>
              <a:defRPr/>
            </a:pPr>
            <a:r>
              <a:rPr lang="en-GB" sz="1800" dirty="0" smtClean="0">
                <a:solidFill>
                  <a:srgbClr val="000000"/>
                </a:solidFill>
              </a:rPr>
              <a:t>2. Use cards where possible. </a:t>
            </a:r>
            <a:r>
              <a:rPr lang="en-GB" sz="1800" dirty="0">
                <a:solidFill>
                  <a:srgbClr val="000000"/>
                </a:solidFill>
              </a:rPr>
              <a:t>This enables all </a:t>
            </a:r>
            <a:r>
              <a:rPr lang="en-GB" sz="1800" dirty="0" smtClean="0">
                <a:solidFill>
                  <a:srgbClr val="000000"/>
                </a:solidFill>
              </a:rPr>
              <a:t>to take part and have their ideas considered.  </a:t>
            </a:r>
          </a:p>
          <a:p>
            <a:pPr marL="0" indent="0">
              <a:buNone/>
              <a:defRPr/>
            </a:pPr>
            <a:endParaRPr lang="en-GB" sz="1800" dirty="0">
              <a:solidFill>
                <a:srgbClr val="000000"/>
              </a:solidFill>
            </a:endParaRPr>
          </a:p>
          <a:p>
            <a:pPr marL="0" indent="0">
              <a:buNone/>
              <a:defRPr/>
            </a:pPr>
            <a:r>
              <a:rPr lang="en-GB" sz="1800" dirty="0" smtClean="0">
                <a:solidFill>
                  <a:srgbClr val="000000"/>
                </a:solidFill>
              </a:rPr>
              <a:t>3. Write on cards first, put the cards up and view them before having discussions.</a:t>
            </a:r>
          </a:p>
          <a:p>
            <a:pPr marL="0" indent="0">
              <a:buNone/>
              <a:defRPr/>
            </a:pPr>
            <a:endParaRPr lang="en-GB" sz="1800" dirty="0" smtClean="0">
              <a:solidFill>
                <a:srgbClr val="000000"/>
              </a:solidFill>
            </a:endParaRPr>
          </a:p>
          <a:p>
            <a:pPr marL="0" indent="0">
              <a:buNone/>
              <a:defRPr/>
            </a:pPr>
            <a:r>
              <a:rPr lang="en-GB" sz="1800" dirty="0" smtClean="0">
                <a:solidFill>
                  <a:srgbClr val="000000"/>
                </a:solidFill>
              </a:rPr>
              <a:t>4. If </a:t>
            </a:r>
            <a:r>
              <a:rPr lang="en-GB" sz="1800" dirty="0">
                <a:solidFill>
                  <a:srgbClr val="000000"/>
                </a:solidFill>
              </a:rPr>
              <a:t>you </a:t>
            </a:r>
            <a:r>
              <a:rPr lang="en-GB" sz="1800" dirty="0" smtClean="0">
                <a:solidFill>
                  <a:srgbClr val="000000"/>
                </a:solidFill>
              </a:rPr>
              <a:t>disagree on something, </a:t>
            </a:r>
            <a:r>
              <a:rPr lang="en-GB" sz="1800" dirty="0">
                <a:solidFill>
                  <a:srgbClr val="000000"/>
                </a:solidFill>
              </a:rPr>
              <a:t>try to find compromise, meet in the middle – give and take on a compromise idea. If you can’t find compromise, agree to disagree and go with the majority – hands up. </a:t>
            </a:r>
            <a:r>
              <a:rPr lang="en-GB" sz="1800" dirty="0">
                <a:solidFill>
                  <a:srgbClr val="FF0000"/>
                </a:solidFill>
              </a:rPr>
              <a:t>If a disagreement persists write the cause of the disagreement on a card and move to the ‘Parking lot</a:t>
            </a:r>
            <a:r>
              <a:rPr lang="en-GB" sz="1800" dirty="0" smtClean="0">
                <a:solidFill>
                  <a:srgbClr val="FF0000"/>
                </a:solidFill>
              </a:rPr>
              <a:t>’.</a:t>
            </a:r>
          </a:p>
          <a:p>
            <a:pPr eaLnBrk="1" hangingPunct="1">
              <a:buFontTx/>
              <a:buNone/>
            </a:pPr>
            <a:endParaRPr lang="en-GB" sz="1600" dirty="0" smtClean="0"/>
          </a:p>
          <a:p>
            <a:pPr>
              <a:buNone/>
            </a:pPr>
            <a:r>
              <a:rPr lang="en-GB" sz="1800" dirty="0" smtClean="0"/>
              <a:t>5. Select different presenters, one to present the purpose and procedure of the method, one to or two to present the findings</a:t>
            </a:r>
            <a:r>
              <a:rPr lang="en-GB" sz="1800" dirty="0" smtClean="0">
                <a:solidFill>
                  <a:srgbClr val="000000"/>
                </a:solidFill>
                <a:cs typeface="Arial" charset="0"/>
              </a:rPr>
              <a:t>.</a:t>
            </a:r>
            <a:endParaRPr lang="en-GB" sz="1800" dirty="0">
              <a:solidFill>
                <a:srgbClr val="000000"/>
              </a:solidFill>
              <a:cs typeface="Arial" charset="0"/>
            </a:endParaRPr>
          </a:p>
          <a:p>
            <a:pPr eaLnBrk="1" hangingPunct="1">
              <a:buFontTx/>
              <a:buNone/>
            </a:pPr>
            <a:endParaRPr lang="en-GB" sz="18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Group work guidance</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307868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107504" y="562372"/>
            <a:ext cx="9015064" cy="5962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n-GB" dirty="0" smtClean="0">
              <a:solidFill>
                <a:srgbClr val="000000"/>
              </a:solidFill>
            </a:endParaRPr>
          </a:p>
          <a:p>
            <a:pPr marL="0" indent="0">
              <a:buNone/>
              <a:defRPr/>
            </a:pPr>
            <a:r>
              <a:rPr lang="en-GB" dirty="0" smtClean="0">
                <a:solidFill>
                  <a:srgbClr val="000000"/>
                </a:solidFill>
                <a:cs typeface="Arial" charset="0"/>
              </a:rPr>
              <a:t>1. Either participants move around the 4 presentations or the 4 presentations are brought one by one to the front, whatever is more convenient.</a:t>
            </a:r>
          </a:p>
          <a:p>
            <a:pPr marL="0" indent="0">
              <a:buNone/>
              <a:defRPr/>
            </a:pPr>
            <a:endParaRPr lang="en-GB" dirty="0">
              <a:solidFill>
                <a:srgbClr val="000000"/>
              </a:solidFill>
              <a:cs typeface="Arial" charset="0"/>
            </a:endParaRPr>
          </a:p>
          <a:p>
            <a:pPr marL="0" indent="0">
              <a:buNone/>
              <a:defRPr/>
            </a:pPr>
            <a:r>
              <a:rPr lang="en-GB" dirty="0" smtClean="0">
                <a:solidFill>
                  <a:srgbClr val="000000"/>
                </a:solidFill>
                <a:cs typeface="Arial" charset="0"/>
              </a:rPr>
              <a:t>2. Keep the presentation concise( Around 10 minutes in total), you do not have to read out everything, just make key points.</a:t>
            </a:r>
          </a:p>
          <a:p>
            <a:pPr marL="0" indent="0">
              <a:buNone/>
              <a:defRPr/>
            </a:pPr>
            <a:endParaRPr lang="en-GB" dirty="0" smtClean="0">
              <a:solidFill>
                <a:srgbClr val="000000"/>
              </a:solidFill>
              <a:cs typeface="Arial" charset="0"/>
            </a:endParaRPr>
          </a:p>
          <a:p>
            <a:pPr marL="0" indent="0">
              <a:buNone/>
              <a:defRPr/>
            </a:pPr>
            <a:r>
              <a:rPr lang="en-GB" dirty="0">
                <a:solidFill>
                  <a:srgbClr val="000000"/>
                </a:solidFill>
                <a:cs typeface="Arial" charset="0"/>
              </a:rPr>
              <a:t>3</a:t>
            </a:r>
            <a:r>
              <a:rPr lang="en-GB" dirty="0" smtClean="0">
                <a:solidFill>
                  <a:srgbClr val="000000"/>
                </a:solidFill>
                <a:cs typeface="Arial" charset="0"/>
              </a:rPr>
              <a:t>. Questions should all be asked at once, and answers will all be given at once.</a:t>
            </a:r>
          </a:p>
          <a:p>
            <a:pPr marL="0" indent="0">
              <a:buNone/>
              <a:defRPr/>
            </a:pPr>
            <a:endParaRPr lang="en-GB" sz="1800" dirty="0">
              <a:solidFill>
                <a:srgbClr val="000000"/>
              </a:solidFill>
              <a:cs typeface="Arial" charset="0"/>
            </a:endParaRPr>
          </a:p>
          <a:p>
            <a:pPr marL="0" indent="0">
              <a:buNone/>
              <a:defRPr/>
            </a:pPr>
            <a:endParaRPr lang="en-GB" sz="1800" dirty="0">
              <a:solidFill>
                <a:srgbClr val="000000"/>
              </a:solidFill>
              <a:cs typeface="Arial" charset="0"/>
            </a:endParaRPr>
          </a:p>
          <a:p>
            <a:pPr marL="0" indent="0">
              <a:buNone/>
              <a:defRPr/>
            </a:pPr>
            <a:endParaRPr lang="en-GB" sz="1800" dirty="0">
              <a:solidFill>
                <a:srgbClr val="000000"/>
              </a:solidFill>
              <a:cs typeface="Arial" charset="0"/>
            </a:endParaRPr>
          </a:p>
          <a:p>
            <a:pPr eaLnBrk="1" hangingPunct="1">
              <a:buFontTx/>
              <a:buNone/>
            </a:pPr>
            <a:endParaRPr lang="en-GB" sz="18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Presentation of methods outputs for peer review</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3462009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107504" y="562372"/>
            <a:ext cx="9015064" cy="5962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buFontTx/>
              <a:buNone/>
            </a:pPr>
            <a:endParaRPr lang="en-GB" sz="2000" dirty="0" smtClean="0">
              <a:solidFill>
                <a:srgbClr val="2812AE"/>
              </a:solidFill>
            </a:endParaRPr>
          </a:p>
          <a:p>
            <a:pPr>
              <a:defRPr/>
            </a:pPr>
            <a:endParaRPr lang="en-GB" sz="2000" b="1" dirty="0" smtClean="0">
              <a:solidFill>
                <a:srgbClr val="000000"/>
              </a:solidFill>
            </a:endParaRPr>
          </a:p>
          <a:p>
            <a:pPr>
              <a:defRPr/>
            </a:pPr>
            <a:r>
              <a:rPr lang="en-GB" sz="2000" b="1" dirty="0" smtClean="0">
                <a:solidFill>
                  <a:schemeClr val="tx2">
                    <a:lumMod val="60000"/>
                    <a:lumOff val="40000"/>
                  </a:schemeClr>
                </a:solidFill>
              </a:rPr>
              <a:t>Similarities in challenges emerging to SFM/Green Economy. </a:t>
            </a:r>
            <a:r>
              <a:rPr lang="en-GB" sz="2000" b="1" dirty="0" smtClean="0">
                <a:solidFill>
                  <a:srgbClr val="000000"/>
                </a:solidFill>
              </a:rPr>
              <a:t>Any similarities with regards to the key challenges emerging from the exercises regarding mainstreaming/implementing a greener economy/Sustainable Forest Management? What seems to be the key common challenges? </a:t>
            </a:r>
          </a:p>
          <a:p>
            <a:pPr>
              <a:defRPr/>
            </a:pPr>
            <a:endParaRPr lang="en-GB" sz="2000" b="1" dirty="0">
              <a:solidFill>
                <a:srgbClr val="000000"/>
              </a:solidFill>
            </a:endParaRPr>
          </a:p>
          <a:p>
            <a:pPr>
              <a:defRPr/>
            </a:pPr>
            <a:r>
              <a:rPr lang="en-GB" sz="2000" b="1" dirty="0" smtClean="0">
                <a:solidFill>
                  <a:srgbClr val="0070C0"/>
                </a:solidFill>
              </a:rPr>
              <a:t>Similarities in recommendations that have emerged? </a:t>
            </a:r>
            <a:r>
              <a:rPr lang="en-GB" sz="2000" b="1" dirty="0" smtClean="0">
                <a:solidFill>
                  <a:srgbClr val="000000"/>
                </a:solidFill>
              </a:rPr>
              <a:t>Any similarities in concrete ideas to address the challenges? What are the main recommendations that have emerged? Are they feasible/realistic?</a:t>
            </a:r>
          </a:p>
          <a:p>
            <a:pPr>
              <a:defRPr/>
            </a:pPr>
            <a:endParaRPr lang="en-GB" sz="2000" b="1" dirty="0">
              <a:solidFill>
                <a:srgbClr val="000000"/>
              </a:solidFill>
            </a:endParaRPr>
          </a:p>
          <a:p>
            <a:pPr>
              <a:defRPr/>
            </a:pPr>
            <a:r>
              <a:rPr lang="en-GB" sz="2000" b="1" dirty="0" smtClean="0">
                <a:solidFill>
                  <a:srgbClr val="0070C0"/>
                </a:solidFill>
              </a:rPr>
              <a:t>Would different stakeholders have different perspectives? </a:t>
            </a:r>
            <a:r>
              <a:rPr lang="en-GB" sz="2000" b="1" dirty="0" smtClean="0">
                <a:solidFill>
                  <a:srgbClr val="000000"/>
                </a:solidFill>
              </a:rPr>
              <a:t>If these exercises had been conducted with different stakeholders, for example local communities themselves, do you think the findings would be different? How different would they be? </a:t>
            </a:r>
          </a:p>
          <a:p>
            <a:pPr marL="0" indent="0">
              <a:buNone/>
              <a:defRPr/>
            </a:pPr>
            <a:endParaRPr lang="en-GB" sz="2000" b="1" dirty="0" smtClean="0">
              <a:solidFill>
                <a:srgbClr val="000000"/>
              </a:solidFill>
            </a:endParaRPr>
          </a:p>
          <a:p>
            <a:pPr marL="0" indent="0">
              <a:buNone/>
              <a:defRPr/>
            </a:pPr>
            <a:endParaRPr lang="en-GB" sz="2000" b="1" dirty="0">
              <a:solidFill>
                <a:srgbClr val="000000"/>
              </a:solidFill>
            </a:endParaRPr>
          </a:p>
          <a:p>
            <a:pPr>
              <a:defRPr/>
            </a:pPr>
            <a:endParaRPr lang="en-GB" sz="2000" b="1" dirty="0" smtClean="0">
              <a:solidFill>
                <a:srgbClr val="000000"/>
              </a:solidFill>
            </a:endParaRPr>
          </a:p>
          <a:p>
            <a:pPr eaLnBrk="1" hangingPunct="1">
              <a:buFontTx/>
              <a:buNone/>
            </a:pPr>
            <a:endParaRPr lang="en-GB" sz="16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1" i="0" u="none" strike="noStrike" kern="1200" cap="none" spc="0" normalizeH="0" baseline="0" noProof="0" dirty="0" smtClean="0">
                <a:ln>
                  <a:noFill/>
                </a:ln>
                <a:solidFill>
                  <a:srgbClr val="000000"/>
                </a:solidFill>
                <a:effectLst/>
                <a:uLnTx/>
                <a:uFillTx/>
                <a:latin typeface="Calibri"/>
                <a:ea typeface="+mj-ea"/>
                <a:cs typeface="+mj-cs"/>
              </a:rPr>
              <a:t>Plenary discussion on findings from forestry context analysis </a:t>
            </a:r>
            <a:endParaRPr kumimoji="0" lang="en-US" sz="2400" b="1"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1111339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2" name="Picture 2" descr="C:\Users\PeterOHara\Desktop\Pictures and illustrations for Website\Forest Policy consultation Angus Counc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782" y="2564904"/>
            <a:ext cx="3650261"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PeterOHara\Pictures\2007-01-01 002\100_02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794" y="4029586"/>
            <a:ext cx="3456385" cy="259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txBox="1">
            <a:spLocks noChangeArrowheads="1"/>
          </p:cNvSpPr>
          <p:nvPr/>
        </p:nvSpPr>
        <p:spPr bwMode="auto">
          <a:xfrm>
            <a:off x="-10418" y="0"/>
            <a:ext cx="9132987" cy="562372"/>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000" b="1" i="0" u="none" strike="noStrike" kern="1200" cap="none" spc="0" normalizeH="0" baseline="0" noProof="0" dirty="0" smtClean="0">
                <a:ln>
                  <a:noFill/>
                </a:ln>
                <a:solidFill>
                  <a:srgbClr val="000000"/>
                </a:solidFill>
                <a:effectLst/>
                <a:uLnTx/>
                <a:uFillTx/>
                <a:latin typeface="Calibri"/>
                <a:ea typeface="+mj-ea"/>
                <a:cs typeface="+mj-cs"/>
              </a:rPr>
              <a:t>Plenary discussion on social analysis methods used</a:t>
            </a:r>
            <a:endParaRPr kumimoji="0" lang="en-US" sz="2000" b="1" i="0" u="none" strike="noStrike" kern="1200" cap="none" spc="0" normalizeH="0" baseline="0" noProof="0" dirty="0">
              <a:ln>
                <a:noFill/>
              </a:ln>
              <a:solidFill>
                <a:srgbClr val="000000"/>
              </a:solidFill>
              <a:effectLst/>
              <a:uLnTx/>
              <a:uFillTx/>
              <a:latin typeface="Calibri"/>
              <a:ea typeface="+mj-ea"/>
              <a:cs typeface="+mj-cs"/>
            </a:endParaRPr>
          </a:p>
        </p:txBody>
      </p:sp>
      <p:pic>
        <p:nvPicPr>
          <p:cNvPr id="4098" name="Picture 2" descr="100_02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1052736"/>
            <a:ext cx="3180291" cy="232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100_08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058886"/>
            <a:ext cx="3421686" cy="258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March pics 19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6373" y="959694"/>
            <a:ext cx="3340396" cy="25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79512" y="1184513"/>
            <a:ext cx="1440160" cy="646331"/>
          </a:xfrm>
          <a:prstGeom prst="rect">
            <a:avLst/>
          </a:prstGeom>
          <a:noFill/>
        </p:spPr>
        <p:txBody>
          <a:bodyPr wrap="square" rtlCol="0">
            <a:spAutoFit/>
          </a:bodyPr>
          <a:lstStyle/>
          <a:p>
            <a:r>
              <a:rPr lang="en-GB" b="1" dirty="0" smtClean="0"/>
              <a:t>Strengths of method?</a:t>
            </a:r>
            <a:endParaRPr lang="en-GB" b="1" dirty="0"/>
          </a:p>
        </p:txBody>
      </p:sp>
      <p:sp>
        <p:nvSpPr>
          <p:cNvPr id="12" name="TextBox 11"/>
          <p:cNvSpPr txBox="1"/>
          <p:nvPr/>
        </p:nvSpPr>
        <p:spPr>
          <a:xfrm>
            <a:off x="7610402" y="1052736"/>
            <a:ext cx="1512168" cy="646331"/>
          </a:xfrm>
          <a:prstGeom prst="rect">
            <a:avLst/>
          </a:prstGeom>
          <a:noFill/>
        </p:spPr>
        <p:txBody>
          <a:bodyPr wrap="square" rtlCol="0">
            <a:spAutoFit/>
          </a:bodyPr>
          <a:lstStyle/>
          <a:p>
            <a:r>
              <a:rPr lang="en-GB" b="1" dirty="0" smtClean="0"/>
              <a:t>Weaknesses of method?</a:t>
            </a:r>
            <a:endParaRPr lang="en-GB" b="1" dirty="0"/>
          </a:p>
        </p:txBody>
      </p:sp>
      <p:sp>
        <p:nvSpPr>
          <p:cNvPr id="13" name="TextBox 12"/>
          <p:cNvSpPr txBox="1"/>
          <p:nvPr/>
        </p:nvSpPr>
        <p:spPr>
          <a:xfrm>
            <a:off x="179512" y="5646619"/>
            <a:ext cx="3074418" cy="923330"/>
          </a:xfrm>
          <a:prstGeom prst="rect">
            <a:avLst/>
          </a:prstGeom>
          <a:noFill/>
        </p:spPr>
        <p:txBody>
          <a:bodyPr wrap="square" rtlCol="0">
            <a:spAutoFit/>
          </a:bodyPr>
          <a:lstStyle/>
          <a:p>
            <a:r>
              <a:rPr lang="en-GB" b="1" dirty="0" smtClean="0"/>
              <a:t>Recommendations for application/adaptation to </a:t>
            </a:r>
            <a:r>
              <a:rPr lang="en-GB" b="1" dirty="0"/>
              <a:t>K</a:t>
            </a:r>
            <a:r>
              <a:rPr lang="en-GB" b="1" dirty="0" smtClean="0"/>
              <a:t>azakhstan?</a:t>
            </a:r>
            <a:endParaRPr lang="en-GB" b="1" dirty="0"/>
          </a:p>
        </p:txBody>
      </p:sp>
      <p:sp>
        <p:nvSpPr>
          <p:cNvPr id="3" name="TextBox 2"/>
          <p:cNvSpPr txBox="1"/>
          <p:nvPr/>
        </p:nvSpPr>
        <p:spPr>
          <a:xfrm>
            <a:off x="2195736" y="2852936"/>
            <a:ext cx="1872208" cy="646331"/>
          </a:xfrm>
          <a:prstGeom prst="rect">
            <a:avLst/>
          </a:prstGeom>
          <a:solidFill>
            <a:schemeClr val="bg1"/>
          </a:solidFill>
          <a:ln w="38100">
            <a:solidFill>
              <a:schemeClr val="tx1"/>
            </a:solidFill>
          </a:ln>
        </p:spPr>
        <p:txBody>
          <a:bodyPr wrap="square" rtlCol="0">
            <a:spAutoFit/>
          </a:bodyPr>
          <a:lstStyle/>
          <a:p>
            <a:r>
              <a:rPr lang="en-GB" b="1" dirty="0" smtClean="0"/>
              <a:t>1. Stakeholder mapping</a:t>
            </a:r>
            <a:endParaRPr lang="en-GB" b="1" dirty="0"/>
          </a:p>
        </p:txBody>
      </p:sp>
      <p:sp>
        <p:nvSpPr>
          <p:cNvPr id="15" name="TextBox 14"/>
          <p:cNvSpPr txBox="1"/>
          <p:nvPr/>
        </p:nvSpPr>
        <p:spPr>
          <a:xfrm>
            <a:off x="4079883" y="907514"/>
            <a:ext cx="1872208" cy="923330"/>
          </a:xfrm>
          <a:prstGeom prst="rect">
            <a:avLst/>
          </a:prstGeom>
          <a:solidFill>
            <a:schemeClr val="bg1"/>
          </a:solidFill>
          <a:ln w="38100">
            <a:solidFill>
              <a:schemeClr val="tx1"/>
            </a:solidFill>
          </a:ln>
        </p:spPr>
        <p:txBody>
          <a:bodyPr wrap="square" rtlCol="0">
            <a:spAutoFit/>
          </a:bodyPr>
          <a:lstStyle/>
          <a:p>
            <a:r>
              <a:rPr lang="en-GB" b="1" dirty="0"/>
              <a:t>2</a:t>
            </a:r>
            <a:r>
              <a:rPr lang="en-GB" b="1" dirty="0" smtClean="0"/>
              <a:t>. Rights, responsibilities, revenue analysis</a:t>
            </a:r>
            <a:endParaRPr lang="en-GB" b="1" dirty="0"/>
          </a:p>
        </p:txBody>
      </p:sp>
      <p:sp>
        <p:nvSpPr>
          <p:cNvPr id="16" name="TextBox 15"/>
          <p:cNvSpPr txBox="1"/>
          <p:nvPr/>
        </p:nvSpPr>
        <p:spPr>
          <a:xfrm>
            <a:off x="4801214" y="5001585"/>
            <a:ext cx="1872208" cy="646331"/>
          </a:xfrm>
          <a:prstGeom prst="rect">
            <a:avLst/>
          </a:prstGeom>
          <a:solidFill>
            <a:schemeClr val="bg1"/>
          </a:solidFill>
          <a:ln w="38100">
            <a:solidFill>
              <a:schemeClr val="tx1"/>
            </a:solidFill>
          </a:ln>
        </p:spPr>
        <p:txBody>
          <a:bodyPr wrap="square" rtlCol="0">
            <a:spAutoFit/>
          </a:bodyPr>
          <a:lstStyle/>
          <a:p>
            <a:r>
              <a:rPr lang="en-GB" b="1" dirty="0" smtClean="0"/>
              <a:t>3. Problem analysis</a:t>
            </a:r>
            <a:endParaRPr lang="en-GB" b="1" dirty="0"/>
          </a:p>
        </p:txBody>
      </p:sp>
      <p:sp>
        <p:nvSpPr>
          <p:cNvPr id="17" name="TextBox 16"/>
          <p:cNvSpPr txBox="1"/>
          <p:nvPr/>
        </p:nvSpPr>
        <p:spPr>
          <a:xfrm>
            <a:off x="6452800" y="3003908"/>
            <a:ext cx="1872208" cy="369332"/>
          </a:xfrm>
          <a:prstGeom prst="rect">
            <a:avLst/>
          </a:prstGeom>
          <a:solidFill>
            <a:schemeClr val="bg1"/>
          </a:solidFill>
          <a:ln w="38100">
            <a:solidFill>
              <a:schemeClr val="tx1"/>
            </a:solidFill>
          </a:ln>
        </p:spPr>
        <p:txBody>
          <a:bodyPr wrap="square" rtlCol="0">
            <a:spAutoFit/>
          </a:bodyPr>
          <a:lstStyle/>
          <a:p>
            <a:r>
              <a:rPr lang="en-GB" b="1" dirty="0"/>
              <a:t>4</a:t>
            </a:r>
            <a:r>
              <a:rPr lang="en-GB" b="1" dirty="0" smtClean="0"/>
              <a:t>. SWOT analysis</a:t>
            </a:r>
            <a:endParaRPr lang="en-GB" b="1" dirty="0"/>
          </a:p>
        </p:txBody>
      </p:sp>
    </p:spTree>
    <p:extLst>
      <p:ext uri="{BB962C8B-B14F-4D97-AF65-F5344CB8AC3E}">
        <p14:creationId xmlns:p14="http://schemas.microsoft.com/office/powerpoint/2010/main" val="2953584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0225" y="473075"/>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GB" smtClean="0"/>
          </a:p>
          <a:p>
            <a:pPr algn="ctr" eaLnBrk="1" hangingPunct="1">
              <a:buFontTx/>
              <a:buNone/>
            </a:pPr>
            <a:endParaRPr lang="en-GB" smtClean="0"/>
          </a:p>
          <a:p>
            <a:pPr algn="ctr" eaLnBrk="1" hangingPunct="1">
              <a:buFontTx/>
              <a:buNone/>
            </a:pPr>
            <a:endParaRPr lang="en-GB" smtClean="0"/>
          </a:p>
        </p:txBody>
      </p:sp>
      <p:sp>
        <p:nvSpPr>
          <p:cNvPr id="3" name="Rectangle 2"/>
          <p:cNvSpPr/>
          <p:nvPr/>
        </p:nvSpPr>
        <p:spPr>
          <a:xfrm>
            <a:off x="1102988" y="1943973"/>
            <a:ext cx="7031186"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Arc 8"/>
          <p:cNvSpPr/>
          <p:nvPr/>
        </p:nvSpPr>
        <p:spPr>
          <a:xfrm rot="15987480">
            <a:off x="3537082" y="1216864"/>
            <a:ext cx="1512888" cy="1368425"/>
          </a:xfrm>
          <a:prstGeom prst="arc">
            <a:avLst>
              <a:gd name="adj1" fmla="val 16200000"/>
              <a:gd name="adj2" fmla="val 5707401"/>
            </a:avLst>
          </a:prstGeom>
          <a:ln w="76200"/>
        </p:spPr>
        <p:style>
          <a:lnRef idx="1">
            <a:schemeClr val="dk1"/>
          </a:lnRef>
          <a:fillRef idx="0">
            <a:schemeClr val="dk1"/>
          </a:fillRef>
          <a:effectRef idx="0">
            <a:schemeClr val="dk1"/>
          </a:effectRef>
          <a:fontRef idx="minor">
            <a:schemeClr val="tx1"/>
          </a:fontRef>
        </p:style>
        <p:txBody>
          <a:bodyPr anchor="ctr"/>
          <a:lstStyle/>
          <a:p>
            <a:pPr algn="ctr">
              <a:defRPr/>
            </a:pP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907704" y="2127041"/>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Quick target assessment method</a:t>
            </a:r>
            <a:endParaRPr lang="en-GB" dirty="0">
              <a:ln>
                <a:solidFill>
                  <a:schemeClr val="tx1"/>
                </a:solidFill>
              </a:ln>
            </a:endParaRPr>
          </a:p>
        </p:txBody>
      </p:sp>
      <p:sp>
        <p:nvSpPr>
          <p:cNvPr id="8" name="TextBox 7"/>
          <p:cNvSpPr txBox="1"/>
          <p:nvPr/>
        </p:nvSpPr>
        <p:spPr>
          <a:xfrm>
            <a:off x="3862497" y="2132856"/>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Poster with post-it method</a:t>
            </a:r>
            <a:endParaRPr lang="en-GB" dirty="0">
              <a:ln>
                <a:solidFill>
                  <a:schemeClr val="tx1"/>
                </a:solidFill>
              </a:ln>
            </a:endParaRPr>
          </a:p>
        </p:txBody>
      </p:sp>
      <p:sp>
        <p:nvSpPr>
          <p:cNvPr id="10" name="Rectangle 23"/>
          <p:cNvSpPr txBox="1">
            <a:spLocks noChangeArrowheads="1"/>
          </p:cNvSpPr>
          <p:nvPr/>
        </p:nvSpPr>
        <p:spPr bwMode="auto">
          <a:xfrm>
            <a:off x="0" y="1"/>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Social methods tool box for engaging stakeholders and for negotiation of SFM strategies.</a:t>
            </a:r>
            <a:endParaRPr lang="en-US" sz="2400" b="1" dirty="0">
              <a:latin typeface="Arial" pitchFamily="34" charset="0"/>
              <a:cs typeface="Arial" pitchFamily="34" charset="0"/>
            </a:endParaRPr>
          </a:p>
        </p:txBody>
      </p:sp>
      <p:sp>
        <p:nvSpPr>
          <p:cNvPr id="11" name="TextBox 10"/>
          <p:cNvSpPr txBox="1"/>
          <p:nvPr/>
        </p:nvSpPr>
        <p:spPr>
          <a:xfrm>
            <a:off x="5929792" y="2034708"/>
            <a:ext cx="1872208"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Stakeholder mapping </a:t>
            </a:r>
          </a:p>
          <a:p>
            <a:pPr algn="ctr">
              <a:defRPr/>
            </a:pPr>
            <a:r>
              <a:rPr lang="en-GB" dirty="0" smtClean="0">
                <a:ln>
                  <a:solidFill>
                    <a:schemeClr val="tx1"/>
                  </a:solidFill>
                </a:ln>
              </a:rPr>
              <a:t>And participation/communication strategy development</a:t>
            </a:r>
            <a:endParaRPr lang="en-GB" dirty="0">
              <a:ln>
                <a:solidFill>
                  <a:schemeClr val="tx1"/>
                </a:solidFill>
              </a:ln>
            </a:endParaRPr>
          </a:p>
        </p:txBody>
      </p:sp>
      <p:sp>
        <p:nvSpPr>
          <p:cNvPr id="12" name="TextBox 11"/>
          <p:cNvSpPr txBox="1"/>
          <p:nvPr/>
        </p:nvSpPr>
        <p:spPr>
          <a:xfrm>
            <a:off x="1475656" y="4083159"/>
            <a:ext cx="15121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Problem Analysis</a:t>
            </a:r>
            <a:endParaRPr lang="en-GB" dirty="0">
              <a:ln>
                <a:solidFill>
                  <a:schemeClr val="tx1"/>
                </a:solidFill>
              </a:ln>
            </a:endParaRPr>
          </a:p>
        </p:txBody>
      </p:sp>
      <p:sp>
        <p:nvSpPr>
          <p:cNvPr id="13" name="TextBox 12"/>
          <p:cNvSpPr txBox="1"/>
          <p:nvPr/>
        </p:nvSpPr>
        <p:spPr>
          <a:xfrm>
            <a:off x="3589747" y="3933056"/>
            <a:ext cx="165618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Rights, Revenues and responsibilities analysis</a:t>
            </a:r>
            <a:endParaRPr lang="en-GB" dirty="0">
              <a:ln>
                <a:solidFill>
                  <a:schemeClr val="tx1"/>
                </a:solidFill>
              </a:ln>
            </a:endParaRPr>
          </a:p>
        </p:txBody>
      </p:sp>
      <p:sp>
        <p:nvSpPr>
          <p:cNvPr id="14" name="TextBox 13"/>
          <p:cNvSpPr txBox="1"/>
          <p:nvPr/>
        </p:nvSpPr>
        <p:spPr>
          <a:xfrm>
            <a:off x="5958784" y="4221088"/>
            <a:ext cx="165618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Strengths, Weaknesses, Opportunities and Threats Analysis</a:t>
            </a:r>
            <a:endParaRPr lang="en-GB" dirty="0">
              <a:ln>
                <a:solidFill>
                  <a:schemeClr val="tx1"/>
                </a:solidFill>
              </a:ln>
            </a:endParaRPr>
          </a:p>
        </p:txBody>
      </p:sp>
    </p:spTree>
    <p:extLst>
      <p:ext uri="{BB962C8B-B14F-4D97-AF65-F5344CB8AC3E}">
        <p14:creationId xmlns:p14="http://schemas.microsoft.com/office/powerpoint/2010/main" val="3569182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474663" y="836712"/>
            <a:ext cx="8229600"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indent="0" eaLnBrk="1" hangingPunct="1">
              <a:buNone/>
            </a:pPr>
            <a:r>
              <a:rPr lang="en-GB" sz="2800" dirty="0" smtClean="0"/>
              <a:t>Training delivery reflection team.</a:t>
            </a:r>
          </a:p>
          <a:p>
            <a:pPr marL="0" indent="0" eaLnBrk="1" hangingPunct="1">
              <a:buNone/>
            </a:pPr>
            <a:endParaRPr lang="en-GB" sz="2800" dirty="0"/>
          </a:p>
          <a:p>
            <a:pPr marL="0" indent="0" eaLnBrk="1" hangingPunct="1">
              <a:buNone/>
            </a:pPr>
            <a:r>
              <a:rPr lang="en-GB" sz="2800" dirty="0" smtClean="0"/>
              <a:t>In your team discuss the following – write the answers on a flip chart.</a:t>
            </a:r>
          </a:p>
          <a:p>
            <a:pPr marL="0" indent="0" eaLnBrk="1" hangingPunct="1">
              <a:buNone/>
            </a:pPr>
            <a:endParaRPr lang="en-GB" sz="2800" dirty="0"/>
          </a:p>
          <a:p>
            <a:r>
              <a:rPr lang="en-GB" sz="2800" b="1" dirty="0" smtClean="0">
                <a:solidFill>
                  <a:srgbClr val="0070C0"/>
                </a:solidFill>
              </a:rPr>
              <a:t>What were the key lessons/insights that were generated today? </a:t>
            </a:r>
            <a:endParaRPr lang="en-GB" sz="2800" b="1" dirty="0">
              <a:solidFill>
                <a:srgbClr val="0070C0"/>
              </a:solidFill>
            </a:endParaRPr>
          </a:p>
          <a:p>
            <a:r>
              <a:rPr lang="en-GB" sz="2800" b="1" dirty="0" smtClean="0">
                <a:solidFill>
                  <a:srgbClr val="0070C0"/>
                </a:solidFill>
              </a:rPr>
              <a:t>What training approaches/methods were used today? Which were the most effective for learning and why?</a:t>
            </a:r>
          </a:p>
          <a:p>
            <a:r>
              <a:rPr lang="en-GB" sz="2800" b="1" dirty="0" smtClean="0">
                <a:solidFill>
                  <a:srgbClr val="0070C0"/>
                </a:solidFill>
              </a:rPr>
              <a:t>Any recommendations of how to improve the training delivery for today – adapt to your country context more?</a:t>
            </a:r>
          </a:p>
          <a:p>
            <a:pPr marL="0" indent="0">
              <a:buNone/>
            </a:pPr>
            <a:endParaRPr lang="en-GB" sz="2800" dirty="0" smtClean="0"/>
          </a:p>
          <a:p>
            <a:pPr marL="0" indent="0">
              <a:buNone/>
            </a:pPr>
            <a:r>
              <a:rPr lang="en-GB" sz="2800" dirty="0" smtClean="0"/>
              <a:t>Volunteer(s) should present the answers concisely 5 minutes, first thing tomorrow morning.</a:t>
            </a:r>
          </a:p>
          <a:p>
            <a:pPr marL="0" indent="0">
              <a:buNone/>
            </a:pPr>
            <a:endParaRPr lang="en-GB" sz="2800" dirty="0" smtClean="0"/>
          </a:p>
          <a:p>
            <a:pPr marL="0" indent="0" eaLnBrk="1" hangingPunct="1">
              <a:buNone/>
            </a:pPr>
            <a:endParaRPr lang="en-GB" sz="2800" dirty="0"/>
          </a:p>
          <a:p>
            <a:endParaRPr lang="en-GB" sz="2800" dirty="0" smtClean="0"/>
          </a:p>
          <a:p>
            <a:pPr eaLnBrk="1" hangingPunct="1">
              <a:buFontTx/>
              <a:buNone/>
            </a:pPr>
            <a:endParaRPr lang="en-GB" sz="1200" dirty="0" smtClean="0"/>
          </a:p>
        </p:txBody>
      </p:sp>
      <p:sp>
        <p:nvSpPr>
          <p:cNvPr id="4" name="Rectangle 23"/>
          <p:cNvSpPr txBox="1">
            <a:spLocks noChangeArrowheads="1"/>
          </p:cNvSpPr>
          <p:nvPr/>
        </p:nvSpPr>
        <p:spPr bwMode="auto">
          <a:xfrm>
            <a:off x="0" y="1"/>
            <a:ext cx="9122568" cy="562371"/>
          </a:xfrm>
          <a:prstGeom prst="rect">
            <a:avLst/>
          </a:prstGeom>
          <a:solidFill>
            <a:srgbClr val="9BBB59">
              <a:lumMod val="20000"/>
              <a:lumOff val="80000"/>
            </a:srgb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kumimoji="0" lang="en-US" sz="2400" b="0" i="0" u="none" strike="noStrike" kern="1200" cap="none" spc="0" normalizeH="0" baseline="0" noProof="0" dirty="0" smtClean="0">
                <a:ln>
                  <a:noFill/>
                </a:ln>
                <a:solidFill>
                  <a:srgbClr val="000000"/>
                </a:solidFill>
                <a:effectLst/>
                <a:uLnTx/>
                <a:uFillTx/>
                <a:latin typeface="Calibri"/>
                <a:ea typeface="+mj-ea"/>
                <a:cs typeface="+mj-cs"/>
              </a:rPr>
              <a:t>Training delivery/approach reflection</a:t>
            </a:r>
            <a:endParaRPr kumimoji="0" lang="en-US" sz="2400" b="0" i="0" u="none" strike="noStrike" kern="120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198157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268" name="Text Box 3"/>
          <p:cNvSpPr txBox="1">
            <a:spLocks noChangeArrowheads="1"/>
          </p:cNvSpPr>
          <p:nvPr/>
        </p:nvSpPr>
        <p:spPr bwMode="auto">
          <a:xfrm>
            <a:off x="3195637" y="1498725"/>
            <a:ext cx="3057525" cy="5254454"/>
          </a:xfrm>
          <a:prstGeom prst="rect">
            <a:avLst/>
          </a:prstGeom>
          <a:solidFill>
            <a:schemeClr val="accent5">
              <a:lumMod val="20000"/>
              <a:lumOff val="80000"/>
            </a:schemeClr>
          </a:solidFill>
          <a:ln w="9360">
            <a:solidFill>
              <a:srgbClr val="000000"/>
            </a:solidFill>
            <a:miter lim="800000"/>
            <a:headEnd/>
            <a:tailEnd/>
          </a:ln>
          <a:effectLs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endParaRPr lang="en-US" b="1" dirty="0">
              <a:solidFill>
                <a:srgbClr val="C00000"/>
              </a:solidFill>
            </a:endParaRPr>
          </a:p>
        </p:txBody>
      </p:sp>
      <p:sp>
        <p:nvSpPr>
          <p:cNvPr id="11269" name="Text Box 4"/>
          <p:cNvSpPr txBox="1">
            <a:spLocks noChangeArrowheads="1"/>
          </p:cNvSpPr>
          <p:nvPr/>
        </p:nvSpPr>
        <p:spPr bwMode="auto">
          <a:xfrm>
            <a:off x="3436247" y="1662906"/>
            <a:ext cx="2664297" cy="560388"/>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n w="9360">
            <a:solidFill>
              <a:srgbClr val="000000"/>
            </a:solidFill>
            <a:miter lim="800000"/>
            <a:headEnd/>
            <a:tailEnd/>
          </a:ln>
          <a:effectLs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b="1" dirty="0">
                <a:solidFill>
                  <a:srgbClr val="000000"/>
                </a:solidFill>
              </a:rPr>
              <a:t>Economic analysis</a:t>
            </a:r>
          </a:p>
        </p:txBody>
      </p:sp>
      <p:sp>
        <p:nvSpPr>
          <p:cNvPr id="11270" name="Text Box 5"/>
          <p:cNvSpPr txBox="1">
            <a:spLocks noChangeArrowheads="1"/>
          </p:cNvSpPr>
          <p:nvPr/>
        </p:nvSpPr>
        <p:spPr bwMode="auto">
          <a:xfrm>
            <a:off x="3419872" y="2480508"/>
            <a:ext cx="2664297" cy="726242"/>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n w="9360">
            <a:solidFill>
              <a:srgbClr val="000000"/>
            </a:solidFill>
            <a:miter lim="800000"/>
            <a:headEnd/>
            <a:tailEnd/>
          </a:ln>
          <a:effectLs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sz="1600" b="1" dirty="0">
                <a:solidFill>
                  <a:srgbClr val="000000"/>
                </a:solidFill>
              </a:rPr>
              <a:t>Social, rights, tenure, and cultural  analysis</a:t>
            </a:r>
          </a:p>
        </p:txBody>
      </p:sp>
      <p:sp>
        <p:nvSpPr>
          <p:cNvPr id="11271" name="Text Box 6"/>
          <p:cNvSpPr txBox="1">
            <a:spLocks noChangeArrowheads="1"/>
          </p:cNvSpPr>
          <p:nvPr/>
        </p:nvSpPr>
        <p:spPr bwMode="auto">
          <a:xfrm>
            <a:off x="3454911" y="3374801"/>
            <a:ext cx="2664297" cy="438597"/>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n w="9360">
            <a:solidFill>
              <a:srgbClr val="000000"/>
            </a:solidFill>
            <a:miter lim="800000"/>
            <a:headEnd/>
            <a:tailEnd/>
          </a:ln>
          <a:effectLs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b="1" dirty="0">
                <a:solidFill>
                  <a:srgbClr val="000000"/>
                </a:solidFill>
              </a:rPr>
              <a:t>Ecological analysis</a:t>
            </a:r>
          </a:p>
        </p:txBody>
      </p:sp>
      <p:sp>
        <p:nvSpPr>
          <p:cNvPr id="11272" name="AutoShape 7"/>
          <p:cNvSpPr>
            <a:spLocks noChangeArrowheads="1"/>
          </p:cNvSpPr>
          <p:nvPr/>
        </p:nvSpPr>
        <p:spPr bwMode="auto">
          <a:xfrm>
            <a:off x="325438" y="1943100"/>
            <a:ext cx="2635250" cy="3284538"/>
          </a:xfrm>
          <a:prstGeom prst="rightArrowCallout">
            <a:avLst>
              <a:gd name="adj1" fmla="val 41604"/>
              <a:gd name="adj2" fmla="val 79463"/>
              <a:gd name="adj3" fmla="val 16069"/>
              <a:gd name="adj4" fmla="val 66667"/>
            </a:avLst>
          </a:prstGeom>
          <a:solidFill>
            <a:schemeClr val="accent6">
              <a:lumMod val="40000"/>
              <a:lumOff val="60000"/>
            </a:schemeClr>
          </a:solidFill>
          <a:ln w="9360">
            <a:solidFill>
              <a:srgbClr val="000000"/>
            </a:solidFill>
            <a:miter lim="800000"/>
            <a:headEnd/>
            <a:tailEnd/>
          </a:ln>
          <a:effectLst/>
          <a:extLst/>
        </p:spPr>
        <p:txBody>
          <a:bodyPr wrap="none" anchor="ctr"/>
          <a:lstStyle/>
          <a:p>
            <a:endParaRPr lang="en-US" dirty="0"/>
          </a:p>
        </p:txBody>
      </p:sp>
      <p:sp>
        <p:nvSpPr>
          <p:cNvPr id="11273" name="AutoShape 8"/>
          <p:cNvSpPr>
            <a:spLocks noChangeArrowheads="1"/>
          </p:cNvSpPr>
          <p:nvPr/>
        </p:nvSpPr>
        <p:spPr bwMode="auto">
          <a:xfrm>
            <a:off x="6443663" y="1743075"/>
            <a:ext cx="2520950" cy="3702050"/>
          </a:xfrm>
          <a:prstGeom prst="leftArrowCallout">
            <a:avLst>
              <a:gd name="adj1" fmla="val 39935"/>
              <a:gd name="adj2" fmla="val 78878"/>
              <a:gd name="adj3" fmla="val 16667"/>
              <a:gd name="adj4" fmla="val 66667"/>
            </a:avLst>
          </a:prstGeom>
          <a:solidFill>
            <a:schemeClr val="accent3">
              <a:lumMod val="20000"/>
              <a:lumOff val="80000"/>
            </a:schemeClr>
          </a:solidFill>
          <a:ln w="9360">
            <a:solidFill>
              <a:srgbClr val="000000"/>
            </a:solidFill>
            <a:miter lim="800000"/>
            <a:headEnd/>
            <a:tailEnd/>
          </a:ln>
          <a:effectLst/>
          <a:extLst/>
        </p:spPr>
        <p:txBody>
          <a:bodyPr wrap="none" anchor="ctr"/>
          <a:lstStyle/>
          <a:p>
            <a:endParaRPr lang="en-US" dirty="0"/>
          </a:p>
        </p:txBody>
      </p:sp>
      <p:sp>
        <p:nvSpPr>
          <p:cNvPr id="11274" name="Text Box 9"/>
          <p:cNvSpPr txBox="1">
            <a:spLocks noChangeArrowheads="1"/>
          </p:cNvSpPr>
          <p:nvPr/>
        </p:nvSpPr>
        <p:spPr bwMode="auto">
          <a:xfrm>
            <a:off x="7308850" y="2006600"/>
            <a:ext cx="1655763" cy="1947863"/>
          </a:xfrm>
          <a:prstGeom prst="rect">
            <a:avLst/>
          </a:prstGeom>
          <a:noFill/>
          <a:ln>
            <a:noFill/>
          </a:ln>
          <a:effectLs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b="1" dirty="0">
                <a:solidFill>
                  <a:srgbClr val="0070C0"/>
                </a:solidFill>
              </a:rPr>
              <a:t>‘Social’ approaches </a:t>
            </a:r>
            <a:r>
              <a:rPr lang="en-US" dirty="0">
                <a:solidFill>
                  <a:srgbClr val="000000"/>
                </a:solidFill>
              </a:rPr>
              <a:t>–trying to capture subjectively – often more </a:t>
            </a:r>
            <a:r>
              <a:rPr lang="en-US" dirty="0" smtClean="0">
                <a:solidFill>
                  <a:srgbClr val="000000"/>
                </a:solidFill>
              </a:rPr>
              <a:t>qualitative, values and views.</a:t>
            </a:r>
            <a:endParaRPr lang="en-US" dirty="0">
              <a:solidFill>
                <a:srgbClr val="000000"/>
              </a:solidFill>
            </a:endParaRPr>
          </a:p>
        </p:txBody>
      </p:sp>
      <p:sp>
        <p:nvSpPr>
          <p:cNvPr id="11275" name="Text Box 10"/>
          <p:cNvSpPr txBox="1">
            <a:spLocks noChangeArrowheads="1"/>
          </p:cNvSpPr>
          <p:nvPr/>
        </p:nvSpPr>
        <p:spPr bwMode="auto">
          <a:xfrm>
            <a:off x="457200" y="2220913"/>
            <a:ext cx="1522413" cy="1971675"/>
          </a:xfrm>
          <a:prstGeom prst="rect">
            <a:avLst/>
          </a:prstGeom>
          <a:noFill/>
          <a:ln>
            <a:noFill/>
          </a:ln>
          <a:effectLs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dirty="0">
                <a:solidFill>
                  <a:srgbClr val="00B050"/>
                </a:solidFill>
              </a:rPr>
              <a:t>‘</a:t>
            </a:r>
            <a:r>
              <a:rPr lang="en-US" b="1" dirty="0">
                <a:solidFill>
                  <a:srgbClr val="00B050"/>
                </a:solidFill>
              </a:rPr>
              <a:t>Technical’ approaches</a:t>
            </a:r>
            <a:r>
              <a:rPr lang="en-US" dirty="0">
                <a:solidFill>
                  <a:srgbClr val="00B050"/>
                </a:solidFill>
              </a:rPr>
              <a:t> </a:t>
            </a:r>
            <a:r>
              <a:rPr lang="en-US" dirty="0">
                <a:solidFill>
                  <a:srgbClr val="000000"/>
                </a:solidFill>
              </a:rPr>
              <a:t>– trying to capture objectivity – often more quantitative</a:t>
            </a:r>
          </a:p>
        </p:txBody>
      </p:sp>
      <p:sp>
        <p:nvSpPr>
          <p:cNvPr id="11276" name="Rectangle 1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278" name="Text Box 14"/>
          <p:cNvSpPr txBox="1">
            <a:spLocks noChangeArrowheads="1"/>
          </p:cNvSpPr>
          <p:nvPr/>
        </p:nvSpPr>
        <p:spPr bwMode="auto">
          <a:xfrm>
            <a:off x="3419872" y="4114141"/>
            <a:ext cx="2664297" cy="720725"/>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n w="9360">
            <a:solidFill>
              <a:srgbClr val="000000"/>
            </a:solidFill>
            <a:miter lim="800000"/>
            <a:headEnd/>
            <a:tailEnd/>
          </a:ln>
          <a:effectLs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Arial" pitchFamily="34" charset="0"/>
              </a:defRPr>
            </a:lvl9pPr>
          </a:lstStyle>
          <a:p>
            <a:pPr algn="ctr" eaLnBrk="1" hangingPunct="1">
              <a:buClrTx/>
              <a:buFontTx/>
              <a:buNone/>
            </a:pPr>
            <a:r>
              <a:rPr lang="en-US" b="1" dirty="0" err="1" smtClean="0">
                <a:solidFill>
                  <a:srgbClr val="000000"/>
                </a:solidFill>
              </a:rPr>
              <a:t>Silvicultural</a:t>
            </a:r>
            <a:r>
              <a:rPr lang="en-US" b="1" dirty="0" smtClean="0">
                <a:solidFill>
                  <a:srgbClr val="000000"/>
                </a:solidFill>
              </a:rPr>
              <a:t> – forest management  </a:t>
            </a:r>
            <a:r>
              <a:rPr lang="en-US" b="1" dirty="0">
                <a:solidFill>
                  <a:srgbClr val="000000"/>
                </a:solidFill>
              </a:rPr>
              <a:t>analysis</a:t>
            </a:r>
          </a:p>
        </p:txBody>
      </p:sp>
      <p:sp>
        <p:nvSpPr>
          <p:cNvPr id="16" name="Rectangle 23"/>
          <p:cNvSpPr txBox="1">
            <a:spLocks noChangeArrowheads="1"/>
          </p:cNvSpPr>
          <p:nvPr/>
        </p:nvSpPr>
        <p:spPr bwMode="auto">
          <a:xfrm>
            <a:off x="0" y="-1"/>
            <a:ext cx="9172575" cy="1052737"/>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sz="2000" b="1" dirty="0" smtClean="0"/>
              <a:t>4. Intro </a:t>
            </a:r>
            <a:r>
              <a:rPr lang="en-GB" sz="2000" b="1" dirty="0"/>
              <a:t>presentation on effective forestry context analysis methods. </a:t>
            </a:r>
            <a:endParaRPr lang="en-GB" sz="2000" dirty="0"/>
          </a:p>
          <a:p>
            <a:r>
              <a:rPr lang="en-US" sz="2000" b="1" dirty="0" smtClean="0">
                <a:latin typeface="Arial" pitchFamily="34" charset="0"/>
                <a:cs typeface="Arial" pitchFamily="34" charset="0"/>
              </a:rPr>
              <a:t>Example important topics to analyze in forestry and highlighting the importance of triangulation between social and technical approaches </a:t>
            </a:r>
            <a:endParaRPr lang="en-US" sz="2000" b="1" dirty="0">
              <a:latin typeface="Arial" pitchFamily="34" charset="0"/>
              <a:cs typeface="Arial" pitchFamily="34" charset="0"/>
            </a:endParaRPr>
          </a:p>
        </p:txBody>
      </p:sp>
      <p:sp>
        <p:nvSpPr>
          <p:cNvPr id="3" name="Rectangle 2"/>
          <p:cNvSpPr/>
          <p:nvPr/>
        </p:nvSpPr>
        <p:spPr>
          <a:xfrm>
            <a:off x="3421768" y="5013176"/>
            <a:ext cx="2664297" cy="64633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solidFill>
              <a:schemeClr val="tx1"/>
            </a:solidFill>
          </a:ln>
        </p:spPr>
        <p:txBody>
          <a:bodyPr wrap="square">
            <a:spAutoFit/>
          </a:bodyPr>
          <a:lstStyle/>
          <a:p>
            <a:pPr algn="ctr"/>
            <a:r>
              <a:rPr lang="en-US" b="1" dirty="0" smtClean="0"/>
              <a:t>Forest policy, legislation </a:t>
            </a:r>
            <a:r>
              <a:rPr lang="en-US" b="1" dirty="0"/>
              <a:t>and institutional analysis</a:t>
            </a:r>
          </a:p>
        </p:txBody>
      </p:sp>
      <p:sp>
        <p:nvSpPr>
          <p:cNvPr id="19" name="Rectangle 18"/>
          <p:cNvSpPr/>
          <p:nvPr/>
        </p:nvSpPr>
        <p:spPr>
          <a:xfrm>
            <a:off x="3454912" y="5877272"/>
            <a:ext cx="2664297" cy="646331"/>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solidFill>
              <a:schemeClr val="tx1"/>
            </a:solidFill>
          </a:ln>
        </p:spPr>
        <p:txBody>
          <a:bodyPr wrap="square">
            <a:spAutoFit/>
          </a:bodyPr>
          <a:lstStyle/>
          <a:p>
            <a:pPr algn="ctr"/>
            <a:r>
              <a:rPr lang="en-US" b="1" dirty="0" smtClean="0"/>
              <a:t>Cross-</a:t>
            </a:r>
            <a:r>
              <a:rPr lang="en-US" b="1" dirty="0" err="1" smtClean="0"/>
              <a:t>sectoral</a:t>
            </a:r>
            <a:r>
              <a:rPr lang="en-US" b="1" dirty="0" smtClean="0"/>
              <a:t> analysis e.g. agriculture, energy</a:t>
            </a:r>
            <a:endParaRPr lang="en-US" b="1" dirty="0"/>
          </a:p>
        </p:txBody>
      </p:sp>
    </p:spTree>
    <p:extLst>
      <p:ext uri="{BB962C8B-B14F-4D97-AF65-F5344CB8AC3E}">
        <p14:creationId xmlns:p14="http://schemas.microsoft.com/office/powerpoint/2010/main" val="16929575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1" name="Rectangle 2"/>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2" name="Rectangle 3"/>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3" name="Rectangle 4"/>
          <p:cNvSpPr>
            <a:spLocks noChangeArrowheads="1"/>
          </p:cNvSpPr>
          <p:nvPr/>
        </p:nvSpPr>
        <p:spPr bwMode="auto">
          <a:xfrm>
            <a:off x="57150" y="136048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5" name="Rectangle 6"/>
          <p:cNvSpPr>
            <a:spLocks noChangeArrowheads="1"/>
          </p:cNvSpPr>
          <p:nvPr/>
        </p:nvSpPr>
        <p:spPr bwMode="auto">
          <a:xfrm>
            <a:off x="241300" y="3608388"/>
            <a:ext cx="8440738"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u="sng">
              <a:solidFill>
                <a:srgbClr val="00808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u="sng">
              <a:solidFill>
                <a:srgbClr val="008080"/>
              </a:solidFill>
            </a:endParaRPr>
          </a:p>
        </p:txBody>
      </p:sp>
      <p:pic>
        <p:nvPicPr>
          <p:cNvPr id="122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537" y="1844824"/>
            <a:ext cx="6404807" cy="48245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7" name="AutoShape 8"/>
          <p:cNvSpPr>
            <a:spLocks noChangeArrowheads="1"/>
          </p:cNvSpPr>
          <p:nvPr/>
        </p:nvSpPr>
        <p:spPr bwMode="auto">
          <a:xfrm>
            <a:off x="0" y="692150"/>
            <a:ext cx="3131840" cy="2892425"/>
          </a:xfrm>
          <a:prstGeom prst="wedgeEllipseCallout">
            <a:avLst>
              <a:gd name="adj1" fmla="val 6544"/>
              <a:gd name="adj2" fmla="val 59405"/>
            </a:avLst>
          </a:prstGeom>
          <a:solidFill>
            <a:srgbClr val="BBE0E3"/>
          </a:solidFill>
          <a:ln w="25560">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solidFill>
                  <a:srgbClr val="C00000"/>
                </a:solidFill>
              </a:rPr>
              <a:t>Technical</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solidFill>
                  <a:srgbClr val="000000"/>
                </a:solidFill>
              </a:rPr>
              <a:t>‘Having mapped the forest area, there are only a few patches of good quality forest left. Wood use must be banned to protect them from destruction’</a:t>
            </a:r>
            <a:endParaRPr lang="en-GB" b="1" dirty="0">
              <a:solidFill>
                <a:srgbClr val="000000"/>
              </a:solidFill>
            </a:endParaRPr>
          </a:p>
        </p:txBody>
      </p:sp>
      <p:sp>
        <p:nvSpPr>
          <p:cNvPr id="12298" name="AutoShape 9"/>
          <p:cNvSpPr>
            <a:spLocks noChangeArrowheads="1"/>
          </p:cNvSpPr>
          <p:nvPr/>
        </p:nvSpPr>
        <p:spPr bwMode="auto">
          <a:xfrm>
            <a:off x="6516217" y="620688"/>
            <a:ext cx="2627784" cy="3636404"/>
          </a:xfrm>
          <a:prstGeom prst="wedgeEllipseCallout">
            <a:avLst>
              <a:gd name="adj1" fmla="val -58127"/>
              <a:gd name="adj2" fmla="val 14621"/>
            </a:avLst>
          </a:prstGeom>
          <a:solidFill>
            <a:srgbClr val="BBE0E3"/>
          </a:solidFill>
          <a:ln w="25560">
            <a:solidFill>
              <a:srgbClr val="89A4A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solidFill>
                  <a:srgbClr val="C00000"/>
                </a:solidFill>
              </a:rPr>
              <a:t>Social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solidFill>
                  <a:srgbClr val="000000"/>
                </a:solidFill>
              </a:rPr>
              <a:t>‘According to elders the forest patches remain because they have customary rules to manage and use the forest. Stopping use will discourage management’ </a:t>
            </a:r>
            <a:endParaRPr lang="en-GB" b="1" dirty="0">
              <a:solidFill>
                <a:srgbClr val="000000"/>
              </a:solidFill>
            </a:endParaRPr>
          </a:p>
        </p:txBody>
      </p:sp>
      <p:sp>
        <p:nvSpPr>
          <p:cNvPr id="11" name="Rectangle 23"/>
          <p:cNvSpPr txBox="1">
            <a:spLocks noChangeArrowheads="1"/>
          </p:cNvSpPr>
          <p:nvPr/>
        </p:nvSpPr>
        <p:spPr bwMode="auto">
          <a:xfrm>
            <a:off x="0" y="-1"/>
            <a:ext cx="9172575" cy="68580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Example of triangulation/verification between social and technical approaches </a:t>
            </a:r>
            <a:endParaRPr lang="en-US" sz="2400" b="1" dirty="0">
              <a:latin typeface="Arial" pitchFamily="34" charset="0"/>
              <a:cs typeface="Arial" pitchFamily="34" charset="0"/>
            </a:endParaRPr>
          </a:p>
        </p:txBody>
      </p:sp>
      <p:sp>
        <p:nvSpPr>
          <p:cNvPr id="2" name="TextBox 1"/>
          <p:cNvSpPr txBox="1"/>
          <p:nvPr/>
        </p:nvSpPr>
        <p:spPr>
          <a:xfrm>
            <a:off x="685520" y="6040978"/>
            <a:ext cx="7560840" cy="646331"/>
          </a:xfrm>
          <a:prstGeom prst="rect">
            <a:avLst/>
          </a:prstGeom>
          <a:noFill/>
        </p:spPr>
        <p:txBody>
          <a:bodyPr wrap="square" rtlCol="0">
            <a:spAutoFit/>
          </a:bodyPr>
          <a:lstStyle/>
          <a:p>
            <a:pPr algn="ctr"/>
            <a:r>
              <a:rPr lang="en-GB" b="1" dirty="0" smtClean="0">
                <a:solidFill>
                  <a:srgbClr val="0070C0"/>
                </a:solidFill>
              </a:rPr>
              <a:t>Also of course technical approaches are often useful to verify social approaches.  Both approaches are complementary</a:t>
            </a:r>
            <a:endParaRPr lang="en-GB" b="1" dirty="0">
              <a:solidFill>
                <a:srgbClr val="0070C0"/>
              </a:solidFill>
            </a:endParaRPr>
          </a:p>
        </p:txBody>
      </p:sp>
    </p:spTree>
    <p:extLst>
      <p:ext uri="{BB962C8B-B14F-4D97-AF65-F5344CB8AC3E}">
        <p14:creationId xmlns:p14="http://schemas.microsoft.com/office/powerpoint/2010/main" val="10857515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289" name="Group 1"/>
          <p:cNvGraphicFramePr>
            <a:graphicFrameLocks noGrp="1"/>
          </p:cNvGraphicFramePr>
          <p:nvPr>
            <p:extLst>
              <p:ext uri="{D42A27DB-BD31-4B8C-83A1-F6EECF244321}">
                <p14:modId xmlns:p14="http://schemas.microsoft.com/office/powerpoint/2010/main" val="215594621"/>
              </p:ext>
            </p:extLst>
          </p:nvPr>
        </p:nvGraphicFramePr>
        <p:xfrm>
          <a:off x="26988" y="696282"/>
          <a:ext cx="9118600" cy="6112507"/>
        </p:xfrm>
        <a:graphic>
          <a:graphicData uri="http://schemas.openxmlformats.org/drawingml/2006/table">
            <a:tbl>
              <a:tblPr/>
              <a:tblGrid>
                <a:gridCol w="1808162"/>
                <a:gridCol w="3890963"/>
                <a:gridCol w="3419475"/>
              </a:tblGrid>
              <a:tr h="357867">
                <a:tc>
                  <a:txBody>
                    <a:bodyPr/>
                    <a:lstStyle/>
                    <a:p>
                      <a:pPr marL="457200" marR="0" lvl="0" indent="0" algn="l" defTabSz="449263" rtl="0" eaLnBrk="1" fontAlgn="base" latinLnBrk="0" hangingPunct="1">
                        <a:lnSpc>
                          <a:spcPct val="87000"/>
                        </a:lnSpc>
                        <a:spcBef>
                          <a:spcPct val="0"/>
                        </a:spcBef>
                        <a:spcAft>
                          <a:spcPct val="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200" b="1" i="0" u="none" strike="noStrike" cap="none" normalizeH="0" baseline="0" dirty="0" smtClean="0">
                          <a:ln>
                            <a:noFill/>
                          </a:ln>
                          <a:solidFill>
                            <a:srgbClr val="FFFFFF"/>
                          </a:solidFill>
                          <a:effectLst/>
                          <a:latin typeface="Arial" charset="0"/>
                          <a:cs typeface="Arial" charset="0"/>
                        </a:rPr>
                        <a:t> </a:t>
                      </a:r>
                    </a:p>
                  </a:txBody>
                  <a:tcPr marL="68760" marR="68760" marT="19656"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457200" marR="0" lvl="0" indent="0" algn="l" defTabSz="449263" rtl="0" eaLnBrk="1" fontAlgn="base" latinLnBrk="0" hangingPunct="1">
                        <a:lnSpc>
                          <a:spcPct val="87000"/>
                        </a:lnSpc>
                        <a:spcBef>
                          <a:spcPct val="0"/>
                        </a:spcBef>
                        <a:spcAft>
                          <a:spcPct val="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rgbClr val="C00000"/>
                          </a:solidFill>
                          <a:effectLst/>
                          <a:latin typeface="Arial" charset="0"/>
                          <a:cs typeface="Arial" charset="0"/>
                        </a:rPr>
                        <a:t>Example key strengths </a:t>
                      </a:r>
                    </a:p>
                  </a:txBody>
                  <a:tcPr marL="68760" marR="68760" marT="29484"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457200" marR="0" lvl="0" indent="0" algn="l" defTabSz="449263" rtl="0" eaLnBrk="1" fontAlgn="base" latinLnBrk="0" hangingPunct="1">
                        <a:lnSpc>
                          <a:spcPct val="87000"/>
                        </a:lnSpc>
                        <a:spcBef>
                          <a:spcPct val="0"/>
                        </a:spcBef>
                        <a:spcAft>
                          <a:spcPts val="100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smtClean="0">
                          <a:ln>
                            <a:noFill/>
                          </a:ln>
                          <a:solidFill>
                            <a:srgbClr val="7030A0"/>
                          </a:solidFill>
                          <a:effectLst/>
                          <a:latin typeface="Arial" charset="0"/>
                          <a:cs typeface="Arial" charset="0"/>
                        </a:rPr>
                        <a:t>Example key limitations</a:t>
                      </a:r>
                    </a:p>
                  </a:txBody>
                  <a:tcPr marL="68760" marR="68760" marT="29484"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BBE0E3"/>
                    </a:solidFill>
                  </a:tcPr>
                </a:tc>
              </a:tr>
              <a:tr h="2578798">
                <a:tc>
                  <a:txBody>
                    <a:bodyPr/>
                    <a:lstStyle/>
                    <a:p>
                      <a:pPr marL="457200" marR="0" lvl="0" indent="0" algn="l" defTabSz="449263" rtl="0" eaLnBrk="1" fontAlgn="base" latinLnBrk="0" hangingPunct="1">
                        <a:lnSpc>
                          <a:spcPct val="87000"/>
                        </a:lnSpc>
                        <a:spcBef>
                          <a:spcPct val="0"/>
                        </a:spcBef>
                        <a:spcAft>
                          <a:spcPct val="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tx1"/>
                          </a:solidFill>
                          <a:effectLst/>
                          <a:latin typeface="Arial" charset="0"/>
                          <a:cs typeface="Arial" charset="0"/>
                        </a:rPr>
                        <a:t>Social analysis </a:t>
                      </a:r>
                    </a:p>
                  </a:txBody>
                  <a:tcPr marL="68760" marR="68760" marT="29484"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742950" marR="0" lvl="0" indent="-285750" algn="l" defTabSz="449263" rtl="0" eaLnBrk="1" fontAlgn="base" latinLnBrk="0" hangingPunct="1">
                        <a:lnSpc>
                          <a:spcPct val="87000"/>
                        </a:lnSpc>
                        <a:spcBef>
                          <a:spcPct val="0"/>
                        </a:spcBef>
                        <a:spcAft>
                          <a:spcPct val="0"/>
                        </a:spcAft>
                        <a:buClrTx/>
                        <a:buSzPct val="100000"/>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accent6">
                              <a:lumMod val="50000"/>
                            </a:schemeClr>
                          </a:solidFill>
                          <a:effectLst/>
                          <a:latin typeface="+mn-lt"/>
                          <a:cs typeface="Arial" charset="0"/>
                        </a:rPr>
                        <a:t>Capture the human dimension – perceptions and reasoning which is key to understanding human behaviour.</a:t>
                      </a:r>
                    </a:p>
                    <a:p>
                      <a:pPr marL="457200" marR="0" lvl="0" indent="0" algn="l" defTabSz="449263" rtl="0" eaLnBrk="1" fontAlgn="base" latinLnBrk="0" hangingPunct="1">
                        <a:lnSpc>
                          <a:spcPct val="87000"/>
                        </a:lnSpc>
                        <a:spcBef>
                          <a:spcPct val="0"/>
                        </a:spcBef>
                        <a:spcAft>
                          <a:spcPct val="0"/>
                        </a:spcAft>
                        <a:buClrTx/>
                        <a:buSzPct val="100000"/>
                        <a:buFont typeface="Arial" pitchFamily="34"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GB" sz="1800" b="1" i="0" u="none" strike="noStrike" cap="none" normalizeH="0" baseline="0" dirty="0" smtClean="0">
                        <a:ln>
                          <a:noFill/>
                        </a:ln>
                        <a:solidFill>
                          <a:schemeClr val="accent6">
                            <a:lumMod val="50000"/>
                          </a:schemeClr>
                        </a:solidFill>
                        <a:effectLst/>
                        <a:latin typeface="+mn-lt"/>
                        <a:cs typeface="Arial" charset="0"/>
                      </a:endParaRPr>
                    </a:p>
                    <a:p>
                      <a:pPr marL="742950" marR="0" lvl="0" indent="-285750" algn="l" defTabSz="449263" rtl="0" eaLnBrk="1" fontAlgn="base" latinLnBrk="0" hangingPunct="1">
                        <a:lnSpc>
                          <a:spcPct val="87000"/>
                        </a:lnSpc>
                        <a:spcBef>
                          <a:spcPct val="0"/>
                        </a:spcBef>
                        <a:spcAft>
                          <a:spcPct val="0"/>
                        </a:spcAft>
                        <a:buClrTx/>
                        <a:buSzPct val="100000"/>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accent6">
                              <a:lumMod val="50000"/>
                            </a:schemeClr>
                          </a:solidFill>
                          <a:effectLst/>
                          <a:latin typeface="+mn-lt"/>
                          <a:cs typeface="Arial" charset="0"/>
                        </a:rPr>
                        <a:t>Subjectivity- what people believe is sometimes more important in determining behaviour than object reality. </a:t>
                      </a:r>
                    </a:p>
                  </a:txBody>
                  <a:tcPr marL="68760" marR="68760" marT="26208"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p>
                      <a:pPr marL="742950" marR="0" lvl="0" indent="-285750" algn="l" defTabSz="449263" rtl="0" eaLnBrk="1" fontAlgn="base" latinLnBrk="0" hangingPunct="1">
                        <a:lnSpc>
                          <a:spcPct val="87000"/>
                        </a:lnSpc>
                        <a:spcBef>
                          <a:spcPct val="0"/>
                        </a:spcBef>
                        <a:spcAft>
                          <a:spcPct val="0"/>
                        </a:spcAft>
                        <a:buClrTx/>
                        <a:buSzPct val="100000"/>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accent6">
                              <a:lumMod val="50000"/>
                            </a:schemeClr>
                          </a:solidFill>
                          <a:effectLst/>
                          <a:latin typeface="+mn-lt"/>
                          <a:cs typeface="Arial" charset="0"/>
                        </a:rPr>
                        <a:t>Results are often not precise and lack standardisation so are often difficult to synthesis and accurately compare and contrast.</a:t>
                      </a:r>
                    </a:p>
                    <a:p>
                      <a:pPr marL="742950" marR="0" lvl="0" indent="-285750" algn="l" defTabSz="449263" rtl="0" eaLnBrk="1" fontAlgn="base" latinLnBrk="0" hangingPunct="1">
                        <a:lnSpc>
                          <a:spcPct val="87000"/>
                        </a:lnSpc>
                        <a:spcBef>
                          <a:spcPct val="0"/>
                        </a:spcBef>
                        <a:spcAft>
                          <a:spcPct val="0"/>
                        </a:spcAft>
                        <a:buClrTx/>
                        <a:buSzPct val="100000"/>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GB" sz="1800" b="1" i="0" u="none" strike="noStrike" cap="none" normalizeH="0" baseline="0" dirty="0" smtClean="0">
                        <a:ln>
                          <a:noFill/>
                        </a:ln>
                        <a:solidFill>
                          <a:schemeClr val="accent6">
                            <a:lumMod val="50000"/>
                          </a:schemeClr>
                        </a:solidFill>
                        <a:effectLst/>
                        <a:latin typeface="+mn-lt"/>
                        <a:cs typeface="Arial" charset="0"/>
                      </a:endParaRPr>
                    </a:p>
                    <a:p>
                      <a:pPr marL="742950" marR="0" lvl="0" indent="-285750" algn="l" defTabSz="449263" rtl="0" eaLnBrk="1" fontAlgn="base" latinLnBrk="0" hangingPunct="1">
                        <a:lnSpc>
                          <a:spcPct val="87000"/>
                        </a:lnSpc>
                        <a:spcBef>
                          <a:spcPct val="0"/>
                        </a:spcBef>
                        <a:spcAft>
                          <a:spcPct val="0"/>
                        </a:spcAft>
                        <a:buClrTx/>
                        <a:buSzPct val="100000"/>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accent6">
                              <a:lumMod val="50000"/>
                            </a:schemeClr>
                          </a:solidFill>
                          <a:effectLst/>
                          <a:latin typeface="+mn-lt"/>
                          <a:cs typeface="Arial" charset="0"/>
                        </a:rPr>
                        <a:t>Results often challenging to collate</a:t>
                      </a:r>
                    </a:p>
                    <a:p>
                      <a:pPr marL="457200" marR="0" lvl="0" indent="0" algn="l" defTabSz="449263" rtl="0" eaLnBrk="1" fontAlgn="base" latinLnBrk="0" hangingPunct="1">
                        <a:lnSpc>
                          <a:spcPct val="100000"/>
                        </a:lnSpc>
                        <a:spcBef>
                          <a:spcPct val="0"/>
                        </a:spcBef>
                        <a:spcAft>
                          <a:spcPct val="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GB" sz="1800" b="1" i="0" u="none" strike="noStrike" cap="none" normalizeH="0" baseline="0" dirty="0" smtClean="0">
                        <a:ln>
                          <a:noFill/>
                        </a:ln>
                        <a:solidFill>
                          <a:schemeClr val="accent6">
                            <a:lumMod val="50000"/>
                          </a:schemeClr>
                        </a:solidFill>
                        <a:effectLst/>
                        <a:latin typeface="+mn-lt"/>
                        <a:cs typeface="Arial" charset="0"/>
                      </a:endParaRPr>
                    </a:p>
                  </a:txBody>
                  <a:tcPr marL="68760" marR="68760" marT="26208"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7F3F4"/>
                    </a:solidFill>
                  </a:tcPr>
                </a:tc>
              </a:tr>
              <a:tr h="3175842">
                <a:tc>
                  <a:txBody>
                    <a:bodyPr/>
                    <a:lstStyle/>
                    <a:p>
                      <a:pPr marL="457200" marR="0" lvl="0" indent="0" algn="l" defTabSz="449263" rtl="0" eaLnBrk="1" fontAlgn="base" latinLnBrk="0" hangingPunct="1">
                        <a:lnSpc>
                          <a:spcPct val="87000"/>
                        </a:lnSpc>
                        <a:spcBef>
                          <a:spcPct val="0"/>
                        </a:spcBef>
                        <a:spcAft>
                          <a:spcPct val="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tx1"/>
                          </a:solidFill>
                          <a:effectLst/>
                          <a:latin typeface="Arial" charset="0"/>
                          <a:cs typeface="Arial" charset="0"/>
                        </a:rPr>
                        <a:t>Technical analysis</a:t>
                      </a:r>
                    </a:p>
                  </a:txBody>
                  <a:tcPr marL="68760" marR="68760" marT="29484"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742950" marR="0" lvl="0" indent="-285750" algn="l" defTabSz="449263" rtl="0" eaLnBrk="1" fontAlgn="base" latinLnBrk="0" hangingPunct="1">
                        <a:lnSpc>
                          <a:spcPct val="87000"/>
                        </a:lnSpc>
                        <a:spcBef>
                          <a:spcPct val="0"/>
                        </a:spcBef>
                        <a:spcAft>
                          <a:spcPct val="0"/>
                        </a:spcAft>
                        <a:buClrTx/>
                        <a:buSzPct val="100000"/>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accent6">
                              <a:lumMod val="50000"/>
                            </a:schemeClr>
                          </a:solidFill>
                          <a:effectLst/>
                          <a:latin typeface="+mn-lt"/>
                          <a:cs typeface="Arial" charset="0"/>
                        </a:rPr>
                        <a:t>Aim towards objectivity–with the intention of having results that are free from human perceptions.</a:t>
                      </a:r>
                    </a:p>
                    <a:p>
                      <a:pPr marL="457200" marR="0" lvl="0" indent="0" algn="l" defTabSz="449263" rtl="0" eaLnBrk="1" fontAlgn="base" latinLnBrk="0" hangingPunct="1">
                        <a:lnSpc>
                          <a:spcPct val="100000"/>
                        </a:lnSpc>
                        <a:spcBef>
                          <a:spcPct val="0"/>
                        </a:spcBef>
                        <a:spcAft>
                          <a:spcPct val="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GB" sz="1800" b="1" i="0" u="none" strike="noStrike" cap="none" normalizeH="0" baseline="0" dirty="0" smtClean="0">
                        <a:ln>
                          <a:noFill/>
                        </a:ln>
                        <a:solidFill>
                          <a:schemeClr val="accent6">
                            <a:lumMod val="50000"/>
                          </a:schemeClr>
                        </a:solidFill>
                        <a:effectLst/>
                        <a:latin typeface="+mn-lt"/>
                        <a:cs typeface="Arial" charset="0"/>
                      </a:endParaRPr>
                    </a:p>
                    <a:p>
                      <a:pPr marL="742950" marR="0" lvl="0" indent="-285750" algn="l" defTabSz="449263" rtl="0" eaLnBrk="1" fontAlgn="base" latinLnBrk="0" hangingPunct="1">
                        <a:lnSpc>
                          <a:spcPct val="100000"/>
                        </a:lnSpc>
                        <a:spcBef>
                          <a:spcPct val="0"/>
                        </a:spcBef>
                        <a:spcAft>
                          <a:spcPct val="0"/>
                        </a:spcAft>
                        <a:buClrTx/>
                        <a:buSzPct val="100000"/>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accent6">
                              <a:lumMod val="50000"/>
                            </a:schemeClr>
                          </a:solidFill>
                          <a:effectLst/>
                          <a:latin typeface="+mn-lt"/>
                          <a:cs typeface="Arial" charset="0"/>
                        </a:rPr>
                        <a:t>Results tend to be precise and standardised so easy to compare and contrast. </a:t>
                      </a:r>
                    </a:p>
                    <a:p>
                      <a:pPr marL="457200" marR="0" lvl="0" indent="0" algn="l" defTabSz="449263" rtl="0" eaLnBrk="1" fontAlgn="base" latinLnBrk="0" hangingPunct="1">
                        <a:lnSpc>
                          <a:spcPct val="100000"/>
                        </a:lnSpc>
                        <a:spcBef>
                          <a:spcPct val="0"/>
                        </a:spcBef>
                        <a:spcAft>
                          <a:spcPct val="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kumimoji="0" lang="en-GB" sz="1800" b="1" i="0" u="none" strike="noStrike" cap="none" normalizeH="0" baseline="0" dirty="0" smtClean="0">
                        <a:ln>
                          <a:noFill/>
                        </a:ln>
                        <a:solidFill>
                          <a:schemeClr val="accent6">
                            <a:lumMod val="50000"/>
                          </a:schemeClr>
                        </a:solidFill>
                        <a:effectLst/>
                        <a:latin typeface="+mn-lt"/>
                        <a:cs typeface="Arial" charset="0"/>
                      </a:endParaRPr>
                    </a:p>
                    <a:p>
                      <a:pPr marL="742950" marR="0" lvl="0" indent="-285750" algn="l" defTabSz="449263" rtl="0" eaLnBrk="1" fontAlgn="base" latinLnBrk="0" hangingPunct="1">
                        <a:lnSpc>
                          <a:spcPct val="100000"/>
                        </a:lnSpc>
                        <a:spcBef>
                          <a:spcPct val="0"/>
                        </a:spcBef>
                        <a:spcAft>
                          <a:spcPct val="0"/>
                        </a:spcAft>
                        <a:buClrTx/>
                        <a:buSzPct val="100000"/>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accent6">
                              <a:lumMod val="50000"/>
                            </a:schemeClr>
                          </a:solidFill>
                          <a:effectLst/>
                          <a:latin typeface="+mn-lt"/>
                          <a:cs typeface="Arial" charset="0"/>
                        </a:rPr>
                        <a:t>Results usually relatively easy to collate.</a:t>
                      </a:r>
                    </a:p>
                  </a:txBody>
                  <a:tcPr marL="68760" marR="68760" marT="26208"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742950" marR="0" lvl="0" indent="-285750" algn="l" defTabSz="449263" rtl="0" eaLnBrk="1" fontAlgn="base" latinLnBrk="0" hangingPunct="1">
                        <a:lnSpc>
                          <a:spcPct val="87000"/>
                        </a:lnSpc>
                        <a:spcBef>
                          <a:spcPct val="0"/>
                        </a:spcBef>
                        <a:spcAft>
                          <a:spcPts val="1000"/>
                        </a:spcAft>
                        <a:buClrTx/>
                        <a:buSzPct val="100000"/>
                        <a:buFont typeface="Arial" pitchFamily="34" charset="0"/>
                        <a:buChar cha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en-GB" sz="1800" b="1" i="0" u="none" strike="noStrike" cap="none" normalizeH="0" baseline="0" dirty="0" smtClean="0">
                          <a:ln>
                            <a:noFill/>
                          </a:ln>
                          <a:solidFill>
                            <a:schemeClr val="accent6">
                              <a:lumMod val="50000"/>
                            </a:schemeClr>
                          </a:solidFill>
                          <a:effectLst/>
                          <a:latin typeface="+mn-lt"/>
                          <a:cs typeface="Arial" charset="0"/>
                        </a:rPr>
                        <a:t>Results tend to lack a human dimension so there can be errors when technical data is used to extrapolate to human behaviour ( e.g. what motivates people to wisely manage or not wisely manage forests is not easily ascertained from forest inventories)</a:t>
                      </a:r>
                    </a:p>
                  </a:txBody>
                  <a:tcPr marL="68760" marR="68760" marT="26208"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F3F9FA"/>
                    </a:solidFill>
                  </a:tcPr>
                </a:tc>
              </a:tr>
            </a:tbl>
          </a:graphicData>
        </a:graphic>
      </p:graphicFrame>
      <p:sp>
        <p:nvSpPr>
          <p:cNvPr id="4" name="Rectangle 23"/>
          <p:cNvSpPr txBox="1">
            <a:spLocks noChangeArrowheads="1"/>
          </p:cNvSpPr>
          <p:nvPr/>
        </p:nvSpPr>
        <p:spPr bwMode="auto">
          <a:xfrm>
            <a:off x="21432" y="3584"/>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00000"/>
                </a:solidFill>
              </a:rPr>
              <a:t>C</a:t>
            </a:r>
            <a:r>
              <a:rPr lang="en-US" sz="2400" b="1" dirty="0" smtClean="0">
                <a:solidFill>
                  <a:srgbClr val="000000"/>
                </a:solidFill>
              </a:rPr>
              <a:t>omparing </a:t>
            </a:r>
            <a:r>
              <a:rPr lang="en-US" sz="2400" b="1" dirty="0">
                <a:solidFill>
                  <a:srgbClr val="000000"/>
                </a:solidFill>
              </a:rPr>
              <a:t>and contrasting technical and social </a:t>
            </a:r>
            <a:r>
              <a:rPr lang="en-US" sz="2400" b="1" dirty="0" smtClean="0">
                <a:solidFill>
                  <a:srgbClr val="000000"/>
                </a:solidFill>
              </a:rPr>
              <a:t>analysis and review approaches. </a:t>
            </a:r>
            <a:endParaRPr lang="en-US" sz="2400" b="1" dirty="0">
              <a:solidFill>
                <a:srgbClr val="000000"/>
              </a:solidFill>
            </a:endParaRPr>
          </a:p>
        </p:txBody>
      </p:sp>
    </p:spTree>
    <p:extLst>
      <p:ext uri="{BB962C8B-B14F-4D97-AF65-F5344CB8AC3E}">
        <p14:creationId xmlns:p14="http://schemas.microsoft.com/office/powerpoint/2010/main" val="1738096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Box 37"/>
          <p:cNvSpPr txBox="1">
            <a:spLocks noChangeArrowheads="1"/>
          </p:cNvSpPr>
          <p:nvPr/>
        </p:nvSpPr>
        <p:spPr bwMode="auto">
          <a:xfrm>
            <a:off x="539750" y="1268413"/>
            <a:ext cx="7848600" cy="4339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7030A0"/>
                </a:solidFill>
              </a:rPr>
              <a:t>Bias towards social methods in </a:t>
            </a:r>
            <a:r>
              <a:rPr lang="en-US" sz="2000" b="1" dirty="0" smtClean="0">
                <a:solidFill>
                  <a:srgbClr val="7030A0"/>
                </a:solidFill>
              </a:rPr>
              <a:t>the practical exercises within this training</a:t>
            </a:r>
            <a:r>
              <a:rPr lang="en-US" sz="2000" b="1" dirty="0">
                <a:solidFill>
                  <a:srgbClr val="7030A0"/>
                </a:solidFill>
              </a:rPr>
              <a:t>. </a:t>
            </a:r>
            <a:endParaRPr lang="en-US" sz="2000" b="1" dirty="0" smtClean="0">
              <a:solidFill>
                <a:srgbClr val="7030A0"/>
              </a:solidFill>
            </a:endParaRPr>
          </a:p>
          <a:p>
            <a:pPr>
              <a:spcBef>
                <a:spcPct val="50000"/>
              </a:spcBef>
              <a:buFont typeface="Times New Roman" pitchFamily="18" charset="0"/>
              <a:buChar char="•"/>
            </a:pPr>
            <a:r>
              <a:rPr lang="en-US" sz="2000" b="1" dirty="0" smtClean="0">
                <a:solidFill>
                  <a:srgbClr val="0070C0"/>
                </a:solidFill>
              </a:rPr>
              <a:t> We </a:t>
            </a:r>
            <a:r>
              <a:rPr lang="en-US" sz="2000" b="1" dirty="0">
                <a:solidFill>
                  <a:srgbClr val="0070C0"/>
                </a:solidFill>
              </a:rPr>
              <a:t>have generally found </a:t>
            </a:r>
            <a:r>
              <a:rPr lang="en-US" sz="2000" b="1" dirty="0" smtClean="0">
                <a:solidFill>
                  <a:srgbClr val="0070C0"/>
                </a:solidFill>
              </a:rPr>
              <a:t>that forestry training is generally weaker in social methods rather than technical methods. </a:t>
            </a:r>
          </a:p>
          <a:p>
            <a:pPr>
              <a:spcBef>
                <a:spcPct val="50000"/>
              </a:spcBef>
              <a:buFont typeface="Times New Roman" pitchFamily="18" charset="0"/>
              <a:buChar char="•"/>
            </a:pPr>
            <a:r>
              <a:rPr lang="en-US" sz="2000" b="1" dirty="0" smtClean="0">
                <a:solidFill>
                  <a:srgbClr val="0070C0"/>
                </a:solidFill>
              </a:rPr>
              <a:t>Also </a:t>
            </a:r>
            <a:r>
              <a:rPr lang="en-US" sz="2000" b="1" dirty="0">
                <a:solidFill>
                  <a:srgbClr val="0070C0"/>
                </a:solidFill>
              </a:rPr>
              <a:t>social methods often easier to try out in classroom. </a:t>
            </a:r>
          </a:p>
          <a:p>
            <a:pPr>
              <a:spcBef>
                <a:spcPct val="50000"/>
              </a:spcBef>
              <a:buFont typeface="Times New Roman" pitchFamily="18" charset="0"/>
              <a:buChar char="•"/>
            </a:pPr>
            <a:r>
              <a:rPr lang="en-US" sz="2000" b="1" dirty="0" smtClean="0">
                <a:solidFill>
                  <a:srgbClr val="0070C0"/>
                </a:solidFill>
              </a:rPr>
              <a:t>This does </a:t>
            </a:r>
            <a:r>
              <a:rPr lang="en-US" sz="2000" b="1" dirty="0">
                <a:solidFill>
                  <a:srgbClr val="0070C0"/>
                </a:solidFill>
              </a:rPr>
              <a:t>not mean that we think that social approaches are somehow superior to technical </a:t>
            </a:r>
            <a:r>
              <a:rPr lang="en-US" sz="2000" b="1" dirty="0" smtClean="0">
                <a:solidFill>
                  <a:srgbClr val="0070C0"/>
                </a:solidFill>
              </a:rPr>
              <a:t>approaches. </a:t>
            </a:r>
          </a:p>
          <a:p>
            <a:pPr>
              <a:spcBef>
                <a:spcPct val="50000"/>
              </a:spcBef>
              <a:buFont typeface="Times New Roman" pitchFamily="18" charset="0"/>
              <a:buChar char="•"/>
            </a:pPr>
            <a:r>
              <a:rPr lang="en-US" sz="2000" b="1" dirty="0" smtClean="0">
                <a:solidFill>
                  <a:srgbClr val="0070C0"/>
                </a:solidFill>
              </a:rPr>
              <a:t>Tomorrow’s session on data gathering and management will focus mainly on technical approaches and the importance of rigorous technical assessment.</a:t>
            </a:r>
            <a:endParaRPr lang="en-US" sz="2000" b="1" dirty="0">
              <a:solidFill>
                <a:srgbClr val="0070C0"/>
              </a:solidFill>
            </a:endParaRPr>
          </a:p>
          <a:p>
            <a:pPr>
              <a:spcBef>
                <a:spcPct val="50000"/>
              </a:spcBef>
            </a:pPr>
            <a:endParaRPr lang="en-US" sz="2400" dirty="0">
              <a:solidFill>
                <a:schemeClr val="tx1"/>
              </a:solidFill>
            </a:endParaRPr>
          </a:p>
        </p:txBody>
      </p:sp>
      <p:sp>
        <p:nvSpPr>
          <p:cNvPr id="4" name="Rectangle 23"/>
          <p:cNvSpPr txBox="1">
            <a:spLocks noChangeArrowheads="1"/>
          </p:cNvSpPr>
          <p:nvPr/>
        </p:nvSpPr>
        <p:spPr bwMode="auto">
          <a:xfrm>
            <a:off x="21432" y="3584"/>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00000"/>
                </a:solidFill>
              </a:rPr>
              <a:t>C</a:t>
            </a:r>
            <a:r>
              <a:rPr lang="en-US" sz="2400" b="1" dirty="0" smtClean="0">
                <a:solidFill>
                  <a:srgbClr val="000000"/>
                </a:solidFill>
              </a:rPr>
              <a:t>omparing </a:t>
            </a:r>
            <a:r>
              <a:rPr lang="en-US" sz="2400" b="1" dirty="0">
                <a:solidFill>
                  <a:srgbClr val="000000"/>
                </a:solidFill>
              </a:rPr>
              <a:t>and contrasting technical and social policy context analysis approaches, some key characteristics. </a:t>
            </a:r>
          </a:p>
        </p:txBody>
      </p:sp>
    </p:spTree>
    <p:extLst>
      <p:ext uri="{BB962C8B-B14F-4D97-AF65-F5344CB8AC3E}">
        <p14:creationId xmlns:p14="http://schemas.microsoft.com/office/powerpoint/2010/main" val="22997425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0225" y="473075"/>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endParaRPr lang="en-GB" smtClean="0"/>
          </a:p>
          <a:p>
            <a:pPr algn="ctr" eaLnBrk="1" hangingPunct="1">
              <a:buFontTx/>
              <a:buNone/>
            </a:pPr>
            <a:endParaRPr lang="en-GB" smtClean="0"/>
          </a:p>
          <a:p>
            <a:pPr algn="ctr" eaLnBrk="1" hangingPunct="1">
              <a:buFontTx/>
              <a:buNone/>
            </a:pPr>
            <a:endParaRPr lang="en-GB" smtClean="0"/>
          </a:p>
        </p:txBody>
      </p:sp>
      <p:sp>
        <p:nvSpPr>
          <p:cNvPr id="3" name="Rectangle 2"/>
          <p:cNvSpPr/>
          <p:nvPr/>
        </p:nvSpPr>
        <p:spPr>
          <a:xfrm>
            <a:off x="1717278" y="1916832"/>
            <a:ext cx="5688012" cy="295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Arc 8"/>
          <p:cNvSpPr/>
          <p:nvPr/>
        </p:nvSpPr>
        <p:spPr>
          <a:xfrm rot="15987480">
            <a:off x="3888582" y="1262078"/>
            <a:ext cx="1512888" cy="1368425"/>
          </a:xfrm>
          <a:prstGeom prst="arc">
            <a:avLst>
              <a:gd name="adj1" fmla="val 16200000"/>
              <a:gd name="adj2" fmla="val 5707401"/>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2051720" y="2780928"/>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Quick target assessment method</a:t>
            </a:r>
            <a:endParaRPr lang="en-GB" dirty="0">
              <a:ln>
                <a:solidFill>
                  <a:schemeClr val="tx1"/>
                </a:solidFill>
              </a:ln>
            </a:endParaRPr>
          </a:p>
        </p:txBody>
      </p:sp>
      <p:sp>
        <p:nvSpPr>
          <p:cNvPr id="14343" name="TextBox 7"/>
          <p:cNvSpPr txBox="1">
            <a:spLocks noChangeArrowheads="1"/>
          </p:cNvSpPr>
          <p:nvPr/>
        </p:nvSpPr>
        <p:spPr bwMode="auto">
          <a:xfrm>
            <a:off x="616152" y="5157192"/>
            <a:ext cx="759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dirty="0"/>
              <a:t>We will gradually fill the methods toolbox( See big sheet on wall) during the </a:t>
            </a:r>
            <a:r>
              <a:rPr lang="en-GB" dirty="0" smtClean="0"/>
              <a:t>training – a couple of methods were showcased this morning. These methods are also contained in the </a:t>
            </a:r>
            <a:r>
              <a:rPr lang="en-GB" dirty="0" err="1" smtClean="0"/>
              <a:t>handout</a:t>
            </a:r>
            <a:r>
              <a:rPr lang="en-GB" dirty="0" smtClean="0"/>
              <a:t> guide.</a:t>
            </a:r>
            <a:endParaRPr lang="en-GB" dirty="0"/>
          </a:p>
        </p:txBody>
      </p:sp>
      <p:sp>
        <p:nvSpPr>
          <p:cNvPr id="8" name="TextBox 7"/>
          <p:cNvSpPr txBox="1"/>
          <p:nvPr/>
        </p:nvSpPr>
        <p:spPr>
          <a:xfrm>
            <a:off x="3862497" y="2132856"/>
            <a:ext cx="151216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GB" dirty="0" smtClean="0">
                <a:ln>
                  <a:solidFill>
                    <a:schemeClr val="tx1"/>
                  </a:solidFill>
                </a:ln>
              </a:rPr>
              <a:t>Poster with post-it method</a:t>
            </a:r>
            <a:endParaRPr lang="en-GB" dirty="0">
              <a:ln>
                <a:solidFill>
                  <a:schemeClr val="tx1"/>
                </a:solidFill>
              </a:ln>
            </a:endParaRPr>
          </a:p>
        </p:txBody>
      </p:sp>
      <p:sp>
        <p:nvSpPr>
          <p:cNvPr id="10" name="Rectangle 23"/>
          <p:cNvSpPr txBox="1">
            <a:spLocks noChangeArrowheads="1"/>
          </p:cNvSpPr>
          <p:nvPr/>
        </p:nvSpPr>
        <p:spPr bwMode="auto">
          <a:xfrm>
            <a:off x="0" y="1"/>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Social methods tool box for engaging stakeholders and for negotiation of SFM strategies.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655523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302991" y="48387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GB" sz="2800" dirty="0" smtClean="0"/>
              <a:t>Reflect back on the methods. Strengths? Weaknesses? Recommendations for potential practical application/adaptation for use in forest sector reform in your country etc.?</a:t>
            </a:r>
          </a:p>
          <a:p>
            <a:pPr algn="ctr" eaLnBrk="1" hangingPunct="1">
              <a:buFontTx/>
              <a:buNone/>
            </a:pPr>
            <a:endParaRPr lang="en-GB" dirty="0"/>
          </a:p>
        </p:txBody>
      </p:sp>
      <p:sp>
        <p:nvSpPr>
          <p:cNvPr id="10" name="Rectangle 23"/>
          <p:cNvSpPr txBox="1">
            <a:spLocks noChangeArrowheads="1"/>
          </p:cNvSpPr>
          <p:nvPr/>
        </p:nvSpPr>
        <p:spPr bwMode="auto">
          <a:xfrm>
            <a:off x="0" y="1"/>
            <a:ext cx="9122568" cy="692696"/>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Analysis and adaptation of engagement and negotiation methods for potential use in helping shape SFM strategies in your own countries</a:t>
            </a:r>
            <a:endParaRPr lang="en-US" sz="2400" b="1" dirty="0">
              <a:latin typeface="Arial" pitchFamily="34" charset="0"/>
              <a:cs typeface="Arial" pitchFamily="34" charset="0"/>
            </a:endParaRPr>
          </a:p>
        </p:txBody>
      </p:sp>
      <p:pic>
        <p:nvPicPr>
          <p:cNvPr id="4099" name="Picture 3" descr="100_07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62852"/>
            <a:ext cx="4383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PeterOHara\Desktop\Manual pictures and illustrations 140910\Photo 3 poster with post -its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204864"/>
            <a:ext cx="2694816" cy="202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eterOHara\Desktop\Manual pictures and illustrations 140910\Photo 6 Target scoring fill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2010095"/>
            <a:ext cx="3214199" cy="2410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2942237"/>
            <a:ext cx="2520280" cy="646331"/>
          </a:xfrm>
          <a:prstGeom prst="rect">
            <a:avLst/>
          </a:prstGeom>
          <a:solidFill>
            <a:schemeClr val="bg1"/>
          </a:solidFill>
        </p:spPr>
        <p:txBody>
          <a:bodyPr wrap="square" rtlCol="0">
            <a:spAutoFit/>
          </a:bodyPr>
          <a:lstStyle/>
          <a:p>
            <a:pPr algn="ctr"/>
            <a:r>
              <a:rPr lang="en-GB" b="1" dirty="0" smtClean="0"/>
              <a:t>1. Poster with post-it method</a:t>
            </a:r>
            <a:endParaRPr lang="en-GB" b="1" dirty="0"/>
          </a:p>
        </p:txBody>
      </p:sp>
      <p:sp>
        <p:nvSpPr>
          <p:cNvPr id="9" name="TextBox 8"/>
          <p:cNvSpPr txBox="1"/>
          <p:nvPr/>
        </p:nvSpPr>
        <p:spPr>
          <a:xfrm>
            <a:off x="5647922" y="3579645"/>
            <a:ext cx="2520280" cy="646331"/>
          </a:xfrm>
          <a:prstGeom prst="rect">
            <a:avLst/>
          </a:prstGeom>
          <a:solidFill>
            <a:schemeClr val="bg1"/>
          </a:solidFill>
        </p:spPr>
        <p:txBody>
          <a:bodyPr wrap="square" rtlCol="0">
            <a:spAutoFit/>
          </a:bodyPr>
          <a:lstStyle/>
          <a:p>
            <a:pPr algn="ctr"/>
            <a:r>
              <a:rPr lang="en-GB" b="1" dirty="0" smtClean="0"/>
              <a:t>2. Target Scoring method</a:t>
            </a:r>
            <a:endParaRPr lang="en-GB" b="1" dirty="0"/>
          </a:p>
        </p:txBody>
      </p:sp>
    </p:spTree>
    <p:extLst>
      <p:ext uri="{BB962C8B-B14F-4D97-AF65-F5344CB8AC3E}">
        <p14:creationId xmlns:p14="http://schemas.microsoft.com/office/powerpoint/2010/main" val="2287442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3521</TotalTime>
  <Words>3942</Words>
  <Application>Microsoft Office PowerPoint</Application>
  <PresentationFormat>On-screen Show (4:3)</PresentationFormat>
  <Paragraphs>463</Paragraphs>
  <Slides>36</Slides>
  <Notes>36</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36</vt:i4>
      </vt:variant>
    </vt:vector>
  </HeadingPairs>
  <TitlesOfParts>
    <vt:vector size="42" baseType="lpstr">
      <vt:lpstr>Office Theme</vt:lpstr>
      <vt:lpstr>1_Default Design</vt:lpstr>
      <vt:lpstr>2_Default Design</vt:lpstr>
      <vt:lpstr>1_Office Theme</vt:lpstr>
      <vt:lpstr>2_Office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PeterOHara</dc:creator>
  <cp:lastModifiedBy>PeterOHara</cp:lastModifiedBy>
  <cp:revision>122</cp:revision>
  <cp:lastPrinted>2014-03-09T13:35:24Z</cp:lastPrinted>
  <dcterms:created xsi:type="dcterms:W3CDTF">2013-12-08T21:09:35Z</dcterms:created>
  <dcterms:modified xsi:type="dcterms:W3CDTF">2014-08-07T21:48:45Z</dcterms:modified>
</cp:coreProperties>
</file>