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5" r:id="rId2"/>
  </p:sldMasterIdLst>
  <p:notesMasterIdLst>
    <p:notesMasterId r:id="rId15"/>
  </p:notesMasterIdLst>
  <p:handoutMasterIdLst>
    <p:handoutMasterId r:id="rId16"/>
  </p:handoutMasterIdLst>
  <p:sldIdLst>
    <p:sldId id="268" r:id="rId3"/>
    <p:sldId id="280" r:id="rId4"/>
    <p:sldId id="282" r:id="rId5"/>
    <p:sldId id="257" r:id="rId6"/>
    <p:sldId id="275" r:id="rId7"/>
    <p:sldId id="283" r:id="rId8"/>
    <p:sldId id="276" r:id="rId9"/>
    <p:sldId id="284" r:id="rId10"/>
    <p:sldId id="277" r:id="rId11"/>
    <p:sldId id="278" r:id="rId12"/>
    <p:sldId id="286" r:id="rId13"/>
    <p:sldId id="261" r:id="rId14"/>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120" userDrawn="1">
          <p15:clr>
            <a:srgbClr val="A4A3A4"/>
          </p15:clr>
        </p15:guide>
        <p15:guide id="3" orient="horz" pos="2184" userDrawn="1">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972D"/>
    <a:srgbClr val="FFFFFF"/>
    <a:srgbClr val="C4202E"/>
    <a:srgbClr val="407F44"/>
    <a:srgbClr val="27BCE1"/>
    <a:srgbClr val="17486A"/>
    <a:srgbClr val="5EBA47"/>
    <a:srgbClr val="3E8EDE"/>
    <a:srgbClr val="03699C"/>
    <a:srgbClr val="318D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72" autoAdjust="0"/>
    <p:restoredTop sz="94660"/>
  </p:normalViewPr>
  <p:slideViewPr>
    <p:cSldViewPr snapToGrid="0">
      <p:cViewPr varScale="1">
        <p:scale>
          <a:sx n="70" d="100"/>
          <a:sy n="70" d="100"/>
        </p:scale>
        <p:origin x="-840" y="-96"/>
      </p:cViewPr>
      <p:guideLst>
        <p:guide orient="horz" pos="2184"/>
        <p:guide pos="3120"/>
      </p:guideLst>
    </p:cSldViewPr>
  </p:slideViewPr>
  <p:notesTextViewPr>
    <p:cViewPr>
      <p:scale>
        <a:sx n="1" d="1"/>
        <a:sy n="1" d="1"/>
      </p:scale>
      <p:origin x="0" y="0"/>
    </p:cViewPr>
  </p:notesTextViewPr>
  <p:notesViewPr>
    <p:cSldViewPr snapToGrid="0">
      <p:cViewPr varScale="1">
        <p:scale>
          <a:sx n="90" d="100"/>
          <a:sy n="90" d="100"/>
        </p:scale>
        <p:origin x="-3696"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72490" cy="496332"/>
          </a:xfrm>
          <a:prstGeom prst="rect">
            <a:avLst/>
          </a:prstGeom>
        </p:spPr>
        <p:txBody>
          <a:bodyPr vert="horz" lIns="91440" tIns="45720" rIns="91440" bIns="45720" rtlCol="0"/>
          <a:lstStyle>
            <a:lvl1pPr algn="l">
              <a:defRPr sz="1200"/>
            </a:lvl1pPr>
          </a:lstStyle>
          <a:p>
            <a:r>
              <a:rPr lang="en-GB" dirty="0"/>
              <a:t>40th Joint UNECE/FAO Working Party on Forest </a:t>
            </a:r>
            <a:r>
              <a:rPr lang="en-GB" dirty="0" smtClean="0"/>
              <a:t>Statistics, Economics </a:t>
            </a:r>
            <a:r>
              <a:rPr lang="en-GB" dirty="0"/>
              <a:t>and Management</a:t>
            </a:r>
          </a:p>
        </p:txBody>
      </p:sp>
      <p:sp>
        <p:nvSpPr>
          <p:cNvPr id="3" name="Date Placeholder 2"/>
          <p:cNvSpPr>
            <a:spLocks noGrp="1"/>
          </p:cNvSpPr>
          <p:nvPr>
            <p:ph type="dt" sz="quarter" idx="1"/>
          </p:nvPr>
        </p:nvSpPr>
        <p:spPr>
          <a:xfrm>
            <a:off x="3850836" y="0"/>
            <a:ext cx="2945659" cy="496332"/>
          </a:xfrm>
          <a:prstGeom prst="rect">
            <a:avLst/>
          </a:prstGeom>
        </p:spPr>
        <p:txBody>
          <a:bodyPr vert="horz" lIns="91440" tIns="45720" rIns="91440" bIns="45720" rtlCol="0"/>
          <a:lstStyle>
            <a:lvl1pPr algn="r">
              <a:defRPr sz="1200"/>
            </a:lvl1pPr>
          </a:lstStyle>
          <a:p>
            <a:fld id="{80FB8262-5625-4FF2-937D-61C6AF615C1A}" type="datetimeFigureOut">
              <a:rPr lang="en-GB" smtClean="0"/>
              <a:t>17/06/2018</a:t>
            </a:fld>
            <a:endParaRPr lang="en-GB"/>
          </a:p>
        </p:txBody>
      </p:sp>
      <p:sp>
        <p:nvSpPr>
          <p:cNvPr id="4" name="Footer Placeholder 3"/>
          <p:cNvSpPr>
            <a:spLocks noGrp="1"/>
          </p:cNvSpPr>
          <p:nvPr>
            <p:ph type="ftr" sz="quarter" idx="2"/>
          </p:nvPr>
        </p:nvSpPr>
        <p:spPr>
          <a:xfrm>
            <a:off x="0" y="9428009"/>
            <a:ext cx="3741356" cy="496332"/>
          </a:xfrm>
          <a:prstGeom prst="rect">
            <a:avLst/>
          </a:prstGeom>
        </p:spPr>
        <p:txBody>
          <a:bodyPr vert="horz" lIns="91440" tIns="45720" rIns="91440" bIns="45720" rtlCol="0" anchor="b"/>
          <a:lstStyle>
            <a:lvl1pPr algn="l">
              <a:defRPr sz="1200"/>
            </a:lvl1pPr>
          </a:lstStyle>
          <a:p>
            <a:r>
              <a:rPr lang="en-GB" dirty="0" smtClean="0"/>
              <a:t>22-23 </a:t>
            </a:r>
            <a:r>
              <a:rPr lang="en-GB" dirty="0"/>
              <a:t>March 2018, </a:t>
            </a:r>
            <a:r>
              <a:rPr lang="en-GB" dirty="0" smtClean="0"/>
              <a:t>Geneva</a:t>
            </a:r>
            <a:endParaRPr lang="en-GB" dirty="0"/>
          </a:p>
        </p:txBody>
      </p:sp>
      <p:sp>
        <p:nvSpPr>
          <p:cNvPr id="6" name="Slide Number Placeholder 5"/>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188ED8C-A139-4C4C-82F5-B75B5EDE9F10}" type="slidenum">
              <a:rPr lang="en-GB" smtClean="0"/>
              <a:t>‹#›</a:t>
            </a:fld>
            <a:endParaRPr lang="en-GB"/>
          </a:p>
        </p:txBody>
      </p:sp>
    </p:spTree>
    <p:extLst>
      <p:ext uri="{BB962C8B-B14F-4D97-AF65-F5344CB8AC3E}">
        <p14:creationId xmlns:p14="http://schemas.microsoft.com/office/powerpoint/2010/main" val="20092715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r>
              <a:rPr lang="en-GB" smtClean="0"/>
              <a:t>40th Joint UNECE/FAO Working Party on Forest Statistics, Economics and Management</a:t>
            </a:r>
            <a:endParaRPr lang="en-US"/>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147FDE8E-C9EA-4A43-8789-DFF19C510078}" type="datetimeFigureOut">
              <a:rPr lang="en-US" smtClean="0"/>
              <a:t>6/17/2018</a:t>
            </a:fld>
            <a:endParaRPr lang="en-US"/>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F856F99-1514-4F4B-89CD-D1870C008194}" type="slidenum">
              <a:rPr lang="en-US" smtClean="0"/>
              <a:t>‹#›</a:t>
            </a:fld>
            <a:endParaRPr lang="en-US"/>
          </a:p>
        </p:txBody>
      </p:sp>
    </p:spTree>
    <p:extLst>
      <p:ext uri="{BB962C8B-B14F-4D97-AF65-F5344CB8AC3E}">
        <p14:creationId xmlns:p14="http://schemas.microsoft.com/office/powerpoint/2010/main" val="5713448"/>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1</a:t>
            </a:fld>
            <a:endParaRPr lang="en-US"/>
          </a:p>
        </p:txBody>
      </p:sp>
      <p:sp>
        <p:nvSpPr>
          <p:cNvPr id="5" name="Date Placeholder 4"/>
          <p:cNvSpPr>
            <a:spLocks noGrp="1"/>
          </p:cNvSpPr>
          <p:nvPr>
            <p:ph type="dt" idx="11"/>
          </p:nvPr>
        </p:nvSpPr>
        <p:spPr/>
        <p:txBody>
          <a:bodyPr/>
          <a:lstStyle/>
          <a:p>
            <a:fld id="{15C58120-039B-4B7E-8DBE-F07CC52E1669}" type="datetime1">
              <a:rPr lang="en-US" smtClean="0"/>
              <a:t>6/17/2018</a:t>
            </a:fld>
            <a:endParaRPr lang="en-US"/>
          </a:p>
        </p:txBody>
      </p:sp>
      <p:sp>
        <p:nvSpPr>
          <p:cNvPr id="6" name="Header Placeholder 5"/>
          <p:cNvSpPr>
            <a:spLocks noGrp="1"/>
          </p:cNvSpPr>
          <p:nvPr>
            <p:ph type="hdr" sz="quarter" idx="12"/>
          </p:nvPr>
        </p:nvSpPr>
        <p:spPr>
          <a:xfrm>
            <a:off x="0" y="1"/>
            <a:ext cx="3435724" cy="498056"/>
          </a:xfrm>
        </p:spPr>
        <p:txBody>
          <a:bodyPr/>
          <a:lstStyle/>
          <a:p>
            <a:r>
              <a:rPr lang="en-GB" dirty="0" smtClean="0"/>
              <a:t>40th Joint UNECE/FAO Working Party on Forest Statistics, Economics and Management</a:t>
            </a:r>
            <a:endParaRPr lang="en-US" dirty="0"/>
          </a:p>
        </p:txBody>
      </p:sp>
    </p:spTree>
    <p:extLst>
      <p:ext uri="{BB962C8B-B14F-4D97-AF65-F5344CB8AC3E}">
        <p14:creationId xmlns:p14="http://schemas.microsoft.com/office/powerpoint/2010/main" val="3846180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10</a:t>
            </a:fld>
            <a:endParaRPr lang="en-US"/>
          </a:p>
        </p:txBody>
      </p:sp>
      <p:sp>
        <p:nvSpPr>
          <p:cNvPr id="5" name="Date Placeholder 4"/>
          <p:cNvSpPr>
            <a:spLocks noGrp="1"/>
          </p:cNvSpPr>
          <p:nvPr>
            <p:ph type="dt" idx="11"/>
          </p:nvPr>
        </p:nvSpPr>
        <p:spPr/>
        <p:txBody>
          <a:bodyPr/>
          <a:lstStyle/>
          <a:p>
            <a:fld id="{0D11876F-5535-436C-85FE-D960990FF1AB}" type="datetime1">
              <a:rPr lang="en-US" smtClean="0"/>
              <a:t>6/17/2018</a:t>
            </a:fld>
            <a:endParaRPr lang="en-US"/>
          </a:p>
        </p:txBody>
      </p:sp>
      <p:sp>
        <p:nvSpPr>
          <p:cNvPr id="6" name="Header Placeholder 5"/>
          <p:cNvSpPr>
            <a:spLocks noGrp="1"/>
          </p:cNvSpPr>
          <p:nvPr>
            <p:ph type="hdr" sz="quarter" idx="12"/>
          </p:nvPr>
        </p:nvSpPr>
        <p:spPr/>
        <p:txBody>
          <a:bodyPr/>
          <a:lstStyle/>
          <a:p>
            <a:r>
              <a:rPr lang="en-GB" smtClean="0"/>
              <a:t>40th Joint UNECE/FAO Working Party on Forest Statistics, Economics and Management</a:t>
            </a:r>
            <a:endParaRPr lang="en-US"/>
          </a:p>
        </p:txBody>
      </p:sp>
    </p:spTree>
    <p:extLst>
      <p:ext uri="{BB962C8B-B14F-4D97-AF65-F5344CB8AC3E}">
        <p14:creationId xmlns:p14="http://schemas.microsoft.com/office/powerpoint/2010/main" val="4164141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11</a:t>
            </a:fld>
            <a:endParaRPr lang="en-US"/>
          </a:p>
        </p:txBody>
      </p:sp>
      <p:sp>
        <p:nvSpPr>
          <p:cNvPr id="5" name="Date Placeholder 4"/>
          <p:cNvSpPr>
            <a:spLocks noGrp="1"/>
          </p:cNvSpPr>
          <p:nvPr>
            <p:ph type="dt" idx="11"/>
          </p:nvPr>
        </p:nvSpPr>
        <p:spPr/>
        <p:txBody>
          <a:bodyPr/>
          <a:lstStyle/>
          <a:p>
            <a:fld id="{0D11876F-5535-436C-85FE-D960990FF1AB}" type="datetime1">
              <a:rPr lang="en-US" smtClean="0"/>
              <a:t>6/17/2018</a:t>
            </a:fld>
            <a:endParaRPr lang="en-US"/>
          </a:p>
        </p:txBody>
      </p:sp>
      <p:sp>
        <p:nvSpPr>
          <p:cNvPr id="6" name="Header Placeholder 5"/>
          <p:cNvSpPr>
            <a:spLocks noGrp="1"/>
          </p:cNvSpPr>
          <p:nvPr>
            <p:ph type="hdr" sz="quarter" idx="12"/>
          </p:nvPr>
        </p:nvSpPr>
        <p:spPr/>
        <p:txBody>
          <a:bodyPr/>
          <a:lstStyle/>
          <a:p>
            <a:r>
              <a:rPr lang="en-GB" smtClean="0"/>
              <a:t>40th Joint UNECE/FAO Working Party on Forest Statistics, Economics and Management</a:t>
            </a:r>
            <a:endParaRPr lang="en-US"/>
          </a:p>
        </p:txBody>
      </p:sp>
    </p:spTree>
    <p:extLst>
      <p:ext uri="{BB962C8B-B14F-4D97-AF65-F5344CB8AC3E}">
        <p14:creationId xmlns:p14="http://schemas.microsoft.com/office/powerpoint/2010/main" val="4164141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12</a:t>
            </a:fld>
            <a:endParaRPr lang="en-US"/>
          </a:p>
        </p:txBody>
      </p:sp>
      <p:sp>
        <p:nvSpPr>
          <p:cNvPr id="5" name="Date Placeholder 4"/>
          <p:cNvSpPr>
            <a:spLocks noGrp="1"/>
          </p:cNvSpPr>
          <p:nvPr>
            <p:ph type="dt" idx="11"/>
          </p:nvPr>
        </p:nvSpPr>
        <p:spPr/>
        <p:txBody>
          <a:bodyPr/>
          <a:lstStyle/>
          <a:p>
            <a:fld id="{6BCA0DF8-EBD3-4C03-BCF6-B4FF770EB221}" type="datetime1">
              <a:rPr lang="en-US" smtClean="0"/>
              <a:t>6/17/2018</a:t>
            </a:fld>
            <a:endParaRPr lang="en-US"/>
          </a:p>
        </p:txBody>
      </p:sp>
      <p:sp>
        <p:nvSpPr>
          <p:cNvPr id="6" name="Header Placeholder 5"/>
          <p:cNvSpPr>
            <a:spLocks noGrp="1"/>
          </p:cNvSpPr>
          <p:nvPr>
            <p:ph type="hdr" sz="quarter" idx="12"/>
          </p:nvPr>
        </p:nvSpPr>
        <p:spPr/>
        <p:txBody>
          <a:bodyPr/>
          <a:lstStyle/>
          <a:p>
            <a:r>
              <a:rPr lang="en-GB" smtClean="0"/>
              <a:t>40th Joint UNECE/FAO Working Party on Forest Statistics, Economics and Management</a:t>
            </a:r>
            <a:endParaRPr lang="en-US"/>
          </a:p>
        </p:txBody>
      </p:sp>
    </p:spTree>
    <p:extLst>
      <p:ext uri="{BB962C8B-B14F-4D97-AF65-F5344CB8AC3E}">
        <p14:creationId xmlns:p14="http://schemas.microsoft.com/office/powerpoint/2010/main" val="9301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808038"/>
            <a:ext cx="5835650" cy="40417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Integrated </a:t>
            </a:r>
            <a:r>
              <a:rPr lang="en-US" sz="1200" b="0" kern="1200" dirty="0" err="1" smtClean="0">
                <a:solidFill>
                  <a:schemeClr val="tx1"/>
                </a:solidFill>
                <a:effectLst/>
                <a:latin typeface="+mn-lt"/>
                <a:ea typeface="+mn-ea"/>
                <a:cs typeface="+mn-cs"/>
              </a:rPr>
              <a:t>Programme</a:t>
            </a:r>
            <a:r>
              <a:rPr lang="en-US" sz="1200" b="0" kern="1200" dirty="0" smtClean="0">
                <a:solidFill>
                  <a:schemeClr val="tx1"/>
                </a:solidFill>
                <a:effectLst/>
                <a:latin typeface="+mn-lt"/>
                <a:ea typeface="+mn-ea"/>
                <a:cs typeface="+mn-cs"/>
              </a:rPr>
              <a:t> of Work has strengthened the governance and created clear lines of reporting of the subsidiary bodies. In particular, it was decided that all the </a:t>
            </a:r>
            <a:r>
              <a:rPr lang="en-US" sz="1200" b="0" kern="1200" dirty="0" err="1" smtClean="0">
                <a:solidFill>
                  <a:schemeClr val="tx1"/>
                </a:solidFill>
                <a:effectLst/>
                <a:latin typeface="+mn-lt"/>
                <a:ea typeface="+mn-ea"/>
                <a:cs typeface="+mn-cs"/>
              </a:rPr>
              <a:t>ToS</a:t>
            </a:r>
            <a:r>
              <a:rPr lang="en-US" sz="1200" b="0" kern="1200" dirty="0" smtClean="0">
                <a:solidFill>
                  <a:schemeClr val="tx1"/>
                </a:solidFill>
                <a:effectLst/>
                <a:latin typeface="+mn-lt"/>
                <a:ea typeface="+mn-ea"/>
                <a:cs typeface="+mn-cs"/>
              </a:rPr>
              <a:t> will report to the Working Party on Forest Statistics, Economics and Management  annually. This was needed as the results of the strategic review showed that previous reporting was undisciplined and lacked effective coordination. </a:t>
            </a:r>
            <a:endParaRPr lang="en-GB" dirty="0"/>
          </a:p>
        </p:txBody>
      </p:sp>
      <p:sp>
        <p:nvSpPr>
          <p:cNvPr id="4" name="Slide Number Placeholder 3"/>
          <p:cNvSpPr>
            <a:spLocks noGrp="1"/>
          </p:cNvSpPr>
          <p:nvPr>
            <p:ph type="sldNum" sz="quarter" idx="10"/>
          </p:nvPr>
        </p:nvSpPr>
        <p:spPr/>
        <p:txBody>
          <a:bodyPr/>
          <a:lstStyle/>
          <a:p>
            <a:fld id="{1C8FC0D7-00BE-487F-A0DC-9FF156A82E82}" type="slidenum">
              <a:rPr lang="en-GB" smtClean="0"/>
              <a:t>2</a:t>
            </a:fld>
            <a:endParaRPr lang="en-GB"/>
          </a:p>
        </p:txBody>
      </p:sp>
    </p:spTree>
    <p:extLst>
      <p:ext uri="{BB962C8B-B14F-4D97-AF65-F5344CB8AC3E}">
        <p14:creationId xmlns:p14="http://schemas.microsoft.com/office/powerpoint/2010/main" val="383640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0850" y="808038"/>
            <a:ext cx="5835650" cy="4041775"/>
          </a:xfrm>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 terms of reference of the Working Party on Forest Statistics, Economics and Management and the Teams of Specialists (</a:t>
            </a:r>
            <a:r>
              <a:rPr lang="en-US" sz="1200" b="0" kern="1200" dirty="0" err="1" smtClean="0">
                <a:solidFill>
                  <a:schemeClr val="tx1"/>
                </a:solidFill>
                <a:effectLst/>
                <a:latin typeface="+mn-lt"/>
                <a:ea typeface="+mn-ea"/>
                <a:cs typeface="+mn-cs"/>
              </a:rPr>
              <a:t>ToS</a:t>
            </a:r>
            <a:r>
              <a:rPr lang="en-US" sz="1200" b="0" kern="1200" dirty="0" smtClean="0">
                <a:solidFill>
                  <a:schemeClr val="tx1"/>
                </a:solidFill>
                <a:effectLst/>
                <a:latin typeface="+mn-lt"/>
                <a:ea typeface="+mn-ea"/>
                <a:cs typeface="+mn-cs"/>
              </a:rPr>
              <a:t>) that are expected to support the implementation of the Integrated </a:t>
            </a:r>
            <a:r>
              <a:rPr lang="en-US" sz="1200" b="0" kern="1200" dirty="0" err="1" smtClean="0">
                <a:solidFill>
                  <a:schemeClr val="tx1"/>
                </a:solidFill>
                <a:effectLst/>
                <a:latin typeface="+mn-lt"/>
                <a:ea typeface="+mn-ea"/>
                <a:cs typeface="+mn-cs"/>
              </a:rPr>
              <a:t>Programme</a:t>
            </a:r>
            <a:r>
              <a:rPr lang="en-US" sz="1200" b="0" kern="1200" dirty="0" smtClean="0">
                <a:solidFill>
                  <a:schemeClr val="tx1"/>
                </a:solidFill>
                <a:effectLst/>
                <a:latin typeface="+mn-lt"/>
                <a:ea typeface="+mn-ea"/>
                <a:cs typeface="+mn-cs"/>
              </a:rPr>
              <a:t> of Work were agreed in </a:t>
            </a:r>
            <a:r>
              <a:rPr lang="en-US" sz="1200" b="0" kern="1200" dirty="0" err="1" smtClean="0">
                <a:solidFill>
                  <a:schemeClr val="tx1"/>
                </a:solidFill>
                <a:effectLst/>
                <a:latin typeface="+mn-lt"/>
                <a:ea typeface="+mn-ea"/>
                <a:cs typeface="+mn-cs"/>
              </a:rPr>
              <a:t>Rovaniemi</a:t>
            </a:r>
            <a:r>
              <a:rPr lang="en-US" sz="1200" b="0" kern="1200" dirty="0" smtClean="0">
                <a:solidFill>
                  <a:schemeClr val="tx1"/>
                </a:solidFill>
                <a:effectLst/>
                <a:latin typeface="+mn-lt"/>
                <a:ea typeface="+mn-ea"/>
                <a:cs typeface="+mn-cs"/>
              </a:rPr>
              <a:t>.  The mandate of the following Teams was renewed and their terms of reference a updated:</a:t>
            </a:r>
            <a:endParaRPr lang="en-GB"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0" dirty="0" err="1" smtClean="0">
                <a:effectLst/>
              </a:rPr>
              <a:t>ToS</a:t>
            </a:r>
            <a:r>
              <a:rPr lang="en-US" sz="1200" b="0" dirty="0" smtClean="0">
                <a:effectLst/>
              </a:rPr>
              <a:t> on Sustainable Forest Products</a:t>
            </a:r>
            <a:endParaRPr lang="en-GB" dirty="0" smtClean="0">
              <a:effectLst/>
            </a:endParaRPr>
          </a:p>
          <a:p>
            <a:pPr marL="171450" lvl="0" indent="-171450">
              <a:buFont typeface="Arial" panose="020B0604020202020204" pitchFamily="34" charset="0"/>
              <a:buChar char="•"/>
            </a:pPr>
            <a:r>
              <a:rPr lang="en-US" sz="1200" b="0" dirty="0" err="1" smtClean="0">
                <a:effectLst/>
              </a:rPr>
              <a:t>ToS</a:t>
            </a:r>
            <a:r>
              <a:rPr lang="en-US" sz="1200" b="0" dirty="0" smtClean="0">
                <a:effectLst/>
              </a:rPr>
              <a:t> on Monitoring Sustainable Forest Management</a:t>
            </a:r>
            <a:endParaRPr lang="en-GB" dirty="0" smtClean="0">
              <a:effectLst/>
            </a:endParaRPr>
          </a:p>
          <a:p>
            <a:pPr marL="171450" lvl="0" indent="-171450">
              <a:buFont typeface="Arial" panose="020B0604020202020204" pitchFamily="34" charset="0"/>
              <a:buChar char="•"/>
            </a:pPr>
            <a:r>
              <a:rPr lang="en-US" sz="1200" b="0" dirty="0" err="1" smtClean="0">
                <a:effectLst/>
              </a:rPr>
              <a:t>ToS</a:t>
            </a:r>
            <a:r>
              <a:rPr lang="en-US" sz="1200" b="0" dirty="0" smtClean="0">
                <a:effectLst/>
              </a:rPr>
              <a:t> on Forest Policy</a:t>
            </a:r>
            <a:endParaRPr lang="en-GB" dirty="0" smtClean="0">
              <a:effectLst/>
            </a:endParaRPr>
          </a:p>
          <a:p>
            <a:pPr marL="171450" lvl="0" indent="-171450">
              <a:buFont typeface="Arial" panose="020B0604020202020204" pitchFamily="34" charset="0"/>
              <a:buChar char="•"/>
            </a:pPr>
            <a:r>
              <a:rPr lang="en-US" sz="1200" b="0" dirty="0" err="1" smtClean="0">
                <a:effectLst/>
              </a:rPr>
              <a:t>ToS</a:t>
            </a:r>
            <a:r>
              <a:rPr lang="en-US" sz="1200" b="0" dirty="0" smtClean="0">
                <a:effectLst/>
              </a:rPr>
              <a:t> on the Forest Sector Outlook</a:t>
            </a:r>
            <a:endParaRPr lang="en-GB" sz="1200" b="0" dirty="0" smtClean="0">
              <a:effectLst/>
            </a:endParaRPr>
          </a:p>
          <a:p>
            <a:pPr marL="171450" lvl="0" indent="-171450">
              <a:buFont typeface="Arial" panose="020B0604020202020204" pitchFamily="34" charset="0"/>
              <a:buChar char="•"/>
            </a:pPr>
            <a:r>
              <a:rPr lang="en-US" sz="1200" b="0" dirty="0" err="1" smtClean="0">
                <a:effectLst/>
              </a:rPr>
              <a:t>ToS</a:t>
            </a:r>
            <a:r>
              <a:rPr lang="en-US" sz="1200" b="0" dirty="0" smtClean="0">
                <a:effectLst/>
              </a:rPr>
              <a:t> on Forest Communication - Forest Communicators Network</a:t>
            </a:r>
            <a:endParaRPr lang="en-GB" sz="1200" b="0" dirty="0" smtClean="0">
              <a:effectLst/>
            </a:endParaRPr>
          </a:p>
          <a:p>
            <a:pPr marL="171450" lvl="0" indent="-171450">
              <a:buFont typeface="Arial" panose="020B0604020202020204" pitchFamily="34" charset="0"/>
              <a:buChar char="•"/>
            </a:pPr>
            <a:r>
              <a:rPr lang="en-US" sz="1200" b="0" kern="1200" dirty="0" err="1" smtClean="0">
                <a:solidFill>
                  <a:schemeClr val="tx1"/>
                </a:solidFill>
                <a:effectLst/>
                <a:latin typeface="+mn-lt"/>
                <a:ea typeface="+mn-ea"/>
                <a:cs typeface="+mn-cs"/>
              </a:rPr>
              <a:t>ToS</a:t>
            </a:r>
            <a:r>
              <a:rPr lang="en-US" sz="1200" b="0" kern="1200" dirty="0" smtClean="0">
                <a:solidFill>
                  <a:schemeClr val="tx1"/>
                </a:solidFill>
                <a:effectLst/>
                <a:latin typeface="+mn-lt"/>
                <a:ea typeface="+mn-ea"/>
                <a:cs typeface="+mn-cs"/>
              </a:rPr>
              <a:t> on Green Jobs - Joint ILO/UNECE/FAO Expert Network</a:t>
            </a:r>
            <a:endParaRPr lang="en-GB" sz="1200" b="1"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Two new Teams are established:</a:t>
            </a:r>
            <a:endParaRPr lang="en-GB"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0" dirty="0" err="1" smtClean="0">
                <a:effectLst/>
              </a:rPr>
              <a:t>ToS</a:t>
            </a:r>
            <a:r>
              <a:rPr lang="en-US" sz="1200" b="0" dirty="0" smtClean="0">
                <a:effectLst/>
              </a:rPr>
              <a:t> on Wood Energy</a:t>
            </a:r>
            <a:endParaRPr lang="en-GB" sz="1200" b="0" dirty="0" smtClean="0">
              <a:effectLst/>
            </a:endParaRPr>
          </a:p>
          <a:p>
            <a:pPr marL="171450" lvl="0" indent="-171450">
              <a:buFont typeface="Arial" panose="020B0604020202020204" pitchFamily="34" charset="0"/>
              <a:buChar char="•"/>
            </a:pPr>
            <a:r>
              <a:rPr lang="en-US" sz="1200" b="0" kern="1200" dirty="0" err="1" smtClean="0">
                <a:solidFill>
                  <a:schemeClr val="tx1"/>
                </a:solidFill>
                <a:effectLst/>
                <a:latin typeface="+mn-lt"/>
                <a:ea typeface="+mn-ea"/>
                <a:cs typeface="+mn-cs"/>
              </a:rPr>
              <a:t>ToS</a:t>
            </a:r>
            <a:r>
              <a:rPr lang="en-US" sz="1200" b="0" kern="1200" dirty="0" smtClean="0">
                <a:solidFill>
                  <a:schemeClr val="tx1"/>
                </a:solidFill>
                <a:effectLst/>
                <a:latin typeface="+mn-lt"/>
                <a:ea typeface="+mn-ea"/>
                <a:cs typeface="+mn-cs"/>
              </a:rPr>
              <a:t> on Forest Products Statistics</a:t>
            </a:r>
            <a:endParaRPr lang="en-GB" sz="1200" b="1"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a:t>
            </a:r>
            <a:r>
              <a:rPr lang="en-US" sz="1200" b="0" kern="1200" dirty="0" err="1" smtClean="0">
                <a:solidFill>
                  <a:schemeClr val="tx1"/>
                </a:solidFill>
                <a:effectLst/>
                <a:latin typeface="+mn-lt"/>
                <a:ea typeface="+mn-ea"/>
                <a:cs typeface="+mn-cs"/>
              </a:rPr>
              <a:t>ToS</a:t>
            </a:r>
            <a:r>
              <a:rPr lang="en-US" sz="1200" b="0" kern="1200" dirty="0" smtClean="0">
                <a:solidFill>
                  <a:schemeClr val="tx1"/>
                </a:solidFill>
                <a:effectLst/>
                <a:latin typeface="+mn-lt"/>
                <a:ea typeface="+mn-ea"/>
                <a:cs typeface="+mn-cs"/>
              </a:rPr>
              <a:t> on Forest Fires will be discontinued in June 2014 to allow the finalization the outcome document of the UNECE/FAO Regional Forum on Cross-boundary Fire Management held in November 2013.</a:t>
            </a:r>
            <a:endParaRPr lang="en-GB" sz="1200" b="1"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8FC0D7-00BE-487F-A0DC-9FF156A82E8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0244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4</a:t>
            </a:fld>
            <a:endParaRPr lang="en-US"/>
          </a:p>
        </p:txBody>
      </p:sp>
      <p:sp>
        <p:nvSpPr>
          <p:cNvPr id="5" name="Date Placeholder 4"/>
          <p:cNvSpPr>
            <a:spLocks noGrp="1"/>
          </p:cNvSpPr>
          <p:nvPr>
            <p:ph type="dt" idx="11"/>
          </p:nvPr>
        </p:nvSpPr>
        <p:spPr/>
        <p:txBody>
          <a:bodyPr/>
          <a:lstStyle/>
          <a:p>
            <a:fld id="{9816825F-FBB9-4A21-8A71-4FE1CC15C122}" type="datetime1">
              <a:rPr lang="en-US" smtClean="0"/>
              <a:t>6/17/2018</a:t>
            </a:fld>
            <a:endParaRPr lang="en-US"/>
          </a:p>
        </p:txBody>
      </p:sp>
      <p:sp>
        <p:nvSpPr>
          <p:cNvPr id="6" name="Header Placeholder 5"/>
          <p:cNvSpPr>
            <a:spLocks noGrp="1"/>
          </p:cNvSpPr>
          <p:nvPr>
            <p:ph type="hdr" sz="quarter" idx="12"/>
          </p:nvPr>
        </p:nvSpPr>
        <p:spPr/>
        <p:txBody>
          <a:bodyPr/>
          <a:lstStyle/>
          <a:p>
            <a:r>
              <a:rPr lang="en-GB" smtClean="0"/>
              <a:t>40th Joint UNECE/FAO Working Party on Forest Statistics, Economics and Management</a:t>
            </a:r>
            <a:endParaRPr lang="en-US"/>
          </a:p>
        </p:txBody>
      </p:sp>
    </p:spTree>
    <p:extLst>
      <p:ext uri="{BB962C8B-B14F-4D97-AF65-F5344CB8AC3E}">
        <p14:creationId xmlns:p14="http://schemas.microsoft.com/office/powerpoint/2010/main" val="4260970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5</a:t>
            </a:fld>
            <a:endParaRPr lang="en-US"/>
          </a:p>
        </p:txBody>
      </p:sp>
      <p:sp>
        <p:nvSpPr>
          <p:cNvPr id="5" name="Date Placeholder 4"/>
          <p:cNvSpPr>
            <a:spLocks noGrp="1"/>
          </p:cNvSpPr>
          <p:nvPr>
            <p:ph type="dt" idx="11"/>
          </p:nvPr>
        </p:nvSpPr>
        <p:spPr/>
        <p:txBody>
          <a:bodyPr/>
          <a:lstStyle/>
          <a:p>
            <a:fld id="{898F98AA-3595-4C81-A615-A31DC1B95094}" type="datetime1">
              <a:rPr lang="en-US" smtClean="0"/>
              <a:t>6/17/2018</a:t>
            </a:fld>
            <a:endParaRPr lang="en-US"/>
          </a:p>
        </p:txBody>
      </p:sp>
      <p:sp>
        <p:nvSpPr>
          <p:cNvPr id="6" name="Header Placeholder 5"/>
          <p:cNvSpPr>
            <a:spLocks noGrp="1"/>
          </p:cNvSpPr>
          <p:nvPr>
            <p:ph type="hdr" sz="quarter" idx="12"/>
          </p:nvPr>
        </p:nvSpPr>
        <p:spPr/>
        <p:txBody>
          <a:bodyPr/>
          <a:lstStyle/>
          <a:p>
            <a:r>
              <a:rPr lang="en-GB" smtClean="0"/>
              <a:t>40th Joint UNECE/FAO Working Party on Forest Statistics, Economics and Management</a:t>
            </a:r>
            <a:endParaRPr lang="en-US"/>
          </a:p>
        </p:txBody>
      </p:sp>
    </p:spTree>
    <p:extLst>
      <p:ext uri="{BB962C8B-B14F-4D97-AF65-F5344CB8AC3E}">
        <p14:creationId xmlns:p14="http://schemas.microsoft.com/office/powerpoint/2010/main" val="3588575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856F99-1514-4F4B-89CD-D1870C00819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p:cNvSpPr>
            <a:spLocks noGrp="1"/>
          </p:cNvSpPr>
          <p:nvPr>
            <p:ph type="dt"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8F98AA-3595-4C81-A615-A31DC1B95094}" type="datetime1">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6/17/2018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Header Placeholder 5"/>
          <p:cNvSpPr>
            <a:spLocks noGrp="1"/>
          </p:cNvSpPr>
          <p:nvPr>
            <p:ph type="hdr"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t>40th Joint UNECE/FAO Working Party on Forest Statistics, Economics and Management</a:t>
            </a: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875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7</a:t>
            </a:fld>
            <a:endParaRPr lang="en-US"/>
          </a:p>
        </p:txBody>
      </p:sp>
      <p:sp>
        <p:nvSpPr>
          <p:cNvPr id="5" name="Date Placeholder 4"/>
          <p:cNvSpPr>
            <a:spLocks noGrp="1"/>
          </p:cNvSpPr>
          <p:nvPr>
            <p:ph type="dt" idx="11"/>
          </p:nvPr>
        </p:nvSpPr>
        <p:spPr/>
        <p:txBody>
          <a:bodyPr/>
          <a:lstStyle/>
          <a:p>
            <a:fld id="{60C3FF51-AACD-468F-9C7D-FA2799361199}" type="datetime1">
              <a:rPr lang="en-US" smtClean="0"/>
              <a:t>6/17/2018</a:t>
            </a:fld>
            <a:endParaRPr lang="en-US"/>
          </a:p>
        </p:txBody>
      </p:sp>
      <p:sp>
        <p:nvSpPr>
          <p:cNvPr id="6" name="Header Placeholder 5"/>
          <p:cNvSpPr>
            <a:spLocks noGrp="1"/>
          </p:cNvSpPr>
          <p:nvPr>
            <p:ph type="hdr" sz="quarter" idx="12"/>
          </p:nvPr>
        </p:nvSpPr>
        <p:spPr/>
        <p:txBody>
          <a:bodyPr/>
          <a:lstStyle/>
          <a:p>
            <a:r>
              <a:rPr lang="en-GB" smtClean="0"/>
              <a:t>40th Joint UNECE/FAO Working Party on Forest Statistics, Economics and Management</a:t>
            </a:r>
            <a:endParaRPr lang="en-US"/>
          </a:p>
        </p:txBody>
      </p:sp>
    </p:spTree>
    <p:extLst>
      <p:ext uri="{BB962C8B-B14F-4D97-AF65-F5344CB8AC3E}">
        <p14:creationId xmlns:p14="http://schemas.microsoft.com/office/powerpoint/2010/main" val="313418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856F99-1514-4F4B-89CD-D1870C00819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p:cNvSpPr>
            <a:spLocks noGrp="1"/>
          </p:cNvSpPr>
          <p:nvPr>
            <p:ph type="dt"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0C3FF51-AACD-468F-9C7D-FA2799361199}" type="datetime1">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6/17/2018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Header Placeholder 5"/>
          <p:cNvSpPr>
            <a:spLocks noGrp="1"/>
          </p:cNvSpPr>
          <p:nvPr>
            <p:ph type="hdr"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t>40th Joint UNECE/FAO Working Party on Forest Statistics, Economics and Management</a:t>
            </a: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2339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1075" y="1241425"/>
            <a:ext cx="48355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F856F99-1514-4F4B-89CD-D1870C008194}" type="slidenum">
              <a:rPr lang="en-US" smtClean="0"/>
              <a:t>9</a:t>
            </a:fld>
            <a:endParaRPr lang="en-US"/>
          </a:p>
        </p:txBody>
      </p:sp>
      <p:sp>
        <p:nvSpPr>
          <p:cNvPr id="5" name="Date Placeholder 4"/>
          <p:cNvSpPr>
            <a:spLocks noGrp="1"/>
          </p:cNvSpPr>
          <p:nvPr>
            <p:ph type="dt" idx="11"/>
          </p:nvPr>
        </p:nvSpPr>
        <p:spPr/>
        <p:txBody>
          <a:bodyPr/>
          <a:lstStyle/>
          <a:p>
            <a:fld id="{272F52D3-A70D-4DF0-A471-C4F6ECC16B76}" type="datetime1">
              <a:rPr lang="en-US" smtClean="0"/>
              <a:t>6/17/2018</a:t>
            </a:fld>
            <a:endParaRPr lang="en-US"/>
          </a:p>
        </p:txBody>
      </p:sp>
      <p:sp>
        <p:nvSpPr>
          <p:cNvPr id="6" name="Header Placeholder 5"/>
          <p:cNvSpPr>
            <a:spLocks noGrp="1"/>
          </p:cNvSpPr>
          <p:nvPr>
            <p:ph type="hdr" sz="quarter" idx="12"/>
          </p:nvPr>
        </p:nvSpPr>
        <p:spPr/>
        <p:txBody>
          <a:bodyPr/>
          <a:lstStyle/>
          <a:p>
            <a:r>
              <a:rPr lang="en-GB" smtClean="0"/>
              <a:t>40th Joint UNECE/FAO Working Party on Forest Statistics, Economics and Management</a:t>
            </a:r>
            <a:endParaRPr lang="en-US"/>
          </a:p>
        </p:txBody>
      </p:sp>
    </p:spTree>
    <p:extLst>
      <p:ext uri="{BB962C8B-B14F-4D97-AF65-F5344CB8AC3E}">
        <p14:creationId xmlns:p14="http://schemas.microsoft.com/office/powerpoint/2010/main" val="522072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1D9501-98DF-47EB-BC5C-44DEC5F2B42E}" type="datetime1">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400901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AC1AA-21DD-43F7-B21A-DCE63CE5D422}" type="datetime1">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187862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AE1505-3129-4BFB-AD96-B1DC2E87137F}" type="datetime1">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998808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7"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2"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46724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388"/>
            <a:ext cx="9906000" cy="4525963"/>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024443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7"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2"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7939511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7"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2"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727275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7"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2"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9109089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70C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70C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7"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12918983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7"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6974300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10" y="1772816"/>
            <a:ext cx="3259006" cy="1162050"/>
          </a:xfrm>
        </p:spPr>
        <p:txBody>
          <a:bodyPr anchor="b"/>
          <a:lstStyle>
            <a:lvl1pPr algn="l">
              <a:defRPr sz="2000" b="1">
                <a:solidFill>
                  <a:srgbClr val="0070C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2"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7"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489604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04A8D-5706-4C5D-B4CC-C7ED28354794}" type="datetime1">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04819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2"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82" y="4589467"/>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B81BCC-19C4-46A8-9DAA-C2A9DE64B7B0}" type="datetime1">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69253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DE9465-F3C5-4EA4-A699-684635CE1C04}" type="datetime1">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52142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30" y="1681164"/>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30" y="2505076"/>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5" y="1681164"/>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5" y="2505076"/>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28B301-0B0D-4EB3-9828-A6FA7BC02185}" type="datetime1">
              <a:rPr lang="en-US" smtClean="0"/>
              <a:t>6/17/2018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359435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DADD53-4149-4769-88BA-5FBBDCD8E205}" type="datetime1">
              <a:rPr lang="en-US" smtClean="0"/>
              <a:t>6/17/2018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0594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1A2E-CE52-4538-8272-E2F7238FD7F5}" type="datetime1">
              <a:rPr lang="en-US" smtClean="0"/>
              <a:t>6/17/2018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23831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2"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386B01-526F-41EA-9ACD-F1963B274E49}" type="datetime1">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2641631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2" y="987429"/>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6452EB-A404-427C-962E-69534499A65C}" type="datetime1">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09506-28EA-4C19-A061-02E7C9DE017B}" type="slidenum">
              <a:rPr lang="en-US" smtClean="0"/>
              <a:t>‹#›</a:t>
            </a:fld>
            <a:endParaRPr lang="en-US"/>
          </a:p>
        </p:txBody>
      </p:sp>
    </p:spTree>
    <p:extLst>
      <p:ext uri="{BB962C8B-B14F-4D97-AF65-F5344CB8AC3E}">
        <p14:creationId xmlns:p14="http://schemas.microsoft.com/office/powerpoint/2010/main" val="151161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0"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40"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F8622-4FA9-49C0-A83C-41FCE9893E6C}" type="datetime1">
              <a:rPr lang="en-US" smtClean="0"/>
              <a:t>6/17/2018</a:t>
            </a:fld>
            <a:endParaRPr lang="en-US"/>
          </a:p>
        </p:txBody>
      </p:sp>
      <p:sp>
        <p:nvSpPr>
          <p:cNvPr id="5" name="Footer Placeholder 4"/>
          <p:cNvSpPr>
            <a:spLocks noGrp="1"/>
          </p:cNvSpPr>
          <p:nvPr>
            <p:ph type="ftr" sz="quarter" idx="3"/>
          </p:nvPr>
        </p:nvSpPr>
        <p:spPr>
          <a:xfrm>
            <a:off x="3281365"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09506-28EA-4C19-A061-02E7C9DE017B}" type="slidenum">
              <a:rPr lang="en-US" smtClean="0"/>
              <a:t>‹#›</a:t>
            </a:fld>
            <a:endParaRPr lang="en-US"/>
          </a:p>
        </p:txBody>
      </p:sp>
    </p:spTree>
    <p:extLst>
      <p:ext uri="{BB962C8B-B14F-4D97-AF65-F5344CB8AC3E}">
        <p14:creationId xmlns:p14="http://schemas.microsoft.com/office/powerpoint/2010/main" val="5476009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9">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388"/>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4331015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7.png"/><Relationship Id="rId18" Type="http://schemas.microsoft.com/office/2007/relationships/hdphoto" Target="../media/hdphoto8.wdp"/><Relationship Id="rId3" Type="http://schemas.openxmlformats.org/officeDocument/2006/relationships/image" Target="../media/image2.png"/><Relationship Id="rId21" Type="http://schemas.openxmlformats.org/officeDocument/2006/relationships/image" Target="../media/image11.png"/><Relationship Id="rId7" Type="http://schemas.openxmlformats.org/officeDocument/2006/relationships/image" Target="../media/image4.png"/><Relationship Id="rId12" Type="http://schemas.microsoft.com/office/2007/relationships/hdphoto" Target="../media/hdphoto5.wdp"/><Relationship Id="rId17" Type="http://schemas.openxmlformats.org/officeDocument/2006/relationships/image" Target="../media/image9.png"/><Relationship Id="rId2" Type="http://schemas.openxmlformats.org/officeDocument/2006/relationships/notesSlide" Target="../notesSlides/notesSlide1.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microsoft.com/office/2007/relationships/hdphoto" Target="../media/hdphoto4.wdp"/><Relationship Id="rId19" Type="http://schemas.openxmlformats.org/officeDocument/2006/relationships/image" Target="../media/image10.png"/><Relationship Id="rId4" Type="http://schemas.microsoft.com/office/2007/relationships/hdphoto" Target="../media/hdphoto1.wdp"/><Relationship Id="rId9" Type="http://schemas.openxmlformats.org/officeDocument/2006/relationships/image" Target="../media/image5.png"/><Relationship Id="rId14" Type="http://schemas.microsoft.com/office/2007/relationships/hdphoto" Target="../media/hdphoto6.wdp"/><Relationship Id="rId22" Type="http://schemas.openxmlformats.org/officeDocument/2006/relationships/image" Target="../media/image1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7.png"/><Relationship Id="rId18" Type="http://schemas.microsoft.com/office/2007/relationships/hdphoto" Target="../media/hdphoto8.wdp"/><Relationship Id="rId3" Type="http://schemas.openxmlformats.org/officeDocument/2006/relationships/image" Target="../media/image2.png"/><Relationship Id="rId21" Type="http://schemas.openxmlformats.org/officeDocument/2006/relationships/image" Target="../media/image11.png"/><Relationship Id="rId7" Type="http://schemas.openxmlformats.org/officeDocument/2006/relationships/image" Target="../media/image4.png"/><Relationship Id="rId12" Type="http://schemas.microsoft.com/office/2007/relationships/hdphoto" Target="../media/hdphoto5.wdp"/><Relationship Id="rId17" Type="http://schemas.openxmlformats.org/officeDocument/2006/relationships/image" Target="../media/image9.png"/><Relationship Id="rId2" Type="http://schemas.openxmlformats.org/officeDocument/2006/relationships/notesSlide" Target="../notesSlides/notesSlide12.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microsoft.com/office/2007/relationships/hdphoto" Target="../media/hdphoto4.wdp"/><Relationship Id="rId19" Type="http://schemas.openxmlformats.org/officeDocument/2006/relationships/image" Target="../media/image10.png"/><Relationship Id="rId4" Type="http://schemas.microsoft.com/office/2007/relationships/hdphoto" Target="../media/hdphoto1.wdp"/><Relationship Id="rId9" Type="http://schemas.openxmlformats.org/officeDocument/2006/relationships/image" Target="../media/image5.png"/><Relationship Id="rId14" Type="http://schemas.microsoft.com/office/2007/relationships/hdphoto" Target="../media/hdphoto6.wdp"/><Relationship Id="rId22"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oup 125"/>
          <p:cNvGrpSpPr/>
          <p:nvPr/>
        </p:nvGrpSpPr>
        <p:grpSpPr>
          <a:xfrm>
            <a:off x="413357" y="486641"/>
            <a:ext cx="9159287" cy="5994610"/>
            <a:chOff x="413355" y="486641"/>
            <a:chExt cx="9159287" cy="5994610"/>
          </a:xfrm>
        </p:grpSpPr>
        <p:grpSp>
          <p:nvGrpSpPr>
            <p:cNvPr id="78" name="Group 77"/>
            <p:cNvGrpSpPr/>
            <p:nvPr/>
          </p:nvGrpSpPr>
          <p:grpSpPr>
            <a:xfrm>
              <a:off x="8801387" y="1161709"/>
              <a:ext cx="696748" cy="603621"/>
              <a:chOff x="8259614" y="1445817"/>
              <a:chExt cx="700405" cy="603621"/>
            </a:xfrm>
          </p:grpSpPr>
          <p:sp>
            <p:nvSpPr>
              <p:cNvPr id="104" name="Rectangle 103"/>
              <p:cNvSpPr/>
              <p:nvPr/>
            </p:nvSpPr>
            <p:spPr>
              <a:xfrm flipV="1">
                <a:off x="8259614" y="1445817"/>
                <a:ext cx="700405" cy="603621"/>
              </a:xfrm>
              <a:prstGeom prst="rect">
                <a:avLst/>
              </a:prstGeom>
              <a:solidFill>
                <a:srgbClr val="036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5" name="Picture 104"/>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59614" y="1810135"/>
                <a:ext cx="698657" cy="233207"/>
              </a:xfrm>
              <a:prstGeom prst="rect">
                <a:avLst/>
              </a:prstGeom>
            </p:spPr>
          </p:pic>
        </p:grpSp>
        <p:grpSp>
          <p:nvGrpSpPr>
            <p:cNvPr id="79" name="Group 78"/>
            <p:cNvGrpSpPr/>
            <p:nvPr/>
          </p:nvGrpSpPr>
          <p:grpSpPr>
            <a:xfrm>
              <a:off x="8804695" y="5122152"/>
              <a:ext cx="693597" cy="591914"/>
              <a:chOff x="8242285" y="5445224"/>
              <a:chExt cx="693597" cy="591914"/>
            </a:xfrm>
          </p:grpSpPr>
          <p:sp>
            <p:nvSpPr>
              <p:cNvPr id="102" name="Rectangle 101"/>
              <p:cNvSpPr/>
              <p:nvPr/>
            </p:nvSpPr>
            <p:spPr>
              <a:xfrm flipV="1">
                <a:off x="8242285" y="5445224"/>
                <a:ext cx="693597" cy="591914"/>
              </a:xfrm>
              <a:prstGeom prst="rect">
                <a:avLst/>
              </a:prstGeom>
              <a:solidFill>
                <a:srgbClr val="F16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 name="Picture 102"/>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05472" y="5504894"/>
                <a:ext cx="587008" cy="532243"/>
              </a:xfrm>
              <a:prstGeom prst="rect">
                <a:avLst/>
              </a:prstGeom>
            </p:spPr>
          </p:pic>
        </p:grpSp>
        <p:grpSp>
          <p:nvGrpSpPr>
            <p:cNvPr id="80" name="Group 79"/>
            <p:cNvGrpSpPr/>
            <p:nvPr/>
          </p:nvGrpSpPr>
          <p:grpSpPr>
            <a:xfrm>
              <a:off x="8809318" y="5783536"/>
              <a:ext cx="691316" cy="697715"/>
              <a:chOff x="8251076" y="6115661"/>
              <a:chExt cx="691316" cy="697715"/>
            </a:xfrm>
          </p:grpSpPr>
          <p:sp>
            <p:nvSpPr>
              <p:cNvPr id="100" name="Rectangle 99"/>
              <p:cNvSpPr/>
              <p:nvPr/>
            </p:nvSpPr>
            <p:spPr>
              <a:xfrm flipV="1">
                <a:off x="8251076" y="6115661"/>
                <a:ext cx="691316" cy="616611"/>
              </a:xfrm>
              <a:prstGeom prst="rect">
                <a:avLst/>
              </a:prstGeom>
              <a:solidFill>
                <a:srgbClr val="A11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1" name="Picture 100"/>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5345" y="6332681"/>
                <a:ext cx="530157" cy="480695"/>
              </a:xfrm>
              <a:prstGeom prst="rect">
                <a:avLst/>
              </a:prstGeom>
            </p:spPr>
          </p:pic>
        </p:grpSp>
        <p:sp>
          <p:nvSpPr>
            <p:cNvPr id="96" name="Rectangle 95"/>
            <p:cNvSpPr/>
            <p:nvPr/>
          </p:nvSpPr>
          <p:spPr>
            <a:xfrm flipV="1">
              <a:off x="413355" y="4468376"/>
              <a:ext cx="9085495" cy="591914"/>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7" name="Picture 96"/>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75171" y="4089186"/>
              <a:ext cx="1205061" cy="1092636"/>
            </a:xfrm>
            <a:prstGeom prst="rect">
              <a:avLst/>
            </a:prstGeom>
          </p:spPr>
        </p:pic>
        <p:grpSp>
          <p:nvGrpSpPr>
            <p:cNvPr id="84" name="Group 83"/>
            <p:cNvGrpSpPr/>
            <p:nvPr/>
          </p:nvGrpSpPr>
          <p:grpSpPr>
            <a:xfrm>
              <a:off x="8798471" y="486641"/>
              <a:ext cx="699663" cy="617187"/>
              <a:chOff x="8336832" y="796602"/>
              <a:chExt cx="699663" cy="617187"/>
            </a:xfrm>
          </p:grpSpPr>
          <p:sp>
            <p:nvSpPr>
              <p:cNvPr id="92" name="Rectangle 91"/>
              <p:cNvSpPr/>
              <p:nvPr/>
            </p:nvSpPr>
            <p:spPr>
              <a:xfrm flipV="1">
                <a:off x="8336832" y="804865"/>
                <a:ext cx="699663" cy="603621"/>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3" name="Picture 92"/>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8707" y="796602"/>
                <a:ext cx="680693" cy="617187"/>
              </a:xfrm>
              <a:prstGeom prst="rect">
                <a:avLst/>
              </a:prstGeom>
            </p:spPr>
          </p:pic>
        </p:grpSp>
        <p:grpSp>
          <p:nvGrpSpPr>
            <p:cNvPr id="86" name="Group 85"/>
            <p:cNvGrpSpPr/>
            <p:nvPr/>
          </p:nvGrpSpPr>
          <p:grpSpPr>
            <a:xfrm>
              <a:off x="8805756" y="1827855"/>
              <a:ext cx="695939" cy="616803"/>
              <a:chOff x="8340556" y="2149731"/>
              <a:chExt cx="695939" cy="616803"/>
            </a:xfrm>
          </p:grpSpPr>
          <p:sp>
            <p:nvSpPr>
              <p:cNvPr id="87" name="Rectangle 86"/>
              <p:cNvSpPr/>
              <p:nvPr/>
            </p:nvSpPr>
            <p:spPr>
              <a:xfrm flipV="1">
                <a:off x="8340556" y="2149731"/>
                <a:ext cx="695939" cy="601597"/>
              </a:xfrm>
              <a:prstGeom prst="rect">
                <a:avLst/>
              </a:prstGeom>
              <a:solidFill>
                <a:srgbClr val="17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8" name="Picture 87"/>
              <p:cNvPicPr>
                <a:picLocks noChangeAspect="1"/>
              </p:cNvPicPr>
              <p:nvPr/>
            </p:nvPicPr>
            <p:blipFill>
              <a:blip r:embed="rId13" cstate="print">
                <a:extLst>
                  <a:ext uri="{BEBA8EAE-BF5A-486C-A8C5-ECC9F3942E4B}">
                    <a14:imgProps xmlns:a14="http://schemas.microsoft.com/office/drawing/2010/main">
                      <a14:imgLayer r:embed="rId1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57310" y="2161712"/>
                <a:ext cx="667056" cy="604822"/>
              </a:xfrm>
              <a:prstGeom prst="rect">
                <a:avLst/>
              </a:prstGeom>
            </p:spPr>
          </p:pic>
        </p:grpSp>
        <p:grpSp>
          <p:nvGrpSpPr>
            <p:cNvPr id="106" name="Group 105"/>
            <p:cNvGrpSpPr/>
            <p:nvPr/>
          </p:nvGrpSpPr>
          <p:grpSpPr>
            <a:xfrm>
              <a:off x="8805756" y="2492898"/>
              <a:ext cx="692379" cy="601597"/>
              <a:chOff x="8341618" y="2827400"/>
              <a:chExt cx="692378" cy="601597"/>
            </a:xfrm>
          </p:grpSpPr>
          <p:sp>
            <p:nvSpPr>
              <p:cNvPr id="107" name="Rectangle 106"/>
              <p:cNvSpPr/>
              <p:nvPr/>
            </p:nvSpPr>
            <p:spPr>
              <a:xfrm flipV="1">
                <a:off x="8341618" y="2827400"/>
                <a:ext cx="692378" cy="601597"/>
              </a:xfrm>
              <a:prstGeom prst="rect">
                <a:avLst/>
              </a:prstGeom>
              <a:solidFill>
                <a:srgbClr val="27B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8" name="Picture 107"/>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410466" y="2873983"/>
                <a:ext cx="560744" cy="508429"/>
              </a:xfrm>
              <a:prstGeom prst="rect">
                <a:avLst/>
              </a:prstGeom>
            </p:spPr>
          </p:pic>
        </p:grpSp>
        <p:grpSp>
          <p:nvGrpSpPr>
            <p:cNvPr id="116" name="Group 115"/>
            <p:cNvGrpSpPr/>
            <p:nvPr/>
          </p:nvGrpSpPr>
          <p:grpSpPr>
            <a:xfrm>
              <a:off x="8806818" y="3152402"/>
              <a:ext cx="691316" cy="745614"/>
              <a:chOff x="8342680" y="3475474"/>
              <a:chExt cx="691316" cy="745614"/>
            </a:xfrm>
          </p:grpSpPr>
          <p:sp>
            <p:nvSpPr>
              <p:cNvPr id="117" name="Rectangle 116"/>
              <p:cNvSpPr/>
              <p:nvPr/>
            </p:nvSpPr>
            <p:spPr>
              <a:xfrm flipV="1">
                <a:off x="8342680" y="3475474"/>
                <a:ext cx="691316" cy="601597"/>
              </a:xfrm>
              <a:prstGeom prst="rect">
                <a:avLst/>
              </a:prstGeom>
              <a:solidFill>
                <a:srgbClr val="407F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8" name="Picture 117"/>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73768" y="3638550"/>
                <a:ext cx="642477" cy="582538"/>
              </a:xfrm>
              <a:prstGeom prst="rect">
                <a:avLst/>
              </a:prstGeom>
            </p:spPr>
          </p:pic>
        </p:grpSp>
        <p:grpSp>
          <p:nvGrpSpPr>
            <p:cNvPr id="122" name="Group 121"/>
            <p:cNvGrpSpPr/>
            <p:nvPr/>
          </p:nvGrpSpPr>
          <p:grpSpPr>
            <a:xfrm>
              <a:off x="8806818" y="3797897"/>
              <a:ext cx="765824" cy="676183"/>
              <a:chOff x="8225057" y="3616913"/>
              <a:chExt cx="765824" cy="676183"/>
            </a:xfrm>
          </p:grpSpPr>
          <p:sp>
            <p:nvSpPr>
              <p:cNvPr id="123" name="Rectangle 122"/>
              <p:cNvSpPr/>
              <p:nvPr/>
            </p:nvSpPr>
            <p:spPr>
              <a:xfrm flipV="1">
                <a:off x="8225057" y="3628206"/>
                <a:ext cx="691316" cy="592882"/>
              </a:xfrm>
              <a:prstGeom prst="rect">
                <a:avLst/>
              </a:prstGeom>
              <a:solidFill>
                <a:srgbClr val="C4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4" name="Picture 123"/>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5124" y="3616913"/>
                <a:ext cx="745757" cy="676183"/>
              </a:xfrm>
              <a:prstGeom prst="rect">
                <a:avLst/>
              </a:prstGeom>
            </p:spPr>
          </p:pic>
        </p:grpSp>
        <p:sp>
          <p:nvSpPr>
            <p:cNvPr id="125" name="Subtitle 5"/>
            <p:cNvSpPr txBox="1">
              <a:spLocks/>
            </p:cNvSpPr>
            <p:nvPr/>
          </p:nvSpPr>
          <p:spPr>
            <a:xfrm>
              <a:off x="5626777" y="4795489"/>
              <a:ext cx="1242653"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spc="200" dirty="0" smtClean="0">
                  <a:solidFill>
                    <a:schemeClr val="bg1"/>
                  </a:solidFill>
                  <a:latin typeface="Arial Narrow" panose="020B0606020202030204" pitchFamily="34" charset="0"/>
                  <a:cs typeface="Arial" panose="020B0604020202020204" pitchFamily="34" charset="0"/>
                </a:rPr>
                <a:t>FORESTS</a:t>
              </a:r>
              <a:endParaRPr lang="en-US" sz="1600" spc="200" dirty="0">
                <a:solidFill>
                  <a:schemeClr val="bg1"/>
                </a:solidFill>
                <a:latin typeface="Arial Narrow" panose="020B0606020202030204" pitchFamily="34" charset="0"/>
                <a:cs typeface="Arial" panose="020B0604020202020204" pitchFamily="34" charset="0"/>
              </a:endParaRPr>
            </a:p>
          </p:txBody>
        </p:sp>
      </p:grpSp>
      <p:sp>
        <p:nvSpPr>
          <p:cNvPr id="7" name="Title 4"/>
          <p:cNvSpPr txBox="1">
            <a:spLocks/>
          </p:cNvSpPr>
          <p:nvPr/>
        </p:nvSpPr>
        <p:spPr>
          <a:xfrm>
            <a:off x="413357" y="2353234"/>
            <a:ext cx="8223611" cy="1097712"/>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spc="50" dirty="0" smtClean="0">
                <a:latin typeface="Arial Black" panose="020B0A04020102020204" pitchFamily="34" charset="0"/>
              </a:rPr>
              <a:t>Mandate and Terms of Reference</a:t>
            </a:r>
          </a:p>
          <a:p>
            <a:pPr algn="l"/>
            <a:r>
              <a:rPr lang="en-US" sz="2400" spc="50" dirty="0" smtClean="0">
                <a:solidFill>
                  <a:srgbClr val="C6972D"/>
                </a:solidFill>
                <a:latin typeface="Arial" panose="020B0604020202020204" pitchFamily="34" charset="0"/>
                <a:cs typeface="Arial" panose="020B0604020202020204" pitchFamily="34" charset="0"/>
              </a:rPr>
              <a:t>ECE/FAO Team of Specialists on Green Jobs in the Forest Sector (Joint ILO/ECE/FAO Expert Network)</a:t>
            </a:r>
            <a:endParaRPr lang="en-US" sz="2400" i="1" spc="50" dirty="0">
              <a:solidFill>
                <a:srgbClr val="C6972D"/>
              </a:solidFill>
              <a:latin typeface="Arial" panose="020B0604020202020204" pitchFamily="34" charset="0"/>
              <a:cs typeface="Arial" panose="020B0604020202020204" pitchFamily="34" charset="0"/>
            </a:endParaRPr>
          </a:p>
        </p:txBody>
      </p:sp>
      <p:grpSp>
        <p:nvGrpSpPr>
          <p:cNvPr id="2" name="Group 1"/>
          <p:cNvGrpSpPr/>
          <p:nvPr/>
        </p:nvGrpSpPr>
        <p:grpSpPr>
          <a:xfrm>
            <a:off x="413357" y="486641"/>
            <a:ext cx="4315062" cy="486000"/>
            <a:chOff x="413355" y="442199"/>
            <a:chExt cx="4315062" cy="486000"/>
          </a:xfrm>
        </p:grpSpPr>
        <p:pic>
          <p:nvPicPr>
            <p:cNvPr id="33" name="Picture 32"/>
            <p:cNvPicPr>
              <a:picLocks noChangeAspect="1"/>
            </p:cNvPicPr>
            <p:nvPr/>
          </p:nvPicPr>
          <p:blipFill rotWithShape="1">
            <a:blip r:embed="rId21"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34" name="Picture 33" descr="G:\FLHD\2 Forestry and Timber\Communications (EW)\8- Design - LOGOS\1- Logos\1 NEW 2015 LOGOS UNECE &amp; FAO\UNECE logo-blue-english.jpg"/>
            <p:cNvPicPr>
              <a:picLocks noChangeAspect="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
        <p:nvSpPr>
          <p:cNvPr id="35" name="Content Placeholder 9"/>
          <p:cNvSpPr txBox="1">
            <a:spLocks/>
          </p:cNvSpPr>
          <p:nvPr/>
        </p:nvSpPr>
        <p:spPr>
          <a:xfrm>
            <a:off x="472840" y="5170392"/>
            <a:ext cx="8171627" cy="1175208"/>
          </a:xfrm>
          <a:prstGeom prst="rect">
            <a:avLst/>
          </a:prstGeom>
          <a:solidFill>
            <a:schemeClr val="bg1">
              <a:lumMod val="85000"/>
              <a:alpha val="15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800" spc="50" dirty="0" smtClean="0">
                <a:latin typeface="Arial Black" panose="020B0A04020102020204" pitchFamily="34" charset="0"/>
              </a:rPr>
              <a:t>Meeting of the UNECE/FAO Team of Specialists on Green Jobs in the Forest Sector </a:t>
            </a:r>
          </a:p>
          <a:p>
            <a:pPr marL="0" indent="0" algn="r">
              <a:buNone/>
            </a:pPr>
            <a:r>
              <a:rPr lang="en-US" sz="1800" spc="50" dirty="0" smtClean="0">
                <a:solidFill>
                  <a:srgbClr val="C6972D"/>
                </a:solidFill>
                <a:latin typeface="Arial Black" panose="020B0A04020102020204" pitchFamily="34" charset="0"/>
                <a:cs typeface="Arial" panose="020B0604020202020204" pitchFamily="34" charset="0"/>
              </a:rPr>
              <a:t>18-19 June 2018, Bern, Switzerland</a:t>
            </a:r>
            <a:endParaRPr lang="en-US" sz="1800" spc="50" dirty="0">
              <a:solidFill>
                <a:srgbClr val="C6972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484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H" sz="1400" b="1" spc="100" dirty="0" smtClean="0">
                  <a:solidFill>
                    <a:srgbClr val="C6972D"/>
                  </a:solidFill>
                  <a:latin typeface="Arial Black" panose="020B0A04020102020204" pitchFamily="34" charset="0"/>
                  <a:cs typeface="Arial" panose="020B0604020202020204" pitchFamily="34" charset="0"/>
                </a:rPr>
                <a:t>FORESTS</a:t>
              </a:r>
              <a:endParaRPr lang="fr-CH" sz="1400" b="1" spc="100" dirty="0">
                <a:solidFill>
                  <a:srgbClr val="C6972D"/>
                </a:solidFill>
                <a:latin typeface="Arial Black" panose="020B0A04020102020204" pitchFamily="34" charset="0"/>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smtClean="0">
                <a:latin typeface="Arial Black" panose="020B0A04020102020204" pitchFamily="34" charset="0"/>
                <a:cs typeface="Arial" panose="020B0604020202020204" pitchFamily="34" charset="0"/>
              </a:rPr>
              <a:t>Ongoing Green Jobs Activities </a:t>
            </a:r>
          </a:p>
        </p:txBody>
      </p:sp>
      <p:sp>
        <p:nvSpPr>
          <p:cNvPr id="26" name="Slide Number Placeholder 25"/>
          <p:cNvSpPr>
            <a:spLocks noGrp="1"/>
          </p:cNvSpPr>
          <p:nvPr>
            <p:ph type="sldNum" sz="quarter" idx="12"/>
          </p:nvPr>
        </p:nvSpPr>
        <p:spPr/>
        <p:txBody>
          <a:bodyPr/>
          <a:lstStyle/>
          <a:p>
            <a:fld id="{FEB09506-28EA-4C19-A061-02E7C9DE017B}" type="slidenum">
              <a:rPr lang="en-US" smtClean="0"/>
              <a:t>10</a:t>
            </a:fld>
            <a:endParaRPr lang="en-US"/>
          </a:p>
        </p:txBody>
      </p:sp>
      <p:sp>
        <p:nvSpPr>
          <p:cNvPr id="17"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Project on “Improving the capacity </a:t>
            </a:r>
            <a:r>
              <a:rPr lang="en-US" sz="2400" dirty="0">
                <a:latin typeface="Arial" panose="020B0604020202020204" pitchFamily="34" charset="0"/>
                <a:cs typeface="Arial" panose="020B0604020202020204" pitchFamily="34" charset="0"/>
              </a:rPr>
              <a:t>o</a:t>
            </a:r>
            <a:r>
              <a:rPr lang="en-US" sz="2400" dirty="0" smtClean="0">
                <a:latin typeface="Arial" panose="020B0604020202020204" pitchFamily="34" charset="0"/>
                <a:cs typeface="Arial" panose="020B0604020202020204" pitchFamily="34" charset="0"/>
              </a:rPr>
              <a:t>f the UNECE member States to create green jobs in the forest sector”</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Elaboration of the “Guidelines on Green Forest Jobs”;</a:t>
            </a:r>
          </a:p>
          <a:p>
            <a:pPr marL="971550" lvl="1" indent="-346075">
              <a:lnSpc>
                <a:spcPct val="100000"/>
              </a:lnSpc>
              <a:buClr>
                <a:srgbClr val="C6972D"/>
              </a:buClr>
              <a:buFont typeface="Wingdings" panose="05000000000000000000" pitchFamily="2" charset="2"/>
              <a:buChar char="§"/>
            </a:pPr>
            <a:r>
              <a:rPr lang="en-US" sz="2000" dirty="0" err="1" smtClean="0">
                <a:latin typeface="Arial" panose="020B0604020202020204" pitchFamily="34" charset="0"/>
                <a:cs typeface="Arial" panose="020B0604020202020204" pitchFamily="34" charset="0"/>
              </a:rPr>
              <a:t>Organisation</a:t>
            </a:r>
            <a:r>
              <a:rPr lang="en-US" sz="2000" dirty="0" smtClean="0">
                <a:latin typeface="Arial" panose="020B0604020202020204" pitchFamily="34" charset="0"/>
                <a:cs typeface="Arial" panose="020B0604020202020204" pitchFamily="34" charset="0"/>
              </a:rPr>
              <a:t> of knowledge transfer workshop covering forests and health and optimal forest ecosystem functioning (17-18 September 2018);</a:t>
            </a:r>
          </a:p>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Study on forest sector workforce</a:t>
            </a:r>
            <a:endParaRPr lang="en-US" sz="2400" dirty="0">
              <a:latin typeface="Arial" panose="020B0604020202020204" pitchFamily="34" charset="0"/>
              <a:cs typeface="Arial" panose="020B0604020202020204" pitchFamily="34" charset="0"/>
            </a:endParaRPr>
          </a:p>
        </p:txBody>
      </p:sp>
      <p:grpSp>
        <p:nvGrpSpPr>
          <p:cNvPr id="19" name="Group 18"/>
          <p:cNvGrpSpPr/>
          <p:nvPr/>
        </p:nvGrpSpPr>
        <p:grpSpPr>
          <a:xfrm>
            <a:off x="577114" y="6309925"/>
            <a:ext cx="4315062" cy="486000"/>
            <a:chOff x="413355" y="442199"/>
            <a:chExt cx="4315062" cy="486000"/>
          </a:xfrm>
        </p:grpSpPr>
        <p:pic>
          <p:nvPicPr>
            <p:cNvPr id="20" name="Picture 19"/>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21" name="Picture 20"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254243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H" sz="1400" b="1" spc="100" dirty="0" smtClean="0">
                  <a:solidFill>
                    <a:srgbClr val="C6972D"/>
                  </a:solidFill>
                  <a:latin typeface="Arial Black" panose="020B0A04020102020204" pitchFamily="34" charset="0"/>
                  <a:cs typeface="Arial" panose="020B0604020202020204" pitchFamily="34" charset="0"/>
                </a:rPr>
                <a:t>FORESTS</a:t>
              </a:r>
              <a:endParaRPr lang="fr-CH" sz="1400" b="1" spc="100" dirty="0">
                <a:solidFill>
                  <a:srgbClr val="C6972D"/>
                </a:solidFill>
                <a:latin typeface="Arial Black" panose="020B0A04020102020204" pitchFamily="34" charset="0"/>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smtClean="0">
                <a:latin typeface="Arial Black" panose="020B0A04020102020204" pitchFamily="34" charset="0"/>
                <a:cs typeface="Arial" panose="020B0604020202020204" pitchFamily="34" charset="0"/>
              </a:rPr>
              <a:t>Ongoing Green Jobs </a:t>
            </a:r>
            <a:r>
              <a:rPr lang="en-US" sz="3200" b="1" spc="50" dirty="0" smtClean="0">
                <a:latin typeface="Arial Black" panose="020B0A04020102020204" pitchFamily="34" charset="0"/>
                <a:cs typeface="Arial" panose="020B0604020202020204" pitchFamily="34" charset="0"/>
              </a:rPr>
              <a:t>Activities cont.  </a:t>
            </a:r>
            <a:endParaRPr lang="en-US" sz="3200" b="1" spc="50" dirty="0" smtClean="0">
              <a:latin typeface="Arial Black" panose="020B0A04020102020204" pitchFamily="34" charset="0"/>
              <a:cs typeface="Arial" panose="020B0604020202020204" pitchFamily="34" charset="0"/>
            </a:endParaRPr>
          </a:p>
        </p:txBody>
      </p:sp>
      <p:sp>
        <p:nvSpPr>
          <p:cNvPr id="26" name="Slide Number Placeholder 25"/>
          <p:cNvSpPr>
            <a:spLocks noGrp="1"/>
          </p:cNvSpPr>
          <p:nvPr>
            <p:ph type="sldNum" sz="quarter" idx="12"/>
          </p:nvPr>
        </p:nvSpPr>
        <p:spPr/>
        <p:txBody>
          <a:bodyPr/>
          <a:lstStyle/>
          <a:p>
            <a:fld id="{FEB09506-28EA-4C19-A061-02E7C9DE017B}" type="slidenum">
              <a:rPr lang="en-US" smtClean="0"/>
              <a:t>11</a:t>
            </a:fld>
            <a:endParaRPr lang="en-US"/>
          </a:p>
        </p:txBody>
      </p:sp>
      <p:sp>
        <p:nvSpPr>
          <p:cNvPr id="17"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Elaboration </a:t>
            </a:r>
            <a:r>
              <a:rPr lang="en-US" sz="2400" dirty="0">
                <a:latin typeface="Arial" panose="020B0604020202020204" pitchFamily="34" charset="0"/>
                <a:cs typeface="Arial" panose="020B0604020202020204" pitchFamily="34" charset="0"/>
              </a:rPr>
              <a:t>of the “Guidelines on Green Forest Jobs”;</a:t>
            </a:r>
            <a:endParaRPr lang="en-US" sz="2400" dirty="0" smtClean="0">
              <a:latin typeface="Arial" panose="020B0604020202020204" pitchFamily="34" charset="0"/>
              <a:cs typeface="Arial" panose="020B0604020202020204" pitchFamily="34" charset="0"/>
            </a:endParaRPr>
          </a:p>
          <a:p>
            <a:pPr marL="1082675" lvl="1" indent="-457200">
              <a:lnSpc>
                <a:spcPct val="100000"/>
              </a:lnSpc>
              <a:buClr>
                <a:srgbClr val="C6972D"/>
              </a:buClr>
              <a:buFont typeface="+mj-lt"/>
              <a:buAutoNum type="arabicPeriod"/>
            </a:pPr>
            <a:r>
              <a:rPr lang="en-US" sz="2000" dirty="0" smtClean="0">
                <a:latin typeface="Arial" panose="020B0604020202020204" pitchFamily="34" charset="0"/>
                <a:cs typeface="Arial" panose="020B0604020202020204" pitchFamily="34" charset="0"/>
              </a:rPr>
              <a:t>Guidelines content proposal (</a:t>
            </a:r>
            <a:r>
              <a:rPr lang="en-US" sz="2000" dirty="0">
                <a:latin typeface="Arial" panose="020B0604020202020204" pitchFamily="34" charset="0"/>
                <a:cs typeface="Arial" panose="020B0604020202020204" pitchFamily="34" charset="0"/>
              </a:rPr>
              <a:t>by </a:t>
            </a:r>
            <a:r>
              <a:rPr lang="en-US" sz="2000" dirty="0" smtClean="0">
                <a:latin typeface="Arial" panose="020B0604020202020204" pitchFamily="34" charset="0"/>
                <a:cs typeface="Arial" panose="020B0604020202020204" pitchFamily="34" charset="0"/>
              </a:rPr>
              <a:t>the end </a:t>
            </a:r>
            <a:r>
              <a:rPr lang="en-US" sz="2000" dirty="0">
                <a:latin typeface="Arial" panose="020B0604020202020204" pitchFamily="34" charset="0"/>
                <a:cs typeface="Arial" panose="020B0604020202020204" pitchFamily="34" charset="0"/>
              </a:rPr>
              <a:t>of </a:t>
            </a:r>
            <a:r>
              <a:rPr lang="en-US" sz="2000" dirty="0" smtClean="0">
                <a:latin typeface="Arial" panose="020B0604020202020204" pitchFamily="34" charset="0"/>
                <a:cs typeface="Arial" panose="020B0604020202020204" pitchFamily="34" charset="0"/>
              </a:rPr>
              <a:t>June </a:t>
            </a:r>
            <a:r>
              <a:rPr lang="en-US" sz="2000" dirty="0">
                <a:latin typeface="Arial" panose="020B0604020202020204" pitchFamily="34" charset="0"/>
                <a:cs typeface="Arial" panose="020B0604020202020204" pitchFamily="34" charset="0"/>
              </a:rPr>
              <a:t>2018</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1082675" lvl="1" indent="-457200">
              <a:lnSpc>
                <a:spcPct val="100000"/>
              </a:lnSpc>
              <a:buClr>
                <a:srgbClr val="C6972D"/>
              </a:buClr>
              <a:buFont typeface="+mj-lt"/>
              <a:buAutoNum type="arabicPeriod"/>
            </a:pPr>
            <a:r>
              <a:rPr lang="en-US" sz="2000" dirty="0">
                <a:latin typeface="Arial" panose="020B0604020202020204" pitchFamily="34" charset="0"/>
                <a:cs typeface="Arial" panose="020B0604020202020204" pitchFamily="34" charset="0"/>
              </a:rPr>
              <a:t>F</a:t>
            </a:r>
            <a:r>
              <a:rPr lang="en-US" sz="2000" dirty="0" smtClean="0">
                <a:latin typeface="Arial" panose="020B0604020202020204" pitchFamily="34" charset="0"/>
                <a:cs typeface="Arial" panose="020B0604020202020204" pitchFamily="34" charset="0"/>
              </a:rPr>
              <a:t>irst </a:t>
            </a:r>
            <a:r>
              <a:rPr lang="en-US" sz="2000" dirty="0">
                <a:latin typeface="Arial" panose="020B0604020202020204" pitchFamily="34" charset="0"/>
                <a:cs typeface="Arial" panose="020B0604020202020204" pitchFamily="34" charset="0"/>
              </a:rPr>
              <a:t>draft (by the end of  August 2018) </a:t>
            </a:r>
          </a:p>
          <a:p>
            <a:pPr marL="1082675" lvl="1" indent="-457200">
              <a:lnSpc>
                <a:spcPct val="100000"/>
              </a:lnSpc>
              <a:buClr>
                <a:srgbClr val="C6972D"/>
              </a:buClr>
              <a:buFont typeface="+mj-lt"/>
              <a:buAutoNum type="arabicPeriod"/>
            </a:pP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onsultative </a:t>
            </a:r>
            <a:r>
              <a:rPr lang="en-US" sz="2000" dirty="0">
                <a:latin typeface="Arial" panose="020B0604020202020204" pitchFamily="34" charset="0"/>
                <a:cs typeface="Arial" panose="020B0604020202020204" pitchFamily="34" charset="0"/>
              </a:rPr>
              <a:t>session </a:t>
            </a:r>
            <a:r>
              <a:rPr lang="en-US" sz="2000" dirty="0" smtClean="0">
                <a:latin typeface="Arial" panose="020B0604020202020204" pitchFamily="34" charset="0"/>
                <a:cs typeface="Arial" panose="020B0604020202020204" pitchFamily="34" charset="0"/>
              </a:rPr>
              <a:t>during </a:t>
            </a:r>
            <a:r>
              <a:rPr lang="en-US" sz="2000" dirty="0">
                <a:latin typeface="Arial" panose="020B0604020202020204" pitchFamily="34" charset="0"/>
                <a:cs typeface="Arial" panose="020B0604020202020204" pitchFamily="34" charset="0"/>
              </a:rPr>
              <a:t>the "Green Jobs Workshop" on 18-19 </a:t>
            </a:r>
            <a:r>
              <a:rPr lang="en-US" sz="2000" dirty="0" smtClean="0">
                <a:latin typeface="Arial" panose="020B0604020202020204" pitchFamily="34" charset="0"/>
                <a:cs typeface="Arial" panose="020B0604020202020204" pitchFamily="34" charset="0"/>
              </a:rPr>
              <a:t>September</a:t>
            </a:r>
            <a:endParaRPr lang="en-US" sz="2000" dirty="0">
              <a:latin typeface="Arial" panose="020B0604020202020204" pitchFamily="34" charset="0"/>
              <a:cs typeface="Arial" panose="020B0604020202020204" pitchFamily="34" charset="0"/>
            </a:endParaRPr>
          </a:p>
          <a:p>
            <a:pPr marL="1082675" lvl="1" indent="-457200">
              <a:lnSpc>
                <a:spcPct val="100000"/>
              </a:lnSpc>
              <a:buClr>
                <a:srgbClr val="C6972D"/>
              </a:buClr>
              <a:buFont typeface="+mj-lt"/>
              <a:buAutoNum type="arabicPeriod"/>
            </a:pPr>
            <a:r>
              <a:rPr lang="en-US" sz="2000" dirty="0" err="1" smtClean="0">
                <a:latin typeface="Arial" panose="020B0604020202020204" pitchFamily="34" charset="0"/>
                <a:cs typeface="Arial" panose="020B0604020202020204" pitchFamily="34" charset="0"/>
              </a:rPr>
              <a:t>Finalisation</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of the draft (October - November 2018 ) </a:t>
            </a:r>
          </a:p>
          <a:p>
            <a:pPr marL="1082675" lvl="1" indent="-457200">
              <a:lnSpc>
                <a:spcPct val="100000"/>
              </a:lnSpc>
              <a:buClr>
                <a:srgbClr val="C6972D"/>
              </a:buClr>
              <a:buFont typeface="+mj-lt"/>
              <a:buAutoNum type="arabicPeriod"/>
            </a:pPr>
            <a:r>
              <a:rPr lang="en-US" sz="2000" dirty="0" smtClean="0">
                <a:latin typeface="Arial" panose="020B0604020202020204" pitchFamily="34" charset="0"/>
                <a:cs typeface="Arial" panose="020B0604020202020204" pitchFamily="34" charset="0"/>
              </a:rPr>
              <a:t>Review </a:t>
            </a:r>
            <a:r>
              <a:rPr lang="en-US" sz="2000" dirty="0">
                <a:latin typeface="Arial" panose="020B0604020202020204" pitchFamily="34" charset="0"/>
                <a:cs typeface="Arial" panose="020B0604020202020204" pitchFamily="34" charset="0"/>
              </a:rPr>
              <a:t>by </a:t>
            </a:r>
            <a:r>
              <a:rPr lang="en-US" sz="2000" dirty="0" smtClean="0">
                <a:latin typeface="Arial" panose="020B0604020202020204" pitchFamily="34" charset="0"/>
                <a:cs typeface="Arial" panose="020B0604020202020204" pitchFamily="34" charset="0"/>
              </a:rPr>
              <a:t>UNECE and </a:t>
            </a:r>
            <a:r>
              <a:rPr lang="en-US" sz="2000" dirty="0">
                <a:latin typeface="Arial" panose="020B0604020202020204" pitchFamily="34" charset="0"/>
                <a:cs typeface="Arial" panose="020B0604020202020204" pitchFamily="34" charset="0"/>
              </a:rPr>
              <a:t>FAO ( December 2018 - January 2019) </a:t>
            </a:r>
          </a:p>
          <a:p>
            <a:pPr marL="1082675" lvl="1" indent="-457200">
              <a:lnSpc>
                <a:spcPct val="100000"/>
              </a:lnSpc>
              <a:buClr>
                <a:srgbClr val="C6972D"/>
              </a:buClr>
              <a:buFont typeface="+mj-lt"/>
              <a:buAutoNum type="arabicPeriod"/>
            </a:pPr>
            <a:r>
              <a:rPr lang="en-US" sz="2000" dirty="0" smtClean="0">
                <a:latin typeface="Arial" panose="020B0604020202020204" pitchFamily="34" charset="0"/>
                <a:cs typeface="Arial" panose="020B0604020202020204" pitchFamily="34" charset="0"/>
              </a:rPr>
              <a:t>Submission </a:t>
            </a:r>
            <a:r>
              <a:rPr lang="en-US" sz="2000" dirty="0">
                <a:latin typeface="Arial" panose="020B0604020202020204" pitchFamily="34" charset="0"/>
                <a:cs typeface="Arial" panose="020B0604020202020204" pitchFamily="34" charset="0"/>
              </a:rPr>
              <a:t>of the draft to the Working Party (February 2019)</a:t>
            </a:r>
          </a:p>
          <a:p>
            <a:pPr marL="1082675" lvl="1" indent="-457200">
              <a:lnSpc>
                <a:spcPct val="100000"/>
              </a:lnSpc>
              <a:buClr>
                <a:srgbClr val="C6972D"/>
              </a:buClr>
              <a:buFont typeface="+mj-lt"/>
              <a:buAutoNum type="arabicPeriod"/>
            </a:pPr>
            <a:r>
              <a:rPr lang="en-US" sz="2000" dirty="0" smtClean="0">
                <a:latin typeface="Arial" panose="020B0604020202020204" pitchFamily="34" charset="0"/>
                <a:cs typeface="Arial" panose="020B0604020202020204" pitchFamily="34" charset="0"/>
              </a:rPr>
              <a:t>Presentation </a:t>
            </a:r>
            <a:r>
              <a:rPr lang="en-US" sz="2000" dirty="0">
                <a:latin typeface="Arial" panose="020B0604020202020204" pitchFamily="34" charset="0"/>
                <a:cs typeface="Arial" panose="020B0604020202020204" pitchFamily="34" charset="0"/>
              </a:rPr>
              <a:t>of the draft of the Guidelines to the Working Party for consideration (March 2019 in Geneva) </a:t>
            </a:r>
          </a:p>
          <a:p>
            <a:pPr marL="1082675" lvl="1" indent="-457200">
              <a:lnSpc>
                <a:spcPct val="100000"/>
              </a:lnSpc>
              <a:buClr>
                <a:srgbClr val="C6972D"/>
              </a:buClr>
              <a:buFont typeface="+mj-lt"/>
              <a:buAutoNum type="arabicPeriod"/>
            </a:pPr>
            <a:r>
              <a:rPr lang="en-US" sz="2000" dirty="0" smtClean="0">
                <a:latin typeface="Arial" panose="020B0604020202020204" pitchFamily="34" charset="0"/>
                <a:cs typeface="Arial" panose="020B0604020202020204" pitchFamily="34" charset="0"/>
              </a:rPr>
              <a:t>Finalization </a:t>
            </a:r>
            <a:r>
              <a:rPr lang="en-US" sz="2000" dirty="0">
                <a:latin typeface="Arial" panose="020B0604020202020204" pitchFamily="34" charset="0"/>
                <a:cs typeface="Arial" panose="020B0604020202020204" pitchFamily="34" charset="0"/>
              </a:rPr>
              <a:t>of the guidelines (April - May 2019) </a:t>
            </a:r>
          </a:p>
          <a:p>
            <a:pPr marL="1082675" lvl="1" indent="-457200">
              <a:lnSpc>
                <a:spcPct val="100000"/>
              </a:lnSpc>
              <a:buClr>
                <a:srgbClr val="C6972D"/>
              </a:buClr>
              <a:buFont typeface="+mj-lt"/>
              <a:buAutoNum type="arabicPeriod"/>
            </a:pPr>
            <a:r>
              <a:rPr lang="en-US" sz="2000" dirty="0" smtClean="0">
                <a:latin typeface="Arial" panose="020B0604020202020204" pitchFamily="34" charset="0"/>
                <a:cs typeface="Arial" panose="020B0604020202020204" pitchFamily="34" charset="0"/>
              </a:rPr>
              <a:t>Submission </a:t>
            </a:r>
            <a:r>
              <a:rPr lang="en-US" sz="2000" dirty="0">
                <a:latin typeface="Arial" panose="020B0604020202020204" pitchFamily="34" charset="0"/>
                <a:cs typeface="Arial" panose="020B0604020202020204" pitchFamily="34" charset="0"/>
              </a:rPr>
              <a:t>to the COFFI/EFC session (June 2019)</a:t>
            </a:r>
          </a:p>
          <a:p>
            <a:pPr marL="1082675" lvl="1" indent="-457200">
              <a:lnSpc>
                <a:spcPct val="100000"/>
              </a:lnSpc>
              <a:buClr>
                <a:srgbClr val="C6972D"/>
              </a:buClr>
              <a:buFont typeface="+mj-lt"/>
              <a:buAutoNum type="arabicPeriod"/>
            </a:pPr>
            <a:r>
              <a:rPr lang="en-US" sz="2000" dirty="0" smtClean="0">
                <a:latin typeface="Arial" panose="020B0604020202020204" pitchFamily="34" charset="0"/>
                <a:cs typeface="Arial" panose="020B0604020202020204" pitchFamily="34" charset="0"/>
              </a:rPr>
              <a:t>Presentation </a:t>
            </a:r>
            <a:r>
              <a:rPr lang="en-US" sz="2000" dirty="0">
                <a:latin typeface="Arial" panose="020B0604020202020204" pitchFamily="34" charset="0"/>
                <a:cs typeface="Arial" panose="020B0604020202020204" pitchFamily="34" charset="0"/>
              </a:rPr>
              <a:t>of the final draft of the Guidelines to the COFFI/EFC session (Nov 2019 in Russia) </a:t>
            </a:r>
            <a:endParaRPr lang="en-US" sz="2000" dirty="0" smtClean="0">
              <a:latin typeface="Arial" panose="020B0604020202020204" pitchFamily="34" charset="0"/>
              <a:cs typeface="Arial" panose="020B0604020202020204" pitchFamily="34" charset="0"/>
            </a:endParaRPr>
          </a:p>
        </p:txBody>
      </p:sp>
      <p:grpSp>
        <p:nvGrpSpPr>
          <p:cNvPr id="19" name="Group 18"/>
          <p:cNvGrpSpPr/>
          <p:nvPr/>
        </p:nvGrpSpPr>
        <p:grpSpPr>
          <a:xfrm>
            <a:off x="577114" y="6309925"/>
            <a:ext cx="4315062" cy="486000"/>
            <a:chOff x="413355" y="442199"/>
            <a:chExt cx="4315062" cy="486000"/>
          </a:xfrm>
        </p:grpSpPr>
        <p:pic>
          <p:nvPicPr>
            <p:cNvPr id="20" name="Picture 19"/>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21" name="Picture 20"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2886271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9" name="Group 238"/>
          <p:cNvGrpSpPr/>
          <p:nvPr/>
        </p:nvGrpSpPr>
        <p:grpSpPr>
          <a:xfrm>
            <a:off x="413357" y="486641"/>
            <a:ext cx="9159287" cy="5994610"/>
            <a:chOff x="413355" y="486641"/>
            <a:chExt cx="9159287" cy="5994610"/>
          </a:xfrm>
        </p:grpSpPr>
        <p:grpSp>
          <p:nvGrpSpPr>
            <p:cNvPr id="240" name="Group 239"/>
            <p:cNvGrpSpPr/>
            <p:nvPr/>
          </p:nvGrpSpPr>
          <p:grpSpPr>
            <a:xfrm>
              <a:off x="8801387" y="1161709"/>
              <a:ext cx="696748" cy="603621"/>
              <a:chOff x="8259614" y="1445817"/>
              <a:chExt cx="700405" cy="603621"/>
            </a:xfrm>
          </p:grpSpPr>
          <p:sp>
            <p:nvSpPr>
              <p:cNvPr id="265" name="Rectangle 264"/>
              <p:cNvSpPr/>
              <p:nvPr/>
            </p:nvSpPr>
            <p:spPr>
              <a:xfrm flipV="1">
                <a:off x="8259614" y="1445817"/>
                <a:ext cx="700405" cy="603621"/>
              </a:xfrm>
              <a:prstGeom prst="rect">
                <a:avLst/>
              </a:prstGeom>
              <a:solidFill>
                <a:srgbClr val="036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6" name="Picture 265"/>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59614" y="1810135"/>
                <a:ext cx="698657" cy="233207"/>
              </a:xfrm>
              <a:prstGeom prst="rect">
                <a:avLst/>
              </a:prstGeom>
            </p:spPr>
          </p:pic>
        </p:grpSp>
        <p:grpSp>
          <p:nvGrpSpPr>
            <p:cNvPr id="241" name="Group 240"/>
            <p:cNvGrpSpPr/>
            <p:nvPr/>
          </p:nvGrpSpPr>
          <p:grpSpPr>
            <a:xfrm>
              <a:off x="8804695" y="5122152"/>
              <a:ext cx="693597" cy="591914"/>
              <a:chOff x="8242285" y="5445224"/>
              <a:chExt cx="693597" cy="591914"/>
            </a:xfrm>
          </p:grpSpPr>
          <p:sp>
            <p:nvSpPr>
              <p:cNvPr id="263" name="Rectangle 262"/>
              <p:cNvSpPr/>
              <p:nvPr/>
            </p:nvSpPr>
            <p:spPr>
              <a:xfrm flipV="1">
                <a:off x="8242285" y="5445224"/>
                <a:ext cx="693597" cy="591914"/>
              </a:xfrm>
              <a:prstGeom prst="rect">
                <a:avLst/>
              </a:prstGeom>
              <a:solidFill>
                <a:srgbClr val="F16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4" name="Picture 263"/>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05472" y="5504894"/>
                <a:ext cx="587008" cy="532243"/>
              </a:xfrm>
              <a:prstGeom prst="rect">
                <a:avLst/>
              </a:prstGeom>
            </p:spPr>
          </p:pic>
        </p:grpSp>
        <p:grpSp>
          <p:nvGrpSpPr>
            <p:cNvPr id="242" name="Group 241"/>
            <p:cNvGrpSpPr/>
            <p:nvPr/>
          </p:nvGrpSpPr>
          <p:grpSpPr>
            <a:xfrm>
              <a:off x="8809318" y="5783536"/>
              <a:ext cx="691316" cy="697715"/>
              <a:chOff x="8251076" y="6115661"/>
              <a:chExt cx="691316" cy="697715"/>
            </a:xfrm>
          </p:grpSpPr>
          <p:sp>
            <p:nvSpPr>
              <p:cNvPr id="261" name="Rectangle 260"/>
              <p:cNvSpPr/>
              <p:nvPr/>
            </p:nvSpPr>
            <p:spPr>
              <a:xfrm flipV="1">
                <a:off x="8251076" y="6115661"/>
                <a:ext cx="691316" cy="616611"/>
              </a:xfrm>
              <a:prstGeom prst="rect">
                <a:avLst/>
              </a:prstGeom>
              <a:solidFill>
                <a:srgbClr val="A11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2" name="Picture 261"/>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5345" y="6332681"/>
                <a:ext cx="530157" cy="480695"/>
              </a:xfrm>
              <a:prstGeom prst="rect">
                <a:avLst/>
              </a:prstGeom>
            </p:spPr>
          </p:pic>
        </p:grpSp>
        <p:sp>
          <p:nvSpPr>
            <p:cNvPr id="243" name="Rectangle 242"/>
            <p:cNvSpPr/>
            <p:nvPr/>
          </p:nvSpPr>
          <p:spPr>
            <a:xfrm flipV="1">
              <a:off x="413355" y="4468376"/>
              <a:ext cx="9085495" cy="591914"/>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4" name="Picture 243"/>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75171" y="4089186"/>
              <a:ext cx="1205061" cy="1092636"/>
            </a:xfrm>
            <a:prstGeom prst="rect">
              <a:avLst/>
            </a:prstGeom>
          </p:spPr>
        </p:pic>
        <p:grpSp>
          <p:nvGrpSpPr>
            <p:cNvPr id="245" name="Group 244"/>
            <p:cNvGrpSpPr/>
            <p:nvPr/>
          </p:nvGrpSpPr>
          <p:grpSpPr>
            <a:xfrm>
              <a:off x="8798471" y="486641"/>
              <a:ext cx="699663" cy="617187"/>
              <a:chOff x="8336832" y="796602"/>
              <a:chExt cx="699663" cy="617187"/>
            </a:xfrm>
          </p:grpSpPr>
          <p:sp>
            <p:nvSpPr>
              <p:cNvPr id="259" name="Rectangle 258"/>
              <p:cNvSpPr/>
              <p:nvPr/>
            </p:nvSpPr>
            <p:spPr>
              <a:xfrm flipV="1">
                <a:off x="8336832" y="804865"/>
                <a:ext cx="699663" cy="603621"/>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0" name="Picture 259"/>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8707" y="796602"/>
                <a:ext cx="680693" cy="617187"/>
              </a:xfrm>
              <a:prstGeom prst="rect">
                <a:avLst/>
              </a:prstGeom>
            </p:spPr>
          </p:pic>
        </p:grpSp>
        <p:grpSp>
          <p:nvGrpSpPr>
            <p:cNvPr id="246" name="Group 245"/>
            <p:cNvGrpSpPr/>
            <p:nvPr/>
          </p:nvGrpSpPr>
          <p:grpSpPr>
            <a:xfrm>
              <a:off x="8805756" y="1827855"/>
              <a:ext cx="695939" cy="616803"/>
              <a:chOff x="8340556" y="2149731"/>
              <a:chExt cx="695939" cy="616803"/>
            </a:xfrm>
          </p:grpSpPr>
          <p:sp>
            <p:nvSpPr>
              <p:cNvPr id="257" name="Rectangle 256"/>
              <p:cNvSpPr/>
              <p:nvPr/>
            </p:nvSpPr>
            <p:spPr>
              <a:xfrm flipV="1">
                <a:off x="8340556" y="2149731"/>
                <a:ext cx="695939" cy="601597"/>
              </a:xfrm>
              <a:prstGeom prst="rect">
                <a:avLst/>
              </a:prstGeom>
              <a:solidFill>
                <a:srgbClr val="17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8" name="Picture 257"/>
              <p:cNvPicPr>
                <a:picLocks noChangeAspect="1"/>
              </p:cNvPicPr>
              <p:nvPr/>
            </p:nvPicPr>
            <p:blipFill>
              <a:blip r:embed="rId13" cstate="print">
                <a:extLst>
                  <a:ext uri="{BEBA8EAE-BF5A-486C-A8C5-ECC9F3942E4B}">
                    <a14:imgProps xmlns:a14="http://schemas.microsoft.com/office/drawing/2010/main">
                      <a14:imgLayer r:embed="rId1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57310" y="2161712"/>
                <a:ext cx="667056" cy="604822"/>
              </a:xfrm>
              <a:prstGeom prst="rect">
                <a:avLst/>
              </a:prstGeom>
            </p:spPr>
          </p:pic>
        </p:grpSp>
        <p:grpSp>
          <p:nvGrpSpPr>
            <p:cNvPr id="247" name="Group 246"/>
            <p:cNvGrpSpPr/>
            <p:nvPr/>
          </p:nvGrpSpPr>
          <p:grpSpPr>
            <a:xfrm>
              <a:off x="8805756" y="2492898"/>
              <a:ext cx="692379" cy="601597"/>
              <a:chOff x="8341618" y="2827400"/>
              <a:chExt cx="692378" cy="601597"/>
            </a:xfrm>
          </p:grpSpPr>
          <p:sp>
            <p:nvSpPr>
              <p:cNvPr id="255" name="Rectangle 254"/>
              <p:cNvSpPr/>
              <p:nvPr/>
            </p:nvSpPr>
            <p:spPr>
              <a:xfrm flipV="1">
                <a:off x="8341618" y="2827400"/>
                <a:ext cx="692378" cy="601597"/>
              </a:xfrm>
              <a:prstGeom prst="rect">
                <a:avLst/>
              </a:prstGeom>
              <a:solidFill>
                <a:srgbClr val="27B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6" name="Picture 255"/>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410466" y="2873983"/>
                <a:ext cx="560744" cy="508429"/>
              </a:xfrm>
              <a:prstGeom prst="rect">
                <a:avLst/>
              </a:prstGeom>
            </p:spPr>
          </p:pic>
        </p:grpSp>
        <p:grpSp>
          <p:nvGrpSpPr>
            <p:cNvPr id="248" name="Group 247"/>
            <p:cNvGrpSpPr/>
            <p:nvPr/>
          </p:nvGrpSpPr>
          <p:grpSpPr>
            <a:xfrm>
              <a:off x="8806818" y="3152402"/>
              <a:ext cx="691316" cy="745614"/>
              <a:chOff x="8342680" y="3475474"/>
              <a:chExt cx="691316" cy="745614"/>
            </a:xfrm>
          </p:grpSpPr>
          <p:sp>
            <p:nvSpPr>
              <p:cNvPr id="253" name="Rectangle 252"/>
              <p:cNvSpPr/>
              <p:nvPr/>
            </p:nvSpPr>
            <p:spPr>
              <a:xfrm flipV="1">
                <a:off x="8342680" y="3475474"/>
                <a:ext cx="691316" cy="601597"/>
              </a:xfrm>
              <a:prstGeom prst="rect">
                <a:avLst/>
              </a:prstGeom>
              <a:solidFill>
                <a:srgbClr val="407F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4" name="Picture 253"/>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73768" y="3638550"/>
                <a:ext cx="642477" cy="582538"/>
              </a:xfrm>
              <a:prstGeom prst="rect">
                <a:avLst/>
              </a:prstGeom>
            </p:spPr>
          </p:pic>
        </p:grpSp>
        <p:grpSp>
          <p:nvGrpSpPr>
            <p:cNvPr id="249" name="Group 248"/>
            <p:cNvGrpSpPr/>
            <p:nvPr/>
          </p:nvGrpSpPr>
          <p:grpSpPr>
            <a:xfrm>
              <a:off x="8806818" y="3797897"/>
              <a:ext cx="765824" cy="676183"/>
              <a:chOff x="8225057" y="3616913"/>
              <a:chExt cx="765824" cy="676183"/>
            </a:xfrm>
          </p:grpSpPr>
          <p:sp>
            <p:nvSpPr>
              <p:cNvPr id="251" name="Rectangle 250"/>
              <p:cNvSpPr/>
              <p:nvPr/>
            </p:nvSpPr>
            <p:spPr>
              <a:xfrm flipV="1">
                <a:off x="8225057" y="3628206"/>
                <a:ext cx="691316" cy="592882"/>
              </a:xfrm>
              <a:prstGeom prst="rect">
                <a:avLst/>
              </a:prstGeom>
              <a:solidFill>
                <a:srgbClr val="C4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2" name="Picture 251"/>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5124" y="3616913"/>
                <a:ext cx="745757" cy="676183"/>
              </a:xfrm>
              <a:prstGeom prst="rect">
                <a:avLst/>
              </a:prstGeom>
            </p:spPr>
          </p:pic>
        </p:grpSp>
        <p:sp>
          <p:nvSpPr>
            <p:cNvPr id="250" name="Subtitle 5"/>
            <p:cNvSpPr txBox="1">
              <a:spLocks/>
            </p:cNvSpPr>
            <p:nvPr/>
          </p:nvSpPr>
          <p:spPr>
            <a:xfrm>
              <a:off x="5626777" y="4795489"/>
              <a:ext cx="1242653"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spc="200" dirty="0" smtClean="0">
                  <a:solidFill>
                    <a:schemeClr val="bg1"/>
                  </a:solidFill>
                  <a:latin typeface="Arial Narrow" panose="020B0606020202030204" pitchFamily="34" charset="0"/>
                  <a:cs typeface="Arial" panose="020B0604020202020204" pitchFamily="34" charset="0"/>
                </a:rPr>
                <a:t>FORESTS</a:t>
              </a:r>
              <a:endParaRPr lang="en-US" sz="1600" spc="200" dirty="0">
                <a:solidFill>
                  <a:schemeClr val="bg1"/>
                </a:solidFill>
                <a:latin typeface="Arial Narrow" panose="020B0606020202030204" pitchFamily="34" charset="0"/>
                <a:cs typeface="Arial" panose="020B0604020202020204" pitchFamily="34" charset="0"/>
              </a:endParaRPr>
            </a:p>
          </p:txBody>
        </p:sp>
      </p:grpSp>
      <p:sp>
        <p:nvSpPr>
          <p:cNvPr id="33" name="Subtitle 5"/>
          <p:cNvSpPr txBox="1">
            <a:spLocks/>
          </p:cNvSpPr>
          <p:nvPr/>
        </p:nvSpPr>
        <p:spPr>
          <a:xfrm>
            <a:off x="331009" y="5500947"/>
            <a:ext cx="6077812" cy="11521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600" dirty="0" smtClean="0">
                <a:solidFill>
                  <a:schemeClr val="tx1">
                    <a:lumMod val="65000"/>
                    <a:lumOff val="35000"/>
                  </a:schemeClr>
                </a:solidFill>
                <a:latin typeface="Arial" panose="020B0604020202020204" pitchFamily="34" charset="0"/>
                <a:cs typeface="Arial" panose="020B0604020202020204" pitchFamily="34" charset="0"/>
              </a:rPr>
              <a:t>Alicja Kacprzak</a:t>
            </a: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0" indent="0">
              <a:spcBef>
                <a:spcPts val="0"/>
              </a:spcBef>
              <a:buNone/>
            </a:pPr>
            <a:r>
              <a:rPr lang="en-US" sz="1600" dirty="0" smtClean="0">
                <a:solidFill>
                  <a:schemeClr val="tx1">
                    <a:lumMod val="65000"/>
                    <a:lumOff val="35000"/>
                  </a:schemeClr>
                </a:solidFill>
                <a:latin typeface="Arial" panose="020B0604020202020204" pitchFamily="34" charset="0"/>
                <a:cs typeface="Arial" panose="020B0604020202020204" pitchFamily="34" charset="0"/>
              </a:rPr>
              <a:t>Forestry Officer </a:t>
            </a: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0" indent="0">
              <a:spcBef>
                <a:spcPts val="0"/>
              </a:spcBef>
              <a:buNone/>
            </a:pPr>
            <a:r>
              <a:rPr lang="en-US" sz="1600" dirty="0">
                <a:solidFill>
                  <a:srgbClr val="3E8EDE"/>
                </a:solidFill>
                <a:latin typeface="Arial Black" panose="020B0A04020102020204" pitchFamily="34" charset="0"/>
                <a:cs typeface="Arial" panose="020B0604020202020204" pitchFamily="34" charset="0"/>
              </a:rPr>
              <a:t>UNECE/FAO Forestry and Timber Section</a:t>
            </a:r>
            <a:r>
              <a:rPr lang="en-US" sz="1600" dirty="0">
                <a:solidFill>
                  <a:schemeClr val="tx1">
                    <a:lumMod val="65000"/>
                    <a:lumOff val="35000"/>
                  </a:schemeClr>
                </a:solidFill>
                <a:latin typeface="Arial" panose="020B0604020202020204" pitchFamily="34" charset="0"/>
                <a:cs typeface="Arial" panose="020B0604020202020204" pitchFamily="34" charset="0"/>
              </a:rPr>
              <a:t> </a:t>
            </a:r>
          </a:p>
          <a:p>
            <a:pPr marL="0" indent="0">
              <a:spcBef>
                <a:spcPts val="0"/>
              </a:spcBef>
              <a:buNone/>
            </a:pPr>
            <a:r>
              <a:rPr lang="en-US" sz="1600" dirty="0" smtClean="0">
                <a:solidFill>
                  <a:schemeClr val="tx1">
                    <a:lumMod val="65000"/>
                    <a:lumOff val="35000"/>
                  </a:schemeClr>
                </a:solidFill>
                <a:latin typeface="Arial" panose="020B0604020202020204" pitchFamily="34" charset="0"/>
                <a:cs typeface="Arial" panose="020B0604020202020204" pitchFamily="34" charset="0"/>
              </a:rPr>
              <a:t>18-19 June 2018, </a:t>
            </a:r>
            <a:r>
              <a:rPr lang="en-US" sz="1600" dirty="0">
                <a:solidFill>
                  <a:schemeClr val="tx1">
                    <a:lumMod val="65000"/>
                    <a:lumOff val="35000"/>
                  </a:schemeClr>
                </a:solidFill>
                <a:latin typeface="Arial" panose="020B0604020202020204" pitchFamily="34" charset="0"/>
                <a:cs typeface="Arial" panose="020B0604020202020204" pitchFamily="34" charset="0"/>
              </a:rPr>
              <a:t>Geneva</a:t>
            </a:r>
          </a:p>
        </p:txBody>
      </p:sp>
      <p:sp>
        <p:nvSpPr>
          <p:cNvPr id="50" name="Title 4"/>
          <p:cNvSpPr txBox="1">
            <a:spLocks/>
          </p:cNvSpPr>
          <p:nvPr/>
        </p:nvSpPr>
        <p:spPr>
          <a:xfrm>
            <a:off x="342285" y="2470522"/>
            <a:ext cx="4610717" cy="59617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spc="50" dirty="0">
                <a:latin typeface="Arial Black" panose="020B0A04020102020204" pitchFamily="34" charset="0"/>
              </a:rPr>
              <a:t>Thank you!</a:t>
            </a:r>
          </a:p>
        </p:txBody>
      </p:sp>
      <p:grpSp>
        <p:nvGrpSpPr>
          <p:cNvPr id="38" name="Group 37"/>
          <p:cNvGrpSpPr/>
          <p:nvPr/>
        </p:nvGrpSpPr>
        <p:grpSpPr>
          <a:xfrm>
            <a:off x="413357" y="486641"/>
            <a:ext cx="4315062" cy="486000"/>
            <a:chOff x="413355" y="442199"/>
            <a:chExt cx="4315062" cy="486000"/>
          </a:xfrm>
        </p:grpSpPr>
        <p:pic>
          <p:nvPicPr>
            <p:cNvPr id="39" name="Picture 38"/>
            <p:cNvPicPr>
              <a:picLocks noChangeAspect="1"/>
            </p:cNvPicPr>
            <p:nvPr/>
          </p:nvPicPr>
          <p:blipFill rotWithShape="1">
            <a:blip r:embed="rId21"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40" name="Picture 39" descr="G:\FLHD\2 Forestry and Timber\Communications (EW)\8- Design - LOGOS\1- Logos\1 NEW 2015 LOGOS UNECE &amp; FAO\UNECE logo-blue-english.jpg"/>
            <p:cNvPicPr>
              <a:picLocks noChangeAspect="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384740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rot="5400000">
            <a:off x="-1014443" y="3994001"/>
            <a:ext cx="3581958" cy="432048"/>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79"/>
          <p:cNvSpPr/>
          <p:nvPr/>
        </p:nvSpPr>
        <p:spPr>
          <a:xfrm>
            <a:off x="1433961" y="2473233"/>
            <a:ext cx="6211999" cy="3522781"/>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80"/>
          <p:cNvSpPr/>
          <p:nvPr/>
        </p:nvSpPr>
        <p:spPr>
          <a:xfrm>
            <a:off x="1568624" y="2658781"/>
            <a:ext cx="2844000" cy="770219"/>
          </a:xfrm>
          <a:prstGeom prst="rect">
            <a:avLst/>
          </a:prstGeom>
          <a:solidFill>
            <a:srgbClr val="368BDB"/>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Committee on Forests and the Forest Industry (COFFI)</a:t>
            </a:r>
            <a:endParaRPr lang="en-US" sz="1600" b="1" dirty="0"/>
          </a:p>
        </p:txBody>
      </p:sp>
      <p:sp>
        <p:nvSpPr>
          <p:cNvPr id="82" name="Rectangle 81"/>
          <p:cNvSpPr/>
          <p:nvPr/>
        </p:nvSpPr>
        <p:spPr>
          <a:xfrm>
            <a:off x="4561646" y="2653454"/>
            <a:ext cx="2844000" cy="770219"/>
          </a:xfrm>
          <a:prstGeom prst="rect">
            <a:avLst/>
          </a:prstGeom>
          <a:solidFill>
            <a:srgbClr val="368BDB"/>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European Forestry Commission (EFC)</a:t>
            </a:r>
          </a:p>
        </p:txBody>
      </p:sp>
      <p:sp>
        <p:nvSpPr>
          <p:cNvPr id="83" name="Rectangle 82"/>
          <p:cNvSpPr/>
          <p:nvPr/>
        </p:nvSpPr>
        <p:spPr>
          <a:xfrm>
            <a:off x="1478007" y="1196752"/>
            <a:ext cx="2953628" cy="792088"/>
          </a:xfrm>
          <a:prstGeom prst="rect">
            <a:avLst/>
          </a:prstGeom>
          <a:solidFill>
            <a:srgbClr val="368BDB"/>
          </a:solidFill>
          <a:ln>
            <a:solidFill>
              <a:srgbClr val="368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Economic Commission for Europe (ECE)</a:t>
            </a:r>
            <a:br>
              <a:rPr lang="en-US" sz="1600" b="1" dirty="0" smtClean="0"/>
            </a:br>
            <a:r>
              <a:rPr lang="en-US" sz="400" b="1" dirty="0" smtClean="0"/>
              <a:t>_________________________________________</a:t>
            </a:r>
            <a:r>
              <a:rPr lang="en-US" sz="400" b="1" dirty="0"/>
              <a:t>_____</a:t>
            </a:r>
            <a:endParaRPr lang="en-US" sz="400" b="1" dirty="0" smtClean="0"/>
          </a:p>
          <a:p>
            <a:pPr algn="ctr"/>
            <a:r>
              <a:rPr lang="en-US" sz="1600" b="1" dirty="0" smtClean="0"/>
              <a:t>Executive Committee (EXCOM)</a:t>
            </a:r>
            <a:endParaRPr lang="en-US" sz="1600" dirty="0"/>
          </a:p>
        </p:txBody>
      </p:sp>
      <p:sp>
        <p:nvSpPr>
          <p:cNvPr id="84" name="Rectangle 83"/>
          <p:cNvSpPr/>
          <p:nvPr/>
        </p:nvSpPr>
        <p:spPr>
          <a:xfrm>
            <a:off x="4561646" y="1196752"/>
            <a:ext cx="1872000" cy="792008"/>
          </a:xfrm>
          <a:prstGeom prst="rect">
            <a:avLst/>
          </a:prstGeom>
          <a:solidFill>
            <a:srgbClr val="4488C8"/>
          </a:solidFill>
          <a:ln>
            <a:solidFill>
              <a:srgbClr val="4488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Regional Conference for Europe (ERC)</a:t>
            </a:r>
            <a:endParaRPr lang="en-US" sz="1600" dirty="0"/>
          </a:p>
        </p:txBody>
      </p:sp>
      <p:sp>
        <p:nvSpPr>
          <p:cNvPr id="85" name="Rectangle 84"/>
          <p:cNvSpPr/>
          <p:nvPr/>
        </p:nvSpPr>
        <p:spPr>
          <a:xfrm>
            <a:off x="6537384" y="1196752"/>
            <a:ext cx="1872000" cy="792008"/>
          </a:xfrm>
          <a:prstGeom prst="rect">
            <a:avLst/>
          </a:prstGeom>
          <a:solidFill>
            <a:srgbClr val="448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FAO Committee on Forestry (COFO)</a:t>
            </a:r>
          </a:p>
        </p:txBody>
      </p:sp>
      <p:sp>
        <p:nvSpPr>
          <p:cNvPr id="86" name="Rectangle 85"/>
          <p:cNvSpPr/>
          <p:nvPr/>
        </p:nvSpPr>
        <p:spPr>
          <a:xfrm rot="16200000">
            <a:off x="-686338" y="4031202"/>
            <a:ext cx="2943386" cy="270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UNECE/FAO Joint Section</a:t>
            </a:r>
            <a:endParaRPr lang="en-US" sz="2000" b="1" dirty="0">
              <a:solidFill>
                <a:schemeClr val="bg1"/>
              </a:solidFill>
            </a:endParaRPr>
          </a:p>
        </p:txBody>
      </p:sp>
      <p:sp>
        <p:nvSpPr>
          <p:cNvPr id="87" name="Right Arrow 86"/>
          <p:cNvSpPr/>
          <p:nvPr/>
        </p:nvSpPr>
        <p:spPr>
          <a:xfrm rot="16200000">
            <a:off x="2684760" y="2149930"/>
            <a:ext cx="360000" cy="1440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Right Arrow 87"/>
          <p:cNvSpPr/>
          <p:nvPr/>
        </p:nvSpPr>
        <p:spPr>
          <a:xfrm rot="16200000">
            <a:off x="5277048" y="2142228"/>
            <a:ext cx="360000" cy="1440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ight Arrow 88"/>
          <p:cNvSpPr/>
          <p:nvPr/>
        </p:nvSpPr>
        <p:spPr>
          <a:xfrm rot="10800000">
            <a:off x="1042115" y="2802378"/>
            <a:ext cx="360000" cy="14401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ight Arrow 89"/>
          <p:cNvSpPr/>
          <p:nvPr/>
        </p:nvSpPr>
        <p:spPr>
          <a:xfrm>
            <a:off x="1053514" y="2941358"/>
            <a:ext cx="360000" cy="14401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ight Arrow 90"/>
          <p:cNvSpPr/>
          <p:nvPr/>
        </p:nvSpPr>
        <p:spPr>
          <a:xfrm rot="10800000">
            <a:off x="1044061" y="4276278"/>
            <a:ext cx="360000" cy="14401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ight Arrow 91"/>
          <p:cNvSpPr/>
          <p:nvPr/>
        </p:nvSpPr>
        <p:spPr>
          <a:xfrm>
            <a:off x="1042115" y="4420294"/>
            <a:ext cx="360000" cy="14401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ight Arrow 92"/>
          <p:cNvSpPr/>
          <p:nvPr/>
        </p:nvSpPr>
        <p:spPr>
          <a:xfrm>
            <a:off x="1042115" y="5537194"/>
            <a:ext cx="360000" cy="14401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ight Arrow 93"/>
          <p:cNvSpPr/>
          <p:nvPr/>
        </p:nvSpPr>
        <p:spPr>
          <a:xfrm>
            <a:off x="7866886" y="5246727"/>
            <a:ext cx="540079" cy="144016"/>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ight Arrow 94"/>
          <p:cNvSpPr/>
          <p:nvPr/>
        </p:nvSpPr>
        <p:spPr>
          <a:xfrm>
            <a:off x="7866886" y="5376532"/>
            <a:ext cx="540079" cy="14401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ight Arrow 95"/>
          <p:cNvSpPr/>
          <p:nvPr/>
        </p:nvSpPr>
        <p:spPr>
          <a:xfrm>
            <a:off x="7866885" y="5541540"/>
            <a:ext cx="540079" cy="144016"/>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Rectangle 96"/>
          <p:cNvSpPr/>
          <p:nvPr/>
        </p:nvSpPr>
        <p:spPr>
          <a:xfrm rot="5400000">
            <a:off x="8034215" y="5610205"/>
            <a:ext cx="180000" cy="468000"/>
          </a:xfrm>
          <a:prstGeom prst="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p:cNvSpPr txBox="1"/>
          <p:nvPr/>
        </p:nvSpPr>
        <p:spPr>
          <a:xfrm>
            <a:off x="8337378" y="5184510"/>
            <a:ext cx="1224134" cy="811504"/>
          </a:xfrm>
          <a:prstGeom prst="rect">
            <a:avLst/>
          </a:prstGeom>
          <a:noFill/>
        </p:spPr>
        <p:txBody>
          <a:bodyPr wrap="square" rtlCol="0">
            <a:spAutoFit/>
          </a:bodyPr>
          <a:lstStyle/>
          <a:p>
            <a:pPr>
              <a:lnSpc>
                <a:spcPct val="114000"/>
              </a:lnSpc>
            </a:pPr>
            <a:r>
              <a:rPr lang="en-US" sz="900" dirty="0" smtClean="0"/>
              <a:t>Reports to /Advises</a:t>
            </a:r>
          </a:p>
          <a:p>
            <a:pPr>
              <a:lnSpc>
                <a:spcPct val="114000"/>
              </a:lnSpc>
            </a:pPr>
            <a:r>
              <a:rPr lang="en-US" sz="900" dirty="0" smtClean="0"/>
              <a:t>Provides guidance to</a:t>
            </a:r>
          </a:p>
          <a:p>
            <a:pPr>
              <a:lnSpc>
                <a:spcPct val="114000"/>
              </a:lnSpc>
            </a:pPr>
            <a:r>
              <a:rPr lang="en-US" sz="900" dirty="0" smtClean="0"/>
              <a:t>Services</a:t>
            </a:r>
          </a:p>
          <a:p>
            <a:pPr>
              <a:lnSpc>
                <a:spcPct val="114000"/>
              </a:lnSpc>
            </a:pPr>
            <a:endParaRPr lang="en-US" sz="500" dirty="0" smtClean="0"/>
          </a:p>
          <a:p>
            <a:pPr>
              <a:lnSpc>
                <a:spcPct val="114000"/>
              </a:lnSpc>
            </a:pPr>
            <a:r>
              <a:rPr lang="en-US" sz="900" dirty="0" smtClean="0"/>
              <a:t>Joint work=</a:t>
            </a:r>
            <a:r>
              <a:rPr lang="en-US" sz="900" dirty="0" err="1" smtClean="0"/>
              <a:t>IPoW</a:t>
            </a:r>
            <a:endParaRPr lang="en-US" sz="900" dirty="0"/>
          </a:p>
        </p:txBody>
      </p:sp>
      <p:sp>
        <p:nvSpPr>
          <p:cNvPr id="99" name="Rectangle 98"/>
          <p:cNvSpPr/>
          <p:nvPr/>
        </p:nvSpPr>
        <p:spPr>
          <a:xfrm>
            <a:off x="7803113" y="5167007"/>
            <a:ext cx="1626945" cy="819183"/>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0" name="Right Arrow 99"/>
          <p:cNvSpPr/>
          <p:nvPr/>
        </p:nvSpPr>
        <p:spPr>
          <a:xfrm rot="16200000">
            <a:off x="4165614" y="3777138"/>
            <a:ext cx="360000" cy="1440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Right Arrow 100"/>
          <p:cNvSpPr/>
          <p:nvPr/>
        </p:nvSpPr>
        <p:spPr>
          <a:xfrm rot="5400000">
            <a:off x="4388419" y="3777130"/>
            <a:ext cx="360000" cy="14401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2" name="Group 101"/>
          <p:cNvGrpSpPr/>
          <p:nvPr/>
        </p:nvGrpSpPr>
        <p:grpSpPr>
          <a:xfrm>
            <a:off x="7797343" y="2876407"/>
            <a:ext cx="324009" cy="1094531"/>
            <a:chOff x="8358575" y="2334469"/>
            <a:chExt cx="324009" cy="1094531"/>
          </a:xfrm>
        </p:grpSpPr>
        <p:sp>
          <p:nvSpPr>
            <p:cNvPr id="103" name="Right Arrow 102"/>
            <p:cNvSpPr/>
            <p:nvPr/>
          </p:nvSpPr>
          <p:spPr>
            <a:xfrm rot="5400000">
              <a:off x="8063318" y="2809735"/>
              <a:ext cx="1094531" cy="144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Rectangle 103"/>
            <p:cNvSpPr/>
            <p:nvPr/>
          </p:nvSpPr>
          <p:spPr>
            <a:xfrm rot="5400000">
              <a:off x="8456430" y="2236614"/>
              <a:ext cx="56290" cy="25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5" name="Group 104"/>
          <p:cNvGrpSpPr/>
          <p:nvPr/>
        </p:nvGrpSpPr>
        <p:grpSpPr>
          <a:xfrm>
            <a:off x="7707374" y="2966823"/>
            <a:ext cx="197954" cy="1006079"/>
            <a:chOff x="8291947" y="2390759"/>
            <a:chExt cx="197954" cy="1006079"/>
          </a:xfrm>
        </p:grpSpPr>
        <p:sp>
          <p:nvSpPr>
            <p:cNvPr id="106" name="Rectangle 105"/>
            <p:cNvSpPr/>
            <p:nvPr/>
          </p:nvSpPr>
          <p:spPr>
            <a:xfrm>
              <a:off x="8432301" y="2424838"/>
              <a:ext cx="57600" cy="9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Right Arrow 106"/>
            <p:cNvSpPr/>
            <p:nvPr/>
          </p:nvSpPr>
          <p:spPr>
            <a:xfrm rot="10800000">
              <a:off x="8291947" y="2390759"/>
              <a:ext cx="144000" cy="1440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8" name="Right Arrow 107"/>
          <p:cNvSpPr/>
          <p:nvPr/>
        </p:nvSpPr>
        <p:spPr>
          <a:xfrm rot="16200000">
            <a:off x="6933232" y="2142228"/>
            <a:ext cx="360000" cy="1440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Rectangle 108"/>
          <p:cNvSpPr/>
          <p:nvPr/>
        </p:nvSpPr>
        <p:spPr>
          <a:xfrm>
            <a:off x="1568625" y="5229264"/>
            <a:ext cx="5837021" cy="576000"/>
          </a:xfrm>
          <a:prstGeom prst="rect">
            <a:avLst/>
          </a:prstGeom>
          <a:solidFill>
            <a:srgbClr val="2499E8"/>
          </a:solidFill>
          <a:ln>
            <a:solidFill>
              <a:srgbClr val="249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Team of Specialists (</a:t>
            </a:r>
            <a:r>
              <a:rPr lang="en-US" sz="1600" b="1" dirty="0" err="1" smtClean="0"/>
              <a:t>ToS</a:t>
            </a:r>
            <a:r>
              <a:rPr lang="en-US" sz="1600" b="1" dirty="0" smtClean="0"/>
              <a:t>)</a:t>
            </a:r>
            <a:endParaRPr lang="en-US" sz="1600" b="1" dirty="0"/>
          </a:p>
        </p:txBody>
      </p:sp>
      <p:sp>
        <p:nvSpPr>
          <p:cNvPr id="110" name="Rectangle 109"/>
          <p:cNvSpPr/>
          <p:nvPr/>
        </p:nvSpPr>
        <p:spPr>
          <a:xfrm>
            <a:off x="1568625" y="4149080"/>
            <a:ext cx="5837021" cy="576000"/>
          </a:xfrm>
          <a:prstGeom prst="rect">
            <a:avLst/>
          </a:prstGeom>
          <a:solidFill>
            <a:srgbClr val="2499E8"/>
          </a:solidFill>
          <a:ln>
            <a:solidFill>
              <a:srgbClr val="2499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Joint Working Party on Forests Statistics, Economics and Management</a:t>
            </a:r>
            <a:endParaRPr lang="en-US" sz="1600" b="1" dirty="0"/>
          </a:p>
        </p:txBody>
      </p:sp>
      <p:sp>
        <p:nvSpPr>
          <p:cNvPr id="111" name="Rectangle 110"/>
          <p:cNvSpPr/>
          <p:nvPr/>
        </p:nvSpPr>
        <p:spPr>
          <a:xfrm rot="5400000">
            <a:off x="4460934" y="2693617"/>
            <a:ext cx="57600" cy="172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Rectangle 111"/>
          <p:cNvSpPr/>
          <p:nvPr/>
        </p:nvSpPr>
        <p:spPr>
          <a:xfrm rot="5400000">
            <a:off x="3600534" y="3488562"/>
            <a:ext cx="108000" cy="57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Rectangle 112"/>
          <p:cNvSpPr/>
          <p:nvPr/>
        </p:nvSpPr>
        <p:spPr>
          <a:xfrm rot="5400000">
            <a:off x="5270934" y="3491025"/>
            <a:ext cx="108000" cy="576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Right Arrow 113"/>
          <p:cNvSpPr/>
          <p:nvPr/>
        </p:nvSpPr>
        <p:spPr>
          <a:xfrm rot="16200000">
            <a:off x="4179635" y="4905192"/>
            <a:ext cx="360000" cy="1440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Right Arrow 114"/>
          <p:cNvSpPr/>
          <p:nvPr/>
        </p:nvSpPr>
        <p:spPr>
          <a:xfrm rot="5400000">
            <a:off x="4402440" y="4905184"/>
            <a:ext cx="360000" cy="14401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itle 1"/>
          <p:cNvSpPr txBox="1">
            <a:spLocks/>
          </p:cNvSpPr>
          <p:nvPr/>
        </p:nvSpPr>
        <p:spPr>
          <a:xfrm>
            <a:off x="200472" y="116632"/>
            <a:ext cx="9526017" cy="504056"/>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lIns="91440" tIns="45720" rIns="91440" bIns="45720" rtlCol="0" anchor="ctr">
            <a:normAutofit fontScale="75000" lnSpcReduction="20000"/>
          </a:bodyPr>
          <a:lstStyle>
            <a:lvl1pPr algn="l" defTabSz="914400" rtl="0" eaLnBrk="1" latinLnBrk="0" hangingPunct="1">
              <a:spcBef>
                <a:spcPct val="0"/>
              </a:spcBef>
              <a:buNone/>
              <a:defRPr sz="4400" kern="1200" baseline="0">
                <a:solidFill>
                  <a:schemeClr val="bg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Governance Structure for the </a:t>
            </a:r>
            <a:r>
              <a:rPr kumimoji="0" lang="en-AU" sz="2400" b="1" i="0" u="none" strike="noStrike" kern="1200" cap="none" spc="0" normalizeH="0" baseline="0" noProof="0" dirty="0" err="1"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IPoW</a:t>
            </a:r>
            <a:r>
              <a:rPr kumimoji="0" lang="en-AU" sz="2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 EFC and COFFI – Delivering as One</a:t>
            </a:r>
            <a:endParaRPr kumimoji="0" lang="en-AU" sz="24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8414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5E5A9">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extBox 3"/>
          <p:cNvSpPr txBox="1"/>
          <p:nvPr/>
        </p:nvSpPr>
        <p:spPr>
          <a:xfrm>
            <a:off x="6112" y="-27384"/>
            <a:ext cx="9906000" cy="590931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Title 1"/>
          <p:cNvSpPr txBox="1">
            <a:spLocks/>
          </p:cNvSpPr>
          <p:nvPr/>
        </p:nvSpPr>
        <p:spPr>
          <a:xfrm>
            <a:off x="251519" y="116632"/>
            <a:ext cx="9526017" cy="504056"/>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7500"/>
          </a:bodyPr>
          <a:lstStyle>
            <a:lvl1pPr algn="l" defTabSz="914400" rtl="0" eaLnBrk="1" latinLnBrk="0" hangingPunct="1">
              <a:spcBef>
                <a:spcPct val="0"/>
              </a:spcBef>
              <a:buNone/>
              <a:defRPr sz="4400" kern="1200" baseline="0">
                <a:solidFill>
                  <a:schemeClr val="bg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Teams of Specialists</a:t>
            </a:r>
            <a:endParaRPr kumimoji="0" lang="en-AU" sz="24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 name="Oval 2"/>
          <p:cNvSpPr/>
          <p:nvPr/>
        </p:nvSpPr>
        <p:spPr>
          <a:xfrm>
            <a:off x="3512841" y="3321543"/>
            <a:ext cx="2879897" cy="1584175"/>
          </a:xfrm>
          <a:prstGeom prst="ellipse">
            <a:avLst/>
          </a:prstGeom>
          <a:gradFill>
            <a:gsLst>
              <a:gs pos="0">
                <a:srgbClr val="FBEAC7"/>
              </a:gs>
              <a:gs pos="100000">
                <a:srgbClr val="FEE7F2"/>
              </a:gs>
              <a:gs pos="36000">
                <a:srgbClr val="FAC77D"/>
              </a:gs>
              <a:gs pos="61000">
                <a:srgbClr val="FBA97D"/>
              </a:gs>
              <a:gs pos="82001">
                <a:srgbClr val="FBD49C"/>
              </a:gs>
              <a:gs pos="100000">
                <a:srgbClr val="FEE7F2"/>
              </a:gs>
            </a:gsLst>
            <a:lin ang="5400000" scaled="0"/>
          </a:gradFill>
          <a:ln>
            <a:solidFill>
              <a:schemeClr val="accent3">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Implementation </a:t>
            </a:r>
            <a:r>
              <a:rPr kumimoji="0" lang="en-US" sz="16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of the Integrated </a:t>
            </a:r>
            <a:r>
              <a:rPr kumimoji="0" lang="en-US" sz="1600" b="0" i="0" u="none" strike="noStrike" kern="1200" cap="none" spc="0" normalizeH="0" baseline="0" noProof="0" dirty="0" err="1">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P</a:t>
            </a:r>
            <a:r>
              <a:rPr kumimoji="0" lang="en-US" sz="1600" b="0" i="0" u="none" strike="noStrike" kern="1200" cap="none" spc="0" normalizeH="0" baseline="0" noProof="0" dirty="0" err="1"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rogramme</a:t>
            </a:r>
            <a:r>
              <a:rPr kumimoji="0" lang="en-US" sz="16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 of Work</a:t>
            </a:r>
            <a:endParaRPr kumimoji="0" lang="en-GB" sz="1600" b="0" i="0" u="none" strike="noStrike" kern="1200" cap="none" spc="0" normalizeH="0" baseline="0" noProof="0" dirty="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10" name="Group 9"/>
          <p:cNvGrpSpPr/>
          <p:nvPr/>
        </p:nvGrpSpPr>
        <p:grpSpPr>
          <a:xfrm>
            <a:off x="7041232" y="3068960"/>
            <a:ext cx="2664296" cy="904223"/>
            <a:chOff x="2378919" y="796387"/>
            <a:chExt cx="2083731" cy="833492"/>
          </a:xfrm>
          <a:scene3d>
            <a:camera prst="orthographicFront"/>
            <a:lightRig rig="flat" dir="t"/>
          </a:scene3d>
        </p:grpSpPr>
        <p:sp>
          <p:nvSpPr>
            <p:cNvPr id="14" name="Rectangle 13"/>
            <p:cNvSpPr/>
            <p:nvPr/>
          </p:nvSpPr>
          <p:spPr>
            <a:xfrm>
              <a:off x="2378919" y="796387"/>
              <a:ext cx="2083731" cy="833492"/>
            </a:xfrm>
            <a:prstGeom prst="rect">
              <a:avLst/>
            </a:prstGeom>
            <a:sp3d prstMaterial="plastic">
              <a:bevelT w="120900" h="88900"/>
              <a:bevelB w="88900" h="31750" prst="angle"/>
            </a:sp3d>
          </p:spPr>
          <p:style>
            <a:lnRef idx="1">
              <a:schemeClr val="accent2">
                <a:hueOff val="3121013"/>
                <a:satOff val="-3893"/>
                <a:lumOff val="915"/>
                <a:alphaOff val="0"/>
              </a:schemeClr>
            </a:lnRef>
            <a:fillRef idx="3">
              <a:schemeClr val="accent2">
                <a:hueOff val="3121013"/>
                <a:satOff val="-3893"/>
                <a:lumOff val="915"/>
                <a:alphaOff val="0"/>
              </a:schemeClr>
            </a:fillRef>
            <a:effectRef idx="2">
              <a:schemeClr val="accent2">
                <a:hueOff val="3121013"/>
                <a:satOff val="-3893"/>
                <a:lumOff val="915"/>
                <a:alphaOff val="0"/>
              </a:schemeClr>
            </a:effectRef>
            <a:fontRef idx="minor">
              <a:schemeClr val="lt1"/>
            </a:fontRef>
          </p:style>
        </p:sp>
        <p:sp>
          <p:nvSpPr>
            <p:cNvPr id="15" name="Rectangle 14"/>
            <p:cNvSpPr/>
            <p:nvPr/>
          </p:nvSpPr>
          <p:spPr>
            <a:xfrm>
              <a:off x="2378919" y="796387"/>
              <a:ext cx="2083731" cy="833492"/>
            </a:xfrm>
            <a:prstGeom prst="rect">
              <a:avLst/>
            </a:prstGeom>
            <a:sp3d prstMaterial="plastic">
              <a:bevelT w="120900" h="88900"/>
              <a:bevelB w="88900" h="31750" prst="angle"/>
            </a:sp3d>
          </p:spPr>
          <p:style>
            <a:lnRef idx="1">
              <a:schemeClr val="accent2">
                <a:hueOff val="3121013"/>
                <a:satOff val="-3893"/>
                <a:lumOff val="915"/>
                <a:alphaOff val="0"/>
              </a:schemeClr>
            </a:lnRef>
            <a:fillRef idx="3">
              <a:schemeClr val="accent2">
                <a:hueOff val="3121013"/>
                <a:satOff val="-3893"/>
                <a:lumOff val="915"/>
                <a:alphaOff val="0"/>
              </a:schemeClr>
            </a:fillRef>
            <a:effectRef idx="2">
              <a:schemeClr val="accent2">
                <a:hueOff val="3121013"/>
                <a:satOff val="-3893"/>
                <a:lumOff val="915"/>
                <a:alphaOff val="0"/>
              </a:schemeClr>
            </a:effectRef>
            <a:fontRef idx="minor">
              <a:schemeClr val="lt1"/>
            </a:fontRef>
          </p:style>
          <p:txBody>
            <a:bodyPr spcFirstLastPara="0" vert="horz" wrap="square" lIns="106680" tIns="60960" rIns="106680" bIns="60960"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WA2: </a:t>
              </a:r>
            </a:p>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Policy dialogue &amp; advice</a:t>
              </a:r>
              <a:endParaRPr kumimoji="0" lang="en-GB" sz="14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12" name="Rectangle 11"/>
          <p:cNvSpPr/>
          <p:nvPr/>
        </p:nvSpPr>
        <p:spPr>
          <a:xfrm>
            <a:off x="7059067" y="3947322"/>
            <a:ext cx="2643318" cy="664804"/>
          </a:xfrm>
          <a:prstGeom prst="rect">
            <a:avLst/>
          </a:prstGeom>
          <a:solidFill>
            <a:srgbClr val="F5E5A9">
              <a:alpha val="90000"/>
            </a:srgbClr>
          </a:solidFill>
          <a:scene3d>
            <a:camera prst="orthographicFront"/>
            <a:lightRig rig="flat" dir="t"/>
          </a:scene3d>
          <a:sp3d extrusionH="12700" prstMaterial="plastic">
            <a:bevelT w="50800" h="50800"/>
          </a:sp3d>
        </p:spPr>
        <p:style>
          <a:lnRef idx="1">
            <a:schemeClr val="accent2">
              <a:tint val="40000"/>
              <a:alpha val="90000"/>
              <a:hueOff val="1675274"/>
              <a:satOff val="-1459"/>
              <a:lumOff val="-2"/>
              <a:alphaOff val="0"/>
            </a:schemeClr>
          </a:lnRef>
          <a:fillRef idx="1">
            <a:schemeClr val="accent2">
              <a:tint val="40000"/>
              <a:alpha val="90000"/>
              <a:hueOff val="1675274"/>
              <a:satOff val="-1459"/>
              <a:lumOff val="-2"/>
              <a:alphaOff val="0"/>
            </a:schemeClr>
          </a:fillRef>
          <a:effectRef idx="2">
            <a:schemeClr val="accent2">
              <a:tint val="40000"/>
              <a:alpha val="90000"/>
              <a:hueOff val="1675274"/>
              <a:satOff val="-1459"/>
              <a:lumOff val="-2"/>
              <a:alphaOff val="0"/>
            </a:schemeClr>
          </a:effectRef>
          <a:fontRef idx="minor">
            <a:schemeClr val="dk1">
              <a:hueOff val="0"/>
              <a:satOff val="0"/>
              <a:lumOff val="0"/>
              <a:alphaOff val="0"/>
            </a:schemeClr>
          </a:fontRef>
        </p:style>
      </p:sp>
      <p:sp>
        <p:nvSpPr>
          <p:cNvPr id="13" name="Rectangle 12"/>
          <p:cNvSpPr/>
          <p:nvPr/>
        </p:nvSpPr>
        <p:spPr>
          <a:xfrm>
            <a:off x="7036990" y="3989060"/>
            <a:ext cx="2643317" cy="831840"/>
          </a:xfrm>
          <a:prstGeom prst="rect">
            <a:avLst/>
          </a:prstGeom>
          <a:noFill/>
          <a:ln cap="flat">
            <a:round/>
          </a:ln>
          <a:scene3d>
            <a:camera prst="orthographicFront"/>
            <a:lightRig rig="flat" dir="t"/>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en-GB" sz="14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Forest Policy</a:t>
            </a:r>
          </a:p>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en-GB" sz="14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Forest Sector Outlook</a:t>
            </a:r>
            <a:endParaRPr kumimoji="0" lang="en-GB" sz="1400" b="0" i="0" u="none" strike="noStrike" kern="1200" cap="none" spc="0" normalizeH="0" baseline="0" noProof="0" dirty="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16" name="Group 15"/>
          <p:cNvGrpSpPr/>
          <p:nvPr/>
        </p:nvGrpSpPr>
        <p:grpSpPr>
          <a:xfrm>
            <a:off x="2720754" y="893652"/>
            <a:ext cx="4320480" cy="687160"/>
            <a:chOff x="3465" y="796387"/>
            <a:chExt cx="2083731" cy="833492"/>
          </a:xfrm>
          <a:scene3d>
            <a:camera prst="orthographicFront"/>
            <a:lightRig rig="flat" dir="t"/>
          </a:scene3d>
        </p:grpSpPr>
        <p:sp>
          <p:nvSpPr>
            <p:cNvPr id="21" name="Rectangle 20"/>
            <p:cNvSpPr/>
            <p:nvPr/>
          </p:nvSpPr>
          <p:spPr>
            <a:xfrm>
              <a:off x="3465" y="796387"/>
              <a:ext cx="2083731" cy="833492"/>
            </a:xfrm>
            <a:prstGeom prst="rect">
              <a:avLst/>
            </a:prstGeom>
            <a:sp3d prstMaterial="plastic">
              <a:bevelT w="120900" h="88900"/>
              <a:bevelB w="88900" h="31750" prst="angle"/>
            </a:sp3d>
          </p:spPr>
          <p:style>
            <a:lnRef idx="1">
              <a:schemeClr val="accent2">
                <a:hueOff val="3121013"/>
                <a:satOff val="-3893"/>
                <a:lumOff val="915"/>
                <a:alphaOff val="0"/>
              </a:schemeClr>
            </a:lnRef>
            <a:fillRef idx="3">
              <a:schemeClr val="accent2">
                <a:hueOff val="3121013"/>
                <a:satOff val="-3893"/>
                <a:lumOff val="915"/>
                <a:alphaOff val="0"/>
              </a:schemeClr>
            </a:fillRef>
            <a:effectRef idx="2">
              <a:schemeClr val="accent2">
                <a:hueOff val="3121013"/>
                <a:satOff val="-3893"/>
                <a:lumOff val="915"/>
                <a:alphaOff val="0"/>
              </a:schemeClr>
            </a:effectRef>
            <a:fontRef idx="minor">
              <a:schemeClr val="lt1"/>
            </a:fontRef>
          </p:style>
        </p:sp>
        <p:sp>
          <p:nvSpPr>
            <p:cNvPr id="22" name="Rectangle 21"/>
            <p:cNvSpPr/>
            <p:nvPr/>
          </p:nvSpPr>
          <p:spPr>
            <a:xfrm>
              <a:off x="3465" y="796387"/>
              <a:ext cx="2083731" cy="833492"/>
            </a:xfrm>
            <a:prstGeom prst="rect">
              <a:avLst/>
            </a:prstGeom>
            <a:sp3d prstMaterial="plastic">
              <a:bevelT w="120900" h="88900"/>
              <a:bevelB w="88900" h="31750" prst="angle"/>
            </a:sp3d>
          </p:spPr>
          <p:style>
            <a:lnRef idx="1">
              <a:schemeClr val="accent2">
                <a:hueOff val="3121013"/>
                <a:satOff val="-3893"/>
                <a:lumOff val="915"/>
                <a:alphaOff val="0"/>
              </a:schemeClr>
            </a:lnRef>
            <a:fillRef idx="3">
              <a:schemeClr val="accent2">
                <a:hueOff val="3121013"/>
                <a:satOff val="-3893"/>
                <a:lumOff val="915"/>
                <a:alphaOff val="0"/>
              </a:schemeClr>
            </a:fillRef>
            <a:effectRef idx="2">
              <a:schemeClr val="accent2">
                <a:hueOff val="3121013"/>
                <a:satOff val="-3893"/>
                <a:lumOff val="915"/>
                <a:alphaOff val="0"/>
              </a:schemeClr>
            </a:effectRef>
            <a:fontRef idx="minor">
              <a:schemeClr val="lt1"/>
            </a:fontRef>
          </p:style>
          <p:txBody>
            <a:bodyPr spcFirstLastPara="0" vert="horz" wrap="square" lIns="106680" tIns="60960" rIns="106680" bIns="60960"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WA1: </a:t>
              </a:r>
            </a:p>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Data, monitoring and assessment</a:t>
              </a:r>
              <a:endParaRPr kumimoji="0" lang="en-GB" sz="14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17" name="Group 16"/>
          <p:cNvGrpSpPr/>
          <p:nvPr/>
        </p:nvGrpSpPr>
        <p:grpSpPr>
          <a:xfrm>
            <a:off x="2720752" y="1580811"/>
            <a:ext cx="4320480" cy="1056101"/>
            <a:chOff x="3465" y="1629879"/>
            <a:chExt cx="2083731" cy="1976400"/>
          </a:xfrm>
          <a:scene3d>
            <a:camera prst="orthographicFront"/>
            <a:lightRig rig="flat" dir="t"/>
          </a:scene3d>
        </p:grpSpPr>
        <p:sp>
          <p:nvSpPr>
            <p:cNvPr id="18" name="Rectangle 17"/>
            <p:cNvSpPr/>
            <p:nvPr/>
          </p:nvSpPr>
          <p:spPr>
            <a:xfrm>
              <a:off x="3465" y="1629879"/>
              <a:ext cx="2083731" cy="1976400"/>
            </a:xfrm>
            <a:prstGeom prst="rect">
              <a:avLst/>
            </a:prstGeom>
            <a:solidFill>
              <a:schemeClr val="accent6">
                <a:lumMod val="20000"/>
                <a:lumOff val="80000"/>
                <a:alpha val="90000"/>
              </a:schemeClr>
            </a:solidFill>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sp>
        <p:sp>
          <p:nvSpPr>
            <p:cNvPr id="20" name="Rectangle 19"/>
            <p:cNvSpPr/>
            <p:nvPr/>
          </p:nvSpPr>
          <p:spPr>
            <a:xfrm>
              <a:off x="3465" y="1629879"/>
              <a:ext cx="2083731" cy="197640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en-GB" sz="14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Monitoring Sustainable Forest Management</a:t>
              </a:r>
              <a:endParaRPr kumimoji="0" lang="en-GB" sz="1400" b="0" i="0" u="none" strike="noStrike" kern="1200" cap="none" spc="0" normalizeH="0" baseline="0" noProof="0" dirty="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en-GB" sz="14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Sustainable Forest Products</a:t>
              </a:r>
              <a:endParaRPr kumimoji="0" lang="en-GB" sz="1400" b="0" i="0" u="none" strike="noStrike" kern="1200" cap="none" spc="0" normalizeH="0" baseline="0" noProof="0" dirty="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en-GB" sz="14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Forest Products Statistics</a:t>
              </a:r>
              <a:endParaRPr kumimoji="0" lang="en-GB" sz="1400" b="0" i="0" u="none" strike="noStrike" kern="1200" cap="none" spc="0" normalizeH="0" baseline="0" noProof="0" dirty="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en-GB" sz="1400" b="0" i="0" u="none" strike="noStrike" kern="1200" cap="none" spc="0" normalizeH="0" baseline="0" noProof="0" dirty="0" smtClean="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rPr>
                <a:t>Wood Energy</a:t>
              </a:r>
              <a:endParaRPr kumimoji="0" lang="en-GB" sz="1400" b="0" i="0" u="none" strike="noStrike" kern="1200" cap="none" spc="0" normalizeH="0" baseline="0" noProof="0" dirty="0">
                <a:ln>
                  <a:noFill/>
                </a:ln>
                <a:solidFill>
                  <a:prstClr val="black">
                    <a:lumMod val="85000"/>
                    <a:lumOff val="15000"/>
                  </a:prst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3" name="Group 22"/>
          <p:cNvGrpSpPr/>
          <p:nvPr/>
        </p:nvGrpSpPr>
        <p:grpSpPr>
          <a:xfrm>
            <a:off x="2864765" y="5733256"/>
            <a:ext cx="4104460" cy="505611"/>
            <a:chOff x="4754372" y="796387"/>
            <a:chExt cx="2083732" cy="833492"/>
          </a:xfrm>
          <a:scene3d>
            <a:camera prst="orthographicFront"/>
            <a:lightRig rig="flat" dir="t"/>
          </a:scene3d>
        </p:grpSpPr>
        <p:sp>
          <p:nvSpPr>
            <p:cNvPr id="27" name="Rectangle 26"/>
            <p:cNvSpPr/>
            <p:nvPr/>
          </p:nvSpPr>
          <p:spPr>
            <a:xfrm>
              <a:off x="4754373" y="796387"/>
              <a:ext cx="2083731" cy="833492"/>
            </a:xfrm>
            <a:prstGeom prst="rect">
              <a:avLst/>
            </a:prstGeom>
            <a:sp3d prstMaterial="plastic">
              <a:bevelT w="120900" h="88900"/>
              <a:bevelB w="88900" h="31750" prst="angle"/>
            </a:sp3d>
          </p:spPr>
          <p:style>
            <a:lnRef idx="1">
              <a:schemeClr val="accent2">
                <a:hueOff val="3121013"/>
                <a:satOff val="-3893"/>
                <a:lumOff val="915"/>
                <a:alphaOff val="0"/>
              </a:schemeClr>
            </a:lnRef>
            <a:fillRef idx="3">
              <a:schemeClr val="accent2">
                <a:hueOff val="3121013"/>
                <a:satOff val="-3893"/>
                <a:lumOff val="915"/>
                <a:alphaOff val="0"/>
              </a:schemeClr>
            </a:fillRef>
            <a:effectRef idx="2">
              <a:schemeClr val="accent2">
                <a:hueOff val="3121013"/>
                <a:satOff val="-3893"/>
                <a:lumOff val="915"/>
                <a:alphaOff val="0"/>
              </a:schemeClr>
            </a:effectRef>
            <a:fontRef idx="minor">
              <a:schemeClr val="lt1"/>
            </a:fontRef>
          </p:style>
        </p:sp>
        <p:sp>
          <p:nvSpPr>
            <p:cNvPr id="28" name="Rectangle 27"/>
            <p:cNvSpPr/>
            <p:nvPr/>
          </p:nvSpPr>
          <p:spPr>
            <a:xfrm>
              <a:off x="4754372" y="796387"/>
              <a:ext cx="2083731" cy="83349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GB" sz="14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WA3: Communication and outreach</a:t>
              </a:r>
              <a:endParaRPr kumimoji="0" lang="en-GB" sz="14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4" name="Group 23"/>
          <p:cNvGrpSpPr/>
          <p:nvPr/>
        </p:nvGrpSpPr>
        <p:grpSpPr>
          <a:xfrm>
            <a:off x="2864765" y="6237312"/>
            <a:ext cx="4104458" cy="481062"/>
            <a:chOff x="4754373" y="1629879"/>
            <a:chExt cx="2083731" cy="2070869"/>
          </a:xfrm>
          <a:scene3d>
            <a:camera prst="orthographicFront"/>
            <a:lightRig rig="flat" dir="t"/>
          </a:scene3d>
        </p:grpSpPr>
        <p:sp>
          <p:nvSpPr>
            <p:cNvPr id="25" name="Rectangle 24"/>
            <p:cNvSpPr/>
            <p:nvPr/>
          </p:nvSpPr>
          <p:spPr>
            <a:xfrm>
              <a:off x="4754373" y="1629879"/>
              <a:ext cx="2083731" cy="1976400"/>
            </a:xfrm>
            <a:prstGeom prst="rect">
              <a:avLst/>
            </a:prstGeom>
            <a:sp3d extrusionH="12700" prstMaterial="plastic">
              <a:bevelT w="50800" h="50800"/>
            </a:sp3d>
          </p:spPr>
          <p:style>
            <a:lnRef idx="1">
              <a:schemeClr val="accent2">
                <a:tint val="40000"/>
                <a:alpha val="90000"/>
                <a:hueOff val="3350547"/>
                <a:satOff val="-2919"/>
                <a:lumOff val="-4"/>
                <a:alphaOff val="0"/>
              </a:schemeClr>
            </a:lnRef>
            <a:fillRef idx="1">
              <a:schemeClr val="accent2">
                <a:tint val="40000"/>
                <a:alpha val="90000"/>
                <a:hueOff val="3350547"/>
                <a:satOff val="-2919"/>
                <a:lumOff val="-4"/>
                <a:alphaOff val="0"/>
              </a:schemeClr>
            </a:fillRef>
            <a:effectRef idx="2">
              <a:schemeClr val="accent2">
                <a:tint val="40000"/>
                <a:alpha val="90000"/>
                <a:hueOff val="3350547"/>
                <a:satOff val="-2919"/>
                <a:lumOff val="-4"/>
                <a:alphaOff val="0"/>
              </a:schemeClr>
            </a:effectRef>
            <a:fontRef idx="minor">
              <a:schemeClr val="dk1">
                <a:hueOff val="0"/>
                <a:satOff val="0"/>
                <a:lumOff val="0"/>
                <a:alphaOff val="0"/>
              </a:schemeClr>
            </a:fontRef>
          </p:style>
        </p:sp>
        <p:sp>
          <p:nvSpPr>
            <p:cNvPr id="26" name="Rectangle 25"/>
            <p:cNvSpPr/>
            <p:nvPr/>
          </p:nvSpPr>
          <p:spPr>
            <a:xfrm>
              <a:off x="4754373" y="1724348"/>
              <a:ext cx="2083731" cy="197640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en-GB" sz="1400" b="0" i="0" u="none" strike="noStrike" kern="1200" cap="none" spc="0" normalizeH="0" baseline="0" noProof="0" dirty="0" smtClean="0">
                  <a:ln>
                    <a:noFill/>
                  </a:ln>
                  <a:solidFill>
                    <a:prstClr val="black">
                      <a:hueOff val="0"/>
                      <a:satOff val="0"/>
                      <a:lumOff val="0"/>
                      <a:alphaOff val="0"/>
                    </a:prstClr>
                  </a:solidFill>
                  <a:effectLst/>
                  <a:uLnTx/>
                  <a:uFillTx/>
                  <a:latin typeface="Verdana" panose="020B0604030504040204" pitchFamily="34" charset="0"/>
                  <a:ea typeface="Verdana" panose="020B0604030504040204" pitchFamily="34" charset="0"/>
                  <a:cs typeface="Verdana" panose="020B0604030504040204" pitchFamily="34" charset="0"/>
                </a:rPr>
                <a:t>Forest Communication</a:t>
              </a:r>
              <a:endParaRPr kumimoji="0" lang="en-GB" sz="1400" b="0" i="0" u="none" strike="noStrike" kern="1200" cap="none" spc="0" normalizeH="0" baseline="0" noProof="0" dirty="0">
                <a:ln>
                  <a:noFill/>
                </a:ln>
                <a:solidFill>
                  <a:prstClr val="black">
                    <a:hueOff val="0"/>
                    <a:satOff val="0"/>
                    <a:lumOff val="0"/>
                    <a:alphaOff val="0"/>
                  </a:prst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29" name="Group 28"/>
          <p:cNvGrpSpPr/>
          <p:nvPr/>
        </p:nvGrpSpPr>
        <p:grpSpPr>
          <a:xfrm>
            <a:off x="272481" y="3211250"/>
            <a:ext cx="2500435" cy="873568"/>
            <a:chOff x="7129827" y="796387"/>
            <a:chExt cx="2083731" cy="833492"/>
          </a:xfrm>
          <a:scene3d>
            <a:camera prst="orthographicFront"/>
            <a:lightRig rig="flat" dir="t"/>
          </a:scene3d>
        </p:grpSpPr>
        <p:sp>
          <p:nvSpPr>
            <p:cNvPr id="33" name="Rectangle 32"/>
            <p:cNvSpPr/>
            <p:nvPr/>
          </p:nvSpPr>
          <p:spPr>
            <a:xfrm>
              <a:off x="7129827" y="796387"/>
              <a:ext cx="2083731" cy="833492"/>
            </a:xfrm>
            <a:prstGeom prst="rect">
              <a:avLst/>
            </a:prstGeom>
            <a:sp3d prstMaterial="plastic">
              <a:bevelT w="120900" h="88900"/>
              <a:bevelB w="88900" h="31750" prst="angle"/>
            </a:sp3d>
          </p:spPr>
          <p:style>
            <a:lnRef idx="1">
              <a:schemeClr val="accent2">
                <a:hueOff val="3121013"/>
                <a:satOff val="-3893"/>
                <a:lumOff val="915"/>
                <a:alphaOff val="0"/>
              </a:schemeClr>
            </a:lnRef>
            <a:fillRef idx="3">
              <a:schemeClr val="accent2">
                <a:hueOff val="3121013"/>
                <a:satOff val="-3893"/>
                <a:lumOff val="915"/>
                <a:alphaOff val="0"/>
              </a:schemeClr>
            </a:fillRef>
            <a:effectRef idx="2">
              <a:schemeClr val="accent2">
                <a:hueOff val="3121013"/>
                <a:satOff val="-3893"/>
                <a:lumOff val="915"/>
                <a:alphaOff val="0"/>
              </a:schemeClr>
            </a:effectRef>
            <a:fontRef idx="minor">
              <a:schemeClr val="lt1"/>
            </a:fontRef>
          </p:style>
        </p:sp>
        <p:sp>
          <p:nvSpPr>
            <p:cNvPr id="34" name="Rectangle 33"/>
            <p:cNvSpPr/>
            <p:nvPr/>
          </p:nvSpPr>
          <p:spPr>
            <a:xfrm>
              <a:off x="7129827" y="796387"/>
              <a:ext cx="2083731" cy="833492"/>
            </a:xfrm>
            <a:prstGeom prst="rect">
              <a:avLst/>
            </a:prstGeom>
            <a:sp3d prstMaterial="plastic">
              <a:bevelT w="120900" h="88900"/>
              <a:bevelB w="88900" h="31750" prst="angle"/>
            </a:sp3d>
          </p:spPr>
          <p:style>
            <a:lnRef idx="1">
              <a:schemeClr val="accent2">
                <a:hueOff val="3121013"/>
                <a:satOff val="-3893"/>
                <a:lumOff val="915"/>
                <a:alphaOff val="0"/>
              </a:schemeClr>
            </a:lnRef>
            <a:fillRef idx="3">
              <a:schemeClr val="accent2">
                <a:hueOff val="3121013"/>
                <a:satOff val="-3893"/>
                <a:lumOff val="915"/>
                <a:alphaOff val="0"/>
              </a:schemeClr>
            </a:fillRef>
            <a:effectRef idx="2">
              <a:schemeClr val="accent2">
                <a:hueOff val="3121013"/>
                <a:satOff val="-3893"/>
                <a:lumOff val="915"/>
                <a:alphaOff val="0"/>
              </a:schemeClr>
            </a:effectRef>
            <a:fontRef idx="minor">
              <a:schemeClr val="lt1"/>
            </a:fontRef>
          </p:style>
          <p:txBody>
            <a:bodyPr spcFirstLastPara="0" vert="horz" wrap="square" lIns="106680" tIns="60960" rIns="106680" bIns="60960"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fr-FR" sz="15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WA4:</a:t>
              </a:r>
            </a:p>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fr-FR" sz="1500" b="1" i="0" u="none" strike="noStrike" kern="1200" cap="none" spc="0" normalizeH="0" baseline="0" noProof="0" dirty="0" err="1"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Capacity</a:t>
              </a:r>
              <a:r>
                <a:rPr kumimoji="0" lang="fr-FR" sz="1500" b="1"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-building</a:t>
              </a:r>
              <a:endParaRPr kumimoji="0" lang="en-GB" sz="15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30" name="Group 29"/>
          <p:cNvGrpSpPr/>
          <p:nvPr/>
        </p:nvGrpSpPr>
        <p:grpSpPr>
          <a:xfrm>
            <a:off x="260512" y="3989790"/>
            <a:ext cx="2512402" cy="735354"/>
            <a:chOff x="7119854" y="1629879"/>
            <a:chExt cx="2093704" cy="2269709"/>
          </a:xfrm>
          <a:scene3d>
            <a:camera prst="orthographicFront"/>
            <a:lightRig rig="flat" dir="t"/>
          </a:scene3d>
        </p:grpSpPr>
        <p:sp>
          <p:nvSpPr>
            <p:cNvPr id="31" name="Rectangle 30"/>
            <p:cNvSpPr/>
            <p:nvPr/>
          </p:nvSpPr>
          <p:spPr>
            <a:xfrm>
              <a:off x="7129827" y="1629879"/>
              <a:ext cx="2083731" cy="1976400"/>
            </a:xfrm>
            <a:prstGeom prst="rect">
              <a:avLst/>
            </a:prstGeom>
            <a:sp3d extrusionH="12700" prstMaterial="plastic">
              <a:bevelT w="50800" h="50800"/>
            </a:sp3d>
          </p:spPr>
          <p:style>
            <a:lnRef idx="1">
              <a:schemeClr val="accent2">
                <a:tint val="40000"/>
                <a:alpha val="90000"/>
                <a:hueOff val="5025821"/>
                <a:satOff val="-4378"/>
                <a:lumOff val="-6"/>
                <a:alphaOff val="0"/>
              </a:schemeClr>
            </a:lnRef>
            <a:fillRef idx="1">
              <a:schemeClr val="accent2">
                <a:tint val="40000"/>
                <a:alpha val="90000"/>
                <a:hueOff val="5025821"/>
                <a:satOff val="-4378"/>
                <a:lumOff val="-6"/>
                <a:alphaOff val="0"/>
              </a:schemeClr>
            </a:fillRef>
            <a:effectRef idx="2">
              <a:schemeClr val="accent2">
                <a:tint val="40000"/>
                <a:alpha val="90000"/>
                <a:hueOff val="5025821"/>
                <a:satOff val="-4378"/>
                <a:lumOff val="-6"/>
                <a:alphaOff val="0"/>
              </a:schemeClr>
            </a:effectRef>
            <a:fontRef idx="minor">
              <a:schemeClr val="dk1">
                <a:hueOff val="0"/>
                <a:satOff val="0"/>
                <a:lumOff val="0"/>
                <a:alphaOff val="0"/>
              </a:schemeClr>
            </a:fontRef>
          </p:style>
        </p:sp>
        <p:sp>
          <p:nvSpPr>
            <p:cNvPr id="32" name="Rectangle 31"/>
            <p:cNvSpPr/>
            <p:nvPr/>
          </p:nvSpPr>
          <p:spPr>
            <a:xfrm>
              <a:off x="7119854" y="1923188"/>
              <a:ext cx="2083731" cy="197640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marR="0" lvl="1" indent="-114300" algn="ctr" defTabSz="666750" rtl="0" eaLnBrk="1" fontAlgn="auto" latinLnBrk="0" hangingPunct="1">
                <a:lnSpc>
                  <a:spcPct val="90000"/>
                </a:lnSpc>
                <a:spcBef>
                  <a:spcPct val="0"/>
                </a:spcBef>
                <a:spcAft>
                  <a:spcPct val="15000"/>
                </a:spcAft>
                <a:buClrTx/>
                <a:buSzTx/>
                <a:buFontTx/>
                <a:buChar char="••"/>
                <a:tabLst/>
                <a:defRPr/>
              </a:pPr>
              <a:r>
                <a:rPr kumimoji="0" lang="fr-FR" sz="1400" b="0" i="0" u="none" strike="noStrike" kern="1200" cap="none" spc="0" normalizeH="0" baseline="0" noProof="0" dirty="0" smtClean="0">
                  <a:ln>
                    <a:noFill/>
                  </a:ln>
                  <a:solidFill>
                    <a:prstClr val="black">
                      <a:hueOff val="0"/>
                      <a:satOff val="0"/>
                      <a:lumOff val="0"/>
                      <a:alphaOff val="0"/>
                    </a:prstClr>
                  </a:solidFill>
                  <a:effectLst/>
                  <a:uLnTx/>
                  <a:uFillTx/>
                  <a:latin typeface="Verdana" panose="020B0604030504040204" pitchFamily="34" charset="0"/>
                  <a:ea typeface="Verdana" panose="020B0604030504040204" pitchFamily="34" charset="0"/>
                  <a:cs typeface="Verdana" panose="020B0604030504040204" pitchFamily="34" charset="0"/>
                </a:rPr>
                <a:t>Green Jobs in the </a:t>
              </a:r>
              <a:r>
                <a:rPr lang="fr-FR" sz="1400" dirty="0">
                  <a:solidFill>
                    <a:prstClr val="black">
                      <a:hueOff val="0"/>
                      <a:satOff val="0"/>
                      <a:lumOff val="0"/>
                      <a:alphaOff val="0"/>
                    </a:prstClr>
                  </a:solidFill>
                  <a:latin typeface="Verdana" panose="020B0604030504040204" pitchFamily="34" charset="0"/>
                  <a:ea typeface="Verdana" panose="020B0604030504040204" pitchFamily="34" charset="0"/>
                  <a:cs typeface="Verdana" panose="020B0604030504040204" pitchFamily="34" charset="0"/>
                </a:rPr>
                <a:t>F</a:t>
              </a:r>
              <a:r>
                <a:rPr kumimoji="0" lang="fr-FR" sz="1400" b="0" i="0" u="none" strike="noStrike" kern="1200" cap="none" spc="0" normalizeH="0" baseline="0" noProof="0" dirty="0" err="1" smtClean="0">
                  <a:ln>
                    <a:noFill/>
                  </a:ln>
                  <a:solidFill>
                    <a:prstClr val="black">
                      <a:hueOff val="0"/>
                      <a:satOff val="0"/>
                      <a:lumOff val="0"/>
                      <a:alphaOff val="0"/>
                    </a:prstClr>
                  </a:solidFill>
                  <a:effectLst/>
                  <a:uLnTx/>
                  <a:uFillTx/>
                  <a:latin typeface="Verdana" panose="020B0604030504040204" pitchFamily="34" charset="0"/>
                  <a:ea typeface="Verdana" panose="020B0604030504040204" pitchFamily="34" charset="0"/>
                  <a:cs typeface="Verdana" panose="020B0604030504040204" pitchFamily="34" charset="0"/>
                </a:rPr>
                <a:t>orest</a:t>
              </a:r>
              <a:r>
                <a:rPr kumimoji="0" lang="fr-FR" sz="1400" b="0" i="0" u="none" strike="noStrike" kern="1200" cap="none" spc="0" normalizeH="0" baseline="0" noProof="0" dirty="0" smtClean="0">
                  <a:ln>
                    <a:noFill/>
                  </a:ln>
                  <a:solidFill>
                    <a:prstClr val="black">
                      <a:hueOff val="0"/>
                      <a:satOff val="0"/>
                      <a:lumOff val="0"/>
                      <a:alphaOff val="0"/>
                    </a:prstClr>
                  </a:solidFill>
                  <a:effectLst/>
                  <a:uLnTx/>
                  <a:uFillTx/>
                  <a:latin typeface="Verdana" panose="020B0604030504040204" pitchFamily="34" charset="0"/>
                  <a:ea typeface="Verdana" panose="020B0604030504040204" pitchFamily="34" charset="0"/>
                  <a:cs typeface="Verdana" panose="020B0604030504040204" pitchFamily="34" charset="0"/>
                </a:rPr>
                <a:t> </a:t>
              </a:r>
              <a:r>
                <a:rPr lang="fr-FR" sz="1400" dirty="0" err="1">
                  <a:solidFill>
                    <a:prstClr val="black">
                      <a:hueOff val="0"/>
                      <a:satOff val="0"/>
                      <a:lumOff val="0"/>
                      <a:alphaOff val="0"/>
                    </a:prstClr>
                  </a:solidFill>
                  <a:latin typeface="Verdana" panose="020B0604030504040204" pitchFamily="34" charset="0"/>
                  <a:ea typeface="Verdana" panose="020B0604030504040204" pitchFamily="34" charset="0"/>
                  <a:cs typeface="Verdana" panose="020B0604030504040204" pitchFamily="34" charset="0"/>
                </a:rPr>
                <a:t>S</a:t>
              </a:r>
              <a:r>
                <a:rPr kumimoji="0" lang="fr-FR" sz="1400" b="0" i="0" u="none" strike="noStrike" kern="1200" cap="none" spc="0" normalizeH="0" baseline="0" noProof="0" dirty="0" err="1" smtClean="0">
                  <a:ln>
                    <a:noFill/>
                  </a:ln>
                  <a:solidFill>
                    <a:prstClr val="black">
                      <a:hueOff val="0"/>
                      <a:satOff val="0"/>
                      <a:lumOff val="0"/>
                      <a:alphaOff val="0"/>
                    </a:prstClr>
                  </a:solidFill>
                  <a:effectLst/>
                  <a:uLnTx/>
                  <a:uFillTx/>
                  <a:latin typeface="Verdana" panose="020B0604030504040204" pitchFamily="34" charset="0"/>
                  <a:ea typeface="Verdana" panose="020B0604030504040204" pitchFamily="34" charset="0"/>
                  <a:cs typeface="Verdana" panose="020B0604030504040204" pitchFamily="34" charset="0"/>
                </a:rPr>
                <a:t>ector</a:t>
              </a:r>
              <a:endParaRPr kumimoji="0" lang="en-GB" sz="1400" b="0" i="0" u="none" strike="noStrike" kern="1200" cap="none" spc="0" normalizeH="0" baseline="0" noProof="0" dirty="0">
                <a:ln>
                  <a:noFill/>
                </a:ln>
                <a:solidFill>
                  <a:prstClr val="black">
                    <a:hueOff val="0"/>
                    <a:satOff val="0"/>
                    <a:lumOff val="0"/>
                    <a:alphaOff val="0"/>
                  </a:prst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35" name="Down Arrow 34"/>
          <p:cNvSpPr/>
          <p:nvPr/>
        </p:nvSpPr>
        <p:spPr>
          <a:xfrm rot="5400000">
            <a:off x="6453171" y="3705035"/>
            <a:ext cx="528050" cy="648071"/>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36" name="Down Arrow 35"/>
          <p:cNvSpPr/>
          <p:nvPr/>
        </p:nvSpPr>
        <p:spPr>
          <a:xfrm rot="5400000" flipV="1">
            <a:off x="2892968" y="3718024"/>
            <a:ext cx="528050" cy="711696"/>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Down Arrow 36"/>
          <p:cNvSpPr/>
          <p:nvPr/>
        </p:nvSpPr>
        <p:spPr>
          <a:xfrm flipV="1">
            <a:off x="4688976" y="4927621"/>
            <a:ext cx="528050" cy="785238"/>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39" name="Down Arrow 38"/>
          <p:cNvSpPr/>
          <p:nvPr/>
        </p:nvSpPr>
        <p:spPr>
          <a:xfrm>
            <a:off x="4736977" y="2581814"/>
            <a:ext cx="528050" cy="760109"/>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Down Arrow 39"/>
          <p:cNvSpPr/>
          <p:nvPr/>
        </p:nvSpPr>
        <p:spPr>
          <a:xfrm rot="13023390">
            <a:off x="1351393" y="1962438"/>
            <a:ext cx="389428" cy="1007905"/>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1" name="Down Arrow 40"/>
          <p:cNvSpPr/>
          <p:nvPr/>
        </p:nvSpPr>
        <p:spPr>
          <a:xfrm rot="2226147" flipH="1">
            <a:off x="1661202" y="1991967"/>
            <a:ext cx="389428" cy="1007905"/>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2" name="Down Arrow 41"/>
          <p:cNvSpPr/>
          <p:nvPr/>
        </p:nvSpPr>
        <p:spPr>
          <a:xfrm rot="13023390">
            <a:off x="7391770" y="5208907"/>
            <a:ext cx="389428" cy="1007905"/>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Down Arrow 42"/>
          <p:cNvSpPr/>
          <p:nvPr/>
        </p:nvSpPr>
        <p:spPr>
          <a:xfrm rot="2226147" flipH="1">
            <a:off x="7701579" y="5238436"/>
            <a:ext cx="389428" cy="1007905"/>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4" name="Down Arrow 43"/>
          <p:cNvSpPr/>
          <p:nvPr/>
        </p:nvSpPr>
        <p:spPr>
          <a:xfrm rot="8913136">
            <a:off x="7862222" y="1700872"/>
            <a:ext cx="381643" cy="1039987"/>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5" name="Down Arrow 44"/>
          <p:cNvSpPr/>
          <p:nvPr/>
        </p:nvSpPr>
        <p:spPr>
          <a:xfrm rot="19715893" flipH="1">
            <a:off x="8144798" y="1700978"/>
            <a:ext cx="381643" cy="1039987"/>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6" name="Down Arrow 45"/>
          <p:cNvSpPr/>
          <p:nvPr/>
        </p:nvSpPr>
        <p:spPr>
          <a:xfrm rot="8913136">
            <a:off x="1380274" y="5446622"/>
            <a:ext cx="381643" cy="1039987"/>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7" name="Down Arrow 46"/>
          <p:cNvSpPr/>
          <p:nvPr/>
        </p:nvSpPr>
        <p:spPr>
          <a:xfrm rot="19715893" flipH="1">
            <a:off x="1662855" y="5357649"/>
            <a:ext cx="381643" cy="1039987"/>
          </a:xfrm>
          <a:prstGeom prst="downArrow">
            <a:avLst/>
          </a:prstGeom>
          <a:gradFill>
            <a:gsLst>
              <a:gs pos="0">
                <a:schemeClr val="accent3">
                  <a:lumMod val="60000"/>
                  <a:lumOff val="40000"/>
                </a:schemeClr>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6734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500"/>
                                        <p:tgtEl>
                                          <p:spTgt spid="3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fade">
                                      <p:cBhvr>
                                        <p:cTn id="34" dur="500"/>
                                        <p:tgtEl>
                                          <p:spTgt spid="4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500"/>
                                        <p:tgtEl>
                                          <p:spTgt spid="46"/>
                                        </p:tgtEl>
                                      </p:cBhvr>
                                    </p:animEffect>
                                  </p:childTnLst>
                                </p:cTn>
                              </p:par>
                              <p:par>
                                <p:cTn id="41" presetID="10"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fade">
                                      <p:cBhvr>
                                        <p:cTn id="55" dur="500"/>
                                        <p:tgtEl>
                                          <p:spTgt spid="3"/>
                                        </p:tgtEl>
                                      </p:cBhvr>
                                    </p:animEffect>
                                  </p:childTnLst>
                                </p:cTn>
                              </p:par>
                              <p:par>
                                <p:cTn id="56" presetID="10" presetClass="entr" presetSubtype="0"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par>
                                <p:cTn id="62" presetID="10" presetClass="entr" presetSubtype="0" fill="hold"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5" grpId="0" animBg="1"/>
      <p:bldP spid="36" grpId="0" animBg="1"/>
      <p:bldP spid="37" grpId="0" animBg="1"/>
      <p:bldP spid="39" grpId="0" animBg="1"/>
      <p:bldP spid="40" grpId="0" animBg="1"/>
      <p:bldP spid="41" grpId="0" animBg="1"/>
      <p:bldP spid="42" grpId="0" animBg="1"/>
      <p:bldP spid="43" grpId="0" animBg="1"/>
      <p:bldP spid="44" grpId="0" animBg="1"/>
      <p:bldP spid="45" grpId="0" animBg="1"/>
      <p:bldP spid="46"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H" sz="1400" b="1" spc="100" dirty="0" smtClean="0">
                  <a:solidFill>
                    <a:srgbClr val="C6972D"/>
                  </a:solidFill>
                  <a:latin typeface="Arial Black" panose="020B0A04020102020204" pitchFamily="34" charset="0"/>
                  <a:cs typeface="Arial" panose="020B0604020202020204" pitchFamily="34" charset="0"/>
                </a:rPr>
                <a:t>FORESTS</a:t>
              </a:r>
              <a:endParaRPr lang="fr-CH" sz="1400" b="1" spc="100" dirty="0">
                <a:solidFill>
                  <a:srgbClr val="C6972D"/>
                </a:solidFill>
                <a:latin typeface="Arial Black" panose="020B0A04020102020204" pitchFamily="34" charset="0"/>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8"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346075">
              <a:lnSpc>
                <a:spcPct val="100000"/>
              </a:lnSpc>
              <a:buClr>
                <a:srgbClr val="C6972D"/>
              </a:buClr>
              <a:buFont typeface="Wingdings" panose="05000000000000000000" pitchFamily="2" charset="2"/>
              <a:buChar char="§"/>
            </a:pPr>
            <a:r>
              <a:rPr lang="en-US" sz="3200" b="1" dirty="0" smtClean="0">
                <a:latin typeface="Arial" panose="020B0604020202020204" pitchFamily="34" charset="0"/>
                <a:cs typeface="Arial" panose="020B0604020202020204" pitchFamily="34" charset="0"/>
              </a:rPr>
              <a:t>The Warsaw Integrated </a:t>
            </a:r>
            <a:r>
              <a:rPr lang="en-US" sz="3200" b="1" dirty="0" err="1" smtClean="0">
                <a:latin typeface="Arial" panose="020B0604020202020204" pitchFamily="34" charset="0"/>
                <a:cs typeface="Arial" panose="020B0604020202020204" pitchFamily="34" charset="0"/>
              </a:rPr>
              <a:t>Programme</a:t>
            </a:r>
            <a:r>
              <a:rPr lang="en-US" sz="3200" b="1" dirty="0" smtClean="0">
                <a:latin typeface="Arial" panose="020B0604020202020204" pitchFamily="34" charset="0"/>
                <a:cs typeface="Arial" panose="020B0604020202020204" pitchFamily="34" charset="0"/>
              </a:rPr>
              <a:t> of Work</a:t>
            </a:r>
            <a:endParaRPr lang="en-US" sz="3200" b="1" dirty="0">
              <a:latin typeface="Arial" panose="020B0604020202020204" pitchFamily="34" charset="0"/>
              <a:cs typeface="Arial" panose="020B0604020202020204" pitchFamily="34" charset="0"/>
            </a:endParaRPr>
          </a:p>
          <a:p>
            <a:pPr marL="914400" lvl="1" indent="-231775">
              <a:lnSpc>
                <a:spcPct val="100000"/>
              </a:lnSpc>
              <a:buClr>
                <a:srgbClr val="C6972D"/>
              </a:buClr>
              <a:buFont typeface="Wingdings" panose="05000000000000000000" pitchFamily="2" charset="2"/>
              <a:buChar char="§"/>
            </a:pPr>
            <a:r>
              <a:rPr lang="en-US" sz="3200" dirty="0" smtClean="0">
                <a:latin typeface="Arial" panose="020B0604020202020204" pitchFamily="34" charset="0"/>
                <a:cs typeface="Arial" panose="020B0604020202020204" pitchFamily="34" charset="0"/>
              </a:rPr>
              <a:t>Terms of </a:t>
            </a:r>
            <a:r>
              <a:rPr lang="en-US" sz="3200" dirty="0">
                <a:latin typeface="Arial" panose="020B0604020202020204" pitchFamily="34" charset="0"/>
                <a:cs typeface="Arial" panose="020B0604020202020204" pitchFamily="34" charset="0"/>
              </a:rPr>
              <a:t>Reference </a:t>
            </a:r>
            <a:r>
              <a:rPr lang="en-US" sz="3200" dirty="0" smtClean="0">
                <a:latin typeface="Arial" panose="020B0604020202020204" pitchFamily="34" charset="0"/>
                <a:cs typeface="Arial" panose="020B0604020202020204" pitchFamily="34" charset="0"/>
              </a:rPr>
              <a:t>for the ECE/FAO </a:t>
            </a:r>
            <a:r>
              <a:rPr lang="en-US" sz="3200" dirty="0">
                <a:latin typeface="Arial" panose="020B0604020202020204" pitchFamily="34" charset="0"/>
                <a:cs typeface="Arial" panose="020B0604020202020204" pitchFamily="34" charset="0"/>
              </a:rPr>
              <a:t>Team of Specialists on Green Jobs in the Forest Sector (Joint ILO/ECE/FAO Expert Network</a:t>
            </a:r>
            <a:r>
              <a:rPr lang="en-US" sz="3200" dirty="0" smtClean="0">
                <a:latin typeface="Arial" panose="020B0604020202020204" pitchFamily="34" charset="0"/>
                <a:cs typeface="Arial" panose="020B0604020202020204" pitchFamily="34" charset="0"/>
              </a:rPr>
              <a:t>)</a:t>
            </a:r>
          </a:p>
          <a:p>
            <a:pPr marL="914400" lvl="1" indent="-231775">
              <a:lnSpc>
                <a:spcPct val="100000"/>
              </a:lnSpc>
              <a:buClr>
                <a:srgbClr val="C6972D"/>
              </a:buClr>
              <a:buFont typeface="Wingdings" panose="05000000000000000000" pitchFamily="2" charset="2"/>
              <a:buChar char="§"/>
            </a:pPr>
            <a:r>
              <a:rPr lang="en-US" sz="3200" dirty="0" smtClean="0">
                <a:latin typeface="Arial" panose="020B0604020202020204" pitchFamily="34" charset="0"/>
                <a:cs typeface="Arial" panose="020B0604020202020204" pitchFamily="34" charset="0"/>
              </a:rPr>
              <a:t>Guidelines for ECE/FAO Teams of Specialists</a:t>
            </a:r>
            <a:endParaRPr lang="en-US" sz="3200" dirty="0">
              <a:latin typeface="Arial" panose="020B0604020202020204" pitchFamily="34" charset="0"/>
              <a:cs typeface="Arial" panose="020B0604020202020204" pitchFamily="34" charset="0"/>
            </a:endParaRPr>
          </a:p>
          <a:p>
            <a:pPr marL="682625" lvl="1" indent="0">
              <a:lnSpc>
                <a:spcPct val="100000"/>
              </a:lnSpc>
              <a:buClr>
                <a:srgbClr val="C6972D"/>
              </a:buClr>
              <a:buNone/>
            </a:pPr>
            <a:endParaRPr lang="en-US" sz="2000" dirty="0" smtClean="0">
              <a:solidFill>
                <a:srgbClr val="C6972D"/>
              </a:solidFill>
              <a:latin typeface="Arial" panose="020B0604020202020204" pitchFamily="34" charset="0"/>
              <a:cs typeface="Arial" panose="020B0604020202020204" pitchFamily="34" charset="0"/>
            </a:endParaRPr>
          </a:p>
        </p:txBody>
      </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smtClean="0">
                <a:latin typeface="Arial Black" panose="020B0A04020102020204" pitchFamily="34" charset="0"/>
                <a:cs typeface="Arial" panose="020B0604020202020204" pitchFamily="34" charset="0"/>
              </a:rPr>
              <a:t>Guiding documents</a:t>
            </a:r>
          </a:p>
        </p:txBody>
      </p:sp>
      <p:sp>
        <p:nvSpPr>
          <p:cNvPr id="26" name="Slide Number Placeholder 25"/>
          <p:cNvSpPr>
            <a:spLocks noGrp="1"/>
          </p:cNvSpPr>
          <p:nvPr>
            <p:ph type="sldNum" sz="quarter" idx="12"/>
          </p:nvPr>
        </p:nvSpPr>
        <p:spPr/>
        <p:txBody>
          <a:bodyPr/>
          <a:lstStyle/>
          <a:p>
            <a:fld id="{FEB09506-28EA-4C19-A061-02E7C9DE017B}" type="slidenum">
              <a:rPr lang="en-US" smtClean="0"/>
              <a:t>4</a:t>
            </a:fld>
            <a:endParaRPr lang="en-US"/>
          </a:p>
        </p:txBody>
      </p:sp>
      <p:grpSp>
        <p:nvGrpSpPr>
          <p:cNvPr id="16" name="Group 15"/>
          <p:cNvGrpSpPr/>
          <p:nvPr/>
        </p:nvGrpSpPr>
        <p:grpSpPr>
          <a:xfrm>
            <a:off x="577114" y="6309925"/>
            <a:ext cx="4315062" cy="486000"/>
            <a:chOff x="413355" y="442199"/>
            <a:chExt cx="4315062" cy="486000"/>
          </a:xfrm>
        </p:grpSpPr>
        <p:pic>
          <p:nvPicPr>
            <p:cNvPr id="17" name="Picture 16"/>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19" name="Picture 18"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73052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H" sz="1400" b="1" spc="100" dirty="0" smtClean="0">
                  <a:solidFill>
                    <a:srgbClr val="C6972D"/>
                  </a:solidFill>
                  <a:latin typeface="Arial Black" panose="020B0A04020102020204" pitchFamily="34" charset="0"/>
                  <a:cs typeface="Arial" panose="020B0604020202020204" pitchFamily="34" charset="0"/>
                </a:rPr>
                <a:t>FORESTS</a:t>
              </a:r>
              <a:endParaRPr lang="fr-CH" sz="1400" b="1" spc="100" dirty="0">
                <a:solidFill>
                  <a:srgbClr val="C6972D"/>
                </a:solidFill>
                <a:latin typeface="Arial Black" panose="020B0A04020102020204" pitchFamily="34" charset="0"/>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Black" panose="020B0A04020102020204" pitchFamily="34" charset="0"/>
                <a:cs typeface="Arial" panose="020B0604020202020204" pitchFamily="34" charset="0"/>
              </a:rPr>
              <a:t>Terms of </a:t>
            </a:r>
            <a:r>
              <a:rPr lang="en-US" sz="3200" b="1" spc="50" dirty="0" smtClean="0">
                <a:latin typeface="Arial Black" panose="020B0A04020102020204" pitchFamily="34" charset="0"/>
                <a:cs typeface="Arial" panose="020B0604020202020204" pitchFamily="34" charset="0"/>
              </a:rPr>
              <a:t>Reference</a:t>
            </a:r>
            <a:endParaRPr lang="en-US" sz="3200" b="1" spc="50" dirty="0">
              <a:latin typeface="Arial Black" panose="020B0A04020102020204" pitchFamily="34" charset="0"/>
              <a:cs typeface="Arial" panose="020B0604020202020204" pitchFamily="34" charset="0"/>
            </a:endParaRPr>
          </a:p>
        </p:txBody>
      </p:sp>
      <p:sp>
        <p:nvSpPr>
          <p:cNvPr id="26" name="Slide Number Placeholder 25"/>
          <p:cNvSpPr>
            <a:spLocks noGrp="1"/>
          </p:cNvSpPr>
          <p:nvPr>
            <p:ph type="sldNum" sz="quarter" idx="12"/>
          </p:nvPr>
        </p:nvSpPr>
        <p:spPr/>
        <p:txBody>
          <a:bodyPr/>
          <a:lstStyle/>
          <a:p>
            <a:fld id="{FEB09506-28EA-4C19-A061-02E7C9DE017B}" type="slidenum">
              <a:rPr lang="en-US" smtClean="0"/>
              <a:t>5</a:t>
            </a:fld>
            <a:endParaRPr lang="en-US"/>
          </a:p>
        </p:txBody>
      </p:sp>
      <p:sp>
        <p:nvSpPr>
          <p:cNvPr id="15"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buClr>
                <a:srgbClr val="C6972D"/>
              </a:buClr>
              <a:buNone/>
            </a:pPr>
            <a:r>
              <a:rPr lang="en-US" sz="2400" b="1" dirty="0" smtClean="0">
                <a:latin typeface="Arial" panose="020B0604020202020204" pitchFamily="34" charset="0"/>
                <a:cs typeface="Arial" panose="020B0604020202020204" pitchFamily="34" charset="0"/>
              </a:rPr>
              <a:t>Objectives</a:t>
            </a:r>
            <a:endParaRPr lang="en-US" sz="2400" b="1" dirty="0">
              <a:latin typeface="Arial" panose="020B0604020202020204" pitchFamily="34" charset="0"/>
              <a:cs typeface="Arial" panose="020B0604020202020204" pitchFamily="34" charset="0"/>
            </a:endParaRPr>
          </a:p>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contribute to the improvement of working conditions and the development </a:t>
            </a:r>
            <a:r>
              <a:rPr lang="en-US" sz="2400" dirty="0" smtClean="0">
                <a:latin typeface="Arial" panose="020B0604020202020204" pitchFamily="34" charset="0"/>
                <a:cs typeface="Arial" panose="020B0604020202020204" pitchFamily="34" charset="0"/>
              </a:rPr>
              <a:t>of Green </a:t>
            </a:r>
            <a:r>
              <a:rPr lang="en-US" sz="2400" dirty="0">
                <a:latin typeface="Arial" panose="020B0604020202020204" pitchFamily="34" charset="0"/>
                <a:cs typeface="Arial" panose="020B0604020202020204" pitchFamily="34" charset="0"/>
              </a:rPr>
              <a:t>Jobs in the forest sector.</a:t>
            </a:r>
          </a:p>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advise and support the ECE/FAO Forestry and Timber Section and member </a:t>
            </a:r>
            <a:r>
              <a:rPr lang="en-US" sz="2400" dirty="0" smtClean="0">
                <a:latin typeface="Arial" panose="020B0604020202020204" pitchFamily="34" charset="0"/>
                <a:cs typeface="Arial" panose="020B0604020202020204" pitchFamily="34" charset="0"/>
              </a:rPr>
              <a:t>States and </a:t>
            </a:r>
            <a:r>
              <a:rPr lang="en-US" sz="2400" dirty="0">
                <a:latin typeface="Arial" panose="020B0604020202020204" pitchFamily="34" charset="0"/>
                <a:cs typeface="Arial" panose="020B0604020202020204" pitchFamily="34" charset="0"/>
              </a:rPr>
              <a:t>regional economic integration organizations on employment-related issues such </a:t>
            </a:r>
            <a:r>
              <a:rPr lang="en-US" sz="2400" dirty="0" smtClean="0">
                <a:latin typeface="Arial" panose="020B0604020202020204" pitchFamily="34" charset="0"/>
                <a:cs typeface="Arial" panose="020B0604020202020204" pitchFamily="34" charset="0"/>
              </a:rPr>
              <a:t>as needed </a:t>
            </a:r>
            <a:r>
              <a:rPr lang="en-US" sz="2400" dirty="0">
                <a:latin typeface="Arial" panose="020B0604020202020204" pitchFamily="34" charset="0"/>
                <a:cs typeface="Arial" panose="020B0604020202020204" pitchFamily="34" charset="0"/>
              </a:rPr>
              <a:t>competencies including education and training for the forest sector in the context </a:t>
            </a:r>
            <a:r>
              <a:rPr lang="en-US" sz="2400" dirty="0" smtClean="0">
                <a:latin typeface="Arial" panose="020B0604020202020204" pitchFamily="34" charset="0"/>
                <a:cs typeface="Arial" panose="020B0604020202020204" pitchFamily="34" charset="0"/>
              </a:rPr>
              <a:t>of a </a:t>
            </a:r>
            <a:r>
              <a:rPr lang="en-US" sz="2400" dirty="0">
                <a:latin typeface="Arial" panose="020B0604020202020204" pitchFamily="34" charset="0"/>
                <a:cs typeface="Arial" panose="020B0604020202020204" pitchFamily="34" charset="0"/>
              </a:rPr>
              <a:t>green economy.</a:t>
            </a:r>
          </a:p>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review forest sector workforce issues at policy, management and operational level</a:t>
            </a:r>
            <a:r>
              <a:rPr lang="en-US" sz="2400" dirty="0" smtClean="0">
                <a:latin typeface="Arial" panose="020B0604020202020204" pitchFamily="34" charset="0"/>
                <a:cs typeface="Arial" panose="020B0604020202020204" pitchFamily="34" charset="0"/>
              </a:rPr>
              <a:t>, in </a:t>
            </a:r>
            <a:r>
              <a:rPr lang="en-US" sz="2400" dirty="0">
                <a:latin typeface="Arial" panose="020B0604020202020204" pitchFamily="34" charset="0"/>
                <a:cs typeface="Arial" panose="020B0604020202020204" pitchFamily="34" charset="0"/>
              </a:rPr>
              <a:t>order to recommend priorities and communicate their </a:t>
            </a:r>
            <a:r>
              <a:rPr lang="en-US" sz="2400" dirty="0" smtClean="0">
                <a:latin typeface="Arial" panose="020B0604020202020204" pitchFamily="34" charset="0"/>
                <a:cs typeface="Arial" panose="020B0604020202020204" pitchFamily="34" charset="0"/>
              </a:rPr>
              <a:t>importance.</a:t>
            </a:r>
            <a:endParaRPr lang="en-US" sz="2400" dirty="0">
              <a:latin typeface="Arial" panose="020B0604020202020204" pitchFamily="34" charset="0"/>
              <a:cs typeface="Arial" panose="020B0604020202020204" pitchFamily="34" charset="0"/>
            </a:endParaRPr>
          </a:p>
        </p:txBody>
      </p:sp>
      <p:grpSp>
        <p:nvGrpSpPr>
          <p:cNvPr id="21" name="Group 20"/>
          <p:cNvGrpSpPr/>
          <p:nvPr/>
        </p:nvGrpSpPr>
        <p:grpSpPr>
          <a:xfrm>
            <a:off x="577114" y="6309925"/>
            <a:ext cx="4315062" cy="486000"/>
            <a:chOff x="413355" y="442199"/>
            <a:chExt cx="4315062" cy="486000"/>
          </a:xfrm>
        </p:grpSpPr>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23" name="Picture 22"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25424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CH" sz="1400" b="1" i="0" u="none" strike="noStrike" kern="1200" cap="none" spc="100" normalizeH="0" baseline="0" noProof="0" dirty="0" smtClean="0">
                  <a:ln>
                    <a:noFill/>
                  </a:ln>
                  <a:solidFill>
                    <a:srgbClr val="C6972D"/>
                  </a:solidFill>
                  <a:effectLst/>
                  <a:uLnTx/>
                  <a:uFillTx/>
                  <a:latin typeface="Arial Black" panose="020B0A04020102020204" pitchFamily="34" charset="0"/>
                  <a:ea typeface="+mn-ea"/>
                  <a:cs typeface="Arial" panose="020B0604020202020204" pitchFamily="34" charset="0"/>
                </a:rPr>
                <a:t>FORESTS</a:t>
              </a:r>
              <a:endParaRPr kumimoji="0" lang="fr-CH" sz="1400" b="1" i="0" u="none" strike="noStrike" kern="1200" cap="none" spc="100" normalizeH="0" baseline="0" noProof="0" dirty="0">
                <a:ln>
                  <a:noFill/>
                </a:ln>
                <a:solidFill>
                  <a:srgbClr val="C6972D"/>
                </a:solidFill>
                <a:effectLst/>
                <a:uLnTx/>
                <a:uFillTx/>
                <a:latin typeface="Arial Black" panose="020B0A04020102020204" pitchFamily="34" charset="0"/>
                <a:ea typeface="+mn-ea"/>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50" normalizeH="0" baseline="0" noProof="0" dirty="0">
                <a:ln>
                  <a:noFill/>
                </a:ln>
                <a:solidFill>
                  <a:prstClr val="black"/>
                </a:solidFill>
                <a:effectLst/>
                <a:uLnTx/>
                <a:uFillTx/>
                <a:latin typeface="Arial Black" panose="020B0A04020102020204" pitchFamily="34" charset="0"/>
                <a:ea typeface="+mj-ea"/>
                <a:cs typeface="Arial" panose="020B0604020202020204" pitchFamily="34" charset="0"/>
              </a:rPr>
              <a:t>Terms of </a:t>
            </a:r>
            <a:r>
              <a:rPr kumimoji="0" lang="en-US" sz="3200" b="1" i="0" u="none" strike="noStrike" kern="1200" cap="none" spc="50" normalizeH="0" baseline="0" noProof="0" dirty="0" smtClean="0">
                <a:ln>
                  <a:noFill/>
                </a:ln>
                <a:solidFill>
                  <a:prstClr val="black"/>
                </a:solidFill>
                <a:effectLst/>
                <a:uLnTx/>
                <a:uFillTx/>
                <a:latin typeface="Arial Black" panose="020B0A04020102020204" pitchFamily="34" charset="0"/>
                <a:ea typeface="+mj-ea"/>
                <a:cs typeface="Arial" panose="020B0604020202020204" pitchFamily="34" charset="0"/>
              </a:rPr>
              <a:t>Reference cont. </a:t>
            </a:r>
            <a:endParaRPr kumimoji="0" lang="en-US" sz="3200" b="1" i="0" u="none" strike="noStrike" kern="1200" cap="none" spc="50" normalizeH="0" baseline="0" noProof="0" dirty="0">
              <a:ln>
                <a:noFill/>
              </a:ln>
              <a:solidFill>
                <a:prstClr val="black"/>
              </a:solidFill>
              <a:effectLst/>
              <a:uLnTx/>
              <a:uFillTx/>
              <a:latin typeface="Arial Black" panose="020B0A04020102020204" pitchFamily="34" charset="0"/>
              <a:ea typeface="+mj-ea"/>
              <a:cs typeface="Arial" panose="020B0604020202020204" pitchFamily="34" charset="0"/>
            </a:endParaRPr>
          </a:p>
        </p:txBody>
      </p:sp>
      <p:sp>
        <p:nvSpPr>
          <p:cNvPr id="26" name="Slide Number Placeholder 2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B09506-28EA-4C19-A061-02E7C9DE017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5"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marR="0" lvl="0" indent="0" algn="l" defTabSz="914400" rtl="0" eaLnBrk="1" fontAlgn="auto" latinLnBrk="0" hangingPunct="1">
              <a:lnSpc>
                <a:spcPct val="100000"/>
              </a:lnSpc>
              <a:spcBef>
                <a:spcPts val="1000"/>
              </a:spcBef>
              <a:spcAft>
                <a:spcPts val="0"/>
              </a:spcAft>
              <a:buClr>
                <a:srgbClr val="C6972D"/>
              </a:buClr>
              <a:buSzTx/>
              <a:buFont typeface="Arial" panose="020B0604020202020204" pitchFamily="34" charset="0"/>
              <a:buNone/>
              <a:tabLst/>
              <a:defRPr/>
            </a:pPr>
            <a:r>
              <a:rPr lang="en-US" sz="2400" b="1" dirty="0" smtClean="0">
                <a:solidFill>
                  <a:prstClr val="black"/>
                </a:solidFill>
                <a:latin typeface="Arial" panose="020B0604020202020204" pitchFamily="34" charset="0"/>
                <a:cs typeface="Arial" panose="020B0604020202020204" pitchFamily="34" charset="0"/>
              </a:rPr>
              <a:t>Activities and functions</a:t>
            </a:r>
          </a:p>
          <a:p>
            <a:pPr marL="168275" marR="0" lvl="0" indent="0" algn="l" defTabSz="914400" rtl="0" eaLnBrk="1" fontAlgn="auto" latinLnBrk="0" hangingPunct="1">
              <a:lnSpc>
                <a:spcPct val="100000"/>
              </a:lnSpc>
              <a:spcBef>
                <a:spcPts val="1000"/>
              </a:spcBef>
              <a:spcAft>
                <a:spcPts val="0"/>
              </a:spcAft>
              <a:buClr>
                <a:srgbClr val="C6972D"/>
              </a:buClr>
              <a:buSzTx/>
              <a:buFont typeface="Arial" panose="020B0604020202020204" pitchFamily="34" charset="0"/>
              <a:buNone/>
              <a:tabLst/>
              <a:defRPr/>
            </a:pP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Outputs and contributions</a:t>
            </a:r>
          </a:p>
          <a:p>
            <a:pPr marL="168275" marR="0" lvl="0" indent="0" algn="l" defTabSz="914400" rtl="0" eaLnBrk="1" fontAlgn="auto" latinLnBrk="0" hangingPunct="1">
              <a:lnSpc>
                <a:spcPct val="100000"/>
              </a:lnSpc>
              <a:spcBef>
                <a:spcPts val="1000"/>
              </a:spcBef>
              <a:spcAft>
                <a:spcPts val="0"/>
              </a:spcAft>
              <a:buClr>
                <a:srgbClr val="C6972D"/>
              </a:buClr>
              <a:buSzTx/>
              <a:buFont typeface="Arial" panose="020B0604020202020204" pitchFamily="34" charset="0"/>
              <a:buNone/>
              <a:tabLst/>
              <a:defRPr/>
            </a:pPr>
            <a:endPar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168275" marR="0" lvl="0" indent="0" algn="l" defTabSz="914400" rtl="0" eaLnBrk="1" fontAlgn="auto" latinLnBrk="0" hangingPunct="1">
              <a:lnSpc>
                <a:spcPct val="100000"/>
              </a:lnSpc>
              <a:spcBef>
                <a:spcPts val="1000"/>
              </a:spcBef>
              <a:spcAft>
                <a:spcPts val="0"/>
              </a:spcAft>
              <a:buClr>
                <a:srgbClr val="C6972D"/>
              </a:buClr>
              <a:buSzTx/>
              <a:buFont typeface="Arial" panose="020B0604020202020204" pitchFamily="34" charset="0"/>
              <a:buNone/>
              <a:tabLst/>
              <a:defRPr/>
            </a:pPr>
            <a:r>
              <a:rPr lang="en-US" sz="2400" b="1" dirty="0" smtClean="0">
                <a:solidFill>
                  <a:prstClr val="black"/>
                </a:solidFill>
                <a:latin typeface="Arial" panose="020B0604020202020204" pitchFamily="34" charset="0"/>
                <a:cs typeface="Arial" panose="020B0604020202020204" pitchFamily="34" charset="0"/>
              </a:rPr>
              <a:t>Duration: </a:t>
            </a:r>
            <a:r>
              <a:rPr lang="en-US" sz="2400" dirty="0" err="1" smtClean="0">
                <a:solidFill>
                  <a:prstClr val="black"/>
                </a:solidFill>
                <a:latin typeface="Arial" panose="020B0604020202020204" pitchFamily="34" charset="0"/>
                <a:cs typeface="Arial" panose="020B0604020202020204" pitchFamily="34" charset="0"/>
              </a:rPr>
              <a:t>untill</a:t>
            </a:r>
            <a:r>
              <a:rPr lang="en-US" sz="2400" dirty="0" smtClean="0">
                <a:solidFill>
                  <a:prstClr val="black"/>
                </a:solidFill>
                <a:latin typeface="Arial" panose="020B0604020202020204" pitchFamily="34" charset="0"/>
                <a:cs typeface="Arial" panose="020B0604020202020204" pitchFamily="34" charset="0"/>
              </a:rPr>
              <a:t> Dec 2019. Renewable to 2021</a:t>
            </a:r>
          </a:p>
          <a:p>
            <a:pPr marL="168275" lvl="0" indent="0">
              <a:lnSpc>
                <a:spcPct val="100000"/>
              </a:lnSpc>
              <a:buClr>
                <a:srgbClr val="C6972D"/>
              </a:buClr>
              <a:buNone/>
            </a:pP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Methods</a:t>
            </a:r>
            <a:r>
              <a:rPr kumimoji="0" lang="en-US" sz="2400" b="1"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of work: </a:t>
            </a:r>
            <a:r>
              <a:rPr lang="en-US" sz="2400" dirty="0" smtClean="0">
                <a:solidFill>
                  <a:prstClr val="black"/>
                </a:solidFill>
                <a:latin typeface="Arial" panose="020B0604020202020204" pitchFamily="34" charset="0"/>
                <a:cs typeface="Arial" panose="020B0604020202020204" pitchFamily="34" charset="0"/>
              </a:rPr>
              <a:t>Annual </a:t>
            </a:r>
            <a:r>
              <a:rPr lang="en-US" sz="2400" dirty="0">
                <a:solidFill>
                  <a:prstClr val="black"/>
                </a:solidFill>
                <a:latin typeface="Arial" panose="020B0604020202020204" pitchFamily="34" charset="0"/>
                <a:cs typeface="Arial" panose="020B0604020202020204" pitchFamily="34" charset="0"/>
              </a:rPr>
              <a:t>Team meeting, scenario trend workshops, online </a:t>
            </a:r>
            <a:r>
              <a:rPr lang="en-US" sz="2400" dirty="0" smtClean="0">
                <a:solidFill>
                  <a:prstClr val="black"/>
                </a:solidFill>
                <a:latin typeface="Arial" panose="020B0604020202020204" pitchFamily="34" charset="0"/>
                <a:cs typeface="Arial" panose="020B0604020202020204" pitchFamily="34" charset="0"/>
              </a:rPr>
              <a:t>surveys…</a:t>
            </a:r>
            <a:endParaRPr kumimoji="0" lang="en-US" sz="2400" u="none" strike="noStrike" kern="1200" cap="none" spc="0" normalizeH="0" noProof="0" dirty="0" smtClean="0">
              <a:ln>
                <a:noFill/>
              </a:ln>
              <a:solidFill>
                <a:prstClr val="black"/>
              </a:solidFill>
              <a:effectLst/>
              <a:uLnTx/>
              <a:uFillTx/>
              <a:latin typeface="Arial" panose="020B0604020202020204" pitchFamily="34" charset="0"/>
              <a:cs typeface="Arial" panose="020B0604020202020204" pitchFamily="34" charset="0"/>
            </a:endParaRPr>
          </a:p>
          <a:p>
            <a:pPr marL="168275" lvl="0" indent="0">
              <a:lnSpc>
                <a:spcPct val="100000"/>
              </a:lnSpc>
              <a:buClr>
                <a:srgbClr val="C6972D"/>
              </a:buClr>
              <a:buNone/>
            </a:pPr>
            <a:r>
              <a:rPr lang="en-US" sz="2400" b="1" baseline="0" dirty="0" smtClean="0">
                <a:solidFill>
                  <a:prstClr val="black"/>
                </a:solidFill>
                <a:latin typeface="Arial" panose="020B0604020202020204" pitchFamily="34" charset="0"/>
                <a:cs typeface="Arial" panose="020B0604020202020204" pitchFamily="34" charset="0"/>
              </a:rPr>
              <a:t>Reporting</a:t>
            </a:r>
            <a:r>
              <a:rPr lang="en-US" sz="2400" b="1" dirty="0">
                <a:solidFill>
                  <a:prstClr val="black"/>
                </a:solidFill>
                <a:latin typeface="Arial" panose="020B0604020202020204" pitchFamily="34" charset="0"/>
                <a:cs typeface="Arial" panose="020B0604020202020204" pitchFamily="34" charset="0"/>
              </a:rPr>
              <a:t>: </a:t>
            </a:r>
            <a:r>
              <a:rPr lang="en-US" sz="2400" dirty="0">
                <a:solidFill>
                  <a:prstClr val="black"/>
                </a:solidFill>
                <a:latin typeface="Arial" panose="020B0604020202020204" pitchFamily="34" charset="0"/>
                <a:cs typeface="Arial" panose="020B0604020202020204" pitchFamily="34" charset="0"/>
              </a:rPr>
              <a:t>Annually, to the Joint ECE/FAO Working Party on Forest </a:t>
            </a:r>
            <a:r>
              <a:rPr lang="en-US" sz="2400" dirty="0" smtClean="0">
                <a:solidFill>
                  <a:prstClr val="black"/>
                </a:solidFill>
                <a:latin typeface="Arial" panose="020B0604020202020204" pitchFamily="34" charset="0"/>
                <a:cs typeface="Arial" panose="020B0604020202020204" pitchFamily="34" charset="0"/>
              </a:rPr>
              <a:t>Statistics, Economics </a:t>
            </a:r>
            <a:r>
              <a:rPr lang="en-US" sz="2400" dirty="0">
                <a:solidFill>
                  <a:prstClr val="black"/>
                </a:solidFill>
                <a:latin typeface="Arial" panose="020B0604020202020204" pitchFamily="34" charset="0"/>
                <a:cs typeface="Arial" panose="020B0604020202020204" pitchFamily="34" charset="0"/>
              </a:rPr>
              <a:t>and Management</a:t>
            </a:r>
            <a:r>
              <a:rPr lang="en-US" sz="2400" dirty="0" smtClean="0">
                <a:solidFill>
                  <a:prstClr val="black"/>
                </a:solidFill>
                <a:latin typeface="Arial" panose="020B0604020202020204" pitchFamily="34" charset="0"/>
                <a:cs typeface="Arial" panose="020B0604020202020204" pitchFamily="34" charset="0"/>
              </a:rPr>
              <a:t>.</a:t>
            </a:r>
          </a:p>
          <a:p>
            <a:pPr marL="168275" lvl="0" indent="0">
              <a:lnSpc>
                <a:spcPct val="100000"/>
              </a:lnSpc>
              <a:buClr>
                <a:srgbClr val="C6972D"/>
              </a:buClr>
              <a:buNone/>
            </a:pPr>
            <a:r>
              <a:rPr lang="en-US" sz="2400" b="1" dirty="0">
                <a:solidFill>
                  <a:prstClr val="black"/>
                </a:solidFill>
                <a:latin typeface="Arial" panose="020B0604020202020204" pitchFamily="34" charset="0"/>
                <a:cs typeface="Arial" panose="020B0604020202020204" pitchFamily="34" charset="0"/>
              </a:rPr>
              <a:t>Team leader: </a:t>
            </a:r>
            <a:r>
              <a:rPr lang="en-US" sz="2400" dirty="0">
                <a:solidFill>
                  <a:prstClr val="black"/>
                </a:solidFill>
                <a:latin typeface="Arial" panose="020B0604020202020204" pitchFamily="34" charset="0"/>
                <a:cs typeface="Arial" panose="020B0604020202020204" pitchFamily="34" charset="0"/>
              </a:rPr>
              <a:t>To be elected at </a:t>
            </a:r>
            <a:r>
              <a:rPr lang="en-US" sz="2400" dirty="0" smtClean="0">
                <a:solidFill>
                  <a:prstClr val="black"/>
                </a:solidFill>
                <a:latin typeface="Arial" panose="020B0604020202020204" pitchFamily="34" charset="0"/>
                <a:cs typeface="Arial" panose="020B0604020202020204" pitchFamily="34" charset="0"/>
              </a:rPr>
              <a:t>the first </a:t>
            </a:r>
            <a:r>
              <a:rPr lang="en-US" sz="2400" dirty="0">
                <a:solidFill>
                  <a:prstClr val="black"/>
                </a:solidFill>
                <a:latin typeface="Arial" panose="020B0604020202020204" pitchFamily="34" charset="0"/>
                <a:cs typeface="Arial" panose="020B0604020202020204" pitchFamily="34" charset="0"/>
              </a:rPr>
              <a:t>Team meeting.</a:t>
            </a:r>
            <a:endParaRPr kumimoji="0" lang="en-US" sz="2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pSp>
        <p:nvGrpSpPr>
          <p:cNvPr id="21" name="Group 20"/>
          <p:cNvGrpSpPr/>
          <p:nvPr/>
        </p:nvGrpSpPr>
        <p:grpSpPr>
          <a:xfrm>
            <a:off x="577114" y="6309925"/>
            <a:ext cx="4315062" cy="486000"/>
            <a:chOff x="413355" y="442199"/>
            <a:chExt cx="4315062" cy="486000"/>
          </a:xfrm>
        </p:grpSpPr>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23" name="Picture 22"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308576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H" sz="1400" b="1" spc="100" dirty="0" smtClean="0">
                  <a:solidFill>
                    <a:srgbClr val="C6972D"/>
                  </a:solidFill>
                  <a:latin typeface="Arial Black" panose="020B0A04020102020204" pitchFamily="34" charset="0"/>
                  <a:cs typeface="Arial" panose="020B0604020202020204" pitchFamily="34" charset="0"/>
                </a:rPr>
                <a:t>FORESTS</a:t>
              </a:r>
              <a:endParaRPr lang="fr-CH" sz="1400" b="1" spc="100" dirty="0">
                <a:solidFill>
                  <a:srgbClr val="C6972D"/>
                </a:solidFill>
                <a:latin typeface="Arial Black" panose="020B0A04020102020204" pitchFamily="34" charset="0"/>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smtClean="0">
                <a:latin typeface="Arial Black" panose="020B0A04020102020204" pitchFamily="34" charset="0"/>
                <a:cs typeface="Arial" panose="020B0604020202020204" pitchFamily="34" charset="0"/>
              </a:rPr>
              <a:t>Guidelines</a:t>
            </a:r>
            <a:endParaRPr lang="en-US" sz="3200" b="1" spc="50" dirty="0">
              <a:latin typeface="Arial Black" panose="020B0A04020102020204" pitchFamily="34" charset="0"/>
              <a:cs typeface="Arial" panose="020B0604020202020204" pitchFamily="34" charset="0"/>
            </a:endParaRPr>
          </a:p>
        </p:txBody>
      </p:sp>
      <p:sp>
        <p:nvSpPr>
          <p:cNvPr id="26" name="Slide Number Placeholder 25"/>
          <p:cNvSpPr>
            <a:spLocks noGrp="1"/>
          </p:cNvSpPr>
          <p:nvPr>
            <p:ph type="sldNum" sz="quarter" idx="12"/>
          </p:nvPr>
        </p:nvSpPr>
        <p:spPr/>
        <p:txBody>
          <a:bodyPr/>
          <a:lstStyle/>
          <a:p>
            <a:fld id="{FEB09506-28EA-4C19-A061-02E7C9DE017B}" type="slidenum">
              <a:rPr lang="en-US" smtClean="0"/>
              <a:t>7</a:t>
            </a:fld>
            <a:endParaRPr lang="en-US"/>
          </a:p>
        </p:txBody>
      </p:sp>
      <p:sp>
        <p:nvSpPr>
          <p:cNvPr id="15"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buClr>
                <a:srgbClr val="C6972D"/>
              </a:buClr>
              <a:buNone/>
            </a:pPr>
            <a:r>
              <a:rPr lang="en-US" sz="2400" b="1" dirty="0" smtClean="0">
                <a:latin typeface="Arial" panose="020B0604020202020204" pitchFamily="34" charset="0"/>
                <a:cs typeface="Arial" panose="020B0604020202020204" pitchFamily="34" charset="0"/>
              </a:rPr>
              <a:t>Role</a:t>
            </a:r>
          </a:p>
          <a:p>
            <a:pPr marL="514350" indent="-346075">
              <a:lnSpc>
                <a:spcPct val="100000"/>
              </a:lnSpc>
              <a:buClr>
                <a:srgbClr val="C6972D"/>
              </a:buClr>
              <a:buFont typeface="Wingdings" panose="05000000000000000000" pitchFamily="2" charset="2"/>
              <a:buChar char="§"/>
            </a:pPr>
            <a:r>
              <a:rPr lang="en-US" sz="2400" dirty="0" err="1" smtClean="0">
                <a:latin typeface="Arial" panose="020B0604020202020204" pitchFamily="34" charset="0"/>
                <a:cs typeface="Arial" panose="020B0604020202020204" pitchFamily="34" charset="0"/>
              </a:rPr>
              <a:t>ToS</a:t>
            </a:r>
            <a:r>
              <a:rPr lang="en-US" sz="2400" dirty="0" smtClean="0">
                <a:latin typeface="Arial" panose="020B0604020202020204" pitchFamily="34" charset="0"/>
                <a:cs typeface="Arial" panose="020B0604020202020204" pitchFamily="34" charset="0"/>
              </a:rPr>
              <a:t> are established for the initial period of two years</a:t>
            </a:r>
          </a:p>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Their primary role is to support the implementation of the Integrated </a:t>
            </a:r>
            <a:r>
              <a:rPr lang="en-US" sz="2400" dirty="0" err="1" smtClean="0">
                <a:latin typeface="Arial" panose="020B0604020202020204" pitchFamily="34" charset="0"/>
                <a:cs typeface="Arial" panose="020B0604020202020204" pitchFamily="34" charset="0"/>
              </a:rPr>
              <a:t>Programme</a:t>
            </a:r>
            <a:r>
              <a:rPr lang="en-US" sz="2400" dirty="0" smtClean="0">
                <a:latin typeface="Arial" panose="020B0604020202020204" pitchFamily="34" charset="0"/>
                <a:cs typeface="Arial" panose="020B0604020202020204" pitchFamily="34" charset="0"/>
              </a:rPr>
              <a:t> of Work</a:t>
            </a:r>
          </a:p>
          <a:p>
            <a:pPr marL="514350" indent="-346075">
              <a:lnSpc>
                <a:spcPct val="100000"/>
              </a:lnSpc>
              <a:buClr>
                <a:srgbClr val="C6972D"/>
              </a:buClr>
              <a:buFont typeface="Wingdings" panose="05000000000000000000" pitchFamily="2" charset="2"/>
              <a:buChar char="§"/>
            </a:pPr>
            <a:r>
              <a:rPr lang="en-US" sz="2400" dirty="0" err="1" smtClean="0">
                <a:latin typeface="Arial" panose="020B0604020202020204" pitchFamily="34" charset="0"/>
                <a:cs typeface="Arial" panose="020B0604020202020204" pitchFamily="34" charset="0"/>
              </a:rPr>
              <a:t>ToS</a:t>
            </a:r>
            <a:r>
              <a:rPr lang="en-US" sz="2400" dirty="0" smtClean="0">
                <a:latin typeface="Arial" panose="020B0604020202020204" pitchFamily="34" charset="0"/>
                <a:cs typeface="Arial" panose="020B0604020202020204" pitchFamily="34" charset="0"/>
              </a:rPr>
              <a:t> should contribute to the dissemination of the ECE/FAO Forestry and Timber Section’s work at the national and subnational level</a:t>
            </a:r>
          </a:p>
          <a:p>
            <a:pPr marL="168275" indent="0">
              <a:lnSpc>
                <a:spcPct val="100000"/>
              </a:lnSpc>
              <a:buClr>
                <a:srgbClr val="C6972D"/>
              </a:buClr>
              <a:buNone/>
            </a:pPr>
            <a:endParaRPr lang="en-US" sz="2400" dirty="0">
              <a:latin typeface="Arial" panose="020B0604020202020204" pitchFamily="34" charset="0"/>
              <a:cs typeface="Arial" panose="020B0604020202020204" pitchFamily="34" charset="0"/>
            </a:endParaRPr>
          </a:p>
        </p:txBody>
      </p:sp>
      <p:grpSp>
        <p:nvGrpSpPr>
          <p:cNvPr id="21" name="Group 20"/>
          <p:cNvGrpSpPr/>
          <p:nvPr/>
        </p:nvGrpSpPr>
        <p:grpSpPr>
          <a:xfrm>
            <a:off x="577114" y="6309925"/>
            <a:ext cx="4315062" cy="486000"/>
            <a:chOff x="413355" y="442199"/>
            <a:chExt cx="4315062" cy="486000"/>
          </a:xfrm>
        </p:grpSpPr>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23" name="Picture 22"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254243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CH" sz="1400" b="1" i="0" u="none" strike="noStrike" kern="1200" cap="none" spc="100" normalizeH="0" baseline="0" noProof="0" dirty="0" smtClean="0">
                  <a:ln>
                    <a:noFill/>
                  </a:ln>
                  <a:solidFill>
                    <a:srgbClr val="C6972D"/>
                  </a:solidFill>
                  <a:effectLst/>
                  <a:uLnTx/>
                  <a:uFillTx/>
                  <a:latin typeface="Arial Black" panose="020B0A04020102020204" pitchFamily="34" charset="0"/>
                  <a:ea typeface="+mn-ea"/>
                  <a:cs typeface="Arial" panose="020B0604020202020204" pitchFamily="34" charset="0"/>
                </a:rPr>
                <a:t>FORESTS</a:t>
              </a:r>
              <a:endParaRPr kumimoji="0" lang="fr-CH" sz="1400" b="1" i="0" u="none" strike="noStrike" kern="1200" cap="none" spc="100" normalizeH="0" baseline="0" noProof="0" dirty="0">
                <a:ln>
                  <a:noFill/>
                </a:ln>
                <a:solidFill>
                  <a:srgbClr val="C6972D"/>
                </a:solidFill>
                <a:effectLst/>
                <a:uLnTx/>
                <a:uFillTx/>
                <a:latin typeface="Arial Black" panose="020B0A04020102020204" pitchFamily="34" charset="0"/>
                <a:ea typeface="+mn-ea"/>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50" normalizeH="0" baseline="0" noProof="0" dirty="0" smtClean="0">
                <a:ln>
                  <a:noFill/>
                </a:ln>
                <a:solidFill>
                  <a:prstClr val="black"/>
                </a:solidFill>
                <a:effectLst/>
                <a:uLnTx/>
                <a:uFillTx/>
                <a:latin typeface="Arial Black" panose="020B0A04020102020204" pitchFamily="34" charset="0"/>
                <a:ea typeface="+mj-ea"/>
                <a:cs typeface="Arial" panose="020B0604020202020204" pitchFamily="34" charset="0"/>
              </a:rPr>
              <a:t>Guidelines</a:t>
            </a:r>
            <a:endParaRPr kumimoji="0" lang="en-US" sz="3200" b="1" i="0" u="none" strike="noStrike" kern="1200" cap="none" spc="50" normalizeH="0" baseline="0" noProof="0" dirty="0">
              <a:ln>
                <a:noFill/>
              </a:ln>
              <a:solidFill>
                <a:prstClr val="black"/>
              </a:solidFill>
              <a:effectLst/>
              <a:uLnTx/>
              <a:uFillTx/>
              <a:latin typeface="Arial Black" panose="020B0A04020102020204" pitchFamily="34" charset="0"/>
              <a:ea typeface="+mj-ea"/>
              <a:cs typeface="Arial" panose="020B0604020202020204" pitchFamily="34" charset="0"/>
            </a:endParaRPr>
          </a:p>
        </p:txBody>
      </p:sp>
      <p:sp>
        <p:nvSpPr>
          <p:cNvPr id="26" name="Slide Number Placeholder 2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B09506-28EA-4C19-A061-02E7C9DE017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5"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marR="0" lvl="0" indent="0" algn="l" defTabSz="914400" rtl="0" eaLnBrk="1" fontAlgn="auto" latinLnBrk="0" hangingPunct="1">
              <a:lnSpc>
                <a:spcPct val="100000"/>
              </a:lnSpc>
              <a:spcBef>
                <a:spcPts val="1000"/>
              </a:spcBef>
              <a:spcAft>
                <a:spcPts val="0"/>
              </a:spcAft>
              <a:buClr>
                <a:srgbClr val="C6972D"/>
              </a:buClr>
              <a:buSzTx/>
              <a:buFont typeface="Arial" panose="020B0604020202020204" pitchFamily="34" charset="0"/>
              <a:buNone/>
              <a:tabLst/>
              <a:defRPr/>
            </a:pPr>
            <a:r>
              <a:rPr lang="en-US" sz="2400" b="1" dirty="0" smtClean="0">
                <a:solidFill>
                  <a:prstClr val="black"/>
                </a:solidFill>
                <a:latin typeface="Arial" panose="020B0604020202020204" pitchFamily="34" charset="0"/>
                <a:cs typeface="Arial" panose="020B0604020202020204" pitchFamily="34" charset="0"/>
              </a:rPr>
              <a:t>Membership and Officers</a:t>
            </a:r>
            <a:endPar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514350" marR="0" lvl="0" indent="-346075" algn="l" defTabSz="914400" rtl="0" eaLnBrk="1" fontAlgn="auto" latinLnBrk="0" hangingPunct="1">
              <a:lnSpc>
                <a:spcPct val="100000"/>
              </a:lnSpc>
              <a:spcBef>
                <a:spcPts val="1000"/>
              </a:spcBef>
              <a:spcAft>
                <a:spcPts val="0"/>
              </a:spcAft>
              <a:buClr>
                <a:srgbClr val="C6972D"/>
              </a:buClr>
              <a:buSzTx/>
              <a:buFont typeface="Wingdings" panose="05000000000000000000" pitchFamily="2" charset="2"/>
              <a:buChar char="§"/>
              <a:tabLst/>
              <a:defRPr/>
            </a:pPr>
            <a:r>
              <a:rPr lang="en-US" sz="2400" dirty="0" smtClean="0">
                <a:solidFill>
                  <a:prstClr val="black"/>
                </a:solidFill>
                <a:latin typeface="Arial" panose="020B0604020202020204" pitchFamily="34" charset="0"/>
                <a:cs typeface="Arial" panose="020B0604020202020204" pitchFamily="34" charset="0"/>
              </a:rPr>
              <a:t>Official member States nomination </a:t>
            </a:r>
          </a:p>
          <a:p>
            <a:pPr marL="514350" marR="0" lvl="0" indent="-346075" algn="l" defTabSz="914400" rtl="0" eaLnBrk="1" fontAlgn="auto" latinLnBrk="0" hangingPunct="1">
              <a:lnSpc>
                <a:spcPct val="100000"/>
              </a:lnSpc>
              <a:spcBef>
                <a:spcPts val="1000"/>
              </a:spcBef>
              <a:spcAft>
                <a:spcPts val="0"/>
              </a:spcAft>
              <a:buClr>
                <a:srgbClr val="C6972D"/>
              </a:buClr>
              <a:buSzTx/>
              <a:buFont typeface="Wingdings" panose="05000000000000000000" pitchFamily="2" charset="2"/>
              <a:buChar char="§"/>
              <a:tabLst/>
              <a:defRPr/>
            </a:pPr>
            <a:r>
              <a:rPr lang="en-US" sz="2400" dirty="0" smtClean="0">
                <a:solidFill>
                  <a:prstClr val="black"/>
                </a:solidFill>
                <a:latin typeface="Arial" panose="020B0604020202020204" pitchFamily="34" charset="0"/>
                <a:cs typeface="Arial" panose="020B0604020202020204" pitchFamily="34" charset="0"/>
              </a:rPr>
              <a:t>Voluntary contributions</a:t>
            </a:r>
          </a:p>
          <a:p>
            <a:pPr marL="514350" marR="0" lvl="0" indent="-346075" algn="l" defTabSz="914400" rtl="0" eaLnBrk="1" fontAlgn="auto" latinLnBrk="0" hangingPunct="1">
              <a:lnSpc>
                <a:spcPct val="100000"/>
              </a:lnSpc>
              <a:spcBef>
                <a:spcPts val="1000"/>
              </a:spcBef>
              <a:spcAft>
                <a:spcPts val="0"/>
              </a:spcAft>
              <a:buClr>
                <a:srgbClr val="C6972D"/>
              </a:buClr>
              <a:buSzTx/>
              <a:buFont typeface="Wingdings" panose="05000000000000000000" pitchFamily="2" charset="2"/>
              <a:buChar char="§"/>
              <a:tabLst/>
              <a:defRPr/>
            </a:pPr>
            <a:r>
              <a:rPr lang="en-US" sz="2400" dirty="0" smtClean="0">
                <a:solidFill>
                  <a:prstClr val="black"/>
                </a:solidFill>
                <a:latin typeface="Arial" panose="020B0604020202020204" pitchFamily="34" charset="0"/>
                <a:cs typeface="Arial" panose="020B0604020202020204" pitchFamily="34" charset="0"/>
              </a:rPr>
              <a:t>Team leader</a:t>
            </a:r>
          </a:p>
          <a:p>
            <a:pPr marL="514350" marR="0" lvl="0" indent="-346075" algn="l" defTabSz="914400" rtl="0" eaLnBrk="1" fontAlgn="auto" latinLnBrk="0" hangingPunct="1">
              <a:lnSpc>
                <a:spcPct val="100000"/>
              </a:lnSpc>
              <a:spcBef>
                <a:spcPts val="1000"/>
              </a:spcBef>
              <a:spcAft>
                <a:spcPts val="0"/>
              </a:spcAft>
              <a:buClr>
                <a:srgbClr val="C6972D"/>
              </a:buClr>
              <a:buSzTx/>
              <a:buFont typeface="Wingdings" panose="05000000000000000000" pitchFamily="2" charset="2"/>
              <a:buChar char="§"/>
              <a:tabLst/>
              <a:defRPr/>
            </a:pPr>
            <a:r>
              <a:rPr lang="en-US" sz="2400" dirty="0" smtClean="0">
                <a:solidFill>
                  <a:prstClr val="black"/>
                </a:solidFill>
                <a:latin typeface="Arial" panose="020B0604020202020204" pitchFamily="34" charset="0"/>
                <a:cs typeface="Arial" panose="020B0604020202020204" pitchFamily="34" charset="0"/>
              </a:rPr>
              <a:t>One or two deputy leaders</a:t>
            </a:r>
          </a:p>
          <a:p>
            <a:pPr marL="514350" marR="0" lvl="0" indent="-346075" algn="l" defTabSz="914400" rtl="0" eaLnBrk="1" fontAlgn="auto" latinLnBrk="0" hangingPunct="1">
              <a:lnSpc>
                <a:spcPct val="100000"/>
              </a:lnSpc>
              <a:spcBef>
                <a:spcPts val="1000"/>
              </a:spcBef>
              <a:spcAft>
                <a:spcPts val="0"/>
              </a:spcAft>
              <a:buClr>
                <a:srgbClr val="C6972D"/>
              </a:buClr>
              <a:buSzTx/>
              <a:buFont typeface="Wingdings" panose="05000000000000000000" pitchFamily="2" charset="2"/>
              <a:buChar char="§"/>
              <a:tabLst/>
              <a:defRPr/>
            </a:pPr>
            <a:endParaRPr lang="en-US" sz="2400" dirty="0">
              <a:solidFill>
                <a:prstClr val="black"/>
              </a:solidFill>
              <a:latin typeface="Arial" panose="020B0604020202020204" pitchFamily="34" charset="0"/>
              <a:cs typeface="Arial" panose="020B0604020202020204" pitchFamily="34" charset="0"/>
            </a:endParaRPr>
          </a:p>
          <a:p>
            <a:pPr marL="514350" marR="0" lvl="0" indent="-346075" algn="l" defTabSz="914400" rtl="0" eaLnBrk="1" fontAlgn="auto" latinLnBrk="0" hangingPunct="1">
              <a:lnSpc>
                <a:spcPct val="100000"/>
              </a:lnSpc>
              <a:spcBef>
                <a:spcPts val="1000"/>
              </a:spcBef>
              <a:spcAft>
                <a:spcPts val="0"/>
              </a:spcAft>
              <a:buClr>
                <a:srgbClr val="C6972D"/>
              </a:buClr>
              <a:buSzTx/>
              <a:buFont typeface="Wingdings" panose="05000000000000000000" pitchFamily="2" charset="2"/>
              <a:buChar char="§"/>
              <a:tabLst/>
              <a:defRPr/>
            </a:pPr>
            <a:r>
              <a:rPr lang="en-US" sz="2400" dirty="0" smtClean="0">
                <a:solidFill>
                  <a:prstClr val="black"/>
                </a:solidFill>
                <a:latin typeface="Arial" panose="020B0604020202020204" pitchFamily="34" charset="0"/>
                <a:cs typeface="Arial" panose="020B0604020202020204" pitchFamily="34" charset="0"/>
              </a:rPr>
              <a:t>Candidates for the office of the leader should secure time and funding from their government or organization to fulfill responsibilities during their election terms</a:t>
            </a:r>
          </a:p>
          <a:p>
            <a:pPr marL="514350" marR="0" lvl="0" indent="-346075" algn="l" defTabSz="914400" rtl="0" eaLnBrk="1" fontAlgn="auto" latinLnBrk="0" hangingPunct="1">
              <a:lnSpc>
                <a:spcPct val="100000"/>
              </a:lnSpc>
              <a:spcBef>
                <a:spcPts val="1000"/>
              </a:spcBef>
              <a:spcAft>
                <a:spcPts val="0"/>
              </a:spcAft>
              <a:buClr>
                <a:srgbClr val="C6972D"/>
              </a:buClr>
              <a:buSzTx/>
              <a:buFont typeface="Wingdings" panose="05000000000000000000" pitchFamily="2" charset="2"/>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68275" marR="0" lvl="0" indent="0" algn="l" defTabSz="914400" rtl="0" eaLnBrk="1" fontAlgn="auto" latinLnBrk="0" hangingPunct="1">
              <a:lnSpc>
                <a:spcPct val="100000"/>
              </a:lnSpc>
              <a:spcBef>
                <a:spcPts val="1000"/>
              </a:spcBef>
              <a:spcAft>
                <a:spcPts val="0"/>
              </a:spcAft>
              <a:buClr>
                <a:srgbClr val="C6972D"/>
              </a:buClr>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21" name="Group 20"/>
          <p:cNvGrpSpPr/>
          <p:nvPr/>
        </p:nvGrpSpPr>
        <p:grpSpPr>
          <a:xfrm>
            <a:off x="577114" y="6309925"/>
            <a:ext cx="4315062" cy="486000"/>
            <a:chOff x="413355" y="442199"/>
            <a:chExt cx="4315062" cy="486000"/>
          </a:xfrm>
        </p:grpSpPr>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23" name="Picture 22"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spTree>
    <p:extLst>
      <p:ext uri="{BB962C8B-B14F-4D97-AF65-F5344CB8AC3E}">
        <p14:creationId xmlns:p14="http://schemas.microsoft.com/office/powerpoint/2010/main" val="1489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39" y="868680"/>
            <a:ext cx="9918268" cy="1908890"/>
            <a:chOff x="-839" y="868680"/>
            <a:chExt cx="9918268" cy="1908890"/>
          </a:xfrm>
        </p:grpSpPr>
        <p:sp>
          <p:nvSpPr>
            <p:cNvPr id="31" name="Rectangle 30"/>
            <p:cNvSpPr/>
            <p:nvPr/>
          </p:nvSpPr>
          <p:spPr>
            <a:xfrm flipV="1">
              <a:off x="1645920" y="1402280"/>
              <a:ext cx="8271509" cy="10193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ubtitle 5"/>
            <p:cNvSpPr txBox="1">
              <a:spLocks/>
            </p:cNvSpPr>
            <p:nvPr/>
          </p:nvSpPr>
          <p:spPr>
            <a:xfrm>
              <a:off x="461533" y="1310596"/>
              <a:ext cx="4110467"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H" sz="1400" b="1" spc="100" dirty="0" smtClean="0">
                  <a:solidFill>
                    <a:srgbClr val="C6972D"/>
                  </a:solidFill>
                  <a:latin typeface="Arial Black" panose="020B0A04020102020204" pitchFamily="34" charset="0"/>
                  <a:cs typeface="Arial" panose="020B0604020202020204" pitchFamily="34" charset="0"/>
                </a:rPr>
                <a:t>FORESTS</a:t>
              </a:r>
              <a:endParaRPr lang="fr-CH" sz="1400" b="1" spc="100" dirty="0">
                <a:solidFill>
                  <a:srgbClr val="C6972D"/>
                </a:solidFill>
                <a:latin typeface="Arial Black" panose="020B0A04020102020204" pitchFamily="34" charset="0"/>
                <a:cs typeface="Arial" panose="020B0604020202020204" pitchFamily="34" charset="0"/>
              </a:endParaRPr>
            </a:p>
          </p:txBody>
        </p:sp>
        <p:sp>
          <p:nvSpPr>
            <p:cNvPr id="33" name="Rectangle 32"/>
            <p:cNvSpPr/>
            <p:nvPr/>
          </p:nvSpPr>
          <p:spPr>
            <a:xfrm flipV="1">
              <a:off x="-839" y="1393491"/>
              <a:ext cx="467543" cy="110727"/>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420986" y="1393490"/>
              <a:ext cx="45719" cy="1384080"/>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822" y="868680"/>
              <a:ext cx="639870" cy="580173"/>
            </a:xfrm>
            <a:prstGeom prst="rect">
              <a:avLst/>
            </a:prstGeom>
          </p:spPr>
        </p:pic>
      </p:grpSp>
      <p:sp>
        <p:nvSpPr>
          <p:cNvPr id="18" name="Title 4"/>
          <p:cNvSpPr txBox="1">
            <a:spLocks/>
          </p:cNvSpPr>
          <p:nvPr/>
        </p:nvSpPr>
        <p:spPr>
          <a:xfrm>
            <a:off x="461542" y="208074"/>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smtClean="0">
                <a:latin typeface="Arial Black" panose="020B0A04020102020204" pitchFamily="34" charset="0"/>
                <a:cs typeface="Arial" panose="020B0604020202020204" pitchFamily="34" charset="0"/>
              </a:rPr>
              <a:t>Guidelines</a:t>
            </a:r>
            <a:endParaRPr lang="en-US" sz="3200" b="1" spc="50" dirty="0">
              <a:latin typeface="Arial Black" panose="020B0A04020102020204" pitchFamily="34" charset="0"/>
              <a:cs typeface="Arial" panose="020B0604020202020204" pitchFamily="34" charset="0"/>
            </a:endParaRPr>
          </a:p>
        </p:txBody>
      </p:sp>
      <p:sp>
        <p:nvSpPr>
          <p:cNvPr id="26" name="Slide Number Placeholder 25"/>
          <p:cNvSpPr>
            <a:spLocks noGrp="1"/>
          </p:cNvSpPr>
          <p:nvPr>
            <p:ph type="sldNum" sz="quarter" idx="12"/>
          </p:nvPr>
        </p:nvSpPr>
        <p:spPr/>
        <p:txBody>
          <a:bodyPr/>
          <a:lstStyle/>
          <a:p>
            <a:fld id="{FEB09506-28EA-4C19-A061-02E7C9DE017B}" type="slidenum">
              <a:rPr lang="en-US" smtClean="0"/>
              <a:t>9</a:t>
            </a:fld>
            <a:endParaRPr lang="en-US"/>
          </a:p>
        </p:txBody>
      </p:sp>
      <p:sp>
        <p:nvSpPr>
          <p:cNvPr id="15" name="Content Placeholder 9"/>
          <p:cNvSpPr txBox="1">
            <a:spLocks/>
          </p:cNvSpPr>
          <p:nvPr/>
        </p:nvSpPr>
        <p:spPr>
          <a:xfrm>
            <a:off x="577114" y="1611091"/>
            <a:ext cx="8972610" cy="4525963"/>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Role of the Team Leader</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and the Team members</a:t>
            </a:r>
          </a:p>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Role of the Secretariat</a:t>
            </a:r>
          </a:p>
          <a:p>
            <a:pPr marL="514350" indent="-346075">
              <a:lnSpc>
                <a:spcPct val="100000"/>
              </a:lnSpc>
              <a:buClr>
                <a:srgbClr val="C6972D"/>
              </a:buCl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Methods of work </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Work plan for two years</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Own resources and support fundraising as needed</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Focused task oriented groups may be created</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Meetings once a year</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English is the working language</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Website run by the secretariat</a:t>
            </a:r>
          </a:p>
          <a:p>
            <a:pPr marL="971550" lvl="1" indent="-346075">
              <a:lnSpc>
                <a:spcPct val="100000"/>
              </a:lnSpc>
              <a:buClr>
                <a:srgbClr val="C6972D"/>
              </a:buCl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The use of the logos only after the consultation</a:t>
            </a:r>
          </a:p>
          <a:p>
            <a:pPr marL="625475" lvl="1" indent="0">
              <a:lnSpc>
                <a:spcPct val="100000"/>
              </a:lnSpc>
              <a:buClr>
                <a:srgbClr val="C6972D"/>
              </a:buClr>
              <a:buNone/>
            </a:pPr>
            <a:r>
              <a:rPr lang="en-US" sz="2000" dirty="0" smtClean="0">
                <a:latin typeface="Arial" panose="020B0604020202020204" pitchFamily="34" charset="0"/>
                <a:cs typeface="Arial" panose="020B0604020202020204" pitchFamily="34" charset="0"/>
              </a:rPr>
              <a:t>	  with the secretariat</a:t>
            </a:r>
          </a:p>
        </p:txBody>
      </p:sp>
      <p:grpSp>
        <p:nvGrpSpPr>
          <p:cNvPr id="21" name="Group 20"/>
          <p:cNvGrpSpPr/>
          <p:nvPr/>
        </p:nvGrpSpPr>
        <p:grpSpPr>
          <a:xfrm>
            <a:off x="577114" y="6309925"/>
            <a:ext cx="4315062" cy="486000"/>
            <a:chOff x="413355" y="442199"/>
            <a:chExt cx="4315062" cy="486000"/>
          </a:xfrm>
        </p:grpSpPr>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2112" t="8137" r="1443" b="9510"/>
            <a:stretch/>
          </p:blipFill>
          <p:spPr>
            <a:xfrm>
              <a:off x="2295524" y="442199"/>
              <a:ext cx="2432893" cy="486000"/>
            </a:xfrm>
            <a:prstGeom prst="rect">
              <a:avLst/>
            </a:prstGeom>
          </p:spPr>
        </p:pic>
        <p:pic>
          <p:nvPicPr>
            <p:cNvPr id="23" name="Picture 22" descr="G:\FLHD\2 Forestry and Timber\Communications (EW)\8- Design - LOGOS\1- Logos\1 NEW 2015 LOGOS UNECE &amp; FAO\UNECE logo-blue-english.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355" y="442312"/>
              <a:ext cx="1571625" cy="485775"/>
            </a:xfrm>
            <a:prstGeom prst="rect">
              <a:avLst/>
            </a:prstGeom>
            <a:noFill/>
            <a:ln>
              <a:noFill/>
            </a:ln>
          </p:spPr>
        </p:pic>
      </p:grpSp>
      <p:pic>
        <p:nvPicPr>
          <p:cNvPr id="4" name="Picture 3"/>
          <p:cNvPicPr>
            <a:picLocks noChangeAspect="1"/>
          </p:cNvPicPr>
          <p:nvPr/>
        </p:nvPicPr>
        <p:blipFill>
          <a:blip r:embed="rId6"/>
          <a:stretch>
            <a:fillRect/>
          </a:stretch>
        </p:blipFill>
        <p:spPr>
          <a:xfrm>
            <a:off x="7086735" y="3737813"/>
            <a:ext cx="2274005" cy="2072820"/>
          </a:xfrm>
          <a:prstGeom prst="rect">
            <a:avLst/>
          </a:prstGeom>
        </p:spPr>
      </p:pic>
    </p:spTree>
    <p:extLst>
      <p:ext uri="{BB962C8B-B14F-4D97-AF65-F5344CB8AC3E}">
        <p14:creationId xmlns:p14="http://schemas.microsoft.com/office/powerpoint/2010/main" val="2542430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689</TotalTime>
  <Words>1094</Words>
  <Application>Microsoft Office PowerPoint</Application>
  <PresentationFormat>A4 Paper (210x297 mm)</PresentationFormat>
  <Paragraphs>183</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UNECE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Lucica Matei</dc:creator>
  <cp:lastModifiedBy>Alicja Kacprzak</cp:lastModifiedBy>
  <cp:revision>100</cp:revision>
  <cp:lastPrinted>2018-06-14T15:51:43Z</cp:lastPrinted>
  <dcterms:created xsi:type="dcterms:W3CDTF">2016-07-29T13:01:46Z</dcterms:created>
  <dcterms:modified xsi:type="dcterms:W3CDTF">2018-06-17T17:49:02Z</dcterms:modified>
</cp:coreProperties>
</file>