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3" r:id="rId2"/>
    <p:sldId id="298" r:id="rId3"/>
    <p:sldId id="320" r:id="rId4"/>
    <p:sldId id="294" r:id="rId5"/>
    <p:sldId id="28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FF99"/>
    <a:srgbClr val="C0C0C0"/>
    <a:srgbClr val="0B3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3750" autoAdjust="0"/>
    <p:restoredTop sz="86715" autoAdjust="0"/>
  </p:normalViewPr>
  <p:slideViewPr>
    <p:cSldViewPr>
      <p:cViewPr varScale="1">
        <p:scale>
          <a:sx n="76" d="100"/>
          <a:sy n="76" d="100"/>
        </p:scale>
        <p:origin x="-10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600" y="31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04141-7DB7-429C-9D8E-001C06FC27CE}" type="datetimeFigureOut">
              <a:rPr lang="en-US" smtClean="0"/>
              <a:t>3/19/15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EFBA6-E356-43A6-91BD-DE220AEFD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6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greatest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managing forests for food and food for forests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 well be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 – at least this is what Rare has found over the past 30 years.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People act both on reason and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emotion – by brining together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 with the powerful emotion of pride — pride of place, pride in community, pride in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 Rare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an approach 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inspiring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pride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unique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 assets and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creating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clear path for local change. 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Rare builds the capacity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local partners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motivate behavior change just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the private sector has done for years.  Our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mission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“to inspire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so people and nature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thrive”. What I’d like to share with you today is how we’re involved in the “Food for Forest process” using an example from Latin America, Colombia in particular.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example places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food production and the potential for a more sustainable supply chain within a local development landscape and opportunity for scale.</a:t>
            </a:r>
            <a:r>
              <a:rPr lang="en-US" dirty="0"/>
              <a:t> </a:t>
            </a:r>
            <a:r>
              <a:rPr lang="en-US" sz="1200" dirty="0" smtClean="0">
                <a:cs typeface="Almonte"/>
              </a:rPr>
              <a:t>Let me first tell you a little about Rare.</a:t>
            </a:r>
          </a:p>
          <a:p>
            <a:pPr lvl="0"/>
            <a:endParaRPr lang="en-US" sz="1200" dirty="0" smtClean="0">
              <a:cs typeface="Almonte"/>
            </a:endParaRPr>
          </a:p>
          <a:p>
            <a:r>
              <a:rPr lang="en-US" sz="1200" dirty="0" smtClean="0">
                <a:cs typeface="Almonte"/>
              </a:rPr>
              <a:t>With 150 on staff around the world with offices in Brazil, Mexico, the Philippines, Indonesia and </a:t>
            </a:r>
            <a:r>
              <a:rPr lang="en-US" dirty="0" smtClean="0">
                <a:cs typeface="Almonte"/>
              </a:rPr>
              <a:t>China, we </a:t>
            </a:r>
            <a:r>
              <a:rPr lang="en-US" dirty="0">
                <a:cs typeface="Almonte"/>
              </a:rPr>
              <a:t>have run more than 300 </a:t>
            </a:r>
            <a:r>
              <a:rPr lang="en-US" dirty="0" smtClean="0">
                <a:cs typeface="Almonte"/>
              </a:rPr>
              <a:t>campaigns with local partners to inspire change in </a:t>
            </a:r>
            <a:r>
              <a:rPr lang="en-US" dirty="0">
                <a:cs typeface="Almonte"/>
              </a:rPr>
              <a:t>more than 50 </a:t>
            </a:r>
            <a:r>
              <a:rPr lang="en-US" dirty="0" smtClean="0">
                <a:cs typeface="Almonte"/>
              </a:rPr>
              <a:t>countries. </a:t>
            </a:r>
            <a:r>
              <a:rPr lang="en-US" sz="1200" dirty="0" smtClean="0">
                <a:cs typeface="Almonte"/>
              </a:rPr>
              <a:t>Our budget this year is around $25m mostly from philanthropic and some government grants.</a:t>
            </a:r>
          </a:p>
          <a:p>
            <a:pPr lvl="0"/>
            <a:endParaRPr lang="en-US" sz="1200" dirty="0" smtClean="0">
              <a:cs typeface="Almonte"/>
            </a:endParaRPr>
          </a:p>
          <a:p>
            <a:pPr lvl="0"/>
            <a:r>
              <a:rPr lang="en-US" sz="1200" dirty="0" smtClean="0">
                <a:cs typeface="Almonte"/>
              </a:rPr>
              <a:t>Our campaigns are a bit different than conventional resource management programs.</a:t>
            </a:r>
          </a:p>
          <a:p>
            <a:pPr lvl="0"/>
            <a:r>
              <a:rPr lang="en-US" sz="1200" dirty="0" smtClean="0">
                <a:cs typeface="Almonte"/>
              </a:rPr>
              <a:t>They focus on </a:t>
            </a:r>
            <a:r>
              <a:rPr lang="en-US" sz="1200" dirty="0" err="1" smtClean="0">
                <a:cs typeface="Almonte"/>
              </a:rPr>
              <a:t>behaviour</a:t>
            </a:r>
            <a:r>
              <a:rPr lang="en-US" sz="1200" dirty="0" smtClean="0">
                <a:cs typeface="Almonte"/>
              </a:rPr>
              <a:t> </a:t>
            </a:r>
            <a:r>
              <a:rPr lang="en-US" dirty="0">
                <a:cs typeface="Almonte"/>
              </a:rPr>
              <a:t>change through social marketing – </a:t>
            </a:r>
            <a:r>
              <a:rPr lang="en-US" sz="1200" dirty="0" smtClean="0">
                <a:cs typeface="Almonte"/>
              </a:rPr>
              <a:t>I am not talking about social networking - Facebook or Twitter – although they’re increasingly important.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FBA6-E356-43A6-91BD-DE220AEFD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7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ea typeface="ＭＳ Ｐゴシック" charset="-128"/>
              </a:rPr>
              <a:t>So how does it work? We </a:t>
            </a:r>
            <a:r>
              <a:rPr lang="en-US" dirty="0">
                <a:ea typeface="ＭＳ Ｐゴシック" charset="-128"/>
              </a:rPr>
              <a:t>focus on communities managing natural resources – such as forests and watersheds – just as much as those who depend on those resources. </a:t>
            </a:r>
            <a:r>
              <a:rPr lang="en-US" dirty="0" smtClean="0">
                <a:ea typeface="ＭＳ Ｐゴシック" charset="-128"/>
              </a:rPr>
              <a:t>Through </a:t>
            </a:r>
            <a:r>
              <a:rPr lang="en-US" dirty="0">
                <a:ea typeface="ＭＳ Ｐゴシック" charset="-128"/>
              </a:rPr>
              <a:t>personal engagement, we build the capacity of local partners to uncover what people </a:t>
            </a:r>
            <a:r>
              <a:rPr lang="en-US" b="1" dirty="0">
                <a:ea typeface="ＭＳ Ｐゴシック" charset="-128"/>
              </a:rPr>
              <a:t>think and feel </a:t>
            </a:r>
            <a:r>
              <a:rPr lang="en-US" dirty="0">
                <a:ea typeface="ＭＳ Ｐゴシック" charset="-128"/>
              </a:rPr>
              <a:t>about a given problem, what </a:t>
            </a:r>
            <a:r>
              <a:rPr lang="en-US" b="1" dirty="0">
                <a:ea typeface="ＭＳ Ｐゴシック" charset="-128"/>
              </a:rPr>
              <a:t>motivates</a:t>
            </a:r>
            <a:r>
              <a:rPr lang="en-US" dirty="0">
                <a:ea typeface="ＭＳ Ｐゴシック" charset="-128"/>
              </a:rPr>
              <a:t> them to change and what they </a:t>
            </a:r>
            <a:r>
              <a:rPr lang="en-US" b="1" dirty="0">
                <a:ea typeface="ＭＳ Ｐゴシック" charset="-128"/>
              </a:rPr>
              <a:t>need to make a change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dirty="0"/>
              <a:t>In Colombia, what started as a question about forest conservation became quickly a question of the range of services provided by forests and the connection between upstream and downstream users</a:t>
            </a:r>
            <a:r>
              <a:rPr lang="en-US" dirty="0" smtClean="0"/>
              <a:t>.</a:t>
            </a:r>
            <a:endParaRPr lang="en-US" dirty="0" smtClean="0"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ea typeface="ＭＳ Ｐゴシック" charset="-128"/>
              </a:rPr>
              <a:t>  </a:t>
            </a:r>
            <a:endParaRPr lang="en-US" dirty="0">
              <a:ea typeface="ＭＳ Ｐゴシック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/>
              <a:t>To create the conditions for better managing cloud forest, Rare’s </a:t>
            </a:r>
            <a:r>
              <a:rPr lang="en-US" baseline="0" noProof="0" dirty="0" smtClean="0"/>
              <a:t>Pride </a:t>
            </a:r>
            <a:r>
              <a:rPr lang="en-US" baseline="0" noProof="0" dirty="0" smtClean="0"/>
              <a:t>campaign focused</a:t>
            </a:r>
            <a:r>
              <a:rPr lang="en-US" noProof="0" dirty="0" smtClean="0"/>
              <a:t> on the </a:t>
            </a:r>
            <a:r>
              <a:rPr lang="en-US" baseline="0" noProof="0" dirty="0" smtClean="0"/>
              <a:t>cultural </a:t>
            </a:r>
            <a:r>
              <a:rPr lang="en-US" baseline="0" noProof="0" dirty="0" smtClean="0"/>
              <a:t>value of </a:t>
            </a:r>
            <a:r>
              <a:rPr lang="en-US" baseline="0" noProof="0" dirty="0" smtClean="0"/>
              <a:t>reciprocity – the cultural connection between upstream and downstream communities; CLICK it generates ownership </a:t>
            </a:r>
            <a:r>
              <a:rPr lang="en-US" baseline="0" noProof="0" dirty="0" smtClean="0"/>
              <a:t>of </a:t>
            </a:r>
            <a:r>
              <a:rPr lang="en-US" baseline="0" noProof="0" dirty="0" smtClean="0"/>
              <a:t>a local </a:t>
            </a:r>
            <a:r>
              <a:rPr lang="en-US" baseline="0" noProof="0" dirty="0" smtClean="0"/>
              <a:t>fund and </a:t>
            </a:r>
            <a:r>
              <a:rPr lang="en-US" baseline="0" noProof="0" dirty="0" smtClean="0"/>
              <a:t>a set of principles that motivate</a:t>
            </a:r>
            <a:r>
              <a:rPr lang="en-US" noProof="0" dirty="0" smtClean="0"/>
              <a:t> the </a:t>
            </a:r>
            <a:r>
              <a:rPr lang="en-US" dirty="0" err="1" smtClean="0"/>
              <a:t>behaviour</a:t>
            </a:r>
            <a:r>
              <a:rPr lang="en-US" dirty="0" smtClean="0"/>
              <a:t> change </a:t>
            </a:r>
            <a:r>
              <a:rPr lang="en-US" baseline="0" noProof="0" dirty="0" smtClean="0"/>
              <a:t>CLICK that provides upstream </a:t>
            </a:r>
            <a:r>
              <a:rPr lang="en-US" baseline="0" noProof="0" dirty="0" smtClean="0"/>
              <a:t>farmers </a:t>
            </a:r>
            <a:r>
              <a:rPr lang="en-US" baseline="0" noProof="0" dirty="0" smtClean="0"/>
              <a:t>with the non-cash benefits they need CLICK and it underpins the Pride communities</a:t>
            </a:r>
            <a:r>
              <a:rPr lang="en-US" noProof="0" dirty="0" smtClean="0"/>
              <a:t> take in their collective success</a:t>
            </a:r>
            <a:r>
              <a:rPr lang="en-US" baseline="0" noProof="0" dirty="0" smtClean="0"/>
              <a:t>.</a:t>
            </a:r>
            <a:endParaRPr lang="en-US" noProof="0" dirty="0" smtClean="0"/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In summary, the PRIDE campaign delivers: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Permanent financial mechanism </a:t>
            </a:r>
            <a:endParaRPr lang="en-US" dirty="0" smtClean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Local </a:t>
            </a:r>
            <a:r>
              <a:rPr lang="en-US" dirty="0">
                <a:solidFill>
                  <a:srgbClr val="000000"/>
                </a:solidFill>
              </a:rPr>
              <a:t>institutionalization </a:t>
            </a:r>
            <a:endParaRPr lang="en-US" dirty="0" smtClean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Long</a:t>
            </a:r>
            <a:r>
              <a:rPr lang="en-US" dirty="0">
                <a:solidFill>
                  <a:srgbClr val="000000"/>
                </a:solidFill>
              </a:rPr>
              <a:t>-term agreements that </a:t>
            </a:r>
            <a:r>
              <a:rPr lang="en-US" dirty="0" smtClean="0">
                <a:solidFill>
                  <a:srgbClr val="000000"/>
                </a:solidFill>
              </a:rPr>
              <a:t>generate a wide range of social benefits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 fundamental difference between </a:t>
            </a:r>
            <a:r>
              <a:rPr lang="en-US" dirty="0" smtClean="0">
                <a:solidFill>
                  <a:srgbClr val="000000"/>
                </a:solidFill>
              </a:rPr>
              <a:t>this and a number of other </a:t>
            </a:r>
            <a:r>
              <a:rPr lang="en-US" dirty="0">
                <a:solidFill>
                  <a:srgbClr val="000000"/>
                </a:solidFill>
              </a:rPr>
              <a:t>watershed payment programs is that ARAs do not involve cash payments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CFBCE-F9A5-6940-AAF4-8D46348AF2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5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does this look like by the numbers:</a:t>
            </a:r>
          </a:p>
          <a:p>
            <a:endParaRPr lang="en-US" dirty="0" smtClean="0"/>
          </a:p>
          <a:p>
            <a:r>
              <a:rPr lang="en-US" dirty="0" smtClean="0"/>
              <a:t>22 Campaigns</a:t>
            </a:r>
          </a:p>
          <a:p>
            <a:r>
              <a:rPr lang="en-US" dirty="0"/>
              <a:t>8 local water </a:t>
            </a:r>
            <a:r>
              <a:rPr lang="en-US" dirty="0" smtClean="0"/>
              <a:t>funds</a:t>
            </a:r>
          </a:p>
          <a:p>
            <a:r>
              <a:rPr lang="en-US" dirty="0" smtClean="0"/>
              <a:t>Over 300 Reciprocal Agreements</a:t>
            </a:r>
            <a:endParaRPr lang="en-US" dirty="0"/>
          </a:p>
          <a:p>
            <a:r>
              <a:rPr lang="en-US" baseline="0" dirty="0" smtClean="0"/>
              <a:t>¾ of a million people as forest and water stewards</a:t>
            </a:r>
          </a:p>
          <a:p>
            <a:endParaRPr lang="en-US" baseline="0" dirty="0" smtClean="0"/>
          </a:p>
          <a:p>
            <a:r>
              <a:rPr lang="en-US" dirty="0" smtClean="0"/>
              <a:t>But the question we have is how can this ultimately create change on a national scale?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value of this approach has been recognized by</a:t>
            </a:r>
            <a:r>
              <a:rPr lang="en-US" dirty="0" smtClean="0"/>
              <a:t> one of the leading </a:t>
            </a:r>
            <a:r>
              <a:rPr lang="en-US" baseline="0" dirty="0" smtClean="0"/>
              <a:t>regional water authorities</a:t>
            </a:r>
            <a:r>
              <a:rPr lang="en-US" dirty="0" smtClean="0"/>
              <a:t> in Colombia – the </a:t>
            </a:r>
            <a:r>
              <a:rPr lang="es-EC" dirty="0" smtClean="0"/>
              <a:t>Corporación</a:t>
            </a:r>
            <a:r>
              <a:rPr lang="en-US" dirty="0" smtClean="0"/>
              <a:t> Valle del Cauca (</a:t>
            </a:r>
            <a:r>
              <a:rPr lang="en-US" baseline="0" dirty="0" smtClean="0"/>
              <a:t>CVC). This semi-autonomous government entity</a:t>
            </a:r>
            <a:r>
              <a:rPr lang="en-US" dirty="0"/>
              <a:t> </a:t>
            </a:r>
            <a:r>
              <a:rPr lang="en-US" dirty="0" smtClean="0"/>
              <a:t>will be paying for the next phase and becoming our “scale partner”.</a:t>
            </a:r>
            <a:r>
              <a:rPr lang="en-US" baseline="0" dirty="0" smtClean="0"/>
              <a:t> CVC will essentially double the number of campaigns and impact of the program.</a:t>
            </a:r>
            <a:br>
              <a:rPr lang="en-US" baseline="0" dirty="0" smtClean="0"/>
            </a:br>
            <a:endParaRPr lang="en-US" baseline="0" dirty="0" smtClean="0"/>
          </a:p>
          <a:p>
            <a:pPr>
              <a:defRPr/>
            </a:pPr>
            <a:r>
              <a:rPr lang="en-US" dirty="0"/>
              <a:t>And what’s truly exciting about this model </a:t>
            </a:r>
            <a:r>
              <a:rPr lang="en-US" dirty="0" smtClean="0"/>
              <a:t>is </a:t>
            </a:r>
            <a:r>
              <a:rPr lang="en-US" dirty="0"/>
              <a:t>that it can be applied in watersheds throughout Colombia, the Andes, </a:t>
            </a:r>
            <a:r>
              <a:rPr lang="en-US" dirty="0" smtClean="0"/>
              <a:t>and we expect </a:t>
            </a:r>
            <a:r>
              <a:rPr lang="en-US" dirty="0"/>
              <a:t>in other parts of the world. In Colombia alone there are 33 equivalent organizations like CVC and the Government of Colombia has expressed interest in the model.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FBA6-E356-43A6-91BD-DE220AEFD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0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If we look at the campaigns’ benefits – which include </a:t>
            </a:r>
            <a:r>
              <a:rPr lang="en-US" dirty="0" smtClean="0"/>
              <a:t>local food security, </a:t>
            </a:r>
            <a:r>
              <a:rPr lang="en-US" dirty="0" smtClean="0"/>
              <a:t>clean sustainable water, biodiversity benefits, and communities resilient to climate change – we can see the usefulness of working within a more integrated development landscape.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 would suggest that as we adopt and start to implement the post 2015 Sustainable Development Goals this will become increasingly important.</a:t>
            </a:r>
          </a:p>
          <a:p>
            <a:pPr>
              <a:defRPr/>
            </a:pPr>
            <a:endParaRPr lang="en-US" baseline="0" dirty="0"/>
          </a:p>
          <a:p>
            <a:pPr>
              <a:defRPr/>
            </a:pPr>
            <a:endParaRPr lang="en-US" baseline="0" dirty="0" smtClean="0"/>
          </a:p>
          <a:p>
            <a:pPr lvl="0"/>
            <a:r>
              <a:rPr lang="en-GB" dirty="0" smtClean="0"/>
              <a:t>So in closing, I </a:t>
            </a:r>
            <a:r>
              <a:rPr lang="en-GB" dirty="0"/>
              <a:t>have hopefully provided you with some food for </a:t>
            </a:r>
            <a:r>
              <a:rPr lang="en-GB" dirty="0" smtClean="0"/>
              <a:t>thought, that:</a:t>
            </a:r>
            <a:endParaRPr lang="en-GB" dirty="0"/>
          </a:p>
          <a:p>
            <a:pPr lvl="0"/>
            <a:endParaRPr lang="en-GB" dirty="0"/>
          </a:p>
          <a:p>
            <a:pPr marL="171450" lvl="0" indent="-171450">
              <a:buFont typeface="Arial"/>
              <a:buChar char="•"/>
            </a:pPr>
            <a:r>
              <a:rPr lang="en-GB" dirty="0"/>
              <a:t>B</a:t>
            </a:r>
            <a:r>
              <a:rPr lang="en-GB" dirty="0" smtClean="0"/>
              <a:t>ehaviour change is critical and</a:t>
            </a:r>
          </a:p>
          <a:p>
            <a:pPr marL="171450" lvl="0" indent="-171450">
              <a:buFont typeface="Arial"/>
              <a:buChar char="•"/>
            </a:pPr>
            <a:r>
              <a:rPr lang="en-GB" dirty="0" smtClean="0"/>
              <a:t>At </a:t>
            </a:r>
            <a:r>
              <a:rPr lang="en-GB" dirty="0"/>
              <a:t>community level, </a:t>
            </a:r>
            <a:r>
              <a:rPr lang="en-GB" dirty="0" smtClean="0"/>
              <a:t>we can usefully place </a:t>
            </a:r>
            <a:r>
              <a:rPr lang="en-GB" dirty="0"/>
              <a:t>food and forest within a connected landscape and empowering those communities </a:t>
            </a:r>
            <a:r>
              <a:rPr lang="en-GB" b="1" dirty="0"/>
              <a:t>inspire and sustain</a:t>
            </a:r>
            <a:r>
              <a:rPr lang="en-GB" dirty="0"/>
              <a:t> </a:t>
            </a:r>
            <a:r>
              <a:rPr lang="en-GB" dirty="0" smtClean="0"/>
              <a:t>change</a:t>
            </a: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noProof="0" dirty="0" smtClean="0"/>
              <a:t> </a:t>
            </a:r>
            <a:endParaRPr lang="en-US" noProof="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65169-8177-4A95-A4D4-3EA7CEDC09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647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leave you with the people community</a:t>
            </a:r>
            <a:r>
              <a:rPr lang="en-US" baseline="0" dirty="0" smtClean="0"/>
              <a:t> leaders who are transforming forest management in their municipalities and the water that is not only connecting ecosystems and fundamental to food supply but is also a source of PRIDE and connecting communities to one another in a lasting way.</a:t>
            </a:r>
          </a:p>
          <a:p>
            <a:endParaRPr lang="en-US" dirty="0" smtClean="0"/>
          </a:p>
          <a:p>
            <a:r>
              <a:rPr lang="en-US" dirty="0" smtClean="0"/>
              <a:t>Thank </a:t>
            </a:r>
            <a:r>
              <a:rPr lang="en-US" dirty="0"/>
              <a:t>you so much for your interest in our </a:t>
            </a:r>
            <a:r>
              <a:rPr lang="en-US" dirty="0" smtClean="0"/>
              <a:t>work,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the opportunity to present </a:t>
            </a:r>
            <a:r>
              <a:rPr lang="en-US" dirty="0" smtClean="0"/>
              <a:t>today, and </a:t>
            </a:r>
            <a:r>
              <a:rPr lang="en-US" dirty="0"/>
              <a:t>congratulations to FAO and ECE for this celebration of International Forest </a:t>
            </a:r>
            <a:r>
              <a:rPr lang="en-US" dirty="0" smtClean="0"/>
              <a:t>Day.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FBA6-E356-43A6-91BD-DE220AEFD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646" y="3873394"/>
            <a:ext cx="7612153" cy="441829"/>
          </a:xfrm>
        </p:spPr>
        <p:txBody>
          <a:bodyPr/>
          <a:lstStyle>
            <a:lvl1pPr>
              <a:defRPr sz="4000" b="1" i="0">
                <a:latin typeface="+mn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0" y="227967"/>
            <a:ext cx="9144000" cy="3495490"/>
          </a:xfrm>
        </p:spPr>
        <p:txBody>
          <a:bodyPr/>
          <a:lstStyle>
            <a:lvl1pPr marL="0" indent="0" algn="ctr">
              <a:buNone/>
              <a:defRPr sz="20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4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933532" y="1248389"/>
            <a:ext cx="7753268" cy="3886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33532" y="542771"/>
            <a:ext cx="7753268" cy="441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6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532" y="1241960"/>
            <a:ext cx="7753268" cy="37841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8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3532" y="3553031"/>
            <a:ext cx="7753268" cy="441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33532" y="4125113"/>
            <a:ext cx="7753268" cy="20625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33532" y="227966"/>
            <a:ext cx="7753268" cy="3224101"/>
          </a:xfrm>
        </p:spPr>
        <p:txBody>
          <a:bodyPr/>
          <a:lstStyle>
            <a:lvl1pPr marL="0" indent="0" algn="ctr">
              <a:buNone/>
              <a:defRPr sz="20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1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Slide two photo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14592" y="580593"/>
            <a:ext cx="3659859" cy="44182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14592" y="1495226"/>
            <a:ext cx="3659859" cy="4692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5034715" y="396325"/>
            <a:ext cx="3764779" cy="2846335"/>
          </a:xfrm>
        </p:spPr>
        <p:txBody>
          <a:bodyPr/>
          <a:lstStyle>
            <a:lvl1pPr marL="0" indent="0" algn="ctr">
              <a:buNone/>
              <a:defRPr sz="20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/>
          </p:nvPr>
        </p:nvSpPr>
        <p:spPr>
          <a:xfrm>
            <a:off x="5034715" y="3481281"/>
            <a:ext cx="3764779" cy="2706386"/>
          </a:xfrm>
        </p:spPr>
        <p:txBody>
          <a:bodyPr/>
          <a:lstStyle>
            <a:lvl1pPr marL="0" indent="0" algn="ctr">
              <a:buNone/>
              <a:defRPr sz="20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6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Slide two photo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52730" y="571585"/>
            <a:ext cx="3494579" cy="44182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52730" y="1495226"/>
            <a:ext cx="3494579" cy="4692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969558" y="396325"/>
            <a:ext cx="3764779" cy="2846335"/>
          </a:xfrm>
        </p:spPr>
        <p:txBody>
          <a:bodyPr/>
          <a:lstStyle>
            <a:lvl1pPr marL="0" indent="0" algn="ctr">
              <a:buNone/>
              <a:defRPr sz="20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969558" y="3481281"/>
            <a:ext cx="3764779" cy="2706386"/>
          </a:xfrm>
        </p:spPr>
        <p:txBody>
          <a:bodyPr/>
          <a:lstStyle>
            <a:lvl1pPr marL="0" indent="0" algn="ctr">
              <a:buNone/>
              <a:defRPr sz="20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07FA60-F92C-4BFD-BD77-C45BE5B519C6}" type="datetimeFigureOut">
              <a:rPr lang="en-US" smtClean="0">
                <a:solidFill>
                  <a:prstClr val="black"/>
                </a:solidFill>
              </a:rPr>
              <a:pPr/>
              <a:t>3/19/15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9E021-9504-46E0-A7A8-3AE60861CB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6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3532" y="542771"/>
            <a:ext cx="7753268" cy="441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532" y="1350520"/>
            <a:ext cx="7753268" cy="3784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33532" y="6621227"/>
            <a:ext cx="8527968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are_Vert_RGB T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24" y="5937250"/>
            <a:ext cx="606362" cy="806104"/>
          </a:xfrm>
          <a:prstGeom prst="rect">
            <a:avLst/>
          </a:prstGeom>
        </p:spPr>
      </p:pic>
      <p:pic>
        <p:nvPicPr>
          <p:cNvPr id="7" name="Picture 6" descr="rare_Vert_RGB T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24" y="5937250"/>
            <a:ext cx="606362" cy="8061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33532" y="6621227"/>
            <a:ext cx="8940718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7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hyperlink" Target="https://www.youtube.com/watch?v=nj7P30Q07F4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1" y="-21230"/>
            <a:ext cx="5181600" cy="4648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230"/>
            <a:ext cx="3124200" cy="4648200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8458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Inspire change</a:t>
            </a:r>
            <a:br>
              <a:rPr lang="en-US" sz="3600" dirty="0" smtClean="0"/>
            </a:br>
            <a:r>
              <a:rPr lang="en-US" sz="3600" dirty="0" smtClean="0"/>
              <a:t>so </a:t>
            </a:r>
            <a:r>
              <a:rPr lang="en-US" sz="3600" dirty="0" smtClean="0"/>
              <a:t>people and nature </a:t>
            </a:r>
            <a:r>
              <a:rPr lang="en-US" sz="3600" dirty="0" smtClean="0"/>
              <a:t>th</a:t>
            </a:r>
            <a:r>
              <a:rPr lang="en-US" sz="3200" dirty="0" smtClean="0"/>
              <a:t>rive</a:t>
            </a:r>
            <a:endParaRPr lang="en-US" sz="3600" dirty="0"/>
          </a:p>
        </p:txBody>
      </p:sp>
      <p:pic>
        <p:nvPicPr>
          <p:cNvPr id="6" name="Picture 5" descr="Rare Pride (Nueva Cajamarca, Peru) 2380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72"/>
          <a:stretch/>
        </p:blipFill>
        <p:spPr>
          <a:xfrm>
            <a:off x="2978727" y="-97429"/>
            <a:ext cx="3574473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9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ador-Deforestation_0037-Edit cop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096818" y="549563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600" dirty="0" err="1" smtClean="0"/>
          </a:p>
        </p:txBody>
      </p:sp>
      <p:grpSp>
        <p:nvGrpSpPr>
          <p:cNvPr id="47" name="Group 46"/>
          <p:cNvGrpSpPr/>
          <p:nvPr/>
        </p:nvGrpSpPr>
        <p:grpSpPr>
          <a:xfrm>
            <a:off x="246143" y="210593"/>
            <a:ext cx="4190120" cy="2178380"/>
            <a:chOff x="246143" y="210593"/>
            <a:chExt cx="4190120" cy="2178380"/>
          </a:xfrm>
        </p:grpSpPr>
        <p:grpSp>
          <p:nvGrpSpPr>
            <p:cNvPr id="29" name="Group 28"/>
            <p:cNvGrpSpPr/>
            <p:nvPr/>
          </p:nvGrpSpPr>
          <p:grpSpPr>
            <a:xfrm>
              <a:off x="3169475" y="1158525"/>
              <a:ext cx="1266788" cy="299357"/>
              <a:chOff x="5673732" y="3889387"/>
              <a:chExt cx="1266788" cy="29935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641163" y="3889387"/>
                <a:ext cx="299357" cy="2993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5673732" y="4040909"/>
                <a:ext cx="1114995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headEnd type="oval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ounded Rectangle 5"/>
            <p:cNvSpPr/>
            <p:nvPr/>
          </p:nvSpPr>
          <p:spPr>
            <a:xfrm>
              <a:off x="246143" y="210593"/>
              <a:ext cx="3077524" cy="21783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r>
                <a:rPr lang="en-US" b="1" dirty="0">
                  <a:solidFill>
                    <a:srgbClr val="FFFFFF"/>
                  </a:solidFill>
                </a:rPr>
                <a:t>Landowners receive incentives to conserve watershed habitat – like barbed wire to keep cattle out of rivers, bee hives or shade-grown coffee. 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80046" y="2293228"/>
            <a:ext cx="3869411" cy="1313151"/>
            <a:chOff x="4880046" y="2293228"/>
            <a:chExt cx="3869411" cy="1313151"/>
          </a:xfrm>
        </p:grpSpPr>
        <p:grpSp>
          <p:nvGrpSpPr>
            <p:cNvPr id="39" name="Group 38"/>
            <p:cNvGrpSpPr/>
            <p:nvPr/>
          </p:nvGrpSpPr>
          <p:grpSpPr>
            <a:xfrm>
              <a:off x="4880046" y="2830555"/>
              <a:ext cx="1093148" cy="299357"/>
              <a:chOff x="6641163" y="3889387"/>
              <a:chExt cx="1093148" cy="299357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641163" y="3889387"/>
                <a:ext cx="299357" cy="2993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6788727" y="4039066"/>
                <a:ext cx="945584" cy="1843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headEnd type="oval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ounded Rectangle 37"/>
            <p:cNvSpPr/>
            <p:nvPr/>
          </p:nvSpPr>
          <p:spPr>
            <a:xfrm>
              <a:off x="5671933" y="2293228"/>
              <a:ext cx="3077524" cy="131315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r>
                <a:rPr lang="en-US" b="1" dirty="0">
                  <a:solidFill>
                    <a:srgbClr val="FFFFFF"/>
                  </a:solidFill>
                </a:rPr>
                <a:t>Communities take pride in their efforts to conserve forests and grasslands. 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246143" y="5001892"/>
            <a:ext cx="3077524" cy="150640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en-US" b="1" dirty="0">
                <a:solidFill>
                  <a:srgbClr val="FFFFFF"/>
                </a:solidFill>
              </a:rPr>
              <a:t>People and nature benefit from a cleaner and more </a:t>
            </a:r>
            <a:r>
              <a:rPr lang="en-US" b="1" dirty="0" smtClean="0">
                <a:solidFill>
                  <a:srgbClr val="FFFFFF"/>
                </a:solidFill>
              </a:rPr>
              <a:t>reliable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water </a:t>
            </a:r>
            <a:r>
              <a:rPr lang="en-US" b="1" dirty="0" smtClean="0">
                <a:solidFill>
                  <a:srgbClr val="FFFFFF"/>
                </a:solidFill>
              </a:rPr>
              <a:t>supply for farming and drinking.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880046" y="4328046"/>
            <a:ext cx="3869411" cy="2178380"/>
            <a:chOff x="4880046" y="4328046"/>
            <a:chExt cx="3869411" cy="2178380"/>
          </a:xfrm>
        </p:grpSpPr>
        <p:grpSp>
          <p:nvGrpSpPr>
            <p:cNvPr id="35" name="Group 34"/>
            <p:cNvGrpSpPr/>
            <p:nvPr/>
          </p:nvGrpSpPr>
          <p:grpSpPr>
            <a:xfrm>
              <a:off x="4880046" y="5329801"/>
              <a:ext cx="1093148" cy="299357"/>
              <a:chOff x="6641163" y="3889387"/>
              <a:chExt cx="1093148" cy="299357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641163" y="3889387"/>
                <a:ext cx="299357" cy="2993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H="1">
                <a:off x="6788727" y="4039066"/>
                <a:ext cx="945584" cy="1843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headEnd type="oval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ounded Rectangle 33"/>
            <p:cNvSpPr/>
            <p:nvPr/>
          </p:nvSpPr>
          <p:spPr>
            <a:xfrm>
              <a:off x="5671933" y="4328046"/>
              <a:ext cx="3077524" cy="21783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Downstream water users pay into a fund, often through their water bill, which finances incentives for upstream landowners to conserve land.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44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19 at 11.41.22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" b="216"/>
          <a:stretch/>
        </p:blipFill>
        <p:spPr>
          <a:xfrm>
            <a:off x="0" y="76200"/>
            <a:ext cx="9164749" cy="6781800"/>
          </a:xfrm>
        </p:spPr>
      </p:pic>
    </p:spTree>
    <p:extLst>
      <p:ext uri="{BB962C8B-B14F-4D97-AF65-F5344CB8AC3E}">
        <p14:creationId xmlns:p14="http://schemas.microsoft.com/office/powerpoint/2010/main" val="52739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625782" y="1399783"/>
            <a:ext cx="1371600" cy="13859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928" y="5168906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50" dirty="0">
                <a:solidFill>
                  <a:schemeClr val="bg1"/>
                </a:solidFill>
                <a:latin typeface="Century Gothic"/>
                <a:cs typeface="Century Gothic"/>
              </a:rPr>
              <a:t>Expectation of Impact</a:t>
            </a:r>
          </a:p>
        </p:txBody>
      </p:sp>
      <p:pic>
        <p:nvPicPr>
          <p:cNvPr id="8198" name="Picture 3" descr="C:\Paloma\RARE\Recruiting\Diseño y Brochures\Cohort icons\AZE 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011" y="3910947"/>
            <a:ext cx="12636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 descr="C:\Paloma\RARE\Recruiting\Diseño y Brochures\Cohort icons\livelihoo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2761" y="3927865"/>
            <a:ext cx="12176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76200" y="2903547"/>
            <a:ext cx="23622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spc="-15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entury Gothic"/>
              </a:rPr>
              <a:t>Habitat protection</a:t>
            </a:r>
            <a:endParaRPr lang="en-US" sz="2000" spc="-15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3736" y="5260698"/>
            <a:ext cx="2362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spc="-15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entury Gothic"/>
              </a:rPr>
              <a:t>Species protection</a:t>
            </a:r>
            <a:endParaRPr lang="en-US" sz="2000" spc="-15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2200" y="2949714"/>
            <a:ext cx="2362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spc="-15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entury Gothic"/>
              </a:rPr>
              <a:t>Improved water quality</a:t>
            </a:r>
            <a:endParaRPr lang="en-US" sz="2000" spc="-15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8144" y="5272753"/>
            <a:ext cx="2399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spc="-15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entury Gothic"/>
              </a:rPr>
              <a:t>Improved Livelihoods</a:t>
            </a:r>
            <a:endParaRPr lang="en-US" sz="2000" spc="-15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0"/>
            <a:ext cx="8077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ea typeface="+mj-ea"/>
                <a:cs typeface="+mj-cs"/>
              </a:rPr>
              <a:t>Integrated landscapes – </a:t>
            </a:r>
            <a:br>
              <a:rPr lang="en-US" sz="3600" b="1" dirty="0" smtClean="0">
                <a:ea typeface="+mj-ea"/>
                <a:cs typeface="+mj-cs"/>
              </a:rPr>
            </a:br>
            <a:r>
              <a:rPr lang="en-US" sz="3600" b="1" dirty="0" smtClean="0">
                <a:ea typeface="+mj-ea"/>
                <a:cs typeface="+mj-cs"/>
              </a:rPr>
              <a:t>climate compatible development</a:t>
            </a:r>
            <a:endParaRPr lang="en-US" sz="3600" b="1" dirty="0"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968" y="3897327"/>
            <a:ext cx="1293802" cy="14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3875" y="1407287"/>
            <a:ext cx="1268046" cy="145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763" y="1418997"/>
            <a:ext cx="1317707" cy="147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40" y="3927865"/>
            <a:ext cx="1899486" cy="122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993776" y="2875826"/>
            <a:ext cx="23622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spc="-15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entury Gothic"/>
              </a:rPr>
              <a:t>Food security</a:t>
            </a:r>
            <a:endParaRPr lang="en-US" sz="2000" spc="-15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42928" y="5332706"/>
            <a:ext cx="2413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spc="-15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entury Gothic"/>
              </a:rPr>
              <a:t>Flood </a:t>
            </a:r>
            <a:br>
              <a:rPr lang="en-US" sz="2000" spc="-15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entury Gothic"/>
              </a:rPr>
            </a:br>
            <a:r>
              <a:rPr lang="en-US" sz="2000" spc="-15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entury Gothic"/>
              </a:rPr>
              <a:t>prevention </a:t>
            </a:r>
            <a:endParaRPr lang="en-US" sz="2000" spc="-15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228600" y="5180701"/>
            <a:ext cx="2413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spc="-15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entury Gothic"/>
              </a:rPr>
              <a:t>Fire control</a:t>
            </a:r>
            <a:endParaRPr lang="en-US" sz="2000" spc="-15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0960" y="2893183"/>
            <a:ext cx="2413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000" spc="-15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entury Gothic"/>
              </a:rPr>
              <a:t>Institutional innovation</a:t>
            </a:r>
            <a:endParaRPr lang="en-US" sz="2000" spc="-15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Century Gothic"/>
            </a:endParaRPr>
          </a:p>
        </p:txBody>
      </p:sp>
      <p:pic>
        <p:nvPicPr>
          <p:cNvPr id="26" name="Picture 2" descr="C:\Paloma\RARE\Recruiting\Diseño y Brochures\Cohort icons\Carbon Forest 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1451236"/>
            <a:ext cx="1281113" cy="126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3" descr="C:\Paloma\RARE\Recruiting\Diseño y Brochures\Cohort icons\AZE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83011" y="3886200"/>
            <a:ext cx="12636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40" y="3903118"/>
            <a:ext cx="1899486" cy="122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445" y="1534926"/>
            <a:ext cx="1222937" cy="11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6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:\Bilder\2011\Feldarbeit\Imunana Channel\DSC00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5-03-19 at 1.00.0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9508" r="4405" b="38771"/>
          <a:stretch/>
        </p:blipFill>
        <p:spPr>
          <a:xfrm>
            <a:off x="0" y="0"/>
            <a:ext cx="9144000" cy="2609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715000"/>
            <a:ext cx="7391400" cy="3810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https://www.youtube.com/watch?v=nj7P30Q07F4</a:t>
            </a:r>
            <a:endParaRPr lang="en-US" dirty="0"/>
          </a:p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83699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3">
      <a:dk1>
        <a:sysClr val="windowText" lastClr="000000"/>
      </a:dk1>
      <a:lt1>
        <a:srgbClr val="FFFFFF"/>
      </a:lt1>
      <a:dk2>
        <a:srgbClr val="005BBB"/>
      </a:dk2>
      <a:lt2>
        <a:srgbClr val="008542"/>
      </a:lt2>
      <a:accent1>
        <a:srgbClr val="5E6A71"/>
      </a:accent1>
      <a:accent2>
        <a:srgbClr val="7AB800"/>
      </a:accent2>
      <a:accent3>
        <a:srgbClr val="00AFD8"/>
      </a:accent3>
      <a:accent4>
        <a:srgbClr val="EEAF00"/>
      </a:accent4>
      <a:accent5>
        <a:srgbClr val="A76F3E"/>
      </a:accent5>
      <a:accent6>
        <a:srgbClr val="AA1948"/>
      </a:accent6>
      <a:hlink>
        <a:srgbClr val="0F227E"/>
      </a:hlink>
      <a:folHlink>
        <a:srgbClr val="030923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6529</TotalTime>
  <Words>676</Words>
  <Application>Microsoft Macintosh PowerPoint</Application>
  <PresentationFormat>On-screen Show (4:3)</PresentationFormat>
  <Paragraphs>67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amoen</dc:creator>
  <cp:lastModifiedBy>Gerald Miles</cp:lastModifiedBy>
  <cp:revision>154</cp:revision>
  <dcterms:created xsi:type="dcterms:W3CDTF">2014-10-23T18:00:26Z</dcterms:created>
  <dcterms:modified xsi:type="dcterms:W3CDTF">2015-03-20T11:31:49Z</dcterms:modified>
</cp:coreProperties>
</file>