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74" r:id="rId2"/>
    <p:sldId id="601" r:id="rId3"/>
    <p:sldId id="602" r:id="rId4"/>
    <p:sldId id="603" r:id="rId5"/>
    <p:sldId id="604" r:id="rId6"/>
    <p:sldId id="608" r:id="rId7"/>
    <p:sldId id="568" r:id="rId8"/>
    <p:sldId id="569" r:id="rId9"/>
    <p:sldId id="570" r:id="rId10"/>
    <p:sldId id="573" r:id="rId11"/>
    <p:sldId id="586" r:id="rId12"/>
    <p:sldId id="605" r:id="rId13"/>
    <p:sldId id="598" r:id="rId14"/>
    <p:sldId id="575" r:id="rId15"/>
    <p:sldId id="578" r:id="rId16"/>
    <p:sldId id="595" r:id="rId17"/>
    <p:sldId id="592" r:id="rId18"/>
    <p:sldId id="607" r:id="rId19"/>
    <p:sldId id="609" r:id="rId20"/>
    <p:sldId id="610" r:id="rId21"/>
    <p:sldId id="574" r:id="rId22"/>
    <p:sldId id="606" r:id="rId23"/>
    <p:sldId id="611" r:id="rId24"/>
    <p:sldId id="576" r:id="rId25"/>
  </p:sldIdLst>
  <p:sldSz cx="9144000" cy="6858000" type="screen4x3"/>
  <p:notesSz cx="6797675" cy="9874250"/>
  <p:embeddedFontLst>
    <p:embeddedFont>
      <p:font typeface="Frutiger LT Com 55 Roman" pitchFamily="34" charset="0"/>
      <p:regular r:id="rId28"/>
      <p:bold r:id="rId29"/>
      <p:italic r:id="rId30"/>
    </p:embeddedFont>
    <p:embeddedFont>
      <p:font typeface="Frutiger LT Com 45 Light" pitchFamily="34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4D2D2"/>
    <a:srgbClr val="2F4881"/>
    <a:srgbClr val="112A63"/>
    <a:srgbClr val="336699"/>
    <a:srgbClr val="000066"/>
    <a:srgbClr val="3399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0" autoAdjust="0"/>
    <p:restoredTop sz="90305" autoAdjust="0"/>
  </p:normalViewPr>
  <p:slideViewPr>
    <p:cSldViewPr snapToGrid="0">
      <p:cViewPr>
        <p:scale>
          <a:sx n="130" d="100"/>
          <a:sy n="130" d="100"/>
        </p:scale>
        <p:origin x="-516" y="1182"/>
      </p:cViewPr>
      <p:guideLst>
        <p:guide orient="horz" pos="3695"/>
        <p:guide orient="horz" pos="241"/>
        <p:guide pos="5470"/>
        <p:guide pos="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54"/>
    </p:cViewPr>
  </p:sorterViewPr>
  <p:notesViewPr>
    <p:cSldViewPr snapToGrid="0">
      <p:cViewPr varScale="1">
        <p:scale>
          <a:sx n="75" d="100"/>
          <a:sy n="75" d="100"/>
        </p:scale>
        <p:origin x="-3030" y="-90"/>
      </p:cViewPr>
      <p:guideLst>
        <p:guide orient="horz" pos="3110"/>
        <p:guide pos="2141"/>
      </p:guideLst>
    </p:cSldViewPr>
  </p:notesViewPr>
  <p:gridSpacing cx="155954413" cy="1559544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barChart>
        <c:barDir val="col"/>
        <c:grouping val="clustered"/>
        <c:ser>
          <c:idx val="0"/>
          <c:order val="0"/>
          <c:tx>
            <c:strRef>
              <c:f>Tabelle1!$A$4</c:f>
              <c:strCache>
                <c:ptCount val="1"/>
                <c:pt idx="0">
                  <c:v>BIP</c:v>
                </c:pt>
              </c:strCache>
            </c:strRef>
          </c:tx>
          <c:cat>
            <c:strRef>
              <c:f>Tabelle1!$B$3:$F$3</c:f>
              <c:strCache>
                <c:ptCount val="5"/>
                <c:pt idx="0">
                  <c:v>M1: 
Fuß &amp; 
Rad</c:v>
                </c:pt>
                <c:pt idx="1">
                  <c:v>M2: 
ÖPNV</c:v>
                </c:pt>
                <c:pt idx="2">
                  <c:v>M3: 
kürzere 
Wege</c:v>
                </c:pt>
                <c:pt idx="3">
                  <c:v>M4: 
Kraftst.-
efizienz</c:v>
                </c:pt>
                <c:pt idx="4">
                  <c:v>M5: 
Güter-
bahn</c:v>
                </c:pt>
              </c:strCache>
            </c:strRef>
          </c:cat>
          <c:val>
            <c:numRef>
              <c:f>Tabelle1!$B$4:$F$4</c:f>
              <c:numCache>
                <c:formatCode>0.0%</c:formatCode>
                <c:ptCount val="5"/>
                <c:pt idx="0">
                  <c:v>1.1100000000000044E-2</c:v>
                </c:pt>
                <c:pt idx="1">
                  <c:v>1.5599999999999999E-2</c:v>
                </c:pt>
                <c:pt idx="2">
                  <c:v>2.2300000000000049E-2</c:v>
                </c:pt>
                <c:pt idx="3">
                  <c:v>-1.8000000000000065E-3</c:v>
                </c:pt>
                <c:pt idx="4">
                  <c:v>2.0000000000000063E-4</c:v>
                </c:pt>
              </c:numCache>
            </c:numRef>
          </c:val>
        </c:ser>
        <c:ser>
          <c:idx val="1"/>
          <c:order val="1"/>
          <c:tx>
            <c:strRef>
              <c:f>Tabelle1!$A$5</c:f>
              <c:strCache>
                <c:ptCount val="1"/>
                <c:pt idx="0">
                  <c:v>Beschäftigung</c:v>
                </c:pt>
              </c:strCache>
            </c:strRef>
          </c:tx>
          <c:cat>
            <c:strRef>
              <c:f>Tabelle1!$B$3:$F$3</c:f>
              <c:strCache>
                <c:ptCount val="5"/>
                <c:pt idx="0">
                  <c:v>M1: 
Fuß &amp; 
Rad</c:v>
                </c:pt>
                <c:pt idx="1">
                  <c:v>M2: 
ÖPNV</c:v>
                </c:pt>
                <c:pt idx="2">
                  <c:v>M3: 
kürzere 
Wege</c:v>
                </c:pt>
                <c:pt idx="3">
                  <c:v>M4: 
Kraftst.-
efizienz</c:v>
                </c:pt>
                <c:pt idx="4">
                  <c:v>M5: 
Güter-
bahn</c:v>
                </c:pt>
              </c:strCache>
            </c:strRef>
          </c:cat>
          <c:val>
            <c:numRef>
              <c:f>Tabelle1!$B$5:$F$5</c:f>
              <c:numCache>
                <c:formatCode>0.0%</c:formatCode>
                <c:ptCount val="5"/>
                <c:pt idx="0">
                  <c:v>1.3700000000000051E-2</c:v>
                </c:pt>
                <c:pt idx="1">
                  <c:v>1.7600000000000074E-2</c:v>
                </c:pt>
                <c:pt idx="2">
                  <c:v>2.4900000000000002E-2</c:v>
                </c:pt>
                <c:pt idx="3">
                  <c:v>-1.6000000000000061E-3</c:v>
                </c:pt>
                <c:pt idx="4">
                  <c:v>-8.0000000000000275E-4</c:v>
                </c:pt>
              </c:numCache>
            </c:numRef>
          </c:val>
        </c:ser>
        <c:ser>
          <c:idx val="2"/>
          <c:order val="2"/>
          <c:tx>
            <c:strRef>
              <c:f>Tabelle1!$A$6</c:f>
              <c:strCache>
                <c:ptCount val="1"/>
                <c:pt idx="0">
                  <c:v>Investitionen</c:v>
                </c:pt>
              </c:strCache>
            </c:strRef>
          </c:tx>
          <c:cat>
            <c:strRef>
              <c:f>Tabelle1!$B$3:$F$3</c:f>
              <c:strCache>
                <c:ptCount val="5"/>
                <c:pt idx="0">
                  <c:v>M1: 
Fuß &amp; 
Rad</c:v>
                </c:pt>
                <c:pt idx="1">
                  <c:v>M2: 
ÖPNV</c:v>
                </c:pt>
                <c:pt idx="2">
                  <c:v>M3: 
kürzere 
Wege</c:v>
                </c:pt>
                <c:pt idx="3">
                  <c:v>M4: 
Kraftst.-
efizienz</c:v>
                </c:pt>
                <c:pt idx="4">
                  <c:v>M5: 
Güter-
bahn</c:v>
                </c:pt>
              </c:strCache>
            </c:strRef>
          </c:cat>
          <c:val>
            <c:numRef>
              <c:f>Tabelle1!$B$6:$F$6</c:f>
              <c:numCache>
                <c:formatCode>0.0%</c:formatCode>
                <c:ptCount val="5"/>
                <c:pt idx="0">
                  <c:v>5.4500000000000125E-2</c:v>
                </c:pt>
                <c:pt idx="1">
                  <c:v>7.0300000000000196E-2</c:v>
                </c:pt>
                <c:pt idx="2">
                  <c:v>9.0900000000000064E-2</c:v>
                </c:pt>
                <c:pt idx="3">
                  <c:v>-9.9000000000000268E-3</c:v>
                </c:pt>
                <c:pt idx="4">
                  <c:v>-1.2999999999999991E-3</c:v>
                </c:pt>
              </c:numCache>
            </c:numRef>
          </c:val>
        </c:ser>
        <c:ser>
          <c:idx val="3"/>
          <c:order val="3"/>
          <c:tx>
            <c:strRef>
              <c:f>Tabelle1!$A$7</c:f>
              <c:strCache>
                <c:ptCount val="1"/>
                <c:pt idx="0">
                  <c:v>Verkehrswegebau</c:v>
                </c:pt>
              </c:strCache>
            </c:strRef>
          </c:tx>
          <c:cat>
            <c:strRef>
              <c:f>Tabelle1!$B$3:$F$3</c:f>
              <c:strCache>
                <c:ptCount val="5"/>
                <c:pt idx="0">
                  <c:v>M1: 
Fuß &amp; 
Rad</c:v>
                </c:pt>
                <c:pt idx="1">
                  <c:v>M2: 
ÖPNV</c:v>
                </c:pt>
                <c:pt idx="2">
                  <c:v>M3: 
kürzere 
Wege</c:v>
                </c:pt>
                <c:pt idx="3">
                  <c:v>M4: 
Kraftst.-
efizienz</c:v>
                </c:pt>
                <c:pt idx="4">
                  <c:v>M5: 
Güter-
bahn</c:v>
                </c:pt>
              </c:strCache>
            </c:strRef>
          </c:cat>
          <c:val>
            <c:numRef>
              <c:f>Tabelle1!$B$7:$F$7</c:f>
              <c:numCache>
                <c:formatCode>0.0%</c:formatCode>
                <c:ptCount val="5"/>
                <c:pt idx="0">
                  <c:v>3.6700000000000052E-2</c:v>
                </c:pt>
                <c:pt idx="1">
                  <c:v>7.4800000000000227E-2</c:v>
                </c:pt>
                <c:pt idx="2">
                  <c:v>0.37270000000000031</c:v>
                </c:pt>
                <c:pt idx="3">
                  <c:v>-1.9000000000000059E-3</c:v>
                </c:pt>
                <c:pt idx="4">
                  <c:v>-9.5500000000000321E-2</c:v>
                </c:pt>
              </c:numCache>
            </c:numRef>
          </c:val>
        </c:ser>
        <c:ser>
          <c:idx val="4"/>
          <c:order val="4"/>
          <c:tx>
            <c:strRef>
              <c:f>Tabelle1!$A$8</c:f>
              <c:strCache>
                <c:ptCount val="1"/>
                <c:pt idx="0">
                  <c:v>KIimagase(CO2)</c:v>
                </c:pt>
              </c:strCache>
            </c:strRef>
          </c:tx>
          <c:cat>
            <c:strRef>
              <c:f>Tabelle1!$B$3:$F$3</c:f>
              <c:strCache>
                <c:ptCount val="5"/>
                <c:pt idx="0">
                  <c:v>M1: 
Fuß &amp; 
Rad</c:v>
                </c:pt>
                <c:pt idx="1">
                  <c:v>M2: 
ÖPNV</c:v>
                </c:pt>
                <c:pt idx="2">
                  <c:v>M3: 
kürzere 
Wege</c:v>
                </c:pt>
                <c:pt idx="3">
                  <c:v>M4: 
Kraftst.-
efizienz</c:v>
                </c:pt>
                <c:pt idx="4">
                  <c:v>M5: 
Güter-
bahn</c:v>
                </c:pt>
              </c:strCache>
            </c:strRef>
          </c:cat>
          <c:val>
            <c:numRef>
              <c:f>Tabelle1!$B$8:$F$8</c:f>
              <c:numCache>
                <c:formatCode>0.0%</c:formatCode>
                <c:ptCount val="5"/>
                <c:pt idx="0">
                  <c:v>-1.0999999999999999E-2</c:v>
                </c:pt>
                <c:pt idx="1">
                  <c:v>-9.0000000000000305E-3</c:v>
                </c:pt>
                <c:pt idx="2">
                  <c:v>-0.36300000000000032</c:v>
                </c:pt>
                <c:pt idx="3">
                  <c:v>-4.3000000000000003E-2</c:v>
                </c:pt>
                <c:pt idx="4">
                  <c:v>-0.17</c:v>
                </c:pt>
              </c:numCache>
            </c:numRef>
          </c:val>
        </c:ser>
        <c:ser>
          <c:idx val="5"/>
          <c:order val="5"/>
          <c:tx>
            <c:strRef>
              <c:f>Tabelle1!$A$9</c:f>
              <c:strCache>
                <c:ptCount val="1"/>
                <c:pt idx="0">
                  <c:v>Luftschadstoffe (NOx)</c:v>
                </c:pt>
              </c:strCache>
            </c:strRef>
          </c:tx>
          <c:cat>
            <c:strRef>
              <c:f>Tabelle1!$B$3:$F$3</c:f>
              <c:strCache>
                <c:ptCount val="5"/>
                <c:pt idx="0">
                  <c:v>M1: 
Fuß &amp; 
Rad</c:v>
                </c:pt>
                <c:pt idx="1">
                  <c:v>M2: 
ÖPNV</c:v>
                </c:pt>
                <c:pt idx="2">
                  <c:v>M3: 
kürzere 
Wege</c:v>
                </c:pt>
                <c:pt idx="3">
                  <c:v>M4: 
Kraftst.-
efizienz</c:v>
                </c:pt>
                <c:pt idx="4">
                  <c:v>M5: 
Güter-
bahn</c:v>
                </c:pt>
              </c:strCache>
            </c:strRef>
          </c:cat>
          <c:val>
            <c:numRef>
              <c:f>Tabelle1!$B$9:$F$9</c:f>
              <c:numCache>
                <c:formatCode>0.0%</c:formatCode>
                <c:ptCount val="5"/>
                <c:pt idx="0">
                  <c:v>-7.5000000000000136E-2</c:v>
                </c:pt>
                <c:pt idx="1">
                  <c:v>-6.2000000000000138E-2</c:v>
                </c:pt>
                <c:pt idx="2">
                  <c:v>-0.34300000000000086</c:v>
                </c:pt>
                <c:pt idx="3">
                  <c:v>-0.15700000000000039</c:v>
                </c:pt>
                <c:pt idx="4">
                  <c:v>0</c:v>
                </c:pt>
              </c:numCache>
            </c:numRef>
          </c:val>
        </c:ser>
        <c:axId val="95788032"/>
        <c:axId val="100566144"/>
      </c:barChart>
      <c:catAx>
        <c:axId val="95788032"/>
        <c:scaling>
          <c:orientation val="minMax"/>
        </c:scaling>
        <c:axPos val="b"/>
        <c:majorGridlines/>
        <c:tickLblPos val="high"/>
        <c:txPr>
          <a:bodyPr rot="0"/>
          <a:lstStyle/>
          <a:p>
            <a:pPr>
              <a:defRPr/>
            </a:pPr>
            <a:endParaRPr lang="de-DE"/>
          </a:p>
        </c:txPr>
        <c:crossAx val="100566144"/>
        <c:crosses val="autoZero"/>
        <c:auto val="1"/>
        <c:lblAlgn val="ctr"/>
        <c:lblOffset val="100"/>
      </c:catAx>
      <c:valAx>
        <c:axId val="100566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noProof="0" dirty="0" smtClean="0"/>
                  <a:t>Change 2030 against reference case without measures</a:t>
                </a:r>
                <a:endParaRPr lang="en-US" noProof="0" dirty="0"/>
              </a:p>
            </c:rich>
          </c:tx>
          <c:layout/>
        </c:title>
        <c:numFmt formatCode="0%" sourceLinked="0"/>
        <c:tickLblPos val="nextTo"/>
        <c:crossAx val="9578803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000"/>
            </a:pPr>
            <a:endParaRPr lang="de-DE"/>
          </a:p>
        </c:txPr>
      </c:legendEntry>
      <c:layout/>
    </c:legend>
    <c:plotVisOnly val="1"/>
  </c:chart>
  <c:txPr>
    <a:bodyPr/>
    <a:lstStyle/>
    <a:p>
      <a:pPr>
        <a:defRPr sz="1400"/>
      </a:pPr>
      <a:endParaRPr lang="de-DE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0.78004</cdr:x>
      <cdr:y>0.2756</cdr:y>
    </cdr:from>
    <cdr:to>
      <cdr:x>0.97516</cdr:x>
      <cdr:y>0.72224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767414" y="1025525"/>
          <a:ext cx="1692771" cy="16619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sz="1800" dirty="0" smtClean="0"/>
            <a:t>GDP</a:t>
          </a:r>
        </a:p>
        <a:p xmlns:a="http://schemas.openxmlformats.org/drawingml/2006/main">
          <a:r>
            <a:rPr lang="en-US" sz="1800" dirty="0" smtClean="0"/>
            <a:t>Employment</a:t>
          </a:r>
        </a:p>
        <a:p xmlns:a="http://schemas.openxmlformats.org/drawingml/2006/main">
          <a:r>
            <a:rPr lang="en-US" sz="1800" dirty="0" smtClean="0"/>
            <a:t>Investment</a:t>
          </a:r>
        </a:p>
        <a:p xmlns:a="http://schemas.openxmlformats.org/drawingml/2006/main">
          <a:r>
            <a:rPr lang="en-US" sz="1800" dirty="0" smtClean="0"/>
            <a:t>Transp. </a:t>
          </a:r>
          <a:r>
            <a:rPr lang="en-US" sz="1800" dirty="0" err="1" smtClean="0"/>
            <a:t>infrastr</a:t>
          </a:r>
          <a:r>
            <a:rPr lang="en-US" sz="1800" dirty="0" smtClean="0"/>
            <a:t>.</a:t>
          </a:r>
        </a:p>
        <a:p xmlns:a="http://schemas.openxmlformats.org/drawingml/2006/main">
          <a:r>
            <a:rPr lang="en-US" sz="1800" dirty="0" smtClean="0"/>
            <a:t>THG (CO2)</a:t>
          </a:r>
        </a:p>
        <a:p xmlns:a="http://schemas.openxmlformats.org/drawingml/2006/main">
          <a:r>
            <a:rPr lang="en-US" sz="1800" dirty="0" smtClean="0"/>
            <a:t>Air pollutants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354" tIns="45679" rIns="91354" bIns="45679" rtlCol="0"/>
          <a:lstStyle>
            <a:lvl1pPr algn="l">
              <a:defRPr sz="1200">
                <a:latin typeface="Frutiger LT Com 55 Roman" pitchFamily="1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354" tIns="45679" rIns="91354" bIns="45679" rtlCol="0"/>
          <a:lstStyle>
            <a:lvl1pPr algn="r">
              <a:defRPr sz="1200">
                <a:latin typeface="Frutiger LT Com 55 Roman" pitchFamily="1" charset="0"/>
                <a:cs typeface="+mn-cs"/>
              </a:defRPr>
            </a:lvl1pPr>
          </a:lstStyle>
          <a:p>
            <a:pPr>
              <a:defRPr/>
            </a:pPr>
            <a:fld id="{749690B2-16B3-4568-88DE-BD025ECA686D}" type="datetimeFigureOut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354" tIns="45679" rIns="91354" bIns="45679" rtlCol="0" anchor="b"/>
          <a:lstStyle>
            <a:lvl1pPr algn="l">
              <a:defRPr sz="1200">
                <a:latin typeface="Frutiger LT Com 55 Roman" pitchFamily="1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354" tIns="45679" rIns="91354" bIns="45679" rtlCol="0" anchor="b"/>
          <a:lstStyle>
            <a:lvl1pPr algn="r">
              <a:defRPr sz="1200">
                <a:latin typeface="Frutiger LT Com 55 Roman" pitchFamily="1" charset="0"/>
                <a:cs typeface="+mn-cs"/>
              </a:defRPr>
            </a:lvl1pPr>
          </a:lstStyle>
          <a:p>
            <a:pPr>
              <a:defRPr/>
            </a:pPr>
            <a:fld id="{4059A8BD-A781-4C0C-BBC1-5F15FEF6ED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229" tIns="45614" rIns="91229" bIns="45614" rtlCol="0"/>
          <a:lstStyle>
            <a:lvl1pPr algn="l">
              <a:defRPr sz="1200">
                <a:latin typeface="Frutiger LT Com 55 Roman" pitchFamily="1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229" tIns="45614" rIns="91229" bIns="45614" rtlCol="0"/>
          <a:lstStyle>
            <a:lvl1pPr algn="r">
              <a:defRPr sz="1200">
                <a:latin typeface="Frutiger LT Com 55 Roman" pitchFamily="1" charset="0"/>
                <a:cs typeface="+mn-cs"/>
              </a:defRPr>
            </a:lvl1pPr>
          </a:lstStyle>
          <a:p>
            <a:pPr>
              <a:defRPr/>
            </a:pPr>
            <a:fld id="{9FD53F17-23E2-479B-9616-74AD3B5110D0}" type="datetimeFigureOut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9" tIns="45614" rIns="91229" bIns="4561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229" tIns="45614" rIns="91229" bIns="4561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229" tIns="45614" rIns="91229" bIns="45614" rtlCol="0" anchor="b"/>
          <a:lstStyle>
            <a:lvl1pPr algn="l">
              <a:defRPr sz="1200">
                <a:latin typeface="Frutiger LT Com 55 Roman" pitchFamily="1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229" tIns="45614" rIns="91229" bIns="45614" rtlCol="0" anchor="b"/>
          <a:lstStyle>
            <a:lvl1pPr algn="r">
              <a:defRPr sz="1200">
                <a:latin typeface="Frutiger LT Com 55 Roman" pitchFamily="1" charset="0"/>
                <a:cs typeface="+mn-cs"/>
              </a:defRPr>
            </a:lvl1pPr>
          </a:lstStyle>
          <a:p>
            <a:pPr>
              <a:defRPr/>
            </a:pPr>
            <a:fld id="{A9CBADB4-59B0-4ABE-A818-0E30447DB1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CC920F-217D-4CFE-980B-3CC3DC7F1D64}" type="slidenum">
              <a:rPr lang="de-DE" smtClean="0">
                <a:latin typeface="Frutiger LT Com 55 Roman" pitchFamily="34" charset="0"/>
              </a:rPr>
              <a:pPr>
                <a:defRPr/>
              </a:pPr>
              <a:t>1</a:t>
            </a:fld>
            <a:endParaRPr lang="de-DE" smtClean="0">
              <a:latin typeface="Frutiger LT Com 55 Roman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57200" y="201613"/>
            <a:ext cx="8315325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 userDrawn="1"/>
        </p:nvSpPr>
        <p:spPr bwMode="auto">
          <a:xfrm>
            <a:off x="457200" y="6113463"/>
            <a:ext cx="8315325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 userDrawn="1"/>
        </p:nvSpPr>
        <p:spPr bwMode="auto">
          <a:xfrm>
            <a:off x="455613" y="6437313"/>
            <a:ext cx="18002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© Fraunhofer ISI</a:t>
            </a:r>
          </a:p>
        </p:txBody>
      </p:sp>
      <p:pic>
        <p:nvPicPr>
          <p:cNvPr id="7" name="Grafik 11" descr="isi_43mm_p334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138" y="6300788"/>
            <a:ext cx="14192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457200" y="2514600"/>
            <a:ext cx="8315325" cy="0"/>
          </a:xfrm>
          <a:prstGeom prst="line">
            <a:avLst/>
          </a:prstGeom>
          <a:noFill/>
          <a:ln w="4536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457200" y="2620963"/>
            <a:ext cx="8315325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K:\N\P\322679 - UBA Nichttechnische Massnahmen\3 Arbeitspakete\AP4 - Oeffentlichkeitsarbeit\Logos\infras_grün_36mm_300dpi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0" y="6281738"/>
            <a:ext cx="7270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K:\N\P\322679 - UBA Nichttechnische Massnahmen\3 Arbeitspakete\AP4 - Oeffentlichkeitsarbeit\Logos\ifeu Logo 1,7cm, 600 dpi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7200" y="6275388"/>
            <a:ext cx="6715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K:\N\P\322679 - UBA Nichttechnische Massnahmen\3 Arbeitspakete\AP4 - Oeffentlichkeitsarbeit\Logos\UBA_Logo_jp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0700" y="6199188"/>
            <a:ext cx="5540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56400"/>
            <a:ext cx="8316000" cy="1044575"/>
          </a:xfrm>
          <a:prstGeom prst="rect">
            <a:avLst/>
          </a:prstGeom>
        </p:spPr>
        <p:txBody>
          <a:bodyPr/>
          <a:lstStyle>
            <a:lvl1pPr>
              <a:defRPr sz="2700" b="0" i="0" cap="all" spc="3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73200"/>
            <a:ext cx="8316000" cy="539750"/>
          </a:xfrm>
          <a:prstGeom prst="rect">
            <a:avLst/>
          </a:prstGeom>
        </p:spPr>
        <p:txBody>
          <a:bodyPr/>
          <a:lstStyle>
            <a:lvl1pPr>
              <a:buNone/>
              <a:defRPr sz="1800" spc="300">
                <a:solidFill>
                  <a:srgbClr val="007A8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N\P\322679 - UBA Nichttechnische Massnahmen\3 Arbeitspakete\AP4 - Oeffentlichkeitsarbeit\Logos\infras_grün_36mm_300dp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6281738"/>
            <a:ext cx="7270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K:\N\P\322679 - UBA Nichttechnische Massnahmen\3 Arbeitspakete\AP4 - Oeffentlichkeitsarbeit\Logos\ifeu Logo 1,7cm, 600 dpi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6275388"/>
            <a:ext cx="6715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K:\N\P\322679 - UBA Nichttechnische Massnahmen\3 Arbeitspakete\AP4 - Oeffentlichkeitsarbeit\Logos\UBA_Logo_jp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6199188"/>
            <a:ext cx="5540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2000" spc="3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29B"/>
              </a:buClr>
              <a:buNone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7A87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0376" y="5865784"/>
            <a:ext cx="8223250" cy="264325"/>
          </a:xfrm>
        </p:spPr>
        <p:txBody>
          <a:bodyPr anchor="b"/>
          <a:lstStyle>
            <a:lvl1pPr algn="r"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N\P\322679 - UBA Nichttechnische Massnahmen\3 Arbeitspakete\AP4 - Oeffentlichkeitsarbeit\Logos\infras_grün_36mm_300dp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6281738"/>
            <a:ext cx="7270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K:\N\P\322679 - UBA Nichttechnische Massnahmen\3 Arbeitspakete\AP4 - Oeffentlichkeitsarbeit\Logos\ifeu Logo 1,7cm, 600 dpi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6275388"/>
            <a:ext cx="6715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:\N\P\322679 - UBA Nichttechnische Massnahmen\3 Arbeitspakete\AP4 - Oeffentlichkeitsarbeit\Logos\UBA_Logo_jp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6199188"/>
            <a:ext cx="5540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60" y="381000"/>
            <a:ext cx="8194675" cy="381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1076"/>
            <a:ext cx="8229600" cy="451962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5516563"/>
            <a:ext cx="2133600" cy="287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utiger LT Com 45 Light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27E30868-E13C-4A93-B1D0-41B3FD334C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k_ohne_Titel_Trennst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09575" y="1274763"/>
            <a:ext cx="832485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" descr="K:\N\P\322679 - UBA Nichttechnische Massnahmen\3 Arbeitspakete\AP4 - Oeffentlichkeitsarbeit\Logos\infras_grün_36mm_300dp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6281738"/>
            <a:ext cx="7270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K:\N\P\322679 - UBA Nichttechnische Massnahmen\3 Arbeitspakete\AP4 - Oeffentlichkeitsarbeit\Logos\ifeu Logo 1,7cm, 600 dpi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6275388"/>
            <a:ext cx="6715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:\N\P\322679 - UBA Nichttechnische Massnahmen\3 Arbeitspakete\AP4 - Oeffentlichkeitsarbeit\Logos\UBA_Logo_jp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6199188"/>
            <a:ext cx="5540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7188"/>
            <a:ext cx="8315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8788"/>
            <a:ext cx="83153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57200" y="6113463"/>
            <a:ext cx="8315325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5613" y="6435725"/>
            <a:ext cx="1800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© Fraunhofer ISI </a:t>
            </a:r>
          </a:p>
        </p:txBody>
      </p:sp>
      <p:pic>
        <p:nvPicPr>
          <p:cNvPr id="1030" name="Grafik 8" descr="isi_43mm_p334.e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138" y="6300788"/>
            <a:ext cx="14192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57200" y="201613"/>
            <a:ext cx="8315325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57200" y="1314450"/>
            <a:ext cx="8315325" cy="0"/>
          </a:xfrm>
          <a:prstGeom prst="line">
            <a:avLst/>
          </a:prstGeom>
          <a:noFill/>
          <a:ln w="4536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57200" y="1425575"/>
            <a:ext cx="8315325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" y="6588125"/>
            <a:ext cx="1800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lang="de-DE" sz="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Seite </a:t>
            </a:r>
            <a:fld id="{77221987-F697-4C0A-88FD-B167D8312DC6}" type="slidenum">
              <a:rPr lang="de-DE" sz="8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2" descr="K:\N\P\322679 - UBA Nichttechnische Massnahmen\3 Arbeitspakete\AP4 - Oeffentlichkeitsarbeit\Logos\infras_grün_36mm_300dpi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0000" y="6281738"/>
            <a:ext cx="7270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 descr="K:\N\P\322679 - UBA Nichttechnische Massnahmen\3 Arbeitspakete\AP4 - Oeffentlichkeitsarbeit\Logos\ifeu Logo 1,7cm, 600 dpi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37200" y="6275388"/>
            <a:ext cx="6715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" descr="K:\N\P\322679 - UBA Nichttechnische Massnahmen\3 Arbeitspakete\AP4 - Oeffentlichkeitsarbeit\Logos\UBA_Logo_jpg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0700" y="6199188"/>
            <a:ext cx="5540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spc="3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550"/>
        </a:spcAft>
        <a:buClr>
          <a:srgbClr val="00829B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66700" algn="l" rtl="0" eaLnBrk="0" fontAlgn="base" hangingPunct="0">
        <a:spcBef>
          <a:spcPct val="0"/>
        </a:spcBef>
        <a:spcAft>
          <a:spcPts val="550"/>
        </a:spcAft>
        <a:buClr>
          <a:srgbClr val="A8AFAF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00113" indent="-274638" algn="l" rtl="0" eaLnBrk="0" fontAlgn="base" hangingPunct="0">
        <a:spcBef>
          <a:spcPct val="0"/>
        </a:spcBef>
        <a:spcAft>
          <a:spcPts val="550"/>
        </a:spcAft>
        <a:buClr>
          <a:srgbClr val="A8AFAF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168400" indent="-268288" algn="l" rtl="0" eaLnBrk="0" fontAlgn="base" hangingPunct="0">
        <a:spcBef>
          <a:spcPct val="0"/>
        </a:spcBef>
        <a:spcAft>
          <a:spcPts val="550"/>
        </a:spcAft>
        <a:buClr>
          <a:srgbClr val="A8AFAF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435100" indent="-266700" algn="l" rtl="0" eaLnBrk="0" fontAlgn="base" hangingPunct="0">
        <a:spcBef>
          <a:spcPct val="0"/>
        </a:spcBef>
        <a:spcAft>
          <a:spcPts val="550"/>
        </a:spcAft>
        <a:buClr>
          <a:srgbClr val="A8AFAF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946400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6pPr>
      <a:lvl7pPr marL="3403600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7pPr>
      <a:lvl8pPr marL="3860800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8pPr>
      <a:lvl9pPr marL="4318000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m.isi-projekt.de/downloads.php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lib.paris.fr/actualites/les_nouveautes/roulez_jusqu_aux_bois_parisiens" TargetMode="External"/><Relationship Id="rId13" Type="http://schemas.openxmlformats.org/officeDocument/2006/relationships/image" Target="../media/image51.emf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ntm.isi-projekt.de/download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egel.de/fotostrecke/fotostrecke-79697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tm.isi-projekt.d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0375" y="357188"/>
            <a:ext cx="8313738" cy="787400"/>
          </a:xfrm>
        </p:spPr>
        <p:txBody>
          <a:bodyPr anchor="ctr"/>
          <a:lstStyle/>
          <a:p>
            <a:pPr>
              <a:defRPr/>
            </a:pPr>
            <a:r>
              <a:rPr lang="de-DE" b="1" cap="none" dirty="0" err="1" smtClean="0"/>
              <a:t>Economic</a:t>
            </a:r>
            <a:r>
              <a:rPr lang="de-DE" b="1" cap="none" dirty="0" smtClean="0"/>
              <a:t> Impacts of Non-Technical </a:t>
            </a:r>
            <a:r>
              <a:rPr lang="de-DE" b="1" cap="none" dirty="0" err="1" smtClean="0"/>
              <a:t>Measures</a:t>
            </a:r>
            <a:r>
              <a:rPr lang="de-DE" b="1" cap="none" dirty="0" smtClean="0"/>
              <a:t> </a:t>
            </a:r>
            <a:r>
              <a:rPr lang="de-DE" b="1" cap="none" dirty="0" err="1" smtClean="0"/>
              <a:t>for</a:t>
            </a:r>
            <a:r>
              <a:rPr lang="de-DE" b="1" cap="none" dirty="0" smtClean="0"/>
              <a:t> </a:t>
            </a:r>
            <a:r>
              <a:rPr lang="de-DE" b="1" cap="none" dirty="0" err="1" smtClean="0"/>
              <a:t>Emisison</a:t>
            </a:r>
            <a:r>
              <a:rPr lang="de-DE" b="1" cap="none" dirty="0" smtClean="0"/>
              <a:t> </a:t>
            </a:r>
            <a:r>
              <a:rPr lang="de-DE" b="1" cap="none" dirty="0" err="1" smtClean="0"/>
              <a:t>Reduction</a:t>
            </a:r>
            <a:r>
              <a:rPr lang="de-DE" b="1" cap="none" dirty="0" smtClean="0"/>
              <a:t> in Transport</a:t>
            </a:r>
            <a:endParaRPr lang="de-DE" b="1" cap="non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0375" y="1233488"/>
            <a:ext cx="8375650" cy="1066800"/>
          </a:xfrm>
        </p:spPr>
        <p:txBody>
          <a:bodyPr/>
          <a:lstStyle/>
          <a:p>
            <a:pPr marL="0" indent="0">
              <a:defRPr/>
            </a:pPr>
            <a:endParaRPr lang="de-DE" sz="1600" dirty="0" smtClean="0"/>
          </a:p>
          <a:p>
            <a:pPr marL="0" indent="0">
              <a:defRPr/>
            </a:pPr>
            <a:r>
              <a:rPr lang="de-DE" sz="1600" dirty="0" smtClean="0"/>
              <a:t>The PEP Workshop, 27.9.2013, Almaty </a:t>
            </a:r>
          </a:p>
          <a:p>
            <a:pPr marL="0" indent="0">
              <a:defRPr/>
            </a:pPr>
            <a:r>
              <a:rPr lang="de-DE" sz="1600" dirty="0" smtClean="0"/>
              <a:t>Claus Doll, Fraunhofer ISI, Germany</a:t>
            </a:r>
            <a:endParaRPr lang="de-DE" sz="1600" dirty="0"/>
          </a:p>
        </p:txBody>
      </p:sp>
      <p:pic>
        <p:nvPicPr>
          <p:cNvPr id="7172" name="Picture 4" descr="D:\P\322679_UBA Nichttechnische Massnahmen\4 Berichte Publikationen\2013-03-15_E-Paper\Bilder\iStock_000015372252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8" y="2717800"/>
            <a:ext cx="819626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61950"/>
            <a:ext cx="8161338" cy="417513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PExMo mobility cost calculator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595086" y="1541463"/>
            <a:ext cx="3765777" cy="451099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Features: 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Tool in MS Excel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Multi-modal trip chains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Cars by size and emission class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Single and season tickets for PT, rail and Carsharing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Time costs by trip purpose, mode and level of congestion. 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rial" charset="0"/>
                <a:cs typeface="Arial" charset="0"/>
              </a:rPr>
              <a:t>External costs of climate change, air pollution and noise by mode, urban/rural environment and time of day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1438275"/>
            <a:ext cx="45815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feld 9"/>
          <p:cNvSpPr txBox="1">
            <a:spLocks noChangeArrowheads="1"/>
          </p:cNvSpPr>
          <p:nvPr/>
        </p:nvSpPr>
        <p:spPr bwMode="auto">
          <a:xfrm>
            <a:off x="4449763" y="5037138"/>
            <a:ext cx="3486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smtClean="0">
                <a:latin typeface="Arial" charset="0"/>
              </a:rPr>
              <a:t>Frei verfügbar unter: </a:t>
            </a:r>
          </a:p>
          <a:p>
            <a:r>
              <a:rPr lang="en-US" sz="1600" smtClean="0">
                <a:latin typeface="Arial" charset="0"/>
                <a:hlinkClick r:id="rId3"/>
              </a:rPr>
              <a:t>www.ntm.isi-projekt.de/downloads.php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8463" y="381000"/>
            <a:ext cx="6883400" cy="3984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Personal benefits of more cycling and walking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73088" y="1541463"/>
            <a:ext cx="3732212" cy="300513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Example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Commuting (15 km, 250 days/a); cycling instead of driving a car. Direct and indirect annual savings: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Car owning and use:	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+3100 € 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Health benefits		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+1900 €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Environment, noise	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 150 €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Travel and wait time	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-1700 €</a:t>
            </a:r>
          </a:p>
          <a:p>
            <a:pPr>
              <a:lnSpc>
                <a:spcPct val="100000"/>
              </a:lnSpc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Safety		</a:t>
            </a:r>
            <a:r>
              <a:rPr lang="en-US" u="sng" dirty="0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Arial" charset="0"/>
                <a:cs typeface="Arial" charset="0"/>
              </a:rPr>
              <a:t>-1900 €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Total			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+1500 </a:t>
            </a:r>
            <a:r>
              <a:rPr 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€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u="sng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1268" name="Picture 8" descr="K:\N\P\322679 - UBA Nichttechnische Massnahmen\3 Arbeitspakete\AP4 - Oeffentlichkeitsarbeit\Infoblaetter\Piktogramme\Infobl-1_Fahr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314325"/>
            <a:ext cx="94773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K:\N\P\322679 - UBA Nichttechnische Massnahmen\3 Arbeitspakete\AP4 - Oeffentlichkeitsarbeit\Infoblaetter\Grafiken\Info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0" y="1506538"/>
            <a:ext cx="4475163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feld 5"/>
          <p:cNvSpPr txBox="1">
            <a:spLocks noChangeArrowheads="1"/>
          </p:cNvSpPr>
          <p:nvPr/>
        </p:nvSpPr>
        <p:spPr bwMode="auto">
          <a:xfrm>
            <a:off x="592138" y="5418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600"/>
          </a:p>
        </p:txBody>
      </p:sp>
      <p:sp>
        <p:nvSpPr>
          <p:cNvPr id="8" name="Textfeld 7"/>
          <p:cNvSpPr txBox="1"/>
          <p:nvPr/>
        </p:nvSpPr>
        <p:spPr>
          <a:xfrm>
            <a:off x="549275" y="4754563"/>
            <a:ext cx="5389296" cy="12157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spcAft>
                <a:spcPts val="550"/>
              </a:spcAft>
              <a:buClr>
                <a:srgbClr val="00829B"/>
              </a:buClr>
              <a:buSzPct val="120000"/>
              <a:defRPr/>
            </a:pPr>
            <a:r>
              <a:rPr lang="en-US" sz="1600" u="sng" dirty="0" smtClean="0">
                <a:latin typeface="Arial" charset="0"/>
              </a:rPr>
              <a:t>Impacts: 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charset="0"/>
              </a:rPr>
              <a:t>Car size, exhaust standard, number of passengers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charset="0"/>
              </a:rPr>
              <a:t>Length and type of route, state of fitness of the </a:t>
            </a:r>
            <a:r>
              <a:rPr lang="en-US" sz="1600" dirty="0" err="1" smtClean="0">
                <a:latin typeface="Arial" charset="0"/>
              </a:rPr>
              <a:t>traveller</a:t>
            </a:r>
            <a:endParaRPr lang="en-US" sz="1600" dirty="0" smtClean="0">
              <a:latin typeface="Arial" charset="0"/>
            </a:endParaRPr>
          </a:p>
          <a:p>
            <a:pPr>
              <a:defRPr/>
            </a:pP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514850" y="1600200"/>
            <a:ext cx="40005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Comparing commute and leisure trips in cities with car (compact), PT, bike and walking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124450" y="3473450"/>
            <a:ext cx="127759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      Car            Bike     </a:t>
            </a:r>
            <a:br>
              <a:rPr lang="en-GB" sz="1000" dirty="0" smtClean="0"/>
            </a:br>
            <a:r>
              <a:rPr lang="en-GB" sz="1000" dirty="0" smtClean="0"/>
              <a:t>    Commuting 15 km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597650" y="3460750"/>
            <a:ext cx="179215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  Car              Bike            Walk </a:t>
            </a:r>
            <a:br>
              <a:rPr lang="en-GB" sz="1000" dirty="0" smtClean="0"/>
            </a:br>
            <a:r>
              <a:rPr lang="en-GB" sz="1000" dirty="0" smtClean="0"/>
              <a:t>            Short leisure trips 3 km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29150" y="3949700"/>
            <a:ext cx="97943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Environment *   </a:t>
            </a:r>
          </a:p>
          <a:p>
            <a:r>
              <a:rPr lang="en-GB" sz="1000" dirty="0" smtClean="0"/>
              <a:t>Safety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842000" y="3949700"/>
            <a:ext cx="146033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Lost health benefits        </a:t>
            </a:r>
          </a:p>
          <a:p>
            <a:r>
              <a:rPr lang="en-GB" sz="1000" dirty="0" smtClean="0"/>
              <a:t>Travel &amp; wait time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454900" y="3949700"/>
            <a:ext cx="113011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Direct private costs</a:t>
            </a:r>
          </a:p>
          <a:p>
            <a:endParaRPr lang="en-GB" sz="10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4495800" y="4406901"/>
            <a:ext cx="210794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000" i="1" dirty="0" smtClean="0"/>
              <a:t>* Including climate and noise</a:t>
            </a:r>
          </a:p>
          <a:p>
            <a:r>
              <a:rPr lang="en-GB" sz="1000" i="1" dirty="0" smtClean="0"/>
              <a:t>Source: </a:t>
            </a:r>
            <a:r>
              <a:rPr lang="en-GB" sz="1000" i="1" dirty="0" err="1" smtClean="0"/>
              <a:t>PExMO</a:t>
            </a:r>
            <a:r>
              <a:rPr lang="en-GB" sz="1000" i="1" dirty="0" smtClean="0"/>
              <a:t>-Tool (Fraunhofer) </a:t>
            </a: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3946578" y="2769508"/>
            <a:ext cx="129601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/>
              <a:t>    Annual costs (euros)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8463" y="381000"/>
            <a:ext cx="6883400" cy="398463"/>
          </a:xfrm>
        </p:spPr>
        <p:txBody>
          <a:bodyPr/>
          <a:lstStyle/>
          <a:p>
            <a:pPr>
              <a:defRPr/>
            </a:pPr>
            <a:r>
              <a:rPr lang="en-GB" smtClean="0"/>
              <a:t>Personal benefits through more public transport use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90550" y="1541463"/>
            <a:ext cx="3770313" cy="313848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GB" u="sng" dirty="0" smtClean="0">
                <a:latin typeface="Arial" charset="0"/>
                <a:cs typeface="Arial" charset="0"/>
              </a:rPr>
              <a:t>Example</a:t>
            </a:r>
            <a:r>
              <a:rPr lang="en-GB" dirty="0" smtClean="0">
                <a:latin typeface="Arial" charset="0"/>
                <a:cs typeface="Arial" charset="0"/>
              </a:rPr>
              <a:t>: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GB" dirty="0" smtClean="0">
                <a:latin typeface="Arial" charset="0"/>
                <a:cs typeface="Arial" charset="0"/>
              </a:rPr>
              <a:t>Commuting (15 km, 250 days/year) by bus/tram instead of car. Direct and indirect savings per year</a:t>
            </a:r>
          </a:p>
          <a:p>
            <a:pPr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</a:rPr>
              <a:t>Car and tickets:^^	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+2300 € </a:t>
            </a:r>
          </a:p>
          <a:p>
            <a:pPr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</a:rPr>
              <a:t>Health impacts 		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 600 €</a:t>
            </a:r>
          </a:p>
          <a:p>
            <a:pPr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</a:rPr>
              <a:t>Safety: 		</a:t>
            </a:r>
            <a:r>
              <a:rPr lang="en-GB" dirty="0" smtClean="0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Arial" charset="0"/>
                <a:cs typeface="Arial" charset="0"/>
              </a:rPr>
              <a:t>+  200 €</a:t>
            </a:r>
          </a:p>
          <a:p>
            <a:pPr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</a:rPr>
              <a:t>Environment, noise	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 100 €</a:t>
            </a:r>
          </a:p>
          <a:p>
            <a:pPr>
              <a:lnSpc>
                <a:spcPct val="100000"/>
              </a:lnSpc>
              <a:defRPr/>
            </a:pPr>
            <a:r>
              <a:rPr lang="en-GB" u="sng" dirty="0" smtClean="0">
                <a:latin typeface="Arial" charset="0"/>
                <a:cs typeface="Arial" charset="0"/>
              </a:rPr>
              <a:t>Travel and wait time	</a:t>
            </a:r>
            <a:r>
              <a:rPr lang="en-GB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-   300 €</a:t>
            </a:r>
          </a:p>
          <a:p>
            <a:pPr>
              <a:lnSpc>
                <a:spcPct val="100000"/>
              </a:lnSpc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Total		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+2900 </a:t>
            </a:r>
            <a:r>
              <a:rPr lang="en-GB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€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4580" name="Textfeld 5"/>
          <p:cNvSpPr txBox="1">
            <a:spLocks noChangeArrowheads="1"/>
          </p:cNvSpPr>
          <p:nvPr/>
        </p:nvSpPr>
        <p:spPr bwMode="auto">
          <a:xfrm>
            <a:off x="592138" y="5418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GB" sz="1600"/>
          </a:p>
        </p:txBody>
      </p:sp>
      <p:sp>
        <p:nvSpPr>
          <p:cNvPr id="8" name="Textfeld 7"/>
          <p:cNvSpPr txBox="1"/>
          <p:nvPr/>
        </p:nvSpPr>
        <p:spPr>
          <a:xfrm>
            <a:off x="549275" y="4754563"/>
            <a:ext cx="8216993" cy="146193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spcAft>
                <a:spcPts val="550"/>
              </a:spcAft>
              <a:buClr>
                <a:srgbClr val="00829B"/>
              </a:buClr>
              <a:buSzPct val="120000"/>
              <a:defRPr/>
            </a:pPr>
            <a:r>
              <a:rPr lang="en-GB" sz="1600" u="sng" dirty="0" smtClean="0">
                <a:latin typeface="Arial" charset="0"/>
              </a:rPr>
              <a:t>Impacts: 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1600" dirty="0" smtClean="0">
                <a:latin typeface="Arial" charset="0"/>
              </a:rPr>
              <a:t>Size, age, emission standard and occupancy of the car, 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1600" dirty="0" smtClean="0">
                <a:latin typeface="Arial" charset="0"/>
              </a:rPr>
              <a:t>Distance from / to public transport stops, number of interchanges, occupancy rate and </a:t>
            </a:r>
            <a:br>
              <a:rPr lang="en-GB" sz="1600" dirty="0" smtClean="0">
                <a:latin typeface="Arial" charset="0"/>
              </a:rPr>
            </a:br>
            <a:r>
              <a:rPr lang="en-GB" sz="1600" dirty="0" smtClean="0">
                <a:latin typeface="Arial" charset="0"/>
              </a:rPr>
              <a:t>environmental friendliness of bus and tram fleet. </a:t>
            </a:r>
          </a:p>
          <a:p>
            <a:pPr>
              <a:defRPr/>
            </a:pPr>
            <a:endParaRPr lang="en-GB" sz="1600" dirty="0"/>
          </a:p>
        </p:txBody>
      </p:sp>
      <p:pic>
        <p:nvPicPr>
          <p:cNvPr id="24582" name="Picture 8" descr="K:\N\P\322679 - UBA Nichttechnische Massnahmen\3 Arbeitspakete\AP4 - Oeffentlichkeitsarbeit\Infoblaetter\Grafiken\Info2_2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150" y="1530350"/>
            <a:ext cx="4572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K:\N\P\322679 - UBA Nichttechnische Massnahmen\3 Arbeitspakete\AP4 - Oeffentlichkeitsarbeit\Infoblaetter\Piktogramme\Infobl-2_T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3365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 rot="16200000">
            <a:off x="3971978" y="2769508"/>
            <a:ext cx="129601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/>
              <a:t>    Annual costs (euros)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60900" y="4152900"/>
            <a:ext cx="97943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Environment *   </a:t>
            </a:r>
          </a:p>
          <a:p>
            <a:r>
              <a:rPr lang="en-GB" sz="1000" dirty="0" smtClean="0"/>
              <a:t>Safety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873750" y="4152900"/>
            <a:ext cx="146033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Lost health benefits        </a:t>
            </a:r>
          </a:p>
          <a:p>
            <a:r>
              <a:rPr lang="en-GB" sz="1000" dirty="0" smtClean="0"/>
              <a:t>Travel &amp; wait time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75550" y="4159250"/>
            <a:ext cx="113011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Direct private costs</a:t>
            </a:r>
          </a:p>
          <a:p>
            <a:endParaRPr lang="en-GB" sz="10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4495800" y="4565651"/>
            <a:ext cx="210794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000" i="1" dirty="0" smtClean="0"/>
              <a:t>* Including climate and noise</a:t>
            </a:r>
          </a:p>
          <a:p>
            <a:r>
              <a:rPr lang="en-GB" sz="1000" i="1" dirty="0" smtClean="0"/>
              <a:t>Source: </a:t>
            </a:r>
            <a:r>
              <a:rPr lang="en-GB" sz="1000" i="1" dirty="0" err="1" smtClean="0"/>
              <a:t>PExMO</a:t>
            </a:r>
            <a:r>
              <a:rPr lang="en-GB" sz="1000" i="1" dirty="0" smtClean="0"/>
              <a:t>-Tool (Fraunhofer)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187950" y="3587750"/>
            <a:ext cx="2143215" cy="46166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     Car              Tram       Bike &amp; Tram</a:t>
            </a:r>
            <a:br>
              <a:rPr lang="en-GB" sz="1000" dirty="0" smtClean="0"/>
            </a:br>
            <a:r>
              <a:rPr lang="en-GB" sz="1000" dirty="0" smtClean="0"/>
              <a:t>    Commuting 15 km</a:t>
            </a:r>
          </a:p>
          <a:p>
            <a:endParaRPr lang="en-GB" sz="1000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7454900" y="3562350"/>
            <a:ext cx="1138132" cy="46166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  Car              Tram  </a:t>
            </a:r>
            <a:br>
              <a:rPr lang="en-GB" sz="1000" dirty="0" smtClean="0"/>
            </a:br>
            <a:r>
              <a:rPr lang="en-GB" sz="1000" dirty="0" smtClean="0"/>
              <a:t>   leisure trips 3 km</a:t>
            </a:r>
          </a:p>
          <a:p>
            <a:endParaRPr lang="en-GB" sz="1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8463" y="381000"/>
            <a:ext cx="6883400" cy="3984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Personal benefit of more efficient car use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90550" y="1541463"/>
            <a:ext cx="3770313" cy="313848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Example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Commute (15 km, 250 days/a) by car with 2 instead of 1 person. Direct and indirect savings per year: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Car owning and use	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+1800 € 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Safety		</a:t>
            </a:r>
            <a:r>
              <a:rPr lang="en-US" dirty="0" smtClean="0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Arial" charset="0"/>
                <a:cs typeface="Arial" charset="0"/>
              </a:rPr>
              <a:t>+  200 €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External impacts	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 100 €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Health impacts		        0 €</a:t>
            </a:r>
          </a:p>
          <a:p>
            <a:pPr>
              <a:lnSpc>
                <a:spcPct val="100000"/>
              </a:lnSpc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Travel and wait time	        0 €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Total			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+ 2100 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€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4580" name="Textfeld 5"/>
          <p:cNvSpPr txBox="1">
            <a:spLocks noChangeArrowheads="1"/>
          </p:cNvSpPr>
          <p:nvPr/>
        </p:nvSpPr>
        <p:spPr bwMode="auto">
          <a:xfrm>
            <a:off x="592138" y="5418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600"/>
          </a:p>
        </p:txBody>
      </p:sp>
      <p:sp>
        <p:nvSpPr>
          <p:cNvPr id="8" name="Textfeld 7"/>
          <p:cNvSpPr txBox="1"/>
          <p:nvPr/>
        </p:nvSpPr>
        <p:spPr>
          <a:xfrm>
            <a:off x="549275" y="4818063"/>
            <a:ext cx="5357108" cy="12157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spcAft>
                <a:spcPts val="550"/>
              </a:spcAft>
              <a:buClr>
                <a:srgbClr val="00829B"/>
              </a:buClr>
              <a:buSzPct val="120000"/>
              <a:defRPr/>
            </a:pPr>
            <a:r>
              <a:rPr lang="en-US" sz="1600" u="sng" dirty="0" err="1" smtClean="0">
                <a:latin typeface="Arial" charset="0"/>
              </a:rPr>
              <a:t>Einflussgrößen</a:t>
            </a:r>
            <a:r>
              <a:rPr lang="en-US" sz="1600" u="sng" dirty="0" smtClean="0">
                <a:latin typeface="Arial" charset="0"/>
              </a:rPr>
              <a:t>: 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dirty="0" err="1" smtClean="0">
                <a:latin typeface="Arial" charset="0"/>
              </a:rPr>
              <a:t>Pkw-Größe</a:t>
            </a:r>
            <a:r>
              <a:rPr lang="en-US" sz="1600" dirty="0" smtClean="0">
                <a:latin typeface="Arial" charset="0"/>
              </a:rPr>
              <a:t>, </a:t>
            </a:r>
            <a:r>
              <a:rPr lang="en-US" sz="1600" dirty="0" err="1" smtClean="0">
                <a:latin typeface="Arial" charset="0"/>
              </a:rPr>
              <a:t>Umweltstandard</a:t>
            </a:r>
            <a:r>
              <a:rPr lang="en-US" sz="1600" dirty="0" smtClean="0">
                <a:latin typeface="Arial" charset="0"/>
              </a:rPr>
              <a:t> und </a:t>
            </a:r>
            <a:r>
              <a:rPr lang="en-US" sz="1600" dirty="0" err="1" smtClean="0">
                <a:latin typeface="Arial" charset="0"/>
              </a:rPr>
              <a:t>Anzahl</a:t>
            </a:r>
            <a:r>
              <a:rPr lang="en-US" sz="1600" dirty="0" smtClean="0">
                <a:latin typeface="Arial" charset="0"/>
              </a:rPr>
              <a:t> der </a:t>
            </a:r>
            <a:r>
              <a:rPr lang="en-US" sz="1600" dirty="0" err="1" smtClean="0">
                <a:latin typeface="Arial" charset="0"/>
              </a:rPr>
              <a:t>Insassen</a:t>
            </a:r>
            <a:endParaRPr lang="en-US" sz="1600" dirty="0" smtClean="0">
              <a:latin typeface="Arial" charset="0"/>
            </a:endParaRP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dirty="0" err="1" smtClean="0">
                <a:latin typeface="Arial" charset="0"/>
              </a:rPr>
              <a:t>Zeitaufwand</a:t>
            </a:r>
            <a:r>
              <a:rPr lang="en-US" sz="1600" dirty="0" smtClean="0">
                <a:latin typeface="Arial" charset="0"/>
              </a:rPr>
              <a:t> zur </a:t>
            </a:r>
            <a:r>
              <a:rPr lang="en-US" sz="1600" dirty="0" err="1" smtClean="0">
                <a:latin typeface="Arial" charset="0"/>
              </a:rPr>
              <a:t>Erhöhung</a:t>
            </a:r>
            <a:r>
              <a:rPr lang="en-US" sz="1600" dirty="0" smtClean="0">
                <a:latin typeface="Arial" charset="0"/>
              </a:rPr>
              <a:t> des </a:t>
            </a:r>
            <a:r>
              <a:rPr lang="en-US" sz="1600" dirty="0" err="1" smtClean="0">
                <a:latin typeface="Arial" charset="0"/>
              </a:rPr>
              <a:t>Besetzungsgrades</a:t>
            </a:r>
            <a:endParaRPr lang="en-US" sz="1600" dirty="0" smtClean="0">
              <a:latin typeface="Arial" charset="0"/>
            </a:endParaRPr>
          </a:p>
          <a:p>
            <a:pPr>
              <a:defRPr/>
            </a:pPr>
            <a:endParaRPr lang="en-US" sz="1600" dirty="0"/>
          </a:p>
        </p:txBody>
      </p:sp>
      <p:pic>
        <p:nvPicPr>
          <p:cNvPr id="9" name="Picture 11" descr="K:\N\P\322679 - UBA Nichttechnische Massnahmen\3 Arbeitspakete\AP4 - Oeffentlichkeitsarbeit\Infoblaetter\Piktogramme\Infobl-4_Boby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" y="296863"/>
            <a:ext cx="9477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D:\P\322679_UBA Nichttechnische Massnahmen\3 Arbeitspakete\AP4 - Oeffentlichkeitsarbeit\Infoblaetter\Grafiken\Info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1506538"/>
            <a:ext cx="4241800" cy="3154362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514850" y="1562100"/>
            <a:ext cx="40005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Comparing commute, leisure and business trips in cities with car of different size and occupancy</a:t>
            </a: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4035478" y="2667908"/>
            <a:ext cx="129601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/>
              <a:t>    Annual costs (euros)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24400" y="3943350"/>
            <a:ext cx="97943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Environment *   </a:t>
            </a:r>
          </a:p>
          <a:p>
            <a:r>
              <a:rPr lang="en-GB" sz="1000" dirty="0" smtClean="0"/>
              <a:t>Safety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880100" y="3943350"/>
            <a:ext cx="113011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/>
              <a:t>Travel &amp; wait time</a:t>
            </a:r>
          </a:p>
          <a:p>
            <a:r>
              <a:rPr lang="en-GB" sz="1000" dirty="0" smtClean="0"/>
              <a:t>Direct private costs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41850" y="4260851"/>
            <a:ext cx="2107949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GB" sz="1000" i="1" dirty="0" smtClean="0"/>
          </a:p>
          <a:p>
            <a:r>
              <a:rPr lang="en-GB" sz="1000" i="1" dirty="0" smtClean="0"/>
              <a:t>* Including climate and noise</a:t>
            </a:r>
          </a:p>
          <a:p>
            <a:r>
              <a:rPr lang="en-GB" sz="1000" i="1" dirty="0" smtClean="0"/>
              <a:t>Source: </a:t>
            </a:r>
            <a:r>
              <a:rPr lang="en-GB" sz="1000" i="1" dirty="0" err="1" smtClean="0"/>
              <a:t>PExMO</a:t>
            </a:r>
            <a:r>
              <a:rPr lang="en-GB" sz="1000" i="1" dirty="0" smtClean="0"/>
              <a:t>-Tool (Fraunhofer)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56200" y="3314700"/>
            <a:ext cx="1622239" cy="50783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Mid class       Small        Mid class</a:t>
            </a:r>
          </a:p>
          <a:p>
            <a:r>
              <a:rPr lang="en-GB" sz="800" dirty="0" smtClean="0"/>
              <a:t>petrol E3    petrol E5     petrol E3</a:t>
            </a:r>
          </a:p>
          <a:p>
            <a:r>
              <a:rPr lang="en-GB" sz="800" dirty="0" smtClean="0"/>
              <a:t>1 person      1 person     2 persons </a:t>
            </a:r>
          </a:p>
          <a:p>
            <a:r>
              <a:rPr lang="en-GB" sz="900" dirty="0" smtClean="0"/>
              <a:t>           Commuting 15 km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813550" y="3314700"/>
            <a:ext cx="1675139" cy="50783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800" dirty="0" smtClean="0"/>
              <a:t>Upper cl.      Compact    Upper cl.</a:t>
            </a:r>
          </a:p>
          <a:p>
            <a:r>
              <a:rPr lang="en-GB" sz="800" dirty="0" smtClean="0"/>
              <a:t>diesel E3      diesel  E5   diesel E3</a:t>
            </a:r>
          </a:p>
          <a:p>
            <a:r>
              <a:rPr lang="en-GB" sz="800" dirty="0" smtClean="0"/>
              <a:t>1 person      1 person     2 persons </a:t>
            </a:r>
          </a:p>
          <a:p>
            <a:r>
              <a:rPr lang="en-GB" sz="900" dirty="0" smtClean="0"/>
              <a:t>           Business trip 100 km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61950"/>
            <a:ext cx="8161338" cy="417513"/>
          </a:xfrm>
        </p:spPr>
        <p:txBody>
          <a:bodyPr/>
          <a:lstStyle/>
          <a:p>
            <a:pPr>
              <a:defRPr/>
            </a:pPr>
            <a:r>
              <a:rPr lang="en-US" smtClean="0"/>
              <a:t>Macro-economic modelling approach with ASTRA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39" name="Textfeld 5"/>
          <p:cNvSpPr txBox="1">
            <a:spLocks noChangeArrowheads="1"/>
          </p:cNvSpPr>
          <p:nvPr/>
        </p:nvSpPr>
        <p:spPr bwMode="auto">
          <a:xfrm>
            <a:off x="592138" y="5418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60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64458" y="1541462"/>
            <a:ext cx="3001056" cy="43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None/>
              <a:defRPr/>
            </a:pPr>
            <a:r>
              <a:rPr lang="en-US" kern="0" dirty="0" smtClean="0">
                <a:latin typeface="Arial" charset="0"/>
              </a:rPr>
              <a:t>System dynamics model </a:t>
            </a:r>
            <a:r>
              <a:rPr lang="en-US" b="1" kern="0" dirty="0" smtClean="0">
                <a:solidFill>
                  <a:schemeClr val="tx2"/>
                </a:solidFill>
                <a:latin typeface="Arial" charset="0"/>
              </a:rPr>
              <a:t>ASTRA-D</a:t>
            </a:r>
            <a:r>
              <a:rPr lang="en-US" kern="0" dirty="0" smtClean="0">
                <a:latin typeface="Arial" charset="0"/>
              </a:rPr>
              <a:t>: 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charset="0"/>
              </a:rPr>
              <a:t>Developed since 1998 for EC and German institutions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charset="0"/>
              </a:rPr>
              <a:t>Closed macro-economic feedback model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charset="0"/>
              </a:rPr>
              <a:t>Integrated consideration of transport and economic sectors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charset="0"/>
              </a:rPr>
              <a:t>Time sequence of policy measures possible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charset="0"/>
              </a:rPr>
              <a:t>Modeling of second round effects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charset="0"/>
              </a:rPr>
              <a:t>Detailed computation of emissions by mode and time</a:t>
            </a:r>
            <a:endParaRPr lang="en-US" sz="1600" kern="0" dirty="0">
              <a:latin typeface="Arial" charset="0"/>
            </a:endParaRPr>
          </a:p>
        </p:txBody>
      </p:sp>
      <p:pic>
        <p:nvPicPr>
          <p:cNvPr id="6" name="Grafik 1" descr="ASTRA8_fin_eng_sd_gh-0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3300" y="1504950"/>
            <a:ext cx="5509895" cy="42027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5138" y="1579563"/>
            <a:ext cx="3527425" cy="137795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extfeld 5"/>
          <p:cNvSpPr txBox="1">
            <a:spLocks noChangeArrowheads="1"/>
          </p:cNvSpPr>
          <p:nvPr/>
        </p:nvSpPr>
        <p:spPr bwMode="auto">
          <a:xfrm>
            <a:off x="592138" y="5418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60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668463" y="381000"/>
            <a:ext cx="6883400" cy="398463"/>
          </a:xfrm>
        </p:spPr>
        <p:txBody>
          <a:bodyPr/>
          <a:lstStyle/>
          <a:p>
            <a:pPr>
              <a:defRPr/>
            </a:pPr>
            <a:r>
              <a:rPr lang="en-US" smtClean="0"/>
              <a:t>Macto-economic benefits of more active mobility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389" name="Picture 8" descr="K:\N\P\322679 - UBA Nichttechnische Massnahmen\3 Arbeitspakete\AP4 - Oeffentlichkeitsarbeit\Infoblaetter\Piktogramme\Infobl-1_Fahr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285750"/>
            <a:ext cx="94773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feld 6"/>
          <p:cNvSpPr txBox="1">
            <a:spLocks noChangeArrowheads="1"/>
          </p:cNvSpPr>
          <p:nvPr/>
        </p:nvSpPr>
        <p:spPr bwMode="auto">
          <a:xfrm>
            <a:off x="522288" y="1633538"/>
            <a:ext cx="339516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Instruments: 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Arial" charset="0"/>
              <a:buChar char="•"/>
            </a:pPr>
            <a:r>
              <a:rPr lang="en-US" sz="1600" dirty="0" smtClean="0">
                <a:latin typeface="Arial" charset="0"/>
              </a:rPr>
              <a:t>Parking fees, congestion charges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Arial" charset="0"/>
              <a:buChar char="•"/>
            </a:pPr>
            <a:r>
              <a:rPr lang="en-US" sz="1600" dirty="0" smtClean="0">
                <a:latin typeface="Arial" charset="0"/>
              </a:rPr>
              <a:t>Investment in cycle lanes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Arial" charset="0"/>
              <a:buChar char="•"/>
            </a:pPr>
            <a:r>
              <a:rPr lang="en-US" sz="1600" dirty="0" smtClean="0">
                <a:latin typeface="Arial" charset="0"/>
              </a:rPr>
              <a:t>Advertisement and campaigns</a:t>
            </a:r>
            <a:endParaRPr lang="en-US" sz="1600" dirty="0">
              <a:latin typeface="Arial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267200" y="1600200"/>
            <a:ext cx="44767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charset="0"/>
              </a:rPr>
              <a:t>More cycling helps public transport. Doing so we provide a real </a:t>
            </a:r>
            <a:r>
              <a:rPr lang="en-US" sz="1600" b="1" kern="0" dirty="0" smtClean="0">
                <a:solidFill>
                  <a:schemeClr val="accent2"/>
                </a:solidFill>
                <a:latin typeface="Arial" charset="0"/>
              </a:rPr>
              <a:t>alternative to the private car</a:t>
            </a:r>
            <a:r>
              <a:rPr lang="en-US" sz="1600" kern="0" dirty="0" smtClean="0">
                <a:latin typeface="Arial" charset="0"/>
              </a:rPr>
              <a:t>.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kern="0" dirty="0" smtClean="0">
                <a:latin typeface="Arial" charset="0"/>
              </a:rPr>
              <a:t>The environmental alliance creates </a:t>
            </a:r>
            <a:r>
              <a:rPr lang="en-US" sz="1600" b="1" kern="0" dirty="0" smtClean="0">
                <a:solidFill>
                  <a:schemeClr val="accent2"/>
                </a:solidFill>
                <a:latin typeface="Arial" charset="0"/>
              </a:rPr>
              <a:t>investments and jobs </a:t>
            </a:r>
            <a:r>
              <a:rPr lang="en-US" sz="1600" kern="0" dirty="0" smtClean="0">
                <a:latin typeface="Arial" charset="0"/>
              </a:rPr>
              <a:t>(+4%),  which more than balance less production in the automotive industry. 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solidFill>
                  <a:schemeClr val="accent2"/>
                </a:solidFill>
                <a:latin typeface="Arial" charset="0"/>
              </a:rPr>
              <a:t>Travel time </a:t>
            </a:r>
            <a:r>
              <a:rPr lang="en-US" sz="1600" kern="0" dirty="0" smtClean="0">
                <a:latin typeface="Arial" charset="0"/>
              </a:rPr>
              <a:t>increases also in remaining car travel due to de-acceleration measures. Well received in times of increasing stress and burn out. 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solidFill>
                  <a:schemeClr val="accent2"/>
                </a:solidFill>
                <a:latin typeface="Arial" charset="0"/>
              </a:rPr>
              <a:t>Emissions</a:t>
            </a:r>
            <a:r>
              <a:rPr lang="en-US" sz="1600" kern="0" dirty="0" smtClean="0">
                <a:latin typeface="Arial" charset="0"/>
              </a:rPr>
              <a:t>: air pollutants (-8%) decline more intensively than CO2-Emissionsn (-2%) due to energy use of public transport.  </a:t>
            </a:r>
          </a:p>
          <a:p>
            <a:pPr marL="358775" indent="-358775" eaLnBrk="0" hangingPunct="0">
              <a:spcAft>
                <a:spcPts val="550"/>
              </a:spcAft>
              <a:buClr>
                <a:srgbClr val="00829B"/>
              </a:buClr>
              <a:buSzPct val="120000"/>
              <a:defRPr/>
            </a:pPr>
            <a:endParaRPr lang="en-US" kern="0" dirty="0">
              <a:latin typeface="Arial" charset="0"/>
            </a:endParaRPr>
          </a:p>
        </p:txBody>
      </p:sp>
      <p:pic>
        <p:nvPicPr>
          <p:cNvPr id="16392" name="Picture 9" descr="K:\N\P\322679 - UBA Nichttechnische Massnahmen\3 Arbeitspakete\AP4 - Oeffentlichkeitsarbeit\Infoblaetter\Grafiken\Info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56118"/>
            <a:ext cx="4432300" cy="325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12141" y="3101648"/>
            <a:ext cx="3012043" cy="169277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100" b="1" dirty="0" smtClean="0"/>
              <a:t>Macro-economic key indicators                 </a:t>
            </a:r>
            <a:endParaRPr lang="en-GB" sz="1100" b="1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225537" y="3414963"/>
            <a:ext cx="1407437" cy="1795363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000" dirty="0" smtClean="0"/>
              <a:t>Gross domestic product</a:t>
            </a:r>
          </a:p>
          <a:p>
            <a:pPr>
              <a:spcAft>
                <a:spcPts val="400"/>
              </a:spcAft>
            </a:pPr>
            <a:r>
              <a:rPr lang="en-GB" sz="1000" dirty="0" smtClean="0"/>
              <a:t>Employment transport</a:t>
            </a:r>
          </a:p>
          <a:p>
            <a:pPr>
              <a:spcAft>
                <a:spcPts val="400"/>
              </a:spcAft>
            </a:pPr>
            <a:r>
              <a:rPr lang="en-GB" sz="1000" dirty="0" err="1" smtClean="0"/>
              <a:t>Emplayment</a:t>
            </a:r>
            <a:r>
              <a:rPr lang="en-GB" sz="1000" dirty="0" smtClean="0"/>
              <a:t> general</a:t>
            </a:r>
          </a:p>
          <a:p>
            <a:pPr>
              <a:spcAft>
                <a:spcPts val="400"/>
              </a:spcAft>
            </a:pPr>
            <a:r>
              <a:rPr lang="en-GB" sz="1000" dirty="0" smtClean="0"/>
              <a:t>Infrastructure transport</a:t>
            </a:r>
          </a:p>
          <a:p>
            <a:pPr>
              <a:spcAft>
                <a:spcPts val="400"/>
              </a:spcAft>
            </a:pPr>
            <a:r>
              <a:rPr lang="en-GB" sz="1000" dirty="0" smtClean="0"/>
              <a:t>Infrastructure general</a:t>
            </a:r>
          </a:p>
          <a:p>
            <a:pPr>
              <a:spcAft>
                <a:spcPts val="400"/>
              </a:spcAft>
            </a:pPr>
            <a:r>
              <a:rPr lang="en-GB" sz="1000" dirty="0" smtClean="0"/>
              <a:t>Travel time</a:t>
            </a:r>
          </a:p>
          <a:p>
            <a:pPr>
              <a:spcAft>
                <a:spcPts val="400"/>
              </a:spcAft>
            </a:pPr>
            <a:r>
              <a:rPr lang="en-GB" sz="1000" dirty="0" smtClean="0"/>
              <a:t>CO2 emissions</a:t>
            </a:r>
          </a:p>
          <a:p>
            <a:pPr>
              <a:spcAft>
                <a:spcPts val="400"/>
              </a:spcAft>
            </a:pPr>
            <a:r>
              <a:rPr lang="en-GB" sz="1000" dirty="0" smtClean="0"/>
              <a:t>Pollutions (</a:t>
            </a:r>
            <a:r>
              <a:rPr lang="en-GB" sz="1000" dirty="0" err="1" smtClean="0"/>
              <a:t>NOx</a:t>
            </a:r>
            <a:r>
              <a:rPr lang="en-GB" sz="1000" dirty="0" smtClean="0"/>
              <a:t>)</a:t>
            </a:r>
          </a:p>
          <a:p>
            <a:pPr>
              <a:spcAft>
                <a:spcPts val="400"/>
              </a:spcAft>
            </a:pPr>
            <a:r>
              <a:rPr lang="en-GB" sz="1000" dirty="0" smtClean="0"/>
              <a:t>Particles (PM)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41402" y="3065072"/>
            <a:ext cx="3012043" cy="169277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100" b="1" dirty="0" smtClean="0"/>
              <a:t>Macro-economic key indicators                 </a:t>
            </a:r>
            <a:endParaRPr lang="en-GB" sz="1100" b="1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1395957" y="5426602"/>
            <a:ext cx="2786019" cy="153888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 smtClean="0"/>
              <a:t>Change to scenario without measures (%)</a:t>
            </a:r>
            <a:endParaRPr lang="en-GB" sz="10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Selected </a:t>
            </a:r>
            <a:r>
              <a:rPr lang="de-DE" dirty="0" err="1" smtClean="0"/>
              <a:t>macro-economic</a:t>
            </a:r>
            <a:r>
              <a:rPr lang="de-DE" dirty="0" smtClean="0"/>
              <a:t> </a:t>
            </a:r>
            <a:r>
              <a:rPr lang="de-DE" dirty="0" err="1" smtClean="0"/>
              <a:t>indicators</a:t>
            </a:r>
            <a:r>
              <a:rPr lang="de-DE" dirty="0" smtClean="0"/>
              <a:t>: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endParaRPr lang="de-DE" dirty="0"/>
          </a:p>
        </p:txBody>
      </p:sp>
      <p:pic>
        <p:nvPicPr>
          <p:cNvPr id="5" name="Picture 7" descr="K:\N\P\322679 - UBA Nichttechnische Massnahmen\3 Arbeitspakete\AP4 - Oeffentlichkeitsarbeit\Infoblaetter\Piktogramme\Infobl-5_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100" y="1490663"/>
            <a:ext cx="6016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:\N\P\322679 - UBA Nichttechnische Massnahmen\3 Arbeitspakete\AP4 - Oeffentlichkeitsarbeit\Infoblaetter\Piktogramme\Infobl-1_Fahr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463" y="14906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K:\N\P\322679 - UBA Nichttechnische Massnahmen\3 Arbeitspakete\AP4 - Oeffentlichkeitsarbeit\Infoblaetter\Piktogramme\Infobl-2_T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622" y="14906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K:\N\P\322679 - UBA Nichttechnische Massnahmen\3 Arbeitspakete\AP4 - Oeffentlichkeitsarbeit\Infoblaetter\Piktogramme\Infobl-3_Trak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7781" y="14906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K:\N\P\322679 - UBA Nichttechnische Massnahmen\3 Arbeitspakete\AP4 - Oeffentlichkeitsarbeit\Infoblaetter\Piktogramme\Infobl-4_Bobyc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8940" y="14906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m 10"/>
          <p:cNvGraphicFramePr/>
          <p:nvPr/>
        </p:nvGraphicFramePr>
        <p:xfrm>
          <a:off x="303212" y="2146300"/>
          <a:ext cx="8675688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813328" y="2190750"/>
            <a:ext cx="5786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/>
              <a:t>M1: </a:t>
            </a:r>
          </a:p>
          <a:p>
            <a:pPr algn="ctr"/>
            <a:r>
              <a:rPr lang="en-US" sz="1400" dirty="0" smtClean="0"/>
              <a:t>cycle &amp;</a:t>
            </a:r>
          </a:p>
          <a:p>
            <a:pPr algn="ctr"/>
            <a:r>
              <a:rPr lang="en-US" sz="1400" dirty="0" smtClean="0"/>
              <a:t>walk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770418" y="2190750"/>
            <a:ext cx="77905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/>
              <a:t>M2: </a:t>
            </a:r>
          </a:p>
          <a:p>
            <a:pPr algn="ctr"/>
            <a:r>
              <a:rPr lang="en-US" sz="1400" dirty="0" smtClean="0"/>
              <a:t>public</a:t>
            </a:r>
          </a:p>
          <a:p>
            <a:pPr algn="ctr"/>
            <a:r>
              <a:rPr lang="en-US" sz="1400" dirty="0" smtClean="0"/>
              <a:t>transport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831736" y="2190750"/>
            <a:ext cx="5995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/>
              <a:t>M3: </a:t>
            </a:r>
          </a:p>
          <a:p>
            <a:pPr algn="ctr"/>
            <a:r>
              <a:rPr lang="en-US" sz="1400" dirty="0" smtClean="0"/>
              <a:t>shorter</a:t>
            </a:r>
          </a:p>
          <a:p>
            <a:pPr algn="ctr"/>
            <a:r>
              <a:rPr lang="en-US" sz="1400" dirty="0" smtClean="0"/>
              <a:t>paths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38854" y="2190750"/>
            <a:ext cx="7950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/>
              <a:t>M4: </a:t>
            </a:r>
          </a:p>
          <a:p>
            <a:pPr algn="ctr"/>
            <a:r>
              <a:rPr lang="en-US" sz="1400" dirty="0" smtClean="0"/>
              <a:t>fuel</a:t>
            </a:r>
          </a:p>
          <a:p>
            <a:pPr algn="ctr"/>
            <a:r>
              <a:rPr lang="en-US" sz="1400" dirty="0" smtClean="0"/>
              <a:t>efficiency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866847" y="2190750"/>
            <a:ext cx="7774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/>
              <a:t>M5: </a:t>
            </a:r>
          </a:p>
          <a:p>
            <a:pPr algn="ctr"/>
            <a:r>
              <a:rPr lang="en-US" sz="1400" dirty="0" smtClean="0"/>
              <a:t>rail</a:t>
            </a:r>
          </a:p>
          <a:p>
            <a:pPr algn="ctr"/>
            <a:r>
              <a:rPr lang="en-US" sz="1400" dirty="0" smtClean="0"/>
              <a:t>  freight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61950"/>
            <a:ext cx="8161338" cy="4175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Comparison of macro-economic costs and benefits – without travel time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471" name="Picture 7" descr="K:\N\P\322679 - UBA Nichttechnische Massnahmen\3 Arbeitspakete\AP4 - Oeffentlichkeitsarbeit\Infoblaetter\Piktogramme\Infobl-5_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0" y="1490663"/>
            <a:ext cx="6016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72" name="Picture 8" descr="K:\N\P\322679 - UBA Nichttechnische Massnahmen\3 Arbeitspakete\AP4 - Oeffentlichkeitsarbeit\Infoblaetter\Piktogramme\Infobl-1_Fahr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063" y="14906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73" name="Picture 9" descr="K:\N\P\322679 - UBA Nichttechnische Massnahmen\3 Arbeitspakete\AP4 - Oeffentlichkeitsarbeit\Infoblaetter\Piktogramme\Infobl-2_T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947" y="14906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74" name="Picture 10" descr="K:\N\P\322679 - UBA Nichttechnische Massnahmen\3 Arbeitspakete\AP4 - Oeffentlichkeitsarbeit\Infoblaetter\Piktogramme\Infobl-3_Trak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7831" y="14906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75" name="Picture 11" descr="K:\N\P\322679 - UBA Nichttechnische Massnahmen\3 Arbeitspakete\AP4 - Oeffentlichkeitsarbeit\Infoblaetter\Piktogramme\Infobl-4_Bobyc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4715" y="14906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609598" y="2320290"/>
          <a:ext cx="7950200" cy="3477468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2437040"/>
                <a:gridCol w="1102632"/>
                <a:gridCol w="1102632"/>
                <a:gridCol w="1102632"/>
                <a:gridCol w="1102632"/>
                <a:gridCol w="1102632"/>
              </a:tblGrid>
              <a:tr h="82931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Benefit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- and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categories</a:t>
                      </a:r>
                      <a:endParaRPr lang="de-DE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M1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Walking &amp; </a:t>
                      </a:r>
                      <a:r>
                        <a:rPr lang="de-DE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cycling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M2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Public </a:t>
                      </a:r>
                      <a:r>
                        <a:rPr lang="de-DE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transport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M3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Shorter</a:t>
                      </a:r>
                      <a:r>
                        <a:rPr lang="de-DE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trips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M4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Fuel</a:t>
                      </a:r>
                      <a:r>
                        <a:rPr lang="de-DE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efficiency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M5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Rail</a:t>
                      </a:r>
                      <a:r>
                        <a:rPr lang="de-DE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de-DE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de-DE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freight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568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Health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benefits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11,53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18,67</a:t>
                      </a:r>
                      <a:endParaRPr lang="de-DE" sz="1400" b="1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12,60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Arial" pitchFamily="34" charset="0"/>
                          <a:cs typeface="Arial" pitchFamily="34" charset="0"/>
                        </a:rPr>
                        <a:t>17,40</a:t>
                      </a:r>
                      <a:endParaRPr lang="de-DE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Safety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benefits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0,64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0,40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6,93</a:t>
                      </a:r>
                      <a:endParaRPr lang="de-DE" sz="1400" b="1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-0,01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0,11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Environment etc.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benefits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0,49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0,27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3,06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-2,28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3,46</a:t>
                      </a:r>
                      <a:endParaRPr lang="de-DE" sz="1400" b="1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benefits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12,66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19,34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22,59</a:t>
                      </a:r>
                      <a:endParaRPr lang="de-DE" sz="1400" b="1" dirty="0">
                        <a:solidFill>
                          <a:schemeClr val="tx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15,11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3,57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Investments and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operations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1,29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2,41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11,02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0,20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1,73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257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Benefit-cost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b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ratio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+9,8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+8.0</a:t>
                      </a:r>
                      <a:endParaRPr lang="de-DE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+2,1</a:t>
                      </a:r>
                      <a:endParaRPr lang="de-DE" sz="1400" b="1" dirty="0">
                        <a:solidFill>
                          <a:srgbClr val="FFC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92D050"/>
                          </a:solidFill>
                          <a:latin typeface="Arial" pitchFamily="34" charset="0"/>
                          <a:cs typeface="Arial" pitchFamily="34" charset="0"/>
                        </a:rPr>
                        <a:t>+75,5</a:t>
                      </a:r>
                      <a:endParaRPr lang="de-DE" sz="1400" dirty="0">
                        <a:solidFill>
                          <a:srgbClr val="92D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+2,1</a:t>
                      </a:r>
                      <a:endParaRPr lang="de-DE" sz="1400" dirty="0">
                        <a:solidFill>
                          <a:srgbClr val="FFC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812800" y="1562100"/>
            <a:ext cx="22720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 smtClean="0"/>
              <a:t>Curr</a:t>
            </a:r>
            <a:r>
              <a:rPr lang="en-US" sz="1600" dirty="0" smtClean="0"/>
              <a:t>. value 2010</a:t>
            </a:r>
            <a:br>
              <a:rPr lang="en-US" sz="1600" dirty="0" smtClean="0"/>
            </a:br>
            <a:r>
              <a:rPr lang="en-US" sz="1600" dirty="0" smtClean="0"/>
              <a:t>(bill. Euro)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35000" y="5842000"/>
            <a:ext cx="17568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smtClean="0"/>
              <a:t>* Ohne Zeitkosten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61950"/>
            <a:ext cx="8161338" cy="4175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Comparison of macro-economic costs and benefits – with travel time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26627" name="Picture 7" descr="K:\N\P\322679 - UBA Nichttechnische Massnahmen\3 Arbeitspakete\AP4 - Oeffentlichkeitsarbeit\Infoblaetter\Piktogramme\Infobl-5_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288" y="1498600"/>
            <a:ext cx="6016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K:\N\P\322679 - UBA Nichttechnische Massnahmen\3 Arbeitspakete\AP4 - Oeffentlichkeitsarbeit\Infoblaetter\Piktogramme\Infobl-1_Fahr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0" y="1498600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K:\N\P\322679 - UBA Nichttechnische Massnahmen\3 Arbeitspakete\AP4 - Oeffentlichkeitsarbeit\Infoblaetter\Piktogramme\Infobl-2_T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1498600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K:\N\P\322679 - UBA Nichttechnische Massnahmen\3 Arbeitspakete\AP4 - Oeffentlichkeitsarbeit\Infoblaetter\Piktogramme\Infobl-3_Trak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1663" y="1498600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K:\N\P\322679 - UBA Nichttechnische Massnahmen\3 Arbeitspakete\AP4 - Oeffentlichkeitsarbeit\Infoblaetter\Piktogramme\Infobl-4_Bobyc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3050" y="1498600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600075" y="2208213"/>
          <a:ext cx="7736679" cy="36714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2941"/>
                <a:gridCol w="946538"/>
                <a:gridCol w="947440"/>
                <a:gridCol w="947440"/>
                <a:gridCol w="947440"/>
                <a:gridCol w="947440"/>
                <a:gridCol w="947440"/>
              </a:tblGrid>
              <a:tr h="61190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dirty="0" smtClean="0"/>
                        <a:t>Benefit and cost categories</a:t>
                      </a:r>
                      <a:endParaRPr lang="en-GB" sz="14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dirty="0" smtClean="0"/>
                        <a:t>Unit</a:t>
                      </a:r>
                      <a:endParaRPr lang="en-GB" sz="14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dirty="0" smtClean="0"/>
                        <a:t>Cycling&amp;</a:t>
                      </a:r>
                      <a:br>
                        <a:rPr lang="en-GB" sz="1200" noProof="0" dirty="0" smtClean="0"/>
                      </a:br>
                      <a:r>
                        <a:rPr lang="en-GB" sz="1200" noProof="0" dirty="0" smtClean="0"/>
                        <a:t>walking</a:t>
                      </a:r>
                      <a:endParaRPr lang="en-GB" sz="14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dirty="0" smtClean="0"/>
                        <a:t>Public transport</a:t>
                      </a:r>
                      <a:endParaRPr lang="en-GB" sz="14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dirty="0" smtClean="0"/>
                        <a:t>Shorter car trips</a:t>
                      </a:r>
                      <a:endParaRPr lang="en-GB" sz="14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dirty="0" smtClean="0">
                          <a:latin typeface="+mn-lt"/>
                          <a:ea typeface="+mn-ea"/>
                          <a:cs typeface="+mn-cs"/>
                        </a:rPr>
                        <a:t>Efficient</a:t>
                      </a:r>
                      <a:r>
                        <a:rPr lang="en-GB" sz="1200" baseline="0" noProof="0" dirty="0" smtClean="0">
                          <a:latin typeface="+mn-lt"/>
                          <a:ea typeface="+mn-ea"/>
                          <a:cs typeface="+mn-cs"/>
                        </a:rPr>
                        <a:t> car use</a:t>
                      </a:r>
                      <a:endParaRPr lang="en-GB" sz="14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noProof="0" dirty="0" smtClean="0"/>
                        <a:t>Rail freight</a:t>
                      </a:r>
                      <a:endParaRPr lang="en-GB" sz="1400" i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59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smtClean="0"/>
                        <a:t>Time benefits</a:t>
                      </a:r>
                      <a:endParaRPr lang="en-GB" sz="140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noProof="0" dirty="0" smtClean="0"/>
                        <a:t>Present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noProof="0" dirty="0" smtClean="0"/>
                        <a:t>value</a:t>
                      </a:r>
                      <a:endParaRPr lang="en-GB" sz="1100" noProof="0" dirty="0" smtClean="0"/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noProof="0" dirty="0" smtClean="0"/>
                        <a:t>2010 *</a:t>
                      </a:r>
                      <a:endParaRPr lang="en-GB" sz="1100" noProof="0" dirty="0" smtClean="0"/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noProof="0" dirty="0" smtClean="0"/>
                        <a:t>Bill. euros</a:t>
                      </a:r>
                      <a:endParaRPr lang="en-GB" sz="11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-63,26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-51,35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-55,25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-28,99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i="1" noProof="0" smtClean="0">
                          <a:solidFill>
                            <a:schemeClr val="tx2"/>
                          </a:solidFill>
                        </a:rPr>
                        <a:t>-1,34</a:t>
                      </a:r>
                      <a:endParaRPr lang="en-GB" sz="1050" i="1" noProof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59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smtClean="0"/>
                        <a:t>Health benefits</a:t>
                      </a:r>
                      <a:endParaRPr lang="en-GB" sz="140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dirty="0" smtClean="0"/>
                        <a:t>11,53</a:t>
                      </a:r>
                      <a:endParaRPr lang="en-GB" sz="105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>
                          <a:solidFill>
                            <a:schemeClr val="tx2"/>
                          </a:solidFill>
                        </a:rPr>
                        <a:t>18,67</a:t>
                      </a:r>
                      <a:endParaRPr lang="en-GB" sz="1050" noProof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12,60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17,40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i="1" noProof="0" smtClean="0"/>
                        <a:t>0,00</a:t>
                      </a:r>
                      <a:endParaRPr lang="en-GB" sz="1050" i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59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dirty="0" smtClean="0"/>
                        <a:t>Safety benefits</a:t>
                      </a:r>
                      <a:endParaRPr lang="en-GB" sz="14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0,64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0,40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>
                          <a:solidFill>
                            <a:schemeClr val="tx2"/>
                          </a:solidFill>
                        </a:rPr>
                        <a:t>6,93</a:t>
                      </a:r>
                      <a:endParaRPr lang="en-GB" sz="1050" noProof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-0,01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i="1" noProof="0" smtClean="0"/>
                        <a:t>0,11</a:t>
                      </a:r>
                      <a:endParaRPr lang="en-GB" sz="1050" i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59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smtClean="0"/>
                        <a:t>Environmental benefits</a:t>
                      </a:r>
                      <a:endParaRPr lang="en-GB" sz="140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0,49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0,27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3,06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-2,28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i="1" noProof="0" smtClean="0">
                          <a:solidFill>
                            <a:schemeClr val="tx2"/>
                          </a:solidFill>
                        </a:rPr>
                        <a:t>3,46</a:t>
                      </a:r>
                      <a:endParaRPr lang="en-GB" sz="1050" i="1" noProof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59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smtClean="0"/>
                        <a:t>Total benefits</a:t>
                      </a:r>
                      <a:endParaRPr lang="en-GB" sz="140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noProof="0" dirty="0" smtClean="0"/>
                        <a:t>Present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noProof="0" dirty="0" smtClean="0"/>
                        <a:t>value</a:t>
                      </a:r>
                      <a:endParaRPr lang="en-GB" sz="1100" noProof="0" dirty="0" smtClean="0"/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noProof="0" dirty="0" smtClean="0"/>
                        <a:t>2010 *</a:t>
                      </a:r>
                      <a:endParaRPr lang="en-GB" sz="1100" noProof="0" dirty="0" smtClean="0"/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noProof="0" dirty="0" smtClean="0"/>
                        <a:t>bill. euros</a:t>
                      </a:r>
                      <a:endParaRPr lang="en-GB" sz="11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-50,61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-32,01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-32,66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-13,89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i="1" noProof="0" smtClean="0">
                          <a:solidFill>
                            <a:schemeClr val="tx2"/>
                          </a:solidFill>
                        </a:rPr>
                        <a:t>2,23</a:t>
                      </a:r>
                      <a:endParaRPr lang="en-GB" sz="1050" i="1" noProof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59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smtClean="0"/>
                        <a:t>Benefits without time</a:t>
                      </a:r>
                      <a:endParaRPr lang="en-GB" sz="140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12,66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19,34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>
                          <a:solidFill>
                            <a:schemeClr val="tx2"/>
                          </a:solidFill>
                        </a:rPr>
                        <a:t>22,59</a:t>
                      </a:r>
                      <a:endParaRPr lang="en-GB" sz="1050" noProof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15,11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i="1" noProof="0" smtClean="0"/>
                        <a:t>3,57</a:t>
                      </a:r>
                      <a:endParaRPr lang="en-GB" sz="1050" i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59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smtClean="0"/>
                        <a:t>Investments</a:t>
                      </a:r>
                      <a:endParaRPr lang="en-GB" sz="140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1,29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2,41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11,02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>
                          <a:solidFill>
                            <a:schemeClr val="tx2"/>
                          </a:solidFill>
                        </a:rPr>
                        <a:t>0,20</a:t>
                      </a:r>
                      <a:endParaRPr lang="en-GB" sz="1050" noProof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i="1" noProof="0" smtClean="0"/>
                        <a:t>1,73</a:t>
                      </a:r>
                      <a:endParaRPr lang="en-GB" sz="1050" i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59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dirty="0" smtClean="0"/>
                        <a:t>Benefit-cost</a:t>
                      </a:r>
                      <a:r>
                        <a:rPr lang="en-GB" sz="1200" baseline="0" noProof="0" dirty="0" smtClean="0"/>
                        <a:t> r</a:t>
                      </a:r>
                      <a:r>
                        <a:rPr lang="en-GB" sz="1200" noProof="0" dirty="0" smtClean="0"/>
                        <a:t>atio (BCR)</a:t>
                      </a:r>
                      <a:endParaRPr lang="en-GB" sz="14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noProof="0" dirty="0" smtClean="0"/>
                        <a:t>Ratio</a:t>
                      </a:r>
                      <a:endParaRPr lang="en-GB" sz="105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-39,2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-13,3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-3,0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-69,4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i="1" noProof="0" smtClean="0">
                          <a:solidFill>
                            <a:schemeClr val="tx2"/>
                          </a:solidFill>
                        </a:rPr>
                        <a:t>1,3</a:t>
                      </a:r>
                      <a:endParaRPr lang="en-GB" sz="1050" i="1" noProof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59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dirty="0" smtClean="0"/>
                        <a:t>BCR without time</a:t>
                      </a:r>
                      <a:endParaRPr lang="en-GB" sz="14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9,8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8,0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2,1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>
                          <a:solidFill>
                            <a:schemeClr val="tx2"/>
                          </a:solidFill>
                        </a:rPr>
                        <a:t>75,5</a:t>
                      </a:r>
                      <a:endParaRPr lang="en-GB" sz="1050" noProof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i="1" noProof="0" smtClean="0"/>
                        <a:t>2,1</a:t>
                      </a:r>
                      <a:endParaRPr lang="en-GB" sz="1050" i="1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59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noProof="0" dirty="0" smtClean="0"/>
                        <a:t>BCR for environment</a:t>
                      </a:r>
                      <a:endParaRPr lang="en-GB" sz="1400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0,4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0,1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0,3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noProof="0" smtClean="0"/>
                        <a:t>-11,4</a:t>
                      </a:r>
                      <a:endParaRPr lang="en-GB" sz="1050" noProof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i="1" noProof="0" dirty="0" smtClean="0">
                          <a:solidFill>
                            <a:schemeClr val="tx2"/>
                          </a:solidFill>
                        </a:rPr>
                        <a:t>2,0</a:t>
                      </a:r>
                      <a:endParaRPr lang="en-GB" sz="1050" i="1" noProof="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6730" name="Rechteck 9"/>
          <p:cNvSpPr>
            <a:spLocks noChangeArrowheads="1"/>
          </p:cNvSpPr>
          <p:nvPr/>
        </p:nvSpPr>
        <p:spPr bwMode="auto">
          <a:xfrm>
            <a:off x="630238" y="5908675"/>
            <a:ext cx="24224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800" dirty="0"/>
              <a:t>* </a:t>
            </a:r>
            <a:r>
              <a:rPr lang="de-DE" sz="800" dirty="0" smtClean="0"/>
              <a:t>Net </a:t>
            </a:r>
            <a:r>
              <a:rPr lang="de-DE" sz="800" dirty="0" err="1" smtClean="0"/>
              <a:t>present</a:t>
            </a:r>
            <a:r>
              <a:rPr lang="de-DE" sz="800" dirty="0" smtClean="0"/>
              <a:t> </a:t>
            </a:r>
            <a:r>
              <a:rPr lang="de-DE" sz="800" dirty="0" err="1" smtClean="0"/>
              <a:t>value</a:t>
            </a:r>
            <a:r>
              <a:rPr lang="de-DE" sz="800" dirty="0" smtClean="0"/>
              <a:t> </a:t>
            </a:r>
            <a:r>
              <a:rPr lang="de-DE" sz="800" dirty="0" err="1" smtClean="0"/>
              <a:t>with</a:t>
            </a:r>
            <a:r>
              <a:rPr lang="de-DE" sz="800" dirty="0" smtClean="0"/>
              <a:t> 2020 and 2030 </a:t>
            </a:r>
            <a:r>
              <a:rPr lang="de-DE" sz="800" dirty="0" err="1" smtClean="0"/>
              <a:t>values</a:t>
            </a:r>
            <a:endParaRPr lang="de-DE" sz="800" dirty="0"/>
          </a:p>
        </p:txBody>
      </p:sp>
      <p:sp>
        <p:nvSpPr>
          <p:cNvPr id="10" name="Rechteck 9"/>
          <p:cNvSpPr/>
          <p:nvPr/>
        </p:nvSpPr>
        <p:spPr>
          <a:xfrm>
            <a:off x="596900" y="4978400"/>
            <a:ext cx="6800850" cy="2603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Success factors to shift people away from the private car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5600" y="1638301"/>
            <a:ext cx="3225800" cy="19431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mtClean="0"/>
              <a:t>Most important: classical hard facors of public transport supply: </a:t>
            </a:r>
          </a:p>
          <a:p>
            <a:r>
              <a:rPr lang="en-GB" smtClean="0"/>
              <a:t>Network density</a:t>
            </a:r>
          </a:p>
          <a:p>
            <a:r>
              <a:rPr lang="en-GB" smtClean="0"/>
              <a:t>Costs</a:t>
            </a:r>
          </a:p>
          <a:p>
            <a:r>
              <a:rPr lang="en-GB" smtClean="0"/>
              <a:t>Travel speeds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mtClean="0"/>
              <a:t>Soft factors relevant, but less expressed: </a:t>
            </a:r>
          </a:p>
          <a:p>
            <a:r>
              <a:rPr lang="en-GB" smtClean="0"/>
              <a:t>Safety (accidents + crime)</a:t>
            </a:r>
          </a:p>
          <a:p>
            <a:r>
              <a:rPr lang="en-GB" smtClean="0"/>
              <a:t>Staff (friendliness)</a:t>
            </a:r>
          </a:p>
          <a:p>
            <a:pPr marL="0" indent="0">
              <a:lnSpc>
                <a:spcPct val="100000"/>
              </a:lnSpc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100" y="1645904"/>
            <a:ext cx="5003800" cy="423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9900" y="5232400"/>
            <a:ext cx="300082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smtClean="0"/>
              <a:t>Source: </a:t>
            </a:r>
          </a:p>
          <a:p>
            <a:r>
              <a:rPr lang="en-GB" sz="1600" smtClean="0"/>
              <a:t>USEmobility project </a:t>
            </a:r>
            <a:br>
              <a:rPr lang="en-GB" sz="1600" smtClean="0"/>
            </a:br>
            <a:r>
              <a:rPr lang="en-GB" sz="1600" smtClean="0"/>
              <a:t>EC 7th Framework Programme)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381000"/>
            <a:ext cx="8194675" cy="381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Clean air in cities through clean cars</a:t>
            </a:r>
            <a:endParaRPr lang="en-GB" dirty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495300" y="1516064"/>
            <a:ext cx="2276929" cy="3897766"/>
          </a:xfrm>
        </p:spPr>
        <p:txBody>
          <a:bodyPr/>
          <a:lstStyle/>
          <a:p>
            <a:pPr marL="276225" indent="-276225"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  <a:sym typeface="Wingdings" pitchFamily="2" charset="2"/>
              </a:rPr>
              <a:t> More efficient motors and new propulsion technology</a:t>
            </a:r>
          </a:p>
          <a:p>
            <a:pPr marL="276225" indent="-276225"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  <a:sym typeface="Wingdings" pitchFamily="2" charset="2"/>
              </a:rPr>
              <a:t>90% reduction of most pollutants in road transport since 1990</a:t>
            </a:r>
          </a:p>
          <a:p>
            <a:pPr marL="276225" indent="-276225"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  <a:sym typeface="Wingdings" pitchFamily="2" charset="2"/>
              </a:rPr>
              <a:t>50% reduction in road fatalities</a:t>
            </a:r>
          </a:p>
          <a:p>
            <a:pPr marL="276225" indent="-276225">
              <a:lnSpc>
                <a:spcPct val="100000"/>
              </a:lnSpc>
              <a:defRPr/>
            </a:pPr>
            <a:endParaRPr lang="en-GB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276225" indent="-276225">
              <a:lnSpc>
                <a:spcPct val="100000"/>
              </a:lnSpc>
              <a:defRPr/>
            </a:pPr>
            <a:endParaRPr lang="en-GB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en-GB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38916" name="Grafi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886" y="1530349"/>
            <a:ext cx="5934528" cy="269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P\322679_UBA Nichttechnische Massnahmen\3 Arbeitspakete\AP4 - Oeffentlichkeitsarbeit\Bilder Webseite\iStock_000001590716_Large_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7465" y="4377690"/>
            <a:ext cx="2371725" cy="1585274"/>
          </a:xfrm>
          <a:prstGeom prst="rect">
            <a:avLst/>
          </a:prstGeom>
          <a:noFill/>
        </p:spPr>
      </p:pic>
      <p:pic>
        <p:nvPicPr>
          <p:cNvPr id="1027" name="Picture 3" descr="D:\P\322679_UBA Nichttechnische Massnahmen\3 Arbeitspakete\AP4 - Oeffentlichkeitsarbeit\Bilder Webseite\iStock_000009271386_Large_Air_Pol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4377690"/>
            <a:ext cx="2395948" cy="1594104"/>
          </a:xfrm>
          <a:prstGeom prst="rect">
            <a:avLst/>
          </a:prstGeom>
          <a:noFill/>
        </p:spPr>
      </p:pic>
      <p:pic>
        <p:nvPicPr>
          <p:cNvPr id="1028" name="Picture 4" descr="D:\P\322679_UBA Nichttechnische Massnahmen\3 Arbeitspakete\AP4 - Oeffentlichkeitsarbeit\Bilder-E-Paper\Fotolia_33054302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9949" y="4377690"/>
            <a:ext cx="1071772" cy="1608135"/>
          </a:xfrm>
          <a:prstGeom prst="rect">
            <a:avLst/>
          </a:prstGeom>
          <a:noFill/>
        </p:spPr>
      </p:pic>
      <p:pic>
        <p:nvPicPr>
          <p:cNvPr id="1029" name="Picture 5" descr="D:\P\322679_UBA Nichttechnische Massnahmen\3 Arbeitspakete\AP4 - Oeffentlichkeitsarbeit\Bilder-E-Paper\Fotolia_42631993_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2931" y="4377690"/>
            <a:ext cx="2297801" cy="1604010"/>
          </a:xfrm>
          <a:prstGeom prst="rect">
            <a:avLst/>
          </a:prstGeom>
          <a:noFill/>
        </p:spPr>
      </p:pic>
      <p:sp>
        <p:nvSpPr>
          <p:cNvPr id="9" name="Pfeil nach rechts 8"/>
          <p:cNvSpPr/>
          <p:nvPr/>
        </p:nvSpPr>
        <p:spPr>
          <a:xfrm>
            <a:off x="4922520" y="4728210"/>
            <a:ext cx="731520" cy="975360"/>
          </a:xfrm>
          <a:prstGeom prst="rightArrow">
            <a:avLst/>
          </a:prstGeom>
          <a:solidFill>
            <a:srgbClr val="B4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success of public transport, walking and cycling policies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99" y="1543050"/>
            <a:ext cx="3673475" cy="40671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Survey on UIPT Urban Mobility Database: Main success factors for public transport use: 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Quality of supply (vehicle kilometres)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Generalised costs in relation to cars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 Number of bike parking places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Percentage of green areas in cities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Success of walking &amp; cycling closely linked to PT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With good and complete alternatives people are ready to go without car</a:t>
            </a:r>
            <a:endParaRPr lang="en-GB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3" name="Bild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95450"/>
            <a:ext cx="4105276" cy="30213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05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61950"/>
            <a:ext cx="8161338" cy="417513"/>
          </a:xfrm>
        </p:spPr>
        <p:txBody>
          <a:bodyPr/>
          <a:lstStyle/>
          <a:p>
            <a:pPr>
              <a:defRPr/>
            </a:pPr>
            <a:r>
              <a:rPr lang="en-US" smtClean="0"/>
              <a:t>Recommendations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41338" y="1541463"/>
            <a:ext cx="7783512" cy="2630487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dirty="0" smtClean="0"/>
              <a:t>The case studies show, that transforming mobility systems to a more sustainable one is possible and pays off for the individual and the society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In addition to environment and climate protection transport users </a:t>
            </a:r>
            <a:r>
              <a:rPr lang="en-US" b="1" dirty="0" err="1" smtClean="0">
                <a:solidFill>
                  <a:schemeClr val="accent2"/>
                </a:solidFill>
              </a:rPr>
              <a:t>users</a:t>
            </a:r>
            <a:r>
              <a:rPr lang="en-US" b="1" dirty="0" smtClean="0">
                <a:solidFill>
                  <a:schemeClr val="accent2"/>
                </a:solidFill>
              </a:rPr>
              <a:t> save money.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addition they experience a considerable </a:t>
            </a:r>
            <a:r>
              <a:rPr lang="en-US" b="1" dirty="0" smtClean="0">
                <a:solidFill>
                  <a:schemeClr val="accent2"/>
                </a:solidFill>
              </a:rPr>
              <a:t>health benefit </a:t>
            </a:r>
            <a:r>
              <a:rPr lang="en-US" dirty="0" smtClean="0"/>
              <a:t>when cycling or walking more of up to 2000 €/year. 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For shifting travel demand away from the private car, </a:t>
            </a:r>
            <a:r>
              <a:rPr lang="en-US" dirty="0" smtClean="0">
                <a:solidFill>
                  <a:schemeClr val="accent2"/>
                </a:solidFill>
              </a:rPr>
              <a:t>investments </a:t>
            </a:r>
            <a:r>
              <a:rPr lang="en-US" b="1" dirty="0" smtClean="0">
                <a:solidFill>
                  <a:schemeClr val="accent2"/>
                </a:solidFill>
              </a:rPr>
              <a:t>in cycling and walking infrastructure and in PT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are required. This mostly balances out income declines in the automotive industry.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Transport systems may be </a:t>
            </a:r>
            <a:r>
              <a:rPr lang="en-US" b="1" dirty="0" smtClean="0">
                <a:solidFill>
                  <a:schemeClr val="accent2"/>
                </a:solidFill>
              </a:rPr>
              <a:t>successfully transformed </a:t>
            </a:r>
            <a:r>
              <a:rPr lang="en-US" dirty="0" smtClean="0"/>
              <a:t>by setting prices and fees, various regulatory measures, attractive and high capacity PT services as well as a modern region and city concepts (city of short paths). Most powerful are combinations of push and pull measures.  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9460" name="Textfeld 5"/>
          <p:cNvSpPr txBox="1">
            <a:spLocks noChangeArrowheads="1"/>
          </p:cNvSpPr>
          <p:nvPr/>
        </p:nvSpPr>
        <p:spPr bwMode="auto">
          <a:xfrm>
            <a:off x="592138" y="5418138"/>
            <a:ext cx="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600"/>
          </a:p>
        </p:txBody>
      </p:sp>
      <p:pic>
        <p:nvPicPr>
          <p:cNvPr id="19461" name="Picture 7" descr="K:\N\P\322679 - UBA Nichttechnische Massnahmen\3 Arbeitspakete\AP4 - Oeffentlichkeitsarbeit\Infoblaetter\Piktogramme\Infobl-5_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863" y="5033963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K:\N\P\322679 - UBA Nichttechnische Massnahmen\3 Arbeitspakete\AP4 - Oeffentlichkeitsarbeit\Infoblaetter\Piktogramme\Infobl-1_Fahr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5033963"/>
            <a:ext cx="9477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K:\N\P\322679 - UBA Nichttechnische Massnahmen\3 Arbeitspakete\AP4 - Oeffentlichkeitsarbeit\Infoblaetter\Piktogramme\Infobl-2_T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263" y="5033963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K:\N\P\322679 - UBA Nichttechnische Massnahmen\3 Arbeitspakete\AP4 - Oeffentlichkeitsarbeit\Infoblaetter\Piktogramme\Infobl-3_Trak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7188" y="5033963"/>
            <a:ext cx="9461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K:\N\P\322679 - UBA Nichttechnische Massnahmen\3 Arbeitspakete\AP4 - Oeffentlichkeitsarbeit\Infoblaetter\Piktogramme\Infobl-4_Bobyc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1525" y="5033963"/>
            <a:ext cx="9477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38" descr="Nissan_Land_Glider_2_Sitzer_Eletroauto_seitlich_2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038" y="4797425"/>
            <a:ext cx="176053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948238"/>
            <a:ext cx="15779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www.apfelnews.eu/wp-content/uploads/2010/09/ipod_touch-4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088" y="3111500"/>
            <a:ext cx="788987" cy="11160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://www.apfelnews.eu/wp-content/uploads/2010/09/ipod_touch-4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857375"/>
            <a:ext cx="788988" cy="11144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Positive Vision 2050: Seamless and sustainable mobility</a:t>
            </a:r>
            <a:endParaRPr lang="en-US" sz="1200" spc="150" dirty="0" smtClean="0"/>
          </a:p>
        </p:txBody>
      </p:sp>
      <p:sp>
        <p:nvSpPr>
          <p:cNvPr id="20487" name="Abgerundetes Rechteck 5"/>
          <p:cNvSpPr>
            <a:spLocks noChangeArrowheads="1"/>
          </p:cNvSpPr>
          <p:nvPr/>
        </p:nvSpPr>
        <p:spPr bwMode="auto">
          <a:xfrm>
            <a:off x="3513138" y="2538413"/>
            <a:ext cx="2009775" cy="41116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27075">
              <a:tabLst>
                <a:tab pos="1633538" algn="l"/>
              </a:tabLst>
            </a:pPr>
            <a:endParaRPr lang="en-US">
              <a:latin typeface="Calibri" pitchFamily="34" charset="0"/>
            </a:endParaRPr>
          </a:p>
        </p:txBody>
      </p:sp>
      <p:sp>
        <p:nvSpPr>
          <p:cNvPr id="20488" name="Abgerundetes Rechteck 4"/>
          <p:cNvSpPr>
            <a:spLocks noChangeArrowheads="1"/>
          </p:cNvSpPr>
          <p:nvPr/>
        </p:nvSpPr>
        <p:spPr bwMode="auto">
          <a:xfrm>
            <a:off x="3724275" y="2784475"/>
            <a:ext cx="1600200" cy="411163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727075">
              <a:tabLst>
                <a:tab pos="1633538" algn="l"/>
              </a:tabLst>
            </a:pPr>
            <a:r>
              <a:rPr lang="en-US" b="1">
                <a:solidFill>
                  <a:srgbClr val="179C7D"/>
                </a:solidFill>
                <a:latin typeface="Calibri" pitchFamily="34" charset="0"/>
              </a:rPr>
              <a:t>Mobility Card</a:t>
            </a:r>
          </a:p>
        </p:txBody>
      </p:sp>
      <p:sp>
        <p:nvSpPr>
          <p:cNvPr id="20489" name="Rechteck 6"/>
          <p:cNvSpPr>
            <a:spLocks noChangeArrowheads="1"/>
          </p:cNvSpPr>
          <p:nvPr/>
        </p:nvSpPr>
        <p:spPr bwMode="auto">
          <a:xfrm>
            <a:off x="3513138" y="3273425"/>
            <a:ext cx="2009775" cy="371475"/>
          </a:xfrm>
          <a:prstGeom prst="rect">
            <a:avLst/>
          </a:prstGeom>
          <a:solidFill>
            <a:schemeClr val="accent1">
              <a:alpha val="30196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27075">
              <a:tabLst>
                <a:tab pos="1633538" algn="l"/>
              </a:tabLst>
            </a:pPr>
            <a:endParaRPr lang="en-US">
              <a:latin typeface="Calibri" pitchFamily="34" charset="0"/>
            </a:endParaRPr>
          </a:p>
        </p:txBody>
      </p:sp>
      <p:pic>
        <p:nvPicPr>
          <p:cNvPr id="20490" name="Picture 2" descr="http://www.kvv.de/kvv/imagepool/aktuelles/Bombard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49688"/>
            <a:ext cx="221138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hteck 18"/>
          <p:cNvSpPr>
            <a:spLocks noChangeArrowheads="1"/>
          </p:cNvSpPr>
          <p:nvPr/>
        </p:nvSpPr>
        <p:spPr bwMode="auto">
          <a:xfrm>
            <a:off x="3302000" y="4495800"/>
            <a:ext cx="2100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179C7D"/>
                </a:solidFill>
                <a:latin typeface="Calibri" pitchFamily="34" charset="0"/>
              </a:rPr>
              <a:t>Electric     city cars</a:t>
            </a:r>
          </a:p>
        </p:txBody>
      </p:sp>
      <p:grpSp>
        <p:nvGrpSpPr>
          <p:cNvPr id="3" name="Gruppieren 21"/>
          <p:cNvGrpSpPr>
            <a:grpSpLocks/>
          </p:cNvGrpSpPr>
          <p:nvPr/>
        </p:nvGrpSpPr>
        <p:grpSpPr bwMode="auto">
          <a:xfrm>
            <a:off x="6038850" y="1236663"/>
            <a:ext cx="1430338" cy="1277937"/>
            <a:chOff x="6689754" y="3648078"/>
            <a:chExt cx="1905000" cy="1389075"/>
          </a:xfrm>
        </p:grpSpPr>
        <p:pic>
          <p:nvPicPr>
            <p:cNvPr id="20512" name="Picture 4" descr="http://www.stadtmobil.de/global/imgs/ho_mann_hund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89754" y="3648078"/>
              <a:ext cx="19050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3" name="Picture 6" descr="http://www.stadtmobil.de/global/imgs/ho_logo_stadtmobil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89754" y="4560903"/>
              <a:ext cx="19050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93" name="Picture 8" descr="http://www.velib.paris.fr/var/paris/storage/images/paris/actualites/les_nouveautes/roulez_jusqu_aux_bois_parisiens/18168-4-fre-FR/roulez_jusqu_aux_bois_parisiens_visuel_article.jpg">
            <a:hlinkClick r:id="rId8" tooltip="&#10;Roulez jusqu’aux bois parisiens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2538" y="3783013"/>
            <a:ext cx="1401762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Rechteck 24"/>
          <p:cNvSpPr>
            <a:spLocks noChangeArrowheads="1"/>
          </p:cNvSpPr>
          <p:nvPr/>
        </p:nvSpPr>
        <p:spPr bwMode="auto">
          <a:xfrm>
            <a:off x="946150" y="3440113"/>
            <a:ext cx="180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9C7D"/>
                </a:solidFill>
                <a:latin typeface="Calibri" pitchFamily="34" charset="0"/>
              </a:rPr>
              <a:t>PT / Bike-sharing</a:t>
            </a:r>
          </a:p>
        </p:txBody>
      </p:sp>
      <p:pic>
        <p:nvPicPr>
          <p:cNvPr id="2049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9425" y="1501775"/>
            <a:ext cx="2154238" cy="161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96" name="Picture 3" descr="D:\Forschung\Photos_nach_Themen\Photos_Verkehr\Car_to_Go_Ulm_Parkplatz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99350" y="1801813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Rechteck 24"/>
          <p:cNvSpPr>
            <a:spLocks noChangeArrowheads="1"/>
          </p:cNvSpPr>
          <p:nvPr/>
        </p:nvSpPr>
        <p:spPr bwMode="auto">
          <a:xfrm>
            <a:off x="7397750" y="1485900"/>
            <a:ext cx="1271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9C7D"/>
                </a:solidFill>
                <a:latin typeface="Calibri" pitchFamily="34" charset="0"/>
              </a:rPr>
              <a:t>Car-sharing</a:t>
            </a:r>
          </a:p>
        </p:txBody>
      </p:sp>
      <p:sp>
        <p:nvSpPr>
          <p:cNvPr id="20498" name="Rechteck 24"/>
          <p:cNvSpPr>
            <a:spLocks noChangeArrowheads="1"/>
          </p:cNvSpPr>
          <p:nvPr/>
        </p:nvSpPr>
        <p:spPr bwMode="auto">
          <a:xfrm>
            <a:off x="369888" y="1173163"/>
            <a:ext cx="316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9C7D"/>
                </a:solidFill>
                <a:latin typeface="Calibri" pitchFamily="34" charset="0"/>
              </a:rPr>
              <a:t>New personal transporters (PT)</a:t>
            </a:r>
          </a:p>
        </p:txBody>
      </p:sp>
      <p:sp>
        <p:nvSpPr>
          <p:cNvPr id="20499" name="Rechteck 24"/>
          <p:cNvSpPr>
            <a:spLocks noChangeArrowheads="1"/>
          </p:cNvSpPr>
          <p:nvPr/>
        </p:nvSpPr>
        <p:spPr bwMode="auto">
          <a:xfrm>
            <a:off x="6397625" y="3524250"/>
            <a:ext cx="253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9C7D"/>
                </a:solidFill>
                <a:latin typeface="Calibri" pitchFamily="34" charset="0"/>
              </a:rPr>
              <a:t>Modern public transport</a:t>
            </a:r>
          </a:p>
        </p:txBody>
      </p:sp>
      <p:pic>
        <p:nvPicPr>
          <p:cNvPr id="2050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76813" y="4797425"/>
            <a:ext cx="944562" cy="1260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0501" name="Gerade Verbindung mit Pfeil 27"/>
          <p:cNvCxnSpPr>
            <a:cxnSpLocks noChangeShapeType="1"/>
            <a:endCxn id="40" idx="2"/>
          </p:cNvCxnSpPr>
          <p:nvPr/>
        </p:nvCxnSpPr>
        <p:spPr bwMode="auto">
          <a:xfrm>
            <a:off x="2630488" y="2620963"/>
            <a:ext cx="368300" cy="117475"/>
          </a:xfrm>
          <a:prstGeom prst="straightConnector1">
            <a:avLst/>
          </a:prstGeom>
          <a:noFill/>
          <a:ln w="38100" algn="ctr">
            <a:solidFill>
              <a:srgbClr val="179C7D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502" name="Gerade Verbindung mit Pfeil 30"/>
          <p:cNvCxnSpPr>
            <a:cxnSpLocks noChangeShapeType="1"/>
            <a:endCxn id="40" idx="3"/>
          </p:cNvCxnSpPr>
          <p:nvPr/>
        </p:nvCxnSpPr>
        <p:spPr bwMode="auto">
          <a:xfrm flipV="1">
            <a:off x="2654300" y="3889375"/>
            <a:ext cx="790575" cy="827088"/>
          </a:xfrm>
          <a:prstGeom prst="straightConnector1">
            <a:avLst/>
          </a:prstGeom>
          <a:noFill/>
          <a:ln w="38100" algn="ctr">
            <a:solidFill>
              <a:srgbClr val="179C7D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503" name="Gerade Verbindung mit Pfeil 38"/>
          <p:cNvCxnSpPr>
            <a:cxnSpLocks noChangeShapeType="1"/>
          </p:cNvCxnSpPr>
          <p:nvPr/>
        </p:nvCxnSpPr>
        <p:spPr bwMode="auto">
          <a:xfrm rot="10800000">
            <a:off x="5468938" y="3965575"/>
            <a:ext cx="1160462" cy="555625"/>
          </a:xfrm>
          <a:prstGeom prst="straightConnector1">
            <a:avLst/>
          </a:prstGeom>
          <a:noFill/>
          <a:ln w="38100" algn="ctr">
            <a:solidFill>
              <a:srgbClr val="179C7D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504" name="Gerade Verbindung mit Pfeil 41"/>
          <p:cNvCxnSpPr>
            <a:cxnSpLocks noChangeShapeType="1"/>
            <a:stCxn id="40" idx="4"/>
          </p:cNvCxnSpPr>
          <p:nvPr/>
        </p:nvCxnSpPr>
        <p:spPr bwMode="auto">
          <a:xfrm rot="5400000">
            <a:off x="4096544" y="4372769"/>
            <a:ext cx="430212" cy="419100"/>
          </a:xfrm>
          <a:prstGeom prst="straightConnector1">
            <a:avLst/>
          </a:prstGeom>
          <a:noFill/>
          <a:ln w="38100" algn="ctr">
            <a:solidFill>
              <a:srgbClr val="179C7D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505" name="Gerade Verbindung mit Pfeil 35"/>
          <p:cNvCxnSpPr>
            <a:cxnSpLocks noChangeShapeType="1"/>
            <a:endCxn id="40" idx="6"/>
          </p:cNvCxnSpPr>
          <p:nvPr/>
        </p:nvCxnSpPr>
        <p:spPr bwMode="auto">
          <a:xfrm rot="10800000" flipV="1">
            <a:off x="6042025" y="2459038"/>
            <a:ext cx="1457325" cy="279400"/>
          </a:xfrm>
          <a:prstGeom prst="straightConnector1">
            <a:avLst/>
          </a:prstGeom>
          <a:noFill/>
          <a:ln w="38100" algn="ctr">
            <a:solidFill>
              <a:srgbClr val="179C7D"/>
            </a:solidFill>
            <a:round/>
            <a:headEnd type="arrow" w="med" len="med"/>
            <a:tailEnd type="arrow" w="med" len="med"/>
          </a:ln>
        </p:spPr>
      </p:cxnSp>
      <p:pic>
        <p:nvPicPr>
          <p:cNvPr id="20506" name="Grafik 3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713" y="2100263"/>
            <a:ext cx="719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Grafik 3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6438" y="2136775"/>
            <a:ext cx="6540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8" name="Rechteck 24"/>
          <p:cNvSpPr>
            <a:spLocks noChangeArrowheads="1"/>
          </p:cNvSpPr>
          <p:nvPr/>
        </p:nvSpPr>
        <p:spPr bwMode="auto">
          <a:xfrm>
            <a:off x="3798888" y="1603375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9C7D"/>
                </a:solidFill>
                <a:latin typeface="Calibri" pitchFamily="34" charset="0"/>
              </a:rPr>
              <a:t>PTAs</a:t>
            </a:r>
          </a:p>
        </p:txBody>
      </p:sp>
      <p:sp>
        <p:nvSpPr>
          <p:cNvPr id="40" name="Rad 39"/>
          <p:cNvSpPr/>
          <p:nvPr/>
        </p:nvSpPr>
        <p:spPr>
          <a:xfrm>
            <a:off x="2998788" y="1111250"/>
            <a:ext cx="3043237" cy="3255963"/>
          </a:xfrm>
          <a:prstGeom prst="donut">
            <a:avLst>
              <a:gd name="adj" fmla="val 6837"/>
            </a:avLst>
          </a:prstGeom>
          <a:solidFill>
            <a:srgbClr val="179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Circl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196126" y="1256231"/>
            <a:ext cx="2623559" cy="2367185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+mn-lt"/>
              </a:rPr>
              <a:t>Reservation  Using  Information  Billing</a:t>
            </a:r>
          </a:p>
        </p:txBody>
      </p:sp>
      <p:pic>
        <p:nvPicPr>
          <p:cNvPr id="20511" name="Grafik 14" descr="Volkswagen_electric_bik.e_02_2010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6088" y="4232275"/>
            <a:ext cx="9636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Implications for central Asia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504950"/>
            <a:ext cx="8191470" cy="39957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Due to income levels, benefits and costs of policies for walking and cycling are considerably lower. But </a:t>
            </a:r>
            <a:r>
              <a:rPr lang="en-GB" b="1" dirty="0" smtClean="0">
                <a:solidFill>
                  <a:schemeClr val="tx2"/>
                </a:solidFill>
              </a:rPr>
              <a:t>benefit to cost ratios </a:t>
            </a:r>
            <a:r>
              <a:rPr lang="en-GB" dirty="0" smtClean="0"/>
              <a:t>may be similar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Mentality differences may exist. But successful examples from Europe indicate, that environmentally friendly travel can be </a:t>
            </a:r>
            <a:r>
              <a:rPr lang="en-GB" b="1" dirty="0" smtClean="0">
                <a:solidFill>
                  <a:schemeClr val="tx2"/>
                </a:solidFill>
              </a:rPr>
              <a:t>implemented in very different cities</a:t>
            </a:r>
            <a:r>
              <a:rPr lang="en-GB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 New </a:t>
            </a:r>
            <a:r>
              <a:rPr lang="en-GB" dirty="0" err="1" smtClean="0"/>
              <a:t>technoligies</a:t>
            </a:r>
            <a:r>
              <a:rPr lang="en-GB" dirty="0" smtClean="0"/>
              <a:t> (e-bikes) and organisational forms (</a:t>
            </a:r>
            <a:r>
              <a:rPr lang="en-GB" dirty="0" err="1" smtClean="0"/>
              <a:t>carsharing</a:t>
            </a:r>
            <a:r>
              <a:rPr lang="en-GB" dirty="0" smtClean="0"/>
              <a:t>) may help that central </a:t>
            </a:r>
            <a:r>
              <a:rPr lang="en-GB" dirty="0" err="1" smtClean="0"/>
              <a:t>asian</a:t>
            </a:r>
            <a:r>
              <a:rPr lang="en-GB" dirty="0" smtClean="0"/>
              <a:t> countries manage </a:t>
            </a:r>
            <a:r>
              <a:rPr lang="en-GB" b="1" dirty="0" smtClean="0">
                <a:solidFill>
                  <a:schemeClr val="tx2"/>
                </a:solidFill>
              </a:rPr>
              <a:t>mobility in quickly developing economies </a:t>
            </a:r>
            <a:r>
              <a:rPr lang="en-GB" dirty="0" smtClean="0"/>
              <a:t>better than the west in the past 50 years</a:t>
            </a:r>
          </a:p>
        </p:txBody>
      </p:sp>
      <p:pic>
        <p:nvPicPr>
          <p:cNvPr id="54274" name="Picture 2" descr="D:\P\322679_UBA Nichttechnische Massnahmen\3 Arbeitspakete\AP4 - Oeffentlichkeitsarbeit\Bilder-E-Paper\iStock_000015372252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677" y="3530599"/>
            <a:ext cx="2919473" cy="1946315"/>
          </a:xfrm>
          <a:prstGeom prst="rect">
            <a:avLst/>
          </a:prstGeom>
          <a:noFill/>
        </p:spPr>
      </p:pic>
      <p:pic>
        <p:nvPicPr>
          <p:cNvPr id="54278" name="Picture 6" descr="D:\P\322679_UBA Nichttechnische Massnahmen\3 Arbeitspakete\AP4 - Oeffentlichkeitsarbeit\Bilder Webseite\iStock_000017862119_Large_People_Cyc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38" y="3541485"/>
            <a:ext cx="1918703" cy="1916973"/>
          </a:xfrm>
          <a:prstGeom prst="rect">
            <a:avLst/>
          </a:prstGeom>
          <a:noFill/>
        </p:spPr>
      </p:pic>
      <p:pic>
        <p:nvPicPr>
          <p:cNvPr id="54279" name="Picture 7" descr="D:\P\322679_UBA Nichttechnische Massnahmen\3 Arbeitspakete\AP4 - Oeffentlichkeitsarbeit\Bilder Webseite\iStock_000004429915_Large_City_Bik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2293" y="3515651"/>
            <a:ext cx="2910794" cy="194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61950"/>
            <a:ext cx="8161338" cy="417513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41338" y="1541463"/>
            <a:ext cx="8183562" cy="27336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de-DE" dirty="0" err="1" smtClean="0">
                <a:latin typeface="Arial" charset="0"/>
                <a:cs typeface="Arial" charset="0"/>
              </a:rPr>
              <a:t>At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smtClean="0">
                <a:hlinkClick r:id="rId2"/>
              </a:rPr>
              <a:t>www.ntm.isi-projekt.de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r>
              <a:rPr lang="de-DE" dirty="0" smtClean="0"/>
              <a:t> and </a:t>
            </a:r>
            <a:r>
              <a:rPr lang="de-DE" dirty="0" err="1" smtClean="0"/>
              <a:t>the</a:t>
            </a:r>
            <a:r>
              <a:rPr lang="de-DE" dirty="0" smtClean="0"/>
              <a:t> PExMo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(German </a:t>
            </a:r>
            <a:r>
              <a:rPr lang="de-DE" dirty="0" err="1" smtClean="0"/>
              <a:t>only</a:t>
            </a:r>
            <a:r>
              <a:rPr lang="de-DE" dirty="0" smtClean="0"/>
              <a:t>):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de-DE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e-DE" dirty="0" smtClean="0">
                <a:latin typeface="Arial" charset="0"/>
                <a:cs typeface="Arial" charset="0"/>
              </a:rPr>
              <a:t>E-Paper </a:t>
            </a:r>
            <a:r>
              <a:rPr lang="de-DE" dirty="0" err="1" smtClean="0">
                <a:latin typeface="Arial" charset="0"/>
                <a:cs typeface="Arial" charset="0"/>
              </a:rPr>
              <a:t>for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public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communication</a:t>
            </a:r>
            <a:r>
              <a:rPr lang="de-DE" dirty="0" smtClean="0">
                <a:latin typeface="Arial" charset="0"/>
                <a:cs typeface="Arial" charset="0"/>
              </a:rPr>
              <a:t> (German)</a:t>
            </a:r>
          </a:p>
          <a:p>
            <a:pPr>
              <a:lnSpc>
                <a:spcPct val="100000"/>
              </a:lnSpc>
              <a:defRPr/>
            </a:pPr>
            <a:r>
              <a:rPr lang="de-DE" dirty="0" err="1" smtClean="0">
                <a:latin typeface="Arial" charset="0"/>
                <a:cs typeface="Arial" charset="0"/>
              </a:rPr>
              <a:t>Full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report</a:t>
            </a:r>
            <a:r>
              <a:rPr lang="de-DE" dirty="0" smtClean="0">
                <a:latin typeface="Arial" charset="0"/>
                <a:cs typeface="Arial" charset="0"/>
              </a:rPr>
              <a:t> (German)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err="1" smtClean="0">
                <a:latin typeface="Arial" charset="0"/>
                <a:cs typeface="Arial" charset="0"/>
              </a:rPr>
              <a:t>Summary</a:t>
            </a:r>
            <a:r>
              <a:rPr lang="de-DE" dirty="0" smtClean="0">
                <a:latin typeface="Arial" charset="0"/>
                <a:cs typeface="Arial" charset="0"/>
              </a:rPr>
              <a:t> (German and English)</a:t>
            </a:r>
          </a:p>
          <a:p>
            <a:pPr>
              <a:lnSpc>
                <a:spcPct val="100000"/>
              </a:lnSpc>
              <a:defRPr/>
            </a:pPr>
            <a:r>
              <a:rPr lang="de-DE" dirty="0" smtClean="0">
                <a:latin typeface="Arial" charset="0"/>
                <a:cs typeface="Arial" charset="0"/>
              </a:rPr>
              <a:t>PExMo </a:t>
            </a:r>
            <a:r>
              <a:rPr lang="de-DE" dirty="0" err="1" smtClean="0">
                <a:latin typeface="Arial" charset="0"/>
                <a:cs typeface="Arial" charset="0"/>
              </a:rPr>
              <a:t>Cost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Calculator</a:t>
            </a:r>
            <a:r>
              <a:rPr lang="de-DE" dirty="0" smtClean="0">
                <a:latin typeface="Arial" charset="0"/>
                <a:cs typeface="Arial" charset="0"/>
              </a:rPr>
              <a:t> (German)</a:t>
            </a:r>
          </a:p>
          <a:p>
            <a:pPr>
              <a:lnSpc>
                <a:spcPct val="100000"/>
              </a:lnSpc>
              <a:defRPr/>
            </a:pPr>
            <a:r>
              <a:rPr lang="de-DE" dirty="0" smtClean="0">
                <a:latin typeface="Arial" charset="0"/>
                <a:cs typeface="Arial" charset="0"/>
              </a:rPr>
              <a:t>5 </a:t>
            </a:r>
            <a:r>
              <a:rPr lang="de-DE" dirty="0" err="1" smtClean="0">
                <a:latin typeface="Arial" charset="0"/>
                <a:cs typeface="Arial" charset="0"/>
              </a:rPr>
              <a:t>measure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leaflets</a:t>
            </a:r>
            <a:r>
              <a:rPr lang="de-DE" dirty="0" smtClean="0">
                <a:latin typeface="Arial" charset="0"/>
                <a:cs typeface="Arial" charset="0"/>
              </a:rPr>
              <a:t>: (German)</a:t>
            </a:r>
            <a:endParaRPr lang="de-DE" sz="1800" dirty="0" smtClean="0">
              <a:latin typeface="Arial" charset="0"/>
              <a:cs typeface="Arial" charset="0"/>
            </a:endParaRPr>
          </a:p>
        </p:txBody>
      </p:sp>
      <p:sp>
        <p:nvSpPr>
          <p:cNvPr id="21508" name="Textfeld 5"/>
          <p:cNvSpPr txBox="1">
            <a:spLocks noChangeArrowheads="1"/>
          </p:cNvSpPr>
          <p:nvPr/>
        </p:nvSpPr>
        <p:spPr bwMode="auto">
          <a:xfrm>
            <a:off x="592138" y="5418138"/>
            <a:ext cx="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de-DE" sz="160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60000">
            <a:off x="5491164" y="2102657"/>
            <a:ext cx="1455736" cy="192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000">
            <a:off x="7218363" y="2058989"/>
            <a:ext cx="1341437" cy="18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0000">
            <a:off x="5651500" y="3794125"/>
            <a:ext cx="1384300" cy="195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0000">
            <a:off x="7096126" y="3736974"/>
            <a:ext cx="150745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381000"/>
            <a:ext cx="8194675" cy="381000"/>
          </a:xfrm>
        </p:spPr>
        <p:txBody>
          <a:bodyPr/>
          <a:lstStyle/>
          <a:p>
            <a:pPr>
              <a:defRPr/>
            </a:pPr>
            <a:r>
              <a:rPr lang="en-GB" smtClean="0"/>
              <a:t>Background: Past and Future of Road Transport‘s Environmental Effects</a:t>
            </a:r>
            <a:endParaRPr lang="en-GB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698500" y="1516063"/>
            <a:ext cx="3614738" cy="3944937"/>
          </a:xfrm>
        </p:spPr>
        <p:txBody>
          <a:bodyPr/>
          <a:lstStyle/>
          <a:p>
            <a:pPr marL="276225" indent="-276225">
              <a:lnSpc>
                <a:spcPct val="100000"/>
              </a:lnSpc>
              <a:buNone/>
              <a:defRPr/>
            </a:pPr>
            <a:r>
              <a:rPr lang="en-GB" dirty="0" smtClean="0">
                <a:latin typeface="Arial" charset="0"/>
                <a:cs typeface="Arial" charset="0"/>
                <a:sym typeface="Wingdings" pitchFamily="2" charset="2"/>
              </a:rPr>
              <a:t>... but more cars lead to </a:t>
            </a:r>
          </a:p>
          <a:p>
            <a:pPr marL="276225" indent="-276225"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  <a:sym typeface="Wingdings" pitchFamily="2" charset="2"/>
              </a:rPr>
              <a:t>Congestion and a huge waste of time</a:t>
            </a:r>
          </a:p>
          <a:p>
            <a:pPr marL="276225" indent="-276225"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  <a:sym typeface="Wingdings" pitchFamily="2" charset="2"/>
              </a:rPr>
              <a:t>Rising CO2 emissions together with increasing damage per ton of CO2 </a:t>
            </a:r>
          </a:p>
          <a:p>
            <a:pPr marL="276225" indent="-276225"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  <a:sym typeface="Wingdings" pitchFamily="2" charset="2"/>
              </a:rPr>
              <a:t>More accidents, particularly with vulnerable road users</a:t>
            </a:r>
          </a:p>
          <a:p>
            <a:pPr marL="276225" indent="-276225">
              <a:lnSpc>
                <a:spcPct val="100000"/>
              </a:lnSpc>
              <a:defRPr/>
            </a:pPr>
            <a:r>
              <a:rPr lang="en-GB" dirty="0" smtClean="0">
                <a:latin typeface="Arial" charset="0"/>
                <a:cs typeface="Arial" charset="0"/>
                <a:sym typeface="Wingdings" pitchFamily="2" charset="2"/>
              </a:rPr>
              <a:t>More noise pollution with serious health implications</a:t>
            </a:r>
          </a:p>
          <a:p>
            <a:pPr marL="276225" indent="-276225">
              <a:lnSpc>
                <a:spcPct val="100000"/>
              </a:lnSpc>
              <a:defRPr/>
            </a:pPr>
            <a:endParaRPr lang="en-GB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276225" indent="-276225">
              <a:lnSpc>
                <a:spcPct val="100000"/>
              </a:lnSpc>
              <a:defRPr/>
            </a:pPr>
            <a:endParaRPr lang="en-GB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276225" indent="-276225">
              <a:lnSpc>
                <a:spcPct val="100000"/>
              </a:lnSpc>
              <a:defRPr/>
            </a:pPr>
            <a:endParaRPr lang="en-GB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en-GB" sz="20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363" y="1368425"/>
            <a:ext cx="4427537" cy="2987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feld 5"/>
          <p:cNvSpPr txBox="1"/>
          <p:nvPr/>
        </p:nvSpPr>
        <p:spPr>
          <a:xfrm>
            <a:off x="5549900" y="3810000"/>
            <a:ext cx="260443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600" dirty="0" smtClean="0"/>
              <a:t>Valuation of CO2 emissions</a:t>
            </a:r>
          </a:p>
        </p:txBody>
      </p:sp>
      <p:pic>
        <p:nvPicPr>
          <p:cNvPr id="7" name="Picture 2" descr="Verkehrskonzepte der Zukunft: Das globale Verkehrschaos">
            <a:hlinkClick r:id="rId3" tooltip="Verkehrskonzepte der Zukunft: Das globale Verkehrschaos"/>
          </p:cNvPr>
          <p:cNvPicPr>
            <a:picLocks noChangeAspect="1" noChangeArrowheads="1"/>
          </p:cNvPicPr>
          <p:nvPr/>
        </p:nvPicPr>
        <p:blipFill>
          <a:blip r:embed="rId4" cstate="print"/>
          <a:srcRect t="452" b="452"/>
          <a:stretch>
            <a:fillRect/>
          </a:stretch>
        </p:blipFill>
        <p:spPr bwMode="auto">
          <a:xfrm>
            <a:off x="3623100" y="4689522"/>
            <a:ext cx="5317700" cy="1960378"/>
          </a:xfrm>
          <a:prstGeom prst="rect">
            <a:avLst/>
          </a:prstGeom>
          <a:noFill/>
        </p:spPr>
      </p:pic>
      <p:pic>
        <p:nvPicPr>
          <p:cNvPr id="2050" name="Picture 2" descr="D:\P\322679_UBA Nichttechnische Massnahmen\3 Arbeitspakete\AP4 - Oeffentlichkeitsarbeit\Bilder-E-Paper\Fotolia_30929781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091" y="4655820"/>
            <a:ext cx="3021555" cy="1989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74" y="1679476"/>
            <a:ext cx="7443196" cy="47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Total external costs of transport in Europe 2008: 515 bn. € or 1000 € per inhabitant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6879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Estimates of average delay costs in European countries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E9D1-FDE4-4FE8-ACF7-934EAC9FD25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808" y="1556793"/>
            <a:ext cx="7176083" cy="44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630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Decades of fostering car free travel in European cities - no measurable effect</a:t>
            </a:r>
            <a:endParaRPr lang="en-GB" dirty="0"/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12900"/>
            <a:ext cx="5380441" cy="358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667500" y="4241800"/>
            <a:ext cx="153888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/>
              <a:t>Data </a:t>
            </a:r>
            <a:r>
              <a:rPr lang="de-DE" sz="1600" dirty="0" err="1" smtClean="0"/>
              <a:t>source</a:t>
            </a:r>
            <a:r>
              <a:rPr lang="de-DE" sz="1600" dirty="0" smtClean="0"/>
              <a:t>:</a:t>
            </a:r>
          </a:p>
          <a:p>
            <a:r>
              <a:rPr lang="de-DE" sz="1600" dirty="0" smtClean="0"/>
              <a:t>Eurostat Urban </a:t>
            </a:r>
            <a:br>
              <a:rPr lang="de-DE" sz="1600" dirty="0" smtClean="0"/>
            </a:br>
            <a:r>
              <a:rPr lang="de-DE" sz="1600" dirty="0" smtClean="0"/>
              <a:t>Audit Database 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459" y="1859145"/>
            <a:ext cx="4741082" cy="313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4457" y="1540042"/>
            <a:ext cx="8294532" cy="23643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381000"/>
            <a:ext cx="8194675" cy="381000"/>
          </a:xfrm>
        </p:spPr>
        <p:txBody>
          <a:bodyPr/>
          <a:lstStyle/>
          <a:p>
            <a:pPr>
              <a:defRPr/>
            </a:pPr>
            <a:r>
              <a:rPr lang="en-GB" spc="0" dirty="0" smtClean="0"/>
              <a:t>The Study </a:t>
            </a:r>
            <a:r>
              <a:rPr lang="en-GB" spc="0" dirty="0" smtClean="0">
                <a:solidFill>
                  <a:schemeClr val="accent2"/>
                </a:solidFill>
              </a:rPr>
              <a:t>„Economic Aspects of Non-Technical Measures for Emission Reduction in Transport“</a:t>
            </a:r>
            <a:endParaRPr lang="en-GB" spc="0" dirty="0">
              <a:solidFill>
                <a:schemeClr val="accent2"/>
              </a:solidFill>
            </a:endParaRP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579438" y="1604211"/>
            <a:ext cx="8147467" cy="443146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u="sng" dirty="0" smtClean="0">
                <a:latin typeface="Arial" charset="0"/>
                <a:cs typeface="Arial" charset="0"/>
              </a:rPr>
              <a:t>Core research questions</a:t>
            </a:r>
            <a:r>
              <a:rPr lang="en-US" sz="1800" dirty="0" smtClean="0">
                <a:latin typeface="Arial" charset="0"/>
                <a:cs typeface="Arial" charset="0"/>
              </a:rPr>
              <a:t>: </a:t>
            </a:r>
          </a:p>
          <a:p>
            <a:r>
              <a:rPr lang="en-US" sz="1800" dirty="0" smtClean="0">
                <a:latin typeface="Arial" charset="0"/>
                <a:cs typeface="Arial" charset="0"/>
              </a:rPr>
              <a:t>Does low emission and sustainable mobility pay off for the user?</a:t>
            </a:r>
          </a:p>
          <a:p>
            <a:r>
              <a:rPr lang="en-US" sz="1800" dirty="0" smtClean="0">
                <a:latin typeface="Arial" charset="0"/>
                <a:cs typeface="Arial" charset="0"/>
              </a:rPr>
              <a:t>Which consequences do sustainable mobility patterns have for society?</a:t>
            </a:r>
          </a:p>
          <a:p>
            <a:r>
              <a:rPr lang="en-US" sz="1800" dirty="0" smtClean="0">
                <a:latin typeface="Arial" charset="0"/>
                <a:cs typeface="Arial" charset="0"/>
              </a:rPr>
              <a:t>By which instruments  can we achieve the ecological reconstruction of </a:t>
            </a:r>
            <a:r>
              <a:rPr lang="en-US" sz="1800" dirty="0" err="1" smtClean="0">
                <a:latin typeface="Arial" charset="0"/>
                <a:cs typeface="Arial" charset="0"/>
              </a:rPr>
              <a:t>curent</a:t>
            </a:r>
            <a:r>
              <a:rPr lang="en-US" sz="1800" dirty="0" smtClean="0">
                <a:latin typeface="Arial" charset="0"/>
                <a:cs typeface="Arial" charset="0"/>
              </a:rPr>
              <a:t> mobility systems?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de-DE" sz="20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de-DE" dirty="0" smtClean="0">
                <a:latin typeface="Arial" charset="0"/>
                <a:cs typeface="Arial" charset="0"/>
              </a:rPr>
              <a:t>Client:	 	German Federal Environment Agency (UBA) 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de-DE" dirty="0" smtClean="0">
                <a:latin typeface="Arial" charset="0"/>
                <a:cs typeface="Arial" charset="0"/>
              </a:rPr>
              <a:t>Projektteam: 	Fraunhofer ISI, Karlsruhe (</a:t>
            </a:r>
            <a:r>
              <a:rPr lang="de-DE" dirty="0" err="1" smtClean="0">
                <a:latin typeface="Arial" charset="0"/>
                <a:cs typeface="Arial" charset="0"/>
              </a:rPr>
              <a:t>lead</a:t>
            </a:r>
            <a:r>
              <a:rPr lang="de-DE" dirty="0" smtClean="0">
                <a:latin typeface="Arial" charset="0"/>
                <a:cs typeface="Arial" charset="0"/>
              </a:rPr>
              <a:t>)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		INFRAS, Zürich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		IFEU, Heidelberg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de-DE" dirty="0" smtClean="0">
                <a:latin typeface="Arial" charset="0"/>
                <a:cs typeface="Arial" charset="0"/>
              </a:rPr>
              <a:t>Laufzeit: 		Nov. 2009 – </a:t>
            </a:r>
            <a:r>
              <a:rPr lang="de-DE" dirty="0" err="1" smtClean="0">
                <a:latin typeface="Arial" charset="0"/>
                <a:cs typeface="Arial" charset="0"/>
              </a:rPr>
              <a:t>Oct</a:t>
            </a:r>
            <a:r>
              <a:rPr lang="de-DE" dirty="0" smtClean="0">
                <a:latin typeface="Arial" charset="0"/>
                <a:cs typeface="Arial" charset="0"/>
              </a:rPr>
              <a:t>. 2012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de-DE" dirty="0" smtClean="0">
                <a:latin typeface="Arial" charset="0"/>
                <a:cs typeface="Arial" charset="0"/>
              </a:rPr>
              <a:t>Internet: 		</a:t>
            </a:r>
            <a:r>
              <a:rPr lang="de-DE" dirty="0" smtClean="0">
                <a:latin typeface="Arial" charset="0"/>
                <a:cs typeface="Arial" charset="0"/>
                <a:hlinkClick r:id="rId2"/>
              </a:rPr>
              <a:t>www.ntm.isi-projekt.de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de-DE" sz="20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de-DE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381000"/>
            <a:ext cx="8194675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case studies: five measures for reducing emissions in transport</a:t>
            </a:r>
            <a:endParaRPr lang="en-US"/>
          </a:p>
        </p:txBody>
      </p:sp>
      <p:pic>
        <p:nvPicPr>
          <p:cNvPr id="9219" name="Picture 7" descr="K:\N\P\322679 - UBA Nichttechnische Massnahmen\3 Arbeitspakete\AP4 - Oeffentlichkeitsarbeit\Infoblaetter\Piktogramme\Infobl-5_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863" y="1490663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K:\N\P\322679 - UBA Nichttechnische Massnahmen\3 Arbeitspakete\AP4 - Oeffentlichkeitsarbeit\Infoblaetter\Piktogramme\Infobl-1_Fahr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1490663"/>
            <a:ext cx="9477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K:\N\P\322679 - UBA Nichttechnische Massnahmen\3 Arbeitspakete\AP4 - Oeffentlichkeitsarbeit\Infoblaetter\Piktogramme\Infobl-2_T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263" y="1490663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K:\N\P\322679 - UBA Nichttechnische Massnahmen\3 Arbeitspakete\AP4 - Oeffentlichkeitsarbeit\Infoblaetter\Piktogramme\Infobl-3_Trak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7188" y="1490663"/>
            <a:ext cx="9461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K:\N\P\322679 - UBA Nichttechnische Massnahmen\3 Arbeitspakete\AP4 - Oeffentlichkeitsarbeit\Infoblaetter\Piktogramme\Infobl-4_Bobyc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1525" y="1490663"/>
            <a:ext cx="9477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feld 14"/>
          <p:cNvSpPr txBox="1">
            <a:spLocks noChangeArrowheads="1"/>
          </p:cNvSpPr>
          <p:nvPr/>
        </p:nvSpPr>
        <p:spPr bwMode="auto">
          <a:xfrm>
            <a:off x="736592" y="2659063"/>
            <a:ext cx="11509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u="sng" dirty="0" smtClean="0">
                <a:latin typeface="Arial" charset="0"/>
              </a:rPr>
              <a:t>Measure1:</a:t>
            </a:r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10 %-points</a:t>
            </a:r>
          </a:p>
          <a:p>
            <a:pPr algn="ctr"/>
            <a:r>
              <a:rPr lang="en-US" sz="1600" dirty="0" smtClean="0">
                <a:latin typeface="Arial" charset="0"/>
              </a:rPr>
              <a:t>more cycling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and walking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in </a:t>
            </a:r>
            <a:r>
              <a:rPr lang="en-US" sz="1600" dirty="0" err="1" smtClean="0">
                <a:latin typeface="Arial" charset="0"/>
              </a:rPr>
              <a:t>clities</a:t>
            </a:r>
            <a:endParaRPr lang="en-US" sz="1600" dirty="0">
              <a:latin typeface="Arial" charset="0"/>
            </a:endParaRPr>
          </a:p>
        </p:txBody>
      </p:sp>
      <p:sp>
        <p:nvSpPr>
          <p:cNvPr id="9225" name="Textfeld 15"/>
          <p:cNvSpPr txBox="1">
            <a:spLocks noChangeArrowheads="1"/>
          </p:cNvSpPr>
          <p:nvPr/>
        </p:nvSpPr>
        <p:spPr bwMode="auto">
          <a:xfrm>
            <a:off x="2444265" y="2659063"/>
            <a:ext cx="10852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u="sng" dirty="0" smtClean="0">
                <a:latin typeface="Arial" charset="0"/>
              </a:rPr>
              <a:t>Measure 2:</a:t>
            </a:r>
            <a:r>
              <a:rPr lang="en-US" sz="1600" dirty="0" smtClean="0">
                <a:latin typeface="Arial" charset="0"/>
              </a:rPr>
              <a:t> </a:t>
            </a:r>
          </a:p>
          <a:p>
            <a:pPr algn="ctr"/>
            <a:r>
              <a:rPr lang="en-US" sz="1600" dirty="0" smtClean="0">
                <a:latin typeface="Arial" charset="0"/>
              </a:rPr>
              <a:t>10 %-points</a:t>
            </a:r>
          </a:p>
          <a:p>
            <a:pPr algn="ctr"/>
            <a:r>
              <a:rPr lang="en-US" sz="1600" dirty="0" smtClean="0">
                <a:latin typeface="Arial" charset="0"/>
              </a:rPr>
              <a:t>more bus </a:t>
            </a:r>
          </a:p>
          <a:p>
            <a:pPr algn="ctr"/>
            <a:r>
              <a:rPr lang="en-US" sz="1600" dirty="0" smtClean="0">
                <a:latin typeface="Arial" charset="0"/>
              </a:rPr>
              <a:t>and tram </a:t>
            </a:r>
          </a:p>
          <a:p>
            <a:pPr algn="ctr"/>
            <a:r>
              <a:rPr lang="en-US" sz="1600" dirty="0" smtClean="0">
                <a:latin typeface="Arial" charset="0"/>
              </a:rPr>
              <a:t>in cities</a:t>
            </a:r>
            <a:endParaRPr lang="en-US" sz="1600" dirty="0">
              <a:latin typeface="Arial" charset="0"/>
            </a:endParaRPr>
          </a:p>
        </p:txBody>
      </p:sp>
      <p:sp>
        <p:nvSpPr>
          <p:cNvPr id="9226" name="Textfeld 16"/>
          <p:cNvSpPr txBox="1">
            <a:spLocks noChangeArrowheads="1"/>
          </p:cNvSpPr>
          <p:nvPr/>
        </p:nvSpPr>
        <p:spPr bwMode="auto">
          <a:xfrm>
            <a:off x="3968419" y="2659063"/>
            <a:ext cx="138178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algn="ctr"/>
            <a:r>
              <a:rPr lang="en-US" sz="1600" u="sng" dirty="0" smtClean="0">
                <a:latin typeface="Arial" charset="0"/>
              </a:rPr>
              <a:t>Measure 3:</a:t>
            </a:r>
            <a:r>
              <a:rPr lang="en-US" sz="1600" dirty="0" smtClean="0">
                <a:latin typeface="Arial" charset="0"/>
              </a:rPr>
              <a:t> </a:t>
            </a:r>
          </a:p>
          <a:p>
            <a:pPr marL="342900" indent="-342900" algn="ctr"/>
            <a:r>
              <a:rPr lang="en-US" sz="1600" dirty="0" smtClean="0">
                <a:latin typeface="Arial" charset="0"/>
              </a:rPr>
              <a:t>10 % shorter</a:t>
            </a:r>
          </a:p>
          <a:p>
            <a:pPr marL="342900" indent="-342900" algn="ctr"/>
            <a:r>
              <a:rPr lang="en-US" sz="1600" dirty="0" smtClean="0">
                <a:latin typeface="Arial" charset="0"/>
              </a:rPr>
              <a:t>journeys on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all relations</a:t>
            </a:r>
            <a:endParaRPr lang="en-US" sz="1600" dirty="0">
              <a:latin typeface="Arial" charset="0"/>
            </a:endParaRPr>
          </a:p>
        </p:txBody>
      </p:sp>
      <p:sp>
        <p:nvSpPr>
          <p:cNvPr id="9227" name="Textfeld 17"/>
          <p:cNvSpPr txBox="1">
            <a:spLocks noChangeArrowheads="1"/>
          </p:cNvSpPr>
          <p:nvPr/>
        </p:nvSpPr>
        <p:spPr bwMode="auto">
          <a:xfrm>
            <a:off x="5705702" y="2659063"/>
            <a:ext cx="126637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algn="ctr"/>
            <a:r>
              <a:rPr lang="en-US" sz="1600" u="sng" dirty="0" smtClean="0">
                <a:latin typeface="Arial" charset="0"/>
              </a:rPr>
              <a:t>Measure 4:</a:t>
            </a:r>
            <a:r>
              <a:rPr lang="en-US" sz="1600" dirty="0" smtClean="0">
                <a:latin typeface="Arial" charset="0"/>
              </a:rPr>
              <a:t> </a:t>
            </a:r>
          </a:p>
          <a:p>
            <a:pPr marL="342900" indent="-342900" algn="ctr"/>
            <a:r>
              <a:rPr lang="en-US" sz="1600" dirty="0" smtClean="0">
                <a:latin typeface="Arial" charset="0"/>
              </a:rPr>
              <a:t>10 % less</a:t>
            </a:r>
          </a:p>
          <a:p>
            <a:pPr marL="342900" indent="-342900" algn="ctr"/>
            <a:r>
              <a:rPr lang="en-US" sz="1600" dirty="0" smtClean="0">
                <a:latin typeface="Arial" charset="0"/>
              </a:rPr>
              <a:t>fuel use </a:t>
            </a:r>
          </a:p>
          <a:p>
            <a:pPr marL="342900" indent="-342900" algn="ctr"/>
            <a:r>
              <a:rPr lang="en-US" sz="1600" dirty="0" smtClean="0">
                <a:latin typeface="Arial" charset="0"/>
              </a:rPr>
              <a:t>per person on</a:t>
            </a:r>
          </a:p>
          <a:p>
            <a:pPr marL="342900" indent="-342900" algn="ctr"/>
            <a:r>
              <a:rPr lang="en-US" sz="1600" dirty="0" smtClean="0">
                <a:latin typeface="Arial" charset="0"/>
              </a:rPr>
              <a:t>all car trips</a:t>
            </a:r>
            <a:endParaRPr lang="en-US" sz="1600" dirty="0">
              <a:latin typeface="Arial" charset="0"/>
            </a:endParaRPr>
          </a:p>
        </p:txBody>
      </p:sp>
      <p:sp>
        <p:nvSpPr>
          <p:cNvPr id="9228" name="Textfeld 18"/>
          <p:cNvSpPr txBox="1">
            <a:spLocks noChangeArrowheads="1"/>
          </p:cNvSpPr>
          <p:nvPr/>
        </p:nvSpPr>
        <p:spPr bwMode="auto">
          <a:xfrm>
            <a:off x="7365666" y="2659063"/>
            <a:ext cx="121828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algn="ctr"/>
            <a:r>
              <a:rPr lang="en-US" sz="1600" u="sng" dirty="0" smtClean="0">
                <a:latin typeface="Arial" charset="0"/>
              </a:rPr>
              <a:t>Measure 5:</a:t>
            </a:r>
            <a:r>
              <a:rPr lang="en-US" sz="1600" dirty="0" smtClean="0">
                <a:latin typeface="Arial" charset="0"/>
              </a:rPr>
              <a:t> </a:t>
            </a:r>
          </a:p>
          <a:p>
            <a:pPr marL="342900" indent="-342900" algn="ctr"/>
            <a:r>
              <a:rPr lang="en-US" sz="1600" dirty="0" smtClean="0">
                <a:latin typeface="Arial" charset="0"/>
              </a:rPr>
              <a:t>10 %-points</a:t>
            </a:r>
          </a:p>
          <a:p>
            <a:pPr marL="342900" indent="-342900" algn="ctr"/>
            <a:r>
              <a:rPr lang="en-US" sz="1600" dirty="0" smtClean="0">
                <a:latin typeface="Arial" charset="0"/>
              </a:rPr>
              <a:t>more rail in</a:t>
            </a:r>
          </a:p>
          <a:p>
            <a:pPr marL="342900" indent="-342900" algn="ctr"/>
            <a:r>
              <a:rPr lang="en-US" sz="1600" dirty="0" smtClean="0">
                <a:latin typeface="Arial" charset="0"/>
              </a:rPr>
              <a:t>long-distance</a:t>
            </a:r>
          </a:p>
          <a:p>
            <a:pPr marL="342900" indent="-342900" algn="ctr"/>
            <a:r>
              <a:rPr lang="en-US" sz="1600" dirty="0" smtClean="0">
                <a:latin typeface="Arial" charset="0"/>
              </a:rPr>
              <a:t>freight</a:t>
            </a:r>
            <a:endParaRPr lang="en-US" sz="1600" dirty="0">
              <a:latin typeface="Arial" charset="0"/>
            </a:endParaRPr>
          </a:p>
        </p:txBody>
      </p:sp>
      <p:sp>
        <p:nvSpPr>
          <p:cNvPr id="20" name="Geschweifte Klammer rechts 19"/>
          <p:cNvSpPr/>
          <p:nvPr/>
        </p:nvSpPr>
        <p:spPr>
          <a:xfrm rot="5400000">
            <a:off x="4286250" y="-103187"/>
            <a:ext cx="571500" cy="8636000"/>
          </a:xfrm>
          <a:prstGeom prst="rightBrac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230" name="Textfeld 20"/>
          <p:cNvSpPr txBox="1">
            <a:spLocks noChangeArrowheads="1"/>
          </p:cNvSpPr>
          <p:nvPr/>
        </p:nvSpPr>
        <p:spPr bwMode="auto">
          <a:xfrm>
            <a:off x="412032" y="4597400"/>
            <a:ext cx="22826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u="sng" dirty="0" smtClean="0">
                <a:latin typeface="Arial" charset="0"/>
              </a:rPr>
              <a:t>Individual level: </a:t>
            </a:r>
          </a:p>
          <a:p>
            <a:pPr algn="ctr"/>
            <a:r>
              <a:rPr lang="en-US" sz="1600" dirty="0" smtClean="0">
                <a:latin typeface="Arial" charset="0"/>
              </a:rPr>
              <a:t>What do these measures</a:t>
            </a:r>
          </a:p>
          <a:p>
            <a:pPr algn="ctr"/>
            <a:r>
              <a:rPr lang="en-US" sz="1600" dirty="0" smtClean="0">
                <a:latin typeface="Arial" charset="0"/>
              </a:rPr>
              <a:t>mean for the user?</a:t>
            </a:r>
            <a:endParaRPr lang="en-US" sz="1600" dirty="0">
              <a:latin typeface="Arial" charset="0"/>
            </a:endParaRPr>
          </a:p>
        </p:txBody>
      </p:sp>
      <p:sp>
        <p:nvSpPr>
          <p:cNvPr id="9231" name="Textfeld 21"/>
          <p:cNvSpPr txBox="1">
            <a:spLocks noChangeArrowheads="1"/>
          </p:cNvSpPr>
          <p:nvPr/>
        </p:nvSpPr>
        <p:spPr bwMode="auto">
          <a:xfrm>
            <a:off x="2844968" y="4597400"/>
            <a:ext cx="292067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u="sng" dirty="0" smtClean="0">
                <a:latin typeface="Arial" charset="0"/>
              </a:rPr>
              <a:t>Macro-economic level: </a:t>
            </a:r>
          </a:p>
          <a:p>
            <a:pPr algn="ctr"/>
            <a:r>
              <a:rPr lang="en-US" sz="1600" dirty="0" smtClean="0">
                <a:latin typeface="Arial" charset="0"/>
              </a:rPr>
              <a:t>Which impacts does the </a:t>
            </a:r>
          </a:p>
          <a:p>
            <a:pPr algn="ctr"/>
            <a:r>
              <a:rPr lang="en-US" sz="1600" dirty="0" smtClean="0">
                <a:latin typeface="Arial" charset="0"/>
              </a:rPr>
              <a:t>implementation of the measures</a:t>
            </a:r>
          </a:p>
          <a:p>
            <a:pPr algn="ctr"/>
            <a:r>
              <a:rPr lang="en-US" sz="1600" dirty="0" smtClean="0">
                <a:latin typeface="Arial" charset="0"/>
              </a:rPr>
              <a:t>have on the economy?</a:t>
            </a:r>
            <a:endParaRPr lang="en-US" sz="1600" dirty="0">
              <a:latin typeface="Arial" charset="0"/>
            </a:endParaRPr>
          </a:p>
        </p:txBody>
      </p:sp>
      <p:sp>
        <p:nvSpPr>
          <p:cNvPr id="9232" name="Textfeld 22"/>
          <p:cNvSpPr txBox="1">
            <a:spLocks noChangeArrowheads="1"/>
          </p:cNvSpPr>
          <p:nvPr/>
        </p:nvSpPr>
        <p:spPr bwMode="auto">
          <a:xfrm>
            <a:off x="6258369" y="4597400"/>
            <a:ext cx="204222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u="sng" dirty="0" smtClean="0">
                <a:latin typeface="Arial" charset="0"/>
              </a:rPr>
              <a:t>Policy level: </a:t>
            </a:r>
          </a:p>
          <a:p>
            <a:pPr algn="ctr"/>
            <a:r>
              <a:rPr lang="en-US" sz="1600" dirty="0" smtClean="0">
                <a:latin typeface="Arial" charset="0"/>
              </a:rPr>
              <a:t>Which instruments are</a:t>
            </a:r>
          </a:p>
          <a:p>
            <a:pPr algn="ctr"/>
            <a:r>
              <a:rPr lang="en-US" sz="1600" dirty="0" smtClean="0">
                <a:latin typeface="Arial" charset="0"/>
              </a:rPr>
              <a:t>suitable to implement</a:t>
            </a:r>
          </a:p>
          <a:p>
            <a:pPr algn="ctr"/>
            <a:r>
              <a:rPr lang="en-US" sz="1600" dirty="0" smtClean="0">
                <a:latin typeface="Arial" charset="0"/>
              </a:rPr>
              <a:t>the measures?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381000"/>
            <a:ext cx="8194675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Cost categories and data sources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557213" y="1646238"/>
          <a:ext cx="8079972" cy="43439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9987"/>
                <a:gridCol w="5639985"/>
              </a:tblGrid>
              <a:tr h="429096"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Kategorie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Indikator</a:t>
                      </a:r>
                      <a:endParaRPr lang="en-US" sz="1600" noProof="0"/>
                    </a:p>
                  </a:txBody>
                  <a:tcPr/>
                </a:tc>
              </a:tr>
              <a:tr h="599558">
                <a:tc>
                  <a:txBody>
                    <a:bodyPr/>
                    <a:lstStyle/>
                    <a:p>
                      <a:pPr marL="812800" indent="0"/>
                      <a:r>
                        <a:rPr lang="en-US" sz="1600" b="1" noProof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Private costs</a:t>
                      </a:r>
                      <a:endParaRPr lang="en-US" sz="1600" b="1" noProof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Total user  costs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of mobility incl. purchase and maintenance of vehicles: fuel, parking and tickets (</a:t>
                      </a:r>
                      <a:r>
                        <a:rPr lang="en-US" sz="1600" i="1" baseline="0" noProof="0" dirty="0" smtClean="0">
                          <a:latin typeface="Arial" pitchFamily="34" charset="0"/>
                          <a:cs typeface="Arial" pitchFamily="34" charset="0"/>
                        </a:rPr>
                        <a:t>ADAC, DB, BVG, </a:t>
                      </a:r>
                      <a:r>
                        <a:rPr lang="en-US" sz="1600" i="1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Stadtmobil</a:t>
                      </a:r>
                      <a:r>
                        <a:rPr lang="en-US" sz="1600" i="1" baseline="0" noProof="0" dirty="0" smtClean="0">
                          <a:latin typeface="Arial" pitchFamily="34" charset="0"/>
                          <a:cs typeface="Arial" pitchFamily="34" charset="0"/>
                        </a:rPr>
                        <a:t>, etc.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599558">
                <a:tc>
                  <a:txBody>
                    <a:bodyPr/>
                    <a:lstStyle/>
                    <a:p>
                      <a:pPr marL="812800" indent="0">
                        <a:tabLst/>
                      </a:pPr>
                      <a:r>
                        <a:rPr lang="en-US" sz="1600" b="1" noProof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Travel and</a:t>
                      </a:r>
                      <a:r>
                        <a:rPr lang="en-US" sz="1600" b="1" baseline="0" noProof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wait time</a:t>
                      </a:r>
                      <a:endParaRPr lang="en-US" sz="1600" b="1" noProof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Benefit of lower travel time by trip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purpose: business: 23,48 €/h, commuting 8,48 €/h, private 7,10 €/h. Social benefits: 3,50€/h. (</a:t>
                      </a:r>
                      <a:r>
                        <a:rPr lang="en-US" sz="1600" i="1" baseline="0" noProof="0" dirty="0" smtClean="0">
                          <a:latin typeface="Arial" pitchFamily="34" charset="0"/>
                          <a:cs typeface="Arial" pitchFamily="34" charset="0"/>
                        </a:rPr>
                        <a:t>EU Handbook ext. costs 2008, fed. </a:t>
                      </a:r>
                      <a:r>
                        <a:rPr lang="en-US" sz="1600" i="1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investm</a:t>
                      </a:r>
                      <a:r>
                        <a:rPr lang="en-US" sz="1600" i="1" baseline="0" noProof="0" dirty="0" smtClean="0">
                          <a:latin typeface="Arial" pitchFamily="34" charset="0"/>
                          <a:cs typeface="Arial" pitchFamily="34" charset="0"/>
                        </a:rPr>
                        <a:t>. plan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). </a:t>
                      </a:r>
                    </a:p>
                  </a:txBody>
                  <a:tcPr/>
                </a:tc>
              </a:tr>
              <a:tr h="846435">
                <a:tc>
                  <a:txBody>
                    <a:bodyPr/>
                    <a:lstStyle/>
                    <a:p>
                      <a:pPr marL="812800" indent="0"/>
                      <a:r>
                        <a:rPr lang="en-US" sz="1600" b="1" noProof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Health</a:t>
                      </a:r>
                      <a:endParaRPr lang="en-US" sz="1600" b="1" noProof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Up to 50% lower heart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infarct risk with regular exercising.  Corresponds to 2000 €/month and person acc. to state of fitness (</a:t>
                      </a:r>
                      <a:r>
                        <a:rPr lang="en-US" sz="1600" i="1" baseline="0" noProof="0" dirty="0" smtClean="0">
                          <a:latin typeface="Arial" pitchFamily="34" charset="0"/>
                          <a:cs typeface="Arial" pitchFamily="34" charset="0"/>
                        </a:rPr>
                        <a:t>WHO HEAT Tool, </a:t>
                      </a:r>
                      <a:r>
                        <a:rPr lang="en-US" sz="1600" i="1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DeStatis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558">
                <a:tc>
                  <a:txBody>
                    <a:bodyPr/>
                    <a:lstStyle/>
                    <a:p>
                      <a:pPr marL="812800" indent="0"/>
                      <a:r>
                        <a:rPr lang="en-US" sz="1600" b="1" noProof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Traffic </a:t>
                      </a:r>
                      <a:br>
                        <a:rPr lang="en-US" sz="1600" b="1" noProof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b="1" noProof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safety</a:t>
                      </a:r>
                      <a:endParaRPr lang="en-US" sz="1600" b="1" noProof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External accident costs by means of transport and road type;  value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of statistical life </a:t>
                      </a:r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of 1.6 mill. 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€ (</a:t>
                      </a:r>
                      <a:r>
                        <a:rPr lang="en-US" sz="1600" i="1" baseline="0" noProof="0" dirty="0" smtClean="0">
                          <a:latin typeface="Arial" pitchFamily="34" charset="0"/>
                          <a:cs typeface="Arial" pitchFamily="34" charset="0"/>
                        </a:rPr>
                        <a:t>UIC 2011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558">
                <a:tc>
                  <a:txBody>
                    <a:bodyPr/>
                    <a:lstStyle/>
                    <a:p>
                      <a:pPr marL="812800" indent="0"/>
                      <a:r>
                        <a:rPr lang="en-US" sz="1600" b="1" noProof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Environment, climate. noise</a:t>
                      </a:r>
                      <a:endParaRPr lang="en-US" sz="1600" b="1" noProof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Climate change  consequences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(80 – 145 €/t CO</a:t>
                      </a:r>
                      <a:r>
                        <a:rPr lang="en-US" sz="1600" baseline="-25000" noProof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)  plus health risks and building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damages by</a:t>
                      </a:r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 air pollutants and noise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600" i="1" baseline="0" noProof="0" dirty="0" smtClean="0">
                          <a:latin typeface="Arial" pitchFamily="34" charset="0"/>
                          <a:cs typeface="Arial" pitchFamily="34" charset="0"/>
                        </a:rPr>
                        <a:t>UBA methodological convention 2012</a:t>
                      </a:r>
                      <a:r>
                        <a:rPr lang="en-US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6" name="Picture 2" descr="C:\Programme\Microsoft Office\MEDIA\CAGCAT10\j022202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71500" y="2244723"/>
            <a:ext cx="45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3" descr="C:\Programme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3010800"/>
            <a:ext cx="5397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4" descr="C:\Programme\Microsoft Office\MEDIA\CAGCAT10\j021194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3" y="4623472"/>
            <a:ext cx="7651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5" descr="C:\Programme\Microsoft Office\MEDIA\CAGCAT10\j028536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63" y="5235112"/>
            <a:ext cx="4254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Picture 6" descr="C:\Programme\Microsoft Office\MEDIA\CAGCAT10\j0199036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025" y="3788675"/>
            <a:ext cx="55721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halt">
  <a:themeElements>
    <a:clrScheme name="ISI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2BB299"/>
      </a:accent5>
      <a:accent6>
        <a:srgbClr val="006384"/>
      </a:accent6>
      <a:hlink>
        <a:srgbClr val="25BAE2"/>
      </a:hlink>
      <a:folHlink>
        <a:srgbClr val="B1C800"/>
      </a:folHlink>
    </a:clrScheme>
    <a:fontScheme name="1_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4D2D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1791</Words>
  <Application>Microsoft Office PowerPoint</Application>
  <PresentationFormat>Bildschirmpräsentation (4:3)</PresentationFormat>
  <Paragraphs>399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Wingdings</vt:lpstr>
      <vt:lpstr>Frutiger LT Com 55 Roman</vt:lpstr>
      <vt:lpstr>Frutiger LT Com 45 Light</vt:lpstr>
      <vt:lpstr>Times New Roman</vt:lpstr>
      <vt:lpstr>Calibri</vt:lpstr>
      <vt:lpstr>Inhalt</vt:lpstr>
      <vt:lpstr>Economic Impacts of Non-Technical Measures for Emisison Reduction in Transport</vt:lpstr>
      <vt:lpstr>Clean air in cities through clean cars</vt:lpstr>
      <vt:lpstr>Background: Past and Future of Road Transport‘s Environmental Effects</vt:lpstr>
      <vt:lpstr>Total external costs of transport in Europe 2008: 515 bn. € or 1000 € per inhabitant</vt:lpstr>
      <vt:lpstr>Estimates of average delay costs in European countries</vt:lpstr>
      <vt:lpstr>Decades of fostering car free travel in European cities - no measurable effect</vt:lpstr>
      <vt:lpstr>The Study „Economic Aspects of Non-Technical Measures for Emission Reduction in Transport“</vt:lpstr>
      <vt:lpstr>The case studies: five measures for reducing emissions in transport</vt:lpstr>
      <vt:lpstr>Cost categories and data sources</vt:lpstr>
      <vt:lpstr>The PExMo mobility cost calculator</vt:lpstr>
      <vt:lpstr>Personal benefits of more cycling and walking</vt:lpstr>
      <vt:lpstr>Personal benefits through more public transport use</vt:lpstr>
      <vt:lpstr>Personal benefit of more efficient car use</vt:lpstr>
      <vt:lpstr>Macro-economic modelling approach with ASTRA</vt:lpstr>
      <vt:lpstr>Macto-economic benefits of more active mobility</vt:lpstr>
      <vt:lpstr>Selected macro-economic indicators: measures compared to base case</vt:lpstr>
      <vt:lpstr>Comparison of macro-economic costs and benefits – without travel time</vt:lpstr>
      <vt:lpstr>Comparison of macro-economic costs and benefits – with travel time</vt:lpstr>
      <vt:lpstr>Success factors to shift people away from the private car</vt:lpstr>
      <vt:lpstr>Linked success of public transport, walking and cycling policies</vt:lpstr>
      <vt:lpstr>Recommendations</vt:lpstr>
      <vt:lpstr>Positive Vision 2050: Seamless and sustainable mobility</vt:lpstr>
      <vt:lpstr>Implications for central Asia</vt:lpstr>
      <vt:lpstr>Available materials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"KLIMALA programmierung"</dc:creator>
  <cp:lastModifiedBy>Claus Doll</cp:lastModifiedBy>
  <cp:revision>1288</cp:revision>
  <dcterms:created xsi:type="dcterms:W3CDTF">2009-05-22T06:46:16Z</dcterms:created>
  <dcterms:modified xsi:type="dcterms:W3CDTF">2013-09-27T07:49:04Z</dcterms:modified>
</cp:coreProperties>
</file>