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9"/>
  </p:notesMasterIdLst>
  <p:handoutMasterIdLst>
    <p:handoutMasterId r:id="rId10"/>
  </p:handoutMasterIdLst>
  <p:sldIdLst>
    <p:sldId id="256" r:id="rId2"/>
    <p:sldId id="259" r:id="rId3"/>
    <p:sldId id="265" r:id="rId4"/>
    <p:sldId id="266" r:id="rId5"/>
    <p:sldId id="269" r:id="rId6"/>
    <p:sldId id="271" r:id="rId7"/>
    <p:sldId id="270" r:id="rId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4513CC-33E5-456C-B1FD-8D443C51EC29}">
          <p14:sldIdLst>
            <p14:sldId id="256"/>
            <p14:sldId id="259"/>
            <p14:sldId id="265"/>
            <p14:sldId id="266"/>
            <p14:sldId id="269"/>
            <p14:sldId id="271"/>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4592" autoAdjust="0"/>
  </p:normalViewPr>
  <p:slideViewPr>
    <p:cSldViewPr>
      <p:cViewPr>
        <p:scale>
          <a:sx n="60" d="100"/>
          <a:sy n="60" d="100"/>
        </p:scale>
        <p:origin x="-1656" y="-3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477FCE27-EA1A-5A49-982D-F32133206BAA}" type="datetimeFigureOut">
              <a:rPr lang="en-US" smtClean="0"/>
              <a:pPr/>
              <a:t>11/17/2015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67FF350C-87F2-6B41-909C-489C7467B799}" type="slidenum">
              <a:rPr lang="en-US" smtClean="0"/>
              <a:pPr/>
              <a:t>‹#›</a:t>
            </a:fld>
            <a:endParaRPr lang="en-US"/>
          </a:p>
        </p:txBody>
      </p:sp>
    </p:spTree>
    <p:extLst>
      <p:ext uri="{BB962C8B-B14F-4D97-AF65-F5344CB8AC3E}">
        <p14:creationId xmlns:p14="http://schemas.microsoft.com/office/powerpoint/2010/main" val="24169790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2065968-97C6-394D-8335-69F1392E10C3}" type="datetimeFigureOut">
              <a:rPr lang="en-US" smtClean="0"/>
              <a:pPr/>
              <a:t>11/17/2015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2691A13-E0F4-5742-8678-56820FC12492}" type="slidenum">
              <a:rPr lang="en-US" smtClean="0"/>
              <a:pPr/>
              <a:t>‹#›</a:t>
            </a:fld>
            <a:endParaRPr lang="en-US"/>
          </a:p>
        </p:txBody>
      </p:sp>
    </p:spTree>
    <p:extLst>
      <p:ext uri="{BB962C8B-B14F-4D97-AF65-F5344CB8AC3E}">
        <p14:creationId xmlns:p14="http://schemas.microsoft.com/office/powerpoint/2010/main" val="6483661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2691A13-E0F4-5742-8678-56820FC1249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smtClean="0">
                <a:solidFill>
                  <a:schemeClr val="tx1"/>
                </a:solidFill>
              </a:rPr>
              <a:t>Jan </a:t>
            </a:r>
            <a:r>
              <a:rPr lang="en-US" sz="1800" b="1" dirty="0" err="1" smtClean="0">
                <a:solidFill>
                  <a:schemeClr val="tx1"/>
                </a:solidFill>
              </a:rPr>
              <a:t>Dusik</a:t>
            </a:r>
            <a:endParaRPr lang="en-US" sz="1800" b="1" dirty="0" smtClean="0">
              <a:solidFill>
                <a:schemeClr val="tx1"/>
              </a:solidFill>
            </a:endParaRPr>
          </a:p>
          <a:p>
            <a:r>
              <a:rPr lang="en-US" sz="1200" dirty="0" err="1" smtClean="0"/>
              <a:t>Directeur</a:t>
            </a:r>
            <a:r>
              <a:rPr lang="en-US" sz="1200" dirty="0" smtClean="0"/>
              <a:t> à </a:t>
            </a:r>
            <a:r>
              <a:rPr lang="en-US" sz="1200" dirty="0" err="1" smtClean="0"/>
              <a:t>l’Office</a:t>
            </a:r>
            <a:r>
              <a:rPr lang="en-US" sz="1200" dirty="0" smtClean="0"/>
              <a:t> </a:t>
            </a:r>
            <a:r>
              <a:rPr lang="en-US" sz="1200" dirty="0" err="1" smtClean="0"/>
              <a:t>régional</a:t>
            </a:r>
            <a:r>
              <a:rPr lang="en-US" sz="1200" dirty="0" smtClean="0"/>
              <a:t> du PNUE en Europe</a:t>
            </a:r>
          </a:p>
          <a:p>
            <a:r>
              <a:rPr lang="en-US" sz="1200" dirty="0" smtClean="0"/>
              <a:t>Director, UNEP Regional Office for Europe</a:t>
            </a:r>
          </a:p>
          <a:p>
            <a:r>
              <a:rPr lang="ru-RU" sz="1200" dirty="0" smtClean="0"/>
              <a:t>Директор и региональный представитель Регионального европейского бюро ЮНЕП</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9A96627D-4927-42F5-A2C6-83859793AC7A}" type="slidenum">
              <a:rPr lang="en-GB" smtClean="0">
                <a:solidFill>
                  <a:prstClr val="black"/>
                </a:solidFill>
              </a:rPr>
              <a:pPr/>
              <a:t>2</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kern="0" dirty="0">
                <a:solidFill>
                  <a:srgbClr val="000000"/>
                </a:solidFill>
              </a:rPr>
              <a:t>There remains a significant data gaps in the area of decent jobs in green and healthy transport and more work is needed to take coherent approach and define and use common methods including definition. </a:t>
            </a:r>
          </a:p>
          <a:p>
            <a:pPr defTabSz="933237">
              <a:defRPr/>
            </a:pPr>
            <a:endParaRPr lang="en-US" kern="0" dirty="0">
              <a:solidFill>
                <a:srgbClr val="000000"/>
              </a:solidFill>
            </a:endParaRPr>
          </a:p>
          <a:p>
            <a:pPr defTabSz="933237">
              <a:defRPr/>
            </a:pPr>
            <a:r>
              <a:rPr lang="en-US" kern="0" dirty="0">
                <a:solidFill>
                  <a:srgbClr val="000000"/>
                </a:solidFill>
              </a:rPr>
              <a:t>However, there is already enough evidence that there is a sufficient evidence that Green and Healthy transport sector could be a significant employer. Investment in public transport, cycling and walking will create more jobs than investment of similar amount of money in road. Jobs to be created will contribute to enhance local economy, and, most likely to trigger a wide range of job creation.  Needless to say, investment in public transport, cycling and walking brings multiple benefits: improvement in the environment and health of populations.  </a:t>
            </a:r>
          </a:p>
          <a:p>
            <a:pPr defTabSz="933237">
              <a:defRPr/>
            </a:pPr>
            <a:endParaRPr lang="en-US" kern="0" dirty="0">
              <a:solidFill>
                <a:srgbClr val="000000"/>
              </a:solidFill>
            </a:endParaRPr>
          </a:p>
          <a:p>
            <a:pPr defTabSz="933237">
              <a:defRPr/>
            </a:pPr>
            <a:r>
              <a:rPr lang="en-US" kern="0" dirty="0">
                <a:solidFill>
                  <a:srgbClr val="000000"/>
                </a:solidFill>
              </a:rPr>
              <a:t>UNEP </a:t>
            </a:r>
            <a:r>
              <a:rPr lang="en-US" kern="0">
                <a:solidFill>
                  <a:srgbClr val="000000"/>
                </a:solidFill>
              </a:rPr>
              <a:t>is looking </a:t>
            </a:r>
            <a:r>
              <a:rPr lang="en-US" kern="0" dirty="0">
                <a:solidFill>
                  <a:srgbClr val="000000"/>
                </a:solidFill>
              </a:rPr>
              <a:t>forward to contributing further for this important field. </a:t>
            </a:r>
          </a:p>
        </p:txBody>
      </p:sp>
      <p:sp>
        <p:nvSpPr>
          <p:cNvPr id="4" name="Slide Number Placeholder 3"/>
          <p:cNvSpPr>
            <a:spLocks noGrp="1"/>
          </p:cNvSpPr>
          <p:nvPr>
            <p:ph type="sldNum" sz="quarter" idx="10"/>
          </p:nvPr>
        </p:nvSpPr>
        <p:spPr/>
        <p:txBody>
          <a:bodyPr/>
          <a:lstStyle/>
          <a:p>
            <a:fld id="{9A96627D-4927-42F5-A2C6-83859793AC7A}"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717519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8"/>
            <a:ext cx="7772400" cy="1470025"/>
          </a:xfrm>
        </p:spPr>
        <p:txBody>
          <a:bodyPr/>
          <a:lstStyle/>
          <a:p>
            <a:r>
              <a:rPr lang="de-CH" smtClean="0"/>
              <a:t>Click to edit Master title style</a:t>
            </a:r>
            <a:endParaRPr lang="en-US"/>
          </a:p>
        </p:txBody>
      </p:sp>
      <p:sp>
        <p:nvSpPr>
          <p:cNvPr id="3" name="Subtitle 2"/>
          <p:cNvSpPr>
            <a:spLocks noGrp="1"/>
          </p:cNvSpPr>
          <p:nvPr>
            <p:ph type="subTitle" idx="1"/>
          </p:nvPr>
        </p:nvSpPr>
        <p:spPr>
          <a:xfrm>
            <a:off x="1371600" y="3096543"/>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smtClean="0"/>
              <a:t>Click to edit Master subtitle style</a:t>
            </a:r>
            <a:endParaRPr lang="en-US"/>
          </a:p>
        </p:txBody>
      </p:sp>
    </p:spTree>
    <p:extLst>
      <p:ext uri="{BB962C8B-B14F-4D97-AF65-F5344CB8AC3E}">
        <p14:creationId xmlns:p14="http://schemas.microsoft.com/office/powerpoint/2010/main" val="192696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Content Placeholder 2"/>
          <p:cNvSpPr>
            <a:spLocks noGrp="1"/>
          </p:cNvSpPr>
          <p:nvPr>
            <p:ph idx="1"/>
          </p:nvPr>
        </p:nvSpPr>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Tree>
    <p:extLst>
      <p:ext uri="{BB962C8B-B14F-4D97-AF65-F5344CB8AC3E}">
        <p14:creationId xmlns:p14="http://schemas.microsoft.com/office/powerpoint/2010/main" val="39813357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32656"/>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83853"/>
            <a:ext cx="8229600" cy="429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6" name="Picture 2" descr="N:\DCE\CEH\EHG\TRH\Publications\THE PEP publications\logos\Untitled-1.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87" y="6140594"/>
            <a:ext cx="9148287" cy="71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627678"/>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p:txStyles>
    <p:titleStyle>
      <a:lvl1pPr algn="ctr" rtl="0" eaLnBrk="0" fontAlgn="base" hangingPunct="0">
        <a:spcBef>
          <a:spcPct val="0"/>
        </a:spcBef>
        <a:spcAft>
          <a:spcPct val="0"/>
        </a:spcAft>
        <a:defRPr sz="3600" b="1">
          <a:solidFill>
            <a:srgbClr val="FF0000"/>
          </a:solidFill>
          <a:latin typeface="+mj-lt"/>
          <a:ea typeface="ＭＳ Ｐゴシック" pitchFamily="-111" charset="-128"/>
          <a:cs typeface="+mj-cs"/>
        </a:defRPr>
      </a:lvl1pPr>
      <a:lvl2pPr algn="ctr" rtl="0" eaLnBrk="0" fontAlgn="base" hangingPunct="0">
        <a:spcBef>
          <a:spcPct val="0"/>
        </a:spcBef>
        <a:spcAft>
          <a:spcPct val="0"/>
        </a:spcAft>
        <a:defRPr sz="3600" b="1">
          <a:solidFill>
            <a:srgbClr val="FF0000"/>
          </a:solidFill>
          <a:latin typeface="Tahoma" charset="0"/>
          <a:ea typeface="ＭＳ Ｐゴシック" pitchFamily="-111" charset="-128"/>
        </a:defRPr>
      </a:lvl2pPr>
      <a:lvl3pPr algn="ctr" rtl="0" eaLnBrk="0" fontAlgn="base" hangingPunct="0">
        <a:spcBef>
          <a:spcPct val="0"/>
        </a:spcBef>
        <a:spcAft>
          <a:spcPct val="0"/>
        </a:spcAft>
        <a:defRPr sz="3600" b="1">
          <a:solidFill>
            <a:srgbClr val="FF0000"/>
          </a:solidFill>
          <a:latin typeface="Tahoma" charset="0"/>
          <a:ea typeface="ＭＳ Ｐゴシック" pitchFamily="-111" charset="-128"/>
        </a:defRPr>
      </a:lvl3pPr>
      <a:lvl4pPr algn="ctr" rtl="0" eaLnBrk="0" fontAlgn="base" hangingPunct="0">
        <a:spcBef>
          <a:spcPct val="0"/>
        </a:spcBef>
        <a:spcAft>
          <a:spcPct val="0"/>
        </a:spcAft>
        <a:defRPr sz="3600" b="1">
          <a:solidFill>
            <a:srgbClr val="FF0000"/>
          </a:solidFill>
          <a:latin typeface="Tahoma" charset="0"/>
          <a:ea typeface="ＭＳ Ｐゴシック" pitchFamily="-111" charset="-128"/>
        </a:defRPr>
      </a:lvl4pPr>
      <a:lvl5pPr algn="ctr" rtl="0" eaLnBrk="0" fontAlgn="base" hangingPunct="0">
        <a:spcBef>
          <a:spcPct val="0"/>
        </a:spcBef>
        <a:spcAft>
          <a:spcPct val="0"/>
        </a:spcAft>
        <a:defRPr sz="3600" b="1">
          <a:solidFill>
            <a:srgbClr val="FF0000"/>
          </a:solidFill>
          <a:latin typeface="Tahoma" charset="0"/>
          <a:ea typeface="ＭＳ Ｐゴシック" pitchFamily="-111" charset="-128"/>
        </a:defRPr>
      </a:lvl5pPr>
      <a:lvl6pPr marL="457200" algn="ctr" rtl="0" fontAlgn="base">
        <a:spcBef>
          <a:spcPct val="0"/>
        </a:spcBef>
        <a:spcAft>
          <a:spcPct val="0"/>
        </a:spcAft>
        <a:defRPr sz="3600" b="1">
          <a:solidFill>
            <a:srgbClr val="FF0000"/>
          </a:solidFill>
          <a:latin typeface="Tahoma" charset="0"/>
        </a:defRPr>
      </a:lvl6pPr>
      <a:lvl7pPr marL="914400" algn="ctr" rtl="0" fontAlgn="base">
        <a:spcBef>
          <a:spcPct val="0"/>
        </a:spcBef>
        <a:spcAft>
          <a:spcPct val="0"/>
        </a:spcAft>
        <a:defRPr sz="3600" b="1">
          <a:solidFill>
            <a:srgbClr val="FF0000"/>
          </a:solidFill>
          <a:latin typeface="Tahoma" charset="0"/>
        </a:defRPr>
      </a:lvl7pPr>
      <a:lvl8pPr marL="1371600" algn="ctr" rtl="0" fontAlgn="base">
        <a:spcBef>
          <a:spcPct val="0"/>
        </a:spcBef>
        <a:spcAft>
          <a:spcPct val="0"/>
        </a:spcAft>
        <a:defRPr sz="3600" b="1">
          <a:solidFill>
            <a:srgbClr val="FF0000"/>
          </a:solidFill>
          <a:latin typeface="Tahoma" charset="0"/>
        </a:defRPr>
      </a:lvl8pPr>
      <a:lvl9pPr marL="1828800" algn="ctr" rtl="0" fontAlgn="base">
        <a:spcBef>
          <a:spcPct val="0"/>
        </a:spcBef>
        <a:spcAft>
          <a:spcPct val="0"/>
        </a:spcAft>
        <a:defRPr sz="3600" b="1">
          <a:solidFill>
            <a:srgbClr val="FF0000"/>
          </a:solidFill>
          <a:latin typeface="Tahoma" charset="0"/>
        </a:defRPr>
      </a:lvl9pPr>
    </p:titleStyle>
    <p:bodyStyle>
      <a:lvl1pPr marL="342900" indent="-342900" algn="l" rtl="0" eaLnBrk="0" fontAlgn="base" hangingPunct="0">
        <a:spcBef>
          <a:spcPct val="20000"/>
        </a:spcBef>
        <a:spcAft>
          <a:spcPct val="0"/>
        </a:spcAft>
        <a:buChar char="•"/>
        <a:defRPr sz="2800" b="0">
          <a:solidFill>
            <a:srgbClr val="003399"/>
          </a:solidFill>
          <a:latin typeface="+mn-lt"/>
          <a:ea typeface="ＭＳ Ｐゴシック" pitchFamily="-111" charset="-128"/>
          <a:cs typeface="+mn-cs"/>
        </a:defRPr>
      </a:lvl1pPr>
      <a:lvl2pPr marL="742950" indent="-285750" algn="l" rtl="0" eaLnBrk="0" fontAlgn="base" hangingPunct="0">
        <a:spcBef>
          <a:spcPct val="20000"/>
        </a:spcBef>
        <a:spcAft>
          <a:spcPct val="0"/>
        </a:spcAft>
        <a:buChar char="–"/>
        <a:defRPr sz="2400" b="0">
          <a:solidFill>
            <a:srgbClr val="003399"/>
          </a:solidFill>
          <a:latin typeface="+mn-lt"/>
          <a:ea typeface="ＭＳ Ｐゴシック" charset="-128"/>
        </a:defRPr>
      </a:lvl2pPr>
      <a:lvl3pPr marL="1143000" indent="-228600" algn="l" rtl="0" eaLnBrk="0" fontAlgn="base" hangingPunct="0">
        <a:spcBef>
          <a:spcPct val="20000"/>
        </a:spcBef>
        <a:spcAft>
          <a:spcPct val="0"/>
        </a:spcAft>
        <a:buChar char="•"/>
        <a:defRPr sz="2000" b="0">
          <a:solidFill>
            <a:srgbClr val="003399"/>
          </a:solidFill>
          <a:latin typeface="+mn-lt"/>
          <a:ea typeface="ＭＳ Ｐゴシック" charset="-128"/>
        </a:defRPr>
      </a:lvl3pPr>
      <a:lvl4pPr marL="1600200" indent="-228600" algn="l" rtl="0" eaLnBrk="0" fontAlgn="base" hangingPunct="0">
        <a:spcBef>
          <a:spcPct val="20000"/>
        </a:spcBef>
        <a:spcAft>
          <a:spcPct val="0"/>
        </a:spcAft>
        <a:buChar char="–"/>
        <a:defRPr sz="2000" b="0">
          <a:solidFill>
            <a:srgbClr val="003399"/>
          </a:solidFill>
          <a:latin typeface="+mn-lt"/>
          <a:ea typeface="ＭＳ Ｐゴシック" charset="-128"/>
        </a:defRPr>
      </a:lvl4pPr>
      <a:lvl5pPr marL="2057400" indent="-228600" algn="l" rtl="0" eaLnBrk="0" fontAlgn="base" hangingPunct="0">
        <a:spcBef>
          <a:spcPct val="20000"/>
        </a:spcBef>
        <a:spcAft>
          <a:spcPct val="0"/>
        </a:spcAft>
        <a:buChar char="»"/>
        <a:defRPr sz="2000" b="0">
          <a:solidFill>
            <a:srgbClr val="003399"/>
          </a:solidFill>
          <a:latin typeface="+mn-lt"/>
          <a:ea typeface="ＭＳ Ｐゴシック" charset="-128"/>
        </a:defRPr>
      </a:lvl5pPr>
      <a:lvl6pPr marL="2514600" indent="-228600" algn="l" rtl="0" fontAlgn="base">
        <a:spcBef>
          <a:spcPct val="20000"/>
        </a:spcBef>
        <a:spcAft>
          <a:spcPct val="0"/>
        </a:spcAft>
        <a:buChar char="»"/>
        <a:defRPr b="1">
          <a:solidFill>
            <a:srgbClr val="003399"/>
          </a:solidFill>
          <a:latin typeface="+mn-lt"/>
          <a:ea typeface="ＭＳ Ｐゴシック" charset="-128"/>
        </a:defRPr>
      </a:lvl6pPr>
      <a:lvl7pPr marL="2971800" indent="-228600" algn="l" rtl="0" fontAlgn="base">
        <a:spcBef>
          <a:spcPct val="20000"/>
        </a:spcBef>
        <a:spcAft>
          <a:spcPct val="0"/>
        </a:spcAft>
        <a:buChar char="»"/>
        <a:defRPr b="1">
          <a:solidFill>
            <a:srgbClr val="003399"/>
          </a:solidFill>
          <a:latin typeface="+mn-lt"/>
          <a:ea typeface="ＭＳ Ｐゴシック" charset="-128"/>
        </a:defRPr>
      </a:lvl7pPr>
      <a:lvl8pPr marL="3429000" indent="-228600" algn="l" rtl="0" fontAlgn="base">
        <a:spcBef>
          <a:spcPct val="20000"/>
        </a:spcBef>
        <a:spcAft>
          <a:spcPct val="0"/>
        </a:spcAft>
        <a:buChar char="»"/>
        <a:defRPr b="1">
          <a:solidFill>
            <a:srgbClr val="003399"/>
          </a:solidFill>
          <a:latin typeface="+mn-lt"/>
          <a:ea typeface="ＭＳ Ｐゴシック" charset="-128"/>
        </a:defRPr>
      </a:lvl8pPr>
      <a:lvl9pPr marL="3886200" indent="-228600" algn="l" rtl="0" fontAlgn="base">
        <a:spcBef>
          <a:spcPct val="20000"/>
        </a:spcBef>
        <a:spcAft>
          <a:spcPct val="0"/>
        </a:spcAft>
        <a:buChar char="»"/>
        <a:defRPr b="1">
          <a:solidFill>
            <a:srgbClr val="003399"/>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csc\Desktop\JGHT_print_E_Page_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00" t="32744" b="11211"/>
          <a:stretch/>
        </p:blipFill>
        <p:spPr bwMode="auto">
          <a:xfrm>
            <a:off x="-6064" y="-531440"/>
            <a:ext cx="7205931" cy="5747657"/>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p:cNvSpPr>
            <a:spLocks noGrp="1"/>
          </p:cNvSpPr>
          <p:nvPr>
            <p:ph type="subTitle" idx="1"/>
          </p:nvPr>
        </p:nvSpPr>
        <p:spPr>
          <a:xfrm>
            <a:off x="4139952" y="3356992"/>
            <a:ext cx="4680520" cy="2497832"/>
          </a:xfrm>
        </p:spPr>
        <p:txBody>
          <a:bodyPr>
            <a:noAutofit/>
          </a:bodyPr>
          <a:lstStyle/>
          <a:p>
            <a:r>
              <a:rPr lang="en-US" b="1" dirty="0" smtClean="0">
                <a:solidFill>
                  <a:schemeClr val="accent1">
                    <a:lumMod val="10000"/>
                  </a:schemeClr>
                </a:solidFill>
              </a:rPr>
              <a:t>Update on activities of the Partnership on jobs in green and healthy transport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4282" y="928670"/>
            <a:ext cx="8358246"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pic>
        <p:nvPicPr>
          <p:cNvPr id="1028" name="Picture 4"/>
          <p:cNvPicPr>
            <a:picLocks noChangeAspect="1" noChangeArrowheads="1"/>
          </p:cNvPicPr>
          <p:nvPr/>
        </p:nvPicPr>
        <p:blipFill>
          <a:blip r:embed="rId3"/>
          <a:srcRect/>
          <a:stretch>
            <a:fillRect/>
          </a:stretch>
        </p:blipFill>
        <p:spPr bwMode="auto">
          <a:xfrm>
            <a:off x="672549" y="228127"/>
            <a:ext cx="3203721" cy="4481643"/>
          </a:xfrm>
          <a:prstGeom prst="rect">
            <a:avLst/>
          </a:prstGeom>
          <a:ln>
            <a:noFill/>
          </a:ln>
          <a:effectLst>
            <a:outerShdw blurRad="292100" dist="139700" dir="2700000" algn="tl" rotWithShape="0">
              <a:srgbClr val="333333">
                <a:alpha val="65000"/>
              </a:srgbClr>
            </a:outerShdw>
          </a:effectLst>
        </p:spPr>
      </p:pic>
      <p:pic>
        <p:nvPicPr>
          <p:cNvPr id="3" name="Picture 3"/>
          <p:cNvPicPr>
            <a:picLocks noChangeAspect="1" noChangeArrowheads="1"/>
          </p:cNvPicPr>
          <p:nvPr/>
        </p:nvPicPr>
        <p:blipFill>
          <a:blip r:embed="rId4"/>
          <a:srcRect/>
          <a:stretch>
            <a:fillRect/>
          </a:stretch>
        </p:blipFill>
        <p:spPr bwMode="auto">
          <a:xfrm>
            <a:off x="2880354" y="660175"/>
            <a:ext cx="3217268" cy="4500594"/>
          </a:xfrm>
          <a:prstGeom prst="rect">
            <a:avLst/>
          </a:prstGeom>
          <a:ln>
            <a:noFill/>
          </a:ln>
          <a:effectLst>
            <a:outerShdw blurRad="292100" dist="139700" dir="2700000" algn="tl" rotWithShape="0">
              <a:srgbClr val="333333">
                <a:alpha val="65000"/>
              </a:srgbClr>
            </a:outerShdw>
          </a:effectLst>
        </p:spPr>
      </p:pic>
      <p:pic>
        <p:nvPicPr>
          <p:cNvPr id="2" name="Picture 2"/>
          <p:cNvPicPr>
            <a:picLocks noChangeAspect="1" noChangeArrowheads="1"/>
          </p:cNvPicPr>
          <p:nvPr/>
        </p:nvPicPr>
        <p:blipFill>
          <a:blip r:embed="rId5" cstate="print"/>
          <a:srcRect/>
          <a:stretch>
            <a:fillRect/>
          </a:stretch>
        </p:blipFill>
        <p:spPr bwMode="auto">
          <a:xfrm>
            <a:off x="5101706" y="1092223"/>
            <a:ext cx="3214710" cy="44970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7176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3600" b="1" dirty="0">
                <a:solidFill>
                  <a:srgbClr val="000000"/>
                </a:solidFill>
                <a:latin typeface="Corbel" pitchFamily="34" charset="0"/>
                <a:cs typeface="Arial" charset="0"/>
              </a:rPr>
              <a:t>Conclusions</a:t>
            </a:r>
          </a:p>
        </p:txBody>
      </p:sp>
      <p:sp>
        <p:nvSpPr>
          <p:cNvPr id="4" name="Content Placeholder 3"/>
          <p:cNvSpPr>
            <a:spLocks noGrp="1"/>
          </p:cNvSpPr>
          <p:nvPr>
            <p:ph idx="1"/>
          </p:nvPr>
        </p:nvSpPr>
        <p:spPr/>
        <p:txBody>
          <a:bodyPr/>
          <a:lstStyle/>
          <a:p>
            <a:r>
              <a:rPr lang="en-US" dirty="0"/>
              <a:t>Existing evidence shows clear social and environmental benefits from investing in public transport, cycling and walking</a:t>
            </a:r>
          </a:p>
          <a:p>
            <a:r>
              <a:rPr lang="en-US" dirty="0" smtClean="0"/>
              <a:t>Benefits </a:t>
            </a:r>
            <a:r>
              <a:rPr lang="en-US" dirty="0"/>
              <a:t>for local economy</a:t>
            </a:r>
          </a:p>
          <a:p>
            <a:r>
              <a:rPr lang="en-US" dirty="0" smtClean="0"/>
              <a:t>Data </a:t>
            </a:r>
            <a:r>
              <a:rPr lang="en-US" dirty="0"/>
              <a:t>gaps need to be addressed</a:t>
            </a:r>
          </a:p>
          <a:p>
            <a:r>
              <a:rPr lang="en-US" dirty="0" smtClean="0"/>
              <a:t>Need </a:t>
            </a:r>
            <a:r>
              <a:rPr lang="en-US" dirty="0"/>
              <a:t>coherent approach (definition)</a:t>
            </a:r>
          </a:p>
          <a:p>
            <a:pPr marL="0" indent="0">
              <a:buNone/>
            </a:pPr>
            <a:endParaRPr lang="en-US" dirty="0"/>
          </a:p>
        </p:txBody>
      </p:sp>
    </p:spTree>
    <p:extLst>
      <p:ext uri="{BB962C8B-B14F-4D97-AF65-F5344CB8AC3E}">
        <p14:creationId xmlns:p14="http://schemas.microsoft.com/office/powerpoint/2010/main" val="3497098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b="1" dirty="0" smtClean="0">
                <a:solidFill>
                  <a:srgbClr val="000000"/>
                </a:solidFill>
                <a:latin typeface="Corbel" pitchFamily="34" charset="0"/>
                <a:cs typeface="Arial" charset="0"/>
              </a:rPr>
              <a:t>Phase 2</a:t>
            </a:r>
            <a:endParaRPr lang="en-US" sz="3600" b="1" dirty="0">
              <a:solidFill>
                <a:srgbClr val="000000"/>
              </a:solidFill>
              <a:latin typeface="Corbel" pitchFamily="34" charset="0"/>
              <a:cs typeface="Arial" charset="0"/>
            </a:endParaRPr>
          </a:p>
        </p:txBody>
      </p:sp>
      <p:sp>
        <p:nvSpPr>
          <p:cNvPr id="3" name="Content Placeholder 2"/>
          <p:cNvSpPr>
            <a:spLocks noGrp="1"/>
          </p:cNvSpPr>
          <p:nvPr>
            <p:ph idx="1"/>
          </p:nvPr>
        </p:nvSpPr>
        <p:spPr/>
        <p:txBody>
          <a:bodyPr>
            <a:normAutofit fontScale="77500" lnSpcReduction="20000"/>
          </a:bodyPr>
          <a:lstStyle/>
          <a:p>
            <a:pPr marL="0" indent="0">
              <a:lnSpc>
                <a:spcPct val="120000"/>
              </a:lnSpc>
              <a:spcBef>
                <a:spcPts val="0"/>
              </a:spcBef>
              <a:buNone/>
            </a:pPr>
            <a:r>
              <a:rPr lang="en-US" dirty="0" smtClean="0"/>
              <a:t>Based on guidance from the Bureau, Steering Committee at SC12 and consultation with UNEP:</a:t>
            </a:r>
          </a:p>
          <a:p>
            <a:pPr marL="514350" indent="-514350">
              <a:lnSpc>
                <a:spcPct val="120000"/>
              </a:lnSpc>
              <a:spcBef>
                <a:spcPts val="0"/>
              </a:spcBef>
              <a:buFont typeface="+mj-lt"/>
              <a:buAutoNum type="arabicPeriod"/>
            </a:pPr>
            <a:r>
              <a:rPr lang="en-US" dirty="0" smtClean="0"/>
              <a:t>Development and application of a common methodological approach to the assessment of types and number of existing jobs in green and healthy transport</a:t>
            </a:r>
          </a:p>
          <a:p>
            <a:pPr marL="514350" indent="-514350">
              <a:lnSpc>
                <a:spcPct val="120000"/>
              </a:lnSpc>
              <a:spcBef>
                <a:spcPts val="0"/>
              </a:spcBef>
              <a:buFont typeface="+mj-lt"/>
              <a:buAutoNum type="arabicPeriod"/>
            </a:pPr>
            <a:r>
              <a:rPr lang="en-US" dirty="0" smtClean="0"/>
              <a:t>Assessment of the potential for job creation through increased levels of cycling</a:t>
            </a:r>
          </a:p>
          <a:p>
            <a:pPr marL="514350" indent="-514350">
              <a:lnSpc>
                <a:spcPct val="120000"/>
              </a:lnSpc>
              <a:spcBef>
                <a:spcPts val="0"/>
              </a:spcBef>
              <a:buFont typeface="+mj-lt"/>
              <a:buAutoNum type="arabicPeriod"/>
            </a:pPr>
            <a:r>
              <a:rPr lang="en-US" dirty="0" smtClean="0"/>
              <a:t>Develop a new publication on the results for launch at the Environment for Europe Ministerial Conference in Georgia, 2016</a:t>
            </a:r>
          </a:p>
          <a:p>
            <a:pPr marL="514350" indent="-514350">
              <a:lnSpc>
                <a:spcPct val="120000"/>
              </a:lnSpc>
              <a:spcBef>
                <a:spcPts val="0"/>
              </a:spcBef>
              <a:buFont typeface="+mj-lt"/>
              <a:buAutoNum type="arabicPeriod"/>
            </a:pPr>
            <a:r>
              <a:rPr lang="en-US" dirty="0" smtClean="0"/>
              <a:t>UNEP and ECF committed to continue the Partnership</a:t>
            </a:r>
          </a:p>
        </p:txBody>
      </p:sp>
    </p:spTree>
    <p:extLst>
      <p:ext uri="{BB962C8B-B14F-4D97-AF65-F5344CB8AC3E}">
        <p14:creationId xmlns:p14="http://schemas.microsoft.com/office/powerpoint/2010/main" val="2775541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r>
              <a:rPr lang="en-US" dirty="0" smtClean="0">
                <a:solidFill>
                  <a:srgbClr val="000000"/>
                </a:solidFill>
                <a:latin typeface="Corbel" pitchFamily="34" charset="0"/>
                <a:cs typeface="Arial" charset="0"/>
              </a:rPr>
              <a:t>Specific ongoing activities until spring 2016</a:t>
            </a:r>
            <a:endParaRPr lang="en-US" dirty="0">
              <a:solidFill>
                <a:srgbClr val="000000"/>
              </a:solidFill>
              <a:latin typeface="Corbel" pitchFamily="34" charset="0"/>
              <a:cs typeface="Arial" charset="0"/>
            </a:endParaRPr>
          </a:p>
        </p:txBody>
      </p:sp>
      <p:sp>
        <p:nvSpPr>
          <p:cNvPr id="3" name="Content Placeholder 2"/>
          <p:cNvSpPr>
            <a:spLocks noGrp="1"/>
          </p:cNvSpPr>
          <p:nvPr>
            <p:ph idx="1"/>
          </p:nvPr>
        </p:nvSpPr>
        <p:spPr/>
        <p:txBody>
          <a:bodyPr/>
          <a:lstStyle/>
          <a:p>
            <a:pPr marL="457200" indent="-457200">
              <a:buFont typeface="+mj-lt"/>
              <a:buAutoNum type="alphaLcParenR"/>
            </a:pPr>
            <a:r>
              <a:rPr lang="en-US" sz="2400" dirty="0" smtClean="0"/>
              <a:t>reviewing </a:t>
            </a:r>
            <a:r>
              <a:rPr lang="en-US" sz="2400" dirty="0"/>
              <a:t>the definition of jobs in green and healthy transport and defining the system limits for local and national </a:t>
            </a:r>
            <a:r>
              <a:rPr lang="en-US" sz="2400" dirty="0" smtClean="0"/>
              <a:t>assessments</a:t>
            </a:r>
            <a:endParaRPr lang="en-US" sz="2400" dirty="0"/>
          </a:p>
          <a:p>
            <a:pPr marL="457200" indent="-457200">
              <a:buFont typeface="+mj-lt"/>
              <a:buAutoNum type="alphaLcParenR"/>
            </a:pPr>
            <a:r>
              <a:rPr lang="en-US" sz="2400" dirty="0" smtClean="0"/>
              <a:t>updating </a:t>
            </a:r>
            <a:r>
              <a:rPr lang="en-US" sz="2400" dirty="0"/>
              <a:t>and reviewing the case study </a:t>
            </a:r>
            <a:r>
              <a:rPr lang="en-US" sz="2400" dirty="0" smtClean="0"/>
              <a:t>collection</a:t>
            </a:r>
            <a:endParaRPr lang="en-US" sz="2400" dirty="0"/>
          </a:p>
          <a:p>
            <a:pPr marL="457200" indent="-457200">
              <a:buFont typeface="+mj-lt"/>
              <a:buAutoNum type="alphaLcParenR"/>
            </a:pPr>
            <a:r>
              <a:rPr lang="en-US" sz="2400" dirty="0"/>
              <a:t>Scoping </a:t>
            </a:r>
            <a:r>
              <a:rPr lang="en-US" sz="2400" dirty="0" smtClean="0"/>
              <a:t>exercise: collecting data on local cycling employment in cities in Europe (with the aim of improving </a:t>
            </a:r>
            <a:r>
              <a:rPr lang="en-US" sz="2400" dirty="0"/>
              <a:t>the scope, accuracy of input data and relevance of target scenario of the employment potential estimation exercise for </a:t>
            </a:r>
            <a:r>
              <a:rPr lang="en-US" sz="2400" dirty="0" smtClean="0"/>
              <a:t>cycling</a:t>
            </a:r>
            <a:r>
              <a:rPr lang="en-US" sz="2400" dirty="0"/>
              <a:t>)</a:t>
            </a:r>
            <a:endParaRPr lang="en-US" sz="2400" dirty="0" smtClean="0"/>
          </a:p>
        </p:txBody>
      </p:sp>
    </p:spTree>
    <p:extLst>
      <p:ext uri="{BB962C8B-B14F-4D97-AF65-F5344CB8AC3E}">
        <p14:creationId xmlns:p14="http://schemas.microsoft.com/office/powerpoint/2010/main" val="1544797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dirty="0" smtClean="0">
                <a:solidFill>
                  <a:srgbClr val="000000"/>
                </a:solidFill>
                <a:latin typeface="Corbel" pitchFamily="34" charset="0"/>
                <a:cs typeface="Arial" charset="0"/>
              </a:rPr>
              <a:t>Scoping exercise</a:t>
            </a:r>
            <a:endParaRPr lang="en-US" dirty="0">
              <a:solidFill>
                <a:srgbClr val="000000"/>
              </a:solidFill>
              <a:latin typeface="Corbel" pitchFamily="34" charset="0"/>
              <a:cs typeface="Arial" charset="0"/>
            </a:endParaRPr>
          </a:p>
        </p:txBody>
      </p:sp>
      <p:sp>
        <p:nvSpPr>
          <p:cNvPr id="3" name="Content Placeholder 2"/>
          <p:cNvSpPr>
            <a:spLocks noGrp="1"/>
          </p:cNvSpPr>
          <p:nvPr>
            <p:ph idx="1"/>
          </p:nvPr>
        </p:nvSpPr>
        <p:spPr/>
        <p:txBody>
          <a:bodyPr/>
          <a:lstStyle/>
          <a:p>
            <a:r>
              <a:rPr lang="en-US" dirty="0" smtClean="0"/>
              <a:t>Scoping exercise to get an overview of the data availability using the existing definition of JGHT</a:t>
            </a:r>
          </a:p>
          <a:p>
            <a:pPr lvl="1"/>
            <a:r>
              <a:rPr lang="en-US" dirty="0" smtClean="0"/>
              <a:t>To collect data for extrapolation</a:t>
            </a:r>
          </a:p>
          <a:p>
            <a:pPr lvl="1"/>
            <a:r>
              <a:rPr lang="en-US" dirty="0" smtClean="0"/>
              <a:t>To identify gaps</a:t>
            </a:r>
          </a:p>
          <a:p>
            <a:pPr lvl="1"/>
            <a:r>
              <a:rPr lang="en-US" dirty="0" smtClean="0"/>
              <a:t>To identify additional job categories that should also be included</a:t>
            </a:r>
          </a:p>
          <a:p>
            <a:r>
              <a:rPr lang="en-US" dirty="0" smtClean="0"/>
              <a:t>Questionnaire distributed to city officials and local cycling organizations through ECF, ICLEI, Polis and WHO Healthy Cities Network</a:t>
            </a:r>
            <a:endParaRPr lang="en-US" dirty="0"/>
          </a:p>
        </p:txBody>
      </p:sp>
    </p:spTree>
    <p:extLst>
      <p:ext uri="{BB962C8B-B14F-4D97-AF65-F5344CB8AC3E}">
        <p14:creationId xmlns:p14="http://schemas.microsoft.com/office/powerpoint/2010/main" val="583268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093" y="371475"/>
            <a:ext cx="7143815" cy="5505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358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EP - Progres Report - Rome 31-10-2003">
  <a:themeElements>
    <a:clrScheme name="PEP - Progres Report - Rome 31-10-2003 15">
      <a:dk1>
        <a:srgbClr val="777777"/>
      </a:dk1>
      <a:lt1>
        <a:srgbClr val="FFFFFF"/>
      </a:lt1>
      <a:dk2>
        <a:srgbClr val="4D4D4D"/>
      </a:dk2>
      <a:lt2>
        <a:srgbClr val="808080"/>
      </a:lt2>
      <a:accent1>
        <a:srgbClr val="DDDDDD"/>
      </a:accent1>
      <a:accent2>
        <a:srgbClr val="B2B2B2"/>
      </a:accent2>
      <a:accent3>
        <a:srgbClr val="FFFFFF"/>
      </a:accent3>
      <a:accent4>
        <a:srgbClr val="656565"/>
      </a:accent4>
      <a:accent5>
        <a:srgbClr val="EBEBEB"/>
      </a:accent5>
      <a:accent6>
        <a:srgbClr val="A1A1A1"/>
      </a:accent6>
      <a:hlink>
        <a:srgbClr val="4D4D4D"/>
      </a:hlink>
      <a:folHlink>
        <a:srgbClr val="777777"/>
      </a:folHlink>
    </a:clrScheme>
    <a:fontScheme name="PEP - Progres Report - Rome 31-10-2003">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303" tIns="45651" rIns="91303" bIns="45651"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303" tIns="45651" rIns="91303" bIns="45651"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defRPr>
        </a:defPPr>
      </a:lstStyle>
    </a:lnDef>
  </a:objectDefaults>
  <a:extraClrSchemeLst>
    <a:extraClrScheme>
      <a:clrScheme name="PEP - Progres Report - Rome 31-10-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P - Progres Report - Rome 31-10-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P - Progres Report - Rome 31-10-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P - Progres Report - Rome 31-10-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P - Progres Report - Rome 31-10-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P - Progres Report - Rome 31-10-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P - Progres Report - Rome 31-10-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P - Progres Report - Rome 31-10-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P - Progres Report - Rome 31-10-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P - Progres Report - Rome 31-10-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P - Progres Report - Rome 31-10-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P - Progres Report - Rome 31-10-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P - Progres Report - Rome 31-10-2003 13">
        <a:dk1>
          <a:srgbClr val="000099"/>
        </a:dk1>
        <a:lt1>
          <a:srgbClr val="FFFFFF"/>
        </a:lt1>
        <a:dk2>
          <a:srgbClr val="000066"/>
        </a:dk2>
        <a:lt2>
          <a:srgbClr val="808080"/>
        </a:lt2>
        <a:accent1>
          <a:srgbClr val="DDDDDD"/>
        </a:accent1>
        <a:accent2>
          <a:srgbClr val="B2B2B2"/>
        </a:accent2>
        <a:accent3>
          <a:srgbClr val="FFFFFF"/>
        </a:accent3>
        <a:accent4>
          <a:srgbClr val="000082"/>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PEP - Progres Report - Rome 31-10-2003 14">
        <a:dk1>
          <a:srgbClr val="000099"/>
        </a:dk1>
        <a:lt1>
          <a:srgbClr val="FFFFFF"/>
        </a:lt1>
        <a:dk2>
          <a:srgbClr val="4D4D4D"/>
        </a:dk2>
        <a:lt2>
          <a:srgbClr val="808080"/>
        </a:lt2>
        <a:accent1>
          <a:srgbClr val="DDDDDD"/>
        </a:accent1>
        <a:accent2>
          <a:srgbClr val="B2B2B2"/>
        </a:accent2>
        <a:accent3>
          <a:srgbClr val="FFFFFF"/>
        </a:accent3>
        <a:accent4>
          <a:srgbClr val="000082"/>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PEP - Progres Report - Rome 31-10-2003 15">
        <a:dk1>
          <a:srgbClr val="777777"/>
        </a:dk1>
        <a:lt1>
          <a:srgbClr val="FFFFFF"/>
        </a:lt1>
        <a:dk2>
          <a:srgbClr val="4D4D4D"/>
        </a:dk2>
        <a:lt2>
          <a:srgbClr val="808080"/>
        </a:lt2>
        <a:accent1>
          <a:srgbClr val="DDDDDD"/>
        </a:accent1>
        <a:accent2>
          <a:srgbClr val="B2B2B2"/>
        </a:accent2>
        <a:accent3>
          <a:srgbClr val="FFFFFF"/>
        </a:accent3>
        <a:accent4>
          <a:srgbClr val="656565"/>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5772</TotalTime>
  <Words>428</Words>
  <Application>Microsoft Office PowerPoint</Application>
  <PresentationFormat>On-screen Show (4:3)</PresentationFormat>
  <Paragraphs>34</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PEP - Progres Report - Rome 31-10-2003</vt:lpstr>
      <vt:lpstr>PowerPoint Presentation</vt:lpstr>
      <vt:lpstr>PowerPoint Presentation</vt:lpstr>
      <vt:lpstr>Conclusions</vt:lpstr>
      <vt:lpstr>Phase 2</vt:lpstr>
      <vt:lpstr>Specific ongoing activities until spring 2016</vt:lpstr>
      <vt:lpstr>Scoping exercise</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Jobs in green and healthy transport</dc:title>
  <dc:creator>ntiss</dc:creator>
  <cp:lastModifiedBy>SCHWEIZER, Christian</cp:lastModifiedBy>
  <cp:revision>203</cp:revision>
  <dcterms:created xsi:type="dcterms:W3CDTF">2013-06-23T11:15:08Z</dcterms:created>
  <dcterms:modified xsi:type="dcterms:W3CDTF">2015-11-18T13:34:57Z</dcterms:modified>
</cp:coreProperties>
</file>