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41" r:id="rId3"/>
    <p:sldId id="410" r:id="rId4"/>
  </p:sldIdLst>
  <p:sldSz cx="9144000" cy="5143500" type="screen16x9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>
        <p:scale>
          <a:sx n="90" d="100"/>
          <a:sy n="90" d="100"/>
        </p:scale>
        <p:origin x="-73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69AFD2-8571-4079-A937-229B2FCED9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241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FAC8-E5E7-431B-88EC-F65BA35287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29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CF26-070D-4B1B-B4F7-7F38BB4E6B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56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EDF0-9108-4030-AE25-040D4FC780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48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/>
          </p:cNvSpPr>
          <p:nvPr userDrawn="1"/>
        </p:nvSpPr>
        <p:spPr bwMode="auto">
          <a:xfrm>
            <a:off x="3571875" y="4882753"/>
            <a:ext cx="1773238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5BD65B6-84F0-49C0-A871-153F049A70C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5760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86BB-FA21-46C5-A54C-B79E55B8D0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3079" name="Picture 7" descr="http://www.google.fr/url?source=imglanding&amp;ct=img&amp;q=http://static1.squarespace.com/static/51ded2e6e4b091cde979f3f5/t/522f7ab3e4b01dc509ee73c5/1378843326866/copyright.jpg&amp;sa=X&amp;ved=0CAkQ8wdqFQoTCLjlmvrshMYCFcFYFAodP1YArQ&amp;usg=AFQjCNGEw6oR8gH7Mr9VI64SZQqNNY-hM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856" y="4910122"/>
            <a:ext cx="277480" cy="23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 userDrawn="1"/>
        </p:nvSpPr>
        <p:spPr>
          <a:xfrm>
            <a:off x="7524328" y="4910122"/>
            <a:ext cx="16353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noProof="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opyright UTAC CERAM</a:t>
            </a:r>
            <a:endParaRPr lang="en-US" sz="1050" noProof="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1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43D49-9E64-4CD9-AB3E-218824B846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6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955DD-588F-440B-A7D2-E8991EB3FF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95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496B8-64D4-48E5-A717-F4F25C8C4D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22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AA003-65EB-4B4E-BF6D-7B7DB5E103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32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01F30-26F3-4F38-8298-CB234BC461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46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44D28-BED1-4C99-99F3-4DB526C428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97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078EE-EE0F-4BE0-8410-63D4E51DB1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0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0538"/>
            <a:ext cx="8229600" cy="59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27534"/>
            <a:ext cx="8229600" cy="3967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19475" y="4948237"/>
            <a:ext cx="1773238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E66FAB7-AC24-4038-A112-4048C558B2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2" name="Line 5"/>
          <p:cNvSpPr>
            <a:spLocks noChangeShapeType="1"/>
          </p:cNvSpPr>
          <p:nvPr userDrawn="1"/>
        </p:nvSpPr>
        <p:spPr bwMode="auto">
          <a:xfrm flipH="1" flipV="1">
            <a:off x="304801" y="571501"/>
            <a:ext cx="8588375" cy="23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2" name="Picture 2" descr="D:\pardo\0-En cours\Article Automotive Testing 2015\Log_UC_blc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36230"/>
            <a:ext cx="1691680" cy="30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7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entury Gothic" panose="020B0502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entury Gothic" panose="020B0502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entury Gothic" panose="020B0502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entury Gothic" panose="020B0502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A7CF68C-6C3E-4140-8031-B274E626BD76}" type="slidenum">
              <a:rPr lang="fr-FR" altLang="fr-FR" sz="1000" smtClean="0"/>
              <a:pPr algn="ct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0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0284" y="483518"/>
            <a:ext cx="7772400" cy="1102519"/>
          </a:xfrm>
        </p:spPr>
        <p:txBody>
          <a:bodyPr/>
          <a:lstStyle/>
          <a:p>
            <a:pPr eaLnBrk="1" hangingPunct="1"/>
            <a:r>
              <a:rPr lang="en-US" altLang="fr-FR" sz="2800" b="1" dirty="0" smtClean="0">
                <a:latin typeface="Century Gothic" panose="020B0502020202020204" pitchFamily="34" charset="0"/>
              </a:rPr>
              <a:t>Situation and new </a:t>
            </a:r>
            <a:r>
              <a:rPr lang="en-US" altLang="fr-FR" sz="2800" b="1" dirty="0">
                <a:latin typeface="Century Gothic" panose="020B0502020202020204" pitchFamily="34" charset="0"/>
              </a:rPr>
              <a:t>challenges on pass-by noise for road transport </a:t>
            </a:r>
            <a:r>
              <a:rPr lang="en-US" altLang="fr-FR" sz="2800" b="1" dirty="0" smtClean="0">
                <a:latin typeface="Century Gothic" panose="020B0502020202020204" pitchFamily="34" charset="0"/>
              </a:rPr>
              <a:t>vehicles</a:t>
            </a:r>
            <a:endParaRPr lang="fr-FR" altLang="fr-FR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05140" y="1419622"/>
            <a:ext cx="82296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fr-FR" sz="1800" kern="0" dirty="0" smtClean="0"/>
              <a:t>ECE R 51: noise for  </a:t>
            </a:r>
            <a:r>
              <a:rPr lang="fr-FR" sz="1800" kern="0" dirty="0" err="1" smtClean="0"/>
              <a:t>passenger</a:t>
            </a:r>
            <a:r>
              <a:rPr lang="fr-FR" sz="1800" kern="0" dirty="0" smtClean="0"/>
              <a:t> cars, light  commercial and </a:t>
            </a:r>
            <a:r>
              <a:rPr lang="fr-FR" sz="1800" kern="0" dirty="0" err="1" smtClean="0"/>
              <a:t>heavy</a:t>
            </a:r>
            <a:r>
              <a:rPr lang="fr-FR" sz="1800" kern="0" dirty="0" smtClean="0"/>
              <a:t> </a:t>
            </a:r>
            <a:r>
              <a:rPr lang="fr-FR" sz="1800" kern="0" dirty="0" err="1" smtClean="0"/>
              <a:t>vehicles</a:t>
            </a:r>
            <a:r>
              <a:rPr lang="fr-FR" sz="1800" kern="0" dirty="0" smtClean="0"/>
              <a:t> ( M&amp; N)</a:t>
            </a:r>
          </a:p>
          <a:p>
            <a:pPr algn="l"/>
            <a:r>
              <a:rPr lang="fr-FR" sz="1800" kern="0" dirty="0" smtClean="0"/>
              <a:t>ECE R 41: noise for </a:t>
            </a:r>
            <a:r>
              <a:rPr lang="fr-FR" sz="1800" kern="0" dirty="0" err="1" smtClean="0"/>
              <a:t>motorcycles</a:t>
            </a:r>
            <a:endParaRPr lang="fr-FR" sz="1800" kern="0" dirty="0" smtClean="0"/>
          </a:p>
          <a:p>
            <a:pPr algn="l"/>
            <a:r>
              <a:rPr lang="fr-FR" sz="1800" kern="0" dirty="0" smtClean="0"/>
              <a:t>ECE R 117: </a:t>
            </a:r>
            <a:r>
              <a:rPr lang="fr-FR" sz="1800" kern="0" dirty="0" err="1" smtClean="0"/>
              <a:t>tyre</a:t>
            </a:r>
            <a:r>
              <a:rPr lang="fr-FR" sz="1800" kern="0" dirty="0" smtClean="0"/>
              <a:t> noise</a:t>
            </a:r>
          </a:p>
          <a:p>
            <a:pPr algn="l"/>
            <a:r>
              <a:rPr lang="fr-FR" sz="1800" kern="0" dirty="0" smtClean="0"/>
              <a:t>ECE R 28:  </a:t>
            </a:r>
            <a:r>
              <a:rPr lang="fr-FR" sz="1800" kern="0" dirty="0" err="1" smtClean="0"/>
              <a:t>horn</a:t>
            </a:r>
            <a:r>
              <a:rPr lang="fr-FR" sz="1800" kern="0" dirty="0" smtClean="0"/>
              <a:t> </a:t>
            </a:r>
            <a:r>
              <a:rPr lang="fr-FR" sz="1800" kern="0" dirty="0" err="1" smtClean="0"/>
              <a:t>systems</a:t>
            </a:r>
            <a:endParaRPr lang="fr-FR" sz="1800" kern="0" dirty="0" smtClean="0"/>
          </a:p>
          <a:p>
            <a:pPr algn="l"/>
            <a:r>
              <a:rPr lang="fr-FR" sz="1800" kern="0" dirty="0" smtClean="0"/>
              <a:t>ECE R 59: replacement </a:t>
            </a:r>
            <a:r>
              <a:rPr lang="fr-FR" sz="1800" kern="0" dirty="0" err="1" smtClean="0"/>
              <a:t>silencers</a:t>
            </a:r>
            <a:r>
              <a:rPr lang="fr-FR" sz="1800" kern="0" dirty="0" smtClean="0"/>
              <a:t> for M&amp; N </a:t>
            </a:r>
            <a:r>
              <a:rPr lang="fr-FR" sz="1800" kern="0" dirty="0" err="1" smtClean="0"/>
              <a:t>category</a:t>
            </a:r>
            <a:endParaRPr lang="fr-FR" sz="1800" kern="0" dirty="0" smtClean="0"/>
          </a:p>
          <a:p>
            <a:pPr algn="l"/>
            <a:r>
              <a:rPr lang="fr-FR" sz="1800" kern="0" dirty="0" smtClean="0"/>
              <a:t>ECE R 9: Noise of </a:t>
            </a:r>
            <a:r>
              <a:rPr lang="fr-FR" sz="1800" kern="0" dirty="0" err="1" smtClean="0"/>
              <a:t>category</a:t>
            </a:r>
            <a:r>
              <a:rPr lang="fr-FR" sz="1800" kern="0" dirty="0" smtClean="0"/>
              <a:t> L2, L4 and L5</a:t>
            </a:r>
          </a:p>
          <a:p>
            <a:pPr algn="l"/>
            <a:r>
              <a:rPr lang="fr-FR" sz="1800" kern="0" dirty="0" smtClean="0"/>
              <a:t>ECE R 63: Noise of </a:t>
            </a:r>
            <a:r>
              <a:rPr lang="fr-FR" sz="1800" kern="0" dirty="0" err="1" smtClean="0"/>
              <a:t>Mopeds</a:t>
            </a:r>
            <a:r>
              <a:rPr lang="fr-FR" sz="1800" kern="0" dirty="0" smtClean="0"/>
              <a:t> L1</a:t>
            </a:r>
            <a:endParaRPr lang="fr-FR" sz="1800" kern="0" dirty="0" smtClean="0"/>
          </a:p>
          <a:p>
            <a:pPr algn="l"/>
            <a:r>
              <a:rPr lang="fr-FR" sz="1800" kern="0" dirty="0" smtClean="0"/>
              <a:t>ECE R 92: replacement </a:t>
            </a:r>
            <a:r>
              <a:rPr lang="fr-FR" sz="1800" kern="0" dirty="0" err="1" smtClean="0"/>
              <a:t>silencers</a:t>
            </a:r>
            <a:r>
              <a:rPr lang="fr-FR" sz="1800" kern="0" dirty="0" smtClean="0"/>
              <a:t> for </a:t>
            </a:r>
            <a:r>
              <a:rPr lang="fr-FR" sz="1800" kern="0" dirty="0" err="1" smtClean="0"/>
              <a:t>motorcycles</a:t>
            </a:r>
            <a:endParaRPr lang="fr-FR" sz="1800" kern="0" dirty="0" smtClean="0"/>
          </a:p>
          <a:p>
            <a:pPr algn="l"/>
            <a:r>
              <a:rPr lang="fr-FR" sz="1800" kern="0" dirty="0" smtClean="0"/>
              <a:t>ECD R XX: new </a:t>
            </a:r>
            <a:r>
              <a:rPr lang="fr-FR" sz="1800" kern="0" dirty="0" err="1" smtClean="0"/>
              <a:t>regulation</a:t>
            </a:r>
            <a:r>
              <a:rPr lang="fr-FR" sz="1800" kern="0" dirty="0" smtClean="0"/>
              <a:t> on Quiet Road Transport </a:t>
            </a:r>
            <a:r>
              <a:rPr lang="fr-FR" sz="1800" kern="0" dirty="0" err="1" smtClean="0"/>
              <a:t>Vehicle</a:t>
            </a:r>
            <a:endParaRPr lang="fr-FR" sz="1800" kern="0" dirty="0" smtClean="0"/>
          </a:p>
          <a:p>
            <a:endParaRPr lang="fr-FR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627535"/>
            <a:ext cx="8229600" cy="108012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anose="020B0502020202020204" pitchFamily="34" charset="0"/>
              </a:rPr>
              <a:t>Sound levels of 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tyres</a:t>
            </a:r>
            <a:r>
              <a:rPr lang="en-US" sz="2000" b="1" dirty="0" smtClean="0">
                <a:latin typeface="Century Gothic" panose="020B0502020202020204" pitchFamily="34" charset="0"/>
              </a:rPr>
              <a:t> : </a:t>
            </a:r>
          </a:p>
          <a:p>
            <a:pPr lvl="1">
              <a:defRPr/>
            </a:pPr>
            <a:r>
              <a:rPr lang="en-US" sz="1800" dirty="0" smtClean="0">
                <a:latin typeface="Century Gothic" panose="020B0502020202020204" pitchFamily="34" charset="0"/>
              </a:rPr>
              <a:t>Regulation GSR  CE/661/2009 and ECE117R02</a:t>
            </a:r>
          </a:p>
          <a:p>
            <a:pPr lvl="1">
              <a:defRPr/>
            </a:pPr>
            <a:r>
              <a:rPr lang="en-US" sz="1800" dirty="0" smtClean="0">
                <a:latin typeface="Century Gothic" panose="020B0502020202020204" pitchFamily="34" charset="0"/>
              </a:rPr>
              <a:t>Labelling - CE/1222/2011</a:t>
            </a:r>
            <a:r>
              <a:rPr lang="en-US" sz="18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		</a:t>
            </a:r>
            <a:endParaRPr lang="en-US" sz="18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-13692"/>
            <a:ext cx="8229600" cy="569218"/>
          </a:xfrm>
        </p:spPr>
        <p:txBody>
          <a:bodyPr/>
          <a:lstStyle/>
          <a:p>
            <a:r>
              <a:rPr lang="fr-FR" sz="2400" dirty="0" smtClean="0">
                <a:latin typeface="Century Gothic" panose="020B0502020202020204" pitchFamily="34" charset="0"/>
              </a:rPr>
              <a:t>Situation</a:t>
            </a:r>
            <a:endParaRPr lang="fr-FR" sz="2400" dirty="0">
              <a:latin typeface="Century Gothic" panose="020B0502020202020204" pitchFamily="34" charset="0"/>
            </a:endParaRPr>
          </a:p>
        </p:txBody>
      </p:sp>
      <p:sp>
        <p:nvSpPr>
          <p:cNvPr id="4" name="Pentagone 3"/>
          <p:cNvSpPr/>
          <p:nvPr/>
        </p:nvSpPr>
        <p:spPr>
          <a:xfrm>
            <a:off x="6130651" y="1185019"/>
            <a:ext cx="2982685" cy="378619"/>
          </a:xfrm>
          <a:prstGeom prst="homePlate">
            <a:avLst/>
          </a:prstGeom>
          <a:scene3d>
            <a:camera prst="perspectiveHeroicExtremeLeftFacing"/>
            <a:lightRig rig="threePt" dir="t"/>
          </a:scene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defRPr/>
            </a:pPr>
            <a:r>
              <a:rPr lang="en-US" sz="1400" b="1" i="1" dirty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Reduction from 2 to 4 dB before 2016</a:t>
            </a:r>
          </a:p>
        </p:txBody>
      </p:sp>
      <p:sp>
        <p:nvSpPr>
          <p:cNvPr id="5" name="Pentagone 4"/>
          <p:cNvSpPr/>
          <p:nvPr/>
        </p:nvSpPr>
        <p:spPr>
          <a:xfrm>
            <a:off x="6099805" y="2067694"/>
            <a:ext cx="2982685" cy="378619"/>
          </a:xfrm>
          <a:prstGeom prst="homePlate">
            <a:avLst/>
          </a:prstGeom>
          <a:scene3d>
            <a:camera prst="perspectiveHeroicExtremeLeftFacing"/>
            <a:lightRig rig="threePt" dir="t"/>
          </a:scene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defRPr/>
            </a:pPr>
            <a:r>
              <a:rPr lang="en-US" sz="1400" b="1" i="1" dirty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Reduction  from 3 to 4 dB before 2026</a:t>
            </a:r>
          </a:p>
        </p:txBody>
      </p:sp>
      <p:sp>
        <p:nvSpPr>
          <p:cNvPr id="6" name="Pentagone 5"/>
          <p:cNvSpPr/>
          <p:nvPr/>
        </p:nvSpPr>
        <p:spPr>
          <a:xfrm>
            <a:off x="6012160" y="3849315"/>
            <a:ext cx="2982685" cy="378619"/>
          </a:xfrm>
          <a:prstGeom prst="homePlate">
            <a:avLst/>
          </a:prstGeom>
          <a:scene3d>
            <a:camera prst="perspectiveHeroicExtremeLeftFacing"/>
            <a:lightRig rig="threePt" dir="t"/>
          </a:scene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Time Schedule and </a:t>
            </a:r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reductions </a:t>
            </a: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in progress</a:t>
            </a:r>
            <a:endParaRPr lang="fr-FR" sz="1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entagone 6"/>
          <p:cNvSpPr/>
          <p:nvPr/>
        </p:nvSpPr>
        <p:spPr>
          <a:xfrm>
            <a:off x="6053811" y="2931790"/>
            <a:ext cx="2982685" cy="378619"/>
          </a:xfrm>
          <a:prstGeom prst="homePlate">
            <a:avLst/>
          </a:prstGeom>
          <a:scene3d>
            <a:camera prst="perspectiveHeroicExtremeLeftFacing"/>
            <a:lightRig rig="threePt" dir="t"/>
          </a:scene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lang="fr-FR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M</a:t>
            </a:r>
            <a:r>
              <a:rPr lang="fr-FR" sz="1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inimum </a:t>
            </a:r>
            <a:r>
              <a:rPr lang="fr-FR" sz="140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sound</a:t>
            </a:r>
            <a:r>
              <a:rPr lang="fr-FR" sz="1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fr-FR" sz="140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level</a:t>
            </a:r>
            <a:r>
              <a:rPr lang="fr-FR" sz="1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fr-FR" sz="140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before</a:t>
            </a:r>
            <a:r>
              <a:rPr lang="fr-FR" sz="1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2019</a:t>
            </a:r>
            <a:endParaRPr lang="fr-FR" sz="1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 bwMode="auto">
          <a:xfrm>
            <a:off x="446856" y="1773013"/>
            <a:ext cx="8229600" cy="108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1" kern="0" dirty="0" smtClean="0">
                <a:latin typeface="Century Gothic" panose="020B0502020202020204" pitchFamily="34" charset="0"/>
              </a:rPr>
              <a:t>Sound levels of 4 wheels (and more) vehicles : </a:t>
            </a:r>
          </a:p>
          <a:p>
            <a:pPr lvl="1"/>
            <a:r>
              <a:rPr lang="en-US" sz="1800" kern="0" dirty="0" smtClean="0">
                <a:latin typeface="Century Gothic" panose="020B0502020202020204" pitchFamily="34" charset="0"/>
              </a:rPr>
              <a:t>Regulation CE/540/2014 and ECE51R03</a:t>
            </a:r>
            <a:r>
              <a:rPr lang="en-US" sz="1800" kern="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		</a:t>
            </a:r>
            <a:endParaRPr lang="en-US" sz="1800" kern="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		</a:t>
            </a:r>
            <a:endParaRPr lang="en-US" sz="1800" kern="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Espace réservé du contenu 1"/>
          <p:cNvSpPr txBox="1">
            <a:spLocks/>
          </p:cNvSpPr>
          <p:nvPr/>
        </p:nvSpPr>
        <p:spPr bwMode="auto">
          <a:xfrm>
            <a:off x="446856" y="2643758"/>
            <a:ext cx="8229600" cy="831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1" kern="0" dirty="0" smtClean="0">
                <a:latin typeface="Century Gothic" panose="020B0502020202020204" pitchFamily="34" charset="0"/>
              </a:rPr>
              <a:t>Audibility of electrified vehicles : </a:t>
            </a:r>
          </a:p>
          <a:p>
            <a:pPr lvl="1"/>
            <a:r>
              <a:rPr lang="en-US" sz="1800" kern="0" dirty="0" smtClean="0">
                <a:latin typeface="Century Gothic" panose="020B0502020202020204" pitchFamily="34" charset="0"/>
              </a:rPr>
              <a:t>Regulation CE/540/2014 and  new ECE xxx</a:t>
            </a:r>
            <a:endParaRPr lang="en-US" sz="2000" kern="0" dirty="0" smtClean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		</a:t>
            </a:r>
            <a:endParaRPr lang="en-US" sz="1800" kern="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Espace réservé du contenu 1"/>
          <p:cNvSpPr txBox="1">
            <a:spLocks/>
          </p:cNvSpPr>
          <p:nvPr/>
        </p:nvSpPr>
        <p:spPr bwMode="auto">
          <a:xfrm>
            <a:off x="446856" y="3507854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1" kern="0" dirty="0" smtClean="0">
                <a:latin typeface="Century Gothic" panose="020B0502020202020204" pitchFamily="34" charset="0"/>
              </a:rPr>
              <a:t>Sound levels of 2-wheels vehicles : </a:t>
            </a:r>
          </a:p>
          <a:p>
            <a:pPr lvl="1"/>
            <a:r>
              <a:rPr lang="en-US" sz="1800" kern="0" dirty="0" smtClean="0">
                <a:latin typeface="Century Gothic" panose="020B0502020202020204" pitchFamily="34" charset="0"/>
              </a:rPr>
              <a:t>Regulation CE/168/2013 and ECE41R02  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		</a:t>
            </a:r>
            <a:endParaRPr lang="en-US" sz="1800" kern="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5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  <p:bldP spid="7" grpId="0" animBg="1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39670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 smtClean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 smtClean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 smtClean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 smtClean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i="1" dirty="0" smtClean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				</a:t>
            </a:r>
            <a:endParaRPr lang="en-US" sz="1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47614"/>
            <a:ext cx="2090157" cy="1821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48064" y="3168888"/>
            <a:ext cx="2090157" cy="10156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200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Comparison with road noise :</a:t>
            </a:r>
          </a:p>
          <a:p>
            <a:pPr marL="171450" indent="-171450" algn="l">
              <a:buFontTx/>
              <a:buChar char="-"/>
            </a:pPr>
            <a:r>
              <a:rPr lang="en-US" sz="1200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Local …. Global</a:t>
            </a:r>
          </a:p>
          <a:p>
            <a:pPr marL="171450" indent="-171450" algn="l">
              <a:buFontTx/>
              <a:buChar char="-"/>
            </a:pPr>
            <a:r>
              <a:rPr lang="en-US" sz="1200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Performance</a:t>
            </a:r>
            <a:endParaRPr lang="en-US" sz="1200" i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l"/>
            <a:endParaRPr lang="fr-FR" sz="1200" dirty="0"/>
          </a:p>
        </p:txBody>
      </p:sp>
      <p:sp>
        <p:nvSpPr>
          <p:cNvPr id="10" name="Titre 2"/>
          <p:cNvSpPr>
            <a:spLocks noGrp="1"/>
          </p:cNvSpPr>
          <p:nvPr>
            <p:ph type="title"/>
          </p:nvPr>
        </p:nvSpPr>
        <p:spPr>
          <a:xfrm>
            <a:off x="457200" y="-13692"/>
            <a:ext cx="8229600" cy="569218"/>
          </a:xfrm>
        </p:spPr>
        <p:txBody>
          <a:bodyPr/>
          <a:lstStyle/>
          <a:p>
            <a:r>
              <a:rPr lang="en-US" dirty="0"/>
              <a:t>Benefit for </a:t>
            </a:r>
            <a:r>
              <a:rPr lang="en-US" dirty="0" smtClean="0"/>
              <a:t>environment</a:t>
            </a:r>
            <a:endParaRPr lang="fr-FR" sz="2400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610" y="4205426"/>
            <a:ext cx="57335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Overall effect of vehicle </a:t>
            </a:r>
            <a:r>
              <a:rPr lang="en-US" sz="1200" i="1" dirty="0">
                <a:latin typeface="Century Gothic" panose="020B0502020202020204" pitchFamily="34" charset="0"/>
                <a:sym typeface="Wingdings" panose="05000000000000000000" pitchFamily="2" charset="2"/>
              </a:rPr>
              <a:t>/ </a:t>
            </a:r>
            <a:r>
              <a:rPr lang="en-US" sz="1200" i="1" dirty="0" err="1" smtClean="0">
                <a:latin typeface="Century Gothic" panose="020B0502020202020204" pitchFamily="34" charset="0"/>
                <a:sym typeface="Wingdings" panose="05000000000000000000" pitchFamily="2" charset="2"/>
              </a:rPr>
              <a:t>tyre</a:t>
            </a:r>
            <a:r>
              <a:rPr lang="en-US" sz="1200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 : </a:t>
            </a:r>
            <a:r>
              <a:rPr lang="en-US" sz="1200" b="1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From </a:t>
            </a:r>
            <a:r>
              <a:rPr lang="fr-FR" sz="1200" b="1" i="1" dirty="0">
                <a:latin typeface="Century Gothic" panose="020B0502020202020204" pitchFamily="34" charset="0"/>
                <a:sym typeface="Wingdings" panose="05000000000000000000" pitchFamily="2" charset="2"/>
              </a:rPr>
              <a:t>1,5 </a:t>
            </a:r>
            <a:r>
              <a:rPr lang="fr-FR" sz="1200" b="1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to </a:t>
            </a:r>
            <a:r>
              <a:rPr lang="fr-FR" sz="1200" b="1" i="1" dirty="0">
                <a:latin typeface="Century Gothic" panose="020B0502020202020204" pitchFamily="34" charset="0"/>
                <a:sym typeface="Wingdings" panose="05000000000000000000" pitchFamily="2" charset="2"/>
              </a:rPr>
              <a:t>3 dB(A) </a:t>
            </a:r>
            <a:r>
              <a:rPr lang="fr-FR" sz="1200" b="1" i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over </a:t>
            </a:r>
            <a:r>
              <a:rPr lang="fr-FR" sz="1200" b="1" i="1" dirty="0">
                <a:latin typeface="Century Gothic" panose="020B0502020202020204" pitchFamily="34" charset="0"/>
                <a:sym typeface="Wingdings" panose="05000000000000000000" pitchFamily="2" charset="2"/>
              </a:rPr>
              <a:t>15 </a:t>
            </a:r>
            <a:r>
              <a:rPr lang="fr-FR" sz="1200" b="1" i="1" dirty="0" err="1" smtClean="0">
                <a:latin typeface="Century Gothic" panose="020B0502020202020204" pitchFamily="34" charset="0"/>
                <a:sym typeface="Wingdings" panose="05000000000000000000" pitchFamily="2" charset="2"/>
              </a:rPr>
              <a:t>years</a:t>
            </a:r>
            <a:endParaRPr lang="fr-FR" sz="1200" b="1" i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47" y="1347614"/>
            <a:ext cx="4340153" cy="2836938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32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205</Words>
  <Application>Microsoft Office PowerPoint</Application>
  <PresentationFormat>Affichage à l'écran (16:9)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Situation and new challenges on pass-by noise for road transport vehicles</vt:lpstr>
      <vt:lpstr>Situation</vt:lpstr>
      <vt:lpstr>Benefit for environment</vt:lpstr>
    </vt:vector>
  </TitlesOfParts>
  <Company>MONTLHERY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pardo</dc:creator>
  <cp:lastModifiedBy>Serge Ficheux</cp:lastModifiedBy>
  <cp:revision>227</cp:revision>
  <dcterms:created xsi:type="dcterms:W3CDTF">2010-08-23T07:04:47Z</dcterms:created>
  <dcterms:modified xsi:type="dcterms:W3CDTF">2015-11-17T13:34:32Z</dcterms:modified>
</cp:coreProperties>
</file>