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4" r:id="rId5"/>
  </p:sldIdLst>
  <p:sldSz cx="9144000" cy="6858000" type="screen4x3"/>
  <p:notesSz cx="6797675" cy="9928225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81E"/>
    <a:srgbClr val="F0F5FD"/>
    <a:srgbClr val="E8F0F8"/>
    <a:srgbClr val="E6E6E6"/>
    <a:srgbClr val="DDDDDD"/>
    <a:srgbClr val="C0C0C0"/>
    <a:srgbClr val="B2B2B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588" autoAdjust="0"/>
  </p:normalViewPr>
  <p:slideViewPr>
    <p:cSldViewPr>
      <p:cViewPr varScale="1">
        <p:scale>
          <a:sx n="81" d="100"/>
          <a:sy n="81" d="100"/>
        </p:scale>
        <p:origin x="110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endParaRPr lang="en-GB" alt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endParaRPr lang="en-GB" altLang="de-DE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endParaRPr lang="en-GB" altLang="de-DE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4E39923D-50B5-4841-9D90-421E0B4F6A33}" type="slidenum">
              <a:rPr lang="en-GB" altLang="de-DE"/>
              <a:pPr/>
              <a:t>‹N°›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27926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endParaRPr lang="de-CH" alt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endParaRPr lang="de-CH" alt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Mastertextformat bearbeiten</a:t>
            </a:r>
          </a:p>
          <a:p>
            <a:pPr lvl="1"/>
            <a:r>
              <a:rPr lang="de-CH" altLang="de-DE" smtClean="0"/>
              <a:t>Zweite Ebene</a:t>
            </a:r>
          </a:p>
          <a:p>
            <a:pPr lvl="2"/>
            <a:r>
              <a:rPr lang="de-CH" altLang="de-DE" smtClean="0"/>
              <a:t>Dritte Ebene</a:t>
            </a:r>
          </a:p>
          <a:p>
            <a:pPr lvl="3"/>
            <a:r>
              <a:rPr lang="de-CH" altLang="de-DE" smtClean="0"/>
              <a:t>Vierte Ebene</a:t>
            </a:r>
          </a:p>
          <a:p>
            <a:pPr lvl="4"/>
            <a:r>
              <a:rPr lang="de-CH" alt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endParaRPr lang="de-CH" alt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B5B83B29-D0A3-4BC9-B940-9A14254DE01F}" type="slidenum">
              <a:rPr lang="de-CH" altLang="de-DE"/>
              <a:pPr/>
              <a:t>‹N°›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1282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</p:spPr>
        <p:txBody>
          <a:bodyPr/>
          <a:lstStyle>
            <a:lvl1pPr>
              <a:defRPr sz="5200"/>
            </a:lvl1pPr>
          </a:lstStyle>
          <a:p>
            <a:pPr lvl="0"/>
            <a:r>
              <a:rPr lang="en-GB" altLang="de-DE" noProof="0" smtClean="0"/>
              <a:t>Presentation Title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5299075"/>
            <a:ext cx="7429500" cy="1055688"/>
          </a:xfrm>
        </p:spPr>
        <p:txBody>
          <a:bodyPr/>
          <a:lstStyle>
            <a:lvl1pPr marL="0" indent="0">
              <a:buFontTx/>
              <a:buNone/>
              <a:defRPr sz="3400"/>
            </a:lvl1pPr>
          </a:lstStyle>
          <a:p>
            <a:pPr lvl="0"/>
            <a:r>
              <a:rPr lang="en-GB" altLang="de-DE" noProof="0" smtClean="0"/>
              <a:t>Presentation date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4572000" y="387350"/>
            <a:ext cx="409575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de-DE" sz="800"/>
              <a:t>Federal Department of the Environment,</a:t>
            </a:r>
          </a:p>
          <a:p>
            <a:r>
              <a:rPr lang="en-US" altLang="de-DE" sz="800"/>
              <a:t>Transport, Energy and Communications DETEC</a:t>
            </a:r>
            <a:endParaRPr lang="de-CH" altLang="de-DE" sz="800"/>
          </a:p>
          <a:p>
            <a:endParaRPr lang="de-CH" altLang="de-DE" sz="800" b="1"/>
          </a:p>
          <a:p>
            <a:r>
              <a:rPr lang="en-US" altLang="de-DE" sz="800" b="1"/>
              <a:t>Federal Office for the Environment</a:t>
            </a:r>
            <a:r>
              <a:rPr lang="de-CH" altLang="de-DE" sz="800" b="1"/>
              <a:t> FOEN</a:t>
            </a:r>
          </a:p>
          <a:p>
            <a:endParaRPr lang="de-CH" altLang="de-DE" sz="800"/>
          </a:p>
        </p:txBody>
      </p:sp>
      <p:pic>
        <p:nvPicPr>
          <p:cNvPr id="23591" name="Picture 39" descr="Bundeslogo_RGB_engl_pos_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87350"/>
            <a:ext cx="19827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904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91338" y="323850"/>
            <a:ext cx="1866900" cy="58959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85875" y="323850"/>
            <a:ext cx="5453063" cy="58959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834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566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4078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85875" y="1449388"/>
            <a:ext cx="3659188" cy="47704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7463" y="1449388"/>
            <a:ext cx="3660775" cy="47704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71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433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982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853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358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0637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 altLang="de-DE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1296988" y="323850"/>
            <a:ext cx="746125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Der Titel kann einzeilig sein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75" y="1449388"/>
            <a:ext cx="7472363" cy="477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Um den Fliesstext übersichtlich zu halten, sollten Abschnitte</a:t>
            </a:r>
          </a:p>
          <a:p>
            <a:pPr lvl="0"/>
            <a:r>
              <a:rPr lang="en-GB" altLang="de-DE" smtClean="0"/>
              <a:t>gemacht werden. Diese werden zur besseren Lesbarkeit</a:t>
            </a:r>
          </a:p>
          <a:p>
            <a:pPr lvl="0"/>
            <a:r>
              <a:rPr lang="en-GB" altLang="de-DE" smtClean="0"/>
              <a:t>jeweils mit einer Blindzeile getrennt.</a:t>
            </a:r>
            <a:br>
              <a:rPr lang="en-GB" altLang="de-DE" smtClean="0"/>
            </a:br>
            <a:endParaRPr lang="en-GB" altLang="de-DE" smtClean="0"/>
          </a:p>
          <a:p>
            <a:pPr lvl="0"/>
            <a:r>
              <a:rPr lang="en-GB" altLang="de-DE" smtClean="0"/>
              <a:t>Klicken Sie, um die Formate des Vorlagentextes zu bearbeiten</a:t>
            </a:r>
          </a:p>
          <a:p>
            <a:pPr lvl="1"/>
            <a:r>
              <a:rPr lang="en-GB" altLang="de-DE" smtClean="0"/>
              <a:t>Zweite Ebene</a:t>
            </a:r>
          </a:p>
          <a:p>
            <a:pPr lvl="2"/>
            <a:r>
              <a:rPr lang="en-GB" altLang="de-DE" smtClean="0"/>
              <a:t>Dritte Ebene</a:t>
            </a:r>
          </a:p>
          <a:p>
            <a:pPr lvl="3"/>
            <a:r>
              <a:rPr lang="en-GB" altLang="de-DE" smtClean="0"/>
              <a:t>Vierte Ebene</a:t>
            </a:r>
          </a:p>
          <a:p>
            <a:pPr lvl="4"/>
            <a:r>
              <a:rPr lang="en-GB" altLang="de-DE" smtClean="0"/>
              <a:t>Fünfte Ebene</a:t>
            </a: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6448425" y="6397625"/>
            <a:ext cx="226695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105000"/>
              </a:lnSpc>
              <a:spcBef>
                <a:spcPct val="50000"/>
              </a:spcBef>
            </a:pPr>
            <a:fld id="{7D563681-F3A1-4DB8-BC73-F38BDA084D2D}" type="slidenum">
              <a:rPr lang="de-CH" altLang="de-DE" sz="900"/>
              <a:pPr algn="r">
                <a:lnSpc>
                  <a:spcPct val="105000"/>
                </a:lnSpc>
                <a:spcBef>
                  <a:spcPct val="50000"/>
                </a:spcBef>
              </a:pPr>
              <a:t>‹N°›</a:t>
            </a:fld>
            <a:r>
              <a:rPr lang="de-CH" altLang="de-DE" sz="900"/>
              <a:t> </a:t>
            </a:r>
          </a:p>
        </p:txBody>
      </p:sp>
      <p:pic>
        <p:nvPicPr>
          <p:cNvPr id="1063" name="Picture 39" descr="Logo_col_wappe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90525"/>
            <a:ext cx="266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" name="Line 40"/>
          <p:cNvSpPr>
            <a:spLocks noChangeShapeType="1"/>
          </p:cNvSpPr>
          <p:nvPr/>
        </p:nvSpPr>
        <p:spPr bwMode="auto">
          <a:xfrm flipH="1">
            <a:off x="1285875" y="6354763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auto">
          <a:xfrm>
            <a:off x="1225550" y="6335713"/>
            <a:ext cx="3557588" cy="408989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altLang="de-DE" sz="900" b="1" dirty="0" smtClean="0"/>
              <a:t>UNECE</a:t>
            </a:r>
            <a:r>
              <a:rPr lang="de-CH" altLang="de-DE" sz="900" b="1" baseline="0" dirty="0" smtClean="0"/>
              <a:t> </a:t>
            </a:r>
            <a:r>
              <a:rPr lang="de-CH" altLang="de-DE" sz="900" b="1" baseline="0" dirty="0" err="1" smtClean="0"/>
              <a:t>Geneva</a:t>
            </a:r>
            <a:r>
              <a:rPr lang="de-CH" altLang="de-DE" sz="900" b="1" baseline="0" dirty="0" smtClean="0"/>
              <a:t> </a:t>
            </a:r>
            <a:r>
              <a:rPr lang="de-CH" altLang="de-DE" sz="900" b="1" baseline="0" dirty="0" err="1" smtClean="0"/>
              <a:t>Convention</a:t>
            </a:r>
            <a:r>
              <a:rPr lang="de-CH" altLang="de-DE" sz="900" b="1" baseline="0" dirty="0" smtClean="0"/>
              <a:t> on Air Pollution </a:t>
            </a:r>
            <a:r>
              <a:rPr lang="de-CH" altLang="de-DE" sz="900" dirty="0" smtClean="0"/>
              <a:t> </a:t>
            </a:r>
            <a:r>
              <a:rPr lang="de-CH" altLang="de-DE" sz="900" dirty="0" err="1" smtClean="0"/>
              <a:t>and</a:t>
            </a:r>
            <a:r>
              <a:rPr lang="de-CH" altLang="de-DE" sz="900" baseline="0" dirty="0" smtClean="0"/>
              <a:t> </a:t>
            </a:r>
            <a:r>
              <a:rPr lang="de-CH" altLang="de-DE" sz="900" baseline="0" dirty="0" err="1" smtClean="0"/>
              <a:t>transport</a:t>
            </a:r>
            <a:r>
              <a:rPr lang="de-CH" altLang="de-DE" sz="900" baseline="0" dirty="0" smtClean="0"/>
              <a:t> </a:t>
            </a:r>
            <a:r>
              <a:rPr lang="de-CH" altLang="de-DE" sz="900" dirty="0"/>
              <a:t/>
            </a:r>
            <a:br>
              <a:rPr lang="de-CH" altLang="de-DE" sz="900" dirty="0"/>
            </a:br>
            <a:r>
              <a:rPr lang="de-CH" altLang="de-DE" sz="900" dirty="0" smtClean="0"/>
              <a:t>R.</a:t>
            </a:r>
            <a:r>
              <a:rPr lang="de-CH" altLang="de-DE" sz="900" baseline="0" dirty="0" smtClean="0"/>
              <a:t> Ballaman</a:t>
            </a:r>
            <a:endParaRPr lang="de-CH" altLang="de-DE" sz="9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0C0C0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The UNECE Geneva Convention on Air Pollution </a:t>
            </a:r>
            <a:r>
              <a:rPr lang="en-US" sz="3200" dirty="0" smtClean="0"/>
              <a:t>(CLRTAP) and its Gothenburg Protocol may contribute to reduce transport-related emissions </a:t>
            </a:r>
            <a:endParaRPr lang="de-CH" altLang="de-DE" sz="32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altLang="de-DE" sz="2400" dirty="0" smtClean="0"/>
              <a:t>THE PEP 2015 Symposium on 17 November 2015</a:t>
            </a:r>
            <a:endParaRPr lang="de-CH" altLang="de-DE" sz="2400" dirty="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481513" y="819150"/>
            <a:ext cx="31051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altLang="de-DE" sz="800" dirty="0" smtClean="0"/>
              <a:t>Division Air Pollution Control </a:t>
            </a:r>
            <a:r>
              <a:rPr lang="de-CH" altLang="de-DE" sz="800" dirty="0" err="1" smtClean="0"/>
              <a:t>and</a:t>
            </a:r>
            <a:r>
              <a:rPr lang="de-CH" altLang="de-DE" sz="800" dirty="0" smtClean="0"/>
              <a:t> Chemicals</a:t>
            </a:r>
            <a:endParaRPr lang="de-CH" altLang="de-DE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6988" y="323851"/>
            <a:ext cx="7461250" cy="656878"/>
          </a:xfrm>
        </p:spPr>
        <p:txBody>
          <a:bodyPr/>
          <a:lstStyle/>
          <a:p>
            <a:r>
              <a:rPr lang="fr-CH" sz="2800" dirty="0" smtClean="0"/>
              <a:t>The 1999 </a:t>
            </a:r>
            <a:r>
              <a:rPr lang="fr-CH" sz="2800" dirty="0" err="1" smtClean="0"/>
              <a:t>Gothenburg</a:t>
            </a:r>
            <a:r>
              <a:rPr lang="fr-CH" sz="2800" dirty="0" smtClean="0"/>
              <a:t> Protocol </a:t>
            </a:r>
            <a:r>
              <a:rPr lang="fr-CH" sz="2800" dirty="0" err="1" smtClean="0"/>
              <a:t>with</a:t>
            </a:r>
            <a:r>
              <a:rPr lang="fr-CH" sz="2800" dirty="0" smtClean="0"/>
              <a:t> </a:t>
            </a:r>
            <a:r>
              <a:rPr lang="fr-CH" sz="2800" dirty="0" err="1" smtClean="0"/>
              <a:t>its</a:t>
            </a:r>
            <a:r>
              <a:rPr lang="fr-CH" sz="2800" dirty="0" smtClean="0"/>
              <a:t> </a:t>
            </a:r>
            <a:r>
              <a:rPr lang="fr-CH" sz="2800" dirty="0" err="1" smtClean="0"/>
              <a:t>revision</a:t>
            </a:r>
            <a:r>
              <a:rPr lang="fr-CH" sz="2800" dirty="0" smtClean="0"/>
              <a:t> in 2012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875" y="1340768"/>
            <a:ext cx="7472363" cy="4879058"/>
          </a:xfrm>
        </p:spPr>
        <p:txBody>
          <a:bodyPr/>
          <a:lstStyle/>
          <a:p>
            <a:r>
              <a:rPr lang="fr-CH" dirty="0" smtClean="0"/>
              <a:t>An </a:t>
            </a:r>
            <a:r>
              <a:rPr lang="fr-CH" dirty="0" err="1" smtClean="0"/>
              <a:t>effect</a:t>
            </a:r>
            <a:r>
              <a:rPr lang="fr-CH" dirty="0" smtClean="0"/>
              <a:t> </a:t>
            </a:r>
            <a:r>
              <a:rPr lang="fr-CH" dirty="0" err="1" smtClean="0"/>
              <a:t>oriented</a:t>
            </a:r>
            <a:r>
              <a:rPr lang="fr-CH" dirty="0" smtClean="0"/>
              <a:t> Protocol </a:t>
            </a:r>
            <a:r>
              <a:rPr lang="fr-CH" dirty="0" err="1" smtClean="0"/>
              <a:t>including</a:t>
            </a:r>
            <a:r>
              <a:rPr lang="fr-CH" dirty="0" smtClean="0"/>
              <a:t>:</a:t>
            </a:r>
          </a:p>
          <a:p>
            <a:pPr lvl="1"/>
            <a:r>
              <a:rPr lang="fr-CH" dirty="0" smtClean="0"/>
              <a:t>Basic obligations (art. 2) </a:t>
            </a:r>
            <a:r>
              <a:rPr lang="fr-CH" dirty="0" err="1" smtClean="0"/>
              <a:t>with</a:t>
            </a:r>
            <a:r>
              <a:rPr lang="fr-CH" dirty="0" smtClean="0"/>
              <a:t> national </a:t>
            </a:r>
            <a:r>
              <a:rPr lang="fr-CH" dirty="0" err="1" smtClean="0"/>
              <a:t>emission</a:t>
            </a:r>
            <a:r>
              <a:rPr lang="fr-CH" dirty="0" smtClean="0"/>
              <a:t> </a:t>
            </a:r>
            <a:r>
              <a:rPr lang="fr-CH" dirty="0" err="1" smtClean="0"/>
              <a:t>ceilings</a:t>
            </a:r>
            <a:r>
              <a:rPr lang="fr-CH" dirty="0" smtClean="0"/>
              <a:t> for 2010 </a:t>
            </a:r>
            <a:r>
              <a:rPr lang="fr-CH" dirty="0" err="1" smtClean="0"/>
              <a:t>specified</a:t>
            </a:r>
            <a:r>
              <a:rPr lang="fr-CH" dirty="0" smtClean="0"/>
              <a:t> in </a:t>
            </a:r>
            <a:r>
              <a:rPr lang="fr-CH" dirty="0" err="1" smtClean="0"/>
              <a:t>annex</a:t>
            </a:r>
            <a:r>
              <a:rPr lang="fr-CH" dirty="0" smtClean="0"/>
              <a:t> </a:t>
            </a:r>
            <a:r>
              <a:rPr lang="fr-CH" dirty="0" smtClean="0"/>
              <a:t>II and</a:t>
            </a:r>
          </a:p>
          <a:p>
            <a:pPr lvl="1"/>
            <a:r>
              <a:rPr lang="fr-CH" dirty="0" smtClean="0"/>
              <a:t>national </a:t>
            </a:r>
            <a:r>
              <a:rPr lang="fr-CH" dirty="0" err="1" smtClean="0"/>
              <a:t>emission</a:t>
            </a:r>
            <a:r>
              <a:rPr lang="fr-CH" dirty="0" smtClean="0"/>
              <a:t> </a:t>
            </a:r>
            <a:r>
              <a:rPr lang="fr-CH" dirty="0" err="1" smtClean="0"/>
              <a:t>reduction</a:t>
            </a:r>
            <a:r>
              <a:rPr lang="fr-CH" dirty="0" smtClean="0"/>
              <a:t> </a:t>
            </a:r>
            <a:r>
              <a:rPr lang="fr-CH" dirty="0" err="1" smtClean="0"/>
              <a:t>commitments</a:t>
            </a:r>
            <a:r>
              <a:rPr lang="fr-CH" dirty="0" smtClean="0"/>
              <a:t> for 2020 for a </a:t>
            </a:r>
            <a:r>
              <a:rPr lang="fr-CH" dirty="0" err="1" smtClean="0"/>
              <a:t>better</a:t>
            </a:r>
            <a:r>
              <a:rPr lang="fr-CH" dirty="0" smtClean="0"/>
              <a:t> </a:t>
            </a:r>
            <a:r>
              <a:rPr lang="fr-CH" dirty="0" err="1" smtClean="0"/>
              <a:t>environment</a:t>
            </a:r>
            <a:r>
              <a:rPr lang="fr-CH" dirty="0" smtClean="0"/>
              <a:t> and </a:t>
            </a:r>
            <a:r>
              <a:rPr lang="fr-CH" dirty="0" err="1" smtClean="0"/>
              <a:t>human</a:t>
            </a:r>
            <a:r>
              <a:rPr lang="fr-CH" dirty="0" smtClean="0"/>
              <a:t> </a:t>
            </a:r>
            <a:r>
              <a:rPr lang="fr-CH" dirty="0" err="1" smtClean="0"/>
              <a:t>health</a:t>
            </a:r>
            <a:r>
              <a:rPr lang="fr-CH" dirty="0" smtClean="0"/>
              <a:t>.</a:t>
            </a:r>
            <a:endParaRPr lang="fr-CH" dirty="0" smtClean="0"/>
          </a:p>
          <a:p>
            <a:pPr lvl="1"/>
            <a:endParaRPr lang="fr-CH" dirty="0" smtClean="0"/>
          </a:p>
          <a:p>
            <a:pPr lvl="1"/>
            <a:r>
              <a:rPr lang="fr-CH" dirty="0" err="1" smtClean="0"/>
              <a:t>Technical</a:t>
            </a:r>
            <a:r>
              <a:rPr lang="fr-CH" dirty="0" smtClean="0"/>
              <a:t> </a:t>
            </a:r>
            <a:r>
              <a:rPr lang="fr-CH" dirty="0" err="1" smtClean="0"/>
              <a:t>requirements</a:t>
            </a:r>
            <a:r>
              <a:rPr lang="fr-CH" dirty="0" smtClean="0"/>
              <a:t> for </a:t>
            </a:r>
            <a:r>
              <a:rPr lang="fr-CH" dirty="0" err="1" smtClean="0"/>
              <a:t>stationary</a:t>
            </a:r>
            <a:r>
              <a:rPr lang="fr-CH" dirty="0" smtClean="0"/>
              <a:t> sources, </a:t>
            </a:r>
            <a:r>
              <a:rPr lang="fr-CH" dirty="0" err="1" smtClean="0"/>
              <a:t>onroad</a:t>
            </a:r>
            <a:r>
              <a:rPr lang="fr-CH" dirty="0" smtClean="0"/>
              <a:t> </a:t>
            </a:r>
            <a:r>
              <a:rPr lang="fr-CH" dirty="0" err="1" smtClean="0"/>
              <a:t>vehicles</a:t>
            </a:r>
            <a:r>
              <a:rPr lang="fr-CH" dirty="0" smtClean="0"/>
              <a:t> (EURO standards), off-road </a:t>
            </a:r>
            <a:r>
              <a:rPr lang="fr-CH" dirty="0" err="1" smtClean="0"/>
              <a:t>machinery</a:t>
            </a:r>
            <a:r>
              <a:rPr lang="fr-CH" dirty="0" smtClean="0"/>
              <a:t>, fuel </a:t>
            </a:r>
            <a:r>
              <a:rPr lang="fr-CH" dirty="0" err="1" smtClean="0"/>
              <a:t>quality</a:t>
            </a:r>
            <a:r>
              <a:rPr lang="fr-CH" dirty="0"/>
              <a:t> </a:t>
            </a:r>
            <a:r>
              <a:rPr lang="fr-CH" dirty="0" smtClean="0"/>
              <a:t>and agricultural </a:t>
            </a:r>
            <a:r>
              <a:rPr lang="fr-CH" dirty="0" err="1" smtClean="0"/>
              <a:t>sectors</a:t>
            </a:r>
            <a:r>
              <a:rPr lang="fr-CH" dirty="0" smtClean="0"/>
              <a:t>;</a:t>
            </a:r>
          </a:p>
          <a:p>
            <a:pPr lvl="1"/>
            <a:r>
              <a:rPr lang="fr-CH" dirty="0" err="1" smtClean="0"/>
              <a:t>Additional</a:t>
            </a:r>
            <a:r>
              <a:rPr lang="fr-CH" dirty="0" smtClean="0"/>
              <a:t> </a:t>
            </a:r>
            <a:r>
              <a:rPr lang="fr-CH" dirty="0" err="1" smtClean="0"/>
              <a:t>measures</a:t>
            </a:r>
            <a:r>
              <a:rPr lang="fr-CH" dirty="0" smtClean="0"/>
              <a:t> (art. 6)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taken</a:t>
            </a:r>
            <a:r>
              <a:rPr lang="fr-CH" dirty="0" smtClean="0"/>
              <a:t> on a </a:t>
            </a:r>
            <a:r>
              <a:rPr lang="fr-CH" dirty="0" err="1" smtClean="0"/>
              <a:t>voluntary</a:t>
            </a:r>
            <a:r>
              <a:rPr lang="fr-CH" dirty="0" smtClean="0"/>
              <a:t> basis at the national </a:t>
            </a:r>
            <a:r>
              <a:rPr lang="fr-CH" dirty="0" err="1" smtClean="0"/>
              <a:t>level</a:t>
            </a:r>
            <a:r>
              <a:rPr lang="fr-CH" dirty="0" smtClean="0"/>
              <a:t> ;</a:t>
            </a:r>
          </a:p>
          <a:p>
            <a:pPr lvl="1"/>
            <a:r>
              <a:rPr lang="fr-CH" dirty="0" smtClean="0"/>
              <a:t>And </a:t>
            </a:r>
            <a:r>
              <a:rPr lang="fr-CH" dirty="0" err="1" smtClean="0"/>
              <a:t>improvement</a:t>
            </a:r>
            <a:r>
              <a:rPr lang="fr-CH" dirty="0" smtClean="0"/>
              <a:t> of public </a:t>
            </a:r>
            <a:r>
              <a:rPr lang="fr-CH" dirty="0" err="1" smtClean="0"/>
              <a:t>awareness</a:t>
            </a:r>
            <a:r>
              <a:rPr lang="fr-CH" dirty="0" smtClean="0"/>
              <a:t> (art. 5</a:t>
            </a:r>
            <a:r>
              <a:rPr lang="fr-CH" dirty="0" smtClean="0"/>
              <a:t>).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346518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323850"/>
            <a:ext cx="8136904" cy="989013"/>
          </a:xfrm>
        </p:spPr>
        <p:txBody>
          <a:bodyPr/>
          <a:lstStyle/>
          <a:p>
            <a:r>
              <a:rPr lang="en-US" sz="2400" i="1" dirty="0"/>
              <a:t>Article </a:t>
            </a:r>
            <a:r>
              <a:rPr lang="en-US" sz="2400" i="1" dirty="0" smtClean="0"/>
              <a:t>6 </a:t>
            </a:r>
            <a:r>
              <a:rPr lang="en-US" sz="2400" dirty="0" smtClean="0"/>
              <a:t>STRATEGIES</a:t>
            </a:r>
            <a:r>
              <a:rPr lang="en-US" sz="2400" dirty="0"/>
              <a:t>, </a:t>
            </a:r>
            <a:r>
              <a:rPr lang="en-US" sz="2400" dirty="0" smtClean="0"/>
              <a:t>POLICIES, PROGRAMMES</a:t>
            </a:r>
            <a:r>
              <a:rPr lang="en-US" sz="2400" dirty="0"/>
              <a:t>, MEASURES AND INFORMATION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Each Party shall, as necessary and on the basis of sound scientific and economic criteria, in </a:t>
            </a:r>
            <a:r>
              <a:rPr lang="en-US" dirty="0" smtClean="0"/>
              <a:t>order to </a:t>
            </a:r>
            <a:r>
              <a:rPr lang="en-US" dirty="0"/>
              <a:t>facilitate the implementation of its obligations under article 3:</a:t>
            </a:r>
          </a:p>
          <a:p>
            <a:r>
              <a:rPr lang="en-US" i="1" dirty="0" smtClean="0"/>
              <a:t>(</a:t>
            </a:r>
            <a:r>
              <a:rPr lang="en-US" i="1" dirty="0"/>
              <a:t>d) </a:t>
            </a:r>
            <a:r>
              <a:rPr lang="en-US" dirty="0"/>
              <a:t>Apply measures to decrease the use of polluting fuels;</a:t>
            </a:r>
          </a:p>
          <a:p>
            <a:r>
              <a:rPr lang="en-US" i="1" dirty="0"/>
              <a:t>(e) </a:t>
            </a:r>
            <a:r>
              <a:rPr lang="en-US" dirty="0"/>
              <a:t>Develop and introduce less polluting transport systems and promote traffic </a:t>
            </a:r>
            <a:r>
              <a:rPr lang="en-US" dirty="0" smtClean="0"/>
              <a:t>management systems </a:t>
            </a:r>
            <a:r>
              <a:rPr lang="en-US" dirty="0"/>
              <a:t>to reduce overall emissions from road traffic;</a:t>
            </a:r>
          </a:p>
        </p:txBody>
      </p:sp>
    </p:spTree>
    <p:extLst>
      <p:ext uri="{BB962C8B-B14F-4D97-AF65-F5344CB8AC3E}">
        <p14:creationId xmlns:p14="http://schemas.microsoft.com/office/powerpoint/2010/main" val="286257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Conclusions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875" y="1449388"/>
            <a:ext cx="7030541" cy="4770437"/>
          </a:xfrm>
        </p:spPr>
        <p:txBody>
          <a:bodyPr/>
          <a:lstStyle/>
          <a:p>
            <a:r>
              <a:rPr lang="fr-CH" dirty="0" smtClean="0"/>
              <a:t>It </a:t>
            </a:r>
            <a:r>
              <a:rPr lang="fr-CH" dirty="0" err="1" smtClean="0"/>
              <a:t>would</a:t>
            </a:r>
            <a:r>
              <a:rPr lang="fr-CH" dirty="0" smtClean="0"/>
              <a:t> </a:t>
            </a:r>
            <a:r>
              <a:rPr lang="fr-CH" dirty="0" err="1" smtClean="0"/>
              <a:t>certainly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meanginful</a:t>
            </a:r>
            <a:r>
              <a:rPr lang="fr-CH" dirty="0" smtClean="0"/>
              <a:t> to </a:t>
            </a:r>
            <a:r>
              <a:rPr lang="fr-CH" dirty="0" err="1" smtClean="0"/>
              <a:t>reinforce</a:t>
            </a:r>
            <a:r>
              <a:rPr lang="fr-CH" dirty="0" smtClean="0"/>
              <a:t> the </a:t>
            </a:r>
            <a:r>
              <a:rPr lang="fr-CH" dirty="0" err="1" smtClean="0"/>
              <a:t>cooperation</a:t>
            </a:r>
            <a:r>
              <a:rPr lang="fr-CH" dirty="0" smtClean="0"/>
              <a:t> </a:t>
            </a:r>
            <a:r>
              <a:rPr lang="fr-CH" dirty="0" err="1" smtClean="0"/>
              <a:t>between</a:t>
            </a:r>
            <a:r>
              <a:rPr lang="fr-CH" dirty="0" smtClean="0"/>
              <a:t> THE PEP and the CLRTAP on a </a:t>
            </a:r>
            <a:r>
              <a:rPr lang="fr-CH" dirty="0" err="1" smtClean="0"/>
              <a:t>way</a:t>
            </a:r>
            <a:r>
              <a:rPr lang="fr-CH" dirty="0" smtClean="0"/>
              <a:t> to </a:t>
            </a:r>
            <a:r>
              <a:rPr lang="en-US" dirty="0"/>
              <a:t>encourage research, development, </a:t>
            </a:r>
            <a:r>
              <a:rPr lang="en-US" dirty="0" smtClean="0"/>
              <a:t>and implementation of measures related to: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management of transport demand and </a:t>
            </a:r>
            <a:endParaRPr lang="en-US" dirty="0" smtClean="0"/>
          </a:p>
          <a:p>
            <a:pPr lvl="1"/>
            <a:r>
              <a:rPr lang="en-US" dirty="0" smtClean="0"/>
              <a:t>the promotion </a:t>
            </a:r>
            <a:r>
              <a:rPr lang="en-US" dirty="0"/>
              <a:t>of less polluting modes of </a:t>
            </a:r>
            <a:r>
              <a:rPr lang="en-US" dirty="0" smtClean="0"/>
              <a:t>transport.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33056"/>
      </p:ext>
    </p:extLst>
  </p:cSld>
  <p:clrMapOvr>
    <a:masterClrMapping/>
  </p:clrMapOvr>
</p:sld>
</file>

<file path=ppt/theme/theme1.xml><?xml version="1.0" encoding="utf-8"?>
<a:theme xmlns:a="http://schemas.openxmlformats.org/drawingml/2006/main" name="CDBUND 2005 Master BAFU EN - v3">
  <a:themeElements>
    <a:clrScheme name="CDBUND 2005 Master BAFU EN - v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BUND 2005 Master BAFU EN - v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DBUND 2005 Master BAFU EN - 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 2005 Master BAFU EN - v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 2005 Master BAFU EN - v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 2005 Master BAFU EN - v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 2005 Master BAFU EN - v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 2005 Master BAFU EN - v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CDBUND 2005 Master BAFU EN - v3</Template>
  <TotalTime>0</TotalTime>
  <Words>257</Words>
  <Application>Microsoft Office PowerPoint</Application>
  <PresentationFormat>Affichage à l'écran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Times</vt:lpstr>
      <vt:lpstr>CDBUND 2005 Master BAFU EN - v3</vt:lpstr>
      <vt:lpstr>The UNECE Geneva Convention on Air Pollution (CLRTAP) and its Gothenburg Protocol may contribute to reduce transport-related emissions </vt:lpstr>
      <vt:lpstr>The 1999 Gothenburg Protocol with its revision in 2012</vt:lpstr>
      <vt:lpstr>Article 6 STRATEGIES, POLICIES, PROGRAMMES, MEASURES AND INFORMATION </vt:lpstr>
      <vt:lpstr>Conclusions</vt:lpstr>
    </vt:vector>
  </TitlesOfParts>
  <Company>UVEK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Schio Remo</dc:creator>
  <cp:lastModifiedBy>Ballaman Richard BAFU</cp:lastModifiedBy>
  <cp:revision>14</cp:revision>
  <cp:lastPrinted>2015-11-13T13:47:48Z</cp:lastPrinted>
  <dcterms:created xsi:type="dcterms:W3CDTF">2005-12-13T10:06:46Z</dcterms:created>
  <dcterms:modified xsi:type="dcterms:W3CDTF">2015-11-13T13:52:10Z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COOELAK@1.1001:Subject">
    <vt:lpwstr/>
  </property>
  <property fmtid="{D5CDD505-2E9C-101B-9397-08002B2CF9AE}" pid="3" name="FSC#COOELAK@1.1001:FileReference">
    <vt:lpwstr/>
  </property>
  <property fmtid="{D5CDD505-2E9C-101B-9397-08002B2CF9AE}" pid="4" name="FSC#COOELAK@1.1001:FileRefYear">
    <vt:lpwstr/>
  </property>
  <property fmtid="{D5CDD505-2E9C-101B-9397-08002B2CF9AE}" pid="5" name="FSC#COOELAK@1.1001:FileRefOrdinal">
    <vt:lpwstr/>
  </property>
  <property fmtid="{D5CDD505-2E9C-101B-9397-08002B2CF9AE}" pid="6" name="FSC#COOELAK@1.1001:FileRefOU">
    <vt:lpwstr/>
  </property>
  <property fmtid="{D5CDD505-2E9C-101B-9397-08002B2CF9AE}" pid="7" name="FSC#COOELAK@1.1001:Organization">
    <vt:lpwstr/>
  </property>
  <property fmtid="{D5CDD505-2E9C-101B-9397-08002B2CF9AE}" pid="8" name="FSC#COOELAK@1.1001:Owner">
    <vt:lpwstr>Sehr geehrter Herr Gasser Administrator</vt:lpwstr>
  </property>
  <property fmtid="{D5CDD505-2E9C-101B-9397-08002B2CF9AE}" pid="9" name="FSC#COOELAK@1.1001:OwnerExtension">
    <vt:lpwstr/>
  </property>
  <property fmtid="{D5CDD505-2E9C-101B-9397-08002B2CF9AE}" pid="10" name="FSC#COOELAK@1.1001:OwnerFaxExtension">
    <vt:lpwstr/>
  </property>
  <property fmtid="{D5CDD505-2E9C-101B-9397-08002B2CF9AE}" pid="11" name="FSC#COOELAK@1.1001:DispatchedBy">
    <vt:lpwstr/>
  </property>
  <property fmtid="{D5CDD505-2E9C-101B-9397-08002B2CF9AE}" pid="12" name="FSC#COOELAK@1.1001:DispatchedAt">
    <vt:lpwstr/>
  </property>
  <property fmtid="{D5CDD505-2E9C-101B-9397-08002B2CF9AE}" pid="13" name="FSC#COOELAK@1.1001:ApprovedBy">
    <vt:lpwstr/>
  </property>
  <property fmtid="{D5CDD505-2E9C-101B-9397-08002B2CF9AE}" pid="14" name="FSC#COOELAK@1.1001:ApprovedAt">
    <vt:lpwstr/>
  </property>
  <property fmtid="{D5CDD505-2E9C-101B-9397-08002B2CF9AE}" pid="15" name="FSC#COOELAK@1.1001:Department">
    <vt:lpwstr>Informatikdienst IS-UVEK (nicht im Organigram)</vt:lpwstr>
  </property>
  <property fmtid="{D5CDD505-2E9C-101B-9397-08002B2CF9AE}" pid="16" name="FSC#COOELAK@1.1001:CreatedAt">
    <vt:lpwstr>30.11.2005 11:44:14</vt:lpwstr>
  </property>
  <property fmtid="{D5CDD505-2E9C-101B-9397-08002B2CF9AE}" pid="17" name="FSC#COOELAK@1.1001:OU">
    <vt:lpwstr>Informatikdienst IS-UVEK (nicht im Organigram)</vt:lpwstr>
  </property>
  <property fmtid="{D5CDD505-2E9C-101B-9397-08002B2CF9AE}" pid="18" name="FSC#COOELAK@1.1001:Priority">
    <vt:lpwstr/>
  </property>
  <property fmtid="{D5CDD505-2E9C-101B-9397-08002B2CF9AE}" pid="19" name="FSC#COOELAK@1.1001:ObjBarCode">
    <vt:lpwstr>*COO.100.2000.1.81496*</vt:lpwstr>
  </property>
  <property fmtid="{D5CDD505-2E9C-101B-9397-08002B2CF9AE}" pid="20" name="FSC#COOELAK@1.1001:RefBarCode">
    <vt:lpwstr>*_BAFU - PowerPoint (englisch)*</vt:lpwstr>
  </property>
  <property fmtid="{D5CDD505-2E9C-101B-9397-08002B2CF9AE}" pid="21" name="FSC#COOELAK@1.1001:FileRefBarCode">
    <vt:lpwstr/>
  </property>
  <property fmtid="{D5CDD505-2E9C-101B-9397-08002B2CF9AE}" pid="22" name="FSC#COOELAK@1.1001:ExternalRef">
    <vt:lpwstr/>
  </property>
  <property fmtid="{D5CDD505-2E9C-101B-9397-08002B2CF9AE}" pid="23" name="FSC#ELAKGOV@1.1001:PersonalSubjGender">
    <vt:lpwstr/>
  </property>
  <property fmtid="{D5CDD505-2E9C-101B-9397-08002B2CF9AE}" pid="24" name="FSC#ELAKGOV@1.1001:PersonalSubjFirstName">
    <vt:lpwstr/>
  </property>
  <property fmtid="{D5CDD505-2E9C-101B-9397-08002B2CF9AE}" pid="25" name="FSC#ELAKGOV@1.1001:PersonalSubjSurName">
    <vt:lpwstr/>
  </property>
  <property fmtid="{D5CDD505-2E9C-101B-9397-08002B2CF9AE}" pid="26" name="FSC#ELAKGOV@1.1001:PersonalSubjSalutation">
    <vt:lpwstr/>
  </property>
  <property fmtid="{D5CDD505-2E9C-101B-9397-08002B2CF9AE}" pid="27" name="FSC#ELAKGOV@1.1001:PersonalSubjAddress">
    <vt:lpwstr/>
  </property>
</Properties>
</file>