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4" r:id="rId5"/>
    <p:sldId id="297" r:id="rId6"/>
    <p:sldId id="332" r:id="rId7"/>
    <p:sldId id="301" r:id="rId8"/>
    <p:sldId id="296" r:id="rId9"/>
    <p:sldId id="298" r:id="rId10"/>
    <p:sldId id="313" r:id="rId11"/>
    <p:sldId id="315" r:id="rId12"/>
    <p:sldId id="316" r:id="rId13"/>
    <p:sldId id="319" r:id="rId14"/>
    <p:sldId id="322" r:id="rId15"/>
    <p:sldId id="321" r:id="rId16"/>
    <p:sldId id="323" r:id="rId17"/>
    <p:sldId id="318" r:id="rId18"/>
    <p:sldId id="324" r:id="rId19"/>
    <p:sldId id="325" r:id="rId20"/>
    <p:sldId id="333" r:id="rId21"/>
    <p:sldId id="330" r:id="rId22"/>
    <p:sldId id="276" r:id="rId23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66"/>
    <a:srgbClr val="FFFF00"/>
    <a:srgbClr val="FF9933"/>
    <a:srgbClr val="FFCC00"/>
    <a:srgbClr val="FFCC99"/>
    <a:srgbClr val="FFFFCC"/>
    <a:srgbClr val="FF9900"/>
    <a:srgbClr val="FFFF99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7211" autoAdjust="0"/>
  </p:normalViewPr>
  <p:slideViewPr>
    <p:cSldViewPr>
      <p:cViewPr varScale="1">
        <p:scale>
          <a:sx n="97" d="100"/>
          <a:sy n="97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30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a\gruppen\I3\Abteilung\FG%20I%203.1\Daten\Zahlen%20und%20Zeitreihen\ENGLISCHE%20Grafiken\CO2%20NOx%20PM%20all%20Sectors_1990-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a\gruppen\I3\Abteilung\FG%20I%203.1\Daten\Zahlen%20und%20Zeitreihen\ENGLISCHE%20Grafiken\CO2%20NOx%20PM%20all%20Sectors_1990-201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ruppende\I3\Abteilung\FG%20I%203.1\Daten\Zahlen%20und%20Zeitreihen\ENGLISCHE%20Grafiken\NOx%20and%20PM%20Emissions_1960-203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gruppende\I3\Abteilung\FG%20I%203.1\Daten\Zahlen%20und%20Zeitreihen\ENGLISCHE%20Grafiken\NOx%20and%20PM%20Emissions_1960-203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a\gruppen\i3\Abteilung\FG%20I%203.1\MitarbeiterInnen\Malow\Vortrag%20Brendle%20Peking\Abb_Luft2011-eng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>
        <c:manualLayout>
          <c:layoutTarget val="inner"/>
          <c:xMode val="edge"/>
          <c:yMode val="edge"/>
          <c:x val="0.14508177624276913"/>
          <c:y val="2.1492596501623291E-3"/>
          <c:w val="0.66791050973490429"/>
          <c:h val="0.86481466496529835"/>
        </c:manualLayout>
      </c:layout>
      <c:ofPieChart>
        <c:ofPieType val="pie"/>
        <c:varyColors val="1"/>
        <c:ser>
          <c:idx val="0"/>
          <c:order val="0"/>
          <c:tx>
            <c:strRef>
              <c:f>'PM Daten gesamt'!$N$5</c:f>
              <c:strCache>
                <c:ptCount val="1"/>
                <c:pt idx="0">
                  <c:v>2010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FF990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FFCC66"/>
              </a:solidFill>
            </c:spPr>
          </c:dPt>
          <c:dPt>
            <c:idx val="8"/>
            <c:spPr>
              <a:solidFill>
                <a:srgbClr val="CC9900"/>
              </a:solidFill>
            </c:spPr>
          </c:dPt>
          <c:dPt>
            <c:idx val="9"/>
            <c:spPr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3.6447002113033852E-2"/>
                  <c:y val="-1.6791151291831785E-2"/>
                </c:manualLayout>
              </c:layout>
              <c:showPercent val="1"/>
            </c:dLbl>
            <c:dLbl>
              <c:idx val="3"/>
              <c:layout>
                <c:manualLayout>
                  <c:x val="-2.9326029578159069E-2"/>
                  <c:y val="4.0467147168833102E-2"/>
                </c:manualLayout>
              </c:layout>
              <c:showPercent val="1"/>
            </c:dLbl>
            <c:dLbl>
              <c:idx val="5"/>
              <c:layout>
                <c:manualLayout>
                  <c:x val="-0.1453130072926094"/>
                  <c:y val="8.2432198891481206E-2"/>
                </c:manualLayout>
              </c:layout>
              <c:showPercent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numFmt formatCode="0%" sourceLinked="0"/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Percent val="1"/>
          </c:dLbls>
          <c:cat>
            <c:strRef>
              <c:f>'PM Daten gesamt'!$K$6:$K$14</c:f>
              <c:strCache>
                <c:ptCount val="9"/>
                <c:pt idx="0">
                  <c:v>Energy Industries</c:v>
                </c:pt>
                <c:pt idx="1">
                  <c:v>Manufacturing Industries and Construction</c:v>
                </c:pt>
                <c:pt idx="2">
                  <c:v>Commercial/Institutional</c:v>
                </c:pt>
                <c:pt idx="3">
                  <c:v>Residential</c:v>
                </c:pt>
                <c:pt idx="4">
                  <c:v>Other</c:v>
                </c:pt>
                <c:pt idx="5">
                  <c:v>Road</c:v>
                </c:pt>
                <c:pt idx="6">
                  <c:v>Rail</c:v>
                </c:pt>
                <c:pt idx="7">
                  <c:v>Inland Waterways</c:v>
                </c:pt>
                <c:pt idx="8">
                  <c:v>Air</c:v>
                </c:pt>
              </c:strCache>
            </c:strRef>
          </c:cat>
          <c:val>
            <c:numRef>
              <c:f>'PM Daten gesamt'!$N$6:$N$14</c:f>
              <c:numCache>
                <c:formatCode>0</c:formatCode>
                <c:ptCount val="9"/>
                <c:pt idx="0" formatCode="#,##0">
                  <c:v>11.352599491547538</c:v>
                </c:pt>
                <c:pt idx="1">
                  <c:v>3.2641227968319662</c:v>
                </c:pt>
                <c:pt idx="2">
                  <c:v>1.9917392573436707</c:v>
                </c:pt>
                <c:pt idx="3">
                  <c:v>32.051619911699994</c:v>
                </c:pt>
                <c:pt idx="4">
                  <c:v>0.15296504107659936</c:v>
                </c:pt>
                <c:pt idx="5">
                  <c:v>12.966039893517822</c:v>
                </c:pt>
                <c:pt idx="6">
                  <c:v>0.23008008554264225</c:v>
                </c:pt>
                <c:pt idx="7">
                  <c:v>0.42844824101429113</c:v>
                </c:pt>
                <c:pt idx="8">
                  <c:v>0.11876486006067742</c:v>
                </c:pt>
              </c:numCache>
            </c:numRef>
          </c:val>
        </c:ser>
        <c:dLbls>
          <c:showVal val="1"/>
        </c:dLbls>
        <c:gapWidth val="52"/>
        <c:splitType val="pos"/>
        <c:splitPos val="4"/>
        <c:secondPieSize val="55"/>
        <c:serLines/>
      </c:ofPieChart>
    </c:plotArea>
    <c:legend>
      <c:legendPos val="b"/>
      <c:layout>
        <c:manualLayout>
          <c:xMode val="edge"/>
          <c:yMode val="edge"/>
          <c:x val="0"/>
          <c:y val="0.73785223709711301"/>
          <c:w val="0.99067377087551212"/>
          <c:h val="0.26214776290288738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>
        <c:manualLayout>
          <c:layoutTarget val="inner"/>
          <c:xMode val="edge"/>
          <c:yMode val="edge"/>
          <c:x val="0.17729794426133727"/>
          <c:y val="1.2537339356659899E-2"/>
          <c:w val="0.63120944380665522"/>
          <c:h val="0.82010136588892291"/>
        </c:manualLayout>
      </c:layout>
      <c:ofPieChart>
        <c:ofPieType val="pie"/>
        <c:varyColors val="1"/>
        <c:ser>
          <c:idx val="0"/>
          <c:order val="0"/>
          <c:tx>
            <c:strRef>
              <c:f>'NOx Daten gesamt'!$N$5</c:f>
              <c:strCache>
                <c:ptCount val="1"/>
                <c:pt idx="0">
                  <c:v>2010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FF9933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FFCC66"/>
              </a:solidFill>
            </c:spPr>
          </c:dPt>
          <c:dPt>
            <c:idx val="8"/>
            <c:spPr>
              <a:solidFill>
                <a:srgbClr val="CC9900"/>
              </a:solidFill>
            </c:spPr>
          </c:dPt>
          <c:dPt>
            <c:idx val="9"/>
            <c:spPr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1.3244155999127677E-2"/>
                  <c:y val="-5.1263865830244214E-3"/>
                </c:manualLayout>
              </c:layout>
              <c:showPercent val="1"/>
            </c:dLbl>
            <c:dLbl>
              <c:idx val="1"/>
              <c:layout>
                <c:manualLayout>
                  <c:x val="-1.3122255963329181E-3"/>
                  <c:y val="5.7270631901619733E-4"/>
                </c:manualLayout>
              </c:layout>
              <c:showPercent val="1"/>
            </c:dLbl>
            <c:dLbl>
              <c:idx val="3"/>
              <c:layout>
                <c:manualLayout>
                  <c:x val="-1.3688036720199814E-3"/>
                  <c:y val="2.8516002134348138E-3"/>
                </c:manualLayout>
              </c:layout>
              <c:showPercent val="1"/>
            </c:dLbl>
            <c:dLbl>
              <c:idx val="5"/>
              <c:layout>
                <c:manualLayout>
                  <c:x val="-0.21820884356470688"/>
                  <c:y val="0.17103674709069891"/>
                </c:manualLayout>
              </c:layout>
              <c:showPercent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numFmt formatCode="0%" sourceLinked="0"/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Percent val="1"/>
          </c:dLbls>
          <c:cat>
            <c:strRef>
              <c:f>'NOx Daten gesamt'!$K$6:$K$14</c:f>
              <c:strCache>
                <c:ptCount val="9"/>
                <c:pt idx="0">
                  <c:v>Energy Industries</c:v>
                </c:pt>
                <c:pt idx="1">
                  <c:v>Manufacturing Industries and Construction</c:v>
                </c:pt>
                <c:pt idx="2">
                  <c:v>Commercial/Institutional</c:v>
                </c:pt>
                <c:pt idx="3">
                  <c:v>Residential</c:v>
                </c:pt>
                <c:pt idx="4">
                  <c:v>Other</c:v>
                </c:pt>
                <c:pt idx="5">
                  <c:v>Road</c:v>
                </c:pt>
                <c:pt idx="6">
                  <c:v>Rail</c:v>
                </c:pt>
                <c:pt idx="7">
                  <c:v>Inland Waterways</c:v>
                </c:pt>
                <c:pt idx="8">
                  <c:v>Air</c:v>
                </c:pt>
              </c:strCache>
            </c:strRef>
          </c:cat>
          <c:val>
            <c:numRef>
              <c:f>'NOx Daten gesamt'!$N$6:$N$14</c:f>
              <c:numCache>
                <c:formatCode>0</c:formatCode>
                <c:ptCount val="9"/>
                <c:pt idx="0" formatCode="#,##0">
                  <c:v>300.06825483137641</c:v>
                </c:pt>
                <c:pt idx="1">
                  <c:v>83.304349080344835</c:v>
                </c:pt>
                <c:pt idx="2">
                  <c:v>21.444473721676435</c:v>
                </c:pt>
                <c:pt idx="3">
                  <c:v>70.183796740042055</c:v>
                </c:pt>
                <c:pt idx="4">
                  <c:v>6.0966121146983809</c:v>
                </c:pt>
                <c:pt idx="5">
                  <c:v>472.82059558456331</c:v>
                </c:pt>
                <c:pt idx="6">
                  <c:v>12.423865881794471</c:v>
                </c:pt>
                <c:pt idx="7">
                  <c:v>13.408094159281074</c:v>
                </c:pt>
                <c:pt idx="8">
                  <c:v>7.5617647010282925</c:v>
                </c:pt>
              </c:numCache>
            </c:numRef>
          </c:val>
        </c:ser>
        <c:dLbls>
          <c:showVal val="1"/>
        </c:dLbls>
        <c:gapWidth val="52"/>
        <c:splitType val="pos"/>
        <c:splitPos val="4"/>
        <c:secondPieSize val="55"/>
        <c:serLines/>
      </c:ofPieChart>
    </c:plotArea>
    <c:legend>
      <c:legendPos val="b"/>
      <c:layout>
        <c:manualLayout>
          <c:xMode val="edge"/>
          <c:yMode val="edge"/>
          <c:x val="2.6296075127454997E-2"/>
          <c:y val="0.73333029506893588"/>
          <c:w val="0.95448319528282843"/>
          <c:h val="0.24852911491837371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5060135182217446"/>
          <c:y val="0.13683339582552317"/>
          <c:w val="0.8062518291408266"/>
          <c:h val="0.74236770403699537"/>
        </c:manualLayout>
      </c:layout>
      <c:lineChart>
        <c:grouping val="standard"/>
        <c:ser>
          <c:idx val="1"/>
          <c:order val="0"/>
          <c:tx>
            <c:strRef>
              <c:f>Tabelle1!$C$15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Tabelle1!$F$11:$BX$11</c:f>
              <c:strCache>
                <c:ptCount val="7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</c:strCache>
            </c:strRef>
          </c:cat>
          <c:val>
            <c:numRef>
              <c:f>Tabelle1!$F$15:$BX$15</c:f>
              <c:numCache>
                <c:formatCode>#,##0.00</c:formatCode>
                <c:ptCount val="71"/>
                <c:pt idx="0">
                  <c:v>7520.4552862733253</c:v>
                </c:pt>
                <c:pt idx="1">
                  <c:v>8406.287629718885</c:v>
                </c:pt>
                <c:pt idx="2">
                  <c:v>9046.8840513788164</c:v>
                </c:pt>
                <c:pt idx="3">
                  <c:v>9615.8810666315258</c:v>
                </c:pt>
                <c:pt idx="4">
                  <c:v>10440.513259120296</c:v>
                </c:pt>
                <c:pt idx="5">
                  <c:v>11116.189934052527</c:v>
                </c:pt>
                <c:pt idx="6">
                  <c:v>11886.915634147721</c:v>
                </c:pt>
                <c:pt idx="7">
                  <c:v>11941.947971209884</c:v>
                </c:pt>
                <c:pt idx="8">
                  <c:v>12723.136365942657</c:v>
                </c:pt>
                <c:pt idx="9">
                  <c:v>13353.859331399201</c:v>
                </c:pt>
                <c:pt idx="10">
                  <c:v>14418.334325365722</c:v>
                </c:pt>
                <c:pt idx="11">
                  <c:v>15051.864487264305</c:v>
                </c:pt>
                <c:pt idx="12">
                  <c:v>15633.410360485303</c:v>
                </c:pt>
                <c:pt idx="13">
                  <c:v>16593.172837343056</c:v>
                </c:pt>
                <c:pt idx="14">
                  <c:v>16307.833324898033</c:v>
                </c:pt>
                <c:pt idx="15">
                  <c:v>16971.914402224324</c:v>
                </c:pt>
                <c:pt idx="16">
                  <c:v>17910.86383620277</c:v>
                </c:pt>
                <c:pt idx="17">
                  <c:v>18993.844135681167</c:v>
                </c:pt>
                <c:pt idx="18">
                  <c:v>20015.172012787312</c:v>
                </c:pt>
                <c:pt idx="19">
                  <c:v>21563.546697910875</c:v>
                </c:pt>
                <c:pt idx="20">
                  <c:v>22368.88497499004</c:v>
                </c:pt>
                <c:pt idx="21">
                  <c:v>21991.381445821869</c:v>
                </c:pt>
                <c:pt idx="22">
                  <c:v>22429.687900244269</c:v>
                </c:pt>
                <c:pt idx="23">
                  <c:v>23160.040404618521</c:v>
                </c:pt>
                <c:pt idx="24">
                  <c:v>24111.210626584216</c:v>
                </c:pt>
                <c:pt idx="25">
                  <c:v>24734.480971864425</c:v>
                </c:pt>
                <c:pt idx="26">
                  <c:v>27128.766719049661</c:v>
                </c:pt>
                <c:pt idx="27">
                  <c:v>29114.108066044617</c:v>
                </c:pt>
                <c:pt idx="28">
                  <c:v>30916.228291771629</c:v>
                </c:pt>
                <c:pt idx="29">
                  <c:v>31943.239857313216</c:v>
                </c:pt>
                <c:pt idx="30">
                  <c:v>34147.546772417605</c:v>
                </c:pt>
                <c:pt idx="31">
                  <c:v>36854.173538457333</c:v>
                </c:pt>
                <c:pt idx="32">
                  <c:v>37776.485570903285</c:v>
                </c:pt>
                <c:pt idx="33">
                  <c:v>38496.987355488243</c:v>
                </c:pt>
                <c:pt idx="34">
                  <c:v>39651.238412763574</c:v>
                </c:pt>
                <c:pt idx="35">
                  <c:v>39426.002321265594</c:v>
                </c:pt>
                <c:pt idx="36">
                  <c:v>37704.394126949941</c:v>
                </c:pt>
                <c:pt idx="37">
                  <c:v>36486.387638887201</c:v>
                </c:pt>
                <c:pt idx="38">
                  <c:v>34511.486571596724</c:v>
                </c:pt>
                <c:pt idx="39">
                  <c:v>33896.322091483467</c:v>
                </c:pt>
                <c:pt idx="40">
                  <c:v>32705.315869277692</c:v>
                </c:pt>
                <c:pt idx="41">
                  <c:v>32174.815263752615</c:v>
                </c:pt>
                <c:pt idx="42">
                  <c:v>30474.501604779245</c:v>
                </c:pt>
                <c:pt idx="43">
                  <c:v>28154.032681853649</c:v>
                </c:pt>
                <c:pt idx="44">
                  <c:v>28114.20710336812</c:v>
                </c:pt>
                <c:pt idx="45">
                  <c:v>26573.624488150261</c:v>
                </c:pt>
                <c:pt idx="46">
                  <c:v>24828.094267711516</c:v>
                </c:pt>
                <c:pt idx="47">
                  <c:v>22650.040761498632</c:v>
                </c:pt>
                <c:pt idx="48">
                  <c:v>19122.259468423352</c:v>
                </c:pt>
                <c:pt idx="49">
                  <c:v>16412.249302278156</c:v>
                </c:pt>
                <c:pt idx="50">
                  <c:v>14755.957858073833</c:v>
                </c:pt>
                <c:pt idx="51">
                  <c:v>13080.358440127215</c:v>
                </c:pt>
                <c:pt idx="52">
                  <c:v>11542.691462207256</c:v>
                </c:pt>
                <c:pt idx="53">
                  <c:v>10128.352110400005</c:v>
                </c:pt>
                <c:pt idx="54">
                  <c:v>8857.7086750542312</c:v>
                </c:pt>
                <c:pt idx="55">
                  <c:v>7700.6436859968908</c:v>
                </c:pt>
                <c:pt idx="56">
                  <c:v>6698.0792843557392</c:v>
                </c:pt>
                <c:pt idx="57">
                  <c:v>5812.1046483606733</c:v>
                </c:pt>
                <c:pt idx="58">
                  <c:v>5061.0982259130724</c:v>
                </c:pt>
                <c:pt idx="59">
                  <c:v>4425.8897729715791</c:v>
                </c:pt>
                <c:pt idx="60">
                  <c:v>3923.5476119409632</c:v>
                </c:pt>
                <c:pt idx="61">
                  <c:v>3533.4689144608537</c:v>
                </c:pt>
                <c:pt idx="62">
                  <c:v>3153.1964008490449</c:v>
                </c:pt>
                <c:pt idx="63">
                  <c:v>2803.2907779892162</c:v>
                </c:pt>
                <c:pt idx="64">
                  <c:v>2537.6612764372062</c:v>
                </c:pt>
                <c:pt idx="65">
                  <c:v>2335.0631443335656</c:v>
                </c:pt>
                <c:pt idx="66">
                  <c:v>2185.7150025018977</c:v>
                </c:pt>
                <c:pt idx="67">
                  <c:v>2063.890761680972</c:v>
                </c:pt>
                <c:pt idx="68">
                  <c:v>1968.4347688846501</c:v>
                </c:pt>
                <c:pt idx="69">
                  <c:v>1900.338580820066</c:v>
                </c:pt>
                <c:pt idx="70">
                  <c:v>1849.4420773620911</c:v>
                </c:pt>
              </c:numCache>
            </c:numRef>
          </c:val>
        </c:ser>
        <c:ser>
          <c:idx val="0"/>
          <c:order val="1"/>
          <c:tx>
            <c:strRef>
              <c:f>Tabelle1!$C$14</c:f>
              <c:strCache>
                <c:ptCount val="1"/>
                <c:pt idx="0">
                  <c:v>in town</c:v>
                </c:pt>
              </c:strCache>
            </c:strRef>
          </c:tx>
          <c:marker>
            <c:symbol val="none"/>
          </c:marker>
          <c:cat>
            <c:strRef>
              <c:f>Tabelle1!$F$11:$BX$11</c:f>
              <c:strCache>
                <c:ptCount val="7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</c:strCache>
            </c:strRef>
          </c:cat>
          <c:val>
            <c:numRef>
              <c:f>Tabelle1!$F$14:$BX$14</c:f>
              <c:numCache>
                <c:formatCode>#,##0.00</c:formatCode>
                <c:ptCount val="71"/>
                <c:pt idx="0">
                  <c:v>2866.9108493723911</c:v>
                </c:pt>
                <c:pt idx="1">
                  <c:v>3146.1518793795262</c:v>
                </c:pt>
                <c:pt idx="2">
                  <c:v>3358.2387352287747</c:v>
                </c:pt>
                <c:pt idx="3">
                  <c:v>3546.1739614047087</c:v>
                </c:pt>
                <c:pt idx="4">
                  <c:v>3802.4444777369499</c:v>
                </c:pt>
                <c:pt idx="5">
                  <c:v>4024.5275925174533</c:v>
                </c:pt>
                <c:pt idx="6">
                  <c:v>4260.9125246108097</c:v>
                </c:pt>
                <c:pt idx="7">
                  <c:v>4267.8135209605134</c:v>
                </c:pt>
                <c:pt idx="8">
                  <c:v>4502.3720964417362</c:v>
                </c:pt>
                <c:pt idx="9">
                  <c:v>4702.3534641787737</c:v>
                </c:pt>
                <c:pt idx="10">
                  <c:v>5065.1633458137512</c:v>
                </c:pt>
                <c:pt idx="11">
                  <c:v>5252.7289084047134</c:v>
                </c:pt>
                <c:pt idx="12">
                  <c:v>5439.7479666620493</c:v>
                </c:pt>
                <c:pt idx="13">
                  <c:v>5726.9209014475673</c:v>
                </c:pt>
                <c:pt idx="14">
                  <c:v>5639.1587926223865</c:v>
                </c:pt>
                <c:pt idx="15">
                  <c:v>5851.1434382051229</c:v>
                </c:pt>
                <c:pt idx="16">
                  <c:v>6128.5286290050153</c:v>
                </c:pt>
                <c:pt idx="17">
                  <c:v>6467.7069247253639</c:v>
                </c:pt>
                <c:pt idx="18">
                  <c:v>6789.8762660027014</c:v>
                </c:pt>
                <c:pt idx="19">
                  <c:v>7293.7297412725184</c:v>
                </c:pt>
                <c:pt idx="20">
                  <c:v>7524.8148421272635</c:v>
                </c:pt>
                <c:pt idx="21">
                  <c:v>7379.6693725367104</c:v>
                </c:pt>
                <c:pt idx="22">
                  <c:v>7430.0649609607644</c:v>
                </c:pt>
                <c:pt idx="23">
                  <c:v>7591.8862531436644</c:v>
                </c:pt>
                <c:pt idx="24">
                  <c:v>7808.1448733191937</c:v>
                </c:pt>
                <c:pt idx="25">
                  <c:v>7947.3300577914315</c:v>
                </c:pt>
                <c:pt idx="26">
                  <c:v>8522.312318216078</c:v>
                </c:pt>
                <c:pt idx="27">
                  <c:v>9085.1326327212155</c:v>
                </c:pt>
                <c:pt idx="28">
                  <c:v>9558.1967938225716</c:v>
                </c:pt>
                <c:pt idx="29">
                  <c:v>9791.012315094471</c:v>
                </c:pt>
                <c:pt idx="30">
                  <c:v>10265.686920748944</c:v>
                </c:pt>
                <c:pt idx="31">
                  <c:v>11004.631012591191</c:v>
                </c:pt>
                <c:pt idx="32">
                  <c:v>11343.550494304855</c:v>
                </c:pt>
                <c:pt idx="33">
                  <c:v>11776.087018020451</c:v>
                </c:pt>
                <c:pt idx="34">
                  <c:v>12307.904046474026</c:v>
                </c:pt>
                <c:pt idx="35">
                  <c:v>11973.182312387566</c:v>
                </c:pt>
                <c:pt idx="36">
                  <c:v>11424.486362289521</c:v>
                </c:pt>
                <c:pt idx="37">
                  <c:v>10964.28853257525</c:v>
                </c:pt>
                <c:pt idx="38">
                  <c:v>10361.094678063062</c:v>
                </c:pt>
                <c:pt idx="39">
                  <c:v>10270.319008008213</c:v>
                </c:pt>
                <c:pt idx="40">
                  <c:v>9996.8468357198872</c:v>
                </c:pt>
                <c:pt idx="41">
                  <c:v>10508.993905086973</c:v>
                </c:pt>
                <c:pt idx="42">
                  <c:v>10102.283983892259</c:v>
                </c:pt>
                <c:pt idx="43">
                  <c:v>9166.7155257298</c:v>
                </c:pt>
                <c:pt idx="44">
                  <c:v>9346.8866527958271</c:v>
                </c:pt>
                <c:pt idx="45">
                  <c:v>9161.6963255188657</c:v>
                </c:pt>
                <c:pt idx="46">
                  <c:v>8582.2157036145891</c:v>
                </c:pt>
                <c:pt idx="47">
                  <c:v>7877.9865263240135</c:v>
                </c:pt>
                <c:pt idx="48">
                  <c:v>6792.7740373591005</c:v>
                </c:pt>
                <c:pt idx="49">
                  <c:v>6017.8523649338322</c:v>
                </c:pt>
                <c:pt idx="50">
                  <c:v>5439.7660580020711</c:v>
                </c:pt>
                <c:pt idx="51">
                  <c:v>4882.2942350360681</c:v>
                </c:pt>
                <c:pt idx="52">
                  <c:v>4334.52136278131</c:v>
                </c:pt>
                <c:pt idx="53">
                  <c:v>3790.7611952935722</c:v>
                </c:pt>
                <c:pt idx="54">
                  <c:v>3307.5216395759862</c:v>
                </c:pt>
                <c:pt idx="55">
                  <c:v>2872.3754761706696</c:v>
                </c:pt>
                <c:pt idx="56">
                  <c:v>2479.9815486552552</c:v>
                </c:pt>
                <c:pt idx="57">
                  <c:v>2132.0554976934964</c:v>
                </c:pt>
                <c:pt idx="58">
                  <c:v>1838.4658901518001</c:v>
                </c:pt>
                <c:pt idx="59">
                  <c:v>1586.8605231824913</c:v>
                </c:pt>
                <c:pt idx="60">
                  <c:v>1382.1462024252105</c:v>
                </c:pt>
                <c:pt idx="61">
                  <c:v>1235.0062227550659</c:v>
                </c:pt>
                <c:pt idx="62">
                  <c:v>1089.8941736954428</c:v>
                </c:pt>
                <c:pt idx="63">
                  <c:v>954.53944987415753</c:v>
                </c:pt>
                <c:pt idx="64">
                  <c:v>848.00869167381381</c:v>
                </c:pt>
                <c:pt idx="65">
                  <c:v>762.45934651177959</c:v>
                </c:pt>
                <c:pt idx="66">
                  <c:v>700.22896293830354</c:v>
                </c:pt>
                <c:pt idx="67">
                  <c:v>650.70010099647334</c:v>
                </c:pt>
                <c:pt idx="68">
                  <c:v>613.88902534871158</c:v>
                </c:pt>
                <c:pt idx="69">
                  <c:v>587.43503092585161</c:v>
                </c:pt>
                <c:pt idx="70">
                  <c:v>567.01532230203156</c:v>
                </c:pt>
              </c:numCache>
            </c:numRef>
          </c:val>
        </c:ser>
        <c:marker val="1"/>
        <c:axId val="65280256"/>
        <c:axId val="65327104"/>
      </c:lineChart>
      <c:catAx>
        <c:axId val="65280256"/>
        <c:scaling>
          <c:orientation val="minMax"/>
        </c:scaling>
        <c:axPos val="b"/>
        <c:tickLblPos val="nextTo"/>
        <c:crossAx val="65327104"/>
        <c:crosses val="autoZero"/>
        <c:auto val="1"/>
        <c:lblAlgn val="ctr"/>
        <c:lblOffset val="100"/>
        <c:tickLblSkip val="10"/>
      </c:catAx>
      <c:valAx>
        <c:axId val="653271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tonnes PM</a:t>
                </a:r>
              </a:p>
            </c:rich>
          </c:tx>
          <c:layout>
            <c:manualLayout>
              <c:xMode val="edge"/>
              <c:yMode val="edge"/>
              <c:x val="1.7595676646613916E-2"/>
              <c:y val="0.41874740657417825"/>
            </c:manualLayout>
          </c:layout>
        </c:title>
        <c:numFmt formatCode="#,##0" sourceLinked="0"/>
        <c:tickLblPos val="nextTo"/>
        <c:crossAx val="6528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49360865290072"/>
          <c:y val="0.19497487814023259"/>
          <c:w val="0.13146509341199814"/>
          <c:h val="0.13018122734658047"/>
        </c:manualLayout>
      </c:layout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</c:legend>
    <c:plotVisOnly val="1"/>
    <c:dispBlanksAs val="gap"/>
  </c:chart>
  <c:txPr>
    <a:bodyPr/>
    <a:lstStyle/>
    <a:p>
      <a:pPr>
        <a:defRPr sz="1400"/>
      </a:pPr>
      <a:endParaRPr lang="de-DE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tx>
        <c:rich>
          <a:bodyPr/>
          <a:lstStyle/>
          <a:p>
            <a:pPr>
              <a:defRPr sz="1600"/>
            </a:pPr>
            <a:endParaRPr lang="en-US" sz="16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306939508667612"/>
          <c:y val="0.13683339582552309"/>
          <c:w val="0.8337837858763173"/>
          <c:h val="0.74236770403699537"/>
        </c:manualLayout>
      </c:layout>
      <c:lineChart>
        <c:grouping val="standard"/>
        <c:ser>
          <c:idx val="1"/>
          <c:order val="0"/>
          <c:tx>
            <c:strRef>
              <c:f>Tabelle1!$C$8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Tabelle1!$F$4:$BX$4</c:f>
              <c:strCache>
                <c:ptCount val="7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</c:strCache>
            </c:strRef>
          </c:cat>
          <c:val>
            <c:numRef>
              <c:f>Tabelle1!$F$8:$BX$8</c:f>
              <c:numCache>
                <c:formatCode>#,##0.00</c:formatCode>
                <c:ptCount val="71"/>
                <c:pt idx="0">
                  <c:v>310.08373375992329</c:v>
                </c:pt>
                <c:pt idx="1">
                  <c:v>356.60949242945912</c:v>
                </c:pt>
                <c:pt idx="2">
                  <c:v>400.02749608204516</c:v>
                </c:pt>
                <c:pt idx="3">
                  <c:v>436.36718466334366</c:v>
                </c:pt>
                <c:pt idx="4">
                  <c:v>485.29333560799444</c:v>
                </c:pt>
                <c:pt idx="5">
                  <c:v>528.62148520000653</c:v>
                </c:pt>
                <c:pt idx="6">
                  <c:v>578.03029475426649</c:v>
                </c:pt>
                <c:pt idx="7">
                  <c:v>592.80897174521533</c:v>
                </c:pt>
                <c:pt idx="8">
                  <c:v>626.12697762803805</c:v>
                </c:pt>
                <c:pt idx="9">
                  <c:v>668.04416049935639</c:v>
                </c:pt>
                <c:pt idx="10">
                  <c:v>724.75559952449794</c:v>
                </c:pt>
                <c:pt idx="11">
                  <c:v>768.53090338107938</c:v>
                </c:pt>
                <c:pt idx="12">
                  <c:v>799.29971698495751</c:v>
                </c:pt>
                <c:pt idx="13">
                  <c:v>840.62871082314155</c:v>
                </c:pt>
                <c:pt idx="14">
                  <c:v>828.11154591958973</c:v>
                </c:pt>
                <c:pt idx="15">
                  <c:v>874.07037240832881</c:v>
                </c:pt>
                <c:pt idx="16">
                  <c:v>919.40520333056838</c:v>
                </c:pt>
                <c:pt idx="17">
                  <c:v>967.40888046832902</c:v>
                </c:pt>
                <c:pt idx="18">
                  <c:v>1016.1907842968175</c:v>
                </c:pt>
                <c:pt idx="19">
                  <c:v>1069.4336540894321</c:v>
                </c:pt>
                <c:pt idx="20">
                  <c:v>1099.848880229704</c:v>
                </c:pt>
                <c:pt idx="21">
                  <c:v>1064.7531268937048</c:v>
                </c:pt>
                <c:pt idx="22">
                  <c:v>1078.5809486681208</c:v>
                </c:pt>
                <c:pt idx="23">
                  <c:v>1106.2252392441781</c:v>
                </c:pt>
                <c:pt idx="24">
                  <c:v>1142.9197967111961</c:v>
                </c:pt>
                <c:pt idx="25">
                  <c:v>1142.4278910672883</c:v>
                </c:pt>
                <c:pt idx="26">
                  <c:v>1193.7830305328107</c:v>
                </c:pt>
                <c:pt idx="27">
                  <c:v>1210.0484842317699</c:v>
                </c:pt>
                <c:pt idx="28">
                  <c:v>1218.4726679157611</c:v>
                </c:pt>
                <c:pt idx="29">
                  <c:v>1203.0323954175608</c:v>
                </c:pt>
                <c:pt idx="30">
                  <c:v>1247.2911461458098</c:v>
                </c:pt>
                <c:pt idx="31">
                  <c:v>1213.8719924375998</c:v>
                </c:pt>
                <c:pt idx="32">
                  <c:v>1176.12567268732</c:v>
                </c:pt>
                <c:pt idx="33">
                  <c:v>1117.6855653410423</c:v>
                </c:pt>
                <c:pt idx="34">
                  <c:v>1083.8092291699118</c:v>
                </c:pt>
                <c:pt idx="35">
                  <c:v>1065.0600277083479</c:v>
                </c:pt>
                <c:pt idx="36">
                  <c:v>1026.2474601932411</c:v>
                </c:pt>
                <c:pt idx="37">
                  <c:v>1000.041132516425</c:v>
                </c:pt>
                <c:pt idx="38">
                  <c:v>972.53374087929353</c:v>
                </c:pt>
                <c:pt idx="39">
                  <c:v>952.05468336940532</c:v>
                </c:pt>
                <c:pt idx="40">
                  <c:v>912.19287676766464</c:v>
                </c:pt>
                <c:pt idx="41">
                  <c:v>899.50790434859857</c:v>
                </c:pt>
                <c:pt idx="42">
                  <c:v>869.57180474021459</c:v>
                </c:pt>
                <c:pt idx="43">
                  <c:v>828.34319255841956</c:v>
                </c:pt>
                <c:pt idx="44">
                  <c:v>808.3410468930299</c:v>
                </c:pt>
                <c:pt idx="45">
                  <c:v>751.77572566274853</c:v>
                </c:pt>
                <c:pt idx="46">
                  <c:v>724.40510869579248</c:v>
                </c:pt>
                <c:pt idx="47">
                  <c:v>681.60081972398848</c:v>
                </c:pt>
                <c:pt idx="48">
                  <c:v>601.17921639607925</c:v>
                </c:pt>
                <c:pt idx="49">
                  <c:v>540.06592113854197</c:v>
                </c:pt>
                <c:pt idx="50">
                  <c:v>508.88451544121773</c:v>
                </c:pt>
                <c:pt idx="51">
                  <c:v>481.81260735352208</c:v>
                </c:pt>
                <c:pt idx="52">
                  <c:v>461.86627123403508</c:v>
                </c:pt>
                <c:pt idx="53">
                  <c:v>444.14508896433432</c:v>
                </c:pt>
                <c:pt idx="54">
                  <c:v>417.4652226377774</c:v>
                </c:pt>
                <c:pt idx="55">
                  <c:v>382.86664700998926</c:v>
                </c:pt>
                <c:pt idx="56">
                  <c:v>348.14603411558716</c:v>
                </c:pt>
                <c:pt idx="57">
                  <c:v>314.36895869434238</c:v>
                </c:pt>
                <c:pt idx="58">
                  <c:v>283.97425811210729</c:v>
                </c:pt>
                <c:pt idx="59">
                  <c:v>258.48501341641935</c:v>
                </c:pt>
                <c:pt idx="60">
                  <c:v>238.16270479939908</c:v>
                </c:pt>
                <c:pt idx="61">
                  <c:v>221.55435787268004</c:v>
                </c:pt>
                <c:pt idx="62">
                  <c:v>207.19206752670658</c:v>
                </c:pt>
                <c:pt idx="63">
                  <c:v>194.82657503832058</c:v>
                </c:pt>
                <c:pt idx="64">
                  <c:v>184.76861253907092</c:v>
                </c:pt>
                <c:pt idx="65">
                  <c:v>176.23628550396018</c:v>
                </c:pt>
                <c:pt idx="66">
                  <c:v>168.78880774003017</c:v>
                </c:pt>
                <c:pt idx="67">
                  <c:v>162.78863194875896</c:v>
                </c:pt>
                <c:pt idx="68">
                  <c:v>158.01580761700131</c:v>
                </c:pt>
                <c:pt idx="69">
                  <c:v>154.652182598563</c:v>
                </c:pt>
                <c:pt idx="70">
                  <c:v>152.29158395916065</c:v>
                </c:pt>
              </c:numCache>
            </c:numRef>
          </c:val>
        </c:ser>
        <c:ser>
          <c:idx val="0"/>
          <c:order val="1"/>
          <c:tx>
            <c:strRef>
              <c:f>Tabelle1!$C$7</c:f>
              <c:strCache>
                <c:ptCount val="1"/>
                <c:pt idx="0">
                  <c:v>in town</c:v>
                </c:pt>
              </c:strCache>
            </c:strRef>
          </c:tx>
          <c:marker>
            <c:symbol val="none"/>
          </c:marker>
          <c:cat>
            <c:strRef>
              <c:f>Tabelle1!$F$4:$BX$4</c:f>
              <c:strCache>
                <c:ptCount val="7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</c:strCache>
            </c:strRef>
          </c:cat>
          <c:val>
            <c:numRef>
              <c:f>Tabelle1!$F$7:$BX$7</c:f>
              <c:numCache>
                <c:formatCode>#,##0.00</c:formatCode>
                <c:ptCount val="71"/>
                <c:pt idx="0">
                  <c:v>96.966813477478027</c:v>
                </c:pt>
                <c:pt idx="1">
                  <c:v>110.78266139911673</c:v>
                </c:pt>
                <c:pt idx="2">
                  <c:v>124.39234423499555</c:v>
                </c:pt>
                <c:pt idx="3">
                  <c:v>135.57484875275193</c:v>
                </c:pt>
                <c:pt idx="4">
                  <c:v>150.13729399581999</c:v>
                </c:pt>
                <c:pt idx="5">
                  <c:v>163.31569664194058</c:v>
                </c:pt>
                <c:pt idx="6">
                  <c:v>177.86799120342741</c:v>
                </c:pt>
                <c:pt idx="7">
                  <c:v>182.06196580096341</c:v>
                </c:pt>
                <c:pt idx="8">
                  <c:v>190.58785066120328</c:v>
                </c:pt>
                <c:pt idx="9">
                  <c:v>202.81959564205115</c:v>
                </c:pt>
                <c:pt idx="10">
                  <c:v>219.39839199596707</c:v>
                </c:pt>
                <c:pt idx="11">
                  <c:v>231.57716486671558</c:v>
                </c:pt>
                <c:pt idx="12">
                  <c:v>239.69531743070507</c:v>
                </c:pt>
                <c:pt idx="13">
                  <c:v>249.96195900847763</c:v>
                </c:pt>
                <c:pt idx="14">
                  <c:v>245.68294712104648</c:v>
                </c:pt>
                <c:pt idx="15">
                  <c:v>258.89529657634347</c:v>
                </c:pt>
                <c:pt idx="16">
                  <c:v>270.23520613136202</c:v>
                </c:pt>
                <c:pt idx="17">
                  <c:v>282.40978203722835</c:v>
                </c:pt>
                <c:pt idx="18">
                  <c:v>295.01220981168723</c:v>
                </c:pt>
                <c:pt idx="19">
                  <c:v>307.62043719888851</c:v>
                </c:pt>
                <c:pt idx="20">
                  <c:v>313.48067468839139</c:v>
                </c:pt>
                <c:pt idx="21">
                  <c:v>303.12663454382681</c:v>
                </c:pt>
                <c:pt idx="22">
                  <c:v>301.80589042325408</c:v>
                </c:pt>
                <c:pt idx="23">
                  <c:v>304.24899152687925</c:v>
                </c:pt>
                <c:pt idx="24">
                  <c:v>308.52954733862725</c:v>
                </c:pt>
                <c:pt idx="25">
                  <c:v>302.76708819153708</c:v>
                </c:pt>
                <c:pt idx="26">
                  <c:v>305.29112974601128</c:v>
                </c:pt>
                <c:pt idx="27">
                  <c:v>305.65569284671932</c:v>
                </c:pt>
                <c:pt idx="28">
                  <c:v>305.96406072152035</c:v>
                </c:pt>
                <c:pt idx="29">
                  <c:v>301.4230183404469</c:v>
                </c:pt>
                <c:pt idx="30">
                  <c:v>307.33633949972665</c:v>
                </c:pt>
                <c:pt idx="31">
                  <c:v>296.53588540550322</c:v>
                </c:pt>
                <c:pt idx="32">
                  <c:v>289.29543042116899</c:v>
                </c:pt>
                <c:pt idx="33">
                  <c:v>287.41015712846814</c:v>
                </c:pt>
                <c:pt idx="34">
                  <c:v>289.32712639040312</c:v>
                </c:pt>
                <c:pt idx="35">
                  <c:v>280.17793650165464</c:v>
                </c:pt>
                <c:pt idx="36">
                  <c:v>271.29187760616969</c:v>
                </c:pt>
                <c:pt idx="37">
                  <c:v>262.87824609865294</c:v>
                </c:pt>
                <c:pt idx="38">
                  <c:v>255.32966498045391</c:v>
                </c:pt>
                <c:pt idx="39">
                  <c:v>247.82297936404001</c:v>
                </c:pt>
                <c:pt idx="40">
                  <c:v>235.20113399836688</c:v>
                </c:pt>
                <c:pt idx="41">
                  <c:v>243.1492782976768</c:v>
                </c:pt>
                <c:pt idx="42">
                  <c:v>237.3453865406747</c:v>
                </c:pt>
                <c:pt idx="43">
                  <c:v>221.87342731559454</c:v>
                </c:pt>
                <c:pt idx="44">
                  <c:v>219.01933978598868</c:v>
                </c:pt>
                <c:pt idx="45">
                  <c:v>210.76234334266204</c:v>
                </c:pt>
                <c:pt idx="46">
                  <c:v>201.80646956361701</c:v>
                </c:pt>
                <c:pt idx="47">
                  <c:v>191.15912826465672</c:v>
                </c:pt>
                <c:pt idx="48">
                  <c:v>174.62489664655516</c:v>
                </c:pt>
                <c:pt idx="49">
                  <c:v>164.44450273942513</c:v>
                </c:pt>
                <c:pt idx="50">
                  <c:v>154.11370254997752</c:v>
                </c:pt>
                <c:pt idx="51">
                  <c:v>147.17307727087555</c:v>
                </c:pt>
                <c:pt idx="52">
                  <c:v>141.59303871361121</c:v>
                </c:pt>
                <c:pt idx="53">
                  <c:v>135.92089494973607</c:v>
                </c:pt>
                <c:pt idx="54">
                  <c:v>127.56702414791877</c:v>
                </c:pt>
                <c:pt idx="55">
                  <c:v>117.04740991205978</c:v>
                </c:pt>
                <c:pt idx="56">
                  <c:v>106.07067508985777</c:v>
                </c:pt>
                <c:pt idx="57">
                  <c:v>95.760514197315899</c:v>
                </c:pt>
                <c:pt idx="58">
                  <c:v>86.406246677334195</c:v>
                </c:pt>
                <c:pt idx="59">
                  <c:v>78.368610217506458</c:v>
                </c:pt>
                <c:pt idx="60">
                  <c:v>71.634130422279711</c:v>
                </c:pt>
                <c:pt idx="61">
                  <c:v>67.009409725551379</c:v>
                </c:pt>
                <c:pt idx="62">
                  <c:v>62.781653047710336</c:v>
                </c:pt>
                <c:pt idx="63">
                  <c:v>59.065491732545013</c:v>
                </c:pt>
                <c:pt idx="64">
                  <c:v>55.981721448050394</c:v>
                </c:pt>
                <c:pt idx="65">
                  <c:v>53.297263348028935</c:v>
                </c:pt>
                <c:pt idx="66">
                  <c:v>50.908161548132597</c:v>
                </c:pt>
                <c:pt idx="67">
                  <c:v>48.950205092534496</c:v>
                </c:pt>
                <c:pt idx="68">
                  <c:v>47.331506443224946</c:v>
                </c:pt>
                <c:pt idx="69">
                  <c:v>46.205129158575858</c:v>
                </c:pt>
                <c:pt idx="70">
                  <c:v>45.388646618132746</c:v>
                </c:pt>
              </c:numCache>
            </c:numRef>
          </c:val>
        </c:ser>
        <c:marker val="1"/>
        <c:axId val="65447424"/>
        <c:axId val="65448960"/>
      </c:lineChart>
      <c:catAx>
        <c:axId val="65447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65448960"/>
        <c:crosses val="autoZero"/>
        <c:auto val="1"/>
        <c:lblAlgn val="ctr"/>
        <c:lblOffset val="100"/>
        <c:tickLblSkip val="10"/>
      </c:catAx>
      <c:valAx>
        <c:axId val="654489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 dirty="0"/>
                  <a:t>thousand tonnes NO</a:t>
                </a:r>
                <a:r>
                  <a:rPr lang="en-US" sz="1400" b="1" baseline="-25000" dirty="0"/>
                  <a:t>x</a:t>
                </a:r>
              </a:p>
            </c:rich>
          </c:tx>
          <c:layout>
            <c:manualLayout>
              <c:xMode val="edge"/>
              <c:yMode val="edge"/>
              <c:x val="7.1330351241575812E-3"/>
              <c:y val="0.30121736059177506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6544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49360865290072"/>
          <c:y val="0.19497487814023248"/>
          <c:w val="0.13146509341199802"/>
          <c:h val="0.13018122734658052"/>
        </c:manualLayout>
      </c:layout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6.1707888051091432E-2"/>
          <c:y val="0.11700373341082963"/>
          <c:w val="0.89686217409538349"/>
          <c:h val="0.80245593304838714"/>
        </c:manualLayout>
      </c:layout>
      <c:barChart>
        <c:barDir val="col"/>
        <c:grouping val="clustered"/>
        <c:ser>
          <c:idx val="0"/>
          <c:order val="0"/>
          <c:tx>
            <c:strRef>
              <c:f>PM10_Anteile!$B$3</c:f>
              <c:strCache>
                <c:ptCount val="1"/>
                <c:pt idx="0">
                  <c:v>rural background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bg1">
                  <a:lumMod val="75000"/>
                </a:schemeClr>
              </a:solidFill>
            </a:ln>
          </c:spPr>
          <c:cat>
            <c:numRef>
              <c:f>PM10_Anteile!$A$4:$A$15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PM10_Anteile!$B$4:$B$15</c:f>
              <c:numCache>
                <c:formatCode>General</c:formatCode>
                <c:ptCount val="12"/>
                <c:pt idx="0">
                  <c:v>2.8571428571428591E-2</c:v>
                </c:pt>
                <c:pt idx="1">
                  <c:v>3.6363636363636362E-2</c:v>
                </c:pt>
                <c:pt idx="2">
                  <c:v>5.4794520547945827E-2</c:v>
                </c:pt>
                <c:pt idx="3">
                  <c:v>5.7471264367816112E-2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1.4999999999999998E-2</c:v>
                </c:pt>
                <c:pt idx="11">
                  <c:v>1.5625E-2</c:v>
                </c:pt>
              </c:numCache>
            </c:numRef>
          </c:val>
        </c:ser>
        <c:ser>
          <c:idx val="1"/>
          <c:order val="1"/>
          <c:tx>
            <c:strRef>
              <c:f>PM10_Anteile!$C$3</c:f>
              <c:strCache>
                <c:ptCount val="1"/>
                <c:pt idx="0">
                  <c:v>urban background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</c:spPr>
          <c:cat>
            <c:numRef>
              <c:f>PM10_Anteile!$A$4:$A$15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PM10_Anteile!$C$4:$C$15</c:f>
              <c:numCache>
                <c:formatCode>General</c:formatCode>
                <c:ptCount val="12"/>
                <c:pt idx="0">
                  <c:v>3.870967741935509E-2</c:v>
                </c:pt>
                <c:pt idx="1">
                  <c:v>3.4090909090909088E-2</c:v>
                </c:pt>
                <c:pt idx="2">
                  <c:v>0.16265060240963775</c:v>
                </c:pt>
                <c:pt idx="3">
                  <c:v>0.26</c:v>
                </c:pt>
                <c:pt idx="4">
                  <c:v>1.11731843575419E-2</c:v>
                </c:pt>
                <c:pt idx="5">
                  <c:v>1.5873015873015879E-2</c:v>
                </c:pt>
                <c:pt idx="6">
                  <c:v>5.2083333333333807E-2</c:v>
                </c:pt>
                <c:pt idx="7">
                  <c:v>0</c:v>
                </c:pt>
                <c:pt idx="8">
                  <c:v>0</c:v>
                </c:pt>
                <c:pt idx="9">
                  <c:v>5.0761421319797445E-3</c:v>
                </c:pt>
                <c:pt idx="10">
                  <c:v>2.5773195876288658E-2</c:v>
                </c:pt>
                <c:pt idx="11">
                  <c:v>3.3783783783783786E-2</c:v>
                </c:pt>
              </c:numCache>
            </c:numRef>
          </c:val>
        </c:ser>
        <c:ser>
          <c:idx val="2"/>
          <c:order val="2"/>
          <c:tx>
            <c:strRef>
              <c:f>PM10_Anteile!$D$3</c:f>
              <c:strCache>
                <c:ptCount val="1"/>
                <c:pt idx="0">
                  <c:v>urban traffic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>
                  <a:lumMod val="75000"/>
                </a:schemeClr>
              </a:solidFill>
            </a:ln>
          </c:spPr>
          <c:cat>
            <c:numRef>
              <c:f>PM10_Anteile!$A$4:$A$15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PM10_Anteile!$D$4:$D$15</c:f>
              <c:numCache>
                <c:formatCode>General</c:formatCode>
                <c:ptCount val="12"/>
                <c:pt idx="0">
                  <c:v>0.17346938775510373</c:v>
                </c:pt>
                <c:pt idx="1">
                  <c:v>0.27722772277227731</c:v>
                </c:pt>
                <c:pt idx="2">
                  <c:v>0.5135135135135136</c:v>
                </c:pt>
                <c:pt idx="3">
                  <c:v>0.67692307692308473</c:v>
                </c:pt>
                <c:pt idx="4">
                  <c:v>0.29104477611940577</c:v>
                </c:pt>
                <c:pt idx="5">
                  <c:v>0.37267080745341807</c:v>
                </c:pt>
                <c:pt idx="6">
                  <c:v>0.4973821989528841</c:v>
                </c:pt>
                <c:pt idx="7">
                  <c:v>0.18483412322274881</c:v>
                </c:pt>
                <c:pt idx="8">
                  <c:v>8.7378640776699226E-2</c:v>
                </c:pt>
                <c:pt idx="9">
                  <c:v>0.17326732673267412</c:v>
                </c:pt>
                <c:pt idx="10">
                  <c:v>0.32000000000000167</c:v>
                </c:pt>
                <c:pt idx="11">
                  <c:v>0.41875000000000001</c:v>
                </c:pt>
              </c:numCache>
            </c:numRef>
          </c:val>
        </c:ser>
        <c:axId val="65390464"/>
        <c:axId val="65392000"/>
      </c:barChart>
      <c:catAx>
        <c:axId val="6539046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400">
                <a:latin typeface="Interstate RegularCondensed" pitchFamily="50" charset="0"/>
              </a:defRPr>
            </a:pPr>
            <a:endParaRPr lang="de-DE"/>
          </a:p>
        </c:txPr>
        <c:crossAx val="65392000"/>
        <c:crosses val="autoZero"/>
        <c:auto val="1"/>
        <c:lblAlgn val="ctr"/>
        <c:lblOffset val="100"/>
      </c:catAx>
      <c:valAx>
        <c:axId val="65392000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0%" sourceLinked="0"/>
        <c:tickLblPos val="nextTo"/>
        <c:spPr>
          <a:ln>
            <a:solidFill>
              <a:sysClr val="window" lastClr="FFFFFF">
                <a:lumMod val="75000"/>
              </a:sysClr>
            </a:solidFill>
          </a:ln>
        </c:spPr>
        <c:txPr>
          <a:bodyPr/>
          <a:lstStyle/>
          <a:p>
            <a:pPr>
              <a:defRPr sz="1400">
                <a:latin typeface="Interstate RegularCondensed" pitchFamily="50" charset="0"/>
              </a:defRPr>
            </a:pPr>
            <a:endParaRPr lang="de-DE"/>
          </a:p>
        </c:txPr>
        <c:crossAx val="65390464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3.4082864932411638E-2"/>
          <c:y val="0.10148111550285455"/>
          <c:w val="0.94647620274246758"/>
          <c:h val="0.10779905527339957"/>
        </c:manualLayout>
      </c:layout>
      <c:txPr>
        <a:bodyPr/>
        <a:lstStyle/>
        <a:p>
          <a:pPr>
            <a:defRPr sz="1800" baseline="0">
              <a:latin typeface="Arial" pitchFamily="34" charset="0"/>
            </a:defRPr>
          </a:pPr>
          <a:endParaRPr lang="de-DE"/>
        </a:p>
      </c:txPr>
    </c:legend>
    <c:plotVisOnly val="1"/>
    <c:dispBlanksAs val="gap"/>
  </c:chart>
  <c:spPr>
    <a:solidFill>
      <a:srgbClr val="F6D200"/>
    </a:solidFill>
    <a:ln>
      <a:noFill/>
    </a:ln>
  </c:sp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0.94589</cdr:y>
    </cdr:from>
    <cdr:to>
      <cdr:x>0.105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464496"/>
          <a:ext cx="877057" cy="24936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0.00126</cdr:x>
      <cdr:y>0.9504</cdr:y>
    </cdr:from>
    <cdr:to>
      <cdr:x>0.09751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343" y="4301486"/>
          <a:ext cx="792089" cy="22447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0.72034</cdr:x>
      <cdr:y>0.13433</cdr:y>
    </cdr:from>
    <cdr:to>
      <cdr:x>0.72034</cdr:x>
      <cdr:y>0.8806</cdr:y>
    </cdr:to>
    <cdr:cxnSp macro="">
      <cdr:nvCxnSpPr>
        <cdr:cNvPr id="3" name="Gerade Verbindung 2"/>
        <cdr:cNvCxnSpPr/>
      </cdr:nvCxnSpPr>
      <cdr:spPr bwMode="auto">
        <a:xfrm xmlns:a="http://schemas.openxmlformats.org/drawingml/2006/main" flipV="1">
          <a:off x="6120680" y="648072"/>
          <a:ext cx="0" cy="36004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9ADC5AE9-EBB6-4CD4-8A53-725A3C27CC8E}" type="datetimeFigureOut">
              <a:rPr lang="de-DE" smtClean="0"/>
              <a:pPr/>
              <a:t>23.09.2013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D0FBDF39-4FDB-4A68-BF3A-AD3E90A0B4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67727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2" rIns="95544" bIns="47772" numCol="1" anchor="t" anchorCtr="0" compatLnSpc="1">
            <a:prstTxWarp prst="textNoShape">
              <a:avLst/>
            </a:prstTxWarp>
          </a:bodyPr>
          <a:lstStyle>
            <a:lvl1pPr defTabSz="95573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2" rIns="95544" bIns="47772" numCol="1" anchor="t" anchorCtr="0" compatLnSpc="1">
            <a:prstTxWarp prst="textNoShape">
              <a:avLst/>
            </a:prstTxWarp>
          </a:bodyPr>
          <a:lstStyle>
            <a:lvl1pPr algn="r" defTabSz="95573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2" rIns="95544" bIns="47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2" rIns="95544" bIns="47772" numCol="1" anchor="b" anchorCtr="0" compatLnSpc="1">
            <a:prstTxWarp prst="textNoShape">
              <a:avLst/>
            </a:prstTxWarp>
          </a:bodyPr>
          <a:lstStyle>
            <a:lvl1pPr defTabSz="95573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2" rIns="95544" bIns="47772" numCol="1" anchor="b" anchorCtr="0" compatLnSpc="1">
            <a:prstTxWarp prst="textNoShape">
              <a:avLst/>
            </a:prstTxWarp>
          </a:bodyPr>
          <a:lstStyle>
            <a:lvl1pPr algn="r" defTabSz="955731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C5683EA6-2B2C-44EF-A570-D0F9D4524B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48127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83EA6-2B2C-44EF-A570-D0F9D4524BFF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83EA6-2B2C-44EF-A570-D0F9D4524BFF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789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83EA6-2B2C-44EF-A570-D0F9D4524BFF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22507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83EA6-2B2C-44EF-A570-D0F9D4524BFF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83EA6-2B2C-44EF-A570-D0F9D4524BFF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44592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83EA6-2B2C-44EF-A570-D0F9D4524BFF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0181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453336"/>
            <a:ext cx="7632848" cy="288032"/>
          </a:xfrm>
          <a:ln/>
        </p:spPr>
        <p:txBody>
          <a:bodyPr/>
          <a:lstStyle>
            <a:lvl1pPr>
              <a:defRPr/>
            </a:lvl1pPr>
          </a:lstStyle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b="0" dirty="0" smtClean="0">
                <a:solidFill>
                  <a:srgbClr val="336600"/>
                </a:solidFill>
              </a:rPr>
              <a:t>September 26, 2013 – THE PEP Workshop: Focus on Urban Central </a:t>
            </a:r>
            <a:r>
              <a:rPr lang="de-DE" sz="1200" b="0" dirty="0" err="1" smtClean="0">
                <a:solidFill>
                  <a:srgbClr val="336600"/>
                </a:solidFill>
              </a:rPr>
              <a:t>Asia</a:t>
            </a:r>
            <a:r>
              <a:rPr lang="de-DE" sz="1200" b="0" dirty="0" smtClean="0">
                <a:solidFill>
                  <a:srgbClr val="336600"/>
                </a:solidFill>
              </a:rPr>
              <a:t> – Almaty, </a:t>
            </a:r>
            <a:r>
              <a:rPr lang="de-DE" sz="1200" b="0" dirty="0" err="1" smtClean="0">
                <a:solidFill>
                  <a:srgbClr val="336600"/>
                </a:solidFill>
              </a:rPr>
              <a:t>Kazakhstan</a:t>
            </a:r>
            <a:r>
              <a:rPr lang="de-DE" b="0" dirty="0" smtClean="0"/>
              <a:t> </a:t>
            </a:r>
            <a:endParaRPr lang="de-DE" b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BD97-42C4-41C2-A14F-F0141B945F27}" type="slidenum">
              <a:rPr lang="de-DE"/>
              <a:pPr>
                <a:defRPr/>
              </a:pPr>
              <a:t>‹Nr.›</a:t>
            </a:fld>
            <a:r>
              <a:rPr lang="de-DE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B990-38CB-4CFC-A89D-8F8547255572}" type="datetime1">
              <a:rPr lang="de-DE"/>
              <a:pPr>
                <a:defRPr/>
              </a:pPr>
              <a:t>23.09.2013</a:t>
            </a:fld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6B041-B146-4196-BC8C-DEE52C2ECD87}" type="slidenum">
              <a:rPr lang="de-DE"/>
              <a:pPr>
                <a:defRPr/>
              </a:pPr>
              <a:t>‹Nr.›</a:t>
            </a:fld>
            <a:r>
              <a:rPr lang="de-DE" dirty="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86789-8DBE-4BD6-94CB-B9E26446709F}" type="datetime1">
              <a:rPr lang="de-DE"/>
              <a:pPr>
                <a:defRPr/>
              </a:pPr>
              <a:t>23.09.2013</a:t>
            </a:fld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BFDBE-2AAD-4EE1-98EE-D8D4493088A2}" type="slidenum">
              <a:rPr lang="de-DE"/>
              <a:pPr>
                <a:defRPr/>
              </a:pPr>
              <a:t>‹Nr.›</a:t>
            </a:fld>
            <a:r>
              <a:rPr lang="de-DE" dirty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92150"/>
            <a:ext cx="77057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642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7417519" cy="28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3366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September 26, 2013 – THE PEP Workshop: Focus on Urban Central </a:t>
            </a:r>
            <a:r>
              <a:rPr lang="de-DE" dirty="0" err="1" smtClean="0"/>
              <a:t>Asia</a:t>
            </a:r>
            <a:r>
              <a:rPr lang="de-DE" dirty="0" smtClean="0"/>
              <a:t> – Almaty, </a:t>
            </a:r>
            <a:r>
              <a:rPr lang="de-DE" dirty="0" err="1" smtClean="0"/>
              <a:t>Kazakhstan</a:t>
            </a:r>
            <a:r>
              <a:rPr lang="de-DE" dirty="0" smtClean="0"/>
              <a:t> 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3399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3366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0031CCD-41DD-4884-90BD-6E2CF907B417}" type="slidenum">
              <a:rPr lang="de-DE"/>
              <a:pPr>
                <a:defRPr/>
              </a:pPr>
              <a:t>‹Nr.›</a:t>
            </a:fld>
            <a:r>
              <a:rPr lang="de-DE" dirty="0"/>
              <a:t> </a:t>
            </a:r>
          </a:p>
        </p:txBody>
      </p:sp>
      <p:pic>
        <p:nvPicPr>
          <p:cNvPr id="2" name="Picture 8" descr="UBA_logo_200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115888"/>
            <a:ext cx="87788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250825" y="549275"/>
            <a:ext cx="7705725" cy="0"/>
          </a:xfrm>
          <a:prstGeom prst="line">
            <a:avLst/>
          </a:prstGeom>
          <a:noFill/>
          <a:ln w="9398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250825" y="6381750"/>
            <a:ext cx="8642350" cy="0"/>
          </a:xfrm>
          <a:prstGeom prst="line">
            <a:avLst/>
          </a:prstGeom>
          <a:noFill/>
          <a:ln w="9398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wemissionzones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2051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205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/>
              <a:t>September 26, 2013</a:t>
            </a: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8" name="Picture 7" descr="C:\Users\richtern\Desktop\traffic-11384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251520" y="1052736"/>
            <a:ext cx="8640960" cy="523324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0825" y="1052513"/>
            <a:ext cx="864235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28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Transport-related Air Pollution in Germany</a:t>
            </a:r>
            <a:r>
              <a:rPr lang="de-DE" sz="28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de-DE" sz="28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lang="de-DE" sz="28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de-DE" sz="28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</a:br>
            <a:endParaRPr lang="de-DE" sz="2800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de-DE" sz="2000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de-DE" sz="20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Nadja Richter</a:t>
            </a:r>
          </a:p>
          <a:p>
            <a:pPr algn="ctr">
              <a:spcBef>
                <a:spcPct val="0"/>
              </a:spcBef>
            </a:pPr>
            <a:r>
              <a:rPr lang="de-DE" sz="20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Umweltbundesamt (UBA)</a:t>
            </a:r>
          </a:p>
          <a:p>
            <a:pPr algn="ctr">
              <a:spcBef>
                <a:spcPct val="0"/>
              </a:spcBef>
            </a:pPr>
            <a:r>
              <a:rPr lang="de-DE" sz="20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Federal Environment  Agency </a:t>
            </a:r>
          </a:p>
          <a:p>
            <a:pPr algn="ctr">
              <a:spcBef>
                <a:spcPct val="0"/>
              </a:spcBef>
            </a:pPr>
            <a:r>
              <a:rPr lang="de-DE" sz="20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Germany</a:t>
            </a:r>
          </a:p>
          <a:p>
            <a:pPr algn="ctr">
              <a:spcBef>
                <a:spcPct val="0"/>
              </a:spcBef>
            </a:pPr>
            <a:endParaRPr lang="de-DE" sz="2000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de-DE" sz="20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Section I 3.1 </a:t>
            </a:r>
            <a:r>
              <a:rPr lang="en-US" sz="200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Environment and Transport </a:t>
            </a:r>
            <a:endParaRPr lang="en-US" sz="2000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Textfeld 7"/>
          <p:cNvSpPr txBox="1">
            <a:spLocks noChangeArrowheads="1"/>
          </p:cNvSpPr>
          <p:nvPr/>
        </p:nvSpPr>
        <p:spPr bwMode="auto">
          <a:xfrm>
            <a:off x="1835696" y="6453188"/>
            <a:ext cx="6120680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 smtClean="0">
                <a:solidFill>
                  <a:srgbClr val="336600"/>
                </a:solidFill>
              </a:rPr>
              <a:t>THE </a:t>
            </a:r>
            <a:r>
              <a:rPr lang="de-DE" sz="1200" dirty="0">
                <a:solidFill>
                  <a:srgbClr val="336600"/>
                </a:solidFill>
              </a:rPr>
              <a:t>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can cities and municipalities do?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709120"/>
          </a:xfrm>
          <a:solidFill>
            <a:srgbClr val="CCFFCC"/>
          </a:solidFill>
        </p:spPr>
        <p:txBody>
          <a:bodyPr/>
          <a:lstStyle/>
          <a:p>
            <a:pPr marL="914400" lvl="2" indent="0"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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set up </a:t>
            </a: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clean air and action plans</a:t>
            </a:r>
          </a:p>
          <a:p>
            <a:pPr marL="0" indent="0">
              <a:buNone/>
            </a:pPr>
            <a:endParaRPr lang="en-GB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mix of individual measures (e.g. in transport):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--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promotion of 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cycling, walking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public transport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--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appropriate 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town planning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to reduce need of travel,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	-- 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speed limits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of 30 km/h on urban roads,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	-- parking space 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cost management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	-- 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on heavy duty vehicles,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	-- designate 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low emission zones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(LEZs) </a:t>
            </a:r>
          </a:p>
          <a:p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					</a:t>
            </a:r>
            <a:r>
              <a:rPr lang="en-GB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47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designated </a:t>
            </a:r>
            <a:r>
              <a:rPr lang="en-GB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LEZs in </a:t>
            </a: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en-GB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250825" y="6453188"/>
            <a:ext cx="1440855" cy="268287"/>
          </a:xfrm>
          <a:noFill/>
        </p:spPr>
        <p:txBody>
          <a:bodyPr/>
          <a:lstStyle/>
          <a:p>
            <a:r>
              <a:rPr lang="de-DE" dirty="0"/>
              <a:t>September 26, 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532440" y="6453188"/>
            <a:ext cx="360735" cy="268287"/>
          </a:xfrm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10</a:t>
            </a:fld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2" y="6453188"/>
            <a:ext cx="5328815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are Low Emission Zones?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>
          <a:xfrm>
            <a:off x="250825" y="1412776"/>
            <a:ext cx="5185271" cy="4896544"/>
          </a:xfrm>
          <a:solidFill>
            <a:srgbClr val="CCFFCC"/>
          </a:solidFill>
        </p:spPr>
        <p:txBody>
          <a:bodyPr/>
          <a:lstStyle/>
          <a:p>
            <a:pPr marL="395288" indent="-3952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795338" lvl="1" indent="-3952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restricted areas/roads</a:t>
            </a:r>
          </a:p>
          <a:p>
            <a:pPr marL="757238" lvl="1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often the most effective measure </a:t>
            </a:r>
          </a:p>
          <a:p>
            <a:pPr marL="757238" lvl="1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mainly fine particles, nitrogen dioxide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and indirect ozone</a:t>
            </a:r>
          </a:p>
          <a:p>
            <a:pPr marL="757238" lvl="1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http://www.lowemissionzones.eu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Countries in Europe </a:t>
            </a:r>
            <a:r>
              <a:rPr lang="en-GB" sz="1800" u="sng" dirty="0" smtClean="0">
                <a:latin typeface="Arial" pitchFamily="34" charset="0"/>
                <a:cs typeface="Arial" pitchFamily="34" charset="0"/>
              </a:rPr>
              <a:t>designating LEZs:</a:t>
            </a: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Austria, Czech Republic, Denmark, Hungary, Germany, Italy, Netherlands, Norway, Portugal, Sweden, United Kingdom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250825" y="6453188"/>
            <a:ext cx="1440855" cy="268287"/>
          </a:xfrm>
          <a:noFill/>
        </p:spPr>
        <p:txBody>
          <a:bodyPr/>
          <a:lstStyle/>
          <a:p>
            <a:r>
              <a:rPr lang="de-DE" dirty="0"/>
              <a:t>September 26, 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532440" y="6453188"/>
            <a:ext cx="360735" cy="268287"/>
          </a:xfrm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11</a:t>
            </a:fld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2" y="6453188"/>
            <a:ext cx="5328815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34700" t="16770" r="31550" b="6081"/>
          <a:stretch>
            <a:fillRect/>
          </a:stretch>
        </p:blipFill>
        <p:spPr bwMode="auto">
          <a:xfrm>
            <a:off x="5292080" y="1196752"/>
            <a:ext cx="3610689" cy="515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705725" cy="6492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Low Emission Zones in Germany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/>
              <a:t>September 26, </a:t>
            </a:r>
            <a:r>
              <a:rPr lang="de-DE" dirty="0" smtClean="0"/>
              <a:t>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12</a:t>
            </a:fld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3" y="6453188"/>
            <a:ext cx="5112792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sp>
        <p:nvSpPr>
          <p:cNvPr id="12" name="Geschweifte Klammer links 11"/>
          <p:cNvSpPr/>
          <p:nvPr/>
        </p:nvSpPr>
        <p:spPr>
          <a:xfrm rot="5400000">
            <a:off x="2735796" y="1592796"/>
            <a:ext cx="576064" cy="3672408"/>
          </a:xfrm>
          <a:prstGeom prst="leftBrace">
            <a:avLst>
              <a:gd name="adj1" fmla="val 56924"/>
              <a:gd name="adj2" fmla="val 50184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4726565"/>
              </p:ext>
            </p:extLst>
          </p:nvPr>
        </p:nvGraphicFramePr>
        <p:xfrm>
          <a:off x="611562" y="1672720"/>
          <a:ext cx="7128790" cy="4088626"/>
        </p:xfrm>
        <a:graphic>
          <a:graphicData uri="http://schemas.openxmlformats.org/drawingml/2006/table">
            <a:tbl>
              <a:tblPr/>
              <a:tblGrid>
                <a:gridCol w="1425758"/>
                <a:gridCol w="1425758"/>
                <a:gridCol w="1425758"/>
                <a:gridCol w="1425758"/>
                <a:gridCol w="1425758"/>
              </a:tblGrid>
              <a:tr h="760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</a:rPr>
                        <a:t>Emissions class</a:t>
                      </a:r>
                      <a:endParaRPr lang="en-GB" sz="1800" baseline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GB" sz="1800" baseline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GB" sz="1800" baseline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  <a:endParaRPr lang="en-GB" sz="1800" b="1" kern="1200" baseline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GB" sz="1800" baseline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badge</a:t>
                      </a:r>
                      <a:endParaRPr lang="en-GB" sz="1600" b="0" kern="1200" baseline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No badge</a:t>
                      </a:r>
                      <a:endParaRPr lang="en-GB" sz="1600" b="0" kern="1200" baseline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noProof="0">
                        <a:latin typeface="Times New Roman"/>
                        <a:ea typeface="Times New Roman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noProof="0" dirty="0">
                        <a:latin typeface="Times New Roman"/>
                        <a:ea typeface="Times New Roman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noProof="0">
                        <a:latin typeface="Times New Roman"/>
                        <a:ea typeface="Times New Roman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Requirement for diesel vehicles</a:t>
                      </a:r>
                      <a:endParaRPr lang="en-GB" sz="1600" b="0" kern="1200" baseline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Euro 1 or worse</a:t>
                      </a:r>
                      <a:endParaRPr lang="en-GB" sz="1600" b="0" kern="1200" baseline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1200" baseline="0" noProof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Euro 2 or Euro 1 particulate filter</a:t>
                      </a:r>
                      <a:endParaRPr lang="en-GB" sz="1600" b="0" kern="1200" baseline="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1200" baseline="0" noProof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Euro 3 or Euro 2 particulate filter</a:t>
                      </a:r>
                      <a:endParaRPr lang="en-GB" sz="1600" b="0" kern="1200" baseline="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1200" baseline="0" noProof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Euro 4 or Euro 3 particulate filter</a:t>
                      </a:r>
                      <a:endParaRPr lang="en-GB" sz="1600" b="0" kern="1200" baseline="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2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Requirement for petrol vehicles</a:t>
                      </a:r>
                      <a:endParaRPr lang="en-GB" sz="1600" b="0" kern="1200" baseline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1200" baseline="0" noProof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Without a catalytic converter</a:t>
                      </a:r>
                      <a:endParaRPr lang="en-GB" sz="1600" b="0" kern="1200" baseline="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1200" baseline="0" noProof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 </a:t>
                      </a:r>
                      <a:endParaRPr lang="en-GB" sz="1600" b="0" kern="1200" baseline="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1200" baseline="0" noProof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 </a:t>
                      </a:r>
                      <a:endParaRPr lang="en-GB" sz="1600" b="0" kern="1200" baseline="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Euro 1 with catalytic converter or better</a:t>
                      </a:r>
                      <a:endParaRPr lang="en-GB" sz="1600" b="0" kern="1200" baseline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Bild 50" descr="http://www.lowemissionzones.eu/images/stories/map_images/2DE95da0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783" y="2498725"/>
            <a:ext cx="922338" cy="930275"/>
          </a:xfrm>
          <a:prstGeom prst="rect">
            <a:avLst/>
          </a:prstGeom>
          <a:noFill/>
        </p:spPr>
      </p:pic>
      <p:pic>
        <p:nvPicPr>
          <p:cNvPr id="13" name="Bild 51" descr="http://www.lowemissionzones.eu/images/stories/map_images/2DEm2249c7f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498725"/>
            <a:ext cx="906463" cy="922338"/>
          </a:xfrm>
          <a:prstGeom prst="rect">
            <a:avLst/>
          </a:prstGeom>
          <a:noFill/>
        </p:spPr>
      </p:pic>
      <p:pic>
        <p:nvPicPr>
          <p:cNvPr id="14" name="Bild 52" descr="http://www.lowemissionzones.eu/images/stories/map_images/2DEm4f9be1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490787"/>
            <a:ext cx="930275" cy="930275"/>
          </a:xfrm>
          <a:prstGeom prst="rect">
            <a:avLst/>
          </a:prstGeom>
          <a:noFill/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9552" y="5791472"/>
            <a:ext cx="720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(35. Federal Immission Control Ordinance – Marking Ordinance)</a:t>
            </a: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705725" cy="6492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LEZ road sign according to national framework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/>
              <a:t>September 26, </a:t>
            </a:r>
            <a:r>
              <a:rPr lang="de-DE" dirty="0" smtClean="0"/>
              <a:t>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13</a:t>
            </a:fld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3" y="6453188"/>
            <a:ext cx="5112792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sp>
        <p:nvSpPr>
          <p:cNvPr id="12" name="Geschweifte Klammer links 11"/>
          <p:cNvSpPr/>
          <p:nvPr/>
        </p:nvSpPr>
        <p:spPr>
          <a:xfrm rot="5400000">
            <a:off x="2735796" y="1592796"/>
            <a:ext cx="576064" cy="3672408"/>
          </a:xfrm>
          <a:prstGeom prst="leftBrace">
            <a:avLst>
              <a:gd name="adj1" fmla="val 56924"/>
              <a:gd name="adj2" fmla="val 50184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Picture 3" descr="DE Euro 3 Low Emission Zone Road 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84784"/>
            <a:ext cx="1800200" cy="2683167"/>
          </a:xfrm>
          <a:prstGeom prst="rect">
            <a:avLst/>
          </a:prstGeom>
          <a:noFill/>
        </p:spPr>
      </p:pic>
      <p:pic>
        <p:nvPicPr>
          <p:cNvPr id="10" name="Picture 4" descr="DE Euro 4 Low Emission Zone Road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1872208" cy="2839311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899592" y="465313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DE Euro 2 LEZ		DE Euro 3 LEZ  		DE Euro 4 LEZ  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484784"/>
            <a:ext cx="18722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5022468"/>
            <a:ext cx="1760708" cy="121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3059832" y="6093296"/>
            <a:ext cx="5796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Source: http://www.lowemissionzones.eu/countries-mainmenu-147/germany-mainmenu-61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705725" cy="6492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Low Emission Zones in Germany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/>
              <a:t>September 26, </a:t>
            </a:r>
            <a:r>
              <a:rPr lang="de-DE" dirty="0" smtClean="0"/>
              <a:t>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14</a:t>
            </a:fld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3" y="6453188"/>
            <a:ext cx="5112792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sp>
        <p:nvSpPr>
          <p:cNvPr id="12" name="Geschweifte Klammer links 11"/>
          <p:cNvSpPr/>
          <p:nvPr/>
        </p:nvSpPr>
        <p:spPr>
          <a:xfrm rot="5400000">
            <a:off x="2735796" y="1592796"/>
            <a:ext cx="576064" cy="3672408"/>
          </a:xfrm>
          <a:prstGeom prst="leftBrace">
            <a:avLst>
              <a:gd name="adj1" fmla="val 56924"/>
              <a:gd name="adj2" fmla="val 50184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652120" y="1988840"/>
            <a:ext cx="22322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LEZ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scheduled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LEZ stage 1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ban on vehicles emission class 1 </a:t>
            </a:r>
          </a:p>
          <a:p>
            <a:endParaRPr lang="en-US" sz="14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ea typeface="Times New Roman"/>
                <a:cs typeface="Arial" pitchFamily="34" charset="0"/>
              </a:rPr>
              <a:t>LEZ stage 2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ban on vehicles emission class 1+2 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ea typeface="Times New Roman"/>
                <a:cs typeface="Arial" pitchFamily="34" charset="0"/>
              </a:rPr>
              <a:t>LEZ stage 3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ban on vehicles emission class 1+2+3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5040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1484784"/>
            <a:ext cx="3456383" cy="478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705725" cy="6492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Low Emission Zone in Berlin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/>
              <a:t>September 26, </a:t>
            </a:r>
            <a:r>
              <a:rPr lang="de-DE" dirty="0" smtClean="0"/>
              <a:t>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15</a:t>
            </a:fld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3" y="6453188"/>
            <a:ext cx="5112792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sp>
        <p:nvSpPr>
          <p:cNvPr id="16" name="Rechteck 15"/>
          <p:cNvSpPr/>
          <p:nvPr/>
        </p:nvSpPr>
        <p:spPr>
          <a:xfrm>
            <a:off x="2843808" y="6093296"/>
            <a:ext cx="6012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source:</a:t>
            </a:r>
            <a:r>
              <a:rPr lang="de-DE" sz="1100" dirty="0" smtClean="0"/>
              <a:t> http://www.lowemissionzones.eu/countries-mainmenu-147/germany-mainmenu-61</a:t>
            </a:r>
            <a:endParaRPr lang="de-DE" sz="1100" dirty="0"/>
          </a:p>
        </p:txBody>
      </p:sp>
      <p:sp>
        <p:nvSpPr>
          <p:cNvPr id="17" name="Textfeld 16"/>
          <p:cNvSpPr txBox="1"/>
          <p:nvPr/>
        </p:nvSpPr>
        <p:spPr>
          <a:xfrm>
            <a:off x="5076056" y="1700808"/>
            <a:ext cx="3816424" cy="21852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Arial" pitchFamily="34" charset="0"/>
                <a:cs typeface="Arial" pitchFamily="34" charset="0"/>
              </a:rPr>
              <a:t>Abstract:</a:t>
            </a:r>
          </a:p>
          <a:p>
            <a:pPr>
              <a:buFont typeface="Symbol" pitchFamily="18" charset="2"/>
              <a:buChar char="-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introduced in two stages (2008, 2010),</a:t>
            </a:r>
          </a:p>
          <a:p>
            <a:pPr marL="177800" indent="-177800">
              <a:buFont typeface="Symbol" pitchFamily="18" charset="2"/>
              <a:buChar char="-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comprehending the central city area,</a:t>
            </a:r>
          </a:p>
          <a:p>
            <a:pPr>
              <a:buFont typeface="Symbol" pitchFamily="18" charset="2"/>
              <a:buChar char="-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dimension: 88 km</a:t>
            </a:r>
            <a:r>
              <a:rPr lang="en-GB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Symbol" pitchFamily="18" charset="2"/>
              <a:buChar char="-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more than 1,1 Mio. residents,</a:t>
            </a:r>
          </a:p>
          <a:p>
            <a:pPr>
              <a:buFont typeface="Symbol" pitchFamily="18" charset="2"/>
              <a:buChar char="-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delimited by the local, railway loop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73898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539552" y="5445224"/>
            <a:ext cx="763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01.01.2008, first  stage: all vehicles </a:t>
            </a:r>
            <a:r>
              <a:rPr lang="en-GB" sz="1600" b="1" dirty="0" smtClean="0"/>
              <a:t>without</a:t>
            </a:r>
            <a:r>
              <a:rPr lang="en-GB" sz="1600" dirty="0" smtClean="0"/>
              <a:t> badge </a:t>
            </a:r>
            <a:r>
              <a:rPr lang="en-GB" sz="1600" b="1" dirty="0" smtClean="0"/>
              <a:t>are restricted</a:t>
            </a:r>
            <a:r>
              <a:rPr lang="en-GB" sz="1600" dirty="0" smtClean="0"/>
              <a:t> </a:t>
            </a:r>
            <a:r>
              <a:rPr lang="en-GB" sz="1600" b="1" dirty="0" smtClean="0"/>
              <a:t>from entering </a:t>
            </a:r>
          </a:p>
          <a:p>
            <a:r>
              <a:rPr lang="en-GB" sz="1600" dirty="0" smtClean="0"/>
              <a:t>01.01.2010, second stage: only vehicles with </a:t>
            </a:r>
            <a:r>
              <a:rPr lang="en-GB" sz="1600" b="1" dirty="0" smtClean="0"/>
              <a:t>green</a:t>
            </a:r>
            <a:r>
              <a:rPr lang="en-GB" sz="1600" dirty="0" smtClean="0"/>
              <a:t> badge        </a:t>
            </a:r>
            <a:r>
              <a:rPr lang="en-GB" sz="1600" b="1" dirty="0" smtClean="0"/>
              <a:t>are admitted  </a:t>
            </a:r>
            <a:endParaRPr lang="en-GB" sz="1600" b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805264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Impact of LEZ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in Berlin</a:t>
            </a: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709120"/>
          </a:xfrm>
          <a:solidFill>
            <a:srgbClr val="CCFFCC"/>
          </a:solidFill>
        </p:spPr>
        <p:txBody>
          <a:bodyPr/>
          <a:lstStyle/>
          <a:p>
            <a:pPr marL="269875" indent="-269875">
              <a:buFont typeface="Wingdings" pitchFamily="2" charset="2"/>
              <a:buChar char="Ø"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269875" indent="-269875"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Impact on vehicle fleet</a:t>
            </a:r>
          </a:p>
          <a:p>
            <a:pPr marL="1069975" lvl="2" indent="-269875">
              <a:buFont typeface="Wingdings" pitchFamily="2" charset="2"/>
              <a:buChar char="Ø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accelerated modernisation of vehicle fleet</a:t>
            </a:r>
          </a:p>
          <a:p>
            <a:pPr marL="1069975" lvl="2" indent="-269875">
              <a:buFont typeface="Wingdings" pitchFamily="2" charset="2"/>
              <a:buChar char="Ø"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1069975" lvl="2" indent="-269875">
              <a:buFont typeface="Wingdings" pitchFamily="2" charset="2"/>
              <a:buChar char="Ø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 high number of cars retrofitted with particulate filters</a:t>
            </a:r>
          </a:p>
          <a:p>
            <a:pPr marL="1069975" lvl="2" indent="-269875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270000" lvl="2" indent="-269875">
              <a:spcBef>
                <a:spcPts val="432"/>
              </a:spcBef>
              <a:buNone/>
            </a:pP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	Impact on air pollution</a:t>
            </a:r>
          </a:p>
          <a:p>
            <a:pPr marL="1069975" lvl="2" indent="-269875" defTabSz="517525">
              <a:lnSpc>
                <a:spcPct val="90000"/>
              </a:lnSpc>
              <a:buSzPct val="85000"/>
              <a:buFont typeface="Wingdings" pitchFamily="2" charset="2"/>
              <a:buChar char="Ø"/>
              <a:tabLst>
                <a:tab pos="722313" algn="l"/>
              </a:tabLst>
            </a:pPr>
            <a:r>
              <a:rPr lang="en-US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58 % or 173 t/yr Diesel particle emission reduction</a:t>
            </a:r>
          </a:p>
          <a:p>
            <a:pPr marL="1069975" lvl="2" indent="-269875" defTabSz="517525">
              <a:lnSpc>
                <a:spcPct val="90000"/>
              </a:lnSpc>
              <a:buSzPct val="85000"/>
              <a:buFont typeface="Wingdings" pitchFamily="2" charset="2"/>
              <a:buChar char="Ø"/>
              <a:tabLst>
                <a:tab pos="722313" algn="l"/>
              </a:tabLs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69975" lvl="2" indent="-269875" defTabSz="517525">
              <a:lnSpc>
                <a:spcPct val="90000"/>
              </a:lnSpc>
              <a:buSzPct val="85000"/>
              <a:buFont typeface="Wingdings" pitchFamily="2" charset="2"/>
              <a:buChar char="Ø"/>
              <a:tabLst>
                <a:tab pos="722313" algn="l"/>
              </a:tabLst>
            </a:pPr>
            <a:r>
              <a:rPr lang="en-US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20 % or 1517 t/yr NO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emission reduction</a:t>
            </a:r>
          </a:p>
          <a:p>
            <a:pPr marL="1069975" lvl="2" indent="-269875" defTabSz="517525">
              <a:lnSpc>
                <a:spcPct val="90000"/>
              </a:lnSpc>
              <a:buSzPct val="85000"/>
              <a:buFont typeface="Wingdings" pitchFamily="2" charset="2"/>
              <a:buChar char="Ø"/>
              <a:tabLst>
                <a:tab pos="722313" algn="l"/>
              </a:tabLs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69975" lvl="2" indent="-269875" defTabSz="517525">
              <a:lnSpc>
                <a:spcPct val="90000"/>
              </a:lnSpc>
              <a:buSzPct val="85000"/>
              <a:buFont typeface="Wingdings" pitchFamily="2" charset="2"/>
              <a:buChar char="Ø"/>
              <a:tabLst>
                <a:tab pos="722313" algn="l"/>
              </a:tabLs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PM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annual mean  -7 %, 10 excess days prevented  </a:t>
            </a:r>
          </a:p>
          <a:p>
            <a:pPr marL="1069975" lvl="2" indent="-269875" defTabSz="517525">
              <a:lnSpc>
                <a:spcPct val="90000"/>
              </a:lnSpc>
              <a:buSzPct val="85000"/>
              <a:buFont typeface="Wingdings" pitchFamily="2" charset="2"/>
              <a:buChar char="Ø"/>
              <a:tabLst>
                <a:tab pos="722313" algn="l"/>
              </a:tabLs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69975" lvl="2" indent="-269875" defTabSz="517525">
              <a:lnSpc>
                <a:spcPct val="90000"/>
              </a:lnSpc>
              <a:buSzPct val="85000"/>
              <a:buFont typeface="Wingdings" pitchFamily="2" charset="2"/>
              <a:buChar char="Ø"/>
              <a:tabLst>
                <a:tab pos="722313" algn="l"/>
              </a:tabLs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annual mean -5 %</a:t>
            </a: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250825" y="6453188"/>
            <a:ext cx="1440855" cy="268287"/>
          </a:xfrm>
          <a:noFill/>
        </p:spPr>
        <p:txBody>
          <a:bodyPr/>
          <a:lstStyle/>
          <a:p>
            <a:r>
              <a:rPr lang="de-DE" dirty="0"/>
              <a:t>September 26, </a:t>
            </a:r>
            <a:r>
              <a:rPr lang="de-DE" dirty="0" smtClean="0"/>
              <a:t>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532440" y="6453188"/>
            <a:ext cx="360735" cy="268287"/>
          </a:xfrm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16</a:t>
            </a:fld>
            <a:r>
              <a:rPr lang="de-DE" dirty="0" smtClean="0"/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2" y="6453188"/>
            <a:ext cx="5328815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Problems?</a:t>
            </a: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2350" cy="4709120"/>
          </a:xfrm>
          <a:solidFill>
            <a:srgbClr val="CCFFCC"/>
          </a:solidFill>
        </p:spPr>
        <p:txBody>
          <a:bodyPr/>
          <a:lstStyle/>
          <a:p>
            <a:pPr>
              <a:buNone/>
            </a:pPr>
            <a:endParaRPr lang="en-US" sz="1800" dirty="0" smtClean="0">
              <a:solidFill>
                <a:srgbClr val="336600"/>
              </a:solidFill>
            </a:endParaRPr>
          </a:p>
          <a:p>
            <a:pPr>
              <a:buNone/>
            </a:pP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Problems with measuring the effects of an LEZ</a:t>
            </a:r>
            <a:endParaRPr lang="en-US" sz="1800" dirty="0" smtClean="0">
              <a:solidFill>
                <a:srgbClr val="336600"/>
              </a:solidFill>
            </a:endParaRPr>
          </a:p>
          <a:p>
            <a:pPr marL="1069975" lvl="2" indent="-269875">
              <a:spcBef>
                <a:spcPts val="432"/>
              </a:spcBef>
              <a:buFont typeface="Wingdings" pitchFamily="2" charset="2"/>
              <a:buChar char="Ø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69975" lvl="2" indent="-269875">
              <a:spcBef>
                <a:spcPts val="432"/>
              </a:spcBef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traffic is only one 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of PM and NO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X</a:t>
            </a:r>
          </a:p>
          <a:p>
            <a:pPr marL="1069975" lvl="2" indent="-269875">
              <a:buFont typeface="Wingdings" pitchFamily="2" charset="2"/>
              <a:buChar char="Ø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69975" lvl="2" indent="-269875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measured data is 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weather-dependent</a:t>
            </a:r>
          </a:p>
          <a:p>
            <a:pPr marL="1069975" lvl="2" indent="-269875">
              <a:buFont typeface="Wingdings" pitchFamily="2" charset="2"/>
              <a:buChar char="Ø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69975" lvl="2" indent="-269875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additional dependence of the emissions on local 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traffic situation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069975" lvl="2" indent="-269875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traffic increase/decrease + congestion</a:t>
            </a:r>
          </a:p>
          <a:p>
            <a:pPr marL="1069975" lvl="2" indent="-269875">
              <a:buNone/>
            </a:pPr>
            <a:endParaRPr lang="en-US" sz="1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069975" lvl="2" indent="-269875">
              <a:buNone/>
            </a:pPr>
            <a:endParaRPr lang="en-US" sz="1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069975" lvl="2" indent="-269875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 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continued measurements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are necessary</a:t>
            </a:r>
          </a:p>
          <a:p>
            <a:pPr marL="1069975" lvl="2" indent="-269875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69975" lvl="2" indent="-269875" defTabSz="517525">
              <a:lnSpc>
                <a:spcPct val="90000"/>
              </a:lnSpc>
              <a:buSzPct val="85000"/>
              <a:buFont typeface="Wingdings" pitchFamily="2" charset="2"/>
              <a:buChar char="Ø"/>
              <a:tabLst>
                <a:tab pos="722313" algn="l"/>
              </a:tabLs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250825" y="6453188"/>
            <a:ext cx="1440855" cy="268287"/>
          </a:xfrm>
          <a:noFill/>
        </p:spPr>
        <p:txBody>
          <a:bodyPr/>
          <a:lstStyle/>
          <a:p>
            <a:r>
              <a:rPr lang="de-DE" dirty="0"/>
              <a:t>September 26, </a:t>
            </a:r>
            <a:r>
              <a:rPr lang="de-DE" dirty="0" smtClean="0"/>
              <a:t>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532440" y="6453188"/>
            <a:ext cx="360735" cy="268287"/>
          </a:xfrm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17</a:t>
            </a:fld>
            <a:r>
              <a:rPr lang="de-DE" dirty="0" smtClean="0"/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2" y="6453188"/>
            <a:ext cx="5328815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Combining measures!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250825" y="6453188"/>
            <a:ext cx="1440855" cy="268287"/>
          </a:xfrm>
          <a:noFill/>
        </p:spPr>
        <p:txBody>
          <a:bodyPr/>
          <a:lstStyle/>
          <a:p>
            <a:r>
              <a:rPr lang="de-DE" dirty="0"/>
              <a:t>September 26, 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532440" y="6453188"/>
            <a:ext cx="360735" cy="268287"/>
          </a:xfrm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18</a:t>
            </a:fld>
            <a:r>
              <a:rPr lang="de-DE" dirty="0" smtClean="0"/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2" y="6453188"/>
            <a:ext cx="5328815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179512" y="1628800"/>
            <a:ext cx="8642350" cy="47091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ichtern\Desktop\387604_web_R_by_Thomas Siepmann_pixelio.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608512" cy="3456384"/>
          </a:xfrm>
          <a:prstGeom prst="rect">
            <a:avLst/>
          </a:prstGeom>
          <a:noFill/>
        </p:spPr>
      </p:pic>
      <p:pic>
        <p:nvPicPr>
          <p:cNvPr id="1027" name="Picture 3" descr="C:\Users\richtern\Desktop\659492_web_R_B_by_Erich Westendarp_pixelio.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726889" cy="2375892"/>
          </a:xfrm>
          <a:prstGeom prst="rect">
            <a:avLst/>
          </a:prstGeom>
          <a:noFill/>
        </p:spPr>
      </p:pic>
      <p:pic>
        <p:nvPicPr>
          <p:cNvPr id="1028" name="Picture 4" descr="C:\Users\richtern\Desktop\25937_web_R_by_Uwe Steinbrich_pixelio.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3744416" cy="2499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123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12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/>
              <a:t>September 26, 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12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55C126-6748-497C-843B-7D73EE50DCA8}" type="slidenum">
              <a:rPr lang="de-DE" smtClean="0"/>
              <a:pPr/>
              <a:t>19</a:t>
            </a:fld>
            <a:r>
              <a:rPr lang="de-DE" dirty="0" smtClean="0"/>
              <a:t>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3207" y="1124744"/>
            <a:ext cx="8642350" cy="51101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e-DE" sz="24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de-DE" sz="3200" dirty="0" smtClean="0">
                <a:latin typeface="Calibri" pitchFamily="34" charset="0"/>
                <a:cs typeface="Calibri" pitchFamily="34" charset="0"/>
              </a:rPr>
              <a:t>THANK YOU FOR</a:t>
            </a:r>
          </a:p>
          <a:p>
            <a:pPr>
              <a:spcBef>
                <a:spcPct val="0"/>
              </a:spcBef>
            </a:pPr>
            <a:r>
              <a:rPr lang="de-DE" sz="3200" dirty="0" smtClean="0">
                <a:latin typeface="Calibri" pitchFamily="34" charset="0"/>
                <a:cs typeface="Calibri" pitchFamily="34" charset="0"/>
              </a:rPr>
              <a:t>	YOUR ATTENTION </a:t>
            </a:r>
          </a:p>
          <a:p>
            <a:pPr>
              <a:spcBef>
                <a:spcPct val="0"/>
              </a:spcBef>
            </a:pPr>
            <a:endParaRPr lang="de-DE" sz="24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</a:pPr>
            <a:endParaRPr lang="de-DE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de-DE" sz="2400" dirty="0" smtClean="0">
                <a:latin typeface="Calibri" pitchFamily="34" charset="0"/>
                <a:cs typeface="Calibri" pitchFamily="34" charset="0"/>
              </a:rPr>
              <a:t>		Nadja Richter</a:t>
            </a:r>
            <a:r>
              <a:rPr lang="de-DE" sz="24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2400" dirty="0">
                <a:latin typeface="Calibri" pitchFamily="34" charset="0"/>
                <a:cs typeface="Calibri" pitchFamily="34" charset="0"/>
              </a:rPr>
            </a:br>
            <a:r>
              <a:rPr lang="de-DE" sz="2400" dirty="0" smtClean="0">
                <a:latin typeface="Calibri" pitchFamily="34" charset="0"/>
                <a:cs typeface="Calibri" pitchFamily="34" charset="0"/>
              </a:rPr>
              <a:t>	     nadja.richter@uba.de</a:t>
            </a:r>
            <a:r>
              <a:rPr lang="de-DE" sz="24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2400" dirty="0">
                <a:latin typeface="Calibri" pitchFamily="34" charset="0"/>
                <a:cs typeface="Calibri" pitchFamily="34" charset="0"/>
              </a:rPr>
            </a:br>
            <a:r>
              <a:rPr lang="de-DE" sz="24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2400" dirty="0">
                <a:latin typeface="Calibri" pitchFamily="34" charset="0"/>
                <a:cs typeface="Calibri" pitchFamily="34" charset="0"/>
              </a:rPr>
            </a:br>
            <a:r>
              <a:rPr lang="de-D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de-DE" sz="2400" u="sng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www.umweltbundesamt.de</a:t>
            </a:r>
            <a:endParaRPr lang="de-DE" sz="2400" u="sng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8" name="Textfeld 7"/>
          <p:cNvSpPr txBox="1">
            <a:spLocks noChangeArrowheads="1"/>
          </p:cNvSpPr>
          <p:nvPr/>
        </p:nvSpPr>
        <p:spPr bwMode="auto">
          <a:xfrm>
            <a:off x="1979712" y="6453188"/>
            <a:ext cx="5688632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pic>
        <p:nvPicPr>
          <p:cNvPr id="2050" name="Picture 2" descr="C:\Users\richtern\Desktop\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2828123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179512" y="1628800"/>
            <a:ext cx="8642350" cy="47091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/>
              <a:t>September 26, </a:t>
            </a:r>
            <a:r>
              <a:rPr lang="de-DE" dirty="0" smtClean="0"/>
              <a:t>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2</a:t>
            </a:fld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3" y="6453188"/>
            <a:ext cx="5112792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b="0" dirty="0" smtClean="0"/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FACT: air pollutants = health risk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C:\Users\richtern\Desktop\6875_web_R_by_Jens Goetzke_pixelio.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72816"/>
            <a:ext cx="5088565" cy="381642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Picture 7" descr="C:\Users\richtern\Desktop\599904_web_R_K_by_Dieter Schütz_pixelio.d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34272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467544" y="5805264"/>
            <a:ext cx="807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 improving health protection means reducing traffic related emissions</a:t>
            </a:r>
            <a:endParaRPr lang="de-DE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/>
              <a:t>September 26, </a:t>
            </a:r>
            <a:r>
              <a:rPr lang="de-DE" dirty="0" smtClean="0"/>
              <a:t>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3</a:t>
            </a:fld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3" y="6453188"/>
            <a:ext cx="5112792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PM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Emissions in Germany 2010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Share of Transport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m 10"/>
          <p:cNvGraphicFramePr/>
          <p:nvPr/>
        </p:nvGraphicFramePr>
        <p:xfrm>
          <a:off x="539552" y="764704"/>
          <a:ext cx="741682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683568" y="6093296"/>
            <a:ext cx="6882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Source: National Trend </a:t>
            </a:r>
            <a:r>
              <a:rPr lang="de-DE" sz="1100" dirty="0" err="1" smtClean="0"/>
              <a:t>Tables</a:t>
            </a:r>
            <a:r>
              <a:rPr lang="de-DE" sz="1100" dirty="0" smtClean="0"/>
              <a:t> </a:t>
            </a:r>
            <a:r>
              <a:rPr lang="de-DE" sz="1100" dirty="0" err="1" smtClean="0"/>
              <a:t>for</a:t>
            </a:r>
            <a:r>
              <a:rPr lang="de-DE" sz="1100" dirty="0" smtClean="0"/>
              <a:t> </a:t>
            </a:r>
            <a:r>
              <a:rPr lang="de-DE" sz="1100" dirty="0" err="1" smtClean="0"/>
              <a:t>the</a:t>
            </a:r>
            <a:r>
              <a:rPr lang="de-DE" sz="1100" dirty="0" smtClean="0"/>
              <a:t> German </a:t>
            </a:r>
            <a:r>
              <a:rPr lang="de-DE" sz="1100" dirty="0" err="1" smtClean="0"/>
              <a:t>Atmospheric</a:t>
            </a:r>
            <a:r>
              <a:rPr lang="de-DE" sz="1100" dirty="0" smtClean="0"/>
              <a:t> Emission Reporting 1990-2010; TREMOD 5.25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/>
              <a:t>September 26, </a:t>
            </a:r>
            <a:r>
              <a:rPr lang="de-DE" dirty="0" smtClean="0"/>
              <a:t>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4</a:t>
            </a:fld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3" y="6453188"/>
            <a:ext cx="5112792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Emissions in Germany 2010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Share of Transport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m 9"/>
          <p:cNvGraphicFramePr/>
          <p:nvPr/>
        </p:nvGraphicFramePr>
        <p:xfrm>
          <a:off x="251520" y="90872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611560" y="6093296"/>
            <a:ext cx="6882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Source: National Trend </a:t>
            </a:r>
            <a:r>
              <a:rPr lang="de-DE" sz="1100" dirty="0" err="1" smtClean="0"/>
              <a:t>Tables</a:t>
            </a:r>
            <a:r>
              <a:rPr lang="de-DE" sz="1100" dirty="0" smtClean="0"/>
              <a:t> </a:t>
            </a:r>
            <a:r>
              <a:rPr lang="de-DE" sz="1100" dirty="0" err="1" smtClean="0"/>
              <a:t>for</a:t>
            </a:r>
            <a:r>
              <a:rPr lang="de-DE" sz="1100" dirty="0" smtClean="0"/>
              <a:t> </a:t>
            </a:r>
            <a:r>
              <a:rPr lang="de-DE" sz="1100" dirty="0" err="1" smtClean="0"/>
              <a:t>the</a:t>
            </a:r>
            <a:r>
              <a:rPr lang="de-DE" sz="1100" dirty="0" smtClean="0"/>
              <a:t> German </a:t>
            </a:r>
            <a:r>
              <a:rPr lang="de-DE" sz="1100" dirty="0" err="1" smtClean="0"/>
              <a:t>Atmospheric</a:t>
            </a:r>
            <a:r>
              <a:rPr lang="de-DE" sz="1100" dirty="0" smtClean="0"/>
              <a:t> Emission Reporting 1990-2010; TREMOD 5.25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PM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Emissions from Transport Germany 1960-2030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/>
              <a:t>September 26, </a:t>
            </a:r>
            <a:r>
              <a:rPr lang="de-DE" dirty="0" smtClean="0"/>
              <a:t>2013</a:t>
            </a: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5</a:t>
            </a:fld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3" y="6453188"/>
            <a:ext cx="5112792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graphicFrame>
        <p:nvGraphicFramePr>
          <p:cNvPr id="10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5577666"/>
              </p:ext>
            </p:extLst>
          </p:nvPr>
        </p:nvGraphicFramePr>
        <p:xfrm>
          <a:off x="251520" y="1484784"/>
          <a:ext cx="83529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Gerade Verbindung 3"/>
          <p:cNvCxnSpPr/>
          <p:nvPr/>
        </p:nvCxnSpPr>
        <p:spPr bwMode="auto">
          <a:xfrm flipV="1">
            <a:off x="6358590" y="2132856"/>
            <a:ext cx="0" cy="33843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Emissions from Transport Germany 1960-2030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/>
              <a:t>September 26, </a:t>
            </a:r>
            <a:r>
              <a:rPr lang="de-DE" dirty="0" smtClean="0"/>
              <a:t>2013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/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6</a:t>
            </a:fld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3" y="6453188"/>
            <a:ext cx="5112792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graphicFrame>
        <p:nvGraphicFramePr>
          <p:cNvPr id="10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6924118"/>
              </p:ext>
            </p:extLst>
          </p:nvPr>
        </p:nvGraphicFramePr>
        <p:xfrm>
          <a:off x="251520" y="1412776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EU Air Quality Targets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Limit Values for the protection of human health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/>
              <a:t>September 26, </a:t>
            </a:r>
            <a:r>
              <a:rPr lang="de-DE" dirty="0" smtClean="0"/>
              <a:t>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7</a:t>
            </a:fld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3" y="6453188"/>
            <a:ext cx="5112792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sp>
        <p:nvSpPr>
          <p:cNvPr id="12" name="Geschweifte Klammer links 11"/>
          <p:cNvSpPr/>
          <p:nvPr/>
        </p:nvSpPr>
        <p:spPr>
          <a:xfrm rot="5400000">
            <a:off x="2735796" y="1592796"/>
            <a:ext cx="576064" cy="3672408"/>
          </a:xfrm>
          <a:prstGeom prst="leftBrace">
            <a:avLst>
              <a:gd name="adj1" fmla="val 56924"/>
              <a:gd name="adj2" fmla="val 50184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8768072"/>
              </p:ext>
            </p:extLst>
          </p:nvPr>
        </p:nvGraphicFramePr>
        <p:xfrm>
          <a:off x="251520" y="1556793"/>
          <a:ext cx="8496944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543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60" baseline="0" noProof="0" dirty="0" smtClean="0"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en-GB" sz="1560" b="1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Pollutant</a:t>
                      </a:r>
                      <a:endParaRPr lang="en-GB" sz="1560" baseline="0" noProof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60" b="1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Averaging period</a:t>
                      </a:r>
                      <a:endParaRPr lang="en-GB" sz="1560" baseline="0" noProof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60" b="1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Limit value*</a:t>
                      </a:r>
                      <a:endParaRPr lang="en-GB" sz="1560" baseline="0" noProof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60" b="1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Date by which value is to be met</a:t>
                      </a:r>
                      <a:endParaRPr lang="en-GB" sz="1560" baseline="0" noProof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72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 NO</a:t>
                      </a:r>
                      <a:r>
                        <a:rPr lang="en-GB" sz="1500" baseline="-25000" noProof="0" dirty="0" smtClean="0">
                          <a:latin typeface="Arial" pitchFamily="34" charset="0"/>
                          <a:ea typeface="Times New Roman"/>
                        </a:rPr>
                        <a:t>2</a:t>
                      </a: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1-hour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200 µg/m</a:t>
                      </a:r>
                      <a:r>
                        <a:rPr lang="en-GB" sz="1500" baseline="30000" noProof="0" dirty="0" smtClean="0">
                          <a:latin typeface="Arial" pitchFamily="34" charset="0"/>
                          <a:ea typeface="Times New Roman"/>
                        </a:rPr>
                        <a:t>3</a:t>
                      </a: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 not to be exceeded &gt; 18 times a calendar year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1 January 2010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3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NO</a:t>
                      </a:r>
                      <a:r>
                        <a:rPr lang="en-GB" sz="1500" baseline="-25000" noProof="0" dirty="0" smtClean="0">
                          <a:latin typeface="Arial" pitchFamily="34" charset="0"/>
                          <a:ea typeface="Times New Roman"/>
                        </a:rPr>
                        <a:t>2</a:t>
                      </a: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 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Calendar year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40 µg/m</a:t>
                      </a:r>
                      <a:r>
                        <a:rPr lang="en-GB" sz="1500" baseline="30000" noProof="0" dirty="0" smtClean="0">
                          <a:latin typeface="Arial" pitchFamily="34" charset="0"/>
                          <a:ea typeface="Times New Roman"/>
                        </a:rPr>
                        <a:t>3</a:t>
                      </a: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 (21 ppb)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1 January 2010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72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PM</a:t>
                      </a:r>
                      <a:r>
                        <a:rPr lang="en-GB" sz="1500" baseline="-25000" noProof="0" dirty="0" smtClean="0">
                          <a:latin typeface="Arial" pitchFamily="34" charset="0"/>
                          <a:ea typeface="Times New Roman"/>
                        </a:rPr>
                        <a:t>10</a:t>
                      </a: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         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24-hour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50 µg/m</a:t>
                      </a:r>
                      <a:r>
                        <a:rPr lang="en-GB" sz="1500" baseline="30000" noProof="0" dirty="0" smtClean="0">
                          <a:latin typeface="Arial" pitchFamily="34" charset="0"/>
                          <a:ea typeface="Times New Roman"/>
                        </a:rPr>
                        <a:t>3</a:t>
                      </a: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, not to be exceeded &gt; 35 times a calendar year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1 January 2005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3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PM</a:t>
                      </a:r>
                      <a:r>
                        <a:rPr lang="en-GB" sz="1500" baseline="-25000" noProof="0" dirty="0" smtClean="0">
                          <a:latin typeface="Arial" pitchFamily="34" charset="0"/>
                          <a:ea typeface="Times New Roman"/>
                        </a:rPr>
                        <a:t>10</a:t>
                      </a: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 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Calendar year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40 µg/m</a:t>
                      </a:r>
                      <a:r>
                        <a:rPr lang="en-GB" sz="1500" baseline="30000" noProof="0" dirty="0" smtClean="0">
                          <a:latin typeface="Arial" pitchFamily="34" charset="0"/>
                          <a:ea typeface="Times New Roman"/>
                        </a:rPr>
                        <a:t>3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1 January 2005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3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PM</a:t>
                      </a:r>
                      <a:r>
                        <a:rPr lang="en-GB" sz="1500" baseline="-25000" noProof="0" dirty="0" smtClean="0">
                          <a:latin typeface="Arial" pitchFamily="34" charset="0"/>
                          <a:ea typeface="Times New Roman"/>
                        </a:rPr>
                        <a:t>2.5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Calendar year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25 µg/m</a:t>
                      </a:r>
                      <a:r>
                        <a:rPr lang="en-GB" sz="1500" baseline="30000" noProof="0" dirty="0" smtClean="0">
                          <a:latin typeface="Arial" pitchFamily="34" charset="0"/>
                          <a:ea typeface="Times New Roman"/>
                        </a:rPr>
                        <a:t>3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Arial" pitchFamily="34" charset="0"/>
                          <a:ea typeface="Times New Roman"/>
                        </a:rPr>
                        <a:t>1 January 2015</a:t>
                      </a:r>
                      <a:endParaRPr lang="en-GB" sz="1500" noProof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39552" y="594928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  </a:t>
            </a:r>
            <a:r>
              <a:rPr lang="en-US" sz="1600" dirty="0" smtClean="0"/>
              <a:t>Limit Value is legally binding for member states. 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691480"/>
            <a:ext cx="7705725" cy="6492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Air quality in Germany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709120"/>
          </a:xfrm>
          <a:solidFill>
            <a:srgbClr val="CCFFCC"/>
          </a:solidFill>
        </p:spPr>
        <p:txBody>
          <a:bodyPr/>
          <a:lstStyle/>
          <a:p>
            <a:pPr marL="177800" indent="-177800">
              <a:buFont typeface="Arial" pitchFamily="34" charset="0"/>
              <a:buChar char="•"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European air quality limit values for sulphur dioxide, carbon monoxide, benzene and lead no longer exceeded in Germany</a:t>
            </a:r>
          </a:p>
          <a:p>
            <a:pPr marL="685800" lvl="1">
              <a:buFont typeface="Wingdings" panose="05000000000000000000" pitchFamily="2" charset="2"/>
              <a:buChar char="Ø"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685800" lvl="1">
              <a:buFont typeface="Wingdings" panose="05000000000000000000" pitchFamily="2" charset="2"/>
              <a:buChar char="Ø"/>
              <a:tabLst>
                <a:tab pos="177800" algn="l"/>
              </a:tabLs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2011: </a:t>
            </a: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excessive levels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of particulate matter (PM</a:t>
            </a:r>
            <a:r>
              <a:rPr lang="en-GB" sz="18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) and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/>
            </a:r>
            <a:br>
              <a:rPr lang="en-GB" sz="1800" dirty="0">
                <a:latin typeface="Arial" pitchFamily="34" charset="0"/>
                <a:cs typeface="Arial" pitchFamily="34" charset="0"/>
              </a:rPr>
            </a:br>
            <a:r>
              <a:rPr lang="en-GB" sz="1800" dirty="0" smtClean="0">
                <a:latin typeface="Arial" pitchFamily="34" charset="0"/>
                <a:cs typeface="Arial" pitchFamily="34" charset="0"/>
              </a:rPr>
              <a:t>nitrogen dioxide (NO</a:t>
            </a:r>
            <a:r>
              <a:rPr lang="en-GB" sz="1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) pollution</a:t>
            </a:r>
          </a:p>
          <a:p>
            <a:pPr marL="800100" lvl="2" indent="0"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d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aily averages for </a:t>
            </a: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PM</a:t>
            </a:r>
            <a:r>
              <a:rPr lang="en-GB" sz="18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GB" sz="18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above the allowable limit at </a:t>
            </a: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42 %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of  stations near urban roads</a:t>
            </a:r>
          </a:p>
          <a:p>
            <a:pPr marL="800100" lvl="2" indent="0"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GB" sz="18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levels above the allowable yearly average at </a:t>
            </a: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57 %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of stations near urban roads</a:t>
            </a:r>
          </a:p>
          <a:p>
            <a:pPr algn="ctr" eaLnBrk="1" hangingPunct="1">
              <a:buNone/>
            </a:pPr>
            <a:endParaRPr lang="en-GB" sz="1600" b="1" dirty="0" smtClean="0">
              <a:solidFill>
                <a:srgbClr val="C00000"/>
              </a:solidFill>
            </a:endParaRPr>
          </a:p>
          <a:p>
            <a:pPr algn="ctr" eaLnBrk="1" hangingPunct="1">
              <a:buNone/>
            </a:pPr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Many German cities record significant instances of </a:t>
            </a:r>
            <a:b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exceeding the tolerated limit!</a:t>
            </a:r>
          </a:p>
          <a:p>
            <a:pPr eaLnBrk="1" hangingPunct="1">
              <a:buNone/>
            </a:pPr>
            <a:endParaRPr lang="de-DE" sz="2400" dirty="0" smtClean="0"/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250825" y="6453188"/>
            <a:ext cx="1440855" cy="268287"/>
          </a:xfrm>
          <a:noFill/>
        </p:spPr>
        <p:txBody>
          <a:bodyPr/>
          <a:lstStyle/>
          <a:p>
            <a:r>
              <a:rPr lang="de-DE" dirty="0"/>
              <a:t>September 26, 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532440" y="6453188"/>
            <a:ext cx="360735" cy="268287"/>
          </a:xfrm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8</a:t>
            </a:fld>
            <a:r>
              <a:rPr lang="de-DE" dirty="0" smtClean="0"/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2" y="6453188"/>
            <a:ext cx="5328815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467544" y="5949280"/>
            <a:ext cx="8208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100" dirty="0" smtClean="0">
                <a:latin typeface="Arial" pitchFamily="34" charset="0"/>
              </a:rPr>
              <a:t>Source: http://www.umweltbundesamt.de/uba-info-presse-e/2012/pe12-006_how_good_is_air_quality_in_germany.htm</a:t>
            </a:r>
            <a:endParaRPr lang="de-DE" sz="11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Air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quality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Germany - PM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10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/>
              <a:t>September 26, </a:t>
            </a:r>
            <a:r>
              <a:rPr lang="de-DE" dirty="0" smtClean="0"/>
              <a:t>2013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9AEFA1-F1DA-49D4-9D1D-A1657D869392}" type="slidenum">
              <a:rPr lang="de-DE" smtClean="0"/>
              <a:pPr/>
              <a:t>9</a:t>
            </a:fld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Textfeld 5"/>
          <p:cNvSpPr txBox="1">
            <a:spLocks noChangeArrowheads="1"/>
          </p:cNvSpPr>
          <p:nvPr/>
        </p:nvSpPr>
        <p:spPr bwMode="auto">
          <a:xfrm>
            <a:off x="251520" y="188913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de-DE" sz="1600" dirty="0">
                <a:solidFill>
                  <a:srgbClr val="336600"/>
                </a:solidFill>
              </a:rPr>
              <a:t>Transport-related Air Pollution in Germany</a:t>
            </a:r>
            <a:endParaRPr lang="de-DE" sz="1600" dirty="0">
              <a:solidFill>
                <a:srgbClr val="336600"/>
              </a:solidFill>
            </a:endParaRP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195513" y="6453188"/>
            <a:ext cx="5112792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33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rgbClr val="336600"/>
                </a:solidFill>
              </a:rPr>
              <a:t>THE PEP Workshop: Focus on Urban Central </a:t>
            </a:r>
            <a:r>
              <a:rPr lang="de-DE" sz="1200" dirty="0" err="1">
                <a:solidFill>
                  <a:srgbClr val="336600"/>
                </a:solidFill>
              </a:rPr>
              <a:t>Asia</a:t>
            </a:r>
            <a:r>
              <a:rPr lang="de-DE" sz="1200" dirty="0">
                <a:solidFill>
                  <a:srgbClr val="336600"/>
                </a:solidFill>
              </a:rPr>
              <a:t> – Almaty, </a:t>
            </a:r>
            <a:r>
              <a:rPr lang="de-DE" sz="1200" dirty="0" err="1">
                <a:solidFill>
                  <a:srgbClr val="336600"/>
                </a:solidFill>
              </a:rPr>
              <a:t>Kazakhstan</a:t>
            </a:r>
            <a:r>
              <a:rPr lang="de-DE" sz="1200" dirty="0"/>
              <a:t> </a:t>
            </a:r>
          </a:p>
        </p:txBody>
      </p:sp>
      <p:sp>
        <p:nvSpPr>
          <p:cNvPr id="12" name="Geschweifte Klammer links 11"/>
          <p:cNvSpPr/>
          <p:nvPr/>
        </p:nvSpPr>
        <p:spPr>
          <a:xfrm rot="5400000">
            <a:off x="2735796" y="1592796"/>
            <a:ext cx="576064" cy="3672408"/>
          </a:xfrm>
          <a:prstGeom prst="leftBrace">
            <a:avLst>
              <a:gd name="adj1" fmla="val 56924"/>
              <a:gd name="adj2" fmla="val 50184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xmlns="" val="2651554472"/>
              </p:ext>
            </p:extLst>
          </p:nvPr>
        </p:nvGraphicFramePr>
        <p:xfrm>
          <a:off x="251520" y="1484784"/>
          <a:ext cx="8424936" cy="439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1520" y="5877272"/>
            <a:ext cx="828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Percentage share of measuring stations with concentration values exceeding the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PM</a:t>
            </a:r>
            <a:r>
              <a:rPr lang="en-US" sz="14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daily mean values of  5</a:t>
            </a:r>
            <a:r>
              <a:rPr lang="en-US" sz="1400" dirty="0" smtClean="0">
                <a:latin typeface="Arial" pitchFamily="34" charset="0"/>
                <a:ea typeface="Times New Roman"/>
              </a:rPr>
              <a:t>0 µg/m</a:t>
            </a:r>
            <a:r>
              <a:rPr lang="en-US" sz="1400" baseline="30000" dirty="0" smtClean="0">
                <a:latin typeface="Arial" pitchFamily="34" charset="0"/>
                <a:ea typeface="Times New Roman"/>
              </a:rPr>
              <a:t>3</a:t>
            </a:r>
            <a:r>
              <a:rPr lang="en-US" sz="1400" dirty="0" smtClean="0">
                <a:latin typeface="Arial" pitchFamily="34" charset="0"/>
                <a:ea typeface="Times New Roman"/>
              </a:rPr>
              <a:t>,</a:t>
            </a:r>
            <a:r>
              <a:rPr lang="en-US" sz="1400" baseline="30000" dirty="0" smtClean="0">
                <a:latin typeface="Arial" pitchFamily="34" charset="0"/>
                <a:ea typeface="Times New Roman"/>
              </a:rPr>
              <a:t>  </a:t>
            </a:r>
            <a:r>
              <a:rPr lang="en-US" sz="1400" dirty="0" smtClean="0">
                <a:latin typeface="Arial" pitchFamily="34" charset="0"/>
                <a:ea typeface="Times New Roman"/>
              </a:rPr>
              <a:t>2000 - 2011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E6C24A571B5942B35021ED62D1AAF1" ma:contentTypeVersion="0" ma:contentTypeDescription="Ein neues Dokument erstellen." ma:contentTypeScope="" ma:versionID="e534e513f2c79862bf3a9e371d8e59f9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1F4D28-1FF9-4434-8D77-50CDCF425161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10E9C5-4D96-45AD-9312-CD0D39BD8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F4E5659-6053-4486-94D0-25C82F182D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909</Words>
  <Application>Microsoft Office PowerPoint</Application>
  <PresentationFormat>Bildschirmpräsentation (4:3)</PresentationFormat>
  <Paragraphs>251</Paragraphs>
  <Slides>19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Standarddesign</vt:lpstr>
      <vt:lpstr>Folie 1</vt:lpstr>
      <vt:lpstr> FACT: air pollutants = health risk </vt:lpstr>
      <vt:lpstr>PM10 Emissions in Germany 2010 Share of Transport</vt:lpstr>
      <vt:lpstr>NOx Emissions in Germany 2010  Share of Transport</vt:lpstr>
      <vt:lpstr>PM10 Emissions from Transport Germany 1960-2030</vt:lpstr>
      <vt:lpstr>NOx Emissions from Transport Germany 1960-2030</vt:lpstr>
      <vt:lpstr>EU Air Quality Targets Limit Values for the protection of human health</vt:lpstr>
      <vt:lpstr>Air quality in Germany</vt:lpstr>
      <vt:lpstr>Air quality in Germany - PM10 </vt:lpstr>
      <vt:lpstr>What can cities and municipalities do?</vt:lpstr>
      <vt:lpstr>What are Low Emission Zones? </vt:lpstr>
      <vt:lpstr>Low Emission Zones in Germany</vt:lpstr>
      <vt:lpstr>LEZ road sign according to national framework</vt:lpstr>
      <vt:lpstr>Low Emission Zones in Germany</vt:lpstr>
      <vt:lpstr>Low Emission Zone in Berlin</vt:lpstr>
      <vt:lpstr>Impact of LEZ in Berlin</vt:lpstr>
      <vt:lpstr>Problems?</vt:lpstr>
      <vt:lpstr>Combining measures!</vt:lpstr>
      <vt:lpstr>Folie 19</vt:lpstr>
    </vt:vector>
  </TitlesOfParts>
  <Company>UBA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Thomas Haberland</dc:creator>
  <cp:lastModifiedBy>richtern</cp:lastModifiedBy>
  <cp:revision>393</cp:revision>
  <dcterms:created xsi:type="dcterms:W3CDTF">2006-03-01T16:27:55Z</dcterms:created>
  <dcterms:modified xsi:type="dcterms:W3CDTF">2013-09-23T10:24:27Z</dcterms:modified>
</cp:coreProperties>
</file>