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notesMasterIdLst>
    <p:notesMasterId r:id="rId9"/>
  </p:notesMasterIdLst>
  <p:sldIdLst>
    <p:sldId id="273" r:id="rId2"/>
    <p:sldId id="259" r:id="rId3"/>
    <p:sldId id="276" r:id="rId4"/>
    <p:sldId id="274" r:id="rId5"/>
    <p:sldId id="275" r:id="rId6"/>
    <p:sldId id="277" r:id="rId7"/>
    <p:sldId id="272" r:id="rId8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0" autoAdjust="0"/>
    <p:restoredTop sz="94660"/>
  </p:normalViewPr>
  <p:slideViewPr>
    <p:cSldViewPr>
      <p:cViewPr>
        <p:scale>
          <a:sx n="72" d="100"/>
          <a:sy n="72" d="100"/>
        </p:scale>
        <p:origin x="-2820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05E684-FCCA-4907-BE3B-D32FF4E72A71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416" y="4687052"/>
            <a:ext cx="5388931" cy="4439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926534-AFFB-4252-9B38-93DA54AE4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203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58C428-C801-426C-A585-8E67A80D5A9F}" type="datetimeFigureOut">
              <a:rPr lang="ru-RU" smtClean="0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47ADB-0EC0-43E6-9FEF-9A6BC5820C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35880E-C1FC-495D-99C0-8C4E5C91FDA8}" type="datetimeFigureOut">
              <a:rPr lang="ru-RU" smtClean="0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4C8EC7-EC77-420E-9047-461A534982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1FCDA5-6BA4-462D-AED6-BD4F4702D816}" type="datetimeFigureOut">
              <a:rPr lang="ru-RU" smtClean="0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BA221-7DB4-43B4-A9AA-E69AA6D2D5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3474B-2793-4749-A4C2-38B1D537A33C}" type="datetimeFigureOut">
              <a:rPr lang="ru-RU" smtClean="0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1FDB4-DE06-46C2-A66E-B90BD89910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7EF466-2050-4AEA-B311-90BDDE85AE57}" type="datetimeFigureOut">
              <a:rPr lang="ru-RU" smtClean="0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31295-DAA7-470A-8B82-9EE379AF83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4D5029-8170-4223-91E7-2EC92AF8D3BA}" type="datetimeFigureOut">
              <a:rPr lang="ru-RU" smtClean="0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F8274-A19D-47BD-934B-BEA8CC0A47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CB74B-D764-4E89-8EB6-A3EF44D16881}" type="datetimeFigureOut">
              <a:rPr lang="ru-RU" smtClean="0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84D8F-6F4A-423E-B96A-2C791CE653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C0F727-7AF2-4B52-A510-26011EE0E0D9}" type="datetimeFigureOut">
              <a:rPr lang="ru-RU" smtClean="0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E68A4-2E23-4728-B5C8-A60EE3B14C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526308-FC34-4F37-B8D8-7ABA66A61EBC}" type="datetimeFigureOut">
              <a:rPr lang="ru-RU" smtClean="0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EE127-FAD0-49B2-8298-BB6F5D54F0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63546F-5518-48C7-B47E-3DDBB7C4489E}" type="datetimeFigureOut">
              <a:rPr lang="ru-RU" smtClean="0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FFE1D-7F81-4274-B2C6-1456015122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502510-D277-4642-9AD8-A695927F8F6D}" type="datetimeFigureOut">
              <a:rPr lang="ru-RU" smtClean="0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FC1BFDC-FA28-48E3-AA39-A932AAFB10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2815FF7-E1EA-43FA-A0EF-2865D13FBBE8}" type="datetimeFigureOut">
              <a:rPr lang="ru-RU" smtClean="0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1BA1A88-2FB9-4B06-83F9-8ED41219F8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2830134"/>
            <a:ext cx="9144000" cy="127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IMPLEMENTATION OF DDI STANDARD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IN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THE STATISTICAL AGENCY UNDER PRESIDENT OF THE REPUBLIC OF TAJIKISTAN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5424488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sz="2000">
                <a:latin typeface="Calibri" pitchFamily="34" charset="0"/>
              </a:rPr>
              <a:t> </a:t>
            </a:r>
          </a:p>
        </p:txBody>
      </p:sp>
      <p:pic>
        <p:nvPicPr>
          <p:cNvPr id="5" name="Рисунок 4" descr="TajStat-Logo_RGB_whiteBackground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714356"/>
            <a:ext cx="2118360" cy="1112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15975" y="2852936"/>
            <a:ext cx="8007350" cy="3744416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b="1" dirty="0"/>
              <a:t>The Statistical Agency under President of the Republic of Tajikistan in cooperation with </a:t>
            </a:r>
            <a:r>
              <a:rPr lang="en-US" sz="2400" b="1" dirty="0" smtClean="0"/>
              <a:t>the </a:t>
            </a:r>
            <a:r>
              <a:rPr lang="en-US" sz="2400" b="1" dirty="0"/>
              <a:t>World Bank </a:t>
            </a:r>
            <a:r>
              <a:rPr lang="en-US" sz="2400" b="1" dirty="0" smtClean="0"/>
              <a:t>implemented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the Accelerated Data Program (ADP) </a:t>
            </a:r>
            <a:r>
              <a:rPr lang="en-US" sz="2400" b="1" dirty="0" smtClean="0"/>
              <a:t>project. </a:t>
            </a:r>
            <a:endParaRPr lang="ru-RU" sz="2400" b="1" dirty="0"/>
          </a:p>
          <a:p>
            <a:pPr algn="just">
              <a:lnSpc>
                <a:spcPct val="90000"/>
              </a:lnSpc>
            </a:pPr>
            <a:r>
              <a:rPr lang="en-US" sz="2400" b="1" dirty="0"/>
              <a:t>The purpose of the </a:t>
            </a:r>
            <a:r>
              <a:rPr lang="en-US" sz="2400" b="1" dirty="0" smtClean="0"/>
              <a:t>project is – documentation of the surveys </a:t>
            </a:r>
            <a:r>
              <a:rPr lang="en-US" sz="2400" b="1" dirty="0"/>
              <a:t>conducted by the Statistical Agency in </a:t>
            </a:r>
            <a:r>
              <a:rPr lang="en-US" sz="2400" b="1" dirty="0" smtClean="0"/>
              <a:t>the DDI format.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b="1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ru-RU" sz="2000" dirty="0" smtClean="0"/>
          </a:p>
        </p:txBody>
      </p:sp>
      <p:pic>
        <p:nvPicPr>
          <p:cNvPr id="4108" name="Picture 12" descr="http://gtmarket.ru/files/logo/world-bank-logo_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20755"/>
            <a:ext cx="2016224" cy="134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TajStat-Logo_RGB_whiteBackground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1285860"/>
            <a:ext cx="2118360" cy="1112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14348" y="857232"/>
            <a:ext cx="8007350" cy="4191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n-US" sz="2200" b="1" dirty="0"/>
              <a:t>In December 2013 the World Bank experts </a:t>
            </a:r>
            <a:r>
              <a:rPr lang="en-US" sz="2200" b="1" dirty="0" smtClean="0"/>
              <a:t>carried out the Workshop on </a:t>
            </a:r>
            <a:r>
              <a:rPr lang="en-US" sz="2200" b="1" dirty="0"/>
              <a:t>the Metadata </a:t>
            </a:r>
            <a:r>
              <a:rPr lang="en-US" sz="2200" b="1" dirty="0" smtClean="0"/>
              <a:t>Editor program for the Agency’s staff members. </a:t>
            </a:r>
            <a:r>
              <a:rPr lang="en-US" sz="2200" b="1" dirty="0"/>
              <a:t>The seminar was organized by the World Bank and PARIS21 within the framework </a:t>
            </a:r>
            <a:r>
              <a:rPr lang="en-US" sz="2200" b="1" dirty="0" smtClean="0"/>
              <a:t>of the </a:t>
            </a:r>
            <a:r>
              <a:rPr lang="en-US" sz="2200" b="1" dirty="0"/>
              <a:t>accelerated </a:t>
            </a:r>
            <a:r>
              <a:rPr lang="en-US" sz="2200" b="1" dirty="0" smtClean="0"/>
              <a:t>Program </a:t>
            </a:r>
            <a:r>
              <a:rPr lang="en-US" sz="2200" b="1" dirty="0"/>
              <a:t>data (ADP). </a:t>
            </a:r>
            <a:r>
              <a:rPr lang="en-US" sz="2200" b="1" dirty="0" smtClean="0"/>
              <a:t>Training on the </a:t>
            </a:r>
            <a:r>
              <a:rPr lang="pt-BR" sz="2200" b="1" dirty="0" smtClean="0"/>
              <a:t>metadata </a:t>
            </a:r>
            <a:r>
              <a:rPr lang="pt-BR" sz="2200" b="1" dirty="0"/>
              <a:t>editor Nesstar (Nesstar </a:t>
            </a:r>
            <a:r>
              <a:rPr lang="pt-BR" sz="2200" b="1" dirty="0" smtClean="0"/>
              <a:t>publisher) usage </a:t>
            </a:r>
            <a:r>
              <a:rPr lang="en-US" sz="2200" b="1" dirty="0" smtClean="0"/>
              <a:t>was </a:t>
            </a:r>
            <a:r>
              <a:rPr lang="en-US" sz="2200" b="1" dirty="0"/>
              <a:t>provided to eight employees from </a:t>
            </a:r>
            <a:r>
              <a:rPr lang="en-US" sz="2200" b="1" dirty="0" smtClean="0"/>
              <a:t>the different </a:t>
            </a:r>
            <a:r>
              <a:rPr lang="en-US" sz="2200" b="1" dirty="0"/>
              <a:t>TAJSTAT </a:t>
            </a:r>
            <a:r>
              <a:rPr lang="en-US" sz="2200" b="1" dirty="0" smtClean="0"/>
              <a:t>departments. In </a:t>
            </a:r>
            <a:r>
              <a:rPr lang="en-US" sz="2200" b="1" dirty="0"/>
              <a:t>addition, </a:t>
            </a:r>
            <a:r>
              <a:rPr lang="en-US" sz="2200" b="1" dirty="0" smtClean="0"/>
              <a:t>was provided a training on the </a:t>
            </a:r>
            <a:r>
              <a:rPr lang="en-US" sz="2200" b="1" dirty="0" err="1" smtClean="0"/>
              <a:t>NADAStaff</a:t>
            </a:r>
            <a:r>
              <a:rPr lang="en-US" sz="2200" b="1" dirty="0" smtClean="0"/>
              <a:t> web cataloging application management.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ru-RU" sz="2000" b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b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b="1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ru-RU" sz="2000" dirty="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910684"/>
              </p:ext>
            </p:extLst>
          </p:nvPr>
        </p:nvGraphicFramePr>
        <p:xfrm>
          <a:off x="1475656" y="3789040"/>
          <a:ext cx="4369118" cy="2792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Image" r:id="rId3" imgW="5346032" imgH="3326984" progId="">
                  <p:embed/>
                </p:oleObj>
              </mc:Choice>
              <mc:Fallback>
                <p:oleObj name="Image" r:id="rId3" imgW="5346032" imgH="3326984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789040"/>
                        <a:ext cx="4369118" cy="279286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62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15975" y="1700808"/>
            <a:ext cx="8007350" cy="4191000"/>
          </a:xfrm>
        </p:spPr>
        <p:txBody>
          <a:bodyPr/>
          <a:lstStyle/>
          <a:p>
            <a:pPr lvl="0" algn="just">
              <a:buClr>
                <a:srgbClr val="0BD0D9"/>
              </a:buClr>
              <a:defRPr/>
            </a:pPr>
            <a:r>
              <a:rPr lang="en-US" sz="2000" b="1" dirty="0"/>
              <a:t>Following a workshop </a:t>
            </a:r>
            <a:r>
              <a:rPr lang="en-US" sz="2000" b="1" dirty="0" smtClean="0"/>
              <a:t>all conducted surveys </a:t>
            </a:r>
            <a:r>
              <a:rPr lang="fr-FR" sz="2000" b="1" dirty="0"/>
              <a:t>(TLSS, ODP, MICS, DHS, etc.) </a:t>
            </a:r>
            <a:r>
              <a:rPr lang="en-US" sz="2000" b="1" dirty="0" smtClean="0"/>
              <a:t>were documented by </a:t>
            </a:r>
            <a:r>
              <a:rPr lang="en-US" sz="2000" b="1" dirty="0"/>
              <a:t>the Statistical Agency </a:t>
            </a:r>
            <a:r>
              <a:rPr lang="en-US" sz="2000" b="1" dirty="0" smtClean="0"/>
              <a:t>staff members in the </a:t>
            </a:r>
            <a:r>
              <a:rPr lang="en-GB" sz="2400" b="1" dirty="0" smtClean="0">
                <a:solidFill>
                  <a:srgbClr val="0F6FC6">
                    <a:lumMod val="75000"/>
                  </a:srgbClr>
                </a:solidFill>
              </a:rPr>
              <a:t>Data </a:t>
            </a:r>
            <a:r>
              <a:rPr lang="en-GB" sz="2400" b="1" dirty="0">
                <a:solidFill>
                  <a:srgbClr val="0F6FC6">
                    <a:lumMod val="75000"/>
                  </a:srgbClr>
                </a:solidFill>
              </a:rPr>
              <a:t>Documentation Initiative (DDI</a:t>
            </a:r>
            <a:r>
              <a:rPr lang="en-GB" sz="2400" b="1" dirty="0" smtClean="0">
                <a:solidFill>
                  <a:srgbClr val="0F6FC6">
                    <a:lumMod val="75000"/>
                  </a:srgbClr>
                </a:solidFill>
              </a:rPr>
              <a:t>) </a:t>
            </a:r>
            <a:r>
              <a:rPr lang="en-GB" sz="2000" b="1" dirty="0"/>
              <a:t>format</a:t>
            </a:r>
            <a:endParaRPr lang="ru-RU" sz="2000" b="1" dirty="0"/>
          </a:p>
          <a:p>
            <a:pPr algn="just">
              <a:defRPr/>
            </a:pPr>
            <a:r>
              <a:rPr lang="en-US" sz="2000" b="1" dirty="0" smtClean="0"/>
              <a:t>And external resources </a:t>
            </a:r>
            <a:r>
              <a:rPr lang="ru-RU" sz="2000" b="1" dirty="0" smtClean="0"/>
              <a:t>(</a:t>
            </a:r>
            <a:r>
              <a:rPr lang="en-US" sz="2000" b="1" dirty="0" smtClean="0"/>
              <a:t>reports</a:t>
            </a:r>
            <a:r>
              <a:rPr lang="ru-RU" sz="2000" b="1" dirty="0" smtClean="0"/>
              <a:t>, </a:t>
            </a:r>
            <a:r>
              <a:rPr lang="en-US" sz="2000" b="1" dirty="0" smtClean="0"/>
              <a:t>questionnaires and guidelines</a:t>
            </a:r>
            <a:r>
              <a:rPr lang="ru-RU" sz="2000" b="1" dirty="0" smtClean="0"/>
              <a:t>) </a:t>
            </a:r>
            <a:r>
              <a:rPr lang="en-US" sz="2000" b="1" dirty="0" smtClean="0"/>
              <a:t>in the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Dublin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Core Metadata Initiative (DCMI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GB" sz="2000" b="1" dirty="0"/>
              <a:t>format</a:t>
            </a:r>
            <a:endParaRPr lang="en-US" sz="2000" b="1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b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b="1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2195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11336" y="908720"/>
            <a:ext cx="8007350" cy="4191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b="1" dirty="0"/>
              <a:t>For the </a:t>
            </a:r>
            <a:r>
              <a:rPr lang="en-US" sz="2400" b="1" dirty="0" smtClean="0"/>
              <a:t>documented data</a:t>
            </a:r>
            <a:r>
              <a:rPr lang="en-US" sz="2400" b="1" dirty="0">
                <a:solidFill>
                  <a:prstClr val="black"/>
                </a:solidFill>
              </a:rPr>
              <a:t> dissemination </a:t>
            </a:r>
            <a:r>
              <a:rPr lang="en-US" sz="2400" b="1" dirty="0" smtClean="0"/>
              <a:t> </a:t>
            </a:r>
            <a:r>
              <a:rPr lang="en-US" sz="2400" b="1" dirty="0"/>
              <a:t>on the </a:t>
            </a:r>
            <a:r>
              <a:rPr lang="en-US" sz="2400" b="1" dirty="0" smtClean="0"/>
              <a:t>Statistical Agency’s intranet the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NADA (National Data Archive) </a:t>
            </a:r>
            <a:r>
              <a:rPr lang="en-US" sz="2400" b="1" dirty="0">
                <a:solidFill>
                  <a:prstClr val="black"/>
                </a:solidFill>
              </a:rPr>
              <a:t>has been launched</a:t>
            </a:r>
            <a:r>
              <a:rPr lang="en-US" sz="2400" b="1" dirty="0" smtClean="0"/>
              <a:t> </a:t>
            </a:r>
            <a:r>
              <a:rPr lang="en-US" sz="2400" b="1" dirty="0"/>
              <a:t>and </a:t>
            </a:r>
            <a:r>
              <a:rPr lang="en-US" sz="2400" b="1" dirty="0" smtClean="0"/>
              <a:t>all </a:t>
            </a:r>
            <a:r>
              <a:rPr lang="en-US" sz="2400" b="1" dirty="0"/>
              <a:t>the files has been </a:t>
            </a:r>
            <a:r>
              <a:rPr lang="en-US" sz="2400" b="1" dirty="0" smtClean="0"/>
              <a:t>uploaded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b="1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ru-RU" sz="2000" dirty="0" smtClean="0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2237745"/>
            <a:ext cx="4800930" cy="37462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727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IMPLEMENTATION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OF DDI STANDARD IN THE STATISTICAL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AGENCY</a:t>
            </a:r>
            <a:endParaRPr lang="ru-RU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further capacity development in the metadata management in TAJSTAT</a:t>
            </a:r>
            <a:r>
              <a:rPr lang="ru-RU" dirty="0" smtClean="0"/>
              <a:t>.</a:t>
            </a:r>
          </a:p>
          <a:p>
            <a:r>
              <a:rPr lang="en-US" dirty="0" smtClean="0"/>
              <a:t>Finalization of </a:t>
            </a:r>
            <a:r>
              <a:rPr lang="en-US" dirty="0"/>
              <a:t>the existing </a:t>
            </a:r>
            <a:r>
              <a:rPr lang="en-US" dirty="0" smtClean="0"/>
              <a:t>surveys documentation </a:t>
            </a:r>
            <a:r>
              <a:rPr lang="en-US" dirty="0"/>
              <a:t>and </a:t>
            </a:r>
            <a:r>
              <a:rPr lang="en-US" dirty="0" smtClean="0"/>
              <a:t>archiving.</a:t>
            </a:r>
          </a:p>
          <a:p>
            <a:r>
              <a:rPr lang="en-US" dirty="0"/>
              <a:t>Creation of a </a:t>
            </a:r>
            <a:r>
              <a:rPr lang="en-US" dirty="0" smtClean="0"/>
              <a:t>national surveys </a:t>
            </a:r>
            <a:r>
              <a:rPr lang="en-US" dirty="0"/>
              <a:t>catalog </a:t>
            </a:r>
            <a:r>
              <a:rPr lang="en-US" dirty="0" smtClean="0"/>
              <a:t>with </a:t>
            </a:r>
            <a:r>
              <a:rPr lang="en-US" dirty="0"/>
              <a:t>the aim of </a:t>
            </a:r>
            <a:r>
              <a:rPr lang="en-US" dirty="0" smtClean="0"/>
              <a:t>the accessibility of the existing </a:t>
            </a:r>
            <a:r>
              <a:rPr lang="en-US" dirty="0"/>
              <a:t>metadata and survey </a:t>
            </a:r>
            <a:r>
              <a:rPr lang="en-US" dirty="0" err="1" smtClean="0"/>
              <a:t>microdata</a:t>
            </a:r>
            <a:r>
              <a:rPr lang="en-US" dirty="0" smtClean="0"/>
              <a:t> for users.</a:t>
            </a:r>
          </a:p>
          <a:p>
            <a:r>
              <a:rPr lang="en-US" dirty="0"/>
              <a:t> Launch of an online </a:t>
            </a:r>
            <a:r>
              <a:rPr lang="en-US" dirty="0" smtClean="0"/>
              <a:t>surveys catalog in order to </a:t>
            </a:r>
            <a:r>
              <a:rPr lang="en-US" dirty="0"/>
              <a:t>increase </a:t>
            </a:r>
            <a:r>
              <a:rPr lang="en-US" dirty="0" smtClean="0"/>
              <a:t>users </a:t>
            </a:r>
            <a:r>
              <a:rPr lang="en-US" dirty="0"/>
              <a:t>awareness</a:t>
            </a:r>
            <a:r>
              <a:rPr lang="en-US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Rot="1" noChangeArrowheads="1"/>
          </p:cNvSpPr>
          <p:nvPr/>
        </p:nvSpPr>
        <p:spPr>
          <a:xfrm>
            <a:off x="604716" y="2143116"/>
            <a:ext cx="8007351" cy="1754840"/>
          </a:xfrm>
          <a:prstGeom prst="rect">
            <a:avLst/>
          </a:prstGeom>
          <a:gradFill flip="none" rotWithShape="1">
            <a:gsLst>
              <a:gs pos="70000">
                <a:schemeClr val="bg2">
                  <a:lumMod val="60000"/>
                  <a:lumOff val="40000"/>
                </a:schemeClr>
              </a:gs>
              <a:gs pos="100000">
                <a:srgbClr val="000066">
                  <a:alpha val="28000"/>
                </a:srgbClr>
              </a:gs>
            </a:gsLst>
            <a:path path="shape">
              <a:fillToRect l="50000" t="50000" r="50000" b="50000"/>
            </a:path>
            <a:tileRect/>
          </a:gradFill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marL="547688" indent="-411163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endParaRPr lang="ru-RU" sz="2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47688" indent="-411163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4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Thank you for </a:t>
            </a:r>
            <a:r>
              <a:rPr lang="en-US" sz="48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your attention</a:t>
            </a:r>
            <a:r>
              <a:rPr lang="ru-RU" sz="48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sz="4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500</TotalTime>
  <Words>295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Поток</vt:lpstr>
      <vt:lpstr>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IMPLEMENTATION OF DDI STANDARD IN THE STATISTICAL AGENCY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Furkat</dc:creator>
  <cp:lastModifiedBy>kovarikova</cp:lastModifiedBy>
  <cp:revision>66</cp:revision>
  <dcterms:created xsi:type="dcterms:W3CDTF">2012-04-03T04:01:27Z</dcterms:created>
  <dcterms:modified xsi:type="dcterms:W3CDTF">2014-06-04T14:31:02Z</dcterms:modified>
</cp:coreProperties>
</file>