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3" r:id="rId3"/>
    <p:sldId id="283" r:id="rId4"/>
    <p:sldId id="286" r:id="rId5"/>
    <p:sldId id="301" r:id="rId6"/>
    <p:sldId id="302" r:id="rId7"/>
    <p:sldId id="309" r:id="rId8"/>
    <p:sldId id="306" r:id="rId9"/>
    <p:sldId id="307" r:id="rId10"/>
    <p:sldId id="308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6130" autoAdjust="0"/>
  </p:normalViewPr>
  <p:slideViewPr>
    <p:cSldViewPr>
      <p:cViewPr varScale="1">
        <p:scale>
          <a:sx n="77" d="100"/>
          <a:sy n="77" d="100"/>
        </p:scale>
        <p:origin x="-161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3BBF4-F7DE-44DE-B24B-4DAC3D01C9D2}" type="datetimeFigureOut">
              <a:rPr lang="nb-NO" smtClean="0"/>
              <a:t>02.06.2014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9D9D9-BA98-4165-A66D-4098D346EF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2201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In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presentation</a:t>
            </a:r>
            <a:r>
              <a:rPr lang="nb-NO" dirty="0" smtClean="0"/>
              <a:t> I </a:t>
            </a:r>
            <a:r>
              <a:rPr lang="nb-NO" dirty="0" err="1" smtClean="0"/>
              <a:t>will</a:t>
            </a:r>
            <a:r>
              <a:rPr lang="nb-NO" dirty="0" smtClean="0"/>
              <a:t> talk </a:t>
            </a:r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use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Generic</a:t>
            </a:r>
            <a:r>
              <a:rPr lang="nb-NO" baseline="0" dirty="0" smtClean="0"/>
              <a:t> Statistical Information Model in </a:t>
            </a:r>
            <a:r>
              <a:rPr lang="nb-NO" baseline="0" dirty="0" err="1" smtClean="0"/>
              <a:t>Statistics</a:t>
            </a:r>
            <a:r>
              <a:rPr lang="nb-NO" baseline="0" dirty="0" smtClean="0"/>
              <a:t> Norway.</a:t>
            </a:r>
          </a:p>
          <a:p>
            <a:r>
              <a:rPr lang="nb-NO" baseline="0" dirty="0" smtClean="0"/>
              <a:t>My </a:t>
            </a:r>
            <a:r>
              <a:rPr lang="nb-NO" baseline="0" dirty="0" err="1" smtClean="0"/>
              <a:t>name</a:t>
            </a:r>
            <a:r>
              <a:rPr lang="nb-NO" baseline="0" dirty="0" smtClean="0"/>
              <a:t> is Jenny Linnerud and I am a senior adviser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Department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IT in </a:t>
            </a:r>
            <a:r>
              <a:rPr lang="nb-NO" baseline="0" dirty="0" err="1" smtClean="0"/>
              <a:t>Statistics</a:t>
            </a:r>
            <a:r>
              <a:rPr lang="nb-NO" baseline="0" dirty="0" smtClean="0"/>
              <a:t> Norway.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D9D9-BA98-4165-A66D-4098D346EFC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4342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nb-NO" dirty="0" smtClean="0"/>
              <a:t>Our vision for the</a:t>
            </a:r>
            <a:r>
              <a:rPr lang="en-US" altLang="nb-NO" baseline="0" dirty="0" smtClean="0"/>
              <a:t> GSIM in Statistics Norway is that it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should lead to: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A foundation for </a:t>
            </a:r>
            <a:r>
              <a:rPr lang="en-US" sz="1200" dirty="0" err="1" smtClean="0">
                <a:solidFill>
                  <a:schemeClr val="tx2">
                    <a:lumMod val="75000"/>
                  </a:schemeClr>
                </a:solidFill>
              </a:rPr>
              <a:t>standardised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 statistical metadata use throughout systems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US" sz="1200" dirty="0" err="1" smtClean="0">
                <a:solidFill>
                  <a:schemeClr val="tx2">
                    <a:lumMod val="75000"/>
                  </a:schemeClr>
                </a:solidFill>
              </a:rPr>
              <a:t>standardised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 framework for consistent and coherent design of statistical production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Increased sharing of system components</a:t>
            </a:r>
          </a:p>
          <a:p>
            <a:endParaRPr lang="en-US" altLang="nb-NO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3696" y="8685559"/>
            <a:ext cx="2972705" cy="45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fld id="{94B82051-3384-4E91-8A0E-78EF26336E4A}" type="slidenum">
              <a:rPr lang="en-AU" altLang="nb-NO">
                <a:solidFill>
                  <a:srgbClr val="000000"/>
                </a:solidFill>
              </a:rPr>
              <a:pPr/>
              <a:t>10</a:t>
            </a:fld>
            <a:endParaRPr lang="en-AU" altLang="nb-NO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b-NO" altLang="nb-NO" i="1" dirty="0" smtClean="0"/>
              <a:t>First</a:t>
            </a:r>
            <a:r>
              <a:rPr lang="nb-NO" altLang="nb-NO" i="1" baseline="0" dirty="0" smtClean="0"/>
              <a:t> </a:t>
            </a:r>
            <a:r>
              <a:rPr lang="nb-NO" altLang="nb-NO" i="1" baseline="0" dirty="0" err="1" smtClean="0"/>
              <a:t>some</a:t>
            </a:r>
            <a:r>
              <a:rPr lang="nb-NO" altLang="nb-NO" i="1" baseline="0" dirty="0" smtClean="0"/>
              <a:t> </a:t>
            </a:r>
            <a:r>
              <a:rPr lang="nb-NO" altLang="nb-NO" i="1" baseline="0" dirty="0" err="1" smtClean="0"/>
              <a:t>words</a:t>
            </a:r>
            <a:r>
              <a:rPr lang="nb-NO" altLang="nb-NO" i="1" baseline="0" dirty="0" smtClean="0"/>
              <a:t> </a:t>
            </a:r>
            <a:r>
              <a:rPr lang="nb-NO" altLang="nb-NO" i="1" baseline="0" dirty="0" err="1" smtClean="0"/>
              <a:t>about</a:t>
            </a:r>
            <a:r>
              <a:rPr lang="nb-NO" altLang="nb-NO" i="1" baseline="0" dirty="0" smtClean="0"/>
              <a:t> </a:t>
            </a:r>
            <a:r>
              <a:rPr lang="nb-NO" altLang="nb-NO" i="1" baseline="0" dirty="0" err="1" smtClean="0"/>
              <a:t>Statistics</a:t>
            </a:r>
            <a:r>
              <a:rPr lang="nb-NO" altLang="nb-NO" i="1" baseline="0" dirty="0" smtClean="0"/>
              <a:t> Norway.</a:t>
            </a:r>
          </a:p>
          <a:p>
            <a:r>
              <a:rPr lang="nb-NO" altLang="nb-NO" i="1" baseline="0" dirty="0" err="1" smtClean="0"/>
              <a:t>We</a:t>
            </a:r>
            <a:r>
              <a:rPr lang="nb-NO" altLang="nb-NO" i="1" baseline="0" dirty="0" smtClean="0"/>
              <a:t> have </a:t>
            </a:r>
            <a:r>
              <a:rPr lang="nb-NO" altLang="nb-NO" i="1" baseline="0" dirty="0" err="1" smtClean="0"/>
              <a:t>about</a:t>
            </a:r>
            <a:r>
              <a:rPr lang="nb-NO" altLang="nb-NO" i="1" baseline="0" dirty="0" smtClean="0"/>
              <a:t> 910 </a:t>
            </a:r>
            <a:r>
              <a:rPr lang="nb-NO" altLang="nb-NO" i="1" baseline="0" dirty="0" err="1" smtClean="0"/>
              <a:t>employees</a:t>
            </a:r>
            <a:r>
              <a:rPr lang="nb-NO" altLang="nb-NO" i="1" baseline="0" dirty="0" smtClean="0"/>
              <a:t> in </a:t>
            </a:r>
            <a:r>
              <a:rPr lang="nb-NO" altLang="nb-NO" i="1" baseline="0" dirty="0" err="1" smtClean="0"/>
              <a:t>two</a:t>
            </a:r>
            <a:r>
              <a:rPr lang="nb-NO" altLang="nb-NO" i="1" baseline="0" dirty="0" smtClean="0"/>
              <a:t> locations: 560 in Oslo and 350 in Kongsvinger.</a:t>
            </a:r>
          </a:p>
          <a:p>
            <a:r>
              <a:rPr lang="nb-NO" altLang="nb-NO" i="1" baseline="0" dirty="0" smtClean="0"/>
              <a:t>In </a:t>
            </a:r>
            <a:r>
              <a:rPr lang="nb-NO" altLang="nb-NO" i="1" baseline="0" dirty="0" err="1" smtClean="0"/>
              <a:t>addition</a:t>
            </a:r>
            <a:r>
              <a:rPr lang="nb-NO" altLang="nb-NO" i="1" baseline="0" dirty="0" smtClean="0"/>
              <a:t> , </a:t>
            </a:r>
            <a:r>
              <a:rPr lang="nb-NO" altLang="nb-NO" i="1" baseline="0" dirty="0" err="1" smtClean="0"/>
              <a:t>we</a:t>
            </a:r>
            <a:r>
              <a:rPr lang="nb-NO" altLang="nb-NO" i="1" baseline="0" dirty="0" smtClean="0"/>
              <a:t> have 175 </a:t>
            </a:r>
            <a:r>
              <a:rPr lang="nb-NO" altLang="nb-NO" i="1" baseline="0" dirty="0" err="1" smtClean="0"/>
              <a:t>interviewers</a:t>
            </a:r>
            <a:endParaRPr lang="nb-NO" altLang="nb-NO" i="1" baseline="0" dirty="0" smtClean="0"/>
          </a:p>
          <a:p>
            <a:r>
              <a:rPr lang="nb-NO" altLang="nb-NO" i="1" baseline="0" dirty="0" err="1" smtClean="0"/>
              <a:t>We</a:t>
            </a:r>
            <a:r>
              <a:rPr lang="nb-NO" altLang="nb-NO" i="1" baseline="0" dirty="0" smtClean="0"/>
              <a:t> make </a:t>
            </a:r>
            <a:r>
              <a:rPr lang="nb-NO" altLang="nb-NO" i="1" baseline="0" dirty="0" err="1" smtClean="0"/>
              <a:t>about</a:t>
            </a:r>
            <a:r>
              <a:rPr lang="nb-NO" altLang="nb-NO" i="1" baseline="0" dirty="0" smtClean="0"/>
              <a:t> 420 different </a:t>
            </a:r>
            <a:r>
              <a:rPr lang="nb-NO" altLang="nb-NO" i="1" baseline="0" dirty="0" err="1" smtClean="0"/>
              <a:t>statistics</a:t>
            </a:r>
            <a:r>
              <a:rPr lang="nb-NO" altLang="nb-NO" i="1" baseline="0" dirty="0" smtClean="0"/>
              <a:t> </a:t>
            </a:r>
          </a:p>
          <a:p>
            <a:r>
              <a:rPr lang="nb-NO" altLang="nb-NO" i="1" baseline="0" dirty="0" err="1" smtClean="0"/>
              <a:t>We</a:t>
            </a:r>
            <a:r>
              <a:rPr lang="nb-NO" altLang="nb-NO" i="1" baseline="0" dirty="0" smtClean="0"/>
              <a:t> </a:t>
            </a:r>
            <a:r>
              <a:rPr lang="nb-NO" altLang="nb-NO" i="1" baseline="0" dirty="0" err="1" smtClean="0"/>
              <a:t>had</a:t>
            </a:r>
            <a:r>
              <a:rPr lang="nb-NO" altLang="nb-NO" i="1" baseline="0" dirty="0" smtClean="0"/>
              <a:t> 1000 </a:t>
            </a:r>
            <a:r>
              <a:rPr lang="nb-NO" altLang="nb-NO" i="1" baseline="0" dirty="0" err="1" smtClean="0"/>
              <a:t>releases</a:t>
            </a:r>
            <a:r>
              <a:rPr lang="nb-NO" altLang="nb-NO" i="1" baseline="0" dirty="0" smtClean="0"/>
              <a:t> </a:t>
            </a:r>
            <a:r>
              <a:rPr lang="nb-NO" altLang="nb-NO" i="1" baseline="0" dirty="0" err="1" smtClean="0"/>
              <a:t>of</a:t>
            </a:r>
            <a:r>
              <a:rPr lang="nb-NO" altLang="nb-NO" i="1" baseline="0" dirty="0" smtClean="0"/>
              <a:t> </a:t>
            </a:r>
            <a:r>
              <a:rPr lang="nb-NO" altLang="nb-NO" i="1" baseline="0" dirty="0" err="1" smtClean="0"/>
              <a:t>statistics</a:t>
            </a:r>
            <a:r>
              <a:rPr lang="nb-NO" altLang="nb-NO" i="1" baseline="0" dirty="0" smtClean="0"/>
              <a:t> </a:t>
            </a:r>
            <a:r>
              <a:rPr lang="nb-NO" altLang="nb-NO" i="1" baseline="0" dirty="0" err="1" smtClean="0"/>
              <a:t>on</a:t>
            </a:r>
            <a:r>
              <a:rPr lang="nb-NO" altLang="nb-NO" i="1" baseline="0" dirty="0" smtClean="0"/>
              <a:t> </a:t>
            </a:r>
            <a:r>
              <a:rPr lang="nb-NO" altLang="nb-NO" i="1" baseline="0" dirty="0" err="1" smtClean="0"/>
              <a:t>our</a:t>
            </a:r>
            <a:r>
              <a:rPr lang="nb-NO" altLang="nb-NO" i="1" baseline="0" dirty="0" smtClean="0"/>
              <a:t> web </a:t>
            </a:r>
            <a:r>
              <a:rPr lang="nb-NO" altLang="nb-NO" i="1" baseline="0" dirty="0" err="1" smtClean="0"/>
              <a:t>site</a:t>
            </a:r>
            <a:r>
              <a:rPr lang="nb-NO" altLang="nb-NO" i="1" baseline="0" dirty="0" smtClean="0"/>
              <a:t> in 2013.</a:t>
            </a:r>
          </a:p>
          <a:p>
            <a:endParaRPr lang="nb-NO" altLang="nb-NO" i="1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Statistics</a:t>
            </a:r>
            <a:r>
              <a:rPr lang="nb-NO" dirty="0" smtClean="0"/>
              <a:t> Norway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was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17 </a:t>
            </a:r>
            <a:r>
              <a:rPr lang="nb-NO" baseline="0" dirty="0" err="1" smtClean="0"/>
              <a:t>organisations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involved</a:t>
            </a:r>
            <a:r>
              <a:rPr lang="nb-NO" baseline="0" dirty="0" smtClean="0"/>
              <a:t>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development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GSIM in 2012.</a:t>
            </a:r>
          </a:p>
          <a:p>
            <a:r>
              <a:rPr lang="nb-NO" baseline="0" dirty="0" err="1" smtClean="0"/>
              <a:t>We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participated</a:t>
            </a:r>
            <a:r>
              <a:rPr lang="nb-NO" baseline="0" dirty="0" smtClean="0"/>
              <a:t>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two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week</a:t>
            </a:r>
            <a:r>
              <a:rPr lang="nb-NO" baseline="0" dirty="0" smtClean="0"/>
              <a:t> sprints in Slovenia and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Republic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Korea.</a:t>
            </a:r>
          </a:p>
          <a:p>
            <a:r>
              <a:rPr lang="nb-NO" baseline="0" dirty="0" err="1" smtClean="0"/>
              <a:t>We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also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participated</a:t>
            </a:r>
            <a:r>
              <a:rPr lang="nb-NO" baseline="0" dirty="0" smtClean="0"/>
              <a:t>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week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integration</a:t>
            </a:r>
            <a:r>
              <a:rPr lang="nb-NO" baseline="0" dirty="0" smtClean="0"/>
              <a:t> workshop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Netherlands</a:t>
            </a:r>
            <a:r>
              <a:rPr lang="nb-NO" baseline="0" dirty="0" smtClean="0"/>
              <a:t>.</a:t>
            </a:r>
          </a:p>
          <a:p>
            <a:r>
              <a:rPr lang="nb-NO" baseline="0" dirty="0" smtClean="0"/>
              <a:t>The GSIM </a:t>
            </a:r>
            <a:r>
              <a:rPr lang="nb-NO" baseline="0" dirty="0" err="1" smtClean="0"/>
              <a:t>version</a:t>
            </a:r>
            <a:r>
              <a:rPr lang="nb-NO" baseline="0" dirty="0" smtClean="0"/>
              <a:t> 1.0 </a:t>
            </a:r>
            <a:r>
              <a:rPr lang="nb-NO" baseline="0" dirty="0" err="1" smtClean="0"/>
              <a:t>was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released</a:t>
            </a:r>
            <a:r>
              <a:rPr lang="nb-NO" baseline="0" dirty="0" smtClean="0"/>
              <a:t> in </a:t>
            </a:r>
            <a:r>
              <a:rPr lang="nb-NO" baseline="0" dirty="0" err="1" smtClean="0"/>
              <a:t>December</a:t>
            </a:r>
            <a:r>
              <a:rPr lang="nb-NO" baseline="0" dirty="0" smtClean="0"/>
              <a:t> 2012.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D9D9-BA98-4165-A66D-4098D346EFC7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2530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Our </a:t>
            </a:r>
            <a:r>
              <a:rPr lang="nb-NO" dirty="0" err="1" smtClean="0"/>
              <a:t>participation</a:t>
            </a:r>
            <a:r>
              <a:rPr lang="nb-NO" dirty="0" smtClean="0"/>
              <a:t> in GSIM </a:t>
            </a:r>
            <a:r>
              <a:rPr lang="nb-NO" dirty="0" err="1" smtClean="0"/>
              <a:t>did</a:t>
            </a:r>
            <a:r>
              <a:rPr lang="nb-NO" dirty="0" smtClean="0"/>
              <a:t> not stop in 2012. </a:t>
            </a:r>
          </a:p>
          <a:p>
            <a:r>
              <a:rPr lang="nb-NO" dirty="0" smtClean="0"/>
              <a:t>In 2013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translated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brochure</a:t>
            </a:r>
            <a:r>
              <a:rPr lang="nb-NO" dirty="0" smtClean="0"/>
              <a:t> and </a:t>
            </a:r>
            <a:r>
              <a:rPr lang="nb-NO" dirty="0" err="1" smtClean="0"/>
              <a:t>communication</a:t>
            </a:r>
            <a:r>
              <a:rPr lang="nb-NO" dirty="0" smtClean="0"/>
              <a:t> </a:t>
            </a:r>
            <a:r>
              <a:rPr lang="nb-NO" dirty="0" err="1" smtClean="0"/>
              <a:t>documents</a:t>
            </a:r>
            <a:r>
              <a:rPr lang="nb-NO" dirty="0" smtClean="0"/>
              <a:t> to Norwegian to </a:t>
            </a:r>
            <a:r>
              <a:rPr lang="nb-NO" dirty="0" err="1" smtClean="0"/>
              <a:t>help</a:t>
            </a:r>
            <a:r>
              <a:rPr lang="nb-NO" dirty="0" smtClean="0"/>
              <a:t> </a:t>
            </a:r>
            <a:r>
              <a:rPr lang="nb-NO" dirty="0" err="1" smtClean="0"/>
              <a:t>our</a:t>
            </a:r>
            <a:r>
              <a:rPr lang="nb-NO" dirty="0" smtClean="0"/>
              <a:t> </a:t>
            </a:r>
            <a:r>
              <a:rPr lang="nb-NO" dirty="0" err="1" smtClean="0"/>
              <a:t>organisation</a:t>
            </a:r>
            <a:r>
              <a:rPr lang="nb-NO" dirty="0" smtClean="0"/>
              <a:t> understand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importance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GSIM.</a:t>
            </a:r>
          </a:p>
          <a:p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</a:t>
            </a:r>
            <a:r>
              <a:rPr lang="nb-NO" dirty="0" err="1" smtClean="0"/>
              <a:t>participated</a:t>
            </a:r>
            <a:r>
              <a:rPr lang="nb-NO" dirty="0" smtClean="0"/>
              <a:t> in an </a:t>
            </a:r>
            <a:r>
              <a:rPr lang="nb-NO" dirty="0" err="1" smtClean="0"/>
              <a:t>informal</a:t>
            </a:r>
            <a:r>
              <a:rPr lang="nb-NO" dirty="0" smtClean="0"/>
              <a:t> </a:t>
            </a:r>
            <a:r>
              <a:rPr lang="nb-NO" dirty="0" err="1" smtClean="0"/>
              <a:t>task</a:t>
            </a:r>
            <a:r>
              <a:rPr lang="nb-NO" dirty="0" smtClean="0"/>
              <a:t> force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looked</a:t>
            </a:r>
            <a:r>
              <a:rPr lang="nb-NO" dirty="0" smtClean="0"/>
              <a:t> at metadata </a:t>
            </a:r>
            <a:r>
              <a:rPr lang="nb-NO" dirty="0" err="1" smtClean="0"/>
              <a:t>flows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GSBPM. </a:t>
            </a:r>
            <a:r>
              <a:rPr lang="nb-NO" dirty="0" err="1" smtClean="0"/>
              <a:t>About</a:t>
            </a:r>
            <a:r>
              <a:rPr lang="nb-NO" baseline="0" dirty="0" smtClean="0"/>
              <a:t> 20 </a:t>
            </a:r>
            <a:r>
              <a:rPr lang="nb-NO" baseline="0" dirty="0" err="1" smtClean="0"/>
              <a:t>information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objects</a:t>
            </a:r>
            <a:r>
              <a:rPr lang="nb-NO" baseline="0" dirty="0" smtClean="0"/>
              <a:t> from GSIM </a:t>
            </a:r>
            <a:r>
              <a:rPr lang="nb-NO" baseline="0" dirty="0" err="1" smtClean="0"/>
              <a:t>were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mapped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inputs and outputs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phases</a:t>
            </a:r>
            <a:r>
              <a:rPr lang="nb-NO" baseline="0" dirty="0" smtClean="0"/>
              <a:t> in GSBPM v4. This </a:t>
            </a:r>
            <a:r>
              <a:rPr lang="nb-NO" baseline="0" dirty="0" err="1" smtClean="0"/>
              <a:t>work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was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presented</a:t>
            </a:r>
            <a:r>
              <a:rPr lang="nb-NO" baseline="0" dirty="0" smtClean="0"/>
              <a:t> at METIS in 2013 – </a:t>
            </a:r>
            <a:r>
              <a:rPr lang="nb-NO" baseline="0" dirty="0" err="1" smtClean="0"/>
              <a:t>see</a:t>
            </a:r>
            <a:r>
              <a:rPr lang="nb-NO" baseline="0" dirty="0" smtClean="0"/>
              <a:t> WP 22 </a:t>
            </a:r>
            <a:r>
              <a:rPr lang="en-US" b="0" dirty="0" smtClean="0"/>
              <a:t>Metadata flows in the GSBPM.</a:t>
            </a:r>
          </a:p>
          <a:p>
            <a:r>
              <a:rPr lang="en-US" b="0" dirty="0" smtClean="0"/>
              <a:t>We contributed</a:t>
            </a:r>
            <a:r>
              <a:rPr lang="en-US" b="0" baseline="0" dirty="0" smtClean="0"/>
              <a:t> with questions and comments to the GSIM v1.0 discussion forum throughout 2013. </a:t>
            </a:r>
          </a:p>
          <a:p>
            <a:r>
              <a:rPr lang="en-US" b="0" baseline="0" dirty="0" smtClean="0"/>
              <a:t>We contributed substantially to the GSIM Statistical Classification Model that formed part of the next release of GSIM v1.1 in December 2013.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 smtClean="0"/>
              <a:t>In 2014 we are contributing to the </a:t>
            </a:r>
            <a:r>
              <a:rPr lang="nb-NO" dirty="0" err="1" smtClean="0"/>
              <a:t>Implementing</a:t>
            </a:r>
            <a:r>
              <a:rPr lang="nb-NO" dirty="0" smtClean="0"/>
              <a:t> CSPA Project.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baseline="0" dirty="0" smtClean="0"/>
              <a:t> be </a:t>
            </a:r>
            <a:r>
              <a:rPr lang="nb-NO" dirty="0" err="1" smtClean="0"/>
              <a:t>responsible</a:t>
            </a:r>
            <a:r>
              <a:rPr lang="nb-NO" dirty="0" smtClean="0"/>
              <a:t> for </a:t>
            </a:r>
            <a:r>
              <a:rPr lang="nb-NO" dirty="0" err="1" smtClean="0"/>
              <a:t>two</a:t>
            </a:r>
            <a:r>
              <a:rPr lang="nb-NO" dirty="0" smtClean="0"/>
              <a:t> Statistical </a:t>
            </a:r>
            <a:r>
              <a:rPr lang="nb-NO" dirty="0" err="1" smtClean="0"/>
              <a:t>Classification</a:t>
            </a:r>
            <a:r>
              <a:rPr lang="nb-NO" dirty="0" smtClean="0"/>
              <a:t> services.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</a:t>
            </a:r>
            <a:r>
              <a:rPr lang="nb-NO" dirty="0" err="1" smtClean="0"/>
              <a:t>trying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out</a:t>
            </a:r>
            <a:r>
              <a:rPr lang="nb-NO" baseline="0" dirty="0" smtClean="0"/>
              <a:t> GSIM v1.1 in a 5 </a:t>
            </a:r>
            <a:r>
              <a:rPr lang="nb-NO" baseline="0" dirty="0" err="1" smtClean="0"/>
              <a:t>year</a:t>
            </a:r>
            <a:r>
              <a:rPr lang="nb-NO" baseline="0" dirty="0" smtClean="0"/>
              <a:t> Norwegian </a:t>
            </a:r>
            <a:r>
              <a:rPr lang="nb-NO" baseline="0" dirty="0" err="1" smtClean="0"/>
              <a:t>project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called</a:t>
            </a:r>
            <a:r>
              <a:rPr lang="nb-NO" baseline="0" dirty="0" smtClean="0"/>
              <a:t> RAIRD. </a:t>
            </a:r>
            <a:endParaRPr lang="nb-NO" b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D9D9-BA98-4165-A66D-4098D346EFC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9786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nb-NO" dirty="0" smtClean="0"/>
              <a:t>In the RAIRD project we</a:t>
            </a:r>
            <a:r>
              <a:rPr lang="en-US" altLang="nb-NO" baseline="0" dirty="0" smtClean="0"/>
              <a:t> are building a Remote Access Infrastructure for Register Data.</a:t>
            </a:r>
          </a:p>
          <a:p>
            <a:pPr eaLnBrk="1" hangingPunct="1"/>
            <a:r>
              <a:rPr lang="en-US" dirty="0" smtClean="0"/>
              <a:t>Statistics Norway (SSB) and the Norwegian Social Science Data Services (NSD) aim to </a:t>
            </a:r>
          </a:p>
          <a:p>
            <a:pPr eaLnBrk="1" hangingPunct="1"/>
            <a:r>
              <a:rPr lang="en-US" dirty="0" smtClean="0"/>
              <a:t>establish a national research infrastructure that will provide easy access to large amounts </a:t>
            </a:r>
          </a:p>
          <a:p>
            <a:pPr eaLnBrk="1" hangingPunct="1"/>
            <a:r>
              <a:rPr lang="en-US" dirty="0" smtClean="0"/>
              <a:t>of rich high-quality statistical data for scientific research while at the same time managing </a:t>
            </a:r>
          </a:p>
          <a:p>
            <a:pPr eaLnBrk="1" hangingPunct="1"/>
            <a:r>
              <a:rPr lang="en-US" dirty="0" smtClean="0"/>
              <a:t>statistical confidentiality and protecting the integrity of the data subjects.</a:t>
            </a:r>
          </a:p>
          <a:p>
            <a:pPr eaLnBrk="1" hangingPunct="1"/>
            <a:r>
              <a:rPr lang="en-US" altLang="nb-NO" dirty="0" smtClean="0"/>
              <a:t>The work is funded by the Research Council of Norway</a:t>
            </a:r>
            <a:r>
              <a:rPr lang="en-US" altLang="nb-NO" baseline="0" dirty="0" smtClean="0"/>
              <a:t> through 2017</a:t>
            </a:r>
            <a:endParaRPr lang="en-US" altLang="nb-NO" dirty="0" smtClean="0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3886893" y="8687019"/>
            <a:ext cx="2971108" cy="45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BD47F230-0908-4F0C-B799-DD4FB096B045}" type="slidenum">
              <a:rPr lang="en-GB" altLang="nb-NO"/>
              <a:pPr algn="r" eaLnBrk="1" hangingPunct="1">
                <a:spcBef>
                  <a:spcPct val="50000"/>
                </a:spcBef>
              </a:pPr>
              <a:t>5</a:t>
            </a:fld>
            <a:endParaRPr lang="en-GB" alt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One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first </a:t>
            </a:r>
            <a:r>
              <a:rPr lang="nb-NO" dirty="0" err="1" smtClean="0"/>
              <a:t>deliverables</a:t>
            </a:r>
            <a:r>
              <a:rPr lang="nb-NO" dirty="0" smtClean="0"/>
              <a:t> is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RAIRD Information Model (RIM).</a:t>
            </a:r>
          </a:p>
          <a:p>
            <a:r>
              <a:rPr lang="nb-NO" baseline="0" dirty="0" smtClean="0"/>
              <a:t>This is </a:t>
            </a:r>
            <a:r>
              <a:rPr lang="nb-NO" baseline="0" dirty="0" err="1" smtClean="0"/>
              <a:t>based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GSIM v1.1. In </a:t>
            </a:r>
            <a:r>
              <a:rPr lang="nb-NO" baseline="0" dirty="0" err="1" smtClean="0"/>
              <a:t>particular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GSIM design </a:t>
            </a:r>
            <a:r>
              <a:rPr lang="nb-NO" baseline="0" dirty="0" err="1" smtClean="0"/>
              <a:t>principles</a:t>
            </a:r>
            <a:endParaRPr lang="nb-NO" baseline="0" dirty="0" smtClean="0"/>
          </a:p>
          <a:p>
            <a:r>
              <a:rPr lang="nb-NO" baseline="0" dirty="0" smtClean="0"/>
              <a:t>and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ca. 115 GSIM </a:t>
            </a:r>
            <a:r>
              <a:rPr lang="nb-NO" baseline="0" dirty="0" err="1" smtClean="0"/>
              <a:t>information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objects</a:t>
            </a:r>
            <a:r>
              <a:rPr lang="nb-NO" baseline="0" dirty="0" smtClean="0"/>
              <a:t>.</a:t>
            </a:r>
          </a:p>
          <a:p>
            <a:r>
              <a:rPr lang="nb-NO" baseline="0" dirty="0" err="1" smtClean="0"/>
              <a:t>We</a:t>
            </a:r>
            <a:r>
              <a:rPr lang="nb-NO" baseline="0" dirty="0" smtClean="0"/>
              <a:t> have </a:t>
            </a:r>
            <a:r>
              <a:rPr lang="nb-NO" baseline="0" dirty="0" err="1" smtClean="0"/>
              <a:t>created</a:t>
            </a:r>
            <a:r>
              <a:rPr lang="nb-NO" baseline="0" dirty="0" smtClean="0"/>
              <a:t> 27 </a:t>
            </a:r>
            <a:r>
              <a:rPr lang="nb-NO" baseline="0" dirty="0" err="1" smtClean="0"/>
              <a:t>new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information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objects</a:t>
            </a:r>
            <a:r>
              <a:rPr lang="nb-NO" baseline="0" dirty="0" smtClean="0"/>
              <a:t> for different </a:t>
            </a:r>
            <a:r>
              <a:rPr lang="nb-NO" baseline="0" dirty="0" err="1" smtClean="0"/>
              <a:t>users</a:t>
            </a:r>
            <a:r>
              <a:rPr lang="nb-NO" baseline="0" dirty="0" smtClean="0"/>
              <a:t> </a:t>
            </a:r>
          </a:p>
          <a:p>
            <a:r>
              <a:rPr lang="nb-NO" baseline="0" dirty="0" smtClean="0"/>
              <a:t>(producers, administrators and </a:t>
            </a:r>
            <a:r>
              <a:rPr lang="nb-NO" baseline="0" dirty="0" err="1" smtClean="0"/>
              <a:t>researchers</a:t>
            </a:r>
            <a:r>
              <a:rPr lang="nb-NO" baseline="0" dirty="0" smtClean="0"/>
              <a:t>).</a:t>
            </a:r>
          </a:p>
          <a:p>
            <a:r>
              <a:rPr lang="nb-NO" baseline="0" dirty="0" err="1" smtClean="0"/>
              <a:t>We</a:t>
            </a:r>
            <a:r>
              <a:rPr lang="nb-NO" baseline="0" dirty="0" smtClean="0"/>
              <a:t> do not make </a:t>
            </a:r>
            <a:r>
              <a:rPr lang="nb-NO" baseline="0" dirty="0" err="1" smtClean="0"/>
              <a:t>use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GSIM </a:t>
            </a:r>
            <a:r>
              <a:rPr lang="nb-NO" baseline="0" dirty="0" err="1" smtClean="0"/>
              <a:t>information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objects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that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mainly</a:t>
            </a:r>
            <a:r>
              <a:rPr lang="nb-NO" baseline="0" dirty="0" smtClean="0"/>
              <a:t> </a:t>
            </a:r>
          </a:p>
          <a:p>
            <a:r>
              <a:rPr lang="nb-NO" baseline="0" dirty="0" err="1" smtClean="0"/>
              <a:t>focussed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details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official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statistical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production</a:t>
            </a:r>
            <a:r>
              <a:rPr lang="nb-NO" baseline="0" dirty="0" smtClean="0"/>
              <a:t>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D9D9-BA98-4165-A66D-4098D346EFC7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4665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Here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see</a:t>
            </a:r>
            <a:r>
              <a:rPr lang="nb-NO" dirty="0" smtClean="0"/>
              <a:t> 4 </a:t>
            </a:r>
            <a:r>
              <a:rPr lang="nb-NO" baseline="0" dirty="0" err="1" smtClean="0"/>
              <a:t>information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objects</a:t>
            </a:r>
            <a:r>
              <a:rPr lang="nb-NO" baseline="0" dirty="0" smtClean="0"/>
              <a:t> from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GSIM </a:t>
            </a:r>
            <a:r>
              <a:rPr lang="nb-NO" baseline="0" dirty="0" err="1" smtClean="0"/>
              <a:t>Glossary</a:t>
            </a:r>
            <a:r>
              <a:rPr lang="nb-NO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1, in </a:t>
            </a:r>
            <a:r>
              <a:rPr lang="nb-NO" baseline="0" dirty="0" err="1" smtClean="0"/>
              <a:t>blue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Statistical Support Program in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Businesss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group</a:t>
            </a:r>
            <a:r>
              <a:rPr lang="nb-NO" baseline="0" dirty="0" smtClean="0"/>
              <a:t>, is not </a:t>
            </a:r>
            <a:r>
              <a:rPr lang="nb-NO" baseline="0" dirty="0" err="1" smtClean="0"/>
              <a:t>expected</a:t>
            </a:r>
            <a:r>
              <a:rPr lang="nb-NO" baseline="0" dirty="0" smtClean="0"/>
              <a:t> to be used in RIM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3, in </a:t>
            </a:r>
            <a:r>
              <a:rPr lang="nb-NO" baseline="0" dirty="0" err="1" smtClean="0"/>
              <a:t>yelllow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Subject</a:t>
            </a:r>
            <a:r>
              <a:rPr lang="nb-NO" baseline="0" dirty="0" smtClean="0"/>
              <a:t> Field and Unit from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Concepts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group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Unit Data Point from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Structures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group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 used in RIM.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D9D9-BA98-4165-A66D-4098D346EFC7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1514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GSIM </a:t>
            </a:r>
            <a:r>
              <a:rPr lang="nb-NO" dirty="0" err="1" smtClean="0"/>
              <a:t>works</a:t>
            </a:r>
            <a:r>
              <a:rPr lang="nb-NO" dirty="0" smtClean="0"/>
              <a:t> </a:t>
            </a:r>
            <a:r>
              <a:rPr lang="nb-NO" dirty="0" err="1" smtClean="0"/>
              <a:t>together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GSBPM.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GSIM describes the information objects and flows within the statistical business process.</a:t>
            </a:r>
          </a:p>
          <a:p>
            <a:r>
              <a:rPr lang="nb-NO" dirty="0" smtClean="0"/>
              <a:t>RIM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will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work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together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with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researchers</a:t>
            </a:r>
            <a:r>
              <a:rPr lang="nb-NO" baseline="0" dirty="0" smtClean="0"/>
              <a:t> business </a:t>
            </a:r>
            <a:r>
              <a:rPr lang="nb-NO" baseline="0" dirty="0" err="1" smtClean="0"/>
              <a:t>process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producers business </a:t>
            </a:r>
            <a:r>
              <a:rPr lang="nb-NO" baseline="0" dirty="0" err="1" smtClean="0"/>
              <a:t>process</a:t>
            </a:r>
            <a:r>
              <a:rPr lang="nb-NO" baseline="0" dirty="0" smtClean="0"/>
              <a:t>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D9D9-BA98-4165-A66D-4098D346EFC7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5032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Our </a:t>
            </a:r>
            <a:r>
              <a:rPr lang="nb-NO" dirty="0" err="1" smtClean="0"/>
              <a:t>vision</a:t>
            </a:r>
            <a:r>
              <a:rPr lang="nb-NO" dirty="0" smtClean="0"/>
              <a:t> in </a:t>
            </a:r>
            <a:r>
              <a:rPr lang="nb-NO" dirty="0" err="1" smtClean="0"/>
              <a:t>Statistics</a:t>
            </a:r>
            <a:r>
              <a:rPr lang="nb-NO" dirty="0" smtClean="0"/>
              <a:t> Norway is to </a:t>
            </a:r>
            <a:r>
              <a:rPr lang="nb-NO" dirty="0" err="1" smtClean="0"/>
              <a:t>use</a:t>
            </a:r>
            <a:r>
              <a:rPr lang="nb-NO" dirty="0" smtClean="0"/>
              <a:t> GSIM to </a:t>
            </a:r>
            <a:r>
              <a:rPr lang="nb-NO" dirty="0" err="1" smtClean="0"/>
              <a:t>describe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information</a:t>
            </a:r>
            <a:r>
              <a:rPr lang="nb-NO" dirty="0" smtClean="0"/>
              <a:t> </a:t>
            </a:r>
            <a:r>
              <a:rPr lang="nb-NO" dirty="0" err="1" smtClean="0"/>
              <a:t>objects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throughout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our</a:t>
            </a:r>
            <a:r>
              <a:rPr lang="nb-NO" baseline="0" dirty="0" smtClean="0"/>
              <a:t> business </a:t>
            </a:r>
            <a:r>
              <a:rPr lang="nb-NO" baseline="0" dirty="0" err="1" smtClean="0"/>
              <a:t>process</a:t>
            </a:r>
            <a:r>
              <a:rPr lang="nb-NO" baseline="0" dirty="0" smtClean="0"/>
              <a:t>.</a:t>
            </a:r>
          </a:p>
          <a:p>
            <a:endParaRPr lang="nb-NO" dirty="0" smtClean="0"/>
          </a:p>
          <a:p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focussing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four</a:t>
            </a:r>
            <a:r>
              <a:rPr lang="nb-NO" dirty="0" smtClean="0"/>
              <a:t> </a:t>
            </a:r>
            <a:r>
              <a:rPr lang="nb-NO" dirty="0" err="1" smtClean="0"/>
              <a:t>platforms</a:t>
            </a:r>
            <a:r>
              <a:rPr lang="nb-NO" dirty="0" smtClean="0"/>
              <a:t>:</a:t>
            </a:r>
            <a:r>
              <a:rPr lang="nb-NO" baseline="0" dirty="0" smtClean="0"/>
              <a:t> </a:t>
            </a:r>
            <a:r>
              <a:rPr lang="nb-NO" dirty="0" err="1" smtClean="0"/>
              <a:t>Collect</a:t>
            </a:r>
            <a:r>
              <a:rPr lang="nb-NO" dirty="0" smtClean="0"/>
              <a:t>, </a:t>
            </a:r>
            <a:r>
              <a:rPr lang="nb-NO" dirty="0" err="1" smtClean="0"/>
              <a:t>Process</a:t>
            </a:r>
            <a:r>
              <a:rPr lang="nb-NO" dirty="0" smtClean="0"/>
              <a:t>, Analyse</a:t>
            </a:r>
            <a:r>
              <a:rPr lang="nb-NO" baseline="0" dirty="0" smtClean="0"/>
              <a:t>  and </a:t>
            </a:r>
            <a:r>
              <a:rPr lang="nb-NO" baseline="0" dirty="0" err="1" smtClean="0"/>
              <a:t>Disseminate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four</a:t>
            </a:r>
            <a:r>
              <a:rPr lang="nb-NO" baseline="0" dirty="0" smtClean="0"/>
              <a:t> steady </a:t>
            </a:r>
            <a:r>
              <a:rPr lang="nb-NO" baseline="0" dirty="0" err="1" smtClean="0"/>
              <a:t>states</a:t>
            </a:r>
            <a:r>
              <a:rPr lang="nb-NO" baseline="0" dirty="0" smtClean="0"/>
              <a:t> for data: input, </a:t>
            </a:r>
            <a:r>
              <a:rPr lang="nb-NO" baseline="0" dirty="0" err="1" smtClean="0"/>
              <a:t>micro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statistical</a:t>
            </a:r>
            <a:r>
              <a:rPr lang="nb-NO" baseline="0" dirty="0" smtClean="0"/>
              <a:t> and output </a:t>
            </a:r>
          </a:p>
          <a:p>
            <a:endParaRPr lang="nb-NO" baseline="0" dirty="0" smtClean="0"/>
          </a:p>
          <a:p>
            <a:r>
              <a:rPr lang="nb-NO" baseline="0" dirty="0" err="1" smtClean="0"/>
              <a:t>Collect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Disseminate</a:t>
            </a:r>
            <a:r>
              <a:rPr lang="nb-NO" baseline="0" dirty="0" smtClean="0"/>
              <a:t> (via </a:t>
            </a:r>
            <a:r>
              <a:rPr lang="nb-NO" baseline="0" dirty="0" err="1" smtClean="0"/>
              <a:t>our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website</a:t>
            </a:r>
            <a:r>
              <a:rPr lang="nb-NO" baseline="0" dirty="0" smtClean="0"/>
              <a:t> ssb.no)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well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established</a:t>
            </a:r>
            <a:r>
              <a:rPr lang="nb-NO" baseline="0" dirty="0" smtClean="0"/>
              <a:t>. </a:t>
            </a:r>
          </a:p>
          <a:p>
            <a:r>
              <a:rPr lang="nb-NO" baseline="0" dirty="0" err="1" smtClean="0"/>
              <a:t>Process</a:t>
            </a:r>
            <a:r>
              <a:rPr lang="nb-NO" baseline="0" dirty="0" smtClean="0"/>
              <a:t> is in </a:t>
            </a:r>
            <a:r>
              <a:rPr lang="nb-NO" baseline="0" dirty="0" err="1" smtClean="0"/>
              <a:t>place</a:t>
            </a:r>
            <a:r>
              <a:rPr lang="nb-NO" baseline="0" dirty="0" smtClean="0"/>
              <a:t> for over 170 </a:t>
            </a:r>
            <a:r>
              <a:rPr lang="nb-NO" baseline="0" dirty="0" err="1" smtClean="0"/>
              <a:t>statistics</a:t>
            </a:r>
            <a:r>
              <a:rPr lang="nb-NO" baseline="0" dirty="0" smtClean="0"/>
              <a:t>.</a:t>
            </a:r>
          </a:p>
          <a:p>
            <a:r>
              <a:rPr lang="nb-NO" baseline="0" dirty="0" err="1" smtClean="0"/>
              <a:t>We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 just </a:t>
            </a:r>
            <a:r>
              <a:rPr lang="nb-NO" baseline="0" dirty="0" err="1" smtClean="0"/>
              <a:t>starting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build</a:t>
            </a:r>
            <a:r>
              <a:rPr lang="nb-NO" baseline="0" dirty="0" smtClean="0"/>
              <a:t> a data </a:t>
            </a:r>
            <a:r>
              <a:rPr lang="nb-NO" baseline="0" dirty="0" err="1" smtClean="0"/>
              <a:t>ware</a:t>
            </a:r>
            <a:r>
              <a:rPr lang="nb-NO" baseline="0" dirty="0" smtClean="0"/>
              <a:t> house </a:t>
            </a:r>
            <a:r>
              <a:rPr lang="nb-NO" baseline="0" dirty="0" err="1" smtClean="0"/>
              <a:t>solution</a:t>
            </a:r>
            <a:r>
              <a:rPr lang="nb-NO" baseline="0" dirty="0" smtClean="0"/>
              <a:t>, DW Analytics, for Analyse. </a:t>
            </a:r>
          </a:p>
          <a:p>
            <a:r>
              <a:rPr lang="nb-NO" baseline="0" dirty="0" err="1" smtClean="0"/>
              <a:t>We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collect</a:t>
            </a:r>
            <a:r>
              <a:rPr lang="nb-NO" baseline="0" dirty="0" smtClean="0"/>
              <a:t> register data from </a:t>
            </a:r>
            <a:r>
              <a:rPr lang="nb-NO" baseline="0" dirty="0" err="1" smtClean="0"/>
              <a:t>central</a:t>
            </a:r>
            <a:r>
              <a:rPr lang="nb-NO" baseline="0" dirty="0" smtClean="0"/>
              <a:t> and administrative registers and business data from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AltInn</a:t>
            </a:r>
            <a:r>
              <a:rPr lang="nb-NO" baseline="0" dirty="0" smtClean="0"/>
              <a:t> portal.</a:t>
            </a:r>
          </a:p>
          <a:p>
            <a:endParaRPr lang="nb-NO" baseline="0" dirty="0" smtClean="0"/>
          </a:p>
          <a:p>
            <a:r>
              <a:rPr lang="nb-NO" baseline="0" dirty="0" smtClean="0"/>
              <a:t>NOTES FOR READERS, BUT NOT FOR LISTENERS: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err="1" smtClean="0"/>
              <a:t>AltInn</a:t>
            </a:r>
            <a:r>
              <a:rPr lang="nb-NO" baseline="0" dirty="0" smtClean="0"/>
              <a:t> stands for ‘</a:t>
            </a:r>
            <a:r>
              <a:rPr lang="nb-NO" baseline="0" dirty="0" err="1" smtClean="0"/>
              <a:t>everything</a:t>
            </a:r>
            <a:r>
              <a:rPr lang="nb-NO" baseline="0" dirty="0" smtClean="0"/>
              <a:t> in’ in Norwegian.</a:t>
            </a:r>
          </a:p>
          <a:p>
            <a:r>
              <a:rPr lang="nb-NO" baseline="0" dirty="0" smtClean="0"/>
              <a:t>CRS = </a:t>
            </a:r>
            <a:r>
              <a:rPr lang="nb-NO" baseline="0" dirty="0" err="1" smtClean="0"/>
              <a:t>Common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Reception</a:t>
            </a:r>
            <a:r>
              <a:rPr lang="nb-NO" baseline="0" dirty="0" smtClean="0"/>
              <a:t> Server</a:t>
            </a:r>
          </a:p>
          <a:p>
            <a:r>
              <a:rPr lang="nb-NO" baseline="0" dirty="0" smtClean="0"/>
              <a:t>ISEE = Integrated System for Editing and </a:t>
            </a:r>
            <a:r>
              <a:rPr lang="nb-NO" baseline="0" dirty="0" err="1" smtClean="0"/>
              <a:t>Estimation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9D9D9-BA98-4165-A66D-4098D346EFC7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2899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02.06.2014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121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02.06.2014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881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02.06.2014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603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02.06.2014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220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02.06.2014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848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02.06.2014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480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02.06.2014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540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02.06.2014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862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02.06.2014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622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02.06.2014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915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F64D-B996-4F28-99CF-21A8D68D72AF}" type="datetimeFigureOut">
              <a:rPr lang="nb-NO" smtClean="0"/>
              <a:t>02.06.2014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492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BF64D-B996-4F28-99CF-21A8D68D72AF}" type="datetimeFigureOut">
              <a:rPr lang="nb-NO" smtClean="0"/>
              <a:t>02.06.2014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EEC22-DD52-4934-BF5F-F373E47C5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174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stats/documents/2013.05.meti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1.unece.org/stat/platform/display/gsim/Statistical+Classification+Mode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ird.n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lang="nb-NO" b="1" dirty="0">
                <a:solidFill>
                  <a:srgbClr val="0070C0"/>
                </a:solidFill>
              </a:rPr>
              <a:t>The </a:t>
            </a:r>
            <a:r>
              <a:rPr lang="nb-NO" b="1" dirty="0" err="1">
                <a:solidFill>
                  <a:srgbClr val="0070C0"/>
                </a:solidFill>
              </a:rPr>
              <a:t>use</a:t>
            </a:r>
            <a:r>
              <a:rPr lang="nb-NO" b="1" dirty="0">
                <a:solidFill>
                  <a:srgbClr val="0070C0"/>
                </a:solidFill>
              </a:rPr>
              <a:t> </a:t>
            </a:r>
            <a:r>
              <a:rPr lang="nb-NO" b="1" dirty="0" err="1">
                <a:solidFill>
                  <a:srgbClr val="0070C0"/>
                </a:solidFill>
              </a:rPr>
              <a:t>of</a:t>
            </a:r>
            <a:r>
              <a:rPr lang="nb-NO" b="1" dirty="0">
                <a:solidFill>
                  <a:srgbClr val="0070C0"/>
                </a:solidFill>
              </a:rPr>
              <a:t> GSIM in </a:t>
            </a:r>
            <a:r>
              <a:rPr lang="nb-NO" b="1" dirty="0" err="1">
                <a:solidFill>
                  <a:srgbClr val="0070C0"/>
                </a:solidFill>
              </a:rPr>
              <a:t>Statistics</a:t>
            </a:r>
            <a:r>
              <a:rPr lang="nb-NO" b="1" dirty="0">
                <a:solidFill>
                  <a:srgbClr val="0070C0"/>
                </a:solidFill>
              </a:rPr>
              <a:t> Norway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944216"/>
          </a:xfrm>
        </p:spPr>
        <p:txBody>
          <a:bodyPr>
            <a:normAutofit fontScale="40000" lnSpcReduction="20000"/>
          </a:bodyPr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</a:pPr>
            <a:r>
              <a:rPr lang="en-AU" altLang="nb-NO" sz="33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Jenny </a:t>
            </a:r>
            <a:r>
              <a:rPr lang="en-AU" altLang="nb-NO" sz="3300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Linnerud (jal@ssb.no)</a:t>
            </a:r>
            <a:endParaRPr lang="en-AU" altLang="nb-NO" sz="3300" b="1" dirty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</a:pPr>
            <a:r>
              <a:rPr lang="en-AU" altLang="nb-NO" sz="33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Senior Adviser</a:t>
            </a: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</a:pPr>
            <a:r>
              <a:rPr lang="en-AU" altLang="nb-NO" sz="33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Department of IT </a:t>
            </a:r>
            <a:endParaRPr lang="en-AU" altLang="nb-NO" sz="3300" b="1" dirty="0" smtClean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</a:pPr>
            <a:r>
              <a:rPr lang="en-AU" altLang="nb-NO" sz="3300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Statistics Norway</a:t>
            </a:r>
            <a:endParaRPr lang="en-AU" altLang="nb-NO" sz="3300" b="1" dirty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</a:pPr>
            <a:endParaRPr lang="en-AU" altLang="nb-NO" dirty="0" smtClean="0">
              <a:solidFill>
                <a:srgbClr val="000000"/>
              </a:solidFill>
            </a:endParaRP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</a:pPr>
            <a:endParaRPr lang="nb-NO" altLang="nb-NO" sz="3600" dirty="0" smtClean="0">
              <a:solidFill>
                <a:srgbClr val="000000"/>
              </a:solidFill>
            </a:endParaRPr>
          </a:p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</a:pPr>
            <a:r>
              <a:rPr lang="en-GB" altLang="nb-NO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10th June 2014, </a:t>
            </a:r>
            <a:r>
              <a:rPr lang="nb-NO" sz="3300" b="1" dirty="0" err="1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Nizhny</a:t>
            </a:r>
            <a:r>
              <a:rPr lang="nb-NO" sz="33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Novgorod</a:t>
            </a:r>
          </a:p>
        </p:txBody>
      </p:sp>
    </p:spTree>
    <p:extLst>
      <p:ext uri="{BB962C8B-B14F-4D97-AF65-F5344CB8AC3E}">
        <p14:creationId xmlns:p14="http://schemas.microsoft.com/office/powerpoint/2010/main" val="2188229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nb-NO" altLang="nb-NO" b="1" dirty="0" smtClean="0">
                <a:solidFill>
                  <a:srgbClr val="0070C0"/>
                </a:solidFill>
              </a:rPr>
              <a:t>GSIM in </a:t>
            </a:r>
            <a:r>
              <a:rPr lang="nb-NO" altLang="nb-NO" b="1" dirty="0" err="1" smtClean="0">
                <a:solidFill>
                  <a:srgbClr val="0070C0"/>
                </a:solidFill>
              </a:rPr>
              <a:t>Statistics</a:t>
            </a:r>
            <a:r>
              <a:rPr lang="nb-NO" altLang="nb-NO" b="1" dirty="0" smtClean="0">
                <a:solidFill>
                  <a:srgbClr val="0070C0"/>
                </a:solidFill>
              </a:rPr>
              <a:t> Norway - </a:t>
            </a:r>
            <a:r>
              <a:rPr lang="nb-NO" altLang="nb-NO" b="1" dirty="0" err="1" smtClean="0">
                <a:solidFill>
                  <a:srgbClr val="0070C0"/>
                </a:solidFill>
              </a:rPr>
              <a:t>Vision</a:t>
            </a:r>
            <a:endParaRPr lang="en-US" altLang="nb-NO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GSIM should lead to:</a:t>
            </a:r>
          </a:p>
          <a:p>
            <a:pPr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A foundation for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standardised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statistical metadata use throughout systems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standardised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framework for consistent and coherent design of statistical production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Increased sharing of system components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96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7384"/>
            <a:ext cx="5903912" cy="1483568"/>
          </a:xfrm>
        </p:spPr>
        <p:txBody>
          <a:bodyPr>
            <a:normAutofit/>
          </a:bodyPr>
          <a:lstStyle/>
          <a:p>
            <a:r>
              <a:rPr lang="en-GB" altLang="nb-NO" b="1" dirty="0" smtClean="0">
                <a:solidFill>
                  <a:srgbClr val="0070C0"/>
                </a:solidFill>
              </a:rPr>
              <a:t>Statistics Norway – </a:t>
            </a:r>
            <a:br>
              <a:rPr lang="en-GB" altLang="nb-NO" b="1" dirty="0" smtClean="0">
                <a:solidFill>
                  <a:srgbClr val="0070C0"/>
                </a:solidFill>
              </a:rPr>
            </a:br>
            <a:r>
              <a:rPr lang="en-GB" altLang="nb-NO" b="1" dirty="0" smtClean="0">
                <a:solidFill>
                  <a:srgbClr val="0070C0"/>
                </a:solidFill>
              </a:rPr>
              <a:t>Key figures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4" y="1484312"/>
            <a:ext cx="5903912" cy="50410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GB" altLang="nb-NO" dirty="0" smtClean="0"/>
          </a:p>
          <a:p>
            <a:pPr>
              <a:lnSpc>
                <a:spcPct val="90000"/>
              </a:lnSpc>
            </a:pPr>
            <a:r>
              <a:rPr lang="en-GB" altLang="nb-NO" dirty="0" smtClean="0"/>
              <a:t>910 employees (per </a:t>
            </a:r>
            <a:r>
              <a:rPr lang="nb-NO" altLang="nb-NO" dirty="0" smtClean="0"/>
              <a:t>31.12.2013)</a:t>
            </a:r>
            <a:endParaRPr lang="en-GB" altLang="nb-NO" dirty="0" smtClean="0"/>
          </a:p>
          <a:p>
            <a:pPr lvl="1">
              <a:lnSpc>
                <a:spcPct val="90000"/>
              </a:lnSpc>
            </a:pPr>
            <a:r>
              <a:rPr lang="en-GB" altLang="nb-NO" sz="1800" dirty="0" smtClean="0"/>
              <a:t>560 in Oslo, 350 in </a:t>
            </a:r>
            <a:r>
              <a:rPr lang="en-GB" altLang="nb-NO" sz="1800" dirty="0" err="1" smtClean="0"/>
              <a:t>Kongsvinger</a:t>
            </a:r>
            <a:endParaRPr lang="en-GB" altLang="nb-NO" sz="1800" dirty="0" smtClean="0"/>
          </a:p>
          <a:p>
            <a:pPr lvl="1">
              <a:lnSpc>
                <a:spcPct val="90000"/>
              </a:lnSpc>
            </a:pPr>
            <a:r>
              <a:rPr lang="en-GB" altLang="nb-NO" sz="1800" dirty="0" smtClean="0"/>
              <a:t>In addition, 175 interviewers</a:t>
            </a:r>
            <a:r>
              <a:rPr lang="en-GB" altLang="nb-NO" dirty="0" smtClean="0"/>
              <a:t/>
            </a:r>
            <a:br>
              <a:rPr lang="en-GB" altLang="nb-NO" dirty="0" smtClean="0"/>
            </a:br>
            <a:endParaRPr lang="en-GB" altLang="nb-NO" dirty="0" smtClean="0"/>
          </a:p>
          <a:p>
            <a:r>
              <a:rPr lang="en-GB" altLang="nb-NO" dirty="0" smtClean="0"/>
              <a:t>Around 420 different statistics</a:t>
            </a:r>
          </a:p>
          <a:p>
            <a:endParaRPr lang="en-GB" altLang="nb-NO" dirty="0" smtClean="0"/>
          </a:p>
          <a:p>
            <a:r>
              <a:rPr lang="en-GB" altLang="nb-NO" dirty="0" smtClean="0"/>
              <a:t>Around 1000 releases of new statistics on ssb.no in 2013</a:t>
            </a:r>
          </a:p>
        </p:txBody>
      </p:sp>
      <p:pic>
        <p:nvPicPr>
          <p:cNvPr id="9220" name="Picture 4" descr="Medarbeide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940300"/>
            <a:ext cx="2462213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lassholder for innhold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813" y="836613"/>
            <a:ext cx="2460625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Bild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068638"/>
            <a:ext cx="2462213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27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nb-NO" b="1" dirty="0" err="1" smtClean="0">
                <a:solidFill>
                  <a:srgbClr val="0070C0"/>
                </a:solidFill>
              </a:rPr>
              <a:t>Statistics</a:t>
            </a:r>
            <a:r>
              <a:rPr lang="nb-NO" b="1" dirty="0" smtClean="0">
                <a:solidFill>
                  <a:srgbClr val="0070C0"/>
                </a:solidFill>
              </a:rPr>
              <a:t> </a:t>
            </a:r>
            <a:r>
              <a:rPr lang="nb-NO" b="1" dirty="0" err="1" smtClean="0">
                <a:solidFill>
                  <a:srgbClr val="0070C0"/>
                </a:solidFill>
              </a:rPr>
              <a:t>Norway’s</a:t>
            </a:r>
            <a:r>
              <a:rPr lang="nb-NO" b="1" dirty="0" smtClean="0">
                <a:solidFill>
                  <a:srgbClr val="0070C0"/>
                </a:solidFill>
              </a:rPr>
              <a:t> </a:t>
            </a:r>
            <a:r>
              <a:rPr lang="nb-NO" b="1" dirty="0" err="1" smtClean="0">
                <a:solidFill>
                  <a:srgbClr val="0070C0"/>
                </a:solidFill>
              </a:rPr>
              <a:t>participation</a:t>
            </a:r>
            <a:r>
              <a:rPr lang="nb-NO" b="1" dirty="0" smtClean="0">
                <a:solidFill>
                  <a:srgbClr val="0070C0"/>
                </a:solidFill>
              </a:rPr>
              <a:t> in GSIM Development 2012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GSIM </a:t>
            </a:r>
            <a:r>
              <a:rPr lang="en-GB" dirty="0"/>
              <a:t>sprint in Slovenia</a:t>
            </a:r>
            <a:r>
              <a:rPr lang="en-GB" dirty="0" smtClean="0"/>
              <a:t>, February </a:t>
            </a:r>
          </a:p>
          <a:p>
            <a:r>
              <a:rPr lang="en-GB" dirty="0" smtClean="0"/>
              <a:t>GSIM </a:t>
            </a:r>
            <a:r>
              <a:rPr lang="en-GB" dirty="0"/>
              <a:t>sprint in </a:t>
            </a:r>
            <a:r>
              <a:rPr lang="en-GB" dirty="0" smtClean="0"/>
              <a:t>Republic of Korea, March </a:t>
            </a:r>
          </a:p>
          <a:p>
            <a:r>
              <a:rPr lang="en-GB" dirty="0" smtClean="0"/>
              <a:t>Integration </a:t>
            </a:r>
            <a:r>
              <a:rPr lang="en-GB" dirty="0"/>
              <a:t>workshop in the </a:t>
            </a:r>
            <a:r>
              <a:rPr lang="en-GB" dirty="0" smtClean="0"/>
              <a:t>Netherlands, November </a:t>
            </a:r>
          </a:p>
          <a:p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		GSIM v1.0 December 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574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nb-NO" b="1" dirty="0" err="1">
                <a:solidFill>
                  <a:srgbClr val="0070C0"/>
                </a:solidFill>
              </a:rPr>
              <a:t>Statistics</a:t>
            </a:r>
            <a:r>
              <a:rPr lang="nb-NO" b="1" dirty="0">
                <a:solidFill>
                  <a:srgbClr val="0070C0"/>
                </a:solidFill>
              </a:rPr>
              <a:t> </a:t>
            </a:r>
            <a:r>
              <a:rPr lang="nb-NO" b="1" dirty="0" err="1">
                <a:solidFill>
                  <a:srgbClr val="0070C0"/>
                </a:solidFill>
              </a:rPr>
              <a:t>Norway’s</a:t>
            </a:r>
            <a:r>
              <a:rPr lang="nb-NO" b="1" dirty="0">
                <a:solidFill>
                  <a:srgbClr val="0070C0"/>
                </a:solidFill>
              </a:rPr>
              <a:t> </a:t>
            </a:r>
            <a:r>
              <a:rPr lang="nb-NO" b="1" dirty="0" err="1">
                <a:solidFill>
                  <a:srgbClr val="0070C0"/>
                </a:solidFill>
              </a:rPr>
              <a:t>participation</a:t>
            </a:r>
            <a:r>
              <a:rPr lang="nb-NO" b="1" dirty="0">
                <a:solidFill>
                  <a:srgbClr val="0070C0"/>
                </a:solidFill>
              </a:rPr>
              <a:t> in </a:t>
            </a:r>
            <a:r>
              <a:rPr lang="nb-NO" b="1" dirty="0" smtClean="0">
                <a:solidFill>
                  <a:srgbClr val="0070C0"/>
                </a:solidFill>
              </a:rPr>
              <a:t>GSIM </a:t>
            </a:r>
            <a:r>
              <a:rPr lang="nb-NO" b="1" dirty="0" err="1" smtClean="0">
                <a:solidFill>
                  <a:srgbClr val="0070C0"/>
                </a:solidFill>
              </a:rPr>
              <a:t>Implementation</a:t>
            </a:r>
            <a:r>
              <a:rPr lang="nb-NO" b="1" dirty="0" smtClean="0">
                <a:solidFill>
                  <a:srgbClr val="0070C0"/>
                </a:solidFill>
              </a:rPr>
              <a:t> 2013-2014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endParaRPr lang="nb-NO" dirty="0"/>
          </a:p>
          <a:p>
            <a:r>
              <a:rPr lang="en-GB" dirty="0" smtClean="0"/>
              <a:t>GSIM v1.0 </a:t>
            </a:r>
            <a:r>
              <a:rPr lang="en-GB" dirty="0"/>
              <a:t>Brochure and Communication document in </a:t>
            </a:r>
            <a:r>
              <a:rPr lang="en-GB" dirty="0" smtClean="0"/>
              <a:t>Norwegian</a:t>
            </a:r>
          </a:p>
          <a:p>
            <a:r>
              <a:rPr lang="en-GB" dirty="0" smtClean="0">
                <a:hlinkClick r:id="rId3"/>
              </a:rPr>
              <a:t>Informal </a:t>
            </a:r>
            <a:r>
              <a:rPr lang="en-GB" dirty="0">
                <a:hlinkClick r:id="rId3"/>
              </a:rPr>
              <a:t>task force </a:t>
            </a:r>
            <a:r>
              <a:rPr lang="en-GB" dirty="0"/>
              <a:t>on metadata flows in the GSBPM </a:t>
            </a:r>
            <a:r>
              <a:rPr lang="en-GB" dirty="0" smtClean="0"/>
              <a:t>- ca</a:t>
            </a:r>
            <a:r>
              <a:rPr lang="en-GB" dirty="0"/>
              <a:t>. 20 GSIM information objects were mapped to the phases in GSBPM v4 </a:t>
            </a:r>
            <a:endParaRPr lang="en-GB" dirty="0" smtClean="0"/>
          </a:p>
          <a:p>
            <a:r>
              <a:rPr lang="nb-NO" dirty="0"/>
              <a:t>GSIM v1.0 </a:t>
            </a:r>
            <a:r>
              <a:rPr lang="nb-NO" dirty="0" err="1"/>
              <a:t>discussion</a:t>
            </a:r>
            <a:r>
              <a:rPr lang="nb-NO" dirty="0"/>
              <a:t> </a:t>
            </a:r>
            <a:r>
              <a:rPr lang="nb-NO" dirty="0" smtClean="0"/>
              <a:t>forum</a:t>
            </a:r>
          </a:p>
          <a:p>
            <a:r>
              <a:rPr lang="en-GB" dirty="0" smtClean="0">
                <a:hlinkClick r:id="rId4"/>
              </a:rPr>
              <a:t>GSIM </a:t>
            </a:r>
            <a:r>
              <a:rPr lang="en-GB" dirty="0">
                <a:hlinkClick r:id="rId4"/>
              </a:rPr>
              <a:t>Statistical Classification </a:t>
            </a:r>
            <a:r>
              <a:rPr lang="en-GB" dirty="0" smtClean="0">
                <a:hlinkClick r:id="rId4"/>
              </a:rPr>
              <a:t>Model </a:t>
            </a:r>
            <a:r>
              <a:rPr lang="en-GB" dirty="0" smtClean="0"/>
              <a:t>-&gt; GSIM v1.1 December 2013 </a:t>
            </a:r>
            <a:endParaRPr lang="en-GB" dirty="0"/>
          </a:p>
          <a:p>
            <a:r>
              <a:rPr lang="en-GB" dirty="0" smtClean="0"/>
              <a:t>Contribute </a:t>
            </a:r>
            <a:r>
              <a:rPr lang="en-GB" dirty="0"/>
              <a:t>Statistical Classification services within the </a:t>
            </a:r>
            <a:r>
              <a:rPr lang="nb-NO" dirty="0" err="1"/>
              <a:t>Implementing</a:t>
            </a:r>
            <a:r>
              <a:rPr lang="nb-NO" dirty="0"/>
              <a:t> CSPA Project </a:t>
            </a:r>
            <a:r>
              <a:rPr lang="nb-NO" dirty="0" smtClean="0"/>
              <a:t>2014</a:t>
            </a:r>
          </a:p>
          <a:p>
            <a:r>
              <a:rPr lang="en-GB" dirty="0" smtClean="0"/>
              <a:t>Try </a:t>
            </a:r>
            <a:r>
              <a:rPr lang="en-GB" dirty="0"/>
              <a:t>out GSIM v1.1 within the RAIRD </a:t>
            </a:r>
            <a:r>
              <a:rPr lang="en-GB" dirty="0" smtClean="0"/>
              <a:t>project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86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70C0"/>
                </a:solidFill>
              </a:rPr>
              <a:t>Remote Access Infrastructure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for Register Data (RAIRD)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752600"/>
            <a:ext cx="8458200" cy="491676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GB" dirty="0"/>
              <a:t>Statistics Norway and the Norwegian Social Science Data Services (NSD) aim </a:t>
            </a:r>
            <a:r>
              <a:rPr lang="en-GB" dirty="0" smtClean="0"/>
              <a:t>to establish </a:t>
            </a:r>
          </a:p>
          <a:p>
            <a:pPr>
              <a:defRPr/>
            </a:pPr>
            <a:r>
              <a:rPr lang="en-GB" dirty="0" smtClean="0"/>
              <a:t>a </a:t>
            </a:r>
            <a:r>
              <a:rPr lang="en-GB" dirty="0"/>
              <a:t>national research infrastructure 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providing </a:t>
            </a:r>
            <a:r>
              <a:rPr lang="en-GB" dirty="0"/>
              <a:t>easy access to large amounts of </a:t>
            </a:r>
            <a:r>
              <a:rPr lang="en-GB" dirty="0" smtClean="0"/>
              <a:t>register based statistical data</a:t>
            </a:r>
          </a:p>
          <a:p>
            <a:pPr>
              <a:defRPr/>
            </a:pPr>
            <a:r>
              <a:rPr lang="en-GB" dirty="0" smtClean="0"/>
              <a:t>managing </a:t>
            </a:r>
            <a:r>
              <a:rPr lang="en-GB" dirty="0"/>
              <a:t>statistical confidentiality 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protecting </a:t>
            </a:r>
            <a:r>
              <a:rPr lang="en-GB" dirty="0"/>
              <a:t>the integrity of the data subjects. </a:t>
            </a:r>
            <a:endParaRPr lang="en-GB" dirty="0" smtClean="0"/>
          </a:p>
          <a:p>
            <a:pPr marL="0" indent="0">
              <a:buFontTx/>
              <a:buNone/>
              <a:defRPr/>
            </a:pPr>
            <a:r>
              <a:rPr lang="en-GB" dirty="0" smtClean="0"/>
              <a:t>The </a:t>
            </a:r>
            <a:r>
              <a:rPr lang="en-GB" dirty="0"/>
              <a:t>work is </a:t>
            </a:r>
            <a:r>
              <a:rPr lang="en-GB" dirty="0" smtClean="0"/>
              <a:t>funded </a:t>
            </a:r>
            <a:r>
              <a:rPr lang="en-GB" dirty="0"/>
              <a:t>by the Research Council of </a:t>
            </a:r>
            <a:r>
              <a:rPr lang="en-GB" dirty="0" smtClean="0"/>
              <a:t>Norway through 2017. </a:t>
            </a:r>
            <a:r>
              <a:rPr lang="nb-NO" dirty="0" smtClean="0"/>
              <a:t>See</a:t>
            </a:r>
            <a:r>
              <a:rPr lang="nb-NO" dirty="0"/>
              <a:t>: </a:t>
            </a:r>
            <a:r>
              <a:rPr lang="nb-NO" u="sng" dirty="0" smtClean="0">
                <a:hlinkClick r:id="rId3"/>
              </a:rPr>
              <a:t>www.raird.no</a:t>
            </a:r>
            <a:endParaRPr lang="nb-NO" dirty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74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nb-NO" altLang="nb-NO" b="1" dirty="0" smtClean="0">
                <a:solidFill>
                  <a:srgbClr val="0070C0"/>
                </a:solidFill>
              </a:rPr>
              <a:t>RAIRD Information Model (RIM)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nb-NO" dirty="0" err="1" smtClean="0"/>
              <a:t>Based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GSIM v1.1</a:t>
            </a:r>
          </a:p>
          <a:p>
            <a:pPr>
              <a:defRPr/>
            </a:pPr>
            <a:r>
              <a:rPr lang="nb-NO" dirty="0" smtClean="0"/>
              <a:t>Design </a:t>
            </a:r>
            <a:r>
              <a:rPr lang="nb-NO" dirty="0" err="1" smtClean="0"/>
              <a:t>principles</a:t>
            </a:r>
            <a:endParaRPr lang="nb-NO" dirty="0" smtClean="0"/>
          </a:p>
          <a:p>
            <a:pPr>
              <a:defRPr/>
            </a:pPr>
            <a:r>
              <a:rPr lang="nb-NO" dirty="0" smtClean="0"/>
              <a:t>Information </a:t>
            </a:r>
            <a:r>
              <a:rPr lang="nb-NO" dirty="0" err="1" smtClean="0"/>
              <a:t>objects</a:t>
            </a:r>
            <a:r>
              <a:rPr lang="nb-NO" dirty="0" smtClean="0"/>
              <a:t> (ca. 115)</a:t>
            </a:r>
          </a:p>
          <a:p>
            <a:pPr marL="0" indent="0">
              <a:buFontTx/>
              <a:buNone/>
              <a:defRPr/>
            </a:pPr>
            <a:endParaRPr lang="nb-NO" dirty="0"/>
          </a:p>
          <a:p>
            <a:pPr marL="0" indent="0">
              <a:buFontTx/>
              <a:buNone/>
              <a:defRPr/>
            </a:pPr>
            <a:r>
              <a:rPr lang="nb-NO" dirty="0" smtClean="0"/>
              <a:t>- 27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information</a:t>
            </a:r>
            <a:r>
              <a:rPr lang="nb-NO" dirty="0" smtClean="0"/>
              <a:t> </a:t>
            </a:r>
            <a:r>
              <a:rPr lang="nb-NO" dirty="0" err="1" smtClean="0"/>
              <a:t>objects</a:t>
            </a:r>
            <a:r>
              <a:rPr lang="nb-NO" dirty="0" smtClean="0"/>
              <a:t> for u</a:t>
            </a:r>
            <a:r>
              <a:rPr lang="en-GB" dirty="0" err="1" smtClean="0"/>
              <a:t>sers</a:t>
            </a:r>
            <a:r>
              <a:rPr lang="en-GB" dirty="0" smtClean="0"/>
              <a:t> </a:t>
            </a:r>
            <a:r>
              <a:rPr lang="en-GB" dirty="0"/>
              <a:t>(producers, administrators and researchers</a:t>
            </a:r>
            <a:r>
              <a:rPr lang="en-GB" dirty="0" smtClean="0"/>
              <a:t>) and explicit statistical confidentiality</a:t>
            </a:r>
          </a:p>
          <a:p>
            <a:pPr marL="0" indent="0">
              <a:buNone/>
            </a:pPr>
            <a:r>
              <a:rPr lang="en-GB" dirty="0" smtClean="0"/>
              <a:t>- Less information objects for </a:t>
            </a:r>
            <a:r>
              <a:rPr lang="en-GB" dirty="0"/>
              <a:t>details of </a:t>
            </a:r>
            <a:r>
              <a:rPr lang="nb-NO" dirty="0" err="1"/>
              <a:t>official</a:t>
            </a:r>
            <a:r>
              <a:rPr lang="nb-NO" dirty="0"/>
              <a:t> </a:t>
            </a:r>
            <a:r>
              <a:rPr lang="nb-NO" dirty="0" err="1"/>
              <a:t>statistical</a:t>
            </a:r>
            <a:r>
              <a:rPr lang="nb-NO" dirty="0"/>
              <a:t> </a:t>
            </a:r>
            <a:r>
              <a:rPr lang="nb-NO" dirty="0" err="1" smtClean="0"/>
              <a:t>production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42211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b-NO" sz="4900" b="1" dirty="0" smtClean="0">
                <a:solidFill>
                  <a:srgbClr val="0070C0"/>
                </a:solidFill>
              </a:rPr>
              <a:t>GSIM </a:t>
            </a:r>
            <a:r>
              <a:rPr lang="nb-NO" sz="4900" b="1" dirty="0" err="1" smtClean="0">
                <a:solidFill>
                  <a:srgbClr val="0070C0"/>
                </a:solidFill>
              </a:rPr>
              <a:t>Glossary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err="1" smtClean="0"/>
              <a:t>blue</a:t>
            </a:r>
            <a:r>
              <a:rPr lang="nb-NO" dirty="0" smtClean="0"/>
              <a:t> – not in RIM, </a:t>
            </a:r>
            <a:r>
              <a:rPr lang="nb-NO" dirty="0" err="1" smtClean="0"/>
              <a:t>yellow</a:t>
            </a:r>
            <a:r>
              <a:rPr lang="nb-NO" dirty="0" smtClean="0"/>
              <a:t> – in RIM</a:t>
            </a:r>
            <a:endParaRPr lang="nb-NO" dirty="0"/>
          </a:p>
        </p:txBody>
      </p:sp>
      <p:graphicFrame>
        <p:nvGraphicFramePr>
          <p:cNvPr id="22531" name="Objekt 3"/>
          <p:cNvGraphicFramePr>
            <a:graphicFrameLocks noChangeAspect="1"/>
          </p:cNvGraphicFramePr>
          <p:nvPr/>
        </p:nvGraphicFramePr>
        <p:xfrm>
          <a:off x="601663" y="1746250"/>
          <a:ext cx="7940675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kument" r:id="rId5" imgW="7940619" imgH="4419877" progId="Word.Document.12">
                  <p:embed/>
                </p:oleObj>
              </mc:Choice>
              <mc:Fallback>
                <p:oleObj name="Dokument" r:id="rId5" imgW="7940619" imgH="441987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1746250"/>
                        <a:ext cx="7940675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897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AU" altLang="nb-NO" b="1" dirty="0" smtClean="0">
                <a:solidFill>
                  <a:srgbClr val="0070C0"/>
                </a:solidFill>
              </a:rPr>
              <a:t>GSIM and GSBPM</a:t>
            </a:r>
            <a:endParaRPr lang="en-GB" altLang="nb-NO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15128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GSIM describes the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information objects and flows within the statistical business process.</a:t>
            </a:r>
          </a:p>
          <a:p>
            <a:pPr>
              <a:defRPr/>
            </a:pPr>
            <a:endParaRPr lang="en-GB" dirty="0"/>
          </a:p>
        </p:txBody>
      </p:sp>
      <p:pic>
        <p:nvPicPr>
          <p:cNvPr id="1536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928938"/>
            <a:ext cx="8262938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0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nb-NO" altLang="nb-NO" b="1" dirty="0" smtClean="0">
                <a:solidFill>
                  <a:srgbClr val="0070C0"/>
                </a:solidFill>
              </a:rPr>
              <a:t>GSIM in </a:t>
            </a:r>
            <a:r>
              <a:rPr lang="nb-NO" altLang="nb-NO" b="1" dirty="0" err="1" smtClean="0">
                <a:solidFill>
                  <a:srgbClr val="0070C0"/>
                </a:solidFill>
              </a:rPr>
              <a:t>Statistics</a:t>
            </a:r>
            <a:r>
              <a:rPr lang="nb-NO" altLang="nb-NO" b="1" dirty="0" smtClean="0">
                <a:solidFill>
                  <a:srgbClr val="0070C0"/>
                </a:solidFill>
              </a:rPr>
              <a:t> Norway - </a:t>
            </a:r>
            <a:r>
              <a:rPr lang="nb-NO" altLang="nb-NO" b="1" dirty="0" err="1" smtClean="0">
                <a:solidFill>
                  <a:srgbClr val="0070C0"/>
                </a:solidFill>
              </a:rPr>
              <a:t>Vision</a:t>
            </a:r>
            <a:endParaRPr lang="nb-NO" altLang="nb-NO" b="1" dirty="0" smtClean="0">
              <a:solidFill>
                <a:srgbClr val="0070C0"/>
              </a:solidFill>
            </a:endParaRPr>
          </a:p>
        </p:txBody>
      </p:sp>
      <p:pic>
        <p:nvPicPr>
          <p:cNvPr id="16387" name="Picture 23" descr="overall_target_it_rgl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65238" y="1600200"/>
            <a:ext cx="6613525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TekstSylinder 2"/>
          <p:cNvSpPr txBox="1">
            <a:spLocks noChangeArrowheads="1"/>
          </p:cNvSpPr>
          <p:nvPr/>
        </p:nvSpPr>
        <p:spPr bwMode="auto">
          <a:xfrm>
            <a:off x="3851275" y="3835400"/>
            <a:ext cx="1284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b-NO" altLang="nb-NO" b="1"/>
              <a:t>META DATA</a:t>
            </a:r>
          </a:p>
        </p:txBody>
      </p:sp>
      <p:sp>
        <p:nvSpPr>
          <p:cNvPr id="5" name="Rektangel 4"/>
          <p:cNvSpPr/>
          <p:nvPr/>
        </p:nvSpPr>
        <p:spPr>
          <a:xfrm>
            <a:off x="2484438" y="1412875"/>
            <a:ext cx="4175125" cy="5040313"/>
          </a:xfrm>
          <a:prstGeom prst="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367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1057</Words>
  <Application>Microsoft Office PowerPoint</Application>
  <PresentationFormat>On-screen Show (4:3)</PresentationFormat>
  <Paragraphs>118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Office-tema</vt:lpstr>
      <vt:lpstr>Dokument</vt:lpstr>
      <vt:lpstr>The use of GSIM in Statistics Norway</vt:lpstr>
      <vt:lpstr>Statistics Norway –  Key figures</vt:lpstr>
      <vt:lpstr>Statistics Norway’s participation in GSIM Development 2012</vt:lpstr>
      <vt:lpstr>Statistics Norway’s participation in GSIM Implementation 2013-2014</vt:lpstr>
      <vt:lpstr>Remote Access Infrastructure for Register Data (RAIRD)</vt:lpstr>
      <vt:lpstr>RAIRD Information Model (RIM)</vt:lpstr>
      <vt:lpstr>GSIM Glossary blue – not in RIM, yellow – in RIM</vt:lpstr>
      <vt:lpstr>GSIM and GSBPM</vt:lpstr>
      <vt:lpstr>GSIM in Statistics Norway - Vision</vt:lpstr>
      <vt:lpstr>GSIM in Statistics Norway - Vision</vt:lpstr>
    </vt:vector>
  </TitlesOfParts>
  <Company>SSB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of GSIM in Statistics Norway</dc:title>
  <dc:creator>Linnerud, Jenny</dc:creator>
  <cp:lastModifiedBy>kovarikova</cp:lastModifiedBy>
  <cp:revision>36</cp:revision>
  <dcterms:created xsi:type="dcterms:W3CDTF">2014-05-26T08:50:24Z</dcterms:created>
  <dcterms:modified xsi:type="dcterms:W3CDTF">2014-06-02T07:46:16Z</dcterms:modified>
</cp:coreProperties>
</file>