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95" r:id="rId3"/>
    <p:sldId id="296" r:id="rId4"/>
    <p:sldId id="258" r:id="rId5"/>
    <p:sldId id="260" r:id="rId6"/>
    <p:sldId id="261" r:id="rId7"/>
    <p:sldId id="273" r:id="rId8"/>
    <p:sldId id="294" r:id="rId9"/>
    <p:sldId id="275" r:id="rId10"/>
    <p:sldId id="277" r:id="rId11"/>
    <p:sldId id="310" r:id="rId12"/>
    <p:sldId id="278" r:id="rId13"/>
    <p:sldId id="279" r:id="rId14"/>
    <p:sldId id="280" r:id="rId15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6130" autoAdjust="0"/>
  </p:normalViewPr>
  <p:slideViewPr>
    <p:cSldViewPr>
      <p:cViewPr varScale="1">
        <p:scale>
          <a:sx n="84" d="100"/>
          <a:sy n="84" d="100"/>
        </p:scale>
        <p:origin x="-231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23BBF4-F7DE-44DE-B24B-4DAC3D01C9D2}" type="datetimeFigureOut">
              <a:rPr lang="nb-NO" smtClean="0"/>
              <a:t>28.05.2014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E9D9D9-BA98-4165-A66D-4098D346EFC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22201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This time I </a:t>
            </a:r>
            <a:r>
              <a:rPr lang="nb-NO" dirty="0" err="1" smtClean="0"/>
              <a:t>will</a:t>
            </a:r>
            <a:r>
              <a:rPr lang="nb-NO" dirty="0" smtClean="0"/>
              <a:t> talk</a:t>
            </a:r>
            <a:r>
              <a:rPr lang="nb-NO" baseline="0" dirty="0" smtClean="0"/>
              <a:t> </a:t>
            </a:r>
            <a:r>
              <a:rPr lang="nb-NO" baseline="0" dirty="0" err="1" smtClean="0"/>
              <a:t>about</a:t>
            </a:r>
            <a:r>
              <a:rPr lang="nb-NO" baseline="0" dirty="0" smtClean="0"/>
              <a:t> </a:t>
            </a:r>
            <a:r>
              <a:rPr lang="nb-NO" baseline="0" dirty="0" err="1" smtClean="0"/>
              <a:t>modernization</a:t>
            </a:r>
            <a:r>
              <a:rPr lang="nb-NO" baseline="0" dirty="0" smtClean="0"/>
              <a:t> in </a:t>
            </a:r>
            <a:r>
              <a:rPr lang="nb-NO" baseline="0" dirty="0" err="1" smtClean="0"/>
              <a:t>Statistics</a:t>
            </a:r>
            <a:r>
              <a:rPr lang="nb-NO" baseline="0" dirty="0" smtClean="0"/>
              <a:t> Norway.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E9D9D9-BA98-4165-A66D-4098D346EFC7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518159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As I </a:t>
            </a:r>
            <a:r>
              <a:rPr lang="nb-NO" dirty="0" err="1" smtClean="0"/>
              <a:t>mentioned</a:t>
            </a:r>
            <a:r>
              <a:rPr lang="nb-NO" dirty="0" smtClean="0"/>
              <a:t> </a:t>
            </a:r>
            <a:r>
              <a:rPr lang="nb-NO" dirty="0" err="1" smtClean="0"/>
              <a:t>yesterday</a:t>
            </a:r>
            <a:r>
              <a:rPr lang="nb-NO" dirty="0" smtClean="0"/>
              <a:t> </a:t>
            </a:r>
            <a:r>
              <a:rPr lang="nb-NO" dirty="0" err="1" smtClean="0"/>
              <a:t>our</a:t>
            </a:r>
            <a:r>
              <a:rPr lang="nb-NO" dirty="0" smtClean="0"/>
              <a:t> </a:t>
            </a:r>
            <a:r>
              <a:rPr lang="nb-NO" dirty="0" err="1" smtClean="0"/>
              <a:t>vision</a:t>
            </a:r>
            <a:r>
              <a:rPr lang="nb-NO" dirty="0" smtClean="0"/>
              <a:t> in </a:t>
            </a:r>
            <a:r>
              <a:rPr lang="nb-NO" dirty="0" err="1" smtClean="0"/>
              <a:t>Statistics</a:t>
            </a:r>
            <a:r>
              <a:rPr lang="nb-NO" dirty="0" smtClean="0"/>
              <a:t> Norway is to </a:t>
            </a:r>
            <a:r>
              <a:rPr lang="nb-NO" dirty="0" err="1" smtClean="0"/>
              <a:t>focus</a:t>
            </a:r>
            <a:r>
              <a:rPr lang="nb-NO" dirty="0" smtClean="0"/>
              <a:t> </a:t>
            </a:r>
            <a:r>
              <a:rPr lang="nb-NO" dirty="0" err="1" smtClean="0"/>
              <a:t>on</a:t>
            </a:r>
            <a:r>
              <a:rPr lang="nb-NO" dirty="0" smtClean="0"/>
              <a:t> </a:t>
            </a:r>
            <a:r>
              <a:rPr lang="nb-NO" dirty="0" err="1" smtClean="0"/>
              <a:t>four</a:t>
            </a:r>
            <a:r>
              <a:rPr lang="nb-NO" dirty="0" smtClean="0"/>
              <a:t> </a:t>
            </a:r>
            <a:r>
              <a:rPr lang="nb-NO" dirty="0" err="1" smtClean="0"/>
              <a:t>platforms</a:t>
            </a:r>
            <a:r>
              <a:rPr lang="nb-NO" dirty="0" smtClean="0"/>
              <a:t>:</a:t>
            </a:r>
            <a:r>
              <a:rPr lang="nb-NO" baseline="0" dirty="0" smtClean="0"/>
              <a:t> </a:t>
            </a:r>
            <a:r>
              <a:rPr lang="nb-NO" dirty="0" err="1" smtClean="0"/>
              <a:t>Collect</a:t>
            </a:r>
            <a:r>
              <a:rPr lang="nb-NO" dirty="0" smtClean="0"/>
              <a:t>, </a:t>
            </a:r>
            <a:r>
              <a:rPr lang="nb-NO" dirty="0" err="1" smtClean="0"/>
              <a:t>Process</a:t>
            </a:r>
            <a:r>
              <a:rPr lang="nb-NO" dirty="0" smtClean="0"/>
              <a:t>, Analyse</a:t>
            </a:r>
            <a:r>
              <a:rPr lang="nb-NO" baseline="0" dirty="0" smtClean="0"/>
              <a:t>  and </a:t>
            </a:r>
            <a:r>
              <a:rPr lang="nb-NO" baseline="0" dirty="0" err="1" smtClean="0"/>
              <a:t>Disseminate</a:t>
            </a:r>
            <a:r>
              <a:rPr lang="nb-NO" baseline="0" dirty="0" smtClean="0"/>
              <a:t>, </a:t>
            </a:r>
            <a:r>
              <a:rPr lang="nb-NO" baseline="0" dirty="0" err="1" smtClean="0"/>
              <a:t>one</a:t>
            </a:r>
            <a:r>
              <a:rPr lang="nb-NO" baseline="0" dirty="0" smtClean="0"/>
              <a:t> for </a:t>
            </a:r>
            <a:r>
              <a:rPr lang="nb-NO" baseline="0" dirty="0" err="1" smtClean="0"/>
              <a:t>each</a:t>
            </a:r>
            <a:r>
              <a:rPr lang="nb-NO" baseline="0" dirty="0" smtClean="0"/>
              <a:t> </a:t>
            </a:r>
            <a:r>
              <a:rPr lang="nb-NO" baseline="0" dirty="0" err="1" smtClean="0"/>
              <a:t>of</a:t>
            </a:r>
            <a:r>
              <a:rPr lang="nb-NO" baseline="0" dirty="0" smtClean="0"/>
              <a:t> </a:t>
            </a:r>
            <a:r>
              <a:rPr lang="nb-NO" baseline="0" dirty="0" err="1" smtClean="0"/>
              <a:t>the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four</a:t>
            </a:r>
            <a:r>
              <a:rPr lang="nb-NO" baseline="0" dirty="0" smtClean="0"/>
              <a:t> </a:t>
            </a:r>
            <a:r>
              <a:rPr lang="nb-NO" baseline="0" dirty="0" err="1" smtClean="0"/>
              <a:t>production</a:t>
            </a:r>
            <a:r>
              <a:rPr lang="nb-NO" baseline="0" dirty="0" smtClean="0"/>
              <a:t> </a:t>
            </a:r>
            <a:r>
              <a:rPr lang="nb-NO" baseline="0" dirty="0" err="1" smtClean="0"/>
              <a:t>phases</a:t>
            </a:r>
            <a:r>
              <a:rPr lang="nb-NO" baseline="0" dirty="0" smtClean="0"/>
              <a:t> in </a:t>
            </a:r>
            <a:r>
              <a:rPr lang="nb-NO" baseline="0" dirty="0" err="1" smtClean="0"/>
              <a:t>the</a:t>
            </a:r>
            <a:r>
              <a:rPr lang="nb-NO" baseline="0" dirty="0" smtClean="0"/>
              <a:t> business </a:t>
            </a:r>
            <a:r>
              <a:rPr lang="nb-NO" baseline="0" dirty="0" err="1" smtClean="0"/>
              <a:t>process</a:t>
            </a:r>
            <a:r>
              <a:rPr lang="nb-NO" baseline="0" dirty="0" smtClean="0"/>
              <a:t> </a:t>
            </a:r>
            <a:r>
              <a:rPr lang="nb-NO" baseline="0" dirty="0" err="1" smtClean="0"/>
              <a:t>model</a:t>
            </a:r>
            <a:r>
              <a:rPr lang="nb-NO" baseline="0" dirty="0" smtClean="0"/>
              <a:t> in order to </a:t>
            </a:r>
            <a:r>
              <a:rPr lang="nb-NO" baseline="0" dirty="0" err="1" smtClean="0"/>
              <a:t>streamline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our</a:t>
            </a:r>
            <a:r>
              <a:rPr lang="nb-NO" baseline="0" dirty="0" smtClean="0"/>
              <a:t> </a:t>
            </a:r>
            <a:r>
              <a:rPr lang="nb-NO" baseline="0" dirty="0" err="1" smtClean="0"/>
              <a:t>production</a:t>
            </a:r>
            <a:r>
              <a:rPr lang="nb-NO" baseline="0" dirty="0" smtClean="0"/>
              <a:t> </a:t>
            </a:r>
            <a:r>
              <a:rPr lang="nb-NO" baseline="0" dirty="0" err="1" smtClean="0"/>
              <a:t>of</a:t>
            </a:r>
            <a:r>
              <a:rPr lang="nb-NO" baseline="0" dirty="0" smtClean="0"/>
              <a:t> </a:t>
            </a:r>
            <a:r>
              <a:rPr lang="nb-NO" baseline="0" dirty="0" err="1" smtClean="0"/>
              <a:t>statistics</a:t>
            </a:r>
            <a:r>
              <a:rPr lang="nb-NO" baseline="0" dirty="0" smtClean="0"/>
              <a:t>.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E9D9D9-BA98-4165-A66D-4098D346EFC7}" type="slidenum">
              <a:rPr lang="nb-NO" smtClean="0"/>
              <a:t>12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438486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err="1" smtClean="0"/>
              <a:t>We</a:t>
            </a:r>
            <a:r>
              <a:rPr lang="nb-NO" dirty="0" smtClean="0"/>
              <a:t> </a:t>
            </a:r>
            <a:r>
              <a:rPr lang="nb-NO" dirty="0" err="1" smtClean="0"/>
              <a:t>use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seven</a:t>
            </a:r>
            <a:r>
              <a:rPr lang="nb-NO" baseline="0" dirty="0" smtClean="0"/>
              <a:t> </a:t>
            </a:r>
            <a:r>
              <a:rPr lang="nb-NO" baseline="0" dirty="0" err="1" smtClean="0"/>
              <a:t>phases</a:t>
            </a:r>
            <a:r>
              <a:rPr lang="nb-NO" baseline="0" dirty="0" smtClean="0"/>
              <a:t> </a:t>
            </a:r>
            <a:r>
              <a:rPr lang="nb-NO" baseline="0" dirty="0" err="1" smtClean="0"/>
              <a:t>of</a:t>
            </a:r>
            <a:r>
              <a:rPr lang="nb-NO" baseline="0" dirty="0" smtClean="0"/>
              <a:t> </a:t>
            </a:r>
            <a:r>
              <a:rPr lang="nb-NO" baseline="0" dirty="0" err="1" smtClean="0"/>
              <a:t>our</a:t>
            </a:r>
            <a:r>
              <a:rPr lang="nb-NO" baseline="0" dirty="0" smtClean="0"/>
              <a:t> business </a:t>
            </a:r>
            <a:r>
              <a:rPr lang="nb-NO" baseline="0" dirty="0" err="1" smtClean="0"/>
              <a:t>process</a:t>
            </a:r>
            <a:r>
              <a:rPr lang="nb-NO" baseline="0" dirty="0" smtClean="0"/>
              <a:t> </a:t>
            </a:r>
            <a:r>
              <a:rPr lang="nb-NO" baseline="0" dirty="0" err="1" smtClean="0"/>
              <a:t>model</a:t>
            </a:r>
            <a:r>
              <a:rPr lang="nb-NO" baseline="0" dirty="0" smtClean="0"/>
              <a:t> to </a:t>
            </a:r>
            <a:r>
              <a:rPr lang="nb-NO" baseline="0" dirty="0" err="1" smtClean="0"/>
              <a:t>categorise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our</a:t>
            </a:r>
            <a:r>
              <a:rPr lang="nb-NO" baseline="0" dirty="0" smtClean="0"/>
              <a:t> systems and to </a:t>
            </a:r>
            <a:r>
              <a:rPr lang="nb-NO" baseline="0" dirty="0" err="1" smtClean="0"/>
              <a:t>identify</a:t>
            </a:r>
            <a:r>
              <a:rPr lang="nb-NO" baseline="0" dirty="0" smtClean="0"/>
              <a:t> overlapping </a:t>
            </a:r>
            <a:r>
              <a:rPr lang="nb-NO" baseline="0" dirty="0" err="1" smtClean="0"/>
              <a:t>functionality</a:t>
            </a:r>
            <a:r>
              <a:rPr lang="nb-NO" baseline="0" dirty="0" smtClean="0"/>
              <a:t>.</a:t>
            </a:r>
          </a:p>
          <a:p>
            <a:r>
              <a:rPr lang="nb-NO" baseline="0" dirty="0" smtClean="0"/>
              <a:t>Our </a:t>
            </a:r>
            <a:r>
              <a:rPr lang="nb-NO" baseline="0" dirty="0" err="1" smtClean="0"/>
              <a:t>aim</a:t>
            </a:r>
            <a:r>
              <a:rPr lang="nb-NO" baseline="0" dirty="0" smtClean="0"/>
              <a:t> is to </a:t>
            </a:r>
            <a:r>
              <a:rPr lang="nb-NO" baseline="0" dirty="0" err="1" smtClean="0"/>
              <a:t>reduce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our</a:t>
            </a:r>
            <a:r>
              <a:rPr lang="nb-NO" baseline="0" dirty="0" smtClean="0"/>
              <a:t> </a:t>
            </a:r>
            <a:r>
              <a:rPr lang="nb-NO" baseline="0" dirty="0" err="1" smtClean="0"/>
              <a:t>portfolio</a:t>
            </a:r>
            <a:r>
              <a:rPr lang="nb-NO" baseline="0" dirty="0" smtClean="0"/>
              <a:t> </a:t>
            </a:r>
            <a:r>
              <a:rPr lang="nb-NO" baseline="0" dirty="0" err="1" smtClean="0"/>
              <a:t>of</a:t>
            </a:r>
            <a:r>
              <a:rPr lang="nb-NO" baseline="0" dirty="0" smtClean="0"/>
              <a:t> systems.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E9D9D9-BA98-4165-A66D-4098D346EFC7}" type="slidenum">
              <a:rPr lang="nb-NO" smtClean="0"/>
              <a:t>13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219398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E9D9D9-BA98-4165-A66D-4098D346EFC7}" type="slidenum">
              <a:rPr lang="nb-NO" smtClean="0"/>
              <a:t>14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500028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nb-NO" altLang="nb-NO" i="0" dirty="0" err="1" smtClean="0"/>
              <a:t>Statistics</a:t>
            </a:r>
            <a:r>
              <a:rPr lang="nb-NO" altLang="nb-NO" i="0" dirty="0" smtClean="0"/>
              <a:t> </a:t>
            </a:r>
            <a:r>
              <a:rPr lang="nb-NO" altLang="nb-NO" i="0" dirty="0" err="1" smtClean="0"/>
              <a:t>Norways</a:t>
            </a:r>
            <a:r>
              <a:rPr lang="nb-NO" altLang="nb-NO" i="0" dirty="0" smtClean="0"/>
              <a:t> </a:t>
            </a:r>
            <a:r>
              <a:rPr lang="nb-NO" altLang="nb-NO" i="0" dirty="0" err="1" smtClean="0"/>
              <a:t>tasks</a:t>
            </a:r>
            <a:r>
              <a:rPr lang="nb-NO" altLang="nb-NO" i="0" dirty="0" smtClean="0"/>
              <a:t> as </a:t>
            </a:r>
            <a:r>
              <a:rPr lang="nb-NO" altLang="nb-NO" i="0" dirty="0" err="1" smtClean="0"/>
              <a:t>listed</a:t>
            </a:r>
            <a:r>
              <a:rPr lang="nb-NO" altLang="nb-NO" i="0" dirty="0" smtClean="0"/>
              <a:t> in </a:t>
            </a:r>
            <a:r>
              <a:rPr lang="nb-NO" altLang="nb-NO" i="0" dirty="0" err="1" smtClean="0"/>
              <a:t>the</a:t>
            </a:r>
            <a:r>
              <a:rPr lang="nb-NO" altLang="nb-NO" i="0" dirty="0" smtClean="0"/>
              <a:t> </a:t>
            </a:r>
            <a:r>
              <a:rPr lang="nb-NO" altLang="nb-NO" i="0" dirty="0" err="1" smtClean="0"/>
              <a:t>Statistic</a:t>
            </a:r>
            <a:r>
              <a:rPr lang="nb-NO" altLang="nb-NO" i="0" dirty="0" smtClean="0"/>
              <a:t> </a:t>
            </a:r>
            <a:r>
              <a:rPr lang="nb-NO" altLang="nb-NO" i="0" dirty="0" err="1" smtClean="0"/>
              <a:t>Act</a:t>
            </a:r>
            <a:r>
              <a:rPr lang="nb-NO" altLang="nb-NO" i="0" dirty="0" smtClean="0"/>
              <a:t> from 1989 </a:t>
            </a:r>
            <a:r>
              <a:rPr lang="nb-NO" altLang="nb-NO" i="0" dirty="0" err="1" smtClean="0"/>
              <a:t>are</a:t>
            </a:r>
            <a:r>
              <a:rPr lang="nb-NO" altLang="nb-NO" i="0" dirty="0" smtClean="0"/>
              <a:t> </a:t>
            </a:r>
            <a:r>
              <a:rPr lang="nb-NO" altLang="nb-NO" i="0" dirty="0" err="1" smtClean="0"/>
              <a:t>unchanged</a:t>
            </a:r>
            <a:r>
              <a:rPr lang="nb-NO" altLang="nb-NO" i="0" dirty="0" smtClean="0"/>
              <a:t>, </a:t>
            </a:r>
            <a:r>
              <a:rPr lang="nb-NO" altLang="nb-NO" i="0" dirty="0" err="1" smtClean="0"/>
              <a:t>but</a:t>
            </a:r>
            <a:r>
              <a:rPr lang="nb-NO" altLang="nb-NO" i="0" dirty="0" smtClean="0"/>
              <a:t> </a:t>
            </a:r>
            <a:r>
              <a:rPr lang="nb-NO" altLang="nb-NO" i="0" dirty="0" err="1" smtClean="0"/>
              <a:t>the</a:t>
            </a:r>
            <a:r>
              <a:rPr lang="nb-NO" altLang="nb-NO" i="0" dirty="0" smtClean="0"/>
              <a:t> </a:t>
            </a:r>
            <a:r>
              <a:rPr lang="nb-NO" altLang="nb-NO" i="0" dirty="0" err="1" smtClean="0"/>
              <a:t>pressure</a:t>
            </a:r>
            <a:r>
              <a:rPr lang="nb-NO" altLang="nb-NO" i="0" dirty="0" smtClean="0"/>
              <a:t> </a:t>
            </a:r>
            <a:r>
              <a:rPr lang="nb-NO" altLang="nb-NO" i="0" dirty="0" err="1" smtClean="0"/>
              <a:t>on</a:t>
            </a:r>
            <a:r>
              <a:rPr lang="nb-NO" altLang="nb-NO" i="0" dirty="0" smtClean="0"/>
              <a:t> </a:t>
            </a:r>
            <a:r>
              <a:rPr lang="nb-NO" altLang="nb-NO" i="0" dirty="0" err="1" smtClean="0"/>
              <a:t>finances</a:t>
            </a:r>
            <a:r>
              <a:rPr lang="nb-NO" altLang="nb-NO" i="0" dirty="0" smtClean="0"/>
              <a:t> and </a:t>
            </a:r>
            <a:r>
              <a:rPr lang="nb-NO" altLang="nb-NO" i="0" dirty="0" err="1" smtClean="0"/>
              <a:t>the</a:t>
            </a:r>
            <a:r>
              <a:rPr lang="nb-NO" altLang="nb-NO" i="0" dirty="0" smtClean="0"/>
              <a:t> </a:t>
            </a:r>
            <a:r>
              <a:rPr lang="nb-NO" altLang="nb-NO" i="0" dirty="0" err="1" smtClean="0"/>
              <a:t>user</a:t>
            </a:r>
            <a:r>
              <a:rPr lang="nb-NO" altLang="nb-NO" i="0" dirty="0" smtClean="0"/>
              <a:t> </a:t>
            </a:r>
            <a:r>
              <a:rPr lang="nb-NO" altLang="nb-NO" i="0" dirty="0" err="1" smtClean="0"/>
              <a:t>expectations</a:t>
            </a:r>
            <a:r>
              <a:rPr lang="nb-NO" altLang="nb-NO" i="0" baseline="0" dirty="0" smtClean="0"/>
              <a:t> </a:t>
            </a:r>
            <a:r>
              <a:rPr lang="nb-NO" altLang="nb-NO" i="0" baseline="0" dirty="0" err="1" smtClean="0"/>
              <a:t>are</a:t>
            </a:r>
            <a:r>
              <a:rPr lang="nb-NO" altLang="nb-NO" i="0" baseline="0" dirty="0" smtClean="0"/>
              <a:t> </a:t>
            </a:r>
            <a:r>
              <a:rPr lang="nb-NO" altLang="nb-NO" i="0" baseline="0" dirty="0" err="1" smtClean="0"/>
              <a:t>increasing</a:t>
            </a:r>
            <a:r>
              <a:rPr lang="nb-NO" altLang="nb-NO" i="0" baseline="0" dirty="0" smtClean="0"/>
              <a:t>.</a:t>
            </a:r>
          </a:p>
          <a:p>
            <a:r>
              <a:rPr lang="nb-NO" altLang="nb-NO" i="0" baseline="0" dirty="0" err="1" smtClean="0"/>
              <a:t>We</a:t>
            </a:r>
            <a:r>
              <a:rPr lang="nb-NO" altLang="nb-NO" i="0" baseline="0" dirty="0" smtClean="0"/>
              <a:t> must still </a:t>
            </a:r>
          </a:p>
          <a:p>
            <a:pPr lvl="1"/>
            <a:r>
              <a:rPr lang="en-GB" altLang="nb-NO" dirty="0" smtClean="0"/>
              <a:t>Identify and prioritise needs for official statistics</a:t>
            </a:r>
          </a:p>
          <a:p>
            <a:pPr lvl="1"/>
            <a:r>
              <a:rPr lang="en-GB" altLang="nb-NO" dirty="0" smtClean="0"/>
              <a:t>Coordinate Norwegian statistics  compiled by government agencies</a:t>
            </a:r>
          </a:p>
          <a:p>
            <a:pPr lvl="1"/>
            <a:r>
              <a:rPr lang="en-GB" altLang="nb-NO" dirty="0" smtClean="0"/>
              <a:t>Develop statistical methods, conduct analysis and carry out research</a:t>
            </a:r>
          </a:p>
          <a:p>
            <a:pPr lvl="1"/>
            <a:r>
              <a:rPr lang="en-US" dirty="0" smtClean="0"/>
              <a:t>Provide information for statistical use for research purposes and public planning.</a:t>
            </a:r>
            <a:endParaRPr lang="en-GB" altLang="nb-NO" dirty="0" smtClean="0"/>
          </a:p>
          <a:p>
            <a:pPr lvl="1"/>
            <a:r>
              <a:rPr lang="en-GB" altLang="nb-NO" dirty="0" smtClean="0"/>
              <a:t>Be responsible for international statistics cooperation</a:t>
            </a:r>
          </a:p>
          <a:p>
            <a:r>
              <a:rPr lang="nb-NO" altLang="nb-NO" i="0" baseline="0" dirty="0" smtClean="0"/>
              <a:t>In order to </a:t>
            </a:r>
            <a:r>
              <a:rPr lang="nb-NO" altLang="nb-NO" i="0" baseline="0" dirty="0" err="1" smtClean="0"/>
              <a:t>meet</a:t>
            </a:r>
            <a:r>
              <a:rPr lang="nb-NO" altLang="nb-NO" i="0" baseline="0" dirty="0" smtClean="0"/>
              <a:t> </a:t>
            </a:r>
            <a:r>
              <a:rPr lang="nb-NO" altLang="nb-NO" i="0" baseline="0" dirty="0" err="1" smtClean="0"/>
              <a:t>these</a:t>
            </a:r>
            <a:r>
              <a:rPr lang="nb-NO" altLang="nb-NO" i="0" baseline="0" dirty="0" smtClean="0"/>
              <a:t> </a:t>
            </a:r>
            <a:r>
              <a:rPr lang="nb-NO" altLang="nb-NO" i="0" baseline="0" dirty="0" err="1" smtClean="0"/>
              <a:t>challenges</a:t>
            </a:r>
            <a:r>
              <a:rPr lang="nb-NO" altLang="nb-NO" i="0" baseline="0" dirty="0" smtClean="0"/>
              <a:t> </a:t>
            </a:r>
            <a:r>
              <a:rPr lang="nb-NO" altLang="nb-NO" i="0" baseline="0" dirty="0" err="1" smtClean="0"/>
              <a:t>we</a:t>
            </a:r>
            <a:r>
              <a:rPr lang="nb-NO" altLang="nb-NO" i="0" baseline="0" dirty="0" smtClean="0"/>
              <a:t> </a:t>
            </a:r>
            <a:r>
              <a:rPr lang="nb-NO" altLang="nb-NO" i="0" baseline="0" dirty="0" err="1" smtClean="0"/>
              <a:t>need</a:t>
            </a:r>
            <a:r>
              <a:rPr lang="nb-NO" altLang="nb-NO" i="0" baseline="0" dirty="0" smtClean="0"/>
              <a:t> to </a:t>
            </a:r>
            <a:r>
              <a:rPr lang="nb-NO" altLang="nb-NO" i="0" baseline="0" dirty="0" err="1" smtClean="0"/>
              <a:t>modernize</a:t>
            </a:r>
            <a:r>
              <a:rPr lang="nb-NO" altLang="nb-NO" i="0" baseline="0" dirty="0" smtClean="0"/>
              <a:t>.</a:t>
            </a:r>
            <a:endParaRPr lang="nb-NO" altLang="nb-NO" i="0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nb-NO" altLang="nb-NO" i="0" dirty="0" err="1" smtClean="0">
                <a:solidFill>
                  <a:schemeClr val="hlink"/>
                </a:solidFill>
              </a:rPr>
              <a:t>Amongst</a:t>
            </a:r>
            <a:r>
              <a:rPr lang="nb-NO" altLang="nb-NO" i="0" baseline="0" dirty="0" smtClean="0">
                <a:solidFill>
                  <a:schemeClr val="hlink"/>
                </a:solidFill>
              </a:rPr>
              <a:t> </a:t>
            </a:r>
            <a:r>
              <a:rPr lang="nb-NO" altLang="nb-NO" i="0" baseline="0" dirty="0" err="1" smtClean="0">
                <a:solidFill>
                  <a:schemeClr val="hlink"/>
                </a:solidFill>
              </a:rPr>
              <a:t>other</a:t>
            </a:r>
            <a:r>
              <a:rPr lang="nb-NO" altLang="nb-NO" i="0" baseline="0" dirty="0" smtClean="0">
                <a:solidFill>
                  <a:schemeClr val="hlink"/>
                </a:solidFill>
              </a:rPr>
              <a:t> plans for 2014, </a:t>
            </a:r>
          </a:p>
          <a:p>
            <a:r>
              <a:rPr lang="nb-NO" altLang="nb-NO" i="0" baseline="0" dirty="0" err="1" smtClean="0">
                <a:solidFill>
                  <a:schemeClr val="hlink"/>
                </a:solidFill>
              </a:rPr>
              <a:t>we</a:t>
            </a:r>
            <a:r>
              <a:rPr lang="nb-NO" altLang="nb-NO" i="0" baseline="0" dirty="0" smtClean="0">
                <a:solidFill>
                  <a:schemeClr val="hlink"/>
                </a:solidFill>
              </a:rPr>
              <a:t> have</a:t>
            </a:r>
          </a:p>
          <a:p>
            <a:pPr marL="171450" indent="-171450">
              <a:spcBef>
                <a:spcPct val="40000"/>
              </a:spcBef>
              <a:buFont typeface="Arial" panose="020B0604020202020204" pitchFamily="34" charset="0"/>
              <a:buChar char="•"/>
              <a:defRPr/>
            </a:pPr>
            <a:r>
              <a:rPr lang="nb-NO" altLang="nb-NO" dirty="0" smtClean="0"/>
              <a:t>European Peer </a:t>
            </a:r>
            <a:r>
              <a:rPr lang="nb-NO" altLang="nb-NO" dirty="0" err="1" smtClean="0"/>
              <a:t>Reviews</a:t>
            </a:r>
            <a:endParaRPr lang="nb-NO" altLang="nb-NO" dirty="0" smtClean="0"/>
          </a:p>
          <a:p>
            <a:pPr marL="171450" indent="-171450">
              <a:spcBef>
                <a:spcPct val="40000"/>
              </a:spcBef>
              <a:buFont typeface="Arial" panose="020B0604020202020204" pitchFamily="34" charset="0"/>
              <a:buChar char="•"/>
              <a:defRPr/>
            </a:pPr>
            <a:r>
              <a:rPr lang="nb-NO" altLang="nb-NO" dirty="0" err="1" smtClean="0"/>
              <a:t>Escalation</a:t>
            </a:r>
            <a:r>
              <a:rPr lang="nb-NO" altLang="nb-NO" dirty="0" smtClean="0"/>
              <a:t> </a:t>
            </a:r>
            <a:r>
              <a:rPr lang="nb-NO" altLang="nb-NO" dirty="0" err="1" smtClean="0"/>
              <a:t>of</a:t>
            </a:r>
            <a:r>
              <a:rPr lang="nb-NO" altLang="nb-NO" dirty="0" smtClean="0"/>
              <a:t> Lean</a:t>
            </a:r>
          </a:p>
          <a:p>
            <a:pPr marL="171450" indent="-171450">
              <a:spcBef>
                <a:spcPct val="40000"/>
              </a:spcBef>
              <a:buFont typeface="Arial" panose="020B0604020202020204" pitchFamily="34" charset="0"/>
              <a:buChar char="•"/>
              <a:defRPr/>
            </a:pPr>
            <a:r>
              <a:rPr lang="nb-NO" altLang="nb-NO" dirty="0" err="1" smtClean="0"/>
              <a:t>Improve</a:t>
            </a:r>
            <a:r>
              <a:rPr lang="nb-NO" altLang="nb-NO" dirty="0" smtClean="0"/>
              <a:t> </a:t>
            </a:r>
            <a:r>
              <a:rPr lang="nb-NO" altLang="nb-NO" dirty="0" err="1" smtClean="0"/>
              <a:t>portfolio</a:t>
            </a:r>
            <a:r>
              <a:rPr lang="nb-NO" altLang="nb-NO" dirty="0" smtClean="0"/>
              <a:t> and </a:t>
            </a:r>
            <a:r>
              <a:rPr lang="nb-NO" altLang="nb-NO" dirty="0" err="1" smtClean="0"/>
              <a:t>project</a:t>
            </a:r>
            <a:r>
              <a:rPr lang="nb-NO" altLang="nb-NO" dirty="0" smtClean="0"/>
              <a:t> management</a:t>
            </a:r>
          </a:p>
          <a:p>
            <a:pPr marL="171450" indent="-171450">
              <a:spcBef>
                <a:spcPct val="40000"/>
              </a:spcBef>
              <a:buFont typeface="Arial" panose="020B0604020202020204" pitchFamily="34" charset="0"/>
              <a:buChar char="•"/>
              <a:defRPr/>
            </a:pPr>
            <a:r>
              <a:rPr lang="en-US" altLang="nb-NO" dirty="0" smtClean="0"/>
              <a:t>Development of standardized solutions to improve efficiency</a:t>
            </a:r>
            <a:endParaRPr lang="nb-NO" altLang="nb-NO" dirty="0" smtClean="0"/>
          </a:p>
          <a:p>
            <a:endParaRPr lang="nb-NO" altLang="nb-NO" i="1" dirty="0" smtClean="0">
              <a:solidFill>
                <a:schemeClr val="hlin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Lean thinking is</a:t>
            </a:r>
            <a:endParaRPr lang="en-GB" dirty="0" smtClean="0">
              <a:solidFill>
                <a:srgbClr val="333399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333399"/>
                </a:solidFill>
              </a:rPr>
              <a:t>Culture and management for continuous improvement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333399"/>
                </a:solidFill>
              </a:rPr>
              <a:t>Based on the same elements as other quality systems, like TQM, Six Sigma etc.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333399"/>
                </a:solidFill>
              </a:rPr>
              <a:t>Adds customer value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333399"/>
                </a:solidFill>
              </a:rPr>
              <a:t>Focuses on processes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333399"/>
                </a:solidFill>
              </a:rPr>
              <a:t>Involves staff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333399"/>
                </a:solidFill>
              </a:rPr>
              <a:t>Reduces waste – work smarter</a:t>
            </a:r>
          </a:p>
          <a:p>
            <a:r>
              <a:rPr lang="nb-NO" dirty="0" smtClean="0"/>
              <a:t>In </a:t>
            </a:r>
            <a:r>
              <a:rPr lang="nb-NO" dirty="0" err="1" smtClean="0"/>
              <a:t>our</a:t>
            </a:r>
            <a:r>
              <a:rPr lang="nb-NO" dirty="0" smtClean="0"/>
              <a:t> </a:t>
            </a:r>
            <a:r>
              <a:rPr lang="nb-NO" dirty="0" err="1" smtClean="0"/>
              <a:t>department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data </a:t>
            </a:r>
            <a:r>
              <a:rPr lang="nb-NO" dirty="0" err="1" smtClean="0"/>
              <a:t>collection</a:t>
            </a:r>
            <a:r>
              <a:rPr lang="nb-NO" dirty="0" smtClean="0"/>
              <a:t> and </a:t>
            </a:r>
            <a:r>
              <a:rPr lang="nb-NO" dirty="0" err="1" smtClean="0"/>
              <a:t>methods</a:t>
            </a:r>
            <a:r>
              <a:rPr lang="nb-NO" dirty="0" smtClean="0"/>
              <a:t> </a:t>
            </a:r>
            <a:r>
              <a:rPr lang="nb-NO" dirty="0" err="1" smtClean="0"/>
              <a:t>we</a:t>
            </a:r>
            <a:r>
              <a:rPr lang="nb-NO" dirty="0" smtClean="0"/>
              <a:t> have </a:t>
            </a:r>
            <a:r>
              <a:rPr lang="nb-NO" dirty="0" err="1" smtClean="0"/>
              <a:t>tried</a:t>
            </a:r>
            <a:r>
              <a:rPr lang="nb-NO" dirty="0" smtClean="0"/>
              <a:t> </a:t>
            </a:r>
            <a:r>
              <a:rPr lang="nb-NO" dirty="0" err="1" smtClean="0"/>
              <a:t>lean</a:t>
            </a:r>
            <a:r>
              <a:rPr lang="nb-NO" dirty="0" smtClean="0"/>
              <a:t> </a:t>
            </a:r>
            <a:r>
              <a:rPr lang="nb-NO" dirty="0" err="1" smtClean="0"/>
              <a:t>thinking</a:t>
            </a:r>
            <a:r>
              <a:rPr lang="nb-NO" dirty="0" smtClean="0"/>
              <a:t> in </a:t>
            </a:r>
            <a:r>
              <a:rPr lang="nb-NO" dirty="0" err="1" smtClean="0"/>
              <a:t>five</a:t>
            </a:r>
            <a:r>
              <a:rPr lang="nb-NO" dirty="0" smtClean="0"/>
              <a:t> cases:</a:t>
            </a:r>
            <a:r>
              <a:rPr lang="nb-NO" baseline="0" dirty="0" smtClean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="0" dirty="0" smtClean="0">
                <a:solidFill>
                  <a:srgbClr val="333399"/>
                </a:solidFill>
              </a:rPr>
              <a:t>Case 1: Efficient maintenance of the business register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="0" dirty="0" smtClean="0">
                <a:solidFill>
                  <a:srgbClr val="333399"/>
                </a:solidFill>
              </a:rPr>
              <a:t>Case 2: Improving data collection specifications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="0" dirty="0" smtClean="0">
                <a:solidFill>
                  <a:srgbClr val="333399"/>
                </a:solidFill>
              </a:rPr>
              <a:t>Case 3: Tracking respondents in sample surveys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="0" dirty="0" smtClean="0">
                <a:solidFill>
                  <a:srgbClr val="333399"/>
                </a:solidFill>
              </a:rPr>
              <a:t>Case 4: Digital communication in data collection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="0" dirty="0" smtClean="0">
                <a:solidFill>
                  <a:srgbClr val="333399"/>
                </a:solidFill>
              </a:rPr>
              <a:t>Case 5: Respondent support service</a:t>
            </a:r>
          </a:p>
          <a:p>
            <a:r>
              <a:rPr lang="nb-NO" dirty="0" smtClean="0"/>
              <a:t>More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details</a:t>
            </a:r>
            <a:r>
              <a:rPr lang="nb-NO" baseline="0" dirty="0" smtClean="0"/>
              <a:t> </a:t>
            </a:r>
            <a:r>
              <a:rPr lang="nb-NO" baseline="0" dirty="0" err="1" smtClean="0"/>
              <a:t>are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available</a:t>
            </a:r>
            <a:r>
              <a:rPr lang="nb-NO" baseline="0" dirty="0" smtClean="0"/>
              <a:t> in </a:t>
            </a:r>
            <a:r>
              <a:rPr lang="nb-NO" baseline="0" dirty="0" err="1" smtClean="0"/>
              <a:t>the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paper</a:t>
            </a:r>
            <a:r>
              <a:rPr lang="nb-NO" baseline="0" dirty="0" smtClean="0"/>
              <a:t>: </a:t>
            </a:r>
            <a:r>
              <a:rPr lang="en-GB" sz="1200" dirty="0" smtClean="0">
                <a:effectLst/>
              </a:rPr>
              <a:t>Continuous improvement and Lean thinking in Statistics Norway I</a:t>
            </a:r>
          </a:p>
          <a:p>
            <a:r>
              <a:rPr lang="en-GB" sz="1200" dirty="0" smtClean="0">
                <a:effectLst/>
              </a:rPr>
              <a:t>n t</a:t>
            </a:r>
            <a:r>
              <a:rPr lang="nb-NO" baseline="0" dirty="0" err="1" smtClean="0"/>
              <a:t>he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proceedings</a:t>
            </a:r>
            <a:r>
              <a:rPr lang="nb-NO" baseline="0" dirty="0" smtClean="0"/>
              <a:t> </a:t>
            </a:r>
            <a:r>
              <a:rPr lang="nb-NO" baseline="0" dirty="0" err="1" smtClean="0"/>
              <a:t>of</a:t>
            </a:r>
            <a:r>
              <a:rPr lang="nb-NO" baseline="0" dirty="0" smtClean="0"/>
              <a:t> </a:t>
            </a:r>
            <a:r>
              <a:rPr lang="nb-NO" baseline="0" dirty="0" err="1" smtClean="0"/>
              <a:t>the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Quality</a:t>
            </a:r>
            <a:r>
              <a:rPr lang="nb-NO" baseline="0" dirty="0" smtClean="0"/>
              <a:t> 2014 </a:t>
            </a:r>
            <a:r>
              <a:rPr lang="nb-NO" baseline="0" dirty="0" err="1" smtClean="0"/>
              <a:t>conference</a:t>
            </a:r>
            <a:r>
              <a:rPr lang="nb-NO" baseline="0" dirty="0" smtClean="0"/>
              <a:t> http://www.q2014.at/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E9D9D9-BA98-4165-A66D-4098D346EFC7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785834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The </a:t>
            </a:r>
            <a:r>
              <a:rPr lang="nb-NO" dirty="0" err="1" smtClean="0"/>
              <a:t>international</a:t>
            </a:r>
            <a:r>
              <a:rPr lang="nb-NO" dirty="0" smtClean="0"/>
              <a:t> standards </a:t>
            </a:r>
            <a:r>
              <a:rPr lang="nb-NO" dirty="0" err="1" smtClean="0"/>
              <a:t>that</a:t>
            </a:r>
            <a:r>
              <a:rPr lang="nb-NO" dirty="0" smtClean="0"/>
              <a:t> </a:t>
            </a:r>
            <a:r>
              <a:rPr lang="nb-NO" dirty="0" err="1" smtClean="0"/>
              <a:t>we</a:t>
            </a:r>
            <a:r>
              <a:rPr lang="nb-NO" dirty="0" smtClean="0"/>
              <a:t> </a:t>
            </a:r>
            <a:r>
              <a:rPr lang="nb-NO" dirty="0" err="1" smtClean="0"/>
              <a:t>view</a:t>
            </a:r>
            <a:r>
              <a:rPr lang="nb-NO" dirty="0" smtClean="0"/>
              <a:t> as most </a:t>
            </a:r>
            <a:r>
              <a:rPr lang="nb-NO" dirty="0" err="1" smtClean="0"/>
              <a:t>promising</a:t>
            </a:r>
            <a:r>
              <a:rPr lang="nb-NO" dirty="0" smtClean="0"/>
              <a:t> for </a:t>
            </a:r>
            <a:r>
              <a:rPr lang="nb-NO" dirty="0" err="1" smtClean="0"/>
              <a:t>modernization</a:t>
            </a:r>
            <a:r>
              <a:rPr lang="nb-NO" baseline="0" dirty="0" smtClean="0"/>
              <a:t> </a:t>
            </a:r>
            <a:r>
              <a:rPr lang="nb-NO" baseline="0" dirty="0" err="1" smtClean="0"/>
              <a:t>are</a:t>
            </a:r>
            <a:endParaRPr lang="nb-NO" baseline="0" dirty="0" smtClean="0"/>
          </a:p>
          <a:p>
            <a:r>
              <a:rPr lang="nb-NO" baseline="0" dirty="0" smtClean="0"/>
              <a:t>GSBPM</a:t>
            </a:r>
          </a:p>
          <a:p>
            <a:r>
              <a:rPr lang="nb-NO" baseline="0" dirty="0" smtClean="0"/>
              <a:t>GSIM</a:t>
            </a:r>
          </a:p>
          <a:p>
            <a:r>
              <a:rPr lang="nb-NO" baseline="0" dirty="0" smtClean="0"/>
              <a:t>CSPA</a:t>
            </a:r>
          </a:p>
          <a:p>
            <a:r>
              <a:rPr lang="nb-NO" baseline="0" dirty="0" smtClean="0"/>
              <a:t>SDMX &amp; DDI</a:t>
            </a:r>
          </a:p>
          <a:p>
            <a:r>
              <a:rPr lang="nb-NO" baseline="0" dirty="0" err="1" smtClean="0"/>
              <a:t>We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are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actively</a:t>
            </a:r>
            <a:r>
              <a:rPr lang="nb-NO" baseline="0" dirty="0" smtClean="0"/>
              <a:t> </a:t>
            </a:r>
            <a:r>
              <a:rPr lang="nb-NO" baseline="0" dirty="0" err="1" smtClean="0"/>
              <a:t>following</a:t>
            </a:r>
            <a:r>
              <a:rPr lang="nb-NO" baseline="0" dirty="0" smtClean="0"/>
              <a:t> </a:t>
            </a:r>
            <a:r>
              <a:rPr lang="nb-NO" baseline="0" dirty="0" err="1" smtClean="0"/>
              <a:t>these</a:t>
            </a:r>
            <a:r>
              <a:rPr lang="nb-NO" baseline="0" dirty="0" smtClean="0"/>
              <a:t> standards.</a:t>
            </a:r>
          </a:p>
          <a:p>
            <a:endParaRPr lang="nb-NO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baseline="0" dirty="0" smtClean="0"/>
              <a:t>NOTES FOR READERS, BUT NOT FOR LISTENERS:</a:t>
            </a:r>
          </a:p>
          <a:p>
            <a:r>
              <a:rPr lang="nb-NO" baseline="0" dirty="0" smtClean="0"/>
              <a:t>GSBPM – </a:t>
            </a:r>
            <a:r>
              <a:rPr lang="nb-NO" baseline="0" dirty="0" err="1" smtClean="0"/>
              <a:t>Generic</a:t>
            </a:r>
            <a:r>
              <a:rPr lang="nb-NO" baseline="0" dirty="0" smtClean="0"/>
              <a:t> Statistical Business </a:t>
            </a:r>
            <a:r>
              <a:rPr lang="nb-NO" baseline="0" dirty="0" err="1" smtClean="0"/>
              <a:t>Process</a:t>
            </a:r>
            <a:r>
              <a:rPr lang="nb-NO" baseline="0" dirty="0" smtClean="0"/>
              <a:t> Model</a:t>
            </a:r>
          </a:p>
          <a:p>
            <a:r>
              <a:rPr lang="nb-NO" baseline="0" dirty="0" smtClean="0"/>
              <a:t>GSIM – </a:t>
            </a:r>
            <a:r>
              <a:rPr lang="nb-NO" baseline="0" dirty="0" err="1" smtClean="0"/>
              <a:t>Generic</a:t>
            </a:r>
            <a:r>
              <a:rPr lang="nb-NO" baseline="0" dirty="0" smtClean="0"/>
              <a:t> Statistical Information Model</a:t>
            </a:r>
          </a:p>
          <a:p>
            <a:r>
              <a:rPr lang="nb-NO" baseline="0" dirty="0" smtClean="0"/>
              <a:t>CSPA – </a:t>
            </a:r>
            <a:r>
              <a:rPr lang="nb-NO" baseline="0" dirty="0" err="1" smtClean="0"/>
              <a:t>Common</a:t>
            </a:r>
            <a:r>
              <a:rPr lang="nb-NO" baseline="0" dirty="0" smtClean="0"/>
              <a:t> Statistical Production Architecture</a:t>
            </a:r>
          </a:p>
          <a:p>
            <a:r>
              <a:rPr lang="nb-NO" baseline="0" dirty="0" smtClean="0"/>
              <a:t>SDMX – Statistical Data and Metadata </a:t>
            </a:r>
            <a:r>
              <a:rPr lang="nb-NO" baseline="0" dirty="0" err="1" smtClean="0"/>
              <a:t>eXchange</a:t>
            </a:r>
            <a:endParaRPr lang="nb-NO" baseline="0" dirty="0" smtClean="0"/>
          </a:p>
          <a:p>
            <a:r>
              <a:rPr lang="nb-NO" baseline="0" dirty="0" smtClean="0"/>
              <a:t>DDI – Data </a:t>
            </a:r>
            <a:r>
              <a:rPr lang="nb-NO" baseline="0" dirty="0" err="1" smtClean="0"/>
              <a:t>Documentation</a:t>
            </a:r>
            <a:r>
              <a:rPr lang="nb-NO" baseline="0" dirty="0" smtClean="0"/>
              <a:t> Initiative</a:t>
            </a:r>
          </a:p>
          <a:p>
            <a:endParaRPr lang="nb-NO" baseline="0" dirty="0" smtClean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E9D9D9-BA98-4165-A66D-4098D346EFC7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85269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nb-NO" smtClean="0"/>
          </a:p>
        </p:txBody>
      </p:sp>
      <p:sp>
        <p:nvSpPr>
          <p:cNvPr id="25604" name="Slide Number Placeholder 3"/>
          <p:cNvSpPr txBox="1">
            <a:spLocks noGrp="1"/>
          </p:cNvSpPr>
          <p:nvPr/>
        </p:nvSpPr>
        <p:spPr bwMode="auto">
          <a:xfrm>
            <a:off x="3886893" y="8687019"/>
            <a:ext cx="2971108" cy="456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fld id="{DF9DC623-E0A0-43A5-A109-D9517EA1F278}" type="slidenum">
              <a:rPr lang="en-GB" altLang="nb-NO"/>
              <a:pPr algn="r" eaLnBrk="1" hangingPunct="1">
                <a:spcBef>
                  <a:spcPct val="50000"/>
                </a:spcBef>
              </a:pPr>
              <a:t>7</a:t>
            </a:fld>
            <a:endParaRPr lang="en-GB" altLang="nb-NO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681" y="4342817"/>
            <a:ext cx="5488640" cy="4115091"/>
          </a:xfrm>
          <a:noFill/>
        </p:spPr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altLang="nb-NO" dirty="0" smtClean="0"/>
              <a:t>In Statistics Norway we will use our business process model for the </a:t>
            </a:r>
            <a:r>
              <a:rPr lang="nb-NO" altLang="nb-NO" dirty="0" err="1" smtClean="0"/>
              <a:t>modernisation</a:t>
            </a:r>
            <a:r>
              <a:rPr lang="nb-NO" altLang="nb-NO" dirty="0" smtClean="0"/>
              <a:t> and </a:t>
            </a:r>
            <a:r>
              <a:rPr lang="nb-NO" altLang="nb-NO" dirty="0" err="1" smtClean="0"/>
              <a:t>standardisation</a:t>
            </a:r>
            <a:r>
              <a:rPr lang="nb-NO" altLang="nb-NO" dirty="0" smtClean="0"/>
              <a:t> </a:t>
            </a:r>
            <a:r>
              <a:rPr lang="nb-NO" altLang="nb-NO" dirty="0" err="1" smtClean="0"/>
              <a:t>of</a:t>
            </a:r>
            <a:r>
              <a:rPr lang="nb-NO" altLang="nb-NO" dirty="0" smtClean="0"/>
              <a:t> </a:t>
            </a:r>
            <a:r>
              <a:rPr lang="nb-NO" altLang="nb-NO" dirty="0" err="1" smtClean="0"/>
              <a:t>our</a:t>
            </a:r>
            <a:r>
              <a:rPr lang="nb-NO" altLang="nb-NO" dirty="0" smtClean="0"/>
              <a:t> </a:t>
            </a:r>
            <a:r>
              <a:rPr lang="nb-NO" altLang="nb-NO" dirty="0" err="1" smtClean="0"/>
              <a:t>statistical</a:t>
            </a:r>
            <a:r>
              <a:rPr lang="nb-NO" altLang="nb-NO" dirty="0" smtClean="0"/>
              <a:t> </a:t>
            </a:r>
            <a:r>
              <a:rPr lang="nb-NO" altLang="nb-NO" dirty="0" err="1" smtClean="0"/>
              <a:t>production</a:t>
            </a:r>
            <a:r>
              <a:rPr lang="nb-NO" altLang="nb-NO" dirty="0" smtClean="0"/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altLang="nb-NO" dirty="0" smtClean="0"/>
              <a:t>The 7 </a:t>
            </a:r>
            <a:r>
              <a:rPr lang="nb-NO" altLang="nb-NO" dirty="0" err="1" smtClean="0"/>
              <a:t>phases</a:t>
            </a:r>
            <a:r>
              <a:rPr lang="nb-NO" altLang="nb-NO" dirty="0" smtClean="0"/>
              <a:t> </a:t>
            </a:r>
            <a:r>
              <a:rPr lang="nb-NO" altLang="nb-NO" dirty="0" err="1" smtClean="0"/>
              <a:t>of</a:t>
            </a:r>
            <a:r>
              <a:rPr lang="nb-NO" altLang="nb-NO" dirty="0" smtClean="0"/>
              <a:t> </a:t>
            </a:r>
            <a:r>
              <a:rPr lang="nb-NO" altLang="nb-NO" dirty="0" err="1" smtClean="0"/>
              <a:t>our</a:t>
            </a:r>
            <a:r>
              <a:rPr lang="nb-NO" altLang="nb-NO" dirty="0" smtClean="0"/>
              <a:t> </a:t>
            </a:r>
            <a:r>
              <a:rPr lang="nb-NO" altLang="nb-NO" dirty="0" err="1" smtClean="0"/>
              <a:t>model</a:t>
            </a:r>
            <a:r>
              <a:rPr lang="nb-NO" altLang="nb-NO" dirty="0" smtClean="0"/>
              <a:t> </a:t>
            </a:r>
            <a:r>
              <a:rPr lang="nb-NO" altLang="nb-NO" dirty="0" err="1" smtClean="0"/>
              <a:t>are</a:t>
            </a:r>
            <a:r>
              <a:rPr lang="nb-NO" altLang="nb-NO" dirty="0" smtClean="0"/>
              <a:t> </a:t>
            </a:r>
            <a:r>
              <a:rPr lang="nb-NO" altLang="nb-NO" dirty="0" err="1" smtClean="0"/>
              <a:t>the</a:t>
            </a:r>
            <a:r>
              <a:rPr lang="nb-NO" altLang="nb-NO" dirty="0" smtClean="0"/>
              <a:t> same as in </a:t>
            </a:r>
            <a:r>
              <a:rPr lang="nb-NO" altLang="nb-NO" dirty="0" err="1" smtClean="0"/>
              <a:t>the</a:t>
            </a:r>
            <a:r>
              <a:rPr lang="nb-NO" altLang="nb-NO" dirty="0" smtClean="0"/>
              <a:t> GSBPM.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altLang="nb-NO" dirty="0" err="1" smtClean="0"/>
              <a:t>We</a:t>
            </a:r>
            <a:r>
              <a:rPr lang="nb-NO" altLang="nb-NO" dirty="0" smtClean="0"/>
              <a:t> have </a:t>
            </a:r>
            <a:r>
              <a:rPr lang="nb-NO" altLang="nb-NO" dirty="0" err="1" smtClean="0"/>
              <a:t>two</a:t>
            </a:r>
            <a:r>
              <a:rPr lang="nb-NO" altLang="nb-NO" dirty="0" smtClean="0"/>
              <a:t> </a:t>
            </a:r>
            <a:r>
              <a:rPr lang="nb-NO" altLang="nb-NO" dirty="0" err="1" smtClean="0"/>
              <a:t>additional</a:t>
            </a:r>
            <a:r>
              <a:rPr lang="nb-NO" altLang="nb-NO" dirty="0" smtClean="0"/>
              <a:t> </a:t>
            </a:r>
            <a:r>
              <a:rPr lang="nb-NO" altLang="nb-NO" dirty="0" err="1" smtClean="0"/>
              <a:t>overarching</a:t>
            </a:r>
            <a:r>
              <a:rPr lang="nb-NO" altLang="nb-NO" dirty="0" smtClean="0"/>
              <a:t> </a:t>
            </a:r>
            <a:r>
              <a:rPr lang="nb-NO" altLang="nb-NO" dirty="0" err="1" smtClean="0"/>
              <a:t>phases</a:t>
            </a:r>
            <a:r>
              <a:rPr lang="nb-NO" altLang="nb-NO" dirty="0" smtClean="0"/>
              <a:t> </a:t>
            </a:r>
            <a:r>
              <a:rPr lang="nb-NO" altLang="nb-NO" dirty="0" err="1" smtClean="0"/>
              <a:t>that</a:t>
            </a:r>
            <a:r>
              <a:rPr lang="nb-NO" altLang="nb-NO" dirty="0" smtClean="0"/>
              <a:t> </a:t>
            </a:r>
            <a:r>
              <a:rPr lang="nb-NO" altLang="nb-NO" dirty="0" err="1" smtClean="0"/>
              <a:t>we</a:t>
            </a:r>
            <a:r>
              <a:rPr lang="nb-NO" altLang="nb-NO" dirty="0" smtClean="0"/>
              <a:t> </a:t>
            </a:r>
            <a:r>
              <a:rPr lang="nb-NO" altLang="nb-NO" dirty="0" err="1" smtClean="0"/>
              <a:t>focus</a:t>
            </a:r>
            <a:r>
              <a:rPr lang="nb-NO" altLang="nb-NO" dirty="0" smtClean="0"/>
              <a:t> </a:t>
            </a:r>
            <a:r>
              <a:rPr lang="nb-NO" altLang="nb-NO" dirty="0" err="1" smtClean="0"/>
              <a:t>on</a:t>
            </a:r>
            <a:r>
              <a:rPr lang="nb-NO" altLang="nb-NO" dirty="0" smtClean="0"/>
              <a:t>: </a:t>
            </a:r>
            <a:r>
              <a:rPr lang="nb-NO" altLang="nb-NO" dirty="0" err="1" smtClean="0"/>
              <a:t>Quality</a:t>
            </a:r>
            <a:r>
              <a:rPr lang="nb-NO" altLang="nb-NO" dirty="0" smtClean="0"/>
              <a:t> management – </a:t>
            </a:r>
            <a:r>
              <a:rPr lang="nb-NO" altLang="nb-NO" dirty="0" err="1" smtClean="0"/>
              <a:t>evaluate</a:t>
            </a:r>
            <a:r>
              <a:rPr lang="nb-NO" altLang="nb-NO" dirty="0" smtClean="0"/>
              <a:t> and feedback,</a:t>
            </a:r>
            <a:r>
              <a:rPr lang="nb-NO" altLang="nb-NO" baseline="0" dirty="0" smtClean="0"/>
              <a:t> Support and </a:t>
            </a:r>
            <a:r>
              <a:rPr lang="nb-NO" altLang="nb-NO" baseline="0" dirty="0" err="1" smtClean="0"/>
              <a:t>infrastructure</a:t>
            </a:r>
            <a:r>
              <a:rPr lang="nb-NO" altLang="nb-NO" baseline="0" dirty="0" smtClean="0"/>
              <a:t>.</a:t>
            </a:r>
            <a:endParaRPr lang="nb-NO" altLang="nb-NO" dirty="0" smtClean="0"/>
          </a:p>
          <a:p>
            <a:endParaRPr lang="en-GB" altLang="nb-NO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3696" y="8685559"/>
            <a:ext cx="2972705" cy="456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9pPr>
          </a:lstStyle>
          <a:p>
            <a:fld id="{F6F3BB29-2573-4C9B-9E3B-CFA2F2F22C46}" type="slidenum">
              <a:rPr lang="nb-NO" altLang="nb-NO">
                <a:solidFill>
                  <a:srgbClr val="000000"/>
                </a:solidFill>
              </a:rPr>
              <a:pPr/>
              <a:t>9</a:t>
            </a:fld>
            <a:endParaRPr lang="nb-NO" altLang="nb-NO">
              <a:solidFill>
                <a:srgbClr val="000000"/>
              </a:solidFill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altLang="nb-NO" sz="1200" b="0" dirty="0" err="1" smtClean="0">
                <a:solidFill>
                  <a:srgbClr val="00B050"/>
                </a:solidFill>
              </a:rPr>
              <a:t>Statistics</a:t>
            </a:r>
            <a:r>
              <a:rPr lang="nb-NO" altLang="nb-NO" sz="1200" b="0" dirty="0" smtClean="0">
                <a:solidFill>
                  <a:srgbClr val="00B050"/>
                </a:solidFill>
              </a:rPr>
              <a:t> </a:t>
            </a:r>
            <a:r>
              <a:rPr lang="nb-NO" altLang="nb-NO" sz="1200" b="0" dirty="0" err="1" smtClean="0">
                <a:solidFill>
                  <a:srgbClr val="00B050"/>
                </a:solidFill>
              </a:rPr>
              <a:t>Norways</a:t>
            </a:r>
            <a:r>
              <a:rPr lang="nb-NO" altLang="nb-NO" sz="1200" b="0" baseline="0" dirty="0" smtClean="0">
                <a:solidFill>
                  <a:srgbClr val="00B050"/>
                </a:solidFill>
              </a:rPr>
              <a:t> b</a:t>
            </a:r>
            <a:r>
              <a:rPr lang="nb-NO" altLang="nb-NO" sz="1200" b="0" dirty="0" smtClean="0">
                <a:solidFill>
                  <a:srgbClr val="00B050"/>
                </a:solidFill>
              </a:rPr>
              <a:t>usiness </a:t>
            </a:r>
            <a:r>
              <a:rPr lang="nb-NO" altLang="nb-NO" sz="1200" b="0" dirty="0" err="1" smtClean="0">
                <a:solidFill>
                  <a:srgbClr val="00B050"/>
                </a:solidFill>
              </a:rPr>
              <a:t>process</a:t>
            </a:r>
            <a:r>
              <a:rPr lang="nb-NO" altLang="nb-NO" sz="1200" b="0" dirty="0" smtClean="0">
                <a:solidFill>
                  <a:srgbClr val="00B050"/>
                </a:solidFill>
              </a:rPr>
              <a:t> </a:t>
            </a:r>
            <a:r>
              <a:rPr lang="nb-NO" altLang="nb-NO" sz="1200" b="0" dirty="0" err="1" smtClean="0">
                <a:solidFill>
                  <a:srgbClr val="00B050"/>
                </a:solidFill>
              </a:rPr>
              <a:t>model</a:t>
            </a:r>
            <a:r>
              <a:rPr lang="nb-NO" altLang="nb-NO" sz="1200" b="0" dirty="0" smtClean="0">
                <a:solidFill>
                  <a:srgbClr val="00B050"/>
                </a:solidFill>
              </a:rPr>
              <a:t> is</a:t>
            </a:r>
            <a:r>
              <a:rPr lang="nb-NO" altLang="nb-NO" sz="1200" b="0" baseline="0" dirty="0" smtClean="0">
                <a:solidFill>
                  <a:schemeClr val="tx1"/>
                </a:solidFill>
              </a:rPr>
              <a:t>  </a:t>
            </a:r>
            <a:r>
              <a:rPr lang="nb-NO" altLang="nb-NO" sz="1200" dirty="0" err="1" smtClean="0"/>
              <a:t>slightly</a:t>
            </a:r>
            <a:r>
              <a:rPr lang="nb-NO" altLang="nb-NO" sz="1200" dirty="0" smtClean="0"/>
              <a:t> different from </a:t>
            </a:r>
            <a:r>
              <a:rPr lang="nb-NO" altLang="nb-NO" sz="1200" dirty="0" err="1" smtClean="0"/>
              <a:t>the</a:t>
            </a:r>
            <a:r>
              <a:rPr lang="nb-NO" altLang="nb-NO" sz="1200" dirty="0" smtClean="0"/>
              <a:t> GSBPM </a:t>
            </a:r>
            <a:r>
              <a:rPr lang="nb-NO" altLang="nb-NO" sz="1200" dirty="0" err="1" smtClean="0"/>
              <a:t>on</a:t>
            </a:r>
            <a:r>
              <a:rPr lang="nb-NO" altLang="nb-NO" sz="1200" dirty="0" smtClean="0"/>
              <a:t> a </a:t>
            </a:r>
            <a:r>
              <a:rPr lang="nb-NO" altLang="nb-NO" sz="1200" dirty="0" err="1" smtClean="0"/>
              <a:t>detailed</a:t>
            </a:r>
            <a:r>
              <a:rPr lang="nb-NO" altLang="nb-NO" sz="1200" dirty="0" smtClean="0"/>
              <a:t> </a:t>
            </a:r>
            <a:r>
              <a:rPr lang="nb-NO" altLang="nb-NO" sz="1200" dirty="0" err="1" smtClean="0"/>
              <a:t>level</a:t>
            </a:r>
            <a:r>
              <a:rPr lang="nb-NO" altLang="nb-NO" sz="1200" dirty="0" smtClean="0"/>
              <a:t> </a:t>
            </a:r>
            <a:r>
              <a:rPr lang="nb-NO" altLang="nb-NO" sz="1200" dirty="0" err="1" smtClean="0"/>
              <a:t>within</a:t>
            </a:r>
            <a:r>
              <a:rPr lang="nb-NO" altLang="nb-NO" sz="1200" dirty="0" smtClean="0"/>
              <a:t> </a:t>
            </a:r>
            <a:r>
              <a:rPr lang="nb-NO" altLang="nb-NO" sz="1200" dirty="0" err="1" smtClean="0"/>
              <a:t>Build</a:t>
            </a:r>
            <a:endParaRPr lang="nb-NO" altLang="nb-NO" sz="12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altLang="nb-NO" sz="1200" dirty="0" err="1" smtClean="0"/>
              <a:t>Some</a:t>
            </a:r>
            <a:r>
              <a:rPr lang="nb-NO" altLang="nb-NO" sz="1200" dirty="0" smtClean="0"/>
              <a:t> </a:t>
            </a:r>
            <a:r>
              <a:rPr lang="nb-NO" altLang="nb-NO" sz="1200" dirty="0" err="1" smtClean="0"/>
              <a:t>processes</a:t>
            </a:r>
            <a:r>
              <a:rPr lang="nb-NO" altLang="nb-NO" sz="1200" dirty="0" smtClean="0"/>
              <a:t> </a:t>
            </a:r>
            <a:r>
              <a:rPr lang="nb-NO" altLang="nb-NO" sz="1200" dirty="0" err="1" smtClean="0"/>
              <a:t>within</a:t>
            </a:r>
            <a:r>
              <a:rPr lang="nb-NO" altLang="nb-NO" sz="1200" dirty="0" smtClean="0"/>
              <a:t> </a:t>
            </a:r>
            <a:r>
              <a:rPr lang="nb-NO" altLang="nb-NO" sz="1200" dirty="0" err="1" smtClean="0"/>
              <a:t>Process</a:t>
            </a:r>
            <a:r>
              <a:rPr lang="nb-NO" altLang="nb-NO" sz="1200" dirty="0" smtClean="0"/>
              <a:t> and Analyse,</a:t>
            </a:r>
            <a:r>
              <a:rPr lang="nb-NO" altLang="nb-NO" sz="1200" baseline="0" dirty="0" smtClean="0"/>
              <a:t> </a:t>
            </a:r>
            <a:r>
              <a:rPr lang="nb-NO" altLang="nb-NO" sz="1200" dirty="0" err="1" smtClean="0"/>
              <a:t>on</a:t>
            </a:r>
            <a:r>
              <a:rPr lang="nb-NO" altLang="nb-NO" sz="1200" dirty="0" smtClean="0"/>
              <a:t> a </a:t>
            </a:r>
            <a:r>
              <a:rPr lang="nb-NO" altLang="nb-NO" sz="1200" dirty="0" err="1" smtClean="0"/>
              <a:t>detailed</a:t>
            </a:r>
            <a:r>
              <a:rPr lang="nb-NO" altLang="nb-NO" sz="1200" dirty="0" smtClean="0"/>
              <a:t> </a:t>
            </a:r>
            <a:r>
              <a:rPr lang="nb-NO" altLang="nb-NO" sz="1200" dirty="0" err="1" smtClean="0"/>
              <a:t>level</a:t>
            </a:r>
            <a:r>
              <a:rPr lang="nb-NO" altLang="nb-NO" sz="1200" dirty="0" smtClean="0"/>
              <a:t>, </a:t>
            </a:r>
            <a:r>
              <a:rPr lang="nb-NO" altLang="nb-NO" sz="1200" dirty="0" err="1" smtClean="0"/>
              <a:t>are</a:t>
            </a:r>
            <a:r>
              <a:rPr lang="nb-NO" altLang="nb-NO" sz="1200" dirty="0" smtClean="0"/>
              <a:t> </a:t>
            </a:r>
            <a:r>
              <a:rPr lang="nb-NO" altLang="nb-NO" sz="1200" dirty="0" err="1" smtClean="0"/>
              <a:t>placed</a:t>
            </a:r>
            <a:r>
              <a:rPr lang="nb-NO" altLang="nb-NO" sz="1200" dirty="0" smtClean="0"/>
              <a:t> </a:t>
            </a:r>
            <a:r>
              <a:rPr lang="nb-NO" altLang="nb-NO" sz="1200" dirty="0" err="1" smtClean="0"/>
              <a:t>differently</a:t>
            </a:r>
            <a:r>
              <a:rPr lang="nb-NO" altLang="nb-NO" sz="1200" dirty="0" smtClean="0"/>
              <a:t> from </a:t>
            </a:r>
            <a:r>
              <a:rPr lang="nb-NO" altLang="nb-NO" sz="1200" dirty="0" err="1" smtClean="0"/>
              <a:t>the</a:t>
            </a:r>
            <a:r>
              <a:rPr lang="nb-NO" altLang="nb-NO" sz="1200" dirty="0" smtClean="0"/>
              <a:t> GSBPM</a:t>
            </a:r>
            <a:endParaRPr lang="nb-NO" altLang="nb-NO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addition to the previous two levels we have a more detailed level.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complete documentation of this level is on our intranet in Norwegian.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each process we show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Input: Any data/metadata/documents needed to start the process. They might be changed during the processing</a:t>
            </a:r>
            <a:endParaRPr lang="nb-NO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Activities: Activities runs until quality is satisfactory according to guidelines or until it is decided to go back to an earlier process </a:t>
            </a:r>
            <a:endParaRPr lang="nb-NO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Output: Any data/metadata/documents produced in the process. They arise, change and/or are approved during the processing.</a:t>
            </a:r>
            <a:endParaRPr lang="nb-NO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Guidelines: Any data/metadata/documents which describe what, when, and how the process should be performed. These are not changed during the process. </a:t>
            </a:r>
            <a:endParaRPr lang="nb-NO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Resources: people/roles &amp; tools involved in the process</a:t>
            </a:r>
            <a:endParaRPr lang="nb-NO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Any links back to earlier processes</a:t>
            </a:r>
            <a:endParaRPr lang="nb-NO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E9D9D9-BA98-4165-A66D-4098D346EFC7}" type="slidenum">
              <a:rPr lang="nb-NO" smtClean="0"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25664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BF64D-B996-4F28-99CF-21A8D68D72AF}" type="datetimeFigureOut">
              <a:rPr lang="nb-NO" smtClean="0"/>
              <a:t>28.05.2014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EEC22-DD52-4934-BF5F-F373E47C58E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11216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BF64D-B996-4F28-99CF-21A8D68D72AF}" type="datetimeFigureOut">
              <a:rPr lang="nb-NO" smtClean="0"/>
              <a:t>28.05.2014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EEC22-DD52-4934-BF5F-F373E47C58E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88816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BF64D-B996-4F28-99CF-21A8D68D72AF}" type="datetimeFigureOut">
              <a:rPr lang="nb-NO" smtClean="0"/>
              <a:t>28.05.2014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EEC22-DD52-4934-BF5F-F373E47C58E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86035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BF64D-B996-4F28-99CF-21A8D68D72AF}" type="datetimeFigureOut">
              <a:rPr lang="nb-NO" smtClean="0"/>
              <a:t>28.05.2014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EEC22-DD52-4934-BF5F-F373E47C58E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42202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BF64D-B996-4F28-99CF-21A8D68D72AF}" type="datetimeFigureOut">
              <a:rPr lang="nb-NO" smtClean="0"/>
              <a:t>28.05.2014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EEC22-DD52-4934-BF5F-F373E47C58E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78486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BF64D-B996-4F28-99CF-21A8D68D72AF}" type="datetimeFigureOut">
              <a:rPr lang="nb-NO" smtClean="0"/>
              <a:t>28.05.2014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EEC22-DD52-4934-BF5F-F373E47C58E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64801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BF64D-B996-4F28-99CF-21A8D68D72AF}" type="datetimeFigureOut">
              <a:rPr lang="nb-NO" smtClean="0"/>
              <a:t>28.05.2014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EEC22-DD52-4934-BF5F-F373E47C58E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55401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BF64D-B996-4F28-99CF-21A8D68D72AF}" type="datetimeFigureOut">
              <a:rPr lang="nb-NO" smtClean="0"/>
              <a:t>28.05.2014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EEC22-DD52-4934-BF5F-F373E47C58E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18625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BF64D-B996-4F28-99CF-21A8D68D72AF}" type="datetimeFigureOut">
              <a:rPr lang="nb-NO" smtClean="0"/>
              <a:t>28.05.2014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EEC22-DD52-4934-BF5F-F373E47C58E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16220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BF64D-B996-4F28-99CF-21A8D68D72AF}" type="datetimeFigureOut">
              <a:rPr lang="nb-NO" smtClean="0"/>
              <a:t>28.05.2014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EEC22-DD52-4934-BF5F-F373E47C58E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39155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BF64D-B996-4F28-99CF-21A8D68D72AF}" type="datetimeFigureOut">
              <a:rPr lang="nb-NO" smtClean="0"/>
              <a:t>28.05.2014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EEC22-DD52-4934-BF5F-F373E47C58E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74929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5BF64D-B996-4F28-99CF-21A8D68D72AF}" type="datetimeFigureOut">
              <a:rPr lang="nb-NO" smtClean="0"/>
              <a:t>28.05.2014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EEC22-DD52-4934-BF5F-F373E47C58E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71747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1.unece.org/stat/platform/display/GSBPM/Generic+Statistical+Business+Process+Model" TargetMode="External"/><Relationship Id="rId7" Type="http://schemas.openxmlformats.org/officeDocument/2006/relationships/hyperlink" Target="http://www.ddialliance.or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dmx.org/" TargetMode="External"/><Relationship Id="rId5" Type="http://schemas.openxmlformats.org/officeDocument/2006/relationships/hyperlink" Target="http://www1.unece.org/stat/platform/display/CSPA/Common+Statistical+Production+Architecture+Home" TargetMode="External"/><Relationship Id="rId4" Type="http://schemas.openxmlformats.org/officeDocument/2006/relationships/hyperlink" Target="http://www1.unece.org/stat/platform/display/gsim/Generic+Statistical+Information+Model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1844824"/>
            <a:ext cx="7772400" cy="1470025"/>
          </a:xfrm>
        </p:spPr>
        <p:txBody>
          <a:bodyPr/>
          <a:lstStyle/>
          <a:p>
            <a:r>
              <a:rPr lang="nb-NO" b="1" dirty="0" err="1" smtClean="0">
                <a:solidFill>
                  <a:srgbClr val="00B050"/>
                </a:solidFill>
              </a:rPr>
              <a:t>Modernization</a:t>
            </a:r>
            <a:r>
              <a:rPr lang="nb-NO" b="1" dirty="0" smtClean="0">
                <a:solidFill>
                  <a:srgbClr val="00B050"/>
                </a:solidFill>
              </a:rPr>
              <a:t> in </a:t>
            </a:r>
            <a:r>
              <a:rPr lang="nb-NO" b="1" dirty="0" err="1" smtClean="0">
                <a:solidFill>
                  <a:srgbClr val="00B050"/>
                </a:solidFill>
              </a:rPr>
              <a:t>Statistics</a:t>
            </a:r>
            <a:r>
              <a:rPr lang="nb-NO" b="1" dirty="0" smtClean="0">
                <a:solidFill>
                  <a:srgbClr val="00B050"/>
                </a:solidFill>
              </a:rPr>
              <a:t> Norway</a:t>
            </a:r>
            <a:endParaRPr lang="nb-NO" b="1" dirty="0">
              <a:solidFill>
                <a:srgbClr val="00B050"/>
              </a:solidFill>
            </a:endParaRP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4437112"/>
            <a:ext cx="6400800" cy="1944216"/>
          </a:xfrm>
        </p:spPr>
        <p:txBody>
          <a:bodyPr>
            <a:normAutofit fontScale="40000" lnSpcReduction="20000"/>
          </a:bodyPr>
          <a:lstStyle/>
          <a:p>
            <a:pPr eaLnBrk="0" hangingPunct="0">
              <a:spcBef>
                <a:spcPct val="50000"/>
              </a:spcBef>
              <a:buClr>
                <a:schemeClr val="accent2"/>
              </a:buClr>
              <a:buSzPct val="75000"/>
            </a:pPr>
            <a:r>
              <a:rPr lang="en-AU" altLang="nb-NO" sz="3300" b="1" dirty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Jenny </a:t>
            </a:r>
            <a:r>
              <a:rPr lang="en-AU" altLang="nb-NO" sz="3300" b="1" dirty="0" smtClean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Linnerud (jal@ssb.no)</a:t>
            </a:r>
            <a:endParaRPr lang="en-AU" altLang="nb-NO" sz="3300" b="1" dirty="0">
              <a:solidFill>
                <a:srgbClr val="000000"/>
              </a:solidFill>
              <a:latin typeface="Garamond" pitchFamily="18" charset="0"/>
              <a:cs typeface="Times New Roman" pitchFamily="18" charset="0"/>
            </a:endParaRPr>
          </a:p>
          <a:p>
            <a:pPr eaLnBrk="0" hangingPunct="0">
              <a:spcBef>
                <a:spcPct val="50000"/>
              </a:spcBef>
              <a:buClr>
                <a:schemeClr val="accent2"/>
              </a:buClr>
              <a:buSzPct val="75000"/>
            </a:pPr>
            <a:r>
              <a:rPr lang="en-AU" altLang="nb-NO" sz="3300" b="1" dirty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Senior Adviser</a:t>
            </a:r>
          </a:p>
          <a:p>
            <a:pPr eaLnBrk="0" hangingPunct="0">
              <a:spcBef>
                <a:spcPct val="50000"/>
              </a:spcBef>
              <a:buClr>
                <a:schemeClr val="accent2"/>
              </a:buClr>
              <a:buSzPct val="75000"/>
            </a:pPr>
            <a:r>
              <a:rPr lang="en-AU" altLang="nb-NO" sz="3300" b="1" dirty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Department of IT </a:t>
            </a:r>
            <a:endParaRPr lang="en-AU" altLang="nb-NO" sz="3300" b="1" dirty="0" smtClean="0">
              <a:solidFill>
                <a:srgbClr val="000000"/>
              </a:solidFill>
              <a:latin typeface="Garamond" pitchFamily="18" charset="0"/>
              <a:cs typeface="Times New Roman" pitchFamily="18" charset="0"/>
            </a:endParaRPr>
          </a:p>
          <a:p>
            <a:pPr eaLnBrk="0" hangingPunct="0">
              <a:spcBef>
                <a:spcPct val="50000"/>
              </a:spcBef>
              <a:buClr>
                <a:schemeClr val="accent2"/>
              </a:buClr>
              <a:buSzPct val="75000"/>
            </a:pPr>
            <a:r>
              <a:rPr lang="en-AU" altLang="nb-NO" sz="3300" b="1" dirty="0" smtClean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Statistics Norway</a:t>
            </a:r>
            <a:endParaRPr lang="en-AU" altLang="nb-NO" sz="3300" b="1" dirty="0">
              <a:solidFill>
                <a:srgbClr val="000000"/>
              </a:solidFill>
              <a:latin typeface="Garamond" pitchFamily="18" charset="0"/>
              <a:cs typeface="Times New Roman" pitchFamily="18" charset="0"/>
            </a:endParaRPr>
          </a:p>
          <a:p>
            <a:pPr eaLnBrk="0" hangingPunct="0">
              <a:spcBef>
                <a:spcPct val="50000"/>
              </a:spcBef>
              <a:buClr>
                <a:schemeClr val="accent2"/>
              </a:buClr>
              <a:buSzPct val="75000"/>
            </a:pPr>
            <a:endParaRPr lang="en-AU" altLang="nb-NO" dirty="0" smtClean="0">
              <a:solidFill>
                <a:srgbClr val="000000"/>
              </a:solidFill>
            </a:endParaRPr>
          </a:p>
          <a:p>
            <a:pPr eaLnBrk="0" hangingPunct="0">
              <a:spcBef>
                <a:spcPct val="50000"/>
              </a:spcBef>
              <a:buClr>
                <a:schemeClr val="accent2"/>
              </a:buClr>
              <a:buSzPct val="75000"/>
            </a:pPr>
            <a:endParaRPr lang="nb-NO" altLang="nb-NO" sz="3600" dirty="0" smtClean="0">
              <a:solidFill>
                <a:srgbClr val="000000"/>
              </a:solidFill>
            </a:endParaRPr>
          </a:p>
          <a:p>
            <a:pPr eaLnBrk="0" hangingPunct="0">
              <a:spcBef>
                <a:spcPct val="50000"/>
              </a:spcBef>
              <a:buClr>
                <a:schemeClr val="accent2"/>
              </a:buClr>
              <a:buSzPct val="75000"/>
            </a:pPr>
            <a:r>
              <a:rPr lang="en-GB" altLang="nb-NO" b="1" dirty="0" smtClean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11th June 2014, </a:t>
            </a:r>
            <a:r>
              <a:rPr lang="nb-NO" sz="3300" b="1" dirty="0" err="1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Nizhny</a:t>
            </a:r>
            <a:r>
              <a:rPr lang="nb-NO" sz="3300" b="1" dirty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 Novgorod</a:t>
            </a:r>
          </a:p>
        </p:txBody>
      </p:sp>
    </p:spTree>
    <p:extLst>
      <p:ext uri="{BB962C8B-B14F-4D97-AF65-F5344CB8AC3E}">
        <p14:creationId xmlns:p14="http://schemas.microsoft.com/office/powerpoint/2010/main" val="445332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7" descr="eng_nivaa3_p4_ap43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4400"/>
            <a:ext cx="9144000" cy="627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Tittel 1"/>
          <p:cNvSpPr>
            <a:spLocks noGrp="1"/>
          </p:cNvSpPr>
          <p:nvPr>
            <p:ph type="title"/>
          </p:nvPr>
        </p:nvSpPr>
        <p:spPr>
          <a:xfrm>
            <a:off x="107950" y="188640"/>
            <a:ext cx="8382000" cy="838200"/>
          </a:xfrm>
        </p:spPr>
        <p:txBody>
          <a:bodyPr>
            <a:noAutofit/>
          </a:bodyPr>
          <a:lstStyle/>
          <a:p>
            <a:r>
              <a:rPr lang="nb-NO" altLang="nb-NO" b="1" dirty="0" smtClean="0">
                <a:solidFill>
                  <a:srgbClr val="00B050"/>
                </a:solidFill>
              </a:rPr>
              <a:t>Complete </a:t>
            </a:r>
            <a:r>
              <a:rPr lang="nb-NO" altLang="nb-NO" b="1" dirty="0" err="1" smtClean="0">
                <a:solidFill>
                  <a:srgbClr val="00B050"/>
                </a:solidFill>
              </a:rPr>
              <a:t>documentation</a:t>
            </a:r>
            <a:r>
              <a:rPr lang="nb-NO" altLang="nb-NO" b="1" dirty="0" smtClean="0">
                <a:solidFill>
                  <a:srgbClr val="00B050"/>
                </a:solidFill>
              </a:rPr>
              <a:t> </a:t>
            </a:r>
            <a:r>
              <a:rPr lang="nb-NO" altLang="nb-NO" b="1" dirty="0" err="1" smtClean="0">
                <a:solidFill>
                  <a:srgbClr val="00B050"/>
                </a:solidFill>
              </a:rPr>
              <a:t>on</a:t>
            </a:r>
            <a:r>
              <a:rPr lang="nb-NO" altLang="nb-NO" b="1" dirty="0" smtClean="0">
                <a:solidFill>
                  <a:srgbClr val="00B050"/>
                </a:solidFill>
              </a:rPr>
              <a:t> </a:t>
            </a:r>
            <a:r>
              <a:rPr lang="nb-NO" altLang="nb-NO" b="1" dirty="0" err="1" smtClean="0">
                <a:solidFill>
                  <a:srgbClr val="00B050"/>
                </a:solidFill>
              </a:rPr>
              <a:t>our</a:t>
            </a:r>
            <a:r>
              <a:rPr lang="nb-NO" altLang="nb-NO" b="1" dirty="0" smtClean="0">
                <a:solidFill>
                  <a:srgbClr val="00B050"/>
                </a:solidFill>
              </a:rPr>
              <a:t> Intranet</a:t>
            </a:r>
          </a:p>
        </p:txBody>
      </p:sp>
    </p:spTree>
    <p:extLst>
      <p:ext uri="{BB962C8B-B14F-4D97-AF65-F5344CB8AC3E}">
        <p14:creationId xmlns:p14="http://schemas.microsoft.com/office/powerpoint/2010/main" val="1825703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79388" y="-27384"/>
            <a:ext cx="9036050" cy="1143000"/>
          </a:xfrm>
        </p:spPr>
        <p:txBody>
          <a:bodyPr/>
          <a:lstStyle/>
          <a:p>
            <a:r>
              <a:rPr lang="en-AU" altLang="nb-NO" b="1" dirty="0" smtClean="0">
                <a:solidFill>
                  <a:srgbClr val="00B050"/>
                </a:solidFill>
              </a:rPr>
              <a:t>We need consistent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484313"/>
            <a:ext cx="8351837" cy="452596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defRPr/>
            </a:pPr>
            <a:r>
              <a:rPr lang="en-AU" sz="2800" dirty="0" smtClean="0">
                <a:solidFill>
                  <a:schemeClr val="tx2">
                    <a:lumMod val="75000"/>
                  </a:schemeClr>
                </a:solidFill>
              </a:rPr>
              <a:t>Modernisation of statistics requires:</a:t>
            </a:r>
          </a:p>
          <a:p>
            <a:pPr lvl="1">
              <a:spcBef>
                <a:spcPts val="0"/>
              </a:spcBef>
              <a:defRPr/>
            </a:pPr>
            <a:r>
              <a:rPr lang="en-AU" sz="2400" dirty="0" smtClean="0">
                <a:solidFill>
                  <a:schemeClr val="tx2">
                    <a:lumMod val="75000"/>
                  </a:schemeClr>
                </a:solidFill>
              </a:rPr>
              <a:t>reuse and sharing of methods, components, processes and data repositories</a:t>
            </a:r>
          </a:p>
          <a:p>
            <a:pPr lvl="1">
              <a:spcBef>
                <a:spcPts val="0"/>
              </a:spcBef>
              <a:defRPr/>
            </a:pPr>
            <a:r>
              <a:rPr lang="en-AU" sz="2400" dirty="0" smtClean="0">
                <a:solidFill>
                  <a:schemeClr val="tx2">
                    <a:lumMod val="75000"/>
                  </a:schemeClr>
                </a:solidFill>
              </a:rPr>
              <a:t>definition of a shared “plug-and-play” modular component architecture</a:t>
            </a:r>
          </a:p>
          <a:p>
            <a:pPr>
              <a:spcBef>
                <a:spcPts val="0"/>
              </a:spcBef>
              <a:defRPr/>
            </a:pPr>
            <a:r>
              <a:rPr lang="en-AU" sz="2800" dirty="0" smtClean="0">
                <a:solidFill>
                  <a:schemeClr val="tx2">
                    <a:lumMod val="75000"/>
                  </a:schemeClr>
                </a:solidFill>
              </a:rPr>
              <a:t>The Generic Statistical Business Process Model (GSBPM) will help us determine which components are required.</a:t>
            </a:r>
          </a:p>
          <a:p>
            <a:pPr>
              <a:spcBef>
                <a:spcPts val="0"/>
              </a:spcBef>
              <a:defRPr/>
            </a:pPr>
            <a:r>
              <a:rPr lang="en-AU" sz="2800" dirty="0" smtClean="0">
                <a:solidFill>
                  <a:schemeClr val="tx2">
                    <a:lumMod val="75000"/>
                  </a:schemeClr>
                </a:solidFill>
              </a:rPr>
              <a:t>GSIM will help us to specify the interfaces.</a:t>
            </a:r>
            <a:endParaRPr lang="en-AU" sz="2800" dirty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9pPr>
          </a:lstStyle>
          <a:p>
            <a:fld id="{E3080C5E-CCD3-4310-92A7-49E59354A247}" type="slidenum">
              <a:rPr lang="en-AU" altLang="nb-NO" smtClean="0">
                <a:solidFill>
                  <a:srgbClr val="898989"/>
                </a:solidFill>
              </a:rPr>
              <a:pPr/>
              <a:t>11</a:t>
            </a:fld>
            <a:endParaRPr lang="en-AU" altLang="nb-NO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588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tel 1"/>
          <p:cNvSpPr>
            <a:spLocks noGrp="1"/>
          </p:cNvSpPr>
          <p:nvPr>
            <p:ph type="title"/>
          </p:nvPr>
        </p:nvSpPr>
        <p:spPr>
          <a:xfrm>
            <a:off x="539750" y="44624"/>
            <a:ext cx="8382000" cy="1125810"/>
          </a:xfrm>
        </p:spPr>
        <p:txBody>
          <a:bodyPr>
            <a:normAutofit fontScale="90000"/>
          </a:bodyPr>
          <a:lstStyle/>
          <a:p>
            <a:r>
              <a:rPr lang="nb-NO" altLang="nb-NO" b="1" dirty="0" smtClean="0">
                <a:solidFill>
                  <a:srgbClr val="00B050"/>
                </a:solidFill>
              </a:rPr>
              <a:t>GSBPM in </a:t>
            </a:r>
            <a:r>
              <a:rPr lang="nb-NO" altLang="nb-NO" b="1" dirty="0" err="1" smtClean="0">
                <a:solidFill>
                  <a:srgbClr val="00B050"/>
                </a:solidFill>
              </a:rPr>
              <a:t>Statistics</a:t>
            </a:r>
            <a:r>
              <a:rPr lang="nb-NO" altLang="nb-NO" b="1" dirty="0" smtClean="0">
                <a:solidFill>
                  <a:srgbClr val="00B050"/>
                </a:solidFill>
              </a:rPr>
              <a:t> Norway</a:t>
            </a:r>
            <a:br>
              <a:rPr lang="nb-NO" altLang="nb-NO" b="1" dirty="0" smtClean="0">
                <a:solidFill>
                  <a:srgbClr val="00B050"/>
                </a:solidFill>
              </a:rPr>
            </a:br>
            <a:r>
              <a:rPr lang="nb-NO" altLang="nb-NO" sz="3200" b="1" dirty="0" err="1" smtClean="0">
                <a:solidFill>
                  <a:srgbClr val="00B050"/>
                </a:solidFill>
              </a:rPr>
              <a:t>Streamlining</a:t>
            </a:r>
            <a:r>
              <a:rPr lang="nb-NO" altLang="nb-NO" sz="3200" b="1" dirty="0" smtClean="0">
                <a:solidFill>
                  <a:srgbClr val="00B050"/>
                </a:solidFill>
              </a:rPr>
              <a:t> </a:t>
            </a:r>
            <a:r>
              <a:rPr lang="nb-NO" altLang="nb-NO" sz="3200" b="1" dirty="0" err="1" smtClean="0">
                <a:solidFill>
                  <a:srgbClr val="00B050"/>
                </a:solidFill>
              </a:rPr>
              <a:t>Statistics</a:t>
            </a:r>
            <a:r>
              <a:rPr lang="nb-NO" altLang="nb-NO" sz="3200" b="1" dirty="0" smtClean="0">
                <a:solidFill>
                  <a:srgbClr val="00B050"/>
                </a:solidFill>
              </a:rPr>
              <a:t> Production</a:t>
            </a:r>
          </a:p>
        </p:txBody>
      </p:sp>
      <p:pic>
        <p:nvPicPr>
          <p:cNvPr id="10243" name="Picture 23" descr="overall_target_it_rgl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65238" y="1600200"/>
            <a:ext cx="6613525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62166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56" descr="eng_nivaa1_im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84463"/>
            <a:ext cx="9144000" cy="2097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Line 13"/>
          <p:cNvSpPr>
            <a:spLocks noChangeShapeType="1"/>
          </p:cNvSpPr>
          <p:nvPr/>
        </p:nvSpPr>
        <p:spPr bwMode="auto">
          <a:xfrm flipH="1" flipV="1">
            <a:off x="4140200" y="2187575"/>
            <a:ext cx="360363" cy="1296988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1268" name="Line 14"/>
          <p:cNvSpPr>
            <a:spLocks noChangeShapeType="1"/>
          </p:cNvSpPr>
          <p:nvPr/>
        </p:nvSpPr>
        <p:spPr bwMode="auto">
          <a:xfrm flipV="1">
            <a:off x="6084888" y="2044700"/>
            <a:ext cx="0" cy="792163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1269" name="Line 15"/>
          <p:cNvSpPr>
            <a:spLocks noChangeShapeType="1"/>
          </p:cNvSpPr>
          <p:nvPr/>
        </p:nvSpPr>
        <p:spPr bwMode="auto">
          <a:xfrm flipV="1">
            <a:off x="8243888" y="2476500"/>
            <a:ext cx="0" cy="935038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1270" name="AutoShape 20"/>
          <p:cNvSpPr>
            <a:spLocks/>
          </p:cNvSpPr>
          <p:nvPr/>
        </p:nvSpPr>
        <p:spPr bwMode="auto">
          <a:xfrm rot="5400000">
            <a:off x="4895056" y="2585245"/>
            <a:ext cx="288925" cy="1223962"/>
          </a:xfrm>
          <a:prstGeom prst="leftBrace">
            <a:avLst>
              <a:gd name="adj1" fmla="val 35302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9pPr>
          </a:lstStyle>
          <a:p>
            <a:endParaRPr lang="nb-NO" altLang="nb-NO"/>
          </a:p>
        </p:txBody>
      </p:sp>
      <p:sp>
        <p:nvSpPr>
          <p:cNvPr id="11271" name="Line 21"/>
          <p:cNvSpPr>
            <a:spLocks noChangeShapeType="1"/>
          </p:cNvSpPr>
          <p:nvPr/>
        </p:nvSpPr>
        <p:spPr bwMode="auto">
          <a:xfrm flipV="1">
            <a:off x="5003800" y="2620963"/>
            <a:ext cx="0" cy="43180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1272" name="AutoShape 22"/>
          <p:cNvSpPr>
            <a:spLocks/>
          </p:cNvSpPr>
          <p:nvPr/>
        </p:nvSpPr>
        <p:spPr bwMode="auto">
          <a:xfrm rot="5400000">
            <a:off x="5975350" y="2152650"/>
            <a:ext cx="288925" cy="1800225"/>
          </a:xfrm>
          <a:prstGeom prst="leftBrace">
            <a:avLst>
              <a:gd name="adj1" fmla="val 5192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9pPr>
          </a:lstStyle>
          <a:p>
            <a:endParaRPr lang="nb-NO" altLang="nb-NO"/>
          </a:p>
        </p:txBody>
      </p:sp>
      <p:sp>
        <p:nvSpPr>
          <p:cNvPr id="11273" name="Line 25"/>
          <p:cNvSpPr>
            <a:spLocks noChangeShapeType="1"/>
          </p:cNvSpPr>
          <p:nvPr/>
        </p:nvSpPr>
        <p:spPr bwMode="auto">
          <a:xfrm flipH="1">
            <a:off x="2195513" y="4637088"/>
            <a:ext cx="2592387" cy="107950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1274" name="Text Box 31"/>
          <p:cNvSpPr txBox="1">
            <a:spLocks noChangeArrowheads="1"/>
          </p:cNvSpPr>
          <p:nvPr/>
        </p:nvSpPr>
        <p:spPr bwMode="auto">
          <a:xfrm>
            <a:off x="546100" y="5570538"/>
            <a:ext cx="1784350" cy="107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altLang="nb-NO" sz="1600"/>
              <a:t>“</a:t>
            </a:r>
            <a:r>
              <a:rPr lang="en-GB" altLang="nb-NO" sz="1200"/>
              <a:t>Projectplanning”:</a:t>
            </a:r>
            <a:br>
              <a:rPr lang="en-GB" altLang="nb-NO" sz="1200"/>
            </a:br>
            <a:r>
              <a:rPr lang="en-GB" altLang="nb-NO" sz="1200"/>
              <a:t>- Jira</a:t>
            </a:r>
            <a:br>
              <a:rPr lang="en-GB" altLang="nb-NO" sz="1200"/>
            </a:br>
            <a:r>
              <a:rPr lang="en-GB" altLang="nb-NO" sz="1200"/>
              <a:t>Document centers:</a:t>
            </a:r>
            <a:br>
              <a:rPr lang="en-GB" altLang="nb-NO" sz="1200"/>
            </a:br>
            <a:r>
              <a:rPr lang="en-GB" altLang="nb-NO" sz="1200"/>
              <a:t>Confluence (Trac, Wiki)</a:t>
            </a:r>
            <a:br>
              <a:rPr lang="en-GB" altLang="nb-NO" sz="1200"/>
            </a:br>
            <a:r>
              <a:rPr lang="en-GB" altLang="nb-NO" sz="1200"/>
              <a:t>Windows-server</a:t>
            </a:r>
          </a:p>
        </p:txBody>
      </p:sp>
      <p:sp>
        <p:nvSpPr>
          <p:cNvPr id="11275" name="Text Box 33"/>
          <p:cNvSpPr txBox="1">
            <a:spLocks noChangeArrowheads="1"/>
          </p:cNvSpPr>
          <p:nvPr/>
        </p:nvSpPr>
        <p:spPr bwMode="auto">
          <a:xfrm>
            <a:off x="3348038" y="820738"/>
            <a:ext cx="873125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altLang="nb-NO" sz="1600"/>
              <a:t>SIV/SIL</a:t>
            </a:r>
          </a:p>
          <a:p>
            <a:r>
              <a:rPr lang="en-GB" altLang="nb-NO" sz="1600"/>
              <a:t>Blaise</a:t>
            </a:r>
          </a:p>
          <a:p>
            <a:r>
              <a:rPr lang="en-GB" altLang="nb-NO" sz="1600"/>
              <a:t>Altinn</a:t>
            </a:r>
          </a:p>
          <a:p>
            <a:r>
              <a:rPr lang="en-GB" altLang="nb-NO" sz="1600"/>
              <a:t>(Idun, </a:t>
            </a:r>
          </a:p>
          <a:p>
            <a:r>
              <a:rPr lang="en-GB" altLang="nb-NO" sz="1600"/>
              <a:t>Kostra)</a:t>
            </a:r>
          </a:p>
        </p:txBody>
      </p:sp>
      <p:sp>
        <p:nvSpPr>
          <p:cNvPr id="11276" name="Text Box 34"/>
          <p:cNvSpPr txBox="1">
            <a:spLocks noChangeArrowheads="1"/>
          </p:cNvSpPr>
          <p:nvPr/>
        </p:nvSpPr>
        <p:spPr bwMode="auto">
          <a:xfrm>
            <a:off x="4643438" y="676275"/>
            <a:ext cx="1155700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altLang="nb-NO" sz="1600"/>
              <a:t>SFU</a:t>
            </a:r>
          </a:p>
          <a:p>
            <a:r>
              <a:rPr lang="en-GB" altLang="nb-NO" sz="1600"/>
              <a:t>FDM</a:t>
            </a:r>
          </a:p>
          <a:p>
            <a:r>
              <a:rPr lang="en-GB" altLang="nb-NO" sz="1600"/>
              <a:t>Norsamu </a:t>
            </a:r>
          </a:p>
          <a:p>
            <a:r>
              <a:rPr lang="en-GB" altLang="nb-NO" sz="1600"/>
              <a:t>(Trekkbas)</a:t>
            </a:r>
          </a:p>
          <a:p>
            <a:r>
              <a:rPr lang="en-GB" altLang="nb-NO" sz="1600"/>
              <a:t>Telefinn</a:t>
            </a:r>
          </a:p>
          <a:p>
            <a:r>
              <a:rPr lang="en-GB" altLang="nb-NO" sz="1600"/>
              <a:t>SMIE</a:t>
            </a:r>
          </a:p>
          <a:p>
            <a:r>
              <a:rPr lang="en-GB" altLang="nb-NO" sz="1600"/>
              <a:t>SERES</a:t>
            </a:r>
          </a:p>
          <a:p>
            <a:r>
              <a:rPr lang="en-GB" altLang="nb-NO" sz="1600"/>
              <a:t>Presys</a:t>
            </a:r>
          </a:p>
        </p:txBody>
      </p:sp>
      <p:sp>
        <p:nvSpPr>
          <p:cNvPr id="11277" name="Text Box 35"/>
          <p:cNvSpPr txBox="1">
            <a:spLocks noChangeArrowheads="1"/>
          </p:cNvSpPr>
          <p:nvPr/>
        </p:nvSpPr>
        <p:spPr bwMode="auto">
          <a:xfrm>
            <a:off x="5867400" y="1036638"/>
            <a:ext cx="12319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altLang="nb-NO" sz="1600"/>
              <a:t>ISEE</a:t>
            </a:r>
          </a:p>
          <a:p>
            <a:r>
              <a:rPr lang="en-GB" altLang="nb-NO" sz="1600"/>
              <a:t>ISEE Driller</a:t>
            </a:r>
          </a:p>
          <a:p>
            <a:r>
              <a:rPr lang="en-GB" altLang="nb-NO" sz="1600"/>
              <a:t>Verify</a:t>
            </a:r>
          </a:p>
          <a:p>
            <a:r>
              <a:rPr lang="en-GB" altLang="nb-NO" sz="1600"/>
              <a:t>SELEKT</a:t>
            </a:r>
          </a:p>
        </p:txBody>
      </p:sp>
      <p:sp>
        <p:nvSpPr>
          <p:cNvPr id="11278" name="Text Box 36"/>
          <p:cNvSpPr txBox="1">
            <a:spLocks noChangeArrowheads="1"/>
          </p:cNvSpPr>
          <p:nvPr/>
        </p:nvSpPr>
        <p:spPr bwMode="auto">
          <a:xfrm>
            <a:off x="7524750" y="747713"/>
            <a:ext cx="1497013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altLang="nb-NO" sz="1600"/>
              <a:t>ssb.no</a:t>
            </a:r>
          </a:p>
          <a:p>
            <a:pPr>
              <a:buFontTx/>
              <a:buChar char="-"/>
            </a:pPr>
            <a:r>
              <a:rPr lang="en-GB" altLang="nb-NO" sz="1200"/>
              <a:t> statistic register</a:t>
            </a:r>
          </a:p>
          <a:p>
            <a:pPr>
              <a:buFontTx/>
              <a:buChar char="-"/>
            </a:pPr>
            <a:r>
              <a:rPr lang="en-GB" altLang="nb-NO" sz="1200"/>
              <a:t>Google analytics</a:t>
            </a:r>
          </a:p>
          <a:p>
            <a:r>
              <a:rPr lang="en-GB" altLang="nb-NO" sz="1600"/>
              <a:t>Stat. Bank</a:t>
            </a:r>
          </a:p>
        </p:txBody>
      </p:sp>
      <p:sp>
        <p:nvSpPr>
          <p:cNvPr id="11279" name="Line 37"/>
          <p:cNvSpPr>
            <a:spLocks noChangeShapeType="1"/>
          </p:cNvSpPr>
          <p:nvPr/>
        </p:nvSpPr>
        <p:spPr bwMode="auto">
          <a:xfrm flipH="1">
            <a:off x="3924300" y="4637088"/>
            <a:ext cx="863600" cy="935037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1280" name="Text Box 38"/>
          <p:cNvSpPr txBox="1">
            <a:spLocks noChangeArrowheads="1"/>
          </p:cNvSpPr>
          <p:nvPr/>
        </p:nvSpPr>
        <p:spPr bwMode="auto">
          <a:xfrm>
            <a:off x="3027363" y="5468938"/>
            <a:ext cx="191135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altLang="nb-NO" sz="1200"/>
              <a:t>Produktregister</a:t>
            </a:r>
            <a:br>
              <a:rPr lang="en-GB" altLang="nb-NO" sz="1200"/>
            </a:br>
            <a:r>
              <a:rPr lang="en-GB" altLang="nb-NO" sz="1200"/>
              <a:t>Metadataportals:</a:t>
            </a:r>
            <a:br>
              <a:rPr lang="en-GB" altLang="nb-NO" sz="1200"/>
            </a:br>
            <a:r>
              <a:rPr lang="en-GB" altLang="nb-NO" sz="1200"/>
              <a:t>- Vardok</a:t>
            </a:r>
            <a:br>
              <a:rPr lang="en-GB" altLang="nb-NO" sz="1200"/>
            </a:br>
            <a:r>
              <a:rPr lang="en-GB" altLang="nb-NO" sz="1200"/>
              <a:t>- Datadok</a:t>
            </a:r>
            <a:br>
              <a:rPr lang="en-GB" altLang="nb-NO" sz="1200"/>
            </a:br>
            <a:r>
              <a:rPr lang="en-GB" altLang="nb-NO" sz="1200"/>
              <a:t>- Stabas</a:t>
            </a:r>
            <a:br>
              <a:rPr lang="en-GB" altLang="nb-NO" sz="1200"/>
            </a:br>
            <a:r>
              <a:rPr lang="en-GB" altLang="nb-NO" sz="1200"/>
              <a:t>- ssb.no (About statistics)</a:t>
            </a:r>
          </a:p>
        </p:txBody>
      </p:sp>
      <p:sp>
        <p:nvSpPr>
          <p:cNvPr id="11281" name="AutoShape 39"/>
          <p:cNvSpPr>
            <a:spLocks/>
          </p:cNvSpPr>
          <p:nvPr/>
        </p:nvSpPr>
        <p:spPr bwMode="auto">
          <a:xfrm rot="-5400000">
            <a:off x="4679156" y="497682"/>
            <a:ext cx="288925" cy="7704138"/>
          </a:xfrm>
          <a:prstGeom prst="leftBrace">
            <a:avLst>
              <a:gd name="adj1" fmla="val 222207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9pPr>
          </a:lstStyle>
          <a:p>
            <a:endParaRPr lang="nb-NO" altLang="nb-NO"/>
          </a:p>
        </p:txBody>
      </p:sp>
      <p:sp>
        <p:nvSpPr>
          <p:cNvPr id="11282" name="Line 40"/>
          <p:cNvSpPr>
            <a:spLocks noChangeShapeType="1"/>
          </p:cNvSpPr>
          <p:nvPr/>
        </p:nvSpPr>
        <p:spPr bwMode="auto">
          <a:xfrm>
            <a:off x="4859338" y="4637088"/>
            <a:ext cx="144462" cy="503237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1283" name="Text Box 42"/>
          <p:cNvSpPr txBox="1">
            <a:spLocks noChangeArrowheads="1"/>
          </p:cNvSpPr>
          <p:nvPr/>
        </p:nvSpPr>
        <p:spPr bwMode="auto">
          <a:xfrm>
            <a:off x="4787900" y="5140325"/>
            <a:ext cx="2232025" cy="149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altLang="nb-NO" sz="1200"/>
              <a:t>Stat. population registers:</a:t>
            </a:r>
          </a:p>
          <a:p>
            <a:r>
              <a:rPr lang="en-GB" altLang="nb-NO" sz="1200" b="1">
                <a:solidFill>
                  <a:srgbClr val="000000"/>
                </a:solidFill>
              </a:rPr>
              <a:t>- National register</a:t>
            </a:r>
          </a:p>
          <a:p>
            <a:r>
              <a:rPr lang="en-GB" altLang="nb-NO" sz="1200" b="1">
                <a:solidFill>
                  <a:srgbClr val="000000"/>
                </a:solidFill>
              </a:rPr>
              <a:t>- The Central Coordinating Register for Legal Entities</a:t>
            </a:r>
          </a:p>
          <a:p>
            <a:r>
              <a:rPr lang="en-GB" altLang="nb-NO" sz="1200" b="1">
                <a:solidFill>
                  <a:srgbClr val="000000"/>
                </a:solidFill>
              </a:rPr>
              <a:t>- GAB – Landed property, Address, Dwelling (map)</a:t>
            </a:r>
          </a:p>
        </p:txBody>
      </p:sp>
      <p:sp>
        <p:nvSpPr>
          <p:cNvPr id="11284" name="Line 44"/>
          <p:cNvSpPr>
            <a:spLocks noChangeShapeType="1"/>
          </p:cNvSpPr>
          <p:nvPr/>
        </p:nvSpPr>
        <p:spPr bwMode="auto">
          <a:xfrm flipH="1" flipV="1">
            <a:off x="1619250" y="1900238"/>
            <a:ext cx="1873250" cy="1584325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1285" name="Text Box 45"/>
          <p:cNvSpPr txBox="1">
            <a:spLocks noChangeArrowheads="1"/>
          </p:cNvSpPr>
          <p:nvPr/>
        </p:nvSpPr>
        <p:spPr bwMode="auto">
          <a:xfrm>
            <a:off x="755650" y="1036638"/>
            <a:ext cx="873125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altLang="nb-NO" sz="1600"/>
              <a:t>Java</a:t>
            </a:r>
          </a:p>
          <a:p>
            <a:r>
              <a:rPr lang="en-GB" altLang="nb-NO" sz="1600"/>
              <a:t>SAS</a:t>
            </a:r>
          </a:p>
          <a:p>
            <a:r>
              <a:rPr lang="en-GB" altLang="nb-NO" sz="1600"/>
              <a:t>Oracle</a:t>
            </a:r>
          </a:p>
          <a:p>
            <a:r>
              <a:rPr lang="en-GB" altLang="nb-NO" sz="1600"/>
              <a:t>Fame</a:t>
            </a:r>
          </a:p>
        </p:txBody>
      </p:sp>
      <p:sp>
        <p:nvSpPr>
          <p:cNvPr id="11286" name="Line 46"/>
          <p:cNvSpPr>
            <a:spLocks noChangeShapeType="1"/>
          </p:cNvSpPr>
          <p:nvPr/>
        </p:nvSpPr>
        <p:spPr bwMode="auto">
          <a:xfrm flipH="1">
            <a:off x="2195513" y="4205288"/>
            <a:ext cx="1512887" cy="151130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pic>
        <p:nvPicPr>
          <p:cNvPr id="11287" name="Picture 47" descr="20120124_rgtf_std_overlevering_v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1036638"/>
            <a:ext cx="1223962" cy="855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88" name="Line 48"/>
          <p:cNvSpPr>
            <a:spLocks noChangeShapeType="1"/>
          </p:cNvSpPr>
          <p:nvPr/>
        </p:nvSpPr>
        <p:spPr bwMode="auto">
          <a:xfrm>
            <a:off x="5651500" y="4564063"/>
            <a:ext cx="1657350" cy="360362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1289" name="Text Box 49"/>
          <p:cNvSpPr txBox="1">
            <a:spLocks noChangeArrowheads="1"/>
          </p:cNvSpPr>
          <p:nvPr/>
        </p:nvSpPr>
        <p:spPr bwMode="auto">
          <a:xfrm>
            <a:off x="7502525" y="4637088"/>
            <a:ext cx="1439863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altLang="nb-NO" sz="1200"/>
              <a:t>Service Manager </a:t>
            </a:r>
          </a:p>
          <a:p>
            <a:r>
              <a:rPr lang="en-GB" altLang="nb-NO" sz="1200"/>
              <a:t>(Helpdesk, OTRS)</a:t>
            </a:r>
          </a:p>
          <a:p>
            <a:r>
              <a:rPr lang="en-GB" altLang="nb-NO" sz="1200"/>
              <a:t>LDA-app</a:t>
            </a:r>
          </a:p>
        </p:txBody>
      </p:sp>
      <p:pic>
        <p:nvPicPr>
          <p:cNvPr id="11290" name="Picture 50" descr="20120124_rgtf_std_overlevering_v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038" y="5500688"/>
            <a:ext cx="1223962" cy="855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91" name="Text Box 52"/>
          <p:cNvSpPr txBox="1">
            <a:spLocks noChangeArrowheads="1"/>
          </p:cNvSpPr>
          <p:nvPr/>
        </p:nvSpPr>
        <p:spPr bwMode="auto">
          <a:xfrm>
            <a:off x="6715125" y="5575300"/>
            <a:ext cx="161925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altLang="nb-NO" sz="1200"/>
              <a:t>MS Office</a:t>
            </a:r>
            <a:br>
              <a:rPr lang="en-GB" altLang="nb-NO" sz="1200"/>
            </a:br>
            <a:r>
              <a:rPr lang="en-GB" altLang="nb-NO" sz="1200"/>
              <a:t>SmartDraw</a:t>
            </a:r>
            <a:br>
              <a:rPr lang="en-GB" altLang="nb-NO" sz="1200"/>
            </a:br>
            <a:r>
              <a:rPr lang="en-GB" altLang="nb-NO" sz="1200"/>
              <a:t>ArcGIS</a:t>
            </a:r>
            <a:br>
              <a:rPr lang="en-GB" altLang="nb-NO" sz="1200"/>
            </a:br>
            <a:r>
              <a:rPr lang="en-GB" altLang="nb-NO" sz="1200"/>
              <a:t>Websak</a:t>
            </a:r>
            <a:br>
              <a:rPr lang="en-GB" altLang="nb-NO" sz="1200"/>
            </a:br>
            <a:r>
              <a:rPr lang="en-GB" altLang="nb-NO" sz="1200"/>
              <a:t>SPSS</a:t>
            </a:r>
            <a:br>
              <a:rPr lang="en-GB" altLang="nb-NO" sz="1200"/>
            </a:br>
            <a:r>
              <a:rPr lang="en-GB" altLang="nb-NO" sz="1200"/>
              <a:t>Adobe</a:t>
            </a:r>
          </a:p>
        </p:txBody>
      </p:sp>
      <p:sp>
        <p:nvSpPr>
          <p:cNvPr id="11292" name="Text Box 53"/>
          <p:cNvSpPr txBox="1">
            <a:spLocks noChangeArrowheads="1"/>
          </p:cNvSpPr>
          <p:nvPr/>
        </p:nvSpPr>
        <p:spPr bwMode="auto">
          <a:xfrm>
            <a:off x="6588125" y="2332038"/>
            <a:ext cx="12446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altLang="nb-NO" sz="1600"/>
              <a:t>X12-Arima</a:t>
            </a:r>
          </a:p>
          <a:p>
            <a:r>
              <a:rPr lang="en-GB" altLang="nb-NO" sz="1600"/>
              <a:t>Tau-Argus</a:t>
            </a:r>
          </a:p>
          <a:p>
            <a:r>
              <a:rPr lang="en-GB" altLang="nb-NO" sz="1600"/>
              <a:t>Mu-Argus</a:t>
            </a:r>
          </a:p>
          <a:p>
            <a:r>
              <a:rPr lang="en-GB" altLang="nb-NO" sz="1600"/>
              <a:t>SAS Insight</a:t>
            </a:r>
          </a:p>
        </p:txBody>
      </p:sp>
      <p:sp>
        <p:nvSpPr>
          <p:cNvPr id="11293" name="TekstSylinder 1"/>
          <p:cNvSpPr txBox="1">
            <a:spLocks noChangeArrowheads="1"/>
          </p:cNvSpPr>
          <p:nvPr/>
        </p:nvSpPr>
        <p:spPr bwMode="auto">
          <a:xfrm>
            <a:off x="35496" y="44624"/>
            <a:ext cx="5046894" cy="769441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nb-NO" altLang="nb-NO" sz="4400" b="1" dirty="0" err="1">
                <a:solidFill>
                  <a:srgbClr val="00B050"/>
                </a:solidFill>
                <a:latin typeface="+mn-lt"/>
              </a:rPr>
              <a:t>Categorising</a:t>
            </a:r>
            <a:r>
              <a:rPr lang="nb-NO" altLang="nb-NO" sz="4400" b="1" dirty="0">
                <a:solidFill>
                  <a:srgbClr val="00B050"/>
                </a:solidFill>
                <a:latin typeface="+mn-lt"/>
              </a:rPr>
              <a:t> systems</a:t>
            </a:r>
          </a:p>
        </p:txBody>
      </p:sp>
    </p:spTree>
    <p:extLst>
      <p:ext uri="{BB962C8B-B14F-4D97-AF65-F5344CB8AC3E}">
        <p14:creationId xmlns:p14="http://schemas.microsoft.com/office/powerpoint/2010/main" val="143728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tel 1"/>
          <p:cNvSpPr>
            <a:spLocks noGrp="1"/>
          </p:cNvSpPr>
          <p:nvPr>
            <p:ph type="title"/>
          </p:nvPr>
        </p:nvSpPr>
        <p:spPr>
          <a:xfrm>
            <a:off x="468313" y="188640"/>
            <a:ext cx="8229600" cy="1143000"/>
          </a:xfrm>
        </p:spPr>
        <p:txBody>
          <a:bodyPr/>
          <a:lstStyle/>
          <a:p>
            <a:r>
              <a:rPr lang="en-US" altLang="nb-NO" b="1" dirty="0" smtClean="0">
                <a:solidFill>
                  <a:srgbClr val="00B050"/>
                </a:solidFill>
              </a:rPr>
              <a:t>Summary</a:t>
            </a:r>
            <a:endParaRPr lang="nb-NO" altLang="nb-NO" b="1" dirty="0" smtClean="0">
              <a:solidFill>
                <a:srgbClr val="00B050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68313" y="1196752"/>
            <a:ext cx="8229600" cy="5400599"/>
          </a:xfrm>
        </p:spPr>
        <p:txBody>
          <a:bodyPr>
            <a:normAutofit fontScale="92500"/>
          </a:bodyPr>
          <a:lstStyle/>
          <a:p>
            <a:pPr marL="0" indent="0">
              <a:buNone/>
              <a:defRPr/>
            </a:pPr>
            <a:r>
              <a:rPr lang="en-US" dirty="0" smtClean="0">
                <a:solidFill>
                  <a:schemeClr val="tx1"/>
                </a:solidFill>
              </a:rPr>
              <a:t>The international standards and cooperation help us to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plan </a:t>
            </a:r>
            <a:r>
              <a:rPr lang="en-US" dirty="0">
                <a:solidFill>
                  <a:schemeClr val="tx1"/>
                </a:solidFill>
              </a:rPr>
              <a:t>new </a:t>
            </a:r>
            <a:r>
              <a:rPr lang="en-US" dirty="0" smtClean="0">
                <a:solidFill>
                  <a:schemeClr val="tx1"/>
                </a:solidFill>
              </a:rPr>
              <a:t>statistics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prioritize new projects (portfolio management)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improve </a:t>
            </a:r>
            <a:r>
              <a:rPr lang="en-US" dirty="0">
                <a:solidFill>
                  <a:schemeClr val="tx1"/>
                </a:solidFill>
              </a:rPr>
              <a:t>existing work processes in statistical </a:t>
            </a:r>
            <a:r>
              <a:rPr lang="en-US" dirty="0" smtClean="0">
                <a:solidFill>
                  <a:schemeClr val="tx1"/>
                </a:solidFill>
              </a:rPr>
              <a:t>production</a:t>
            </a:r>
          </a:p>
          <a:p>
            <a:pPr>
              <a:defRPr/>
            </a:pPr>
            <a:r>
              <a:rPr lang="en-US" dirty="0"/>
              <a:t>r</a:t>
            </a:r>
            <a:r>
              <a:rPr lang="en-US" dirty="0" smtClean="0">
                <a:solidFill>
                  <a:schemeClr val="tx1"/>
                </a:solidFill>
              </a:rPr>
              <a:t>educe our portfolio </a:t>
            </a:r>
            <a:r>
              <a:rPr lang="en-US" dirty="0">
                <a:solidFill>
                  <a:schemeClr val="tx1"/>
                </a:solidFill>
              </a:rPr>
              <a:t>of </a:t>
            </a:r>
            <a:r>
              <a:rPr lang="en-US" dirty="0" smtClean="0">
                <a:solidFill>
                  <a:schemeClr val="tx1"/>
                </a:solidFill>
              </a:rPr>
              <a:t>IT-systems 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reduce risk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make </a:t>
            </a:r>
            <a:r>
              <a:rPr lang="en-US" dirty="0">
                <a:solidFill>
                  <a:schemeClr val="tx1"/>
                </a:solidFill>
              </a:rPr>
              <a:t>a more complete business </a:t>
            </a:r>
            <a:r>
              <a:rPr lang="en-US" dirty="0" smtClean="0">
                <a:solidFill>
                  <a:schemeClr val="tx1"/>
                </a:solidFill>
              </a:rPr>
              <a:t>architecture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train </a:t>
            </a:r>
            <a:r>
              <a:rPr lang="en-US" dirty="0">
                <a:solidFill>
                  <a:schemeClr val="tx1"/>
                </a:solidFill>
              </a:rPr>
              <a:t>and </a:t>
            </a:r>
            <a:r>
              <a:rPr lang="en-US" dirty="0" smtClean="0">
                <a:solidFill>
                  <a:schemeClr val="tx1"/>
                </a:solidFill>
              </a:rPr>
              <a:t>integrate new &amp; existing staff</a:t>
            </a:r>
            <a:r>
              <a:rPr lang="en-US" dirty="0">
                <a:solidFill>
                  <a:schemeClr val="tx1"/>
                </a:solidFill>
              </a:rPr>
              <a:t>. </a:t>
            </a:r>
            <a:endParaRPr lang="nb-NO" dirty="0">
              <a:solidFill>
                <a:schemeClr val="tx1"/>
              </a:solidFill>
            </a:endParaRPr>
          </a:p>
          <a:p>
            <a:pPr marL="0" indent="0">
              <a:buFontTx/>
              <a:buNone/>
              <a:defRPr/>
            </a:pPr>
            <a:endParaRPr lang="nb-NO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478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9"/>
          <p:cNvSpPr>
            <a:spLocks noGrp="1" noChangeArrowheads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en-GB" altLang="nb-NO" b="1" dirty="0" smtClean="0">
                <a:solidFill>
                  <a:srgbClr val="00B050"/>
                </a:solidFill>
              </a:rPr>
              <a:t>The Statistics Act (1989)</a:t>
            </a:r>
          </a:p>
        </p:txBody>
      </p:sp>
      <p:sp>
        <p:nvSpPr>
          <p:cNvPr id="6148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457200" y="1340768"/>
            <a:ext cx="8229600" cy="5472608"/>
          </a:xfrm>
        </p:spPr>
        <p:txBody>
          <a:bodyPr>
            <a:normAutofit/>
          </a:bodyPr>
          <a:lstStyle/>
          <a:p>
            <a:r>
              <a:rPr lang="en-GB" altLang="nb-NO" dirty="0" smtClean="0"/>
              <a:t>Statistics Norway’s tasks</a:t>
            </a:r>
          </a:p>
          <a:p>
            <a:pPr lvl="1"/>
            <a:r>
              <a:rPr lang="en-GB" altLang="nb-NO" dirty="0"/>
              <a:t>Identify and prioritise </a:t>
            </a:r>
            <a:r>
              <a:rPr lang="en-GB" altLang="nb-NO" dirty="0" smtClean="0"/>
              <a:t>needs for official statistics</a:t>
            </a:r>
          </a:p>
          <a:p>
            <a:pPr lvl="1"/>
            <a:r>
              <a:rPr lang="en-GB" altLang="nb-NO" dirty="0"/>
              <a:t>Coordinate </a:t>
            </a:r>
            <a:r>
              <a:rPr lang="en-GB" altLang="nb-NO" dirty="0" smtClean="0"/>
              <a:t>Norwegian statistics  compiled by government agencies</a:t>
            </a:r>
            <a:endParaRPr lang="en-GB" altLang="nb-NO" dirty="0"/>
          </a:p>
          <a:p>
            <a:pPr lvl="1"/>
            <a:r>
              <a:rPr lang="en-GB" altLang="nb-NO" dirty="0" smtClean="0"/>
              <a:t>Develop statistical methods, conduct analysis </a:t>
            </a:r>
            <a:r>
              <a:rPr lang="en-GB" altLang="nb-NO" dirty="0"/>
              <a:t>and carry out </a:t>
            </a:r>
            <a:r>
              <a:rPr lang="en-GB" altLang="nb-NO" dirty="0" smtClean="0"/>
              <a:t>research</a:t>
            </a:r>
          </a:p>
          <a:p>
            <a:pPr lvl="1"/>
            <a:r>
              <a:rPr lang="en-US" dirty="0"/>
              <a:t>Provide information for statistical use for research purposes and public planning.</a:t>
            </a:r>
            <a:endParaRPr lang="en-GB" altLang="nb-NO" dirty="0" smtClean="0"/>
          </a:p>
          <a:p>
            <a:pPr lvl="1"/>
            <a:r>
              <a:rPr lang="en-GB" altLang="nb-NO" dirty="0" smtClean="0"/>
              <a:t>Be responsible for international statistics cooperation</a:t>
            </a:r>
          </a:p>
          <a:p>
            <a:endParaRPr lang="en-GB" altLang="nb-NO" dirty="0" smtClean="0"/>
          </a:p>
        </p:txBody>
      </p:sp>
    </p:spTree>
    <p:extLst>
      <p:ext uri="{BB962C8B-B14F-4D97-AF65-F5344CB8AC3E}">
        <p14:creationId xmlns:p14="http://schemas.microsoft.com/office/powerpoint/2010/main" val="17489952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nb-NO" altLang="nb-NO" b="1" dirty="0" smtClean="0">
                <a:solidFill>
                  <a:srgbClr val="00B050"/>
                </a:solidFill>
              </a:rPr>
              <a:t>Plans  2014</a:t>
            </a:r>
          </a:p>
        </p:txBody>
      </p:sp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231775" y="2251075"/>
            <a:ext cx="184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endParaRPr lang="nb-NO" altLang="nb-NO" sz="1000">
              <a:solidFill>
                <a:schemeClr val="tx1"/>
              </a:solidFill>
            </a:endParaRPr>
          </a:p>
        </p:txBody>
      </p:sp>
      <p:sp>
        <p:nvSpPr>
          <p:cNvPr id="12292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/>
          </a:bodyPr>
          <a:lstStyle/>
          <a:p>
            <a:pPr>
              <a:spcBef>
                <a:spcPct val="40000"/>
              </a:spcBef>
              <a:defRPr/>
            </a:pPr>
            <a:r>
              <a:rPr lang="nb-NO" altLang="nb-NO" dirty="0" smtClean="0"/>
              <a:t>European Peer </a:t>
            </a:r>
            <a:r>
              <a:rPr lang="nb-NO" altLang="nb-NO" dirty="0" err="1" smtClean="0"/>
              <a:t>Reviews</a:t>
            </a:r>
            <a:endParaRPr lang="nb-NO" altLang="nb-NO" dirty="0" smtClean="0"/>
          </a:p>
          <a:p>
            <a:pPr>
              <a:spcBef>
                <a:spcPct val="40000"/>
              </a:spcBef>
              <a:defRPr/>
            </a:pPr>
            <a:r>
              <a:rPr lang="nb-NO" altLang="nb-NO" dirty="0" err="1" smtClean="0"/>
              <a:t>Escalation</a:t>
            </a:r>
            <a:r>
              <a:rPr lang="nb-NO" altLang="nb-NO" dirty="0" smtClean="0"/>
              <a:t> </a:t>
            </a:r>
            <a:r>
              <a:rPr lang="nb-NO" altLang="nb-NO" dirty="0" err="1" smtClean="0"/>
              <a:t>of</a:t>
            </a:r>
            <a:r>
              <a:rPr lang="nb-NO" altLang="nb-NO" dirty="0" smtClean="0"/>
              <a:t> Lean</a:t>
            </a:r>
          </a:p>
          <a:p>
            <a:pPr>
              <a:spcBef>
                <a:spcPct val="40000"/>
              </a:spcBef>
              <a:defRPr/>
            </a:pPr>
            <a:r>
              <a:rPr lang="nb-NO" altLang="nb-NO" dirty="0" err="1" smtClean="0"/>
              <a:t>Improve</a:t>
            </a:r>
            <a:r>
              <a:rPr lang="nb-NO" altLang="nb-NO" dirty="0" smtClean="0"/>
              <a:t> </a:t>
            </a:r>
            <a:r>
              <a:rPr lang="nb-NO" altLang="nb-NO" dirty="0" err="1" smtClean="0"/>
              <a:t>portfolio</a:t>
            </a:r>
            <a:r>
              <a:rPr lang="nb-NO" altLang="nb-NO" dirty="0" smtClean="0"/>
              <a:t> and </a:t>
            </a:r>
            <a:r>
              <a:rPr lang="nb-NO" altLang="nb-NO" dirty="0" err="1" smtClean="0"/>
              <a:t>project</a:t>
            </a:r>
            <a:r>
              <a:rPr lang="nb-NO" altLang="nb-NO" dirty="0" smtClean="0"/>
              <a:t> management</a:t>
            </a:r>
          </a:p>
          <a:p>
            <a:pPr>
              <a:spcBef>
                <a:spcPct val="40000"/>
              </a:spcBef>
              <a:defRPr/>
            </a:pPr>
            <a:r>
              <a:rPr lang="en-US" altLang="nb-NO" dirty="0" smtClean="0"/>
              <a:t>Development of standardized solutions to improve efficiency</a:t>
            </a:r>
            <a:endParaRPr lang="nb-NO" altLang="nb-NO" dirty="0" smtClean="0"/>
          </a:p>
          <a:p>
            <a:pPr marL="0" indent="0">
              <a:spcBef>
                <a:spcPct val="40000"/>
              </a:spcBef>
              <a:buFontTx/>
              <a:buNone/>
              <a:defRPr/>
            </a:pPr>
            <a:endParaRPr lang="nb-NO" altLang="nb-NO" dirty="0" smtClean="0"/>
          </a:p>
        </p:txBody>
      </p:sp>
    </p:spTree>
    <p:extLst>
      <p:ext uri="{BB962C8B-B14F-4D97-AF65-F5344CB8AC3E}">
        <p14:creationId xmlns:p14="http://schemas.microsoft.com/office/powerpoint/2010/main" val="3868604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nb-NO" b="1" dirty="0" smtClean="0">
                <a:solidFill>
                  <a:srgbClr val="00B050"/>
                </a:solidFill>
              </a:rPr>
              <a:t>Lean</a:t>
            </a:r>
            <a:endParaRPr lang="nb-NO" b="1" dirty="0">
              <a:solidFill>
                <a:srgbClr val="00B050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Case 1: Efficient maintenance of the business </a:t>
            </a:r>
            <a:r>
              <a:rPr lang="en-GB" dirty="0" smtClean="0"/>
              <a:t>register</a:t>
            </a:r>
          </a:p>
          <a:p>
            <a:r>
              <a:rPr lang="en-GB" dirty="0" smtClean="0"/>
              <a:t>Case </a:t>
            </a:r>
            <a:r>
              <a:rPr lang="en-GB" dirty="0"/>
              <a:t>2: Improving data collection </a:t>
            </a:r>
            <a:r>
              <a:rPr lang="en-GB" dirty="0" smtClean="0"/>
              <a:t>specifications</a:t>
            </a:r>
          </a:p>
          <a:p>
            <a:r>
              <a:rPr lang="en-GB" dirty="0"/>
              <a:t>Case 3: Tracking respondents in sample surveys</a:t>
            </a:r>
          </a:p>
          <a:p>
            <a:r>
              <a:rPr lang="en-GB" dirty="0"/>
              <a:t>Case 4: Digital communication in data collection</a:t>
            </a:r>
          </a:p>
          <a:p>
            <a:r>
              <a:rPr lang="en-GB" dirty="0"/>
              <a:t>Case 5: Respondent support service</a:t>
            </a:r>
          </a:p>
          <a:p>
            <a:endParaRPr lang="en-GB" b="1" dirty="0">
              <a:solidFill>
                <a:srgbClr val="333399"/>
              </a:solidFill>
            </a:endParaRP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67236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nb-NO" b="1" dirty="0" smtClean="0">
                <a:solidFill>
                  <a:srgbClr val="00B050"/>
                </a:solidFill>
              </a:rPr>
              <a:t>IT Cooperation</a:t>
            </a:r>
            <a:endParaRPr lang="nb-NO" b="1" dirty="0">
              <a:solidFill>
                <a:srgbClr val="00B050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International</a:t>
            </a:r>
          </a:p>
          <a:p>
            <a:pPr lvl="1"/>
            <a:r>
              <a:rPr lang="nb-NO" dirty="0" smtClean="0"/>
              <a:t>Statistical Network: </a:t>
            </a:r>
            <a:r>
              <a:rPr lang="nb-NO" dirty="0"/>
              <a:t>New </a:t>
            </a:r>
            <a:r>
              <a:rPr lang="nb-NO" dirty="0" smtClean="0"/>
              <a:t>Zealand, Australia, Canada, </a:t>
            </a:r>
            <a:r>
              <a:rPr lang="nb-NO" dirty="0" err="1" smtClean="0"/>
              <a:t>Sweden</a:t>
            </a:r>
            <a:r>
              <a:rPr lang="nb-NO" dirty="0" smtClean="0"/>
              <a:t>, Norway, United Kingdom,</a:t>
            </a:r>
          </a:p>
          <a:p>
            <a:pPr lvl="1"/>
            <a:r>
              <a:rPr lang="en-US" dirty="0" err="1" smtClean="0"/>
              <a:t>Modernisation</a:t>
            </a:r>
            <a:r>
              <a:rPr lang="en-US" dirty="0" smtClean="0"/>
              <a:t> </a:t>
            </a:r>
            <a:r>
              <a:rPr lang="en-US" dirty="0"/>
              <a:t>Committee on Production and </a:t>
            </a:r>
            <a:r>
              <a:rPr lang="en-US" dirty="0" smtClean="0"/>
              <a:t>Methods</a:t>
            </a:r>
          </a:p>
          <a:p>
            <a:pPr lvl="1"/>
            <a:r>
              <a:rPr lang="en-US" dirty="0" err="1" smtClean="0"/>
              <a:t>Modernisation</a:t>
            </a:r>
            <a:r>
              <a:rPr lang="en-US" dirty="0" smtClean="0"/>
              <a:t> </a:t>
            </a:r>
            <a:r>
              <a:rPr lang="en-US" dirty="0"/>
              <a:t>Committee on </a:t>
            </a:r>
            <a:r>
              <a:rPr lang="en-US" dirty="0" smtClean="0"/>
              <a:t>Standards</a:t>
            </a:r>
          </a:p>
          <a:p>
            <a:pPr lvl="1"/>
            <a:r>
              <a:rPr lang="en-US" dirty="0" smtClean="0"/>
              <a:t>Nordic cooperation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459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nb-NO" b="1" dirty="0" smtClean="0">
                <a:solidFill>
                  <a:srgbClr val="00B050"/>
                </a:solidFill>
              </a:rPr>
              <a:t>International Standards</a:t>
            </a:r>
            <a:endParaRPr lang="nb-NO" b="1" dirty="0">
              <a:solidFill>
                <a:srgbClr val="00B050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>
                <a:hlinkClick r:id="rId3"/>
              </a:rPr>
              <a:t>GSBPM</a:t>
            </a:r>
            <a:endParaRPr lang="nb-NO" dirty="0" smtClean="0"/>
          </a:p>
          <a:p>
            <a:r>
              <a:rPr lang="nb-NO" dirty="0" smtClean="0">
                <a:hlinkClick r:id="rId4"/>
              </a:rPr>
              <a:t>GSIM </a:t>
            </a:r>
            <a:endParaRPr lang="nb-NO" dirty="0" smtClean="0"/>
          </a:p>
          <a:p>
            <a:r>
              <a:rPr lang="nb-NO" dirty="0" smtClean="0">
                <a:hlinkClick r:id="rId5"/>
              </a:rPr>
              <a:t>CSPA</a:t>
            </a:r>
            <a:endParaRPr lang="nb-NO" dirty="0" smtClean="0"/>
          </a:p>
          <a:p>
            <a:endParaRPr lang="nb-NO" dirty="0"/>
          </a:p>
          <a:p>
            <a:r>
              <a:rPr lang="nb-NO" dirty="0" smtClean="0">
                <a:hlinkClick r:id="rId6"/>
              </a:rPr>
              <a:t>SDMX</a:t>
            </a:r>
            <a:r>
              <a:rPr lang="nb-NO" dirty="0" smtClean="0"/>
              <a:t> &amp; </a:t>
            </a:r>
            <a:r>
              <a:rPr lang="nb-NO" dirty="0" smtClean="0">
                <a:hlinkClick r:id="rId7"/>
              </a:rPr>
              <a:t>DDI</a:t>
            </a:r>
            <a:endParaRPr lang="nb-NO" dirty="0" smtClean="0"/>
          </a:p>
          <a:p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65910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nb-NO" b="1" dirty="0" smtClean="0">
                <a:solidFill>
                  <a:srgbClr val="00B050"/>
                </a:solidFill>
              </a:rPr>
              <a:t>Why do we need a BPM?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752600"/>
            <a:ext cx="8458200" cy="4343400"/>
          </a:xfrm>
        </p:spPr>
        <p:txBody>
          <a:bodyPr/>
          <a:lstStyle/>
          <a:p>
            <a:pPr eaLnBrk="1" hangingPunct="1"/>
            <a:r>
              <a:rPr lang="en-US" altLang="nb-NO" dirty="0" smtClean="0"/>
              <a:t>To define and describe statistical processes in a coherent way</a:t>
            </a:r>
          </a:p>
          <a:p>
            <a:pPr eaLnBrk="1" hangingPunct="1"/>
            <a:r>
              <a:rPr lang="en-GB" altLang="nb-NO" dirty="0" smtClean="0"/>
              <a:t>To compare and benchmark processes within our organisation</a:t>
            </a:r>
            <a:endParaRPr lang="en-US" altLang="nb-NO" dirty="0" smtClean="0"/>
          </a:p>
          <a:p>
            <a:pPr eaLnBrk="1" hangingPunct="1"/>
            <a:r>
              <a:rPr lang="en-GB" altLang="nb-NO" dirty="0" smtClean="0"/>
              <a:t>To make better decisions on development of production systems</a:t>
            </a:r>
          </a:p>
          <a:p>
            <a:pPr eaLnBrk="1" hangingPunct="1"/>
            <a:r>
              <a:rPr lang="en-GB" altLang="nb-NO" dirty="0" smtClean="0"/>
              <a:t>To optimize organisation and allocation of resources</a:t>
            </a:r>
            <a:endParaRPr lang="en-US" altLang="nb-NO" dirty="0" smtClean="0"/>
          </a:p>
        </p:txBody>
      </p:sp>
    </p:spTree>
    <p:extLst>
      <p:ext uri="{BB962C8B-B14F-4D97-AF65-F5344CB8AC3E}">
        <p14:creationId xmlns:p14="http://schemas.microsoft.com/office/powerpoint/2010/main" val="3507853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Plassholder for innhol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altLang="nb-NO" dirty="0" smtClean="0"/>
          </a:p>
          <a:p>
            <a:pPr marL="0" indent="0">
              <a:buNone/>
            </a:pPr>
            <a:r>
              <a:rPr lang="nb-NO" altLang="nb-NO" dirty="0" err="1" smtClean="0"/>
              <a:t>Modernisation</a:t>
            </a:r>
            <a:r>
              <a:rPr lang="nb-NO" altLang="nb-NO" dirty="0" smtClean="0"/>
              <a:t> and </a:t>
            </a:r>
            <a:r>
              <a:rPr lang="nb-NO" altLang="nb-NO" dirty="0" err="1" smtClean="0"/>
              <a:t>standardisation</a:t>
            </a:r>
            <a:r>
              <a:rPr lang="nb-NO" altLang="nb-NO" dirty="0" smtClean="0"/>
              <a:t> </a:t>
            </a:r>
            <a:r>
              <a:rPr lang="nb-NO" altLang="nb-NO" dirty="0" err="1" smtClean="0"/>
              <a:t>of</a:t>
            </a:r>
            <a:r>
              <a:rPr lang="nb-NO" altLang="nb-NO" dirty="0" smtClean="0"/>
              <a:t> </a:t>
            </a:r>
            <a:r>
              <a:rPr lang="nb-NO" altLang="nb-NO" dirty="0" err="1" smtClean="0"/>
              <a:t>statistical</a:t>
            </a:r>
            <a:r>
              <a:rPr lang="nb-NO" altLang="nb-NO" dirty="0" smtClean="0"/>
              <a:t> </a:t>
            </a:r>
            <a:r>
              <a:rPr lang="nb-NO" altLang="nb-NO" dirty="0" err="1" smtClean="0"/>
              <a:t>production</a:t>
            </a:r>
            <a:endParaRPr lang="nb-NO" altLang="nb-NO" dirty="0" smtClean="0"/>
          </a:p>
        </p:txBody>
      </p:sp>
      <p:pic>
        <p:nvPicPr>
          <p:cNvPr id="14340" name="Picture 5" descr="eng_nivaa1_im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27" t="27643"/>
          <a:stretch>
            <a:fillRect/>
          </a:stretch>
        </p:blipFill>
        <p:spPr bwMode="auto">
          <a:xfrm>
            <a:off x="107950" y="3616672"/>
            <a:ext cx="8839200" cy="226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82625" y="-27384"/>
            <a:ext cx="7632700" cy="144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r>
              <a:rPr lang="nb-NO" altLang="nb-NO" sz="4400" b="1" dirty="0" err="1">
                <a:solidFill>
                  <a:srgbClr val="00B050"/>
                </a:solidFill>
              </a:rPr>
              <a:t>Statistics</a:t>
            </a:r>
            <a:r>
              <a:rPr lang="nb-NO" altLang="nb-NO" sz="4400" b="1" dirty="0">
                <a:solidFill>
                  <a:srgbClr val="00B050"/>
                </a:solidFill>
              </a:rPr>
              <a:t> </a:t>
            </a:r>
            <a:r>
              <a:rPr lang="nb-NO" altLang="nb-NO" sz="4400" b="1" dirty="0" err="1">
                <a:solidFill>
                  <a:srgbClr val="00B050"/>
                </a:solidFill>
              </a:rPr>
              <a:t>Norways</a:t>
            </a:r>
            <a:r>
              <a:rPr lang="nb-NO" altLang="nb-NO" sz="4400" b="1" dirty="0">
                <a:solidFill>
                  <a:srgbClr val="00B050"/>
                </a:solidFill>
              </a:rPr>
              <a:t/>
            </a:r>
            <a:br>
              <a:rPr lang="nb-NO" altLang="nb-NO" sz="4400" b="1" dirty="0">
                <a:solidFill>
                  <a:srgbClr val="00B050"/>
                </a:solidFill>
              </a:rPr>
            </a:br>
            <a:r>
              <a:rPr lang="nb-NO" altLang="nb-NO" sz="4400" b="1" dirty="0">
                <a:solidFill>
                  <a:srgbClr val="00B050"/>
                </a:solidFill>
              </a:rPr>
              <a:t>b</a:t>
            </a:r>
            <a:r>
              <a:rPr lang="nb-NO" altLang="nb-NO" sz="4400" b="1" dirty="0" smtClean="0">
                <a:solidFill>
                  <a:srgbClr val="00B050"/>
                </a:solidFill>
              </a:rPr>
              <a:t>usiness </a:t>
            </a:r>
            <a:r>
              <a:rPr lang="nb-NO" altLang="nb-NO" sz="4400" b="1" dirty="0" err="1">
                <a:solidFill>
                  <a:srgbClr val="00B050"/>
                </a:solidFill>
              </a:rPr>
              <a:t>process</a:t>
            </a:r>
            <a:r>
              <a:rPr lang="nb-NO" altLang="nb-NO" sz="4400" b="1" dirty="0">
                <a:solidFill>
                  <a:srgbClr val="00B050"/>
                </a:solidFill>
              </a:rPr>
              <a:t> </a:t>
            </a:r>
            <a:r>
              <a:rPr lang="nb-NO" altLang="nb-NO" sz="4400" b="1" dirty="0" err="1">
                <a:solidFill>
                  <a:srgbClr val="00B050"/>
                </a:solidFill>
              </a:rPr>
              <a:t>model</a:t>
            </a:r>
            <a:endParaRPr lang="nb-NO" altLang="nb-NO" sz="4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98972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3"/>
          <p:cNvGrpSpPr>
            <a:grpSpLocks/>
          </p:cNvGrpSpPr>
          <p:nvPr/>
        </p:nvGrpSpPr>
        <p:grpSpPr bwMode="auto">
          <a:xfrm>
            <a:off x="177800" y="2060575"/>
            <a:ext cx="8785225" cy="4681538"/>
            <a:chOff x="112" y="890"/>
            <a:chExt cx="5534" cy="2949"/>
          </a:xfrm>
        </p:grpSpPr>
        <p:sp>
          <p:nvSpPr>
            <p:cNvPr id="7172" name="AutoShape 4"/>
            <p:cNvSpPr>
              <a:spLocks noChangeArrowheads="1"/>
            </p:cNvSpPr>
            <p:nvPr/>
          </p:nvSpPr>
          <p:spPr bwMode="auto">
            <a:xfrm>
              <a:off x="113" y="890"/>
              <a:ext cx="907" cy="499"/>
            </a:xfrm>
            <a:prstGeom prst="chevron">
              <a:avLst>
                <a:gd name="adj" fmla="val 45441"/>
              </a:avLst>
            </a:prstGeom>
            <a:solidFill>
              <a:srgbClr val="D8FB8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62000" anchor="ctr"/>
            <a:lstStyle>
              <a:lvl1pPr>
                <a:defRPr>
                  <a:solidFill>
                    <a:schemeClr val="tx2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2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2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2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GB" altLang="nb-NO" sz="1000" b="1">
                  <a:solidFill>
                    <a:srgbClr val="000000"/>
                  </a:solidFill>
                  <a:latin typeface="Comic Sans MS" pitchFamily="66" charset="0"/>
                </a:rPr>
                <a:t>Specify </a:t>
              </a:r>
              <a:br>
                <a:rPr lang="en-GB" altLang="nb-NO" sz="1000" b="1">
                  <a:solidFill>
                    <a:srgbClr val="000000"/>
                  </a:solidFill>
                  <a:latin typeface="Comic Sans MS" pitchFamily="66" charset="0"/>
                </a:rPr>
              </a:br>
              <a:r>
                <a:rPr lang="en-GB" altLang="nb-NO" sz="1000" b="1">
                  <a:solidFill>
                    <a:srgbClr val="000000"/>
                  </a:solidFill>
                  <a:latin typeface="Comic Sans MS" pitchFamily="66" charset="0"/>
                </a:rPr>
                <a:t>needs</a:t>
              </a:r>
              <a:endParaRPr lang="nb-NO" altLang="nb-NO" sz="1000" b="1">
                <a:solidFill>
                  <a:srgbClr val="000000"/>
                </a:solidFill>
                <a:latin typeface="Comic Sans MS" pitchFamily="66" charset="0"/>
              </a:endParaRPr>
            </a:p>
            <a:p>
              <a:pPr>
                <a:spcBef>
                  <a:spcPct val="0"/>
                </a:spcBef>
              </a:pPr>
              <a:endParaRPr lang="nb-NO" altLang="nb-NO" sz="400" b="1">
                <a:solidFill>
                  <a:srgbClr val="000000"/>
                </a:solidFill>
                <a:latin typeface="Comic Sans MS" pitchFamily="66" charset="0"/>
              </a:endParaRPr>
            </a:p>
            <a:p>
              <a:pPr>
                <a:spcBef>
                  <a:spcPct val="0"/>
                </a:spcBef>
              </a:pPr>
              <a:endParaRPr lang="nb-NO" altLang="nb-NO" sz="400" b="1">
                <a:solidFill>
                  <a:srgbClr val="000000"/>
                </a:solidFill>
                <a:latin typeface="Comic Sans MS" pitchFamily="66" charset="0"/>
              </a:endParaRPr>
            </a:p>
            <a:p>
              <a:pPr>
                <a:spcBef>
                  <a:spcPct val="0"/>
                </a:spcBef>
              </a:pPr>
              <a:r>
                <a:rPr lang="nb-NO" altLang="nb-NO" sz="1000" b="1">
                  <a:solidFill>
                    <a:srgbClr val="000000"/>
                  </a:solidFill>
                  <a:latin typeface="Comic Sans MS" pitchFamily="66" charset="0"/>
                </a:rPr>
                <a:t>1</a:t>
              </a:r>
            </a:p>
          </p:txBody>
        </p:sp>
        <p:sp>
          <p:nvSpPr>
            <p:cNvPr id="7173" name="AutoShape 5"/>
            <p:cNvSpPr>
              <a:spLocks noChangeArrowheads="1"/>
            </p:cNvSpPr>
            <p:nvPr/>
          </p:nvSpPr>
          <p:spPr bwMode="auto">
            <a:xfrm>
              <a:off x="884" y="890"/>
              <a:ext cx="907" cy="499"/>
            </a:xfrm>
            <a:prstGeom prst="chevron">
              <a:avLst>
                <a:gd name="adj" fmla="val 45441"/>
              </a:avLst>
            </a:prstGeom>
            <a:solidFill>
              <a:srgbClr val="D8FB8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62000" anchor="ctr"/>
            <a:lstStyle>
              <a:lvl1pPr>
                <a:defRPr>
                  <a:solidFill>
                    <a:schemeClr val="tx2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2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2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2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</a:pPr>
              <a:endParaRPr lang="nb-NO" altLang="nb-NO" sz="1000" b="1">
                <a:solidFill>
                  <a:srgbClr val="000000"/>
                </a:solidFill>
                <a:latin typeface="Comic Sans MS" pitchFamily="66" charset="0"/>
              </a:endParaRPr>
            </a:p>
            <a:p>
              <a:pPr>
                <a:spcBef>
                  <a:spcPct val="0"/>
                </a:spcBef>
              </a:pPr>
              <a:r>
                <a:rPr lang="nb-NO" altLang="nb-NO" sz="1000" b="1">
                  <a:solidFill>
                    <a:srgbClr val="000000"/>
                  </a:solidFill>
                  <a:latin typeface="Comic Sans MS" pitchFamily="66" charset="0"/>
                </a:rPr>
                <a:t>  </a:t>
              </a:r>
              <a:r>
                <a:rPr lang="en-GB" altLang="nb-NO" sz="1000" b="1">
                  <a:solidFill>
                    <a:srgbClr val="000000"/>
                  </a:solidFill>
                  <a:latin typeface="Comic Sans MS" pitchFamily="66" charset="0"/>
                </a:rPr>
                <a:t>Develop and </a:t>
              </a:r>
              <a:br>
                <a:rPr lang="en-GB" altLang="nb-NO" sz="1000" b="1">
                  <a:solidFill>
                    <a:srgbClr val="000000"/>
                  </a:solidFill>
                  <a:latin typeface="Comic Sans MS" pitchFamily="66" charset="0"/>
                </a:rPr>
              </a:br>
              <a:r>
                <a:rPr lang="en-GB" altLang="nb-NO" sz="1000" b="1">
                  <a:solidFill>
                    <a:srgbClr val="000000"/>
                  </a:solidFill>
                  <a:latin typeface="Comic Sans MS" pitchFamily="66" charset="0"/>
                </a:rPr>
                <a:t>design</a:t>
              </a:r>
              <a:r>
                <a:rPr lang="nb-NO" altLang="nb-NO" sz="1000">
                  <a:solidFill>
                    <a:srgbClr val="000000"/>
                  </a:solidFill>
                  <a:latin typeface="Comic Sans MS" pitchFamily="66" charset="0"/>
                </a:rPr>
                <a:t> </a:t>
              </a:r>
              <a:endParaRPr lang="nb-NO" altLang="nb-NO" sz="1000" b="1">
                <a:solidFill>
                  <a:srgbClr val="000000"/>
                </a:solidFill>
                <a:latin typeface="Comic Sans MS" pitchFamily="66" charset="0"/>
              </a:endParaRPr>
            </a:p>
            <a:p>
              <a:pPr>
                <a:spcBef>
                  <a:spcPct val="0"/>
                </a:spcBef>
              </a:pPr>
              <a:endParaRPr lang="nb-NO" altLang="nb-NO" sz="400" b="1">
                <a:solidFill>
                  <a:srgbClr val="000000"/>
                </a:solidFill>
                <a:latin typeface="Comic Sans MS" pitchFamily="66" charset="0"/>
              </a:endParaRPr>
            </a:p>
            <a:p>
              <a:pPr>
                <a:spcBef>
                  <a:spcPct val="0"/>
                </a:spcBef>
              </a:pPr>
              <a:r>
                <a:rPr lang="nb-NO" altLang="nb-NO" sz="1000" b="1">
                  <a:solidFill>
                    <a:srgbClr val="000000"/>
                  </a:solidFill>
                  <a:latin typeface="Comic Sans MS" pitchFamily="66" charset="0"/>
                </a:rPr>
                <a:t>2</a:t>
              </a:r>
            </a:p>
            <a:p>
              <a:pPr>
                <a:spcBef>
                  <a:spcPct val="0"/>
                </a:spcBef>
              </a:pPr>
              <a:endParaRPr lang="nb-NO" altLang="nb-NO" sz="10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7174" name="AutoShape 6"/>
            <p:cNvSpPr>
              <a:spLocks noChangeArrowheads="1"/>
            </p:cNvSpPr>
            <p:nvPr/>
          </p:nvSpPr>
          <p:spPr bwMode="auto">
            <a:xfrm>
              <a:off x="1655" y="890"/>
              <a:ext cx="907" cy="499"/>
            </a:xfrm>
            <a:prstGeom prst="chevron">
              <a:avLst>
                <a:gd name="adj" fmla="val 45441"/>
              </a:avLst>
            </a:prstGeom>
            <a:solidFill>
              <a:srgbClr val="D8FB8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62000" anchor="ctr"/>
            <a:lstStyle>
              <a:lvl1pPr>
                <a:defRPr>
                  <a:solidFill>
                    <a:schemeClr val="tx2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2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2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2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</a:pPr>
              <a:endParaRPr lang="nb-NO" altLang="nb-NO" sz="1000">
                <a:solidFill>
                  <a:srgbClr val="000000"/>
                </a:solidFill>
                <a:latin typeface="Verdana" pitchFamily="34" charset="0"/>
              </a:endParaRPr>
            </a:p>
            <a:p>
              <a:pPr>
                <a:spcBef>
                  <a:spcPct val="0"/>
                </a:spcBef>
              </a:pPr>
              <a:r>
                <a:rPr lang="en-GB" altLang="nb-NO" sz="1000" b="1">
                  <a:solidFill>
                    <a:srgbClr val="000000"/>
                  </a:solidFill>
                  <a:latin typeface="Comic Sans MS" pitchFamily="66" charset="0"/>
                </a:rPr>
                <a:t>Build</a:t>
              </a:r>
              <a:endParaRPr lang="nb-NO" altLang="nb-NO" sz="1000" b="1">
                <a:solidFill>
                  <a:srgbClr val="000000"/>
                </a:solidFill>
                <a:latin typeface="Comic Sans MS" pitchFamily="66" charset="0"/>
              </a:endParaRPr>
            </a:p>
            <a:p>
              <a:pPr>
                <a:spcBef>
                  <a:spcPct val="0"/>
                </a:spcBef>
              </a:pPr>
              <a:endParaRPr lang="nb-NO" altLang="nb-NO" sz="1000" b="1">
                <a:solidFill>
                  <a:srgbClr val="000000"/>
                </a:solidFill>
                <a:latin typeface="Comic Sans MS" pitchFamily="66" charset="0"/>
              </a:endParaRPr>
            </a:p>
            <a:p>
              <a:pPr>
                <a:spcBef>
                  <a:spcPct val="0"/>
                </a:spcBef>
              </a:pPr>
              <a:r>
                <a:rPr lang="nb-NO" altLang="nb-NO" sz="1000" b="1">
                  <a:solidFill>
                    <a:srgbClr val="000000"/>
                  </a:solidFill>
                  <a:latin typeface="Comic Sans MS" pitchFamily="66" charset="0"/>
                </a:rPr>
                <a:t>3</a:t>
              </a:r>
            </a:p>
            <a:p>
              <a:pPr>
                <a:spcBef>
                  <a:spcPct val="0"/>
                </a:spcBef>
              </a:pPr>
              <a:endParaRPr lang="nb-NO" altLang="nb-NO" sz="1000" b="1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7175" name="AutoShape 7"/>
            <p:cNvSpPr>
              <a:spLocks noChangeArrowheads="1"/>
            </p:cNvSpPr>
            <p:nvPr/>
          </p:nvSpPr>
          <p:spPr bwMode="auto">
            <a:xfrm>
              <a:off x="2426" y="890"/>
              <a:ext cx="907" cy="499"/>
            </a:xfrm>
            <a:prstGeom prst="chevron">
              <a:avLst>
                <a:gd name="adj" fmla="val 45441"/>
              </a:avLst>
            </a:prstGeom>
            <a:solidFill>
              <a:srgbClr val="D8FB8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62000" anchor="ctr"/>
            <a:lstStyle>
              <a:lvl1pPr>
                <a:defRPr>
                  <a:solidFill>
                    <a:schemeClr val="tx2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2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2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2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</a:pPr>
              <a:endParaRPr lang="nb-NO" altLang="nb-NO" sz="1000" b="1">
                <a:solidFill>
                  <a:srgbClr val="000000"/>
                </a:solidFill>
                <a:latin typeface="Comic Sans MS" pitchFamily="66" charset="0"/>
              </a:endParaRPr>
            </a:p>
            <a:p>
              <a:pPr>
                <a:spcBef>
                  <a:spcPct val="0"/>
                </a:spcBef>
              </a:pPr>
              <a:r>
                <a:rPr lang="en-GB" altLang="nb-NO" sz="1000" b="1">
                  <a:solidFill>
                    <a:srgbClr val="000000"/>
                  </a:solidFill>
                  <a:latin typeface="Comic Sans MS" pitchFamily="66" charset="0"/>
                </a:rPr>
                <a:t>Collect</a:t>
              </a:r>
              <a:endParaRPr lang="nb-NO" altLang="nb-NO" sz="400" b="1">
                <a:solidFill>
                  <a:srgbClr val="000000"/>
                </a:solidFill>
                <a:latin typeface="Comic Sans MS" pitchFamily="66" charset="0"/>
              </a:endParaRPr>
            </a:p>
            <a:p>
              <a:pPr>
                <a:spcBef>
                  <a:spcPct val="0"/>
                </a:spcBef>
              </a:pPr>
              <a:endParaRPr lang="nb-NO" altLang="nb-NO" sz="400" b="1">
                <a:solidFill>
                  <a:srgbClr val="000000"/>
                </a:solidFill>
                <a:latin typeface="Comic Sans MS" pitchFamily="66" charset="0"/>
              </a:endParaRPr>
            </a:p>
            <a:p>
              <a:pPr>
                <a:spcBef>
                  <a:spcPct val="0"/>
                </a:spcBef>
              </a:pPr>
              <a:endParaRPr lang="nb-NO" altLang="nb-NO" sz="400" b="1">
                <a:solidFill>
                  <a:srgbClr val="000000"/>
                </a:solidFill>
                <a:latin typeface="Comic Sans MS" pitchFamily="66" charset="0"/>
              </a:endParaRPr>
            </a:p>
            <a:p>
              <a:pPr>
                <a:spcBef>
                  <a:spcPct val="0"/>
                </a:spcBef>
              </a:pPr>
              <a:endParaRPr lang="nb-NO" altLang="nb-NO" sz="400" b="1">
                <a:solidFill>
                  <a:srgbClr val="000000"/>
                </a:solidFill>
                <a:latin typeface="Comic Sans MS" pitchFamily="66" charset="0"/>
              </a:endParaRPr>
            </a:p>
            <a:p>
              <a:pPr>
                <a:spcBef>
                  <a:spcPct val="0"/>
                </a:spcBef>
              </a:pPr>
              <a:endParaRPr lang="nb-NO" altLang="nb-NO" sz="400" b="1">
                <a:solidFill>
                  <a:srgbClr val="000000"/>
                </a:solidFill>
                <a:latin typeface="Comic Sans MS" pitchFamily="66" charset="0"/>
              </a:endParaRPr>
            </a:p>
            <a:p>
              <a:pPr>
                <a:spcBef>
                  <a:spcPct val="0"/>
                </a:spcBef>
              </a:pPr>
              <a:r>
                <a:rPr lang="nb-NO" altLang="nb-NO" sz="1000" b="1">
                  <a:solidFill>
                    <a:srgbClr val="000000"/>
                  </a:solidFill>
                  <a:latin typeface="Comic Sans MS" pitchFamily="66" charset="0"/>
                </a:rPr>
                <a:t>4</a:t>
              </a:r>
            </a:p>
            <a:p>
              <a:pPr>
                <a:spcBef>
                  <a:spcPct val="0"/>
                </a:spcBef>
              </a:pPr>
              <a:endParaRPr lang="nb-NO" altLang="nb-NO" sz="10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7176" name="AutoShape 8"/>
            <p:cNvSpPr>
              <a:spLocks noChangeArrowheads="1"/>
            </p:cNvSpPr>
            <p:nvPr/>
          </p:nvSpPr>
          <p:spPr bwMode="auto">
            <a:xfrm>
              <a:off x="3197" y="890"/>
              <a:ext cx="907" cy="499"/>
            </a:xfrm>
            <a:prstGeom prst="chevron">
              <a:avLst>
                <a:gd name="adj" fmla="val 45441"/>
              </a:avLst>
            </a:prstGeom>
            <a:solidFill>
              <a:srgbClr val="D8FB8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62000" anchor="ctr"/>
            <a:lstStyle>
              <a:lvl1pPr>
                <a:defRPr>
                  <a:solidFill>
                    <a:schemeClr val="tx2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2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2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2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</a:pPr>
              <a:endParaRPr lang="nb-NO" altLang="nb-NO" sz="1000" b="1">
                <a:solidFill>
                  <a:srgbClr val="000000"/>
                </a:solidFill>
                <a:latin typeface="Comic Sans MS" pitchFamily="66" charset="0"/>
              </a:endParaRPr>
            </a:p>
            <a:p>
              <a:pPr>
                <a:spcBef>
                  <a:spcPct val="0"/>
                </a:spcBef>
              </a:pPr>
              <a:r>
                <a:rPr lang="en-GB" altLang="nb-NO" sz="1000" b="1">
                  <a:solidFill>
                    <a:srgbClr val="000000"/>
                  </a:solidFill>
                  <a:latin typeface="Comic Sans MS" pitchFamily="66" charset="0"/>
                </a:rPr>
                <a:t>Process</a:t>
              </a:r>
              <a:endParaRPr lang="nb-NO" altLang="nb-NO" sz="1000" b="1">
                <a:solidFill>
                  <a:srgbClr val="000000"/>
                </a:solidFill>
                <a:latin typeface="Comic Sans MS" pitchFamily="66" charset="0"/>
              </a:endParaRPr>
            </a:p>
            <a:p>
              <a:pPr>
                <a:spcBef>
                  <a:spcPct val="0"/>
                </a:spcBef>
              </a:pPr>
              <a:endParaRPr lang="nb-NO" altLang="nb-NO" sz="1000" b="1">
                <a:solidFill>
                  <a:srgbClr val="000000"/>
                </a:solidFill>
                <a:latin typeface="Comic Sans MS" pitchFamily="66" charset="0"/>
              </a:endParaRPr>
            </a:p>
            <a:p>
              <a:pPr>
                <a:spcBef>
                  <a:spcPct val="0"/>
                </a:spcBef>
              </a:pPr>
              <a:r>
                <a:rPr lang="nb-NO" altLang="nb-NO" sz="1000" b="1">
                  <a:solidFill>
                    <a:srgbClr val="000000"/>
                  </a:solidFill>
                  <a:latin typeface="Comic Sans MS" pitchFamily="66" charset="0"/>
                </a:rPr>
                <a:t>5</a:t>
              </a:r>
            </a:p>
            <a:p>
              <a:pPr>
                <a:spcBef>
                  <a:spcPct val="0"/>
                </a:spcBef>
              </a:pPr>
              <a:endParaRPr lang="nb-NO" altLang="nb-NO" sz="1000" b="1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7177" name="AutoShape 9"/>
            <p:cNvSpPr>
              <a:spLocks noChangeArrowheads="1"/>
            </p:cNvSpPr>
            <p:nvPr/>
          </p:nvSpPr>
          <p:spPr bwMode="auto">
            <a:xfrm>
              <a:off x="3968" y="890"/>
              <a:ext cx="907" cy="499"/>
            </a:xfrm>
            <a:prstGeom prst="chevron">
              <a:avLst>
                <a:gd name="adj" fmla="val 45441"/>
              </a:avLst>
            </a:prstGeom>
            <a:solidFill>
              <a:srgbClr val="D8FB8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62000" anchor="ctr"/>
            <a:lstStyle>
              <a:lvl1pPr>
                <a:defRPr>
                  <a:solidFill>
                    <a:schemeClr val="tx2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2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2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2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</a:pPr>
              <a:endParaRPr lang="nb-NO" altLang="nb-NO" sz="1000" b="1">
                <a:solidFill>
                  <a:srgbClr val="000000"/>
                </a:solidFill>
                <a:latin typeface="Comic Sans MS" pitchFamily="66" charset="0"/>
              </a:endParaRPr>
            </a:p>
            <a:p>
              <a:pPr>
                <a:spcBef>
                  <a:spcPct val="0"/>
                </a:spcBef>
              </a:pPr>
              <a:r>
                <a:rPr lang="en-GB" altLang="nb-NO" sz="1000" b="1">
                  <a:solidFill>
                    <a:srgbClr val="000000"/>
                  </a:solidFill>
                  <a:latin typeface="Comic Sans MS" pitchFamily="66" charset="0"/>
                </a:rPr>
                <a:t>Analyse</a:t>
              </a:r>
              <a:endParaRPr lang="nb-NO" altLang="nb-NO" sz="1000" b="1">
                <a:solidFill>
                  <a:srgbClr val="000000"/>
                </a:solidFill>
                <a:latin typeface="Comic Sans MS" pitchFamily="66" charset="0"/>
              </a:endParaRPr>
            </a:p>
            <a:p>
              <a:pPr>
                <a:spcBef>
                  <a:spcPct val="0"/>
                </a:spcBef>
              </a:pPr>
              <a:endParaRPr lang="nb-NO" altLang="nb-NO" sz="1000" b="1">
                <a:solidFill>
                  <a:srgbClr val="000000"/>
                </a:solidFill>
                <a:latin typeface="Comic Sans MS" pitchFamily="66" charset="0"/>
              </a:endParaRPr>
            </a:p>
            <a:p>
              <a:pPr>
                <a:spcBef>
                  <a:spcPct val="0"/>
                </a:spcBef>
              </a:pPr>
              <a:r>
                <a:rPr lang="nb-NO" altLang="nb-NO" sz="1000" b="1">
                  <a:solidFill>
                    <a:srgbClr val="000000"/>
                  </a:solidFill>
                  <a:latin typeface="Comic Sans MS" pitchFamily="66" charset="0"/>
                </a:rPr>
                <a:t>  6</a:t>
              </a:r>
            </a:p>
            <a:p>
              <a:pPr>
                <a:spcBef>
                  <a:spcPct val="0"/>
                </a:spcBef>
              </a:pPr>
              <a:endParaRPr lang="nb-NO" altLang="nb-NO" sz="10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7178" name="AutoShape 10"/>
            <p:cNvSpPr>
              <a:spLocks noChangeArrowheads="1"/>
            </p:cNvSpPr>
            <p:nvPr/>
          </p:nvSpPr>
          <p:spPr bwMode="auto">
            <a:xfrm>
              <a:off x="4739" y="890"/>
              <a:ext cx="907" cy="499"/>
            </a:xfrm>
            <a:prstGeom prst="chevron">
              <a:avLst>
                <a:gd name="adj" fmla="val 45441"/>
              </a:avLst>
            </a:prstGeom>
            <a:solidFill>
              <a:srgbClr val="D8FB8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62000" anchor="ctr"/>
            <a:lstStyle>
              <a:lvl1pPr>
                <a:defRPr>
                  <a:solidFill>
                    <a:schemeClr val="tx2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2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2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2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nb-NO" altLang="nb-NO" sz="1000" b="1">
                  <a:solidFill>
                    <a:srgbClr val="000000"/>
                  </a:solidFill>
                  <a:latin typeface="Comic Sans MS" pitchFamily="66" charset="0"/>
                </a:rPr>
                <a:t>   </a:t>
              </a:r>
            </a:p>
            <a:p>
              <a:pPr>
                <a:spcBef>
                  <a:spcPct val="0"/>
                </a:spcBef>
              </a:pPr>
              <a:r>
                <a:rPr lang="en-GB" altLang="nb-NO" sz="1000" b="1">
                  <a:solidFill>
                    <a:srgbClr val="000000"/>
                  </a:solidFill>
                  <a:latin typeface="Comic Sans MS" pitchFamily="66" charset="0"/>
                </a:rPr>
                <a:t>Disseminate</a:t>
              </a:r>
              <a:endParaRPr lang="nb-NO" altLang="nb-NO" sz="400" b="1">
                <a:solidFill>
                  <a:srgbClr val="000000"/>
                </a:solidFill>
                <a:latin typeface="Comic Sans MS" pitchFamily="66" charset="0"/>
              </a:endParaRPr>
            </a:p>
            <a:p>
              <a:pPr>
                <a:spcBef>
                  <a:spcPct val="0"/>
                </a:spcBef>
              </a:pPr>
              <a:endParaRPr lang="nb-NO" altLang="nb-NO" sz="400" b="1">
                <a:solidFill>
                  <a:srgbClr val="000000"/>
                </a:solidFill>
                <a:latin typeface="Comic Sans MS" pitchFamily="66" charset="0"/>
              </a:endParaRPr>
            </a:p>
            <a:p>
              <a:pPr>
                <a:spcBef>
                  <a:spcPct val="0"/>
                </a:spcBef>
              </a:pPr>
              <a:endParaRPr lang="nb-NO" altLang="nb-NO" sz="400" b="1">
                <a:solidFill>
                  <a:srgbClr val="000000"/>
                </a:solidFill>
                <a:latin typeface="Comic Sans MS" pitchFamily="66" charset="0"/>
              </a:endParaRPr>
            </a:p>
            <a:p>
              <a:pPr>
                <a:spcBef>
                  <a:spcPct val="0"/>
                </a:spcBef>
              </a:pPr>
              <a:endParaRPr lang="nb-NO" altLang="nb-NO" sz="400" b="1">
                <a:solidFill>
                  <a:srgbClr val="000000"/>
                </a:solidFill>
                <a:latin typeface="Comic Sans MS" pitchFamily="66" charset="0"/>
              </a:endParaRPr>
            </a:p>
            <a:p>
              <a:pPr>
                <a:spcBef>
                  <a:spcPct val="0"/>
                </a:spcBef>
              </a:pPr>
              <a:endParaRPr lang="nb-NO" altLang="nb-NO" sz="400" b="1">
                <a:solidFill>
                  <a:srgbClr val="000000"/>
                </a:solidFill>
                <a:latin typeface="Comic Sans MS" pitchFamily="66" charset="0"/>
              </a:endParaRPr>
            </a:p>
            <a:p>
              <a:pPr>
                <a:spcBef>
                  <a:spcPct val="0"/>
                </a:spcBef>
              </a:pPr>
              <a:r>
                <a:rPr lang="nb-NO" altLang="nb-NO" sz="1000" b="1">
                  <a:solidFill>
                    <a:srgbClr val="000000"/>
                  </a:solidFill>
                  <a:latin typeface="Comic Sans MS" pitchFamily="66" charset="0"/>
                </a:rPr>
                <a:t>  7</a:t>
              </a:r>
            </a:p>
            <a:p>
              <a:pPr>
                <a:spcBef>
                  <a:spcPct val="0"/>
                </a:spcBef>
              </a:pPr>
              <a:endParaRPr lang="nb-NO" altLang="nb-NO" sz="1000" b="1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7179" name="AutoShape 11"/>
            <p:cNvSpPr>
              <a:spLocks noChangeArrowheads="1"/>
            </p:cNvSpPr>
            <p:nvPr/>
          </p:nvSpPr>
          <p:spPr bwMode="auto">
            <a:xfrm>
              <a:off x="112" y="1843"/>
              <a:ext cx="680" cy="363"/>
            </a:xfrm>
            <a:prstGeom prst="roundRect">
              <a:avLst>
                <a:gd name="adj" fmla="val 16667"/>
              </a:avLst>
            </a:prstGeom>
            <a:solidFill>
              <a:srgbClr val="D8FB8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18000"/>
            <a:lstStyle>
              <a:lvl1pPr>
                <a:defRPr>
                  <a:solidFill>
                    <a:schemeClr val="tx2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2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2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2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GB" altLang="nb-NO" sz="800">
                  <a:solidFill>
                    <a:srgbClr val="000000"/>
                  </a:solidFill>
                  <a:latin typeface="Comic Sans MS" pitchFamily="66" charset="0"/>
                </a:rPr>
                <a:t>Consult and </a:t>
              </a:r>
              <a:br>
                <a:rPr lang="en-GB" altLang="nb-NO" sz="800">
                  <a:solidFill>
                    <a:srgbClr val="000000"/>
                  </a:solidFill>
                  <a:latin typeface="Comic Sans MS" pitchFamily="66" charset="0"/>
                </a:rPr>
              </a:br>
              <a:r>
                <a:rPr lang="en-GB" altLang="nb-NO" sz="800">
                  <a:solidFill>
                    <a:srgbClr val="000000"/>
                  </a:solidFill>
                  <a:latin typeface="Comic Sans MS" pitchFamily="66" charset="0"/>
                </a:rPr>
                <a:t>confirm need</a:t>
              </a:r>
            </a:p>
            <a:p>
              <a:pPr>
                <a:spcBef>
                  <a:spcPct val="0"/>
                </a:spcBef>
              </a:pPr>
              <a:endParaRPr lang="nb-NO" altLang="nb-NO" sz="800">
                <a:solidFill>
                  <a:srgbClr val="000000"/>
                </a:solidFill>
                <a:latin typeface="Comic Sans MS" pitchFamily="66" charset="0"/>
              </a:endParaRPr>
            </a:p>
            <a:p>
              <a:pPr>
                <a:spcBef>
                  <a:spcPct val="0"/>
                </a:spcBef>
              </a:pPr>
              <a:r>
                <a:rPr lang="nb-NO" altLang="nb-NO" sz="900" b="1">
                  <a:solidFill>
                    <a:srgbClr val="000000"/>
                  </a:solidFill>
                  <a:latin typeface="Comic Sans MS" pitchFamily="66" charset="0"/>
                </a:rPr>
                <a:t>1.2</a:t>
              </a:r>
            </a:p>
          </p:txBody>
        </p:sp>
        <p:sp>
          <p:nvSpPr>
            <p:cNvPr id="7180" name="AutoShape 12"/>
            <p:cNvSpPr>
              <a:spLocks noChangeArrowheads="1"/>
            </p:cNvSpPr>
            <p:nvPr/>
          </p:nvSpPr>
          <p:spPr bwMode="auto">
            <a:xfrm>
              <a:off x="113" y="2659"/>
              <a:ext cx="680" cy="363"/>
            </a:xfrm>
            <a:prstGeom prst="roundRect">
              <a:avLst>
                <a:gd name="adj" fmla="val 16667"/>
              </a:avLst>
            </a:prstGeom>
            <a:solidFill>
              <a:srgbClr val="D8FB82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18000"/>
            <a:lstStyle>
              <a:lvl1pPr>
                <a:defRPr>
                  <a:solidFill>
                    <a:schemeClr val="tx2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2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2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2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GB" altLang="nb-NO" sz="800">
                  <a:solidFill>
                    <a:srgbClr val="000000"/>
                  </a:solidFill>
                  <a:latin typeface="Comic Sans MS" pitchFamily="66" charset="0"/>
                </a:rPr>
                <a:t>Check data</a:t>
              </a:r>
              <a:br>
                <a:rPr lang="en-GB" altLang="nb-NO" sz="800">
                  <a:solidFill>
                    <a:srgbClr val="000000"/>
                  </a:solidFill>
                  <a:latin typeface="Comic Sans MS" pitchFamily="66" charset="0"/>
                </a:rPr>
              </a:br>
              <a:r>
                <a:rPr lang="en-GB" altLang="nb-NO" sz="800">
                  <a:solidFill>
                    <a:srgbClr val="000000"/>
                  </a:solidFill>
                  <a:latin typeface="Comic Sans MS" pitchFamily="66" charset="0"/>
                </a:rPr>
                <a:t>availability</a:t>
              </a:r>
              <a:endParaRPr lang="nb-NO" altLang="nb-NO" sz="800">
                <a:solidFill>
                  <a:srgbClr val="000000"/>
                </a:solidFill>
                <a:latin typeface="Comic Sans MS" pitchFamily="66" charset="0"/>
              </a:endParaRPr>
            </a:p>
            <a:p>
              <a:pPr>
                <a:spcBef>
                  <a:spcPct val="0"/>
                </a:spcBef>
              </a:pPr>
              <a:endParaRPr lang="nb-NO" altLang="nb-NO" sz="800">
                <a:solidFill>
                  <a:srgbClr val="000000"/>
                </a:solidFill>
                <a:latin typeface="Comic Sans MS" pitchFamily="66" charset="0"/>
              </a:endParaRPr>
            </a:p>
            <a:p>
              <a:pPr>
                <a:spcBef>
                  <a:spcPct val="0"/>
                </a:spcBef>
              </a:pPr>
              <a:r>
                <a:rPr lang="nb-NO" altLang="nb-NO" sz="900" b="1">
                  <a:solidFill>
                    <a:srgbClr val="000000"/>
                  </a:solidFill>
                  <a:latin typeface="Comic Sans MS" pitchFamily="66" charset="0"/>
                </a:rPr>
                <a:t>1.4</a:t>
              </a:r>
            </a:p>
          </p:txBody>
        </p:sp>
        <p:sp>
          <p:nvSpPr>
            <p:cNvPr id="7181" name="AutoShape 13"/>
            <p:cNvSpPr>
              <a:spLocks noChangeArrowheads="1"/>
            </p:cNvSpPr>
            <p:nvPr/>
          </p:nvSpPr>
          <p:spPr bwMode="auto">
            <a:xfrm>
              <a:off x="113" y="2251"/>
              <a:ext cx="680" cy="363"/>
            </a:xfrm>
            <a:prstGeom prst="roundRect">
              <a:avLst>
                <a:gd name="adj" fmla="val 16667"/>
              </a:avLst>
            </a:prstGeom>
            <a:solidFill>
              <a:srgbClr val="D8FB8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18000"/>
            <a:lstStyle>
              <a:lvl1pPr>
                <a:defRPr>
                  <a:solidFill>
                    <a:schemeClr val="tx2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2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2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2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GB" altLang="nb-NO" sz="800">
                  <a:solidFill>
                    <a:srgbClr val="000000"/>
                  </a:solidFill>
                  <a:latin typeface="Comic Sans MS" pitchFamily="66" charset="0"/>
                </a:rPr>
                <a:t>Establish output </a:t>
              </a:r>
              <a:br>
                <a:rPr lang="en-GB" altLang="nb-NO" sz="800">
                  <a:solidFill>
                    <a:srgbClr val="000000"/>
                  </a:solidFill>
                  <a:latin typeface="Comic Sans MS" pitchFamily="66" charset="0"/>
                </a:rPr>
              </a:br>
              <a:r>
                <a:rPr lang="en-GB" altLang="nb-NO" sz="800">
                  <a:solidFill>
                    <a:srgbClr val="000000"/>
                  </a:solidFill>
                  <a:latin typeface="Comic Sans MS" pitchFamily="66" charset="0"/>
                </a:rPr>
                <a:t>objectives</a:t>
              </a:r>
            </a:p>
            <a:p>
              <a:pPr>
                <a:spcBef>
                  <a:spcPct val="0"/>
                </a:spcBef>
              </a:pPr>
              <a:endParaRPr lang="nb-NO" altLang="nb-NO" sz="800">
                <a:solidFill>
                  <a:srgbClr val="000000"/>
                </a:solidFill>
                <a:latin typeface="Comic Sans MS" pitchFamily="66" charset="0"/>
              </a:endParaRPr>
            </a:p>
            <a:p>
              <a:pPr>
                <a:spcBef>
                  <a:spcPct val="0"/>
                </a:spcBef>
              </a:pPr>
              <a:r>
                <a:rPr lang="nb-NO" altLang="nb-NO" sz="900" b="1">
                  <a:solidFill>
                    <a:srgbClr val="000000"/>
                  </a:solidFill>
                  <a:latin typeface="Comic Sans MS" pitchFamily="66" charset="0"/>
                </a:rPr>
                <a:t>1.3</a:t>
              </a:r>
            </a:p>
          </p:txBody>
        </p:sp>
        <p:sp>
          <p:nvSpPr>
            <p:cNvPr id="7182" name="AutoShape 14"/>
            <p:cNvSpPr>
              <a:spLocks noChangeArrowheads="1"/>
            </p:cNvSpPr>
            <p:nvPr/>
          </p:nvSpPr>
          <p:spPr bwMode="auto">
            <a:xfrm>
              <a:off x="113" y="3068"/>
              <a:ext cx="680" cy="363"/>
            </a:xfrm>
            <a:prstGeom prst="roundRect">
              <a:avLst>
                <a:gd name="adj" fmla="val 16667"/>
              </a:avLst>
            </a:prstGeom>
            <a:solidFill>
              <a:srgbClr val="D8FB8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18000"/>
            <a:lstStyle>
              <a:lvl1pPr>
                <a:defRPr>
                  <a:solidFill>
                    <a:schemeClr val="tx2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2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2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2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GB" altLang="nb-NO" sz="800">
                  <a:solidFill>
                    <a:srgbClr val="000000"/>
                  </a:solidFill>
                  <a:latin typeface="Comic Sans MS" pitchFamily="66" charset="0"/>
                </a:rPr>
                <a:t>Prepare </a:t>
              </a:r>
              <a:br>
                <a:rPr lang="en-GB" altLang="nb-NO" sz="800">
                  <a:solidFill>
                    <a:srgbClr val="000000"/>
                  </a:solidFill>
                  <a:latin typeface="Comic Sans MS" pitchFamily="66" charset="0"/>
                </a:rPr>
              </a:br>
              <a:r>
                <a:rPr lang="en-GB" altLang="nb-NO" sz="800">
                  <a:solidFill>
                    <a:srgbClr val="000000"/>
                  </a:solidFill>
                  <a:latin typeface="Comic Sans MS" pitchFamily="66" charset="0"/>
                </a:rPr>
                <a:t>business case</a:t>
              </a:r>
            </a:p>
            <a:p>
              <a:pPr>
                <a:spcBef>
                  <a:spcPct val="0"/>
                </a:spcBef>
              </a:pPr>
              <a:endParaRPr lang="nb-NO" altLang="nb-NO" sz="800">
                <a:solidFill>
                  <a:srgbClr val="000000"/>
                </a:solidFill>
                <a:latin typeface="Comic Sans MS" pitchFamily="66" charset="0"/>
              </a:endParaRPr>
            </a:p>
            <a:p>
              <a:pPr>
                <a:spcBef>
                  <a:spcPct val="0"/>
                </a:spcBef>
              </a:pPr>
              <a:r>
                <a:rPr lang="nb-NO" altLang="nb-NO" sz="900" b="1">
                  <a:solidFill>
                    <a:srgbClr val="000000"/>
                  </a:solidFill>
                  <a:latin typeface="Comic Sans MS" pitchFamily="66" charset="0"/>
                </a:rPr>
                <a:t>1.5</a:t>
              </a:r>
            </a:p>
          </p:txBody>
        </p:sp>
        <p:sp>
          <p:nvSpPr>
            <p:cNvPr id="7183" name="AutoShape 15"/>
            <p:cNvSpPr>
              <a:spLocks noChangeArrowheads="1"/>
            </p:cNvSpPr>
            <p:nvPr/>
          </p:nvSpPr>
          <p:spPr bwMode="auto">
            <a:xfrm>
              <a:off x="4785" y="1434"/>
              <a:ext cx="680" cy="363"/>
            </a:xfrm>
            <a:prstGeom prst="roundRect">
              <a:avLst>
                <a:gd name="adj" fmla="val 16667"/>
              </a:avLst>
            </a:prstGeom>
            <a:solidFill>
              <a:srgbClr val="D8FB8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18000"/>
            <a:lstStyle>
              <a:lvl1pPr>
                <a:defRPr>
                  <a:solidFill>
                    <a:schemeClr val="tx2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2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2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2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GB" altLang="nb-NO" sz="800">
                  <a:solidFill>
                    <a:srgbClr val="000000"/>
                  </a:solidFill>
                  <a:latin typeface="Comic Sans MS" pitchFamily="66" charset="0"/>
                </a:rPr>
                <a:t>Prepare data for </a:t>
              </a:r>
              <a:br>
                <a:rPr lang="en-GB" altLang="nb-NO" sz="800">
                  <a:solidFill>
                    <a:srgbClr val="000000"/>
                  </a:solidFill>
                  <a:latin typeface="Comic Sans MS" pitchFamily="66" charset="0"/>
                </a:rPr>
              </a:br>
              <a:r>
                <a:rPr lang="en-GB" altLang="nb-NO" sz="800">
                  <a:solidFill>
                    <a:srgbClr val="000000"/>
                  </a:solidFill>
                  <a:latin typeface="Comic Sans MS" pitchFamily="66" charset="0"/>
                </a:rPr>
                <a:t>dissemination </a:t>
              </a:r>
              <a:br>
                <a:rPr lang="en-GB" altLang="nb-NO" sz="800">
                  <a:solidFill>
                    <a:srgbClr val="000000"/>
                  </a:solidFill>
                  <a:latin typeface="Comic Sans MS" pitchFamily="66" charset="0"/>
                </a:rPr>
              </a:br>
              <a:r>
                <a:rPr lang="en-GB" altLang="nb-NO" sz="800">
                  <a:solidFill>
                    <a:srgbClr val="000000"/>
                  </a:solidFill>
                  <a:latin typeface="Comic Sans MS" pitchFamily="66" charset="0"/>
                </a:rPr>
                <a:t>database</a:t>
              </a:r>
              <a:endParaRPr lang="nb-NO" altLang="nb-NO" sz="800">
                <a:solidFill>
                  <a:srgbClr val="000000"/>
                </a:solidFill>
                <a:latin typeface="Comic Sans MS" pitchFamily="66" charset="0"/>
              </a:endParaRPr>
            </a:p>
            <a:p>
              <a:pPr>
                <a:spcBef>
                  <a:spcPct val="0"/>
                </a:spcBef>
              </a:pPr>
              <a:r>
                <a:rPr lang="nb-NO" altLang="nb-NO" sz="900" b="1">
                  <a:solidFill>
                    <a:srgbClr val="000000"/>
                  </a:solidFill>
                  <a:latin typeface="Comic Sans MS" pitchFamily="66" charset="0"/>
                </a:rPr>
                <a:t>7.1</a:t>
              </a:r>
            </a:p>
          </p:txBody>
        </p:sp>
        <p:sp>
          <p:nvSpPr>
            <p:cNvPr id="7184" name="AutoShape 16"/>
            <p:cNvSpPr>
              <a:spLocks noChangeArrowheads="1"/>
            </p:cNvSpPr>
            <p:nvPr/>
          </p:nvSpPr>
          <p:spPr bwMode="auto">
            <a:xfrm>
              <a:off x="4785" y="1842"/>
              <a:ext cx="680" cy="363"/>
            </a:xfrm>
            <a:prstGeom prst="roundRect">
              <a:avLst>
                <a:gd name="adj" fmla="val 16667"/>
              </a:avLst>
            </a:prstGeom>
            <a:solidFill>
              <a:srgbClr val="D8FB8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18000"/>
            <a:lstStyle>
              <a:lvl1pPr>
                <a:defRPr>
                  <a:solidFill>
                    <a:schemeClr val="tx2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2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2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2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GB" altLang="nb-NO" sz="800">
                  <a:solidFill>
                    <a:srgbClr val="000000"/>
                  </a:solidFill>
                  <a:latin typeface="Comic Sans MS" pitchFamily="66" charset="0"/>
                </a:rPr>
                <a:t>Produce </a:t>
              </a:r>
              <a:br>
                <a:rPr lang="en-GB" altLang="nb-NO" sz="800">
                  <a:solidFill>
                    <a:srgbClr val="000000"/>
                  </a:solidFill>
                  <a:latin typeface="Comic Sans MS" pitchFamily="66" charset="0"/>
                </a:rPr>
              </a:br>
              <a:r>
                <a:rPr lang="en-GB" altLang="nb-NO" sz="800">
                  <a:solidFill>
                    <a:srgbClr val="000000"/>
                  </a:solidFill>
                  <a:latin typeface="Comic Sans MS" pitchFamily="66" charset="0"/>
                </a:rPr>
                <a:t>product</a:t>
              </a:r>
              <a:endParaRPr lang="nb-NO" altLang="nb-NO" sz="800">
                <a:solidFill>
                  <a:srgbClr val="000000"/>
                </a:solidFill>
                <a:latin typeface="Comic Sans MS" pitchFamily="66" charset="0"/>
              </a:endParaRPr>
            </a:p>
            <a:p>
              <a:pPr>
                <a:spcBef>
                  <a:spcPct val="0"/>
                </a:spcBef>
              </a:pPr>
              <a:endParaRPr lang="nb-NO" altLang="nb-NO" sz="800">
                <a:solidFill>
                  <a:srgbClr val="000000"/>
                </a:solidFill>
                <a:latin typeface="Comic Sans MS" pitchFamily="66" charset="0"/>
              </a:endParaRPr>
            </a:p>
            <a:p>
              <a:pPr>
                <a:spcBef>
                  <a:spcPct val="0"/>
                </a:spcBef>
              </a:pPr>
              <a:r>
                <a:rPr lang="nb-NO" altLang="nb-NO" sz="900" b="1">
                  <a:solidFill>
                    <a:srgbClr val="000000"/>
                  </a:solidFill>
                  <a:latin typeface="Comic Sans MS" pitchFamily="66" charset="0"/>
                </a:rPr>
                <a:t>7.2</a:t>
              </a:r>
            </a:p>
          </p:txBody>
        </p:sp>
        <p:sp>
          <p:nvSpPr>
            <p:cNvPr id="7185" name="AutoShape 17"/>
            <p:cNvSpPr>
              <a:spLocks noChangeArrowheads="1"/>
            </p:cNvSpPr>
            <p:nvPr/>
          </p:nvSpPr>
          <p:spPr bwMode="auto">
            <a:xfrm>
              <a:off x="4785" y="2251"/>
              <a:ext cx="680" cy="363"/>
            </a:xfrm>
            <a:prstGeom prst="roundRect">
              <a:avLst>
                <a:gd name="adj" fmla="val 16667"/>
              </a:avLst>
            </a:prstGeom>
            <a:solidFill>
              <a:srgbClr val="D8FB8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18000"/>
            <a:lstStyle>
              <a:lvl1pPr>
                <a:defRPr>
                  <a:solidFill>
                    <a:schemeClr val="tx2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2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2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2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GB" altLang="nb-NO" sz="800">
                  <a:solidFill>
                    <a:srgbClr val="000000"/>
                  </a:solidFill>
                  <a:latin typeface="Comic Sans MS" pitchFamily="66" charset="0"/>
                </a:rPr>
                <a:t>Release and </a:t>
              </a:r>
              <a:br>
                <a:rPr lang="en-GB" altLang="nb-NO" sz="800">
                  <a:solidFill>
                    <a:srgbClr val="000000"/>
                  </a:solidFill>
                  <a:latin typeface="Comic Sans MS" pitchFamily="66" charset="0"/>
                </a:rPr>
              </a:br>
              <a:r>
                <a:rPr lang="en-GB" altLang="nb-NO" sz="800">
                  <a:solidFill>
                    <a:srgbClr val="000000"/>
                  </a:solidFill>
                  <a:latin typeface="Comic Sans MS" pitchFamily="66" charset="0"/>
                </a:rPr>
                <a:t>promote product</a:t>
              </a:r>
            </a:p>
            <a:p>
              <a:pPr>
                <a:spcBef>
                  <a:spcPct val="0"/>
                </a:spcBef>
              </a:pPr>
              <a:endParaRPr lang="nb-NO" altLang="nb-NO" sz="800">
                <a:solidFill>
                  <a:srgbClr val="000000"/>
                </a:solidFill>
                <a:latin typeface="Comic Sans MS" pitchFamily="66" charset="0"/>
              </a:endParaRPr>
            </a:p>
            <a:p>
              <a:pPr>
                <a:spcBef>
                  <a:spcPct val="0"/>
                </a:spcBef>
              </a:pPr>
              <a:r>
                <a:rPr lang="nb-NO" altLang="nb-NO" sz="900" b="1">
                  <a:solidFill>
                    <a:srgbClr val="000000"/>
                  </a:solidFill>
                  <a:latin typeface="Comic Sans MS" pitchFamily="66" charset="0"/>
                </a:rPr>
                <a:t>7.3</a:t>
              </a:r>
            </a:p>
          </p:txBody>
        </p:sp>
        <p:sp>
          <p:nvSpPr>
            <p:cNvPr id="7186" name="AutoShape 18"/>
            <p:cNvSpPr>
              <a:spLocks noChangeArrowheads="1"/>
            </p:cNvSpPr>
            <p:nvPr/>
          </p:nvSpPr>
          <p:spPr bwMode="auto">
            <a:xfrm>
              <a:off x="3198" y="1435"/>
              <a:ext cx="725" cy="363"/>
            </a:xfrm>
            <a:prstGeom prst="roundRect">
              <a:avLst>
                <a:gd name="adj" fmla="val 16667"/>
              </a:avLst>
            </a:prstGeom>
            <a:solidFill>
              <a:srgbClr val="D8FB8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18000"/>
            <a:lstStyle>
              <a:lvl1pPr>
                <a:defRPr>
                  <a:solidFill>
                    <a:schemeClr val="tx2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2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2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2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GB" altLang="nb-NO" sz="800">
                  <a:solidFill>
                    <a:srgbClr val="000000"/>
                  </a:solidFill>
                  <a:latin typeface="Comic Sans MS" pitchFamily="66" charset="0"/>
                </a:rPr>
                <a:t>Classify </a:t>
              </a:r>
              <a:br>
                <a:rPr lang="en-GB" altLang="nb-NO" sz="800">
                  <a:solidFill>
                    <a:srgbClr val="000000"/>
                  </a:solidFill>
                  <a:latin typeface="Comic Sans MS" pitchFamily="66" charset="0"/>
                </a:rPr>
              </a:br>
              <a:r>
                <a:rPr lang="en-GB" altLang="nb-NO" sz="800">
                  <a:solidFill>
                    <a:srgbClr val="000000"/>
                  </a:solidFill>
                  <a:latin typeface="Comic Sans MS" pitchFamily="66" charset="0"/>
                </a:rPr>
                <a:t>and code</a:t>
              </a:r>
            </a:p>
            <a:p>
              <a:pPr>
                <a:spcBef>
                  <a:spcPct val="0"/>
                </a:spcBef>
              </a:pPr>
              <a:endParaRPr lang="nb-NO" altLang="nb-NO" sz="800">
                <a:solidFill>
                  <a:srgbClr val="000000"/>
                </a:solidFill>
                <a:latin typeface="Comic Sans MS" pitchFamily="66" charset="0"/>
              </a:endParaRPr>
            </a:p>
            <a:p>
              <a:pPr>
                <a:spcBef>
                  <a:spcPct val="0"/>
                </a:spcBef>
              </a:pPr>
              <a:r>
                <a:rPr lang="nb-NO" altLang="nb-NO" sz="900" b="1">
                  <a:solidFill>
                    <a:srgbClr val="000000"/>
                  </a:solidFill>
                  <a:latin typeface="Comic Sans MS" pitchFamily="66" charset="0"/>
                </a:rPr>
                <a:t>5.1</a:t>
              </a:r>
            </a:p>
          </p:txBody>
        </p:sp>
        <p:sp>
          <p:nvSpPr>
            <p:cNvPr id="7187" name="AutoShape 19"/>
            <p:cNvSpPr>
              <a:spLocks noChangeArrowheads="1"/>
            </p:cNvSpPr>
            <p:nvPr/>
          </p:nvSpPr>
          <p:spPr bwMode="auto">
            <a:xfrm>
              <a:off x="3197" y="1843"/>
              <a:ext cx="725" cy="363"/>
            </a:xfrm>
            <a:prstGeom prst="roundRect">
              <a:avLst>
                <a:gd name="adj" fmla="val 16667"/>
              </a:avLst>
            </a:prstGeom>
            <a:solidFill>
              <a:srgbClr val="D8FB82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18000"/>
            <a:lstStyle>
              <a:lvl1pPr>
                <a:defRPr>
                  <a:solidFill>
                    <a:schemeClr val="tx2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2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2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2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GB" altLang="nb-NO" sz="800">
                  <a:solidFill>
                    <a:srgbClr val="000000"/>
                  </a:solidFill>
                  <a:latin typeface="Comic Sans MS" pitchFamily="66" charset="0"/>
                </a:rPr>
                <a:t>Micro-edit</a:t>
              </a:r>
              <a:endParaRPr lang="nb-NO" altLang="nb-NO" sz="800">
                <a:solidFill>
                  <a:srgbClr val="000000"/>
                </a:solidFill>
                <a:latin typeface="Comic Sans MS" pitchFamily="66" charset="0"/>
              </a:endParaRPr>
            </a:p>
            <a:p>
              <a:pPr>
                <a:spcBef>
                  <a:spcPct val="0"/>
                </a:spcBef>
              </a:pPr>
              <a:endParaRPr lang="nb-NO" altLang="nb-NO" sz="800">
                <a:solidFill>
                  <a:srgbClr val="000000"/>
                </a:solidFill>
                <a:latin typeface="Comic Sans MS" pitchFamily="66" charset="0"/>
              </a:endParaRPr>
            </a:p>
            <a:p>
              <a:pPr>
                <a:spcBef>
                  <a:spcPct val="0"/>
                </a:spcBef>
              </a:pPr>
              <a:endParaRPr lang="nb-NO" altLang="nb-NO" sz="800">
                <a:solidFill>
                  <a:srgbClr val="000000"/>
                </a:solidFill>
                <a:latin typeface="Comic Sans MS" pitchFamily="66" charset="0"/>
              </a:endParaRPr>
            </a:p>
            <a:p>
              <a:pPr>
                <a:spcBef>
                  <a:spcPct val="0"/>
                </a:spcBef>
              </a:pPr>
              <a:r>
                <a:rPr lang="nb-NO" altLang="nb-NO" sz="900" b="1">
                  <a:solidFill>
                    <a:srgbClr val="000000"/>
                  </a:solidFill>
                  <a:latin typeface="Comic Sans MS" pitchFamily="66" charset="0"/>
                </a:rPr>
                <a:t>5.2</a:t>
              </a:r>
            </a:p>
          </p:txBody>
        </p:sp>
        <p:sp>
          <p:nvSpPr>
            <p:cNvPr id="7188" name="AutoShape 20"/>
            <p:cNvSpPr>
              <a:spLocks noChangeArrowheads="1"/>
            </p:cNvSpPr>
            <p:nvPr/>
          </p:nvSpPr>
          <p:spPr bwMode="auto">
            <a:xfrm>
              <a:off x="3197" y="2251"/>
              <a:ext cx="725" cy="363"/>
            </a:xfrm>
            <a:prstGeom prst="roundRect">
              <a:avLst>
                <a:gd name="adj" fmla="val 16667"/>
              </a:avLst>
            </a:prstGeom>
            <a:solidFill>
              <a:srgbClr val="D8FB8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18000"/>
            <a:lstStyle>
              <a:lvl1pPr>
                <a:defRPr>
                  <a:solidFill>
                    <a:schemeClr val="tx2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2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2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2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GB" altLang="nb-NO" sz="800">
                  <a:solidFill>
                    <a:srgbClr val="000000"/>
                  </a:solidFill>
                  <a:latin typeface="Comic Sans MS" pitchFamily="66" charset="0"/>
                </a:rPr>
                <a:t>Macro-control</a:t>
              </a:r>
            </a:p>
            <a:p>
              <a:pPr>
                <a:spcBef>
                  <a:spcPct val="0"/>
                </a:spcBef>
              </a:pPr>
              <a:endParaRPr lang="nb-NO" altLang="nb-NO" sz="800">
                <a:solidFill>
                  <a:srgbClr val="000000"/>
                </a:solidFill>
                <a:latin typeface="Comic Sans MS" pitchFamily="66" charset="0"/>
              </a:endParaRPr>
            </a:p>
            <a:p>
              <a:pPr>
                <a:spcBef>
                  <a:spcPct val="0"/>
                </a:spcBef>
              </a:pPr>
              <a:endParaRPr lang="nb-NO" altLang="nb-NO" sz="800">
                <a:solidFill>
                  <a:srgbClr val="000000"/>
                </a:solidFill>
                <a:latin typeface="Comic Sans MS" pitchFamily="66" charset="0"/>
              </a:endParaRPr>
            </a:p>
            <a:p>
              <a:pPr>
                <a:spcBef>
                  <a:spcPct val="0"/>
                </a:spcBef>
              </a:pPr>
              <a:r>
                <a:rPr lang="nb-NO" altLang="nb-NO" sz="900" b="1">
                  <a:solidFill>
                    <a:srgbClr val="000000"/>
                  </a:solidFill>
                  <a:latin typeface="Comic Sans MS" pitchFamily="66" charset="0"/>
                </a:rPr>
                <a:t>5.3</a:t>
              </a:r>
            </a:p>
          </p:txBody>
        </p:sp>
        <p:sp>
          <p:nvSpPr>
            <p:cNvPr id="7189" name="AutoShape 21"/>
            <p:cNvSpPr>
              <a:spLocks noChangeArrowheads="1"/>
            </p:cNvSpPr>
            <p:nvPr/>
          </p:nvSpPr>
          <p:spPr bwMode="auto">
            <a:xfrm>
              <a:off x="3197" y="2659"/>
              <a:ext cx="725" cy="363"/>
            </a:xfrm>
            <a:prstGeom prst="roundRect">
              <a:avLst>
                <a:gd name="adj" fmla="val 16667"/>
              </a:avLst>
            </a:prstGeom>
            <a:solidFill>
              <a:srgbClr val="D8FB8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18000"/>
            <a:lstStyle>
              <a:lvl1pPr>
                <a:defRPr>
                  <a:solidFill>
                    <a:schemeClr val="tx2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2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2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2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fr-FR" altLang="nb-NO" sz="800">
                  <a:solidFill>
                    <a:srgbClr val="000000"/>
                  </a:solidFill>
                  <a:latin typeface="Comic Sans MS" pitchFamily="66" charset="0"/>
                </a:rPr>
                <a:t>Impute for partial </a:t>
              </a:r>
              <a:br>
                <a:rPr lang="fr-FR" altLang="nb-NO" sz="800">
                  <a:solidFill>
                    <a:srgbClr val="000000"/>
                  </a:solidFill>
                  <a:latin typeface="Comic Sans MS" pitchFamily="66" charset="0"/>
                </a:rPr>
              </a:br>
              <a:r>
                <a:rPr lang="fr-FR" altLang="nb-NO" sz="800">
                  <a:solidFill>
                    <a:srgbClr val="000000"/>
                  </a:solidFill>
                  <a:latin typeface="Comic Sans MS" pitchFamily="66" charset="0"/>
                </a:rPr>
                <a:t>non-response</a:t>
              </a:r>
              <a:endParaRPr lang="nb-NO" altLang="nb-NO" sz="800">
                <a:solidFill>
                  <a:srgbClr val="000000"/>
                </a:solidFill>
                <a:latin typeface="Comic Sans MS" pitchFamily="66" charset="0"/>
              </a:endParaRPr>
            </a:p>
            <a:p>
              <a:pPr>
                <a:spcBef>
                  <a:spcPct val="0"/>
                </a:spcBef>
              </a:pPr>
              <a:endParaRPr lang="nb-NO" altLang="nb-NO" sz="800">
                <a:solidFill>
                  <a:srgbClr val="000000"/>
                </a:solidFill>
                <a:latin typeface="Comic Sans MS" pitchFamily="66" charset="0"/>
              </a:endParaRPr>
            </a:p>
            <a:p>
              <a:pPr>
                <a:spcBef>
                  <a:spcPct val="0"/>
                </a:spcBef>
              </a:pPr>
              <a:r>
                <a:rPr lang="nb-NO" altLang="nb-NO" sz="900" b="1">
                  <a:solidFill>
                    <a:srgbClr val="000000"/>
                  </a:solidFill>
                  <a:latin typeface="Comic Sans MS" pitchFamily="66" charset="0"/>
                </a:rPr>
                <a:t>5.4</a:t>
              </a:r>
            </a:p>
          </p:txBody>
        </p:sp>
        <p:sp>
          <p:nvSpPr>
            <p:cNvPr id="7190" name="AutoShape 22"/>
            <p:cNvSpPr>
              <a:spLocks noChangeArrowheads="1"/>
            </p:cNvSpPr>
            <p:nvPr/>
          </p:nvSpPr>
          <p:spPr bwMode="auto">
            <a:xfrm>
              <a:off x="4014" y="2660"/>
              <a:ext cx="680" cy="363"/>
            </a:xfrm>
            <a:prstGeom prst="roundRect">
              <a:avLst>
                <a:gd name="adj" fmla="val 16667"/>
              </a:avLst>
            </a:prstGeom>
            <a:solidFill>
              <a:srgbClr val="D8FB8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18000"/>
            <a:lstStyle>
              <a:lvl1pPr>
                <a:defRPr>
                  <a:solidFill>
                    <a:schemeClr val="tx2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2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2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2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GB" altLang="nb-NO" sz="800">
                  <a:solidFill>
                    <a:srgbClr val="000000"/>
                  </a:solidFill>
                  <a:latin typeface="Comic Sans MS" pitchFamily="66" charset="0"/>
                </a:rPr>
                <a:t>Interpret </a:t>
              </a:r>
              <a:br>
                <a:rPr lang="en-GB" altLang="nb-NO" sz="800">
                  <a:solidFill>
                    <a:srgbClr val="000000"/>
                  </a:solidFill>
                  <a:latin typeface="Comic Sans MS" pitchFamily="66" charset="0"/>
                </a:rPr>
              </a:br>
              <a:r>
                <a:rPr lang="en-GB" altLang="nb-NO" sz="800">
                  <a:solidFill>
                    <a:srgbClr val="000000"/>
                  </a:solidFill>
                  <a:latin typeface="Comic Sans MS" pitchFamily="66" charset="0"/>
                </a:rPr>
                <a:t>and explain </a:t>
              </a:r>
              <a:br>
                <a:rPr lang="en-GB" altLang="nb-NO" sz="800">
                  <a:solidFill>
                    <a:srgbClr val="000000"/>
                  </a:solidFill>
                  <a:latin typeface="Comic Sans MS" pitchFamily="66" charset="0"/>
                </a:rPr>
              </a:br>
              <a:r>
                <a:rPr lang="en-GB" altLang="nb-NO" sz="800">
                  <a:solidFill>
                    <a:srgbClr val="000000"/>
                  </a:solidFill>
                  <a:latin typeface="Comic Sans MS" pitchFamily="66" charset="0"/>
                </a:rPr>
                <a:t>statistics</a:t>
              </a:r>
            </a:p>
            <a:p>
              <a:pPr>
                <a:spcBef>
                  <a:spcPct val="0"/>
                </a:spcBef>
              </a:pPr>
              <a:r>
                <a:rPr lang="nb-NO" altLang="nb-NO" sz="900" b="1">
                  <a:solidFill>
                    <a:srgbClr val="000000"/>
                  </a:solidFill>
                  <a:latin typeface="Comic Sans MS" pitchFamily="66" charset="0"/>
                </a:rPr>
                <a:t>6.4</a:t>
              </a:r>
            </a:p>
          </p:txBody>
        </p:sp>
        <p:sp>
          <p:nvSpPr>
            <p:cNvPr id="7191" name="AutoShape 23"/>
            <p:cNvSpPr>
              <a:spLocks noChangeArrowheads="1"/>
            </p:cNvSpPr>
            <p:nvPr/>
          </p:nvSpPr>
          <p:spPr bwMode="auto">
            <a:xfrm>
              <a:off x="2426" y="1435"/>
              <a:ext cx="680" cy="363"/>
            </a:xfrm>
            <a:prstGeom prst="roundRect">
              <a:avLst>
                <a:gd name="adj" fmla="val 16667"/>
              </a:avLst>
            </a:prstGeom>
            <a:solidFill>
              <a:srgbClr val="D8FB8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18000"/>
            <a:lstStyle>
              <a:lvl1pPr>
                <a:defRPr>
                  <a:solidFill>
                    <a:schemeClr val="tx2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2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2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2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GB" altLang="nb-NO" sz="800">
                  <a:solidFill>
                    <a:srgbClr val="000000"/>
                  </a:solidFill>
                  <a:latin typeface="Comic Sans MS" pitchFamily="66" charset="0"/>
                </a:rPr>
                <a:t>Establish frame </a:t>
              </a:r>
              <a:br>
                <a:rPr lang="en-GB" altLang="nb-NO" sz="800">
                  <a:solidFill>
                    <a:srgbClr val="000000"/>
                  </a:solidFill>
                  <a:latin typeface="Comic Sans MS" pitchFamily="66" charset="0"/>
                </a:rPr>
              </a:br>
              <a:r>
                <a:rPr lang="en-GB" altLang="nb-NO" sz="800">
                  <a:solidFill>
                    <a:srgbClr val="000000"/>
                  </a:solidFill>
                  <a:latin typeface="Comic Sans MS" pitchFamily="66" charset="0"/>
                </a:rPr>
                <a:t>and registers, </a:t>
              </a:r>
              <a:br>
                <a:rPr lang="en-GB" altLang="nb-NO" sz="800">
                  <a:solidFill>
                    <a:srgbClr val="000000"/>
                  </a:solidFill>
                  <a:latin typeface="Comic Sans MS" pitchFamily="66" charset="0"/>
                </a:rPr>
              </a:br>
              <a:r>
                <a:rPr lang="en-GB" altLang="nb-NO" sz="800">
                  <a:solidFill>
                    <a:srgbClr val="000000"/>
                  </a:solidFill>
                  <a:latin typeface="Comic Sans MS" pitchFamily="66" charset="0"/>
                </a:rPr>
                <a:t>select sample</a:t>
              </a:r>
              <a:endParaRPr lang="nb-NO" altLang="nb-NO" sz="800">
                <a:solidFill>
                  <a:srgbClr val="000000"/>
                </a:solidFill>
                <a:latin typeface="Comic Sans MS" pitchFamily="66" charset="0"/>
              </a:endParaRPr>
            </a:p>
            <a:p>
              <a:pPr>
                <a:spcBef>
                  <a:spcPct val="0"/>
                </a:spcBef>
              </a:pPr>
              <a:r>
                <a:rPr lang="nb-NO" altLang="nb-NO" sz="900" b="1">
                  <a:solidFill>
                    <a:srgbClr val="000000"/>
                  </a:solidFill>
                  <a:latin typeface="Comic Sans MS" pitchFamily="66" charset="0"/>
                </a:rPr>
                <a:t>4.1</a:t>
              </a:r>
            </a:p>
          </p:txBody>
        </p:sp>
        <p:sp>
          <p:nvSpPr>
            <p:cNvPr id="7192" name="AutoShape 24"/>
            <p:cNvSpPr>
              <a:spLocks noChangeArrowheads="1"/>
            </p:cNvSpPr>
            <p:nvPr/>
          </p:nvSpPr>
          <p:spPr bwMode="auto">
            <a:xfrm>
              <a:off x="2426" y="1842"/>
              <a:ext cx="680" cy="363"/>
            </a:xfrm>
            <a:prstGeom prst="roundRect">
              <a:avLst>
                <a:gd name="adj" fmla="val 16667"/>
              </a:avLst>
            </a:prstGeom>
            <a:solidFill>
              <a:srgbClr val="D8FB8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18000"/>
            <a:lstStyle>
              <a:lvl1pPr>
                <a:defRPr>
                  <a:solidFill>
                    <a:schemeClr val="tx2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2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2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2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GB" altLang="nb-NO" sz="800">
                  <a:solidFill>
                    <a:srgbClr val="000000"/>
                  </a:solidFill>
                  <a:latin typeface="Comic Sans MS" pitchFamily="66" charset="0"/>
                </a:rPr>
                <a:t>Set up </a:t>
              </a:r>
              <a:br>
                <a:rPr lang="en-GB" altLang="nb-NO" sz="800">
                  <a:solidFill>
                    <a:srgbClr val="000000"/>
                  </a:solidFill>
                  <a:latin typeface="Comic Sans MS" pitchFamily="66" charset="0"/>
                </a:rPr>
              </a:br>
              <a:r>
                <a:rPr lang="en-GB" altLang="nb-NO" sz="800">
                  <a:solidFill>
                    <a:srgbClr val="000000"/>
                  </a:solidFill>
                  <a:latin typeface="Comic Sans MS" pitchFamily="66" charset="0"/>
                </a:rPr>
                <a:t>collection</a:t>
              </a:r>
              <a:endParaRPr lang="nb-NO" altLang="nb-NO" sz="800">
                <a:solidFill>
                  <a:srgbClr val="000000"/>
                </a:solidFill>
                <a:latin typeface="Comic Sans MS" pitchFamily="66" charset="0"/>
              </a:endParaRPr>
            </a:p>
            <a:p>
              <a:pPr>
                <a:spcBef>
                  <a:spcPct val="0"/>
                </a:spcBef>
              </a:pPr>
              <a:endParaRPr lang="nb-NO" altLang="nb-NO" sz="800">
                <a:solidFill>
                  <a:srgbClr val="000000"/>
                </a:solidFill>
                <a:latin typeface="Comic Sans MS" pitchFamily="66" charset="0"/>
              </a:endParaRPr>
            </a:p>
            <a:p>
              <a:pPr>
                <a:spcBef>
                  <a:spcPct val="0"/>
                </a:spcBef>
              </a:pPr>
              <a:r>
                <a:rPr lang="nb-NO" altLang="nb-NO" sz="900" b="1">
                  <a:solidFill>
                    <a:srgbClr val="000000"/>
                  </a:solidFill>
                  <a:latin typeface="Comic Sans MS" pitchFamily="66" charset="0"/>
                </a:rPr>
                <a:t>4.2</a:t>
              </a:r>
            </a:p>
          </p:txBody>
        </p:sp>
        <p:sp>
          <p:nvSpPr>
            <p:cNvPr id="7193" name="AutoShape 25"/>
            <p:cNvSpPr>
              <a:spLocks noChangeArrowheads="1"/>
            </p:cNvSpPr>
            <p:nvPr/>
          </p:nvSpPr>
          <p:spPr bwMode="auto">
            <a:xfrm>
              <a:off x="2426" y="2251"/>
              <a:ext cx="680" cy="363"/>
            </a:xfrm>
            <a:prstGeom prst="roundRect">
              <a:avLst>
                <a:gd name="adj" fmla="val 16667"/>
              </a:avLst>
            </a:prstGeom>
            <a:solidFill>
              <a:srgbClr val="D8FB8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18000"/>
            <a:lstStyle>
              <a:lvl1pPr>
                <a:defRPr>
                  <a:solidFill>
                    <a:schemeClr val="tx2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2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2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2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GB" altLang="nb-NO" sz="800">
                  <a:solidFill>
                    <a:srgbClr val="000000"/>
                  </a:solidFill>
                  <a:latin typeface="Comic Sans MS" pitchFamily="66" charset="0"/>
                </a:rPr>
                <a:t>Run collection</a:t>
              </a:r>
              <a:r>
                <a:rPr lang="nb-NO" altLang="nb-NO" sz="800">
                  <a:solidFill>
                    <a:srgbClr val="000000"/>
                  </a:solidFill>
                  <a:latin typeface="Comic Sans MS" pitchFamily="66" charset="0"/>
                </a:rPr>
                <a:t> </a:t>
              </a:r>
            </a:p>
            <a:p>
              <a:pPr>
                <a:spcBef>
                  <a:spcPct val="0"/>
                </a:spcBef>
              </a:pPr>
              <a:endParaRPr lang="nb-NO" altLang="nb-NO" sz="800">
                <a:solidFill>
                  <a:srgbClr val="000000"/>
                </a:solidFill>
                <a:latin typeface="Comic Sans MS" pitchFamily="66" charset="0"/>
              </a:endParaRPr>
            </a:p>
            <a:p>
              <a:pPr>
                <a:spcBef>
                  <a:spcPct val="0"/>
                </a:spcBef>
              </a:pPr>
              <a:endParaRPr lang="nb-NO" altLang="nb-NO" sz="800">
                <a:solidFill>
                  <a:srgbClr val="000000"/>
                </a:solidFill>
                <a:latin typeface="Comic Sans MS" pitchFamily="66" charset="0"/>
              </a:endParaRPr>
            </a:p>
            <a:p>
              <a:pPr>
                <a:spcBef>
                  <a:spcPct val="0"/>
                </a:spcBef>
              </a:pPr>
              <a:r>
                <a:rPr lang="nb-NO" altLang="nb-NO" sz="900" b="1">
                  <a:solidFill>
                    <a:srgbClr val="000000"/>
                  </a:solidFill>
                  <a:latin typeface="Comic Sans MS" pitchFamily="66" charset="0"/>
                </a:rPr>
                <a:t>4.3</a:t>
              </a:r>
            </a:p>
          </p:txBody>
        </p:sp>
        <p:sp>
          <p:nvSpPr>
            <p:cNvPr id="7194" name="AutoShape 26"/>
            <p:cNvSpPr>
              <a:spLocks noChangeArrowheads="1"/>
            </p:cNvSpPr>
            <p:nvPr/>
          </p:nvSpPr>
          <p:spPr bwMode="auto">
            <a:xfrm>
              <a:off x="2426" y="2659"/>
              <a:ext cx="680" cy="363"/>
            </a:xfrm>
            <a:prstGeom prst="roundRect">
              <a:avLst>
                <a:gd name="adj" fmla="val 16667"/>
              </a:avLst>
            </a:prstGeom>
            <a:solidFill>
              <a:srgbClr val="D8FB8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18000"/>
            <a:lstStyle>
              <a:lvl1pPr>
                <a:defRPr>
                  <a:solidFill>
                    <a:schemeClr val="tx2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2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2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2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GB" altLang="nb-NO" sz="800">
                  <a:solidFill>
                    <a:srgbClr val="000000"/>
                  </a:solidFill>
                  <a:latin typeface="Comic Sans MS" pitchFamily="66" charset="0"/>
                </a:rPr>
                <a:t>Finalise </a:t>
              </a:r>
              <a:br>
                <a:rPr lang="en-GB" altLang="nb-NO" sz="800">
                  <a:solidFill>
                    <a:srgbClr val="000000"/>
                  </a:solidFill>
                  <a:latin typeface="Comic Sans MS" pitchFamily="66" charset="0"/>
                </a:rPr>
              </a:br>
              <a:r>
                <a:rPr lang="en-GB" altLang="nb-NO" sz="800">
                  <a:solidFill>
                    <a:srgbClr val="000000"/>
                  </a:solidFill>
                  <a:latin typeface="Comic Sans MS" pitchFamily="66" charset="0"/>
                </a:rPr>
                <a:t>collection</a:t>
              </a:r>
              <a:endParaRPr lang="nb-NO" altLang="nb-NO" sz="800">
                <a:solidFill>
                  <a:srgbClr val="000000"/>
                </a:solidFill>
                <a:latin typeface="Comic Sans MS" pitchFamily="66" charset="0"/>
              </a:endParaRPr>
            </a:p>
            <a:p>
              <a:pPr>
                <a:spcBef>
                  <a:spcPct val="0"/>
                </a:spcBef>
              </a:pPr>
              <a:endParaRPr lang="nb-NO" altLang="nb-NO" sz="800">
                <a:solidFill>
                  <a:srgbClr val="000000"/>
                </a:solidFill>
                <a:latin typeface="Comic Sans MS" pitchFamily="66" charset="0"/>
              </a:endParaRPr>
            </a:p>
            <a:p>
              <a:pPr>
                <a:spcBef>
                  <a:spcPct val="0"/>
                </a:spcBef>
              </a:pPr>
              <a:r>
                <a:rPr lang="nb-NO" altLang="nb-NO" sz="900" b="1">
                  <a:solidFill>
                    <a:srgbClr val="000000"/>
                  </a:solidFill>
                  <a:latin typeface="Comic Sans MS" pitchFamily="66" charset="0"/>
                </a:rPr>
                <a:t>4.4</a:t>
              </a:r>
            </a:p>
          </p:txBody>
        </p:sp>
        <p:sp>
          <p:nvSpPr>
            <p:cNvPr id="7195" name="AutoShape 27"/>
            <p:cNvSpPr>
              <a:spLocks noChangeArrowheads="1"/>
            </p:cNvSpPr>
            <p:nvPr/>
          </p:nvSpPr>
          <p:spPr bwMode="auto">
            <a:xfrm>
              <a:off x="884" y="1435"/>
              <a:ext cx="680" cy="363"/>
            </a:xfrm>
            <a:prstGeom prst="roundRect">
              <a:avLst>
                <a:gd name="adj" fmla="val 16667"/>
              </a:avLst>
            </a:prstGeom>
            <a:solidFill>
              <a:srgbClr val="D8FB8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18000"/>
            <a:lstStyle>
              <a:lvl1pPr>
                <a:defRPr>
                  <a:solidFill>
                    <a:schemeClr val="tx2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2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2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2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GB" altLang="nb-NO" sz="800">
                  <a:solidFill>
                    <a:srgbClr val="000000"/>
                  </a:solidFill>
                  <a:latin typeface="Comic Sans MS" pitchFamily="66" charset="0"/>
                </a:rPr>
                <a:t>Outputs</a:t>
              </a:r>
            </a:p>
            <a:p>
              <a:pPr>
                <a:spcBef>
                  <a:spcPct val="0"/>
                </a:spcBef>
              </a:pPr>
              <a:r>
                <a:rPr lang="en-GB" altLang="nb-NO" sz="1000">
                  <a:solidFill>
                    <a:srgbClr val="000000"/>
                  </a:solidFill>
                  <a:latin typeface="Comic Sans MS" pitchFamily="66" charset="0"/>
                </a:rPr>
                <a:t/>
              </a:r>
              <a:br>
                <a:rPr lang="en-GB" altLang="nb-NO" sz="1000">
                  <a:solidFill>
                    <a:srgbClr val="000000"/>
                  </a:solidFill>
                  <a:latin typeface="Comic Sans MS" pitchFamily="66" charset="0"/>
                </a:rPr>
              </a:br>
              <a:endParaRPr lang="nb-NO" altLang="nb-NO" sz="800">
                <a:solidFill>
                  <a:srgbClr val="000000"/>
                </a:solidFill>
                <a:latin typeface="Comic Sans MS" pitchFamily="66" charset="0"/>
              </a:endParaRPr>
            </a:p>
            <a:p>
              <a:pPr>
                <a:spcBef>
                  <a:spcPct val="0"/>
                </a:spcBef>
              </a:pPr>
              <a:r>
                <a:rPr lang="nb-NO" altLang="nb-NO" sz="900" b="1">
                  <a:solidFill>
                    <a:srgbClr val="000000"/>
                  </a:solidFill>
                  <a:latin typeface="Comic Sans MS" pitchFamily="66" charset="0"/>
                </a:rPr>
                <a:t>2.1</a:t>
              </a:r>
            </a:p>
          </p:txBody>
        </p:sp>
        <p:sp>
          <p:nvSpPr>
            <p:cNvPr id="7196" name="AutoShape 28"/>
            <p:cNvSpPr>
              <a:spLocks noChangeArrowheads="1"/>
            </p:cNvSpPr>
            <p:nvPr/>
          </p:nvSpPr>
          <p:spPr bwMode="auto">
            <a:xfrm>
              <a:off x="884" y="2251"/>
              <a:ext cx="680" cy="363"/>
            </a:xfrm>
            <a:prstGeom prst="roundRect">
              <a:avLst>
                <a:gd name="adj" fmla="val 16667"/>
              </a:avLst>
            </a:prstGeom>
            <a:solidFill>
              <a:srgbClr val="D8FB8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18000"/>
            <a:lstStyle>
              <a:lvl1pPr>
                <a:defRPr>
                  <a:solidFill>
                    <a:schemeClr val="tx2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2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2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2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GB" altLang="nb-NO" sz="800">
                  <a:solidFill>
                    <a:srgbClr val="000000"/>
                  </a:solidFill>
                  <a:latin typeface="Comic Sans MS" pitchFamily="66" charset="0"/>
                </a:rPr>
                <a:t>Data collection </a:t>
              </a:r>
              <a:br>
                <a:rPr lang="en-GB" altLang="nb-NO" sz="800">
                  <a:solidFill>
                    <a:srgbClr val="000000"/>
                  </a:solidFill>
                  <a:latin typeface="Comic Sans MS" pitchFamily="66" charset="0"/>
                </a:rPr>
              </a:br>
              <a:r>
                <a:rPr lang="en-GB" altLang="nb-NO" sz="800">
                  <a:solidFill>
                    <a:srgbClr val="000000"/>
                  </a:solidFill>
                  <a:latin typeface="Comic Sans MS" pitchFamily="66" charset="0"/>
                </a:rPr>
                <a:t>methodology</a:t>
              </a:r>
            </a:p>
            <a:p>
              <a:pPr>
                <a:spcBef>
                  <a:spcPct val="0"/>
                </a:spcBef>
              </a:pPr>
              <a:endParaRPr lang="nb-NO" altLang="nb-NO" sz="800">
                <a:solidFill>
                  <a:srgbClr val="000000"/>
                </a:solidFill>
                <a:latin typeface="Comic Sans MS" pitchFamily="66" charset="0"/>
              </a:endParaRPr>
            </a:p>
            <a:p>
              <a:pPr>
                <a:spcBef>
                  <a:spcPct val="0"/>
                </a:spcBef>
              </a:pPr>
              <a:r>
                <a:rPr lang="nb-NO" altLang="nb-NO" sz="900" b="1">
                  <a:solidFill>
                    <a:srgbClr val="000000"/>
                  </a:solidFill>
                  <a:latin typeface="Comic Sans MS" pitchFamily="66" charset="0"/>
                </a:rPr>
                <a:t>2.3</a:t>
              </a:r>
            </a:p>
          </p:txBody>
        </p:sp>
        <p:sp>
          <p:nvSpPr>
            <p:cNvPr id="7197" name="AutoShape 29"/>
            <p:cNvSpPr>
              <a:spLocks noChangeArrowheads="1"/>
            </p:cNvSpPr>
            <p:nvPr/>
          </p:nvSpPr>
          <p:spPr bwMode="auto">
            <a:xfrm>
              <a:off x="884" y="2659"/>
              <a:ext cx="680" cy="363"/>
            </a:xfrm>
            <a:prstGeom prst="roundRect">
              <a:avLst>
                <a:gd name="adj" fmla="val 16667"/>
              </a:avLst>
            </a:prstGeom>
            <a:solidFill>
              <a:srgbClr val="D8FB8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18000"/>
            <a:lstStyle>
              <a:lvl1pPr>
                <a:defRPr>
                  <a:solidFill>
                    <a:schemeClr val="tx2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2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2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2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GB" altLang="nb-NO" sz="800">
                  <a:solidFill>
                    <a:srgbClr val="000000"/>
                  </a:solidFill>
                  <a:latin typeface="Comic Sans MS" pitchFamily="66" charset="0"/>
                </a:rPr>
                <a:t>Process and </a:t>
              </a:r>
              <a:br>
                <a:rPr lang="en-GB" altLang="nb-NO" sz="800">
                  <a:solidFill>
                    <a:srgbClr val="000000"/>
                  </a:solidFill>
                  <a:latin typeface="Comic Sans MS" pitchFamily="66" charset="0"/>
                </a:rPr>
              </a:br>
              <a:r>
                <a:rPr lang="en-GB" altLang="nb-NO" sz="800">
                  <a:solidFill>
                    <a:srgbClr val="000000"/>
                  </a:solidFill>
                  <a:latin typeface="Comic Sans MS" pitchFamily="66" charset="0"/>
                </a:rPr>
                <a:t>analysis </a:t>
              </a:r>
              <a:br>
                <a:rPr lang="en-GB" altLang="nb-NO" sz="800">
                  <a:solidFill>
                    <a:srgbClr val="000000"/>
                  </a:solidFill>
                  <a:latin typeface="Comic Sans MS" pitchFamily="66" charset="0"/>
                </a:rPr>
              </a:br>
              <a:r>
                <a:rPr lang="en-GB" altLang="nb-NO" sz="800">
                  <a:solidFill>
                    <a:srgbClr val="000000"/>
                  </a:solidFill>
                  <a:latin typeface="Comic Sans MS" pitchFamily="66" charset="0"/>
                </a:rPr>
                <a:t>methodology</a:t>
              </a:r>
              <a:r>
                <a:rPr lang="nb-NO" altLang="nb-NO" sz="800">
                  <a:solidFill>
                    <a:srgbClr val="000000"/>
                  </a:solidFill>
                  <a:latin typeface="Comic Sans MS" pitchFamily="66" charset="0"/>
                </a:rPr>
                <a:t> </a:t>
              </a:r>
            </a:p>
            <a:p>
              <a:pPr>
                <a:spcBef>
                  <a:spcPct val="0"/>
                </a:spcBef>
              </a:pPr>
              <a:r>
                <a:rPr lang="nb-NO" altLang="nb-NO" sz="900" b="1">
                  <a:solidFill>
                    <a:srgbClr val="000000"/>
                  </a:solidFill>
                  <a:latin typeface="Comic Sans MS" pitchFamily="66" charset="0"/>
                </a:rPr>
                <a:t>2.4</a:t>
              </a:r>
            </a:p>
          </p:txBody>
        </p:sp>
        <p:sp>
          <p:nvSpPr>
            <p:cNvPr id="7198" name="AutoShape 30"/>
            <p:cNvSpPr>
              <a:spLocks noChangeArrowheads="1"/>
            </p:cNvSpPr>
            <p:nvPr/>
          </p:nvSpPr>
          <p:spPr bwMode="auto">
            <a:xfrm>
              <a:off x="884" y="3068"/>
              <a:ext cx="680" cy="363"/>
            </a:xfrm>
            <a:prstGeom prst="roundRect">
              <a:avLst>
                <a:gd name="adj" fmla="val 16667"/>
              </a:avLst>
            </a:prstGeom>
            <a:solidFill>
              <a:srgbClr val="D8FB8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18000"/>
            <a:lstStyle>
              <a:lvl1pPr>
                <a:defRPr>
                  <a:solidFill>
                    <a:schemeClr val="tx2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2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2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2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nb-NO" altLang="nb-NO" sz="800">
                  <a:solidFill>
                    <a:srgbClr val="000000"/>
                  </a:solidFill>
                  <a:latin typeface="Comic Sans MS" pitchFamily="66" charset="0"/>
                </a:rPr>
                <a:t> </a:t>
              </a:r>
              <a:r>
                <a:rPr lang="en-GB" altLang="nb-NO" sz="800">
                  <a:solidFill>
                    <a:srgbClr val="000000"/>
                  </a:solidFill>
                  <a:latin typeface="Comic Sans MS" pitchFamily="66" charset="0"/>
                </a:rPr>
                <a:t>Production </a:t>
              </a:r>
              <a:br>
                <a:rPr lang="en-GB" altLang="nb-NO" sz="800">
                  <a:solidFill>
                    <a:srgbClr val="000000"/>
                  </a:solidFill>
                  <a:latin typeface="Comic Sans MS" pitchFamily="66" charset="0"/>
                </a:rPr>
              </a:br>
              <a:r>
                <a:rPr lang="en-GB" altLang="nb-NO" sz="800">
                  <a:solidFill>
                    <a:srgbClr val="000000"/>
                  </a:solidFill>
                  <a:latin typeface="Comic Sans MS" pitchFamily="66" charset="0"/>
                </a:rPr>
                <a:t>system</a:t>
              </a:r>
            </a:p>
            <a:p>
              <a:pPr>
                <a:spcBef>
                  <a:spcPct val="0"/>
                </a:spcBef>
              </a:pPr>
              <a:endParaRPr lang="nb-NO" altLang="nb-NO" sz="800">
                <a:solidFill>
                  <a:srgbClr val="000000"/>
                </a:solidFill>
                <a:latin typeface="Comic Sans MS" pitchFamily="66" charset="0"/>
              </a:endParaRPr>
            </a:p>
            <a:p>
              <a:pPr>
                <a:spcBef>
                  <a:spcPct val="0"/>
                </a:spcBef>
              </a:pPr>
              <a:r>
                <a:rPr lang="nb-NO" altLang="nb-NO" sz="800" b="1">
                  <a:solidFill>
                    <a:srgbClr val="000000"/>
                  </a:solidFill>
                  <a:latin typeface="Comic Sans MS" pitchFamily="66" charset="0"/>
                </a:rPr>
                <a:t>2.5</a:t>
              </a:r>
            </a:p>
          </p:txBody>
        </p:sp>
        <p:sp>
          <p:nvSpPr>
            <p:cNvPr id="7199" name="AutoShape 31"/>
            <p:cNvSpPr>
              <a:spLocks noChangeArrowheads="1"/>
            </p:cNvSpPr>
            <p:nvPr/>
          </p:nvSpPr>
          <p:spPr bwMode="auto">
            <a:xfrm>
              <a:off x="1655" y="1842"/>
              <a:ext cx="681" cy="363"/>
            </a:xfrm>
            <a:prstGeom prst="roundRect">
              <a:avLst>
                <a:gd name="adj" fmla="val 16667"/>
              </a:avLst>
            </a:prstGeom>
            <a:solidFill>
              <a:srgbClr val="D8FB82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18000"/>
            <a:lstStyle>
              <a:lvl1pPr>
                <a:defRPr>
                  <a:solidFill>
                    <a:schemeClr val="tx2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2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2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2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GB" altLang="nb-NO" sz="800">
                  <a:solidFill>
                    <a:srgbClr val="000000"/>
                  </a:solidFill>
                  <a:latin typeface="Comic Sans MS" pitchFamily="66" charset="0"/>
                </a:rPr>
                <a:t>Integrate production </a:t>
              </a:r>
              <a:br>
                <a:rPr lang="en-GB" altLang="nb-NO" sz="800">
                  <a:solidFill>
                    <a:srgbClr val="000000"/>
                  </a:solidFill>
                  <a:latin typeface="Comic Sans MS" pitchFamily="66" charset="0"/>
                </a:rPr>
              </a:br>
              <a:r>
                <a:rPr lang="en-GB" altLang="nb-NO" sz="800">
                  <a:solidFill>
                    <a:srgbClr val="000000"/>
                  </a:solidFill>
                  <a:latin typeface="Comic Sans MS" pitchFamily="66" charset="0"/>
                </a:rPr>
                <a:t>system with </a:t>
              </a:r>
              <a:br>
                <a:rPr lang="en-GB" altLang="nb-NO" sz="800">
                  <a:solidFill>
                    <a:srgbClr val="000000"/>
                  </a:solidFill>
                  <a:latin typeface="Comic Sans MS" pitchFamily="66" charset="0"/>
                </a:rPr>
              </a:br>
              <a:r>
                <a:rPr lang="en-GB" altLang="nb-NO" sz="800">
                  <a:solidFill>
                    <a:srgbClr val="000000"/>
                  </a:solidFill>
                  <a:latin typeface="Comic Sans MS" pitchFamily="66" charset="0"/>
                </a:rPr>
                <a:t>other systems</a:t>
              </a:r>
              <a:endParaRPr lang="nb-NO" altLang="nb-NO" sz="800">
                <a:solidFill>
                  <a:srgbClr val="000000"/>
                </a:solidFill>
                <a:latin typeface="Comic Sans MS" pitchFamily="66" charset="0"/>
              </a:endParaRPr>
            </a:p>
            <a:p>
              <a:pPr>
                <a:spcBef>
                  <a:spcPct val="0"/>
                </a:spcBef>
              </a:pPr>
              <a:r>
                <a:rPr lang="nb-NO" altLang="nb-NO" sz="900" b="1">
                  <a:solidFill>
                    <a:srgbClr val="000000"/>
                  </a:solidFill>
                  <a:latin typeface="Comic Sans MS" pitchFamily="66" charset="0"/>
                </a:rPr>
                <a:t>3.2</a:t>
              </a:r>
            </a:p>
          </p:txBody>
        </p:sp>
        <p:sp>
          <p:nvSpPr>
            <p:cNvPr id="7200" name="AutoShape 32"/>
            <p:cNvSpPr>
              <a:spLocks noChangeArrowheads="1"/>
            </p:cNvSpPr>
            <p:nvPr/>
          </p:nvSpPr>
          <p:spPr bwMode="auto">
            <a:xfrm>
              <a:off x="1655" y="2251"/>
              <a:ext cx="681" cy="363"/>
            </a:xfrm>
            <a:prstGeom prst="roundRect">
              <a:avLst>
                <a:gd name="adj" fmla="val 16667"/>
              </a:avLst>
            </a:prstGeom>
            <a:solidFill>
              <a:srgbClr val="D8FB8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18000"/>
            <a:lstStyle>
              <a:lvl1pPr>
                <a:defRPr>
                  <a:solidFill>
                    <a:schemeClr val="tx2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2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2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2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GB" altLang="nb-NO" sz="800">
                  <a:solidFill>
                    <a:srgbClr val="000000"/>
                  </a:solidFill>
                  <a:latin typeface="Comic Sans MS" pitchFamily="66" charset="0"/>
                </a:rPr>
                <a:t>Test production </a:t>
              </a:r>
              <a:br>
                <a:rPr lang="en-GB" altLang="nb-NO" sz="800">
                  <a:solidFill>
                    <a:srgbClr val="000000"/>
                  </a:solidFill>
                  <a:latin typeface="Comic Sans MS" pitchFamily="66" charset="0"/>
                </a:rPr>
              </a:br>
              <a:r>
                <a:rPr lang="en-GB" altLang="nb-NO" sz="800">
                  <a:solidFill>
                    <a:srgbClr val="000000"/>
                  </a:solidFill>
                  <a:latin typeface="Comic Sans MS" pitchFamily="66" charset="0"/>
                </a:rPr>
                <a:t>system</a:t>
              </a:r>
              <a:endParaRPr lang="nb-NO" altLang="nb-NO" sz="800">
                <a:solidFill>
                  <a:srgbClr val="000000"/>
                </a:solidFill>
                <a:latin typeface="Comic Sans MS" pitchFamily="66" charset="0"/>
              </a:endParaRPr>
            </a:p>
            <a:p>
              <a:pPr>
                <a:spcBef>
                  <a:spcPct val="0"/>
                </a:spcBef>
              </a:pPr>
              <a:r>
                <a:rPr lang="nb-NO" altLang="nb-NO" sz="900" b="1">
                  <a:solidFill>
                    <a:srgbClr val="000000"/>
                  </a:solidFill>
                  <a:latin typeface="Comic Sans MS" pitchFamily="66" charset="0"/>
                </a:rPr>
                <a:t>3.3</a:t>
              </a:r>
            </a:p>
          </p:txBody>
        </p:sp>
        <p:sp>
          <p:nvSpPr>
            <p:cNvPr id="7201" name="AutoShape 33"/>
            <p:cNvSpPr>
              <a:spLocks noChangeArrowheads="1"/>
            </p:cNvSpPr>
            <p:nvPr/>
          </p:nvSpPr>
          <p:spPr bwMode="auto">
            <a:xfrm>
              <a:off x="1655" y="2659"/>
              <a:ext cx="680" cy="363"/>
            </a:xfrm>
            <a:prstGeom prst="roundRect">
              <a:avLst>
                <a:gd name="adj" fmla="val 16667"/>
              </a:avLst>
            </a:prstGeom>
            <a:solidFill>
              <a:srgbClr val="D8FB8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18000"/>
            <a:lstStyle>
              <a:lvl1pPr>
                <a:defRPr>
                  <a:solidFill>
                    <a:schemeClr val="tx2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2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2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2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GB" altLang="nb-NO" sz="800">
                  <a:solidFill>
                    <a:srgbClr val="000000"/>
                  </a:solidFill>
                  <a:latin typeface="Comic Sans MS" pitchFamily="66" charset="0"/>
                </a:rPr>
                <a:t>Finalise </a:t>
              </a:r>
              <a:br>
                <a:rPr lang="en-GB" altLang="nb-NO" sz="800">
                  <a:solidFill>
                    <a:srgbClr val="000000"/>
                  </a:solidFill>
                  <a:latin typeface="Comic Sans MS" pitchFamily="66" charset="0"/>
                </a:rPr>
              </a:br>
              <a:r>
                <a:rPr lang="en-GB" altLang="nb-NO" sz="800">
                  <a:solidFill>
                    <a:srgbClr val="000000"/>
                  </a:solidFill>
                  <a:latin typeface="Comic Sans MS" pitchFamily="66" charset="0"/>
                </a:rPr>
                <a:t>production </a:t>
              </a:r>
              <a:br>
                <a:rPr lang="en-GB" altLang="nb-NO" sz="800">
                  <a:solidFill>
                    <a:srgbClr val="000000"/>
                  </a:solidFill>
                  <a:latin typeface="Comic Sans MS" pitchFamily="66" charset="0"/>
                </a:rPr>
              </a:br>
              <a:r>
                <a:rPr lang="en-GB" altLang="nb-NO" sz="800">
                  <a:solidFill>
                    <a:srgbClr val="000000"/>
                  </a:solidFill>
                  <a:latin typeface="Comic Sans MS" pitchFamily="66" charset="0"/>
                </a:rPr>
                <a:t>system</a:t>
              </a:r>
            </a:p>
            <a:p>
              <a:pPr>
                <a:spcBef>
                  <a:spcPct val="0"/>
                </a:spcBef>
              </a:pPr>
              <a:r>
                <a:rPr lang="nb-NO" altLang="nb-NO" sz="1000">
                  <a:solidFill>
                    <a:srgbClr val="000000"/>
                  </a:solidFill>
                  <a:latin typeface="Comic Sans MS" pitchFamily="66" charset="0"/>
                </a:rPr>
                <a:t> </a:t>
              </a:r>
              <a:r>
                <a:rPr lang="nb-NO" altLang="nb-NO" sz="900" b="1">
                  <a:solidFill>
                    <a:srgbClr val="000000"/>
                  </a:solidFill>
                  <a:latin typeface="Comic Sans MS" pitchFamily="66" charset="0"/>
                </a:rPr>
                <a:t>3.4</a:t>
              </a:r>
            </a:p>
          </p:txBody>
        </p:sp>
        <p:sp>
          <p:nvSpPr>
            <p:cNvPr id="7202" name="AutoShape 34"/>
            <p:cNvSpPr>
              <a:spLocks noChangeArrowheads="1"/>
            </p:cNvSpPr>
            <p:nvPr/>
          </p:nvSpPr>
          <p:spPr bwMode="auto">
            <a:xfrm>
              <a:off x="4014" y="1435"/>
              <a:ext cx="680" cy="363"/>
            </a:xfrm>
            <a:prstGeom prst="roundRect">
              <a:avLst>
                <a:gd name="adj" fmla="val 16667"/>
              </a:avLst>
            </a:prstGeom>
            <a:solidFill>
              <a:srgbClr val="D8FB82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18000"/>
            <a:lstStyle>
              <a:lvl1pPr>
                <a:defRPr>
                  <a:solidFill>
                    <a:schemeClr val="tx2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2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2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2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GB" altLang="nb-NO" sz="800">
                  <a:solidFill>
                    <a:srgbClr val="000000"/>
                  </a:solidFill>
                  <a:latin typeface="Comic Sans MS" pitchFamily="66" charset="0"/>
                </a:rPr>
                <a:t>Acquire domain </a:t>
              </a:r>
              <a:br>
                <a:rPr lang="en-GB" altLang="nb-NO" sz="800">
                  <a:solidFill>
                    <a:srgbClr val="000000"/>
                  </a:solidFill>
                  <a:latin typeface="Comic Sans MS" pitchFamily="66" charset="0"/>
                </a:rPr>
              </a:br>
              <a:r>
                <a:rPr lang="en-GB" altLang="nb-NO" sz="800">
                  <a:solidFill>
                    <a:srgbClr val="000000"/>
                  </a:solidFill>
                  <a:latin typeface="Comic Sans MS" pitchFamily="66" charset="0"/>
                </a:rPr>
                <a:t>intelligence</a:t>
              </a:r>
              <a:endParaRPr lang="nb-NO" altLang="nb-NO" sz="800">
                <a:solidFill>
                  <a:srgbClr val="000000"/>
                </a:solidFill>
                <a:latin typeface="Comic Sans MS" pitchFamily="66" charset="0"/>
              </a:endParaRPr>
            </a:p>
            <a:p>
              <a:pPr>
                <a:spcBef>
                  <a:spcPct val="0"/>
                </a:spcBef>
              </a:pPr>
              <a:endParaRPr lang="nb-NO" altLang="nb-NO" sz="800">
                <a:solidFill>
                  <a:srgbClr val="000000"/>
                </a:solidFill>
                <a:latin typeface="Comic Sans MS" pitchFamily="66" charset="0"/>
              </a:endParaRPr>
            </a:p>
            <a:p>
              <a:pPr>
                <a:spcBef>
                  <a:spcPct val="0"/>
                </a:spcBef>
              </a:pPr>
              <a:r>
                <a:rPr lang="nb-NO" altLang="nb-NO" sz="900" b="1">
                  <a:solidFill>
                    <a:srgbClr val="000000"/>
                  </a:solidFill>
                  <a:latin typeface="Comic Sans MS" pitchFamily="66" charset="0"/>
                </a:rPr>
                <a:t>6.1</a:t>
              </a:r>
            </a:p>
          </p:txBody>
        </p:sp>
        <p:sp>
          <p:nvSpPr>
            <p:cNvPr id="7203" name="AutoShape 35"/>
            <p:cNvSpPr>
              <a:spLocks noChangeArrowheads="1"/>
            </p:cNvSpPr>
            <p:nvPr/>
          </p:nvSpPr>
          <p:spPr bwMode="auto">
            <a:xfrm>
              <a:off x="4014" y="1843"/>
              <a:ext cx="680" cy="363"/>
            </a:xfrm>
            <a:prstGeom prst="roundRect">
              <a:avLst>
                <a:gd name="adj" fmla="val 16667"/>
              </a:avLst>
            </a:prstGeom>
            <a:solidFill>
              <a:srgbClr val="D8FB8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18000"/>
            <a:lstStyle>
              <a:lvl1pPr>
                <a:defRPr>
                  <a:solidFill>
                    <a:schemeClr val="tx2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2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2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2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GB" altLang="nb-NO" sz="800">
                  <a:solidFill>
                    <a:srgbClr val="000000"/>
                  </a:solidFill>
                  <a:latin typeface="Comic Sans MS" pitchFamily="66" charset="0"/>
                </a:rPr>
                <a:t>Produce </a:t>
              </a:r>
              <a:br>
                <a:rPr lang="en-GB" altLang="nb-NO" sz="800">
                  <a:solidFill>
                    <a:srgbClr val="000000"/>
                  </a:solidFill>
                  <a:latin typeface="Comic Sans MS" pitchFamily="66" charset="0"/>
                </a:rPr>
              </a:br>
              <a:r>
                <a:rPr lang="en-GB" altLang="nb-NO" sz="800">
                  <a:solidFill>
                    <a:srgbClr val="000000"/>
                  </a:solidFill>
                  <a:latin typeface="Comic Sans MS" pitchFamily="66" charset="0"/>
                </a:rPr>
                <a:t>statistics</a:t>
              </a:r>
              <a:endParaRPr lang="nb-NO" altLang="nb-NO" sz="800">
                <a:solidFill>
                  <a:srgbClr val="000000"/>
                </a:solidFill>
                <a:latin typeface="Comic Sans MS" pitchFamily="66" charset="0"/>
              </a:endParaRPr>
            </a:p>
            <a:p>
              <a:pPr>
                <a:spcBef>
                  <a:spcPct val="0"/>
                </a:spcBef>
              </a:pPr>
              <a:endParaRPr lang="nb-NO" altLang="nb-NO" sz="800" b="1">
                <a:solidFill>
                  <a:srgbClr val="000000"/>
                </a:solidFill>
                <a:latin typeface="Comic Sans MS" pitchFamily="66" charset="0"/>
              </a:endParaRPr>
            </a:p>
            <a:p>
              <a:pPr>
                <a:spcBef>
                  <a:spcPct val="0"/>
                </a:spcBef>
              </a:pPr>
              <a:r>
                <a:rPr lang="nb-NO" altLang="nb-NO" sz="900" b="1">
                  <a:solidFill>
                    <a:srgbClr val="000000"/>
                  </a:solidFill>
                  <a:latin typeface="Comic Sans MS" pitchFamily="66" charset="0"/>
                </a:rPr>
                <a:t>6.2</a:t>
              </a:r>
            </a:p>
          </p:txBody>
        </p:sp>
        <p:sp>
          <p:nvSpPr>
            <p:cNvPr id="7204" name="AutoShape 36"/>
            <p:cNvSpPr>
              <a:spLocks noChangeArrowheads="1"/>
            </p:cNvSpPr>
            <p:nvPr/>
          </p:nvSpPr>
          <p:spPr bwMode="auto">
            <a:xfrm>
              <a:off x="4014" y="3068"/>
              <a:ext cx="680" cy="363"/>
            </a:xfrm>
            <a:prstGeom prst="roundRect">
              <a:avLst>
                <a:gd name="adj" fmla="val 16667"/>
              </a:avLst>
            </a:prstGeom>
            <a:solidFill>
              <a:srgbClr val="D8FB8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18000"/>
            <a:lstStyle>
              <a:lvl1pPr>
                <a:defRPr>
                  <a:solidFill>
                    <a:schemeClr val="tx2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2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2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2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GB" altLang="nb-NO" sz="800">
                  <a:solidFill>
                    <a:srgbClr val="000000"/>
                  </a:solidFill>
                  <a:latin typeface="Comic Sans MS" pitchFamily="66" charset="0"/>
                </a:rPr>
                <a:t>Prepare statistics </a:t>
              </a:r>
              <a:br>
                <a:rPr lang="en-GB" altLang="nb-NO" sz="800">
                  <a:solidFill>
                    <a:srgbClr val="000000"/>
                  </a:solidFill>
                  <a:latin typeface="Comic Sans MS" pitchFamily="66" charset="0"/>
                </a:rPr>
              </a:br>
              <a:r>
                <a:rPr lang="en-GB" altLang="nb-NO" sz="800">
                  <a:solidFill>
                    <a:srgbClr val="000000"/>
                  </a:solidFill>
                  <a:latin typeface="Comic Sans MS" pitchFamily="66" charset="0"/>
                </a:rPr>
                <a:t>for dissemination</a:t>
              </a:r>
            </a:p>
            <a:p>
              <a:pPr>
                <a:spcBef>
                  <a:spcPct val="0"/>
                </a:spcBef>
              </a:pPr>
              <a:endParaRPr lang="nb-NO" altLang="nb-NO" sz="800">
                <a:solidFill>
                  <a:srgbClr val="000000"/>
                </a:solidFill>
                <a:latin typeface="Comic Sans MS" pitchFamily="66" charset="0"/>
              </a:endParaRPr>
            </a:p>
            <a:p>
              <a:pPr>
                <a:spcBef>
                  <a:spcPct val="0"/>
                </a:spcBef>
              </a:pPr>
              <a:r>
                <a:rPr lang="nb-NO" altLang="nb-NO" sz="900" b="1">
                  <a:solidFill>
                    <a:srgbClr val="000000"/>
                  </a:solidFill>
                  <a:latin typeface="Comic Sans MS" pitchFamily="66" charset="0"/>
                </a:rPr>
                <a:t>6.5</a:t>
              </a:r>
            </a:p>
          </p:txBody>
        </p:sp>
        <p:sp>
          <p:nvSpPr>
            <p:cNvPr id="7205" name="AutoShape 37"/>
            <p:cNvSpPr>
              <a:spLocks noChangeArrowheads="1"/>
            </p:cNvSpPr>
            <p:nvPr/>
          </p:nvSpPr>
          <p:spPr bwMode="auto">
            <a:xfrm>
              <a:off x="4014" y="3476"/>
              <a:ext cx="680" cy="363"/>
            </a:xfrm>
            <a:prstGeom prst="roundRect">
              <a:avLst>
                <a:gd name="adj" fmla="val 16667"/>
              </a:avLst>
            </a:prstGeom>
            <a:solidFill>
              <a:srgbClr val="D8FB8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18000"/>
            <a:lstStyle>
              <a:lvl1pPr>
                <a:defRPr>
                  <a:solidFill>
                    <a:schemeClr val="tx2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2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2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2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GB" altLang="nb-NO" sz="800">
                  <a:solidFill>
                    <a:srgbClr val="000000"/>
                  </a:solidFill>
                  <a:latin typeface="Comic Sans MS" pitchFamily="66" charset="0"/>
                </a:rPr>
                <a:t>Finalise </a:t>
              </a:r>
              <a:br>
                <a:rPr lang="en-GB" altLang="nb-NO" sz="800">
                  <a:solidFill>
                    <a:srgbClr val="000000"/>
                  </a:solidFill>
                  <a:latin typeface="Comic Sans MS" pitchFamily="66" charset="0"/>
                </a:rPr>
              </a:br>
              <a:r>
                <a:rPr lang="en-GB" altLang="nb-NO" sz="800">
                  <a:solidFill>
                    <a:srgbClr val="000000"/>
                  </a:solidFill>
                  <a:latin typeface="Comic Sans MS" pitchFamily="66" charset="0"/>
                </a:rPr>
                <a:t>content</a:t>
              </a:r>
            </a:p>
            <a:p>
              <a:pPr>
                <a:spcBef>
                  <a:spcPct val="0"/>
                </a:spcBef>
              </a:pPr>
              <a:endParaRPr lang="nb-NO" altLang="nb-NO" sz="800">
                <a:solidFill>
                  <a:srgbClr val="000000"/>
                </a:solidFill>
                <a:latin typeface="Comic Sans MS" pitchFamily="66" charset="0"/>
              </a:endParaRPr>
            </a:p>
            <a:p>
              <a:pPr>
                <a:spcBef>
                  <a:spcPct val="0"/>
                </a:spcBef>
              </a:pPr>
              <a:r>
                <a:rPr lang="nb-NO" altLang="nb-NO" sz="900" b="1">
                  <a:solidFill>
                    <a:srgbClr val="000000"/>
                  </a:solidFill>
                  <a:latin typeface="Comic Sans MS" pitchFamily="66" charset="0"/>
                </a:rPr>
                <a:t>6.6</a:t>
              </a:r>
            </a:p>
          </p:txBody>
        </p:sp>
        <p:sp>
          <p:nvSpPr>
            <p:cNvPr id="7206" name="AutoShape 38"/>
            <p:cNvSpPr>
              <a:spLocks noChangeArrowheads="1"/>
            </p:cNvSpPr>
            <p:nvPr/>
          </p:nvSpPr>
          <p:spPr bwMode="auto">
            <a:xfrm>
              <a:off x="884" y="1843"/>
              <a:ext cx="680" cy="363"/>
            </a:xfrm>
            <a:prstGeom prst="roundRect">
              <a:avLst>
                <a:gd name="adj" fmla="val 16667"/>
              </a:avLst>
            </a:prstGeom>
            <a:solidFill>
              <a:srgbClr val="D8FB82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18000"/>
            <a:lstStyle>
              <a:lvl1pPr>
                <a:defRPr>
                  <a:solidFill>
                    <a:schemeClr val="tx2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2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2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2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GB" altLang="nb-NO" sz="800">
                  <a:solidFill>
                    <a:srgbClr val="000000"/>
                  </a:solidFill>
                  <a:latin typeface="Comic Sans MS" pitchFamily="66" charset="0"/>
                </a:rPr>
                <a:t>Frame, register </a:t>
              </a:r>
              <a:br>
                <a:rPr lang="en-GB" altLang="nb-NO" sz="800">
                  <a:solidFill>
                    <a:srgbClr val="000000"/>
                  </a:solidFill>
                  <a:latin typeface="Comic Sans MS" pitchFamily="66" charset="0"/>
                </a:rPr>
              </a:br>
              <a:r>
                <a:rPr lang="en-GB" altLang="nb-NO" sz="800">
                  <a:solidFill>
                    <a:srgbClr val="000000"/>
                  </a:solidFill>
                  <a:latin typeface="Comic Sans MS" pitchFamily="66" charset="0"/>
                </a:rPr>
                <a:t>and sample </a:t>
              </a:r>
              <a:br>
                <a:rPr lang="en-GB" altLang="nb-NO" sz="800">
                  <a:solidFill>
                    <a:srgbClr val="000000"/>
                  </a:solidFill>
                  <a:latin typeface="Comic Sans MS" pitchFamily="66" charset="0"/>
                </a:rPr>
              </a:br>
              <a:r>
                <a:rPr lang="en-GB" altLang="nb-NO" sz="800">
                  <a:solidFill>
                    <a:srgbClr val="000000"/>
                  </a:solidFill>
                  <a:latin typeface="Comic Sans MS" pitchFamily="66" charset="0"/>
                </a:rPr>
                <a:t>methodology</a:t>
              </a:r>
              <a:r>
                <a:rPr lang="nb-NO" altLang="nb-NO" sz="1000">
                  <a:solidFill>
                    <a:srgbClr val="000000"/>
                  </a:solidFill>
                  <a:latin typeface="Comic Sans MS" pitchFamily="66" charset="0"/>
                </a:rPr>
                <a:t> </a:t>
              </a:r>
              <a:endParaRPr lang="nb-NO" altLang="nb-NO" sz="800">
                <a:solidFill>
                  <a:srgbClr val="000000"/>
                </a:solidFill>
                <a:latin typeface="Comic Sans MS" pitchFamily="66" charset="0"/>
              </a:endParaRPr>
            </a:p>
            <a:p>
              <a:pPr>
                <a:spcBef>
                  <a:spcPct val="0"/>
                </a:spcBef>
              </a:pPr>
              <a:r>
                <a:rPr lang="nb-NO" altLang="nb-NO" sz="900" b="1">
                  <a:solidFill>
                    <a:srgbClr val="000000"/>
                  </a:solidFill>
                  <a:latin typeface="Comic Sans MS" pitchFamily="66" charset="0"/>
                </a:rPr>
                <a:t>2.2</a:t>
              </a:r>
            </a:p>
          </p:txBody>
        </p:sp>
        <p:sp>
          <p:nvSpPr>
            <p:cNvPr id="7207" name="AutoShape 39"/>
            <p:cNvSpPr>
              <a:spLocks noChangeArrowheads="1"/>
            </p:cNvSpPr>
            <p:nvPr/>
          </p:nvSpPr>
          <p:spPr bwMode="auto">
            <a:xfrm>
              <a:off x="113" y="1435"/>
              <a:ext cx="680" cy="363"/>
            </a:xfrm>
            <a:prstGeom prst="roundRect">
              <a:avLst>
                <a:gd name="adj" fmla="val 16667"/>
              </a:avLst>
            </a:prstGeom>
            <a:solidFill>
              <a:srgbClr val="D8FB8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18000"/>
            <a:lstStyle>
              <a:lvl1pPr>
                <a:defRPr>
                  <a:solidFill>
                    <a:schemeClr val="tx2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2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2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2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GB" altLang="nb-NO" sz="800">
                  <a:solidFill>
                    <a:srgbClr val="000000"/>
                  </a:solidFill>
                  <a:latin typeface="Comic Sans MS" pitchFamily="66" charset="0"/>
                </a:rPr>
                <a:t>Determine need </a:t>
              </a:r>
              <a:br>
                <a:rPr lang="en-GB" altLang="nb-NO" sz="800">
                  <a:solidFill>
                    <a:srgbClr val="000000"/>
                  </a:solidFill>
                  <a:latin typeface="Comic Sans MS" pitchFamily="66" charset="0"/>
                </a:rPr>
              </a:br>
              <a:r>
                <a:rPr lang="en-GB" altLang="nb-NO" sz="800">
                  <a:solidFill>
                    <a:srgbClr val="000000"/>
                  </a:solidFill>
                  <a:latin typeface="Comic Sans MS" pitchFamily="66" charset="0"/>
                </a:rPr>
                <a:t>for information</a:t>
              </a:r>
            </a:p>
            <a:p>
              <a:pPr>
                <a:spcBef>
                  <a:spcPct val="0"/>
                </a:spcBef>
              </a:pPr>
              <a:endParaRPr lang="nb-NO" altLang="nb-NO" sz="800">
                <a:solidFill>
                  <a:srgbClr val="000000"/>
                </a:solidFill>
                <a:latin typeface="Comic Sans MS" pitchFamily="66" charset="0"/>
              </a:endParaRPr>
            </a:p>
            <a:p>
              <a:pPr>
                <a:spcBef>
                  <a:spcPct val="0"/>
                </a:spcBef>
              </a:pPr>
              <a:r>
                <a:rPr lang="nb-NO" altLang="nb-NO" sz="900" b="1">
                  <a:solidFill>
                    <a:srgbClr val="000000"/>
                  </a:solidFill>
                  <a:latin typeface="Comic Sans MS" pitchFamily="66" charset="0"/>
                </a:rPr>
                <a:t>1.1</a:t>
              </a:r>
            </a:p>
          </p:txBody>
        </p:sp>
        <p:sp>
          <p:nvSpPr>
            <p:cNvPr id="7208" name="AutoShape 40"/>
            <p:cNvSpPr>
              <a:spLocks noChangeArrowheads="1"/>
            </p:cNvSpPr>
            <p:nvPr/>
          </p:nvSpPr>
          <p:spPr bwMode="auto">
            <a:xfrm>
              <a:off x="4785" y="2660"/>
              <a:ext cx="680" cy="363"/>
            </a:xfrm>
            <a:prstGeom prst="roundRect">
              <a:avLst>
                <a:gd name="adj" fmla="val 16667"/>
              </a:avLst>
            </a:prstGeom>
            <a:solidFill>
              <a:srgbClr val="D8FB8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18000"/>
            <a:lstStyle>
              <a:lvl1pPr>
                <a:defRPr>
                  <a:solidFill>
                    <a:schemeClr val="tx2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2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2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2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GB" altLang="nb-NO" sz="800">
                  <a:solidFill>
                    <a:srgbClr val="000000"/>
                  </a:solidFill>
                  <a:latin typeface="Comic Sans MS" pitchFamily="66" charset="0"/>
                </a:rPr>
                <a:t>Manage </a:t>
              </a:r>
              <a:br>
                <a:rPr lang="en-GB" altLang="nb-NO" sz="800">
                  <a:solidFill>
                    <a:srgbClr val="000000"/>
                  </a:solidFill>
                  <a:latin typeface="Comic Sans MS" pitchFamily="66" charset="0"/>
                </a:rPr>
              </a:br>
              <a:r>
                <a:rPr lang="en-GB" altLang="nb-NO" sz="800">
                  <a:solidFill>
                    <a:srgbClr val="000000"/>
                  </a:solidFill>
                  <a:latin typeface="Comic Sans MS" pitchFamily="66" charset="0"/>
                </a:rPr>
                <a:t>customer queries</a:t>
              </a:r>
              <a:endParaRPr lang="nb-NO" altLang="nb-NO" sz="800">
                <a:solidFill>
                  <a:srgbClr val="000000"/>
                </a:solidFill>
                <a:latin typeface="Comic Sans MS" pitchFamily="66" charset="0"/>
              </a:endParaRPr>
            </a:p>
            <a:p>
              <a:pPr>
                <a:spcBef>
                  <a:spcPct val="0"/>
                </a:spcBef>
              </a:pPr>
              <a:endParaRPr lang="nb-NO" altLang="nb-NO" sz="800">
                <a:solidFill>
                  <a:srgbClr val="000000"/>
                </a:solidFill>
                <a:latin typeface="Comic Sans MS" pitchFamily="66" charset="0"/>
              </a:endParaRPr>
            </a:p>
            <a:p>
              <a:pPr>
                <a:spcBef>
                  <a:spcPct val="0"/>
                </a:spcBef>
              </a:pPr>
              <a:r>
                <a:rPr lang="nb-NO" altLang="nb-NO" sz="800" b="1">
                  <a:solidFill>
                    <a:srgbClr val="000000"/>
                  </a:solidFill>
                  <a:latin typeface="Comic Sans MS" pitchFamily="66" charset="0"/>
                </a:rPr>
                <a:t>7.4</a:t>
              </a:r>
            </a:p>
          </p:txBody>
        </p:sp>
        <p:sp>
          <p:nvSpPr>
            <p:cNvPr id="7209" name="AutoShape 41"/>
            <p:cNvSpPr>
              <a:spLocks noChangeArrowheads="1"/>
            </p:cNvSpPr>
            <p:nvPr/>
          </p:nvSpPr>
          <p:spPr bwMode="auto">
            <a:xfrm>
              <a:off x="3197" y="3067"/>
              <a:ext cx="726" cy="363"/>
            </a:xfrm>
            <a:prstGeom prst="roundRect">
              <a:avLst>
                <a:gd name="adj" fmla="val 16667"/>
              </a:avLst>
            </a:prstGeom>
            <a:solidFill>
              <a:srgbClr val="D8FB8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18000"/>
            <a:lstStyle>
              <a:lvl1pPr>
                <a:defRPr>
                  <a:solidFill>
                    <a:schemeClr val="tx2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2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2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2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GB" altLang="nb-NO" sz="800">
                  <a:solidFill>
                    <a:srgbClr val="000000"/>
                  </a:solidFill>
                  <a:latin typeface="Comic Sans MS" pitchFamily="66" charset="0"/>
                </a:rPr>
                <a:t>Calculate weights </a:t>
              </a:r>
              <a:br>
                <a:rPr lang="en-GB" altLang="nb-NO" sz="800">
                  <a:solidFill>
                    <a:srgbClr val="000000"/>
                  </a:solidFill>
                  <a:latin typeface="Comic Sans MS" pitchFamily="66" charset="0"/>
                </a:rPr>
              </a:br>
              <a:r>
                <a:rPr lang="en-GB" altLang="nb-NO" sz="800">
                  <a:solidFill>
                    <a:srgbClr val="000000"/>
                  </a:solidFill>
                  <a:latin typeface="Comic Sans MS" pitchFamily="66" charset="0"/>
                </a:rPr>
                <a:t>and derive </a:t>
              </a:r>
              <a:br>
                <a:rPr lang="en-GB" altLang="nb-NO" sz="800">
                  <a:solidFill>
                    <a:srgbClr val="000000"/>
                  </a:solidFill>
                  <a:latin typeface="Comic Sans MS" pitchFamily="66" charset="0"/>
                </a:rPr>
              </a:br>
              <a:r>
                <a:rPr lang="en-GB" altLang="nb-NO" sz="800">
                  <a:solidFill>
                    <a:srgbClr val="000000"/>
                  </a:solidFill>
                  <a:latin typeface="Comic Sans MS" pitchFamily="66" charset="0"/>
                </a:rPr>
                <a:t>new variables</a:t>
              </a:r>
              <a:endParaRPr lang="nb-NO" altLang="nb-NO" sz="800">
                <a:solidFill>
                  <a:srgbClr val="000000"/>
                </a:solidFill>
                <a:latin typeface="Comic Sans MS" pitchFamily="66" charset="0"/>
              </a:endParaRPr>
            </a:p>
            <a:p>
              <a:pPr>
                <a:spcBef>
                  <a:spcPct val="0"/>
                </a:spcBef>
              </a:pPr>
              <a:r>
                <a:rPr lang="nb-NO" altLang="nb-NO" sz="900" b="1">
                  <a:solidFill>
                    <a:srgbClr val="000000"/>
                  </a:solidFill>
                  <a:latin typeface="Comic Sans MS" pitchFamily="66" charset="0"/>
                </a:rPr>
                <a:t>5.5</a:t>
              </a:r>
            </a:p>
          </p:txBody>
        </p:sp>
        <p:sp>
          <p:nvSpPr>
            <p:cNvPr id="7210" name="AutoShape 42"/>
            <p:cNvSpPr>
              <a:spLocks noChangeArrowheads="1"/>
            </p:cNvSpPr>
            <p:nvPr/>
          </p:nvSpPr>
          <p:spPr bwMode="auto">
            <a:xfrm>
              <a:off x="4014" y="2251"/>
              <a:ext cx="680" cy="363"/>
            </a:xfrm>
            <a:prstGeom prst="roundRect">
              <a:avLst>
                <a:gd name="adj" fmla="val 16667"/>
              </a:avLst>
            </a:prstGeom>
            <a:solidFill>
              <a:srgbClr val="D8FB8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18000"/>
            <a:lstStyle>
              <a:lvl1pPr>
                <a:defRPr>
                  <a:solidFill>
                    <a:schemeClr val="tx2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2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2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2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GB" altLang="nb-NO" sz="800">
                  <a:solidFill>
                    <a:srgbClr val="000000"/>
                  </a:solidFill>
                  <a:latin typeface="Comic Sans MS" pitchFamily="66" charset="0"/>
                </a:rPr>
                <a:t>Quality assure </a:t>
              </a:r>
              <a:br>
                <a:rPr lang="en-GB" altLang="nb-NO" sz="800">
                  <a:solidFill>
                    <a:srgbClr val="000000"/>
                  </a:solidFill>
                  <a:latin typeface="Comic Sans MS" pitchFamily="66" charset="0"/>
                </a:rPr>
              </a:br>
              <a:r>
                <a:rPr lang="en-GB" altLang="nb-NO" sz="800">
                  <a:solidFill>
                    <a:srgbClr val="000000"/>
                  </a:solidFill>
                  <a:latin typeface="Comic Sans MS" pitchFamily="66" charset="0"/>
                </a:rPr>
                <a:t>statistics</a:t>
              </a:r>
            </a:p>
            <a:p>
              <a:pPr>
                <a:spcBef>
                  <a:spcPct val="0"/>
                </a:spcBef>
              </a:pPr>
              <a:r>
                <a:rPr lang="nb-NO" altLang="nb-NO" sz="800">
                  <a:solidFill>
                    <a:srgbClr val="000000"/>
                  </a:solidFill>
                  <a:latin typeface="Comic Sans MS" pitchFamily="66" charset="0"/>
                </a:rPr>
                <a:t> </a:t>
              </a:r>
            </a:p>
            <a:p>
              <a:pPr>
                <a:spcBef>
                  <a:spcPct val="0"/>
                </a:spcBef>
              </a:pPr>
              <a:r>
                <a:rPr lang="nb-NO" altLang="nb-NO" sz="900" b="1">
                  <a:solidFill>
                    <a:srgbClr val="000000"/>
                  </a:solidFill>
                  <a:latin typeface="Comic Sans MS" pitchFamily="66" charset="0"/>
                </a:rPr>
                <a:t>6.3</a:t>
              </a:r>
            </a:p>
          </p:txBody>
        </p:sp>
        <p:sp>
          <p:nvSpPr>
            <p:cNvPr id="7211" name="AutoShape 43"/>
            <p:cNvSpPr>
              <a:spLocks noChangeArrowheads="1"/>
            </p:cNvSpPr>
            <p:nvPr/>
          </p:nvSpPr>
          <p:spPr bwMode="auto">
            <a:xfrm>
              <a:off x="1655" y="1435"/>
              <a:ext cx="680" cy="363"/>
            </a:xfrm>
            <a:prstGeom prst="roundRect">
              <a:avLst>
                <a:gd name="adj" fmla="val 16667"/>
              </a:avLst>
            </a:prstGeom>
            <a:solidFill>
              <a:srgbClr val="D8FB8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18000"/>
            <a:lstStyle>
              <a:lvl1pPr>
                <a:defRPr>
                  <a:solidFill>
                    <a:schemeClr val="tx2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2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2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2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GB" altLang="nb-NO" sz="800">
                  <a:solidFill>
                    <a:srgbClr val="000000"/>
                  </a:solidFill>
                  <a:latin typeface="Comic Sans MS" pitchFamily="66" charset="0"/>
                </a:rPr>
                <a:t>Build and </a:t>
              </a:r>
              <a:br>
                <a:rPr lang="en-GB" altLang="nb-NO" sz="800">
                  <a:solidFill>
                    <a:srgbClr val="000000"/>
                  </a:solidFill>
                  <a:latin typeface="Comic Sans MS" pitchFamily="66" charset="0"/>
                </a:rPr>
              </a:br>
              <a:r>
                <a:rPr lang="en-GB" altLang="nb-NO" sz="800">
                  <a:solidFill>
                    <a:srgbClr val="000000"/>
                  </a:solidFill>
                  <a:latin typeface="Comic Sans MS" pitchFamily="66" charset="0"/>
                </a:rPr>
                <a:t>enhance process </a:t>
              </a:r>
              <a:br>
                <a:rPr lang="en-GB" altLang="nb-NO" sz="800">
                  <a:solidFill>
                    <a:srgbClr val="000000"/>
                  </a:solidFill>
                  <a:latin typeface="Comic Sans MS" pitchFamily="66" charset="0"/>
                </a:rPr>
              </a:br>
              <a:r>
                <a:rPr lang="en-GB" altLang="nb-NO" sz="800">
                  <a:solidFill>
                    <a:srgbClr val="000000"/>
                  </a:solidFill>
                  <a:latin typeface="Comic Sans MS" pitchFamily="66" charset="0"/>
                </a:rPr>
                <a:t>components</a:t>
              </a:r>
              <a:endParaRPr lang="nb-NO" altLang="nb-NO" sz="800">
                <a:solidFill>
                  <a:srgbClr val="000000"/>
                </a:solidFill>
                <a:latin typeface="Comic Sans MS" pitchFamily="66" charset="0"/>
              </a:endParaRPr>
            </a:p>
            <a:p>
              <a:pPr>
                <a:spcBef>
                  <a:spcPct val="0"/>
                </a:spcBef>
              </a:pPr>
              <a:r>
                <a:rPr lang="nb-NO" altLang="nb-NO" sz="900" b="1">
                  <a:solidFill>
                    <a:srgbClr val="000000"/>
                  </a:solidFill>
                  <a:latin typeface="Comic Sans MS" pitchFamily="66" charset="0"/>
                </a:rPr>
                <a:t>3.1</a:t>
              </a:r>
            </a:p>
          </p:txBody>
        </p:sp>
      </p:grpSp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682625" y="-27384"/>
            <a:ext cx="7632700" cy="144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r>
              <a:rPr lang="nb-NO" altLang="nb-NO" sz="4400" b="1" dirty="0" err="1">
                <a:solidFill>
                  <a:srgbClr val="00B050"/>
                </a:solidFill>
              </a:rPr>
              <a:t>Statistics</a:t>
            </a:r>
            <a:r>
              <a:rPr lang="nb-NO" altLang="nb-NO" sz="4400" b="1" dirty="0">
                <a:solidFill>
                  <a:srgbClr val="00B050"/>
                </a:solidFill>
              </a:rPr>
              <a:t> </a:t>
            </a:r>
            <a:r>
              <a:rPr lang="nb-NO" altLang="nb-NO" sz="4400" b="1" dirty="0" err="1">
                <a:solidFill>
                  <a:srgbClr val="00B050"/>
                </a:solidFill>
              </a:rPr>
              <a:t>Norways</a:t>
            </a:r>
            <a:r>
              <a:rPr lang="nb-NO" altLang="nb-NO" sz="4400" b="1" dirty="0">
                <a:solidFill>
                  <a:srgbClr val="00B050"/>
                </a:solidFill>
              </a:rPr>
              <a:t/>
            </a:r>
            <a:br>
              <a:rPr lang="nb-NO" altLang="nb-NO" sz="4400" b="1" dirty="0">
                <a:solidFill>
                  <a:srgbClr val="00B050"/>
                </a:solidFill>
              </a:rPr>
            </a:br>
            <a:r>
              <a:rPr lang="nb-NO" altLang="nb-NO" sz="4400" b="1" dirty="0" smtClean="0">
                <a:solidFill>
                  <a:srgbClr val="00B050"/>
                </a:solidFill>
              </a:rPr>
              <a:t>business </a:t>
            </a:r>
            <a:r>
              <a:rPr lang="nb-NO" altLang="nb-NO" sz="4400" b="1" dirty="0" err="1">
                <a:solidFill>
                  <a:srgbClr val="00B050"/>
                </a:solidFill>
              </a:rPr>
              <a:t>process</a:t>
            </a:r>
            <a:r>
              <a:rPr lang="nb-NO" altLang="nb-NO" sz="4400" b="1" dirty="0">
                <a:solidFill>
                  <a:srgbClr val="00B050"/>
                </a:solidFill>
              </a:rPr>
              <a:t> </a:t>
            </a:r>
            <a:r>
              <a:rPr lang="nb-NO" altLang="nb-NO" sz="4400" b="1" dirty="0" err="1">
                <a:solidFill>
                  <a:srgbClr val="00B050"/>
                </a:solidFill>
              </a:rPr>
              <a:t>model</a:t>
            </a:r>
            <a:endParaRPr lang="nb-NO" altLang="nb-NO" sz="4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87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686</TotalTime>
  <Words>1117</Words>
  <Application>Microsoft Office PowerPoint</Application>
  <PresentationFormat>On-screen Show (4:3)</PresentationFormat>
  <Paragraphs>300</Paragraphs>
  <Slides>14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Office-tema</vt:lpstr>
      <vt:lpstr>Modernization in Statistics Norway</vt:lpstr>
      <vt:lpstr>The Statistics Act (1989)</vt:lpstr>
      <vt:lpstr>Plans  2014</vt:lpstr>
      <vt:lpstr>Lean</vt:lpstr>
      <vt:lpstr>IT Cooperation</vt:lpstr>
      <vt:lpstr>International Standards</vt:lpstr>
      <vt:lpstr>Why do we need a BPM?</vt:lpstr>
      <vt:lpstr>PowerPoint Presentation</vt:lpstr>
      <vt:lpstr>PowerPoint Presentation</vt:lpstr>
      <vt:lpstr>Complete documentation on our Intranet</vt:lpstr>
      <vt:lpstr>We need consistent information</vt:lpstr>
      <vt:lpstr>GSBPM in Statistics Norway Streamlining Statistics Production</vt:lpstr>
      <vt:lpstr>PowerPoint Presentation</vt:lpstr>
      <vt:lpstr>Summary</vt:lpstr>
    </vt:vector>
  </TitlesOfParts>
  <Company>SSB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use of GSIM in Statistics Norway</dc:title>
  <dc:creator>Linnerud, Jenny</dc:creator>
  <cp:lastModifiedBy>kovarikova</cp:lastModifiedBy>
  <cp:revision>36</cp:revision>
  <dcterms:created xsi:type="dcterms:W3CDTF">2014-05-26T08:50:24Z</dcterms:created>
  <dcterms:modified xsi:type="dcterms:W3CDTF">2014-05-28T15:41:40Z</dcterms:modified>
</cp:coreProperties>
</file>