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50" r:id="rId6"/>
  </p:sldMasterIdLst>
  <p:notesMasterIdLst>
    <p:notesMasterId r:id="rId32"/>
  </p:notesMasterIdLst>
  <p:sldIdLst>
    <p:sldId id="256" r:id="rId7"/>
    <p:sldId id="257"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7290" autoAdjust="0"/>
  </p:normalViewPr>
  <p:slideViewPr>
    <p:cSldViewPr>
      <p:cViewPr>
        <p:scale>
          <a:sx n="73" d="100"/>
          <a:sy n="73" d="100"/>
        </p:scale>
        <p:origin x="-140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DC0C-7B8F-4C59-BF25-AC76EBDCF29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B6BA07F5-5DD5-4010-A977-EB5111642655}">
      <dgm:prSet phldrT="[Text]"/>
      <dgm:spPr>
        <a:solidFill>
          <a:srgbClr val="0070C0"/>
        </a:solidFill>
      </dgm:spPr>
      <dgm:t>
        <a:bodyPr/>
        <a:lstStyle/>
        <a:p>
          <a:r>
            <a:rPr lang="en-US" dirty="0"/>
            <a:t>Head  of Learning and Development</a:t>
          </a:r>
        </a:p>
      </dgm:t>
    </dgm:pt>
    <dgm:pt modelId="{1EC9792F-7E1F-4648-B371-B4EE1C096072}" type="parTrans" cxnId="{432FFC1C-2B6B-4456-98C8-D5F2050A988C}">
      <dgm:prSet/>
      <dgm:spPr/>
      <dgm:t>
        <a:bodyPr/>
        <a:lstStyle/>
        <a:p>
          <a:endParaRPr lang="en-US"/>
        </a:p>
      </dgm:t>
    </dgm:pt>
    <dgm:pt modelId="{EFDAC43F-8820-4C2E-A05A-6E6C127D49DB}" type="sibTrans" cxnId="{432FFC1C-2B6B-4456-98C8-D5F2050A988C}">
      <dgm:prSet/>
      <dgm:spPr/>
      <dgm:t>
        <a:bodyPr/>
        <a:lstStyle/>
        <a:p>
          <a:endParaRPr lang="en-US"/>
        </a:p>
      </dgm:t>
    </dgm:pt>
    <dgm:pt modelId="{548CB2E4-AE57-4D9C-B868-63A055148EBF}" type="asst">
      <dgm:prSet phldrT="[Text]"/>
      <dgm:spPr>
        <a:solidFill>
          <a:srgbClr val="C00000"/>
        </a:solidFill>
      </dgm:spPr>
      <dgm:t>
        <a:bodyPr/>
        <a:lstStyle/>
        <a:p>
          <a:r>
            <a:rPr lang="en-US" dirty="0"/>
            <a:t>Administrative support</a:t>
          </a:r>
        </a:p>
      </dgm:t>
    </dgm:pt>
    <dgm:pt modelId="{E95F7014-90E2-4C0C-8A09-2A3BAEEADD13}" type="parTrans" cxnId="{6A439C46-439F-488D-A66F-AF4E82A4F447}">
      <dgm:prSet/>
      <dgm:spPr/>
      <dgm:t>
        <a:bodyPr/>
        <a:lstStyle/>
        <a:p>
          <a:endParaRPr lang="en-US"/>
        </a:p>
      </dgm:t>
    </dgm:pt>
    <dgm:pt modelId="{6AFEDE93-055B-4D90-B281-FBDCAE887DCD}" type="sibTrans" cxnId="{6A439C46-439F-488D-A66F-AF4E82A4F447}">
      <dgm:prSet/>
      <dgm:spPr/>
      <dgm:t>
        <a:bodyPr/>
        <a:lstStyle/>
        <a:p>
          <a:endParaRPr lang="en-US"/>
        </a:p>
      </dgm:t>
    </dgm:pt>
    <dgm:pt modelId="{24B6F0AB-102D-42D3-8AF0-99FFE1410772}">
      <dgm:prSet phldrT="[Text]"/>
      <dgm:spPr>
        <a:solidFill>
          <a:srgbClr val="C00000"/>
        </a:solidFill>
      </dgm:spPr>
      <dgm:t>
        <a:bodyPr/>
        <a:lstStyle/>
        <a:p>
          <a:r>
            <a:rPr lang="en-US" dirty="0"/>
            <a:t>Trainers</a:t>
          </a:r>
        </a:p>
      </dgm:t>
    </dgm:pt>
    <dgm:pt modelId="{F46A5810-0DA9-45A6-B546-E9717B04BF27}" type="parTrans" cxnId="{FC7B338A-1B8E-4A0A-BF59-832C69F26864}">
      <dgm:prSet/>
      <dgm:spPr/>
      <dgm:t>
        <a:bodyPr/>
        <a:lstStyle/>
        <a:p>
          <a:endParaRPr lang="en-US"/>
        </a:p>
      </dgm:t>
    </dgm:pt>
    <dgm:pt modelId="{AE22B564-4B88-4156-821A-F2CB1AA9A17D}" type="sibTrans" cxnId="{FC7B338A-1B8E-4A0A-BF59-832C69F26864}">
      <dgm:prSet/>
      <dgm:spPr/>
      <dgm:t>
        <a:bodyPr/>
        <a:lstStyle/>
        <a:p>
          <a:endParaRPr lang="en-US"/>
        </a:p>
      </dgm:t>
    </dgm:pt>
    <dgm:pt modelId="{0043ED3B-FD2C-43E2-BB01-B6AC875254B9}" type="pres">
      <dgm:prSet presAssocID="{A8FCDC0C-7B8F-4C59-BF25-AC76EBDCF294}" presName="hierChild1" presStyleCnt="0">
        <dgm:presLayoutVars>
          <dgm:orgChart val="1"/>
          <dgm:chPref val="1"/>
          <dgm:dir/>
          <dgm:animOne val="branch"/>
          <dgm:animLvl val="lvl"/>
          <dgm:resizeHandles/>
        </dgm:presLayoutVars>
      </dgm:prSet>
      <dgm:spPr/>
      <dgm:t>
        <a:bodyPr/>
        <a:lstStyle/>
        <a:p>
          <a:endParaRPr lang="en-GB"/>
        </a:p>
      </dgm:t>
    </dgm:pt>
    <dgm:pt modelId="{881C0BF2-2986-44F5-B395-568AD0CD92AD}" type="pres">
      <dgm:prSet presAssocID="{B6BA07F5-5DD5-4010-A977-EB5111642655}" presName="hierRoot1" presStyleCnt="0">
        <dgm:presLayoutVars>
          <dgm:hierBranch val="init"/>
        </dgm:presLayoutVars>
      </dgm:prSet>
      <dgm:spPr/>
    </dgm:pt>
    <dgm:pt modelId="{2A4001C1-9DD6-4B12-91BA-EC36EA0D3674}" type="pres">
      <dgm:prSet presAssocID="{B6BA07F5-5DD5-4010-A977-EB5111642655}" presName="rootComposite1" presStyleCnt="0"/>
      <dgm:spPr/>
    </dgm:pt>
    <dgm:pt modelId="{396CB2D7-CF49-48D6-834C-7FCC67E7DD40}" type="pres">
      <dgm:prSet presAssocID="{B6BA07F5-5DD5-4010-A977-EB5111642655}" presName="rootText1" presStyleLbl="node0" presStyleIdx="0" presStyleCnt="1">
        <dgm:presLayoutVars>
          <dgm:chPref val="3"/>
        </dgm:presLayoutVars>
      </dgm:prSet>
      <dgm:spPr/>
      <dgm:t>
        <a:bodyPr/>
        <a:lstStyle/>
        <a:p>
          <a:endParaRPr lang="en-GB"/>
        </a:p>
      </dgm:t>
    </dgm:pt>
    <dgm:pt modelId="{7B833224-9829-4073-8074-C7FD8457677A}" type="pres">
      <dgm:prSet presAssocID="{B6BA07F5-5DD5-4010-A977-EB5111642655}" presName="rootConnector1" presStyleLbl="node1" presStyleIdx="0" presStyleCnt="0"/>
      <dgm:spPr/>
      <dgm:t>
        <a:bodyPr/>
        <a:lstStyle/>
        <a:p>
          <a:endParaRPr lang="en-GB"/>
        </a:p>
      </dgm:t>
    </dgm:pt>
    <dgm:pt modelId="{1769420B-4C21-4329-BF08-D85B456461E2}" type="pres">
      <dgm:prSet presAssocID="{B6BA07F5-5DD5-4010-A977-EB5111642655}" presName="hierChild2" presStyleCnt="0"/>
      <dgm:spPr/>
    </dgm:pt>
    <dgm:pt modelId="{CC2F2C55-2EBE-4E22-AF9F-5063D128D889}" type="pres">
      <dgm:prSet presAssocID="{F46A5810-0DA9-45A6-B546-E9717B04BF27}" presName="Name37" presStyleLbl="parChTrans1D2" presStyleIdx="0" presStyleCnt="2"/>
      <dgm:spPr/>
      <dgm:t>
        <a:bodyPr/>
        <a:lstStyle/>
        <a:p>
          <a:endParaRPr lang="en-GB"/>
        </a:p>
      </dgm:t>
    </dgm:pt>
    <dgm:pt modelId="{142CE83E-5086-4E28-9BE6-E077A176E8B4}" type="pres">
      <dgm:prSet presAssocID="{24B6F0AB-102D-42D3-8AF0-99FFE1410772}" presName="hierRoot2" presStyleCnt="0">
        <dgm:presLayoutVars>
          <dgm:hierBranch val="init"/>
        </dgm:presLayoutVars>
      </dgm:prSet>
      <dgm:spPr/>
    </dgm:pt>
    <dgm:pt modelId="{580D4145-C1FF-459E-8525-8EACF2A9224F}" type="pres">
      <dgm:prSet presAssocID="{24B6F0AB-102D-42D3-8AF0-99FFE1410772}" presName="rootComposite" presStyleCnt="0"/>
      <dgm:spPr/>
    </dgm:pt>
    <dgm:pt modelId="{9DC22C92-A67B-49AF-896D-05F69765D7DB}" type="pres">
      <dgm:prSet presAssocID="{24B6F0AB-102D-42D3-8AF0-99FFE1410772}" presName="rootText" presStyleLbl="node2" presStyleIdx="0" presStyleCnt="1">
        <dgm:presLayoutVars>
          <dgm:chPref val="3"/>
        </dgm:presLayoutVars>
      </dgm:prSet>
      <dgm:spPr/>
      <dgm:t>
        <a:bodyPr/>
        <a:lstStyle/>
        <a:p>
          <a:endParaRPr lang="en-GB"/>
        </a:p>
      </dgm:t>
    </dgm:pt>
    <dgm:pt modelId="{F172B615-8187-419A-B977-CB5B0F85F527}" type="pres">
      <dgm:prSet presAssocID="{24B6F0AB-102D-42D3-8AF0-99FFE1410772}" presName="rootConnector" presStyleLbl="node2" presStyleIdx="0" presStyleCnt="1"/>
      <dgm:spPr/>
      <dgm:t>
        <a:bodyPr/>
        <a:lstStyle/>
        <a:p>
          <a:endParaRPr lang="en-GB"/>
        </a:p>
      </dgm:t>
    </dgm:pt>
    <dgm:pt modelId="{B83CFB31-D747-4FFE-98EB-248DB7837F60}" type="pres">
      <dgm:prSet presAssocID="{24B6F0AB-102D-42D3-8AF0-99FFE1410772}" presName="hierChild4" presStyleCnt="0"/>
      <dgm:spPr/>
    </dgm:pt>
    <dgm:pt modelId="{3F5CFC4B-4F0A-4DED-8730-5CAE8CDDC528}" type="pres">
      <dgm:prSet presAssocID="{24B6F0AB-102D-42D3-8AF0-99FFE1410772}" presName="hierChild5" presStyleCnt="0"/>
      <dgm:spPr/>
    </dgm:pt>
    <dgm:pt modelId="{4F439F75-00F0-4F0D-A98C-FB786B5D2B61}" type="pres">
      <dgm:prSet presAssocID="{B6BA07F5-5DD5-4010-A977-EB5111642655}" presName="hierChild3" presStyleCnt="0"/>
      <dgm:spPr/>
    </dgm:pt>
    <dgm:pt modelId="{E9A566FF-E2A4-483D-83E5-7C33FF34F258}" type="pres">
      <dgm:prSet presAssocID="{E95F7014-90E2-4C0C-8A09-2A3BAEEADD13}" presName="Name111" presStyleLbl="parChTrans1D2" presStyleIdx="1" presStyleCnt="2"/>
      <dgm:spPr/>
      <dgm:t>
        <a:bodyPr/>
        <a:lstStyle/>
        <a:p>
          <a:endParaRPr lang="en-GB"/>
        </a:p>
      </dgm:t>
    </dgm:pt>
    <dgm:pt modelId="{2EBAC942-8E09-4854-B714-1A13F1B22068}" type="pres">
      <dgm:prSet presAssocID="{548CB2E4-AE57-4D9C-B868-63A055148EBF}" presName="hierRoot3" presStyleCnt="0">
        <dgm:presLayoutVars>
          <dgm:hierBranch val="init"/>
        </dgm:presLayoutVars>
      </dgm:prSet>
      <dgm:spPr/>
    </dgm:pt>
    <dgm:pt modelId="{E6839B05-F01F-4F95-8D57-2D7E79FE159E}" type="pres">
      <dgm:prSet presAssocID="{548CB2E4-AE57-4D9C-B868-63A055148EBF}" presName="rootComposite3" presStyleCnt="0"/>
      <dgm:spPr/>
    </dgm:pt>
    <dgm:pt modelId="{F6624A40-FCA9-44F9-9B2B-7822F3ED3D99}" type="pres">
      <dgm:prSet presAssocID="{548CB2E4-AE57-4D9C-B868-63A055148EBF}" presName="rootText3" presStyleLbl="asst1" presStyleIdx="0" presStyleCnt="1">
        <dgm:presLayoutVars>
          <dgm:chPref val="3"/>
        </dgm:presLayoutVars>
      </dgm:prSet>
      <dgm:spPr/>
      <dgm:t>
        <a:bodyPr/>
        <a:lstStyle/>
        <a:p>
          <a:endParaRPr lang="en-GB"/>
        </a:p>
      </dgm:t>
    </dgm:pt>
    <dgm:pt modelId="{CADC3BC6-4DFB-4109-8E46-D43F6B701680}" type="pres">
      <dgm:prSet presAssocID="{548CB2E4-AE57-4D9C-B868-63A055148EBF}" presName="rootConnector3" presStyleLbl="asst1" presStyleIdx="0" presStyleCnt="1"/>
      <dgm:spPr/>
      <dgm:t>
        <a:bodyPr/>
        <a:lstStyle/>
        <a:p>
          <a:endParaRPr lang="en-GB"/>
        </a:p>
      </dgm:t>
    </dgm:pt>
    <dgm:pt modelId="{4C7963EC-3F6A-4B3F-B8B6-07B5A7A9272F}" type="pres">
      <dgm:prSet presAssocID="{548CB2E4-AE57-4D9C-B868-63A055148EBF}" presName="hierChild6" presStyleCnt="0"/>
      <dgm:spPr/>
    </dgm:pt>
    <dgm:pt modelId="{BD91C18D-8541-4D00-BF72-056DDE9DBD0B}" type="pres">
      <dgm:prSet presAssocID="{548CB2E4-AE57-4D9C-B868-63A055148EBF}" presName="hierChild7" presStyleCnt="0"/>
      <dgm:spPr/>
    </dgm:pt>
  </dgm:ptLst>
  <dgm:cxnLst>
    <dgm:cxn modelId="{44025E58-F07A-4B9B-9AED-6E0B53CE4913}" type="presOf" srcId="{E95F7014-90E2-4C0C-8A09-2A3BAEEADD13}" destId="{E9A566FF-E2A4-483D-83E5-7C33FF34F258}" srcOrd="0" destOrd="0" presId="urn:microsoft.com/office/officeart/2005/8/layout/orgChart1"/>
    <dgm:cxn modelId="{D98B99A3-28C2-46BD-B3D6-1A2D0D5C0BE1}" type="presOf" srcId="{F46A5810-0DA9-45A6-B546-E9717B04BF27}" destId="{CC2F2C55-2EBE-4E22-AF9F-5063D128D889}" srcOrd="0" destOrd="0" presId="urn:microsoft.com/office/officeart/2005/8/layout/orgChart1"/>
    <dgm:cxn modelId="{A9D96635-5870-4216-AC35-142134143EF8}" type="presOf" srcId="{B6BA07F5-5DD5-4010-A977-EB5111642655}" destId="{396CB2D7-CF49-48D6-834C-7FCC67E7DD40}" srcOrd="0" destOrd="0" presId="urn:microsoft.com/office/officeart/2005/8/layout/orgChart1"/>
    <dgm:cxn modelId="{B25C2AD1-CB47-49AD-A380-2F097C1325F3}" type="presOf" srcId="{548CB2E4-AE57-4D9C-B868-63A055148EBF}" destId="{CADC3BC6-4DFB-4109-8E46-D43F6B701680}" srcOrd="1" destOrd="0" presId="urn:microsoft.com/office/officeart/2005/8/layout/orgChart1"/>
    <dgm:cxn modelId="{FC7B338A-1B8E-4A0A-BF59-832C69F26864}" srcId="{B6BA07F5-5DD5-4010-A977-EB5111642655}" destId="{24B6F0AB-102D-42D3-8AF0-99FFE1410772}" srcOrd="1" destOrd="0" parTransId="{F46A5810-0DA9-45A6-B546-E9717B04BF27}" sibTransId="{AE22B564-4B88-4156-821A-F2CB1AA9A17D}"/>
    <dgm:cxn modelId="{DDF2190A-3A27-45B4-80B3-81013689F903}" type="presOf" srcId="{24B6F0AB-102D-42D3-8AF0-99FFE1410772}" destId="{F172B615-8187-419A-B977-CB5B0F85F527}" srcOrd="1" destOrd="0" presId="urn:microsoft.com/office/officeart/2005/8/layout/orgChart1"/>
    <dgm:cxn modelId="{C682970D-12F8-4B5C-90BB-003F941B26DF}" type="presOf" srcId="{548CB2E4-AE57-4D9C-B868-63A055148EBF}" destId="{F6624A40-FCA9-44F9-9B2B-7822F3ED3D99}" srcOrd="0" destOrd="0" presId="urn:microsoft.com/office/officeart/2005/8/layout/orgChart1"/>
    <dgm:cxn modelId="{690D13A2-5FEF-4BB1-A3C7-06243418D0C0}" type="presOf" srcId="{A8FCDC0C-7B8F-4C59-BF25-AC76EBDCF294}" destId="{0043ED3B-FD2C-43E2-BB01-B6AC875254B9}" srcOrd="0" destOrd="0" presId="urn:microsoft.com/office/officeart/2005/8/layout/orgChart1"/>
    <dgm:cxn modelId="{432FFC1C-2B6B-4456-98C8-D5F2050A988C}" srcId="{A8FCDC0C-7B8F-4C59-BF25-AC76EBDCF294}" destId="{B6BA07F5-5DD5-4010-A977-EB5111642655}" srcOrd="0" destOrd="0" parTransId="{1EC9792F-7E1F-4648-B371-B4EE1C096072}" sibTransId="{EFDAC43F-8820-4C2E-A05A-6E6C127D49DB}"/>
    <dgm:cxn modelId="{4F1F625F-1832-4514-8DEF-B982AEFCA0ED}" type="presOf" srcId="{B6BA07F5-5DD5-4010-A977-EB5111642655}" destId="{7B833224-9829-4073-8074-C7FD8457677A}" srcOrd="1" destOrd="0" presId="urn:microsoft.com/office/officeart/2005/8/layout/orgChart1"/>
    <dgm:cxn modelId="{6A439C46-439F-488D-A66F-AF4E82A4F447}" srcId="{B6BA07F5-5DD5-4010-A977-EB5111642655}" destId="{548CB2E4-AE57-4D9C-B868-63A055148EBF}" srcOrd="0" destOrd="0" parTransId="{E95F7014-90E2-4C0C-8A09-2A3BAEEADD13}" sibTransId="{6AFEDE93-055B-4D90-B281-FBDCAE887DCD}"/>
    <dgm:cxn modelId="{76CEEB71-AA4A-435B-8511-161807D4D1D2}" type="presOf" srcId="{24B6F0AB-102D-42D3-8AF0-99FFE1410772}" destId="{9DC22C92-A67B-49AF-896D-05F69765D7DB}" srcOrd="0" destOrd="0" presId="urn:microsoft.com/office/officeart/2005/8/layout/orgChart1"/>
    <dgm:cxn modelId="{33F9D032-3671-4448-9A8D-1836F6B8EABA}" type="presParOf" srcId="{0043ED3B-FD2C-43E2-BB01-B6AC875254B9}" destId="{881C0BF2-2986-44F5-B395-568AD0CD92AD}" srcOrd="0" destOrd="0" presId="urn:microsoft.com/office/officeart/2005/8/layout/orgChart1"/>
    <dgm:cxn modelId="{D32F1B6B-902E-4920-A23C-AFC4AA819FCB}" type="presParOf" srcId="{881C0BF2-2986-44F5-B395-568AD0CD92AD}" destId="{2A4001C1-9DD6-4B12-91BA-EC36EA0D3674}" srcOrd="0" destOrd="0" presId="urn:microsoft.com/office/officeart/2005/8/layout/orgChart1"/>
    <dgm:cxn modelId="{F9F1E672-732F-48AC-8D2F-EEBD2E7C3F2B}" type="presParOf" srcId="{2A4001C1-9DD6-4B12-91BA-EC36EA0D3674}" destId="{396CB2D7-CF49-48D6-834C-7FCC67E7DD40}" srcOrd="0" destOrd="0" presId="urn:microsoft.com/office/officeart/2005/8/layout/orgChart1"/>
    <dgm:cxn modelId="{3D593DF4-4078-4385-872D-A17F9A67C0C9}" type="presParOf" srcId="{2A4001C1-9DD6-4B12-91BA-EC36EA0D3674}" destId="{7B833224-9829-4073-8074-C7FD8457677A}" srcOrd="1" destOrd="0" presId="urn:microsoft.com/office/officeart/2005/8/layout/orgChart1"/>
    <dgm:cxn modelId="{6AE141D1-4CFD-4995-9D55-0DF4756EB487}" type="presParOf" srcId="{881C0BF2-2986-44F5-B395-568AD0CD92AD}" destId="{1769420B-4C21-4329-BF08-D85B456461E2}" srcOrd="1" destOrd="0" presId="urn:microsoft.com/office/officeart/2005/8/layout/orgChart1"/>
    <dgm:cxn modelId="{F062E0DB-B56B-4453-B613-4A16D7B79E28}" type="presParOf" srcId="{1769420B-4C21-4329-BF08-D85B456461E2}" destId="{CC2F2C55-2EBE-4E22-AF9F-5063D128D889}" srcOrd="0" destOrd="0" presId="urn:microsoft.com/office/officeart/2005/8/layout/orgChart1"/>
    <dgm:cxn modelId="{297E3693-A145-40C8-837E-48ADD71F89CA}" type="presParOf" srcId="{1769420B-4C21-4329-BF08-D85B456461E2}" destId="{142CE83E-5086-4E28-9BE6-E077A176E8B4}" srcOrd="1" destOrd="0" presId="urn:microsoft.com/office/officeart/2005/8/layout/orgChart1"/>
    <dgm:cxn modelId="{31577280-A8E5-4B33-A2B2-4CF27670F61B}" type="presParOf" srcId="{142CE83E-5086-4E28-9BE6-E077A176E8B4}" destId="{580D4145-C1FF-459E-8525-8EACF2A9224F}" srcOrd="0" destOrd="0" presId="urn:microsoft.com/office/officeart/2005/8/layout/orgChart1"/>
    <dgm:cxn modelId="{9A9DC128-3AC6-474F-802D-148F2FA35651}" type="presParOf" srcId="{580D4145-C1FF-459E-8525-8EACF2A9224F}" destId="{9DC22C92-A67B-49AF-896D-05F69765D7DB}" srcOrd="0" destOrd="0" presId="urn:microsoft.com/office/officeart/2005/8/layout/orgChart1"/>
    <dgm:cxn modelId="{B1A342EB-F97C-4517-A9FF-F4E0CB7D34C1}" type="presParOf" srcId="{580D4145-C1FF-459E-8525-8EACF2A9224F}" destId="{F172B615-8187-419A-B977-CB5B0F85F527}" srcOrd="1" destOrd="0" presId="urn:microsoft.com/office/officeart/2005/8/layout/orgChart1"/>
    <dgm:cxn modelId="{F889AE4C-AAF3-4D0D-A42D-BC8E8D4AD70A}" type="presParOf" srcId="{142CE83E-5086-4E28-9BE6-E077A176E8B4}" destId="{B83CFB31-D747-4FFE-98EB-248DB7837F60}" srcOrd="1" destOrd="0" presId="urn:microsoft.com/office/officeart/2005/8/layout/orgChart1"/>
    <dgm:cxn modelId="{2FADAAFB-4880-4FF3-874C-2A775151DF01}" type="presParOf" srcId="{142CE83E-5086-4E28-9BE6-E077A176E8B4}" destId="{3F5CFC4B-4F0A-4DED-8730-5CAE8CDDC528}" srcOrd="2" destOrd="0" presId="urn:microsoft.com/office/officeart/2005/8/layout/orgChart1"/>
    <dgm:cxn modelId="{E5600FE6-54E3-4195-94A6-C700407D035A}" type="presParOf" srcId="{881C0BF2-2986-44F5-B395-568AD0CD92AD}" destId="{4F439F75-00F0-4F0D-A98C-FB786B5D2B61}" srcOrd="2" destOrd="0" presId="urn:microsoft.com/office/officeart/2005/8/layout/orgChart1"/>
    <dgm:cxn modelId="{F84E9AF7-3815-4476-A91F-361B41C607E4}" type="presParOf" srcId="{4F439F75-00F0-4F0D-A98C-FB786B5D2B61}" destId="{E9A566FF-E2A4-483D-83E5-7C33FF34F258}" srcOrd="0" destOrd="0" presId="urn:microsoft.com/office/officeart/2005/8/layout/orgChart1"/>
    <dgm:cxn modelId="{983B8954-A7AD-427F-9347-C810B67E31DA}" type="presParOf" srcId="{4F439F75-00F0-4F0D-A98C-FB786B5D2B61}" destId="{2EBAC942-8E09-4854-B714-1A13F1B22068}" srcOrd="1" destOrd="0" presId="urn:microsoft.com/office/officeart/2005/8/layout/orgChart1"/>
    <dgm:cxn modelId="{747D3255-79B5-44A2-ADCA-E6D6FE976C44}" type="presParOf" srcId="{2EBAC942-8E09-4854-B714-1A13F1B22068}" destId="{E6839B05-F01F-4F95-8D57-2D7E79FE159E}" srcOrd="0" destOrd="0" presId="urn:microsoft.com/office/officeart/2005/8/layout/orgChart1"/>
    <dgm:cxn modelId="{CC46B0F8-FCF1-4DA2-BBC5-DBB47F295353}" type="presParOf" srcId="{E6839B05-F01F-4F95-8D57-2D7E79FE159E}" destId="{F6624A40-FCA9-44F9-9B2B-7822F3ED3D99}" srcOrd="0" destOrd="0" presId="urn:microsoft.com/office/officeart/2005/8/layout/orgChart1"/>
    <dgm:cxn modelId="{45C6656F-E709-48A0-88E4-8EBB4244A7A7}" type="presParOf" srcId="{E6839B05-F01F-4F95-8D57-2D7E79FE159E}" destId="{CADC3BC6-4DFB-4109-8E46-D43F6B701680}" srcOrd="1" destOrd="0" presId="urn:microsoft.com/office/officeart/2005/8/layout/orgChart1"/>
    <dgm:cxn modelId="{8C873D13-AFCE-4B3B-858A-8FF57F6438CE}" type="presParOf" srcId="{2EBAC942-8E09-4854-B714-1A13F1B22068}" destId="{4C7963EC-3F6A-4B3F-B8B6-07B5A7A9272F}" srcOrd="1" destOrd="0" presId="urn:microsoft.com/office/officeart/2005/8/layout/orgChart1"/>
    <dgm:cxn modelId="{5E065C30-B0D7-4CA3-99F1-753E5B2E29EB}" type="presParOf" srcId="{2EBAC942-8E09-4854-B714-1A13F1B22068}" destId="{BD91C18D-8541-4D00-BF72-056DDE9DBD0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9418B1-A1BC-4F22-9C78-9565232E90D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CC4624E-D1F3-4DA3-93F1-3B1F7B852377}">
      <dgm:prSet phldrT="[Text]"/>
      <dgm:spPr>
        <a:solidFill>
          <a:srgbClr val="0070C0"/>
        </a:solidFill>
      </dgm:spPr>
      <dgm:t>
        <a:bodyPr/>
        <a:lstStyle/>
        <a:p>
          <a:r>
            <a:rPr lang="en-US" dirty="0"/>
            <a:t>Leadership</a:t>
          </a:r>
        </a:p>
      </dgm:t>
    </dgm:pt>
    <dgm:pt modelId="{885C9828-FFC6-4943-8278-637EED719491}" type="parTrans" cxnId="{971BF0AD-EF34-4BF1-946F-DED26F72BD4B}">
      <dgm:prSet/>
      <dgm:spPr/>
      <dgm:t>
        <a:bodyPr/>
        <a:lstStyle/>
        <a:p>
          <a:endParaRPr lang="en-US"/>
        </a:p>
      </dgm:t>
    </dgm:pt>
    <dgm:pt modelId="{A4B83E4A-0876-4C9B-83E1-E180972FBD98}" type="sibTrans" cxnId="{971BF0AD-EF34-4BF1-946F-DED26F72BD4B}">
      <dgm:prSet/>
      <dgm:spPr/>
      <dgm:t>
        <a:bodyPr/>
        <a:lstStyle/>
        <a:p>
          <a:endParaRPr lang="en-US"/>
        </a:p>
      </dgm:t>
    </dgm:pt>
    <dgm:pt modelId="{282D7467-D705-4513-B1DA-47EDEC017123}" type="asst">
      <dgm:prSet phldrT="[Text]"/>
      <dgm:spPr>
        <a:solidFill>
          <a:srgbClr val="0070C0"/>
        </a:solidFill>
      </dgm:spPr>
      <dgm:t>
        <a:bodyPr/>
        <a:lstStyle/>
        <a:p>
          <a:r>
            <a:rPr lang="en-US" dirty="0"/>
            <a:t>Central L&amp;D Function</a:t>
          </a:r>
        </a:p>
      </dgm:t>
    </dgm:pt>
    <dgm:pt modelId="{DEA4C27E-6931-45DA-B030-30DB76B3C09F}" type="parTrans" cxnId="{C8FE9055-A34B-4EAE-8FDC-9CA8230C6882}">
      <dgm:prSet/>
      <dgm:spPr/>
      <dgm:t>
        <a:bodyPr/>
        <a:lstStyle/>
        <a:p>
          <a:endParaRPr lang="en-US"/>
        </a:p>
      </dgm:t>
    </dgm:pt>
    <dgm:pt modelId="{E46054D0-2156-40E9-8B72-64A0C4BDBE3C}" type="sibTrans" cxnId="{C8FE9055-A34B-4EAE-8FDC-9CA8230C6882}">
      <dgm:prSet/>
      <dgm:spPr/>
      <dgm:t>
        <a:bodyPr/>
        <a:lstStyle/>
        <a:p>
          <a:endParaRPr lang="en-US"/>
        </a:p>
      </dgm:t>
    </dgm:pt>
    <dgm:pt modelId="{930F800F-9689-49F9-A78D-3E725C7B2C79}">
      <dgm:prSet phldrT="[Text]"/>
      <dgm:spPr>
        <a:solidFill>
          <a:srgbClr val="FF0000"/>
        </a:solidFill>
      </dgm:spPr>
      <dgm:t>
        <a:bodyPr/>
        <a:lstStyle/>
        <a:p>
          <a:r>
            <a:rPr lang="en-US" dirty="0"/>
            <a:t>Team L&amp;D</a:t>
          </a:r>
        </a:p>
      </dgm:t>
    </dgm:pt>
    <dgm:pt modelId="{42EC640C-C9B1-4AA8-9D49-CE5B242EE8CC}" type="parTrans" cxnId="{1D76C0FB-C1F9-4DF3-B26B-0EBAF514C4A3}">
      <dgm:prSet/>
      <dgm:spPr/>
      <dgm:t>
        <a:bodyPr/>
        <a:lstStyle/>
        <a:p>
          <a:endParaRPr lang="en-US"/>
        </a:p>
      </dgm:t>
    </dgm:pt>
    <dgm:pt modelId="{916F7DCB-E332-4C53-A37E-CB299587CCFD}" type="sibTrans" cxnId="{1D76C0FB-C1F9-4DF3-B26B-0EBAF514C4A3}">
      <dgm:prSet/>
      <dgm:spPr/>
      <dgm:t>
        <a:bodyPr/>
        <a:lstStyle/>
        <a:p>
          <a:endParaRPr lang="en-US"/>
        </a:p>
      </dgm:t>
    </dgm:pt>
    <dgm:pt modelId="{61ED4565-BA96-4345-9693-D763ED5101B2}">
      <dgm:prSet phldrT="[Text]"/>
      <dgm:spPr>
        <a:solidFill>
          <a:srgbClr val="FF0000"/>
        </a:solidFill>
      </dgm:spPr>
      <dgm:t>
        <a:bodyPr/>
        <a:lstStyle/>
        <a:p>
          <a:r>
            <a:rPr lang="en-US" dirty="0"/>
            <a:t>Team L&amp;D</a:t>
          </a:r>
        </a:p>
      </dgm:t>
    </dgm:pt>
    <dgm:pt modelId="{69A60456-FB9B-48C7-A813-DCA16C582AF2}" type="parTrans" cxnId="{6DBE3B6B-452F-4E6D-86B6-67B2078E9021}">
      <dgm:prSet/>
      <dgm:spPr/>
      <dgm:t>
        <a:bodyPr/>
        <a:lstStyle/>
        <a:p>
          <a:endParaRPr lang="en-US"/>
        </a:p>
      </dgm:t>
    </dgm:pt>
    <dgm:pt modelId="{968AB2F4-AA3C-46A9-A357-C556161A6372}" type="sibTrans" cxnId="{6DBE3B6B-452F-4E6D-86B6-67B2078E9021}">
      <dgm:prSet/>
      <dgm:spPr/>
      <dgm:t>
        <a:bodyPr/>
        <a:lstStyle/>
        <a:p>
          <a:endParaRPr lang="en-US"/>
        </a:p>
      </dgm:t>
    </dgm:pt>
    <dgm:pt modelId="{A2D6EDD9-DE62-4FA7-A815-B059A1E71AF5}">
      <dgm:prSet phldrT="[Text]"/>
      <dgm:spPr>
        <a:solidFill>
          <a:srgbClr val="FF0000"/>
        </a:solidFill>
      </dgm:spPr>
      <dgm:t>
        <a:bodyPr/>
        <a:lstStyle/>
        <a:p>
          <a:r>
            <a:rPr lang="en-US"/>
            <a:t>Team L&amp;D</a:t>
          </a:r>
        </a:p>
      </dgm:t>
    </dgm:pt>
    <dgm:pt modelId="{D539EFD1-BAB4-48B1-9F2A-0815008C4A84}" type="parTrans" cxnId="{FD77FB0B-EECD-41A5-A005-C99ECF8B6BD0}">
      <dgm:prSet/>
      <dgm:spPr/>
      <dgm:t>
        <a:bodyPr/>
        <a:lstStyle/>
        <a:p>
          <a:endParaRPr lang="en-US"/>
        </a:p>
      </dgm:t>
    </dgm:pt>
    <dgm:pt modelId="{F6676ECD-E831-448F-A254-4DE78EFC69C6}" type="sibTrans" cxnId="{FD77FB0B-EECD-41A5-A005-C99ECF8B6BD0}">
      <dgm:prSet/>
      <dgm:spPr/>
      <dgm:t>
        <a:bodyPr/>
        <a:lstStyle/>
        <a:p>
          <a:endParaRPr lang="en-US"/>
        </a:p>
      </dgm:t>
    </dgm:pt>
    <dgm:pt modelId="{FB3140BB-771F-4B73-B0E5-4DBDA3FD5E15}" type="pres">
      <dgm:prSet presAssocID="{949418B1-A1BC-4F22-9C78-9565232E90D4}" presName="hierChild1" presStyleCnt="0">
        <dgm:presLayoutVars>
          <dgm:orgChart val="1"/>
          <dgm:chPref val="1"/>
          <dgm:dir/>
          <dgm:animOne val="branch"/>
          <dgm:animLvl val="lvl"/>
          <dgm:resizeHandles/>
        </dgm:presLayoutVars>
      </dgm:prSet>
      <dgm:spPr/>
      <dgm:t>
        <a:bodyPr/>
        <a:lstStyle/>
        <a:p>
          <a:endParaRPr lang="en-GB"/>
        </a:p>
      </dgm:t>
    </dgm:pt>
    <dgm:pt modelId="{3D41D284-C2F4-4AFA-9853-BFB34E9AFF01}" type="pres">
      <dgm:prSet presAssocID="{ECC4624E-D1F3-4DA3-93F1-3B1F7B852377}" presName="hierRoot1" presStyleCnt="0">
        <dgm:presLayoutVars>
          <dgm:hierBranch val="init"/>
        </dgm:presLayoutVars>
      </dgm:prSet>
      <dgm:spPr/>
    </dgm:pt>
    <dgm:pt modelId="{B5B650C5-3B80-4141-8C6D-68544E87649F}" type="pres">
      <dgm:prSet presAssocID="{ECC4624E-D1F3-4DA3-93F1-3B1F7B852377}" presName="rootComposite1" presStyleCnt="0"/>
      <dgm:spPr/>
    </dgm:pt>
    <dgm:pt modelId="{D360DDFE-D1AE-4C7B-9B48-9274903D6FD6}" type="pres">
      <dgm:prSet presAssocID="{ECC4624E-D1F3-4DA3-93F1-3B1F7B852377}" presName="rootText1" presStyleLbl="node0" presStyleIdx="0" presStyleCnt="1">
        <dgm:presLayoutVars>
          <dgm:chPref val="3"/>
        </dgm:presLayoutVars>
      </dgm:prSet>
      <dgm:spPr/>
      <dgm:t>
        <a:bodyPr/>
        <a:lstStyle/>
        <a:p>
          <a:endParaRPr lang="en-GB"/>
        </a:p>
      </dgm:t>
    </dgm:pt>
    <dgm:pt modelId="{6AE29DBF-BAF7-48D9-AF50-B5199C5E8A3B}" type="pres">
      <dgm:prSet presAssocID="{ECC4624E-D1F3-4DA3-93F1-3B1F7B852377}" presName="rootConnector1" presStyleLbl="node1" presStyleIdx="0" presStyleCnt="0"/>
      <dgm:spPr/>
      <dgm:t>
        <a:bodyPr/>
        <a:lstStyle/>
        <a:p>
          <a:endParaRPr lang="en-GB"/>
        </a:p>
      </dgm:t>
    </dgm:pt>
    <dgm:pt modelId="{9D8B035C-8E7B-4B3D-94DD-DFCB570C225A}" type="pres">
      <dgm:prSet presAssocID="{ECC4624E-D1F3-4DA3-93F1-3B1F7B852377}" presName="hierChild2" presStyleCnt="0"/>
      <dgm:spPr/>
    </dgm:pt>
    <dgm:pt modelId="{1D01CA0A-BF33-4837-B28A-2CBF9967704B}" type="pres">
      <dgm:prSet presAssocID="{42EC640C-C9B1-4AA8-9D49-CE5B242EE8CC}" presName="Name37" presStyleLbl="parChTrans1D2" presStyleIdx="0" presStyleCnt="4"/>
      <dgm:spPr/>
      <dgm:t>
        <a:bodyPr/>
        <a:lstStyle/>
        <a:p>
          <a:endParaRPr lang="en-GB"/>
        </a:p>
      </dgm:t>
    </dgm:pt>
    <dgm:pt modelId="{E82B0FF2-32C4-4A67-B73B-F906886D4388}" type="pres">
      <dgm:prSet presAssocID="{930F800F-9689-49F9-A78D-3E725C7B2C79}" presName="hierRoot2" presStyleCnt="0">
        <dgm:presLayoutVars>
          <dgm:hierBranch val="init"/>
        </dgm:presLayoutVars>
      </dgm:prSet>
      <dgm:spPr/>
    </dgm:pt>
    <dgm:pt modelId="{363BE0EB-7093-4A73-A879-337459F69A51}" type="pres">
      <dgm:prSet presAssocID="{930F800F-9689-49F9-A78D-3E725C7B2C79}" presName="rootComposite" presStyleCnt="0"/>
      <dgm:spPr/>
    </dgm:pt>
    <dgm:pt modelId="{CE86FEF5-0809-4EED-9881-E1F8001D79BD}" type="pres">
      <dgm:prSet presAssocID="{930F800F-9689-49F9-A78D-3E725C7B2C79}" presName="rootText" presStyleLbl="node2" presStyleIdx="0" presStyleCnt="3">
        <dgm:presLayoutVars>
          <dgm:chPref val="3"/>
        </dgm:presLayoutVars>
      </dgm:prSet>
      <dgm:spPr/>
      <dgm:t>
        <a:bodyPr/>
        <a:lstStyle/>
        <a:p>
          <a:endParaRPr lang="en-GB"/>
        </a:p>
      </dgm:t>
    </dgm:pt>
    <dgm:pt modelId="{3F34481F-FA81-489A-9C58-E4E235C78E43}" type="pres">
      <dgm:prSet presAssocID="{930F800F-9689-49F9-A78D-3E725C7B2C79}" presName="rootConnector" presStyleLbl="node2" presStyleIdx="0" presStyleCnt="3"/>
      <dgm:spPr/>
      <dgm:t>
        <a:bodyPr/>
        <a:lstStyle/>
        <a:p>
          <a:endParaRPr lang="en-GB"/>
        </a:p>
      </dgm:t>
    </dgm:pt>
    <dgm:pt modelId="{5FBA976C-013E-438C-9639-B68761914068}" type="pres">
      <dgm:prSet presAssocID="{930F800F-9689-49F9-A78D-3E725C7B2C79}" presName="hierChild4" presStyleCnt="0"/>
      <dgm:spPr/>
    </dgm:pt>
    <dgm:pt modelId="{C4F8EBA4-41BC-4CAD-B961-7F5235AFF064}" type="pres">
      <dgm:prSet presAssocID="{930F800F-9689-49F9-A78D-3E725C7B2C79}" presName="hierChild5" presStyleCnt="0"/>
      <dgm:spPr/>
    </dgm:pt>
    <dgm:pt modelId="{BF5823E4-2C20-4821-9F78-44958519E068}" type="pres">
      <dgm:prSet presAssocID="{69A60456-FB9B-48C7-A813-DCA16C582AF2}" presName="Name37" presStyleLbl="parChTrans1D2" presStyleIdx="1" presStyleCnt="4"/>
      <dgm:spPr/>
      <dgm:t>
        <a:bodyPr/>
        <a:lstStyle/>
        <a:p>
          <a:endParaRPr lang="en-GB"/>
        </a:p>
      </dgm:t>
    </dgm:pt>
    <dgm:pt modelId="{18346140-3FD0-4D72-AE53-012545E4B4CE}" type="pres">
      <dgm:prSet presAssocID="{61ED4565-BA96-4345-9693-D763ED5101B2}" presName="hierRoot2" presStyleCnt="0">
        <dgm:presLayoutVars>
          <dgm:hierBranch val="init"/>
        </dgm:presLayoutVars>
      </dgm:prSet>
      <dgm:spPr/>
    </dgm:pt>
    <dgm:pt modelId="{0EE2EC26-060A-4601-9B90-CBE291846677}" type="pres">
      <dgm:prSet presAssocID="{61ED4565-BA96-4345-9693-D763ED5101B2}" presName="rootComposite" presStyleCnt="0"/>
      <dgm:spPr/>
    </dgm:pt>
    <dgm:pt modelId="{ADC33CE0-AF45-4725-9C0D-F2FFCE3C6C7A}" type="pres">
      <dgm:prSet presAssocID="{61ED4565-BA96-4345-9693-D763ED5101B2}" presName="rootText" presStyleLbl="node2" presStyleIdx="1" presStyleCnt="3">
        <dgm:presLayoutVars>
          <dgm:chPref val="3"/>
        </dgm:presLayoutVars>
      </dgm:prSet>
      <dgm:spPr/>
      <dgm:t>
        <a:bodyPr/>
        <a:lstStyle/>
        <a:p>
          <a:endParaRPr lang="en-GB"/>
        </a:p>
      </dgm:t>
    </dgm:pt>
    <dgm:pt modelId="{B44CE70D-1AAE-4144-94E4-20E42A93F288}" type="pres">
      <dgm:prSet presAssocID="{61ED4565-BA96-4345-9693-D763ED5101B2}" presName="rootConnector" presStyleLbl="node2" presStyleIdx="1" presStyleCnt="3"/>
      <dgm:spPr/>
      <dgm:t>
        <a:bodyPr/>
        <a:lstStyle/>
        <a:p>
          <a:endParaRPr lang="en-GB"/>
        </a:p>
      </dgm:t>
    </dgm:pt>
    <dgm:pt modelId="{F9032E50-301E-474A-A2C2-EDC90FD0C70B}" type="pres">
      <dgm:prSet presAssocID="{61ED4565-BA96-4345-9693-D763ED5101B2}" presName="hierChild4" presStyleCnt="0"/>
      <dgm:spPr/>
    </dgm:pt>
    <dgm:pt modelId="{471D5BEC-EAEF-4CFC-A163-AE7032921EEB}" type="pres">
      <dgm:prSet presAssocID="{61ED4565-BA96-4345-9693-D763ED5101B2}" presName="hierChild5" presStyleCnt="0"/>
      <dgm:spPr/>
    </dgm:pt>
    <dgm:pt modelId="{1B660399-092E-4B55-BB24-38FF12D61258}" type="pres">
      <dgm:prSet presAssocID="{D539EFD1-BAB4-48B1-9F2A-0815008C4A84}" presName="Name37" presStyleLbl="parChTrans1D2" presStyleIdx="2" presStyleCnt="4"/>
      <dgm:spPr/>
      <dgm:t>
        <a:bodyPr/>
        <a:lstStyle/>
        <a:p>
          <a:endParaRPr lang="en-GB"/>
        </a:p>
      </dgm:t>
    </dgm:pt>
    <dgm:pt modelId="{404836F1-C82F-4BA0-815A-3DA2914E99F3}" type="pres">
      <dgm:prSet presAssocID="{A2D6EDD9-DE62-4FA7-A815-B059A1E71AF5}" presName="hierRoot2" presStyleCnt="0">
        <dgm:presLayoutVars>
          <dgm:hierBranch val="init"/>
        </dgm:presLayoutVars>
      </dgm:prSet>
      <dgm:spPr/>
    </dgm:pt>
    <dgm:pt modelId="{43967FD0-174B-4644-946F-37A20406E72D}" type="pres">
      <dgm:prSet presAssocID="{A2D6EDD9-DE62-4FA7-A815-B059A1E71AF5}" presName="rootComposite" presStyleCnt="0"/>
      <dgm:spPr/>
    </dgm:pt>
    <dgm:pt modelId="{D8234422-F9A3-4970-BBCC-93334895753F}" type="pres">
      <dgm:prSet presAssocID="{A2D6EDD9-DE62-4FA7-A815-B059A1E71AF5}" presName="rootText" presStyleLbl="node2" presStyleIdx="2" presStyleCnt="3">
        <dgm:presLayoutVars>
          <dgm:chPref val="3"/>
        </dgm:presLayoutVars>
      </dgm:prSet>
      <dgm:spPr/>
      <dgm:t>
        <a:bodyPr/>
        <a:lstStyle/>
        <a:p>
          <a:endParaRPr lang="en-GB"/>
        </a:p>
      </dgm:t>
    </dgm:pt>
    <dgm:pt modelId="{A1A45DD0-2993-40CB-BCD8-FB1F5F8D4EC5}" type="pres">
      <dgm:prSet presAssocID="{A2D6EDD9-DE62-4FA7-A815-B059A1E71AF5}" presName="rootConnector" presStyleLbl="node2" presStyleIdx="2" presStyleCnt="3"/>
      <dgm:spPr/>
      <dgm:t>
        <a:bodyPr/>
        <a:lstStyle/>
        <a:p>
          <a:endParaRPr lang="en-GB"/>
        </a:p>
      </dgm:t>
    </dgm:pt>
    <dgm:pt modelId="{7EA08AC1-9139-4A76-AF2D-BD2C097E93FE}" type="pres">
      <dgm:prSet presAssocID="{A2D6EDD9-DE62-4FA7-A815-B059A1E71AF5}" presName="hierChild4" presStyleCnt="0"/>
      <dgm:spPr/>
    </dgm:pt>
    <dgm:pt modelId="{0BA044EC-7B35-4179-8EE8-F30289504BC6}" type="pres">
      <dgm:prSet presAssocID="{A2D6EDD9-DE62-4FA7-A815-B059A1E71AF5}" presName="hierChild5" presStyleCnt="0"/>
      <dgm:spPr/>
    </dgm:pt>
    <dgm:pt modelId="{A2C9145E-1755-48A1-92B8-7FCBD563AA9D}" type="pres">
      <dgm:prSet presAssocID="{ECC4624E-D1F3-4DA3-93F1-3B1F7B852377}" presName="hierChild3" presStyleCnt="0"/>
      <dgm:spPr/>
    </dgm:pt>
    <dgm:pt modelId="{F7A50759-0F53-4CFA-BA6C-7FBE50C6F327}" type="pres">
      <dgm:prSet presAssocID="{DEA4C27E-6931-45DA-B030-30DB76B3C09F}" presName="Name111" presStyleLbl="parChTrans1D2" presStyleIdx="3" presStyleCnt="4"/>
      <dgm:spPr/>
      <dgm:t>
        <a:bodyPr/>
        <a:lstStyle/>
        <a:p>
          <a:endParaRPr lang="en-GB"/>
        </a:p>
      </dgm:t>
    </dgm:pt>
    <dgm:pt modelId="{B551F1BC-8D91-4D46-8833-AEFFDCD4362B}" type="pres">
      <dgm:prSet presAssocID="{282D7467-D705-4513-B1DA-47EDEC017123}" presName="hierRoot3" presStyleCnt="0">
        <dgm:presLayoutVars>
          <dgm:hierBranch val="init"/>
        </dgm:presLayoutVars>
      </dgm:prSet>
      <dgm:spPr/>
    </dgm:pt>
    <dgm:pt modelId="{F4201C9B-30AF-4614-96C2-F54A8BF7791D}" type="pres">
      <dgm:prSet presAssocID="{282D7467-D705-4513-B1DA-47EDEC017123}" presName="rootComposite3" presStyleCnt="0"/>
      <dgm:spPr/>
    </dgm:pt>
    <dgm:pt modelId="{0160E8F6-D32B-4B37-A810-8A59AC4F32C4}" type="pres">
      <dgm:prSet presAssocID="{282D7467-D705-4513-B1DA-47EDEC017123}" presName="rootText3" presStyleLbl="asst1" presStyleIdx="0" presStyleCnt="1" custLinFactNeighborX="60500" custLinFactNeighborY="-9620">
        <dgm:presLayoutVars>
          <dgm:chPref val="3"/>
        </dgm:presLayoutVars>
      </dgm:prSet>
      <dgm:spPr/>
      <dgm:t>
        <a:bodyPr/>
        <a:lstStyle/>
        <a:p>
          <a:endParaRPr lang="en-GB"/>
        </a:p>
      </dgm:t>
    </dgm:pt>
    <dgm:pt modelId="{DDD3B745-5B09-405B-917A-BE85C8F2B921}" type="pres">
      <dgm:prSet presAssocID="{282D7467-D705-4513-B1DA-47EDEC017123}" presName="rootConnector3" presStyleLbl="asst1" presStyleIdx="0" presStyleCnt="1"/>
      <dgm:spPr/>
      <dgm:t>
        <a:bodyPr/>
        <a:lstStyle/>
        <a:p>
          <a:endParaRPr lang="en-GB"/>
        </a:p>
      </dgm:t>
    </dgm:pt>
    <dgm:pt modelId="{A368461E-991F-4CC4-84AF-AE12190B655F}" type="pres">
      <dgm:prSet presAssocID="{282D7467-D705-4513-B1DA-47EDEC017123}" presName="hierChild6" presStyleCnt="0"/>
      <dgm:spPr/>
    </dgm:pt>
    <dgm:pt modelId="{57768394-9CED-4847-B7C6-8831A1CFA4FE}" type="pres">
      <dgm:prSet presAssocID="{282D7467-D705-4513-B1DA-47EDEC017123}" presName="hierChild7" presStyleCnt="0"/>
      <dgm:spPr/>
    </dgm:pt>
  </dgm:ptLst>
  <dgm:cxnLst>
    <dgm:cxn modelId="{42D4A3B2-F399-4AD8-B29B-EA29810D23F5}" type="presOf" srcId="{42EC640C-C9B1-4AA8-9D49-CE5B242EE8CC}" destId="{1D01CA0A-BF33-4837-B28A-2CBF9967704B}" srcOrd="0" destOrd="0" presId="urn:microsoft.com/office/officeart/2005/8/layout/orgChart1"/>
    <dgm:cxn modelId="{2D11D6DA-106B-45E1-A01F-82A4FE99937C}" type="presOf" srcId="{949418B1-A1BC-4F22-9C78-9565232E90D4}" destId="{FB3140BB-771F-4B73-B0E5-4DBDA3FD5E15}" srcOrd="0" destOrd="0" presId="urn:microsoft.com/office/officeart/2005/8/layout/orgChart1"/>
    <dgm:cxn modelId="{8749A65B-D260-48CF-96B8-EB3AEFC47D71}" type="presOf" srcId="{282D7467-D705-4513-B1DA-47EDEC017123}" destId="{DDD3B745-5B09-405B-917A-BE85C8F2B921}" srcOrd="1" destOrd="0" presId="urn:microsoft.com/office/officeart/2005/8/layout/orgChart1"/>
    <dgm:cxn modelId="{D9CC9096-5291-4166-80B1-0845E6D49404}" type="presOf" srcId="{930F800F-9689-49F9-A78D-3E725C7B2C79}" destId="{CE86FEF5-0809-4EED-9881-E1F8001D79BD}" srcOrd="0" destOrd="0" presId="urn:microsoft.com/office/officeart/2005/8/layout/orgChart1"/>
    <dgm:cxn modelId="{4EE65DAE-5B2B-4A6D-B578-FE873BA16ACF}" type="presOf" srcId="{61ED4565-BA96-4345-9693-D763ED5101B2}" destId="{ADC33CE0-AF45-4725-9C0D-F2FFCE3C6C7A}" srcOrd="0" destOrd="0" presId="urn:microsoft.com/office/officeart/2005/8/layout/orgChart1"/>
    <dgm:cxn modelId="{C13E5991-43C8-4946-8A65-27E1543EF75A}" type="presOf" srcId="{DEA4C27E-6931-45DA-B030-30DB76B3C09F}" destId="{F7A50759-0F53-4CFA-BA6C-7FBE50C6F327}" srcOrd="0" destOrd="0" presId="urn:microsoft.com/office/officeart/2005/8/layout/orgChart1"/>
    <dgm:cxn modelId="{971BF0AD-EF34-4BF1-946F-DED26F72BD4B}" srcId="{949418B1-A1BC-4F22-9C78-9565232E90D4}" destId="{ECC4624E-D1F3-4DA3-93F1-3B1F7B852377}" srcOrd="0" destOrd="0" parTransId="{885C9828-FFC6-4943-8278-637EED719491}" sibTransId="{A4B83E4A-0876-4C9B-83E1-E180972FBD98}"/>
    <dgm:cxn modelId="{6DBE3B6B-452F-4E6D-86B6-67B2078E9021}" srcId="{ECC4624E-D1F3-4DA3-93F1-3B1F7B852377}" destId="{61ED4565-BA96-4345-9693-D763ED5101B2}" srcOrd="2" destOrd="0" parTransId="{69A60456-FB9B-48C7-A813-DCA16C582AF2}" sibTransId="{968AB2F4-AA3C-46A9-A357-C556161A6372}"/>
    <dgm:cxn modelId="{B6CC4A57-4132-4619-AB38-F17A37A08E2C}" type="presOf" srcId="{ECC4624E-D1F3-4DA3-93F1-3B1F7B852377}" destId="{6AE29DBF-BAF7-48D9-AF50-B5199C5E8A3B}" srcOrd="1" destOrd="0" presId="urn:microsoft.com/office/officeart/2005/8/layout/orgChart1"/>
    <dgm:cxn modelId="{A1061A44-8765-49B9-8AC3-926A30FA92B6}" type="presOf" srcId="{69A60456-FB9B-48C7-A813-DCA16C582AF2}" destId="{BF5823E4-2C20-4821-9F78-44958519E068}" srcOrd="0" destOrd="0" presId="urn:microsoft.com/office/officeart/2005/8/layout/orgChart1"/>
    <dgm:cxn modelId="{1D76C0FB-C1F9-4DF3-B26B-0EBAF514C4A3}" srcId="{ECC4624E-D1F3-4DA3-93F1-3B1F7B852377}" destId="{930F800F-9689-49F9-A78D-3E725C7B2C79}" srcOrd="1" destOrd="0" parTransId="{42EC640C-C9B1-4AA8-9D49-CE5B242EE8CC}" sibTransId="{916F7DCB-E332-4C53-A37E-CB299587CCFD}"/>
    <dgm:cxn modelId="{C8FE9055-A34B-4EAE-8FDC-9CA8230C6882}" srcId="{ECC4624E-D1F3-4DA3-93F1-3B1F7B852377}" destId="{282D7467-D705-4513-B1DA-47EDEC017123}" srcOrd="0" destOrd="0" parTransId="{DEA4C27E-6931-45DA-B030-30DB76B3C09F}" sibTransId="{E46054D0-2156-40E9-8B72-64A0C4BDBE3C}"/>
    <dgm:cxn modelId="{CBCF78EC-5CD5-42E5-AF95-C6F11DFF78BA}" type="presOf" srcId="{930F800F-9689-49F9-A78D-3E725C7B2C79}" destId="{3F34481F-FA81-489A-9C58-E4E235C78E43}" srcOrd="1" destOrd="0" presId="urn:microsoft.com/office/officeart/2005/8/layout/orgChart1"/>
    <dgm:cxn modelId="{14B9C127-ED94-4C03-AC93-89F8D90E1BBD}" type="presOf" srcId="{282D7467-D705-4513-B1DA-47EDEC017123}" destId="{0160E8F6-D32B-4B37-A810-8A59AC4F32C4}" srcOrd="0" destOrd="0" presId="urn:microsoft.com/office/officeart/2005/8/layout/orgChart1"/>
    <dgm:cxn modelId="{048ED942-6D22-4033-BE52-C8FBD5327D10}" type="presOf" srcId="{A2D6EDD9-DE62-4FA7-A815-B059A1E71AF5}" destId="{A1A45DD0-2993-40CB-BCD8-FB1F5F8D4EC5}" srcOrd="1" destOrd="0" presId="urn:microsoft.com/office/officeart/2005/8/layout/orgChart1"/>
    <dgm:cxn modelId="{F291E7D9-AC7B-408A-B0C2-B1FE81BDE302}" type="presOf" srcId="{ECC4624E-D1F3-4DA3-93F1-3B1F7B852377}" destId="{D360DDFE-D1AE-4C7B-9B48-9274903D6FD6}" srcOrd="0" destOrd="0" presId="urn:microsoft.com/office/officeart/2005/8/layout/orgChart1"/>
    <dgm:cxn modelId="{8254B569-8874-48F5-BF97-A14015D02515}" type="presOf" srcId="{61ED4565-BA96-4345-9693-D763ED5101B2}" destId="{B44CE70D-1AAE-4144-94E4-20E42A93F288}" srcOrd="1" destOrd="0" presId="urn:microsoft.com/office/officeart/2005/8/layout/orgChart1"/>
    <dgm:cxn modelId="{D72E0EC7-F549-4FFC-98ED-943E52A898DB}" type="presOf" srcId="{A2D6EDD9-DE62-4FA7-A815-B059A1E71AF5}" destId="{D8234422-F9A3-4970-BBCC-93334895753F}" srcOrd="0" destOrd="0" presId="urn:microsoft.com/office/officeart/2005/8/layout/orgChart1"/>
    <dgm:cxn modelId="{FD77FB0B-EECD-41A5-A005-C99ECF8B6BD0}" srcId="{ECC4624E-D1F3-4DA3-93F1-3B1F7B852377}" destId="{A2D6EDD9-DE62-4FA7-A815-B059A1E71AF5}" srcOrd="3" destOrd="0" parTransId="{D539EFD1-BAB4-48B1-9F2A-0815008C4A84}" sibTransId="{F6676ECD-E831-448F-A254-4DE78EFC69C6}"/>
    <dgm:cxn modelId="{0815320C-25A7-4292-AAD6-E44A31A7C928}" type="presOf" srcId="{D539EFD1-BAB4-48B1-9F2A-0815008C4A84}" destId="{1B660399-092E-4B55-BB24-38FF12D61258}" srcOrd="0" destOrd="0" presId="urn:microsoft.com/office/officeart/2005/8/layout/orgChart1"/>
    <dgm:cxn modelId="{2C9E94E5-FB80-42F9-817E-F81E8A7079DB}" type="presParOf" srcId="{FB3140BB-771F-4B73-B0E5-4DBDA3FD5E15}" destId="{3D41D284-C2F4-4AFA-9853-BFB34E9AFF01}" srcOrd="0" destOrd="0" presId="urn:microsoft.com/office/officeart/2005/8/layout/orgChart1"/>
    <dgm:cxn modelId="{DEFC73C1-CC8A-4997-812B-7ECB86B27C5B}" type="presParOf" srcId="{3D41D284-C2F4-4AFA-9853-BFB34E9AFF01}" destId="{B5B650C5-3B80-4141-8C6D-68544E87649F}" srcOrd="0" destOrd="0" presId="urn:microsoft.com/office/officeart/2005/8/layout/orgChart1"/>
    <dgm:cxn modelId="{EEC10137-815B-4641-8F10-367A19DB6014}" type="presParOf" srcId="{B5B650C5-3B80-4141-8C6D-68544E87649F}" destId="{D360DDFE-D1AE-4C7B-9B48-9274903D6FD6}" srcOrd="0" destOrd="0" presId="urn:microsoft.com/office/officeart/2005/8/layout/orgChart1"/>
    <dgm:cxn modelId="{5C1556DD-7C72-45F1-80A6-F680FC100013}" type="presParOf" srcId="{B5B650C5-3B80-4141-8C6D-68544E87649F}" destId="{6AE29DBF-BAF7-48D9-AF50-B5199C5E8A3B}" srcOrd="1" destOrd="0" presId="urn:microsoft.com/office/officeart/2005/8/layout/orgChart1"/>
    <dgm:cxn modelId="{C3A34334-9EE7-4B68-963C-317C86C58854}" type="presParOf" srcId="{3D41D284-C2F4-4AFA-9853-BFB34E9AFF01}" destId="{9D8B035C-8E7B-4B3D-94DD-DFCB570C225A}" srcOrd="1" destOrd="0" presId="urn:microsoft.com/office/officeart/2005/8/layout/orgChart1"/>
    <dgm:cxn modelId="{0E6104CF-1879-4AE2-88A9-5DE5014E46ED}" type="presParOf" srcId="{9D8B035C-8E7B-4B3D-94DD-DFCB570C225A}" destId="{1D01CA0A-BF33-4837-B28A-2CBF9967704B}" srcOrd="0" destOrd="0" presId="urn:microsoft.com/office/officeart/2005/8/layout/orgChart1"/>
    <dgm:cxn modelId="{EE335E6A-9E20-4243-A451-1B44D492B856}" type="presParOf" srcId="{9D8B035C-8E7B-4B3D-94DD-DFCB570C225A}" destId="{E82B0FF2-32C4-4A67-B73B-F906886D4388}" srcOrd="1" destOrd="0" presId="urn:microsoft.com/office/officeart/2005/8/layout/orgChart1"/>
    <dgm:cxn modelId="{F6C3CAF5-4274-4D88-AC99-40A5F4196126}" type="presParOf" srcId="{E82B0FF2-32C4-4A67-B73B-F906886D4388}" destId="{363BE0EB-7093-4A73-A879-337459F69A51}" srcOrd="0" destOrd="0" presId="urn:microsoft.com/office/officeart/2005/8/layout/orgChart1"/>
    <dgm:cxn modelId="{A108920E-A192-466F-A10A-B3FA8717C7A4}" type="presParOf" srcId="{363BE0EB-7093-4A73-A879-337459F69A51}" destId="{CE86FEF5-0809-4EED-9881-E1F8001D79BD}" srcOrd="0" destOrd="0" presId="urn:microsoft.com/office/officeart/2005/8/layout/orgChart1"/>
    <dgm:cxn modelId="{15E01ED9-91FA-459A-820A-1473B9B4A403}" type="presParOf" srcId="{363BE0EB-7093-4A73-A879-337459F69A51}" destId="{3F34481F-FA81-489A-9C58-E4E235C78E43}" srcOrd="1" destOrd="0" presId="urn:microsoft.com/office/officeart/2005/8/layout/orgChart1"/>
    <dgm:cxn modelId="{997F09FE-871D-48A7-AEDC-4C17E2B9D930}" type="presParOf" srcId="{E82B0FF2-32C4-4A67-B73B-F906886D4388}" destId="{5FBA976C-013E-438C-9639-B68761914068}" srcOrd="1" destOrd="0" presId="urn:microsoft.com/office/officeart/2005/8/layout/orgChart1"/>
    <dgm:cxn modelId="{CEF04F10-5A53-4BF4-A712-7F9A15C911C1}" type="presParOf" srcId="{E82B0FF2-32C4-4A67-B73B-F906886D4388}" destId="{C4F8EBA4-41BC-4CAD-B961-7F5235AFF064}" srcOrd="2" destOrd="0" presId="urn:microsoft.com/office/officeart/2005/8/layout/orgChart1"/>
    <dgm:cxn modelId="{EDF1F8BB-6327-4B25-8476-0A891B996341}" type="presParOf" srcId="{9D8B035C-8E7B-4B3D-94DD-DFCB570C225A}" destId="{BF5823E4-2C20-4821-9F78-44958519E068}" srcOrd="2" destOrd="0" presId="urn:microsoft.com/office/officeart/2005/8/layout/orgChart1"/>
    <dgm:cxn modelId="{1941905B-1E7A-47D0-86D9-49AFAD0AB0F9}" type="presParOf" srcId="{9D8B035C-8E7B-4B3D-94DD-DFCB570C225A}" destId="{18346140-3FD0-4D72-AE53-012545E4B4CE}" srcOrd="3" destOrd="0" presId="urn:microsoft.com/office/officeart/2005/8/layout/orgChart1"/>
    <dgm:cxn modelId="{84F38238-185A-4A94-A12B-4C65DB5E45D3}" type="presParOf" srcId="{18346140-3FD0-4D72-AE53-012545E4B4CE}" destId="{0EE2EC26-060A-4601-9B90-CBE291846677}" srcOrd="0" destOrd="0" presId="urn:microsoft.com/office/officeart/2005/8/layout/orgChart1"/>
    <dgm:cxn modelId="{E24E632F-48D1-498F-BDA6-01CACBCC6921}" type="presParOf" srcId="{0EE2EC26-060A-4601-9B90-CBE291846677}" destId="{ADC33CE0-AF45-4725-9C0D-F2FFCE3C6C7A}" srcOrd="0" destOrd="0" presId="urn:microsoft.com/office/officeart/2005/8/layout/orgChart1"/>
    <dgm:cxn modelId="{47AD931D-AE72-4007-A50F-62FC7C0AB0ED}" type="presParOf" srcId="{0EE2EC26-060A-4601-9B90-CBE291846677}" destId="{B44CE70D-1AAE-4144-94E4-20E42A93F288}" srcOrd="1" destOrd="0" presId="urn:microsoft.com/office/officeart/2005/8/layout/orgChart1"/>
    <dgm:cxn modelId="{E8105EA1-FD96-4DDB-AF38-0E80544A05DB}" type="presParOf" srcId="{18346140-3FD0-4D72-AE53-012545E4B4CE}" destId="{F9032E50-301E-474A-A2C2-EDC90FD0C70B}" srcOrd="1" destOrd="0" presId="urn:microsoft.com/office/officeart/2005/8/layout/orgChart1"/>
    <dgm:cxn modelId="{7D50C5E1-72B3-48A3-B244-02C2C3DF8379}" type="presParOf" srcId="{18346140-3FD0-4D72-AE53-012545E4B4CE}" destId="{471D5BEC-EAEF-4CFC-A163-AE7032921EEB}" srcOrd="2" destOrd="0" presId="urn:microsoft.com/office/officeart/2005/8/layout/orgChart1"/>
    <dgm:cxn modelId="{D54233EB-C883-4E91-8A71-DD0B3AAC48FF}" type="presParOf" srcId="{9D8B035C-8E7B-4B3D-94DD-DFCB570C225A}" destId="{1B660399-092E-4B55-BB24-38FF12D61258}" srcOrd="4" destOrd="0" presId="urn:microsoft.com/office/officeart/2005/8/layout/orgChart1"/>
    <dgm:cxn modelId="{C1330D34-0104-4F07-AB46-0DA7CD9E86FA}" type="presParOf" srcId="{9D8B035C-8E7B-4B3D-94DD-DFCB570C225A}" destId="{404836F1-C82F-4BA0-815A-3DA2914E99F3}" srcOrd="5" destOrd="0" presId="urn:microsoft.com/office/officeart/2005/8/layout/orgChart1"/>
    <dgm:cxn modelId="{30618F8E-1326-4337-8FC3-36A7C057FC45}" type="presParOf" srcId="{404836F1-C82F-4BA0-815A-3DA2914E99F3}" destId="{43967FD0-174B-4644-946F-37A20406E72D}" srcOrd="0" destOrd="0" presId="urn:microsoft.com/office/officeart/2005/8/layout/orgChart1"/>
    <dgm:cxn modelId="{33A4A2BA-4AAF-4F68-98D2-9E66F3018E83}" type="presParOf" srcId="{43967FD0-174B-4644-946F-37A20406E72D}" destId="{D8234422-F9A3-4970-BBCC-93334895753F}" srcOrd="0" destOrd="0" presId="urn:microsoft.com/office/officeart/2005/8/layout/orgChart1"/>
    <dgm:cxn modelId="{5997DA77-ED96-4DF1-BDA1-3C97B7D38603}" type="presParOf" srcId="{43967FD0-174B-4644-946F-37A20406E72D}" destId="{A1A45DD0-2993-40CB-BCD8-FB1F5F8D4EC5}" srcOrd="1" destOrd="0" presId="urn:microsoft.com/office/officeart/2005/8/layout/orgChart1"/>
    <dgm:cxn modelId="{3EDDB3CB-A8EA-4FF9-99B9-E7F27E64980B}" type="presParOf" srcId="{404836F1-C82F-4BA0-815A-3DA2914E99F3}" destId="{7EA08AC1-9139-4A76-AF2D-BD2C097E93FE}" srcOrd="1" destOrd="0" presId="urn:microsoft.com/office/officeart/2005/8/layout/orgChart1"/>
    <dgm:cxn modelId="{A626B981-DDB0-4617-AFDA-45D9F46FB132}" type="presParOf" srcId="{404836F1-C82F-4BA0-815A-3DA2914E99F3}" destId="{0BA044EC-7B35-4179-8EE8-F30289504BC6}" srcOrd="2" destOrd="0" presId="urn:microsoft.com/office/officeart/2005/8/layout/orgChart1"/>
    <dgm:cxn modelId="{48FFC7BD-BBD6-4300-A7CD-3705C6848487}" type="presParOf" srcId="{3D41D284-C2F4-4AFA-9853-BFB34E9AFF01}" destId="{A2C9145E-1755-48A1-92B8-7FCBD563AA9D}" srcOrd="2" destOrd="0" presId="urn:microsoft.com/office/officeart/2005/8/layout/orgChart1"/>
    <dgm:cxn modelId="{DE22F6BF-9366-4EF8-9B49-D8A59EF57067}" type="presParOf" srcId="{A2C9145E-1755-48A1-92B8-7FCBD563AA9D}" destId="{F7A50759-0F53-4CFA-BA6C-7FBE50C6F327}" srcOrd="0" destOrd="0" presId="urn:microsoft.com/office/officeart/2005/8/layout/orgChart1"/>
    <dgm:cxn modelId="{FCE44AEF-3147-4A74-8660-FCCDD227E099}" type="presParOf" srcId="{A2C9145E-1755-48A1-92B8-7FCBD563AA9D}" destId="{B551F1BC-8D91-4D46-8833-AEFFDCD4362B}" srcOrd="1" destOrd="0" presId="urn:microsoft.com/office/officeart/2005/8/layout/orgChart1"/>
    <dgm:cxn modelId="{696F4713-1FE4-4E15-9002-52F184AB7FDE}" type="presParOf" srcId="{B551F1BC-8D91-4D46-8833-AEFFDCD4362B}" destId="{F4201C9B-30AF-4614-96C2-F54A8BF7791D}" srcOrd="0" destOrd="0" presId="urn:microsoft.com/office/officeart/2005/8/layout/orgChart1"/>
    <dgm:cxn modelId="{9ED4B4D0-D4F5-49B4-B3B9-74C7FE524D00}" type="presParOf" srcId="{F4201C9B-30AF-4614-96C2-F54A8BF7791D}" destId="{0160E8F6-D32B-4B37-A810-8A59AC4F32C4}" srcOrd="0" destOrd="0" presId="urn:microsoft.com/office/officeart/2005/8/layout/orgChart1"/>
    <dgm:cxn modelId="{693E7C3C-A000-4A53-B952-F70D70140D88}" type="presParOf" srcId="{F4201C9B-30AF-4614-96C2-F54A8BF7791D}" destId="{DDD3B745-5B09-405B-917A-BE85C8F2B921}" srcOrd="1" destOrd="0" presId="urn:microsoft.com/office/officeart/2005/8/layout/orgChart1"/>
    <dgm:cxn modelId="{3E89F1A5-5615-479C-9D7C-E32D5C1CA853}" type="presParOf" srcId="{B551F1BC-8D91-4D46-8833-AEFFDCD4362B}" destId="{A368461E-991F-4CC4-84AF-AE12190B655F}" srcOrd="1" destOrd="0" presId="urn:microsoft.com/office/officeart/2005/8/layout/orgChart1"/>
    <dgm:cxn modelId="{C36A545F-2959-4612-9031-0B5DFA1BF1E5}" type="presParOf" srcId="{B551F1BC-8D91-4D46-8833-AEFFDCD4362B}" destId="{57768394-9CED-4847-B7C6-8831A1CFA4F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566FF-E2A4-483D-83E5-7C33FF34F258}">
      <dsp:nvSpPr>
        <dsp:cNvPr id="0" name=""/>
        <dsp:cNvSpPr/>
      </dsp:nvSpPr>
      <dsp:spPr>
        <a:xfrm>
          <a:off x="2884366" y="869081"/>
          <a:ext cx="182405" cy="799110"/>
        </a:xfrm>
        <a:custGeom>
          <a:avLst/>
          <a:gdLst/>
          <a:ahLst/>
          <a:cxnLst/>
          <a:rect l="0" t="0" r="0" b="0"/>
          <a:pathLst>
            <a:path>
              <a:moveTo>
                <a:pt x="182405" y="0"/>
              </a:moveTo>
              <a:lnTo>
                <a:pt x="182405" y="799110"/>
              </a:lnTo>
              <a:lnTo>
                <a:pt x="0" y="79911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F2C55-2EBE-4E22-AF9F-5063D128D889}">
      <dsp:nvSpPr>
        <dsp:cNvPr id="0" name=""/>
        <dsp:cNvSpPr/>
      </dsp:nvSpPr>
      <dsp:spPr>
        <a:xfrm>
          <a:off x="3021051" y="869081"/>
          <a:ext cx="91440" cy="1598220"/>
        </a:xfrm>
        <a:custGeom>
          <a:avLst/>
          <a:gdLst/>
          <a:ahLst/>
          <a:cxnLst/>
          <a:rect l="0" t="0" r="0" b="0"/>
          <a:pathLst>
            <a:path>
              <a:moveTo>
                <a:pt x="45720" y="0"/>
              </a:moveTo>
              <a:lnTo>
                <a:pt x="45720" y="15982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6CB2D7-CF49-48D6-834C-7FCC67E7DD40}">
      <dsp:nvSpPr>
        <dsp:cNvPr id="0" name=""/>
        <dsp:cNvSpPr/>
      </dsp:nvSpPr>
      <dsp:spPr>
        <a:xfrm>
          <a:off x="2198173" y="483"/>
          <a:ext cx="1737196" cy="86859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a:t>Head  of Learning and Development</a:t>
          </a:r>
        </a:p>
      </dsp:txBody>
      <dsp:txXfrm>
        <a:off x="2198173" y="483"/>
        <a:ext cx="1737196" cy="868598"/>
      </dsp:txXfrm>
    </dsp:sp>
    <dsp:sp modelId="{9DC22C92-A67B-49AF-896D-05F69765D7DB}">
      <dsp:nvSpPr>
        <dsp:cNvPr id="0" name=""/>
        <dsp:cNvSpPr/>
      </dsp:nvSpPr>
      <dsp:spPr>
        <a:xfrm>
          <a:off x="2198173" y="2467302"/>
          <a:ext cx="1737196" cy="868598"/>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a:t>Trainers</a:t>
          </a:r>
        </a:p>
      </dsp:txBody>
      <dsp:txXfrm>
        <a:off x="2198173" y="2467302"/>
        <a:ext cx="1737196" cy="868598"/>
      </dsp:txXfrm>
    </dsp:sp>
    <dsp:sp modelId="{F6624A40-FCA9-44F9-9B2B-7822F3ED3D99}">
      <dsp:nvSpPr>
        <dsp:cNvPr id="0" name=""/>
        <dsp:cNvSpPr/>
      </dsp:nvSpPr>
      <dsp:spPr>
        <a:xfrm>
          <a:off x="1147169" y="1233892"/>
          <a:ext cx="1737196" cy="868598"/>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a:t>Administrative support</a:t>
          </a:r>
        </a:p>
      </dsp:txBody>
      <dsp:txXfrm>
        <a:off x="1147169" y="1233892"/>
        <a:ext cx="1737196" cy="868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50759-0F53-4CFA-BA6C-7FBE50C6F327}">
      <dsp:nvSpPr>
        <dsp:cNvPr id="0" name=""/>
        <dsp:cNvSpPr/>
      </dsp:nvSpPr>
      <dsp:spPr>
        <a:xfrm>
          <a:off x="3322104" y="707187"/>
          <a:ext cx="705622" cy="581291"/>
        </a:xfrm>
        <a:custGeom>
          <a:avLst/>
          <a:gdLst/>
          <a:ahLst/>
          <a:cxnLst/>
          <a:rect l="0" t="0" r="0" b="0"/>
          <a:pathLst>
            <a:path>
              <a:moveTo>
                <a:pt x="0" y="0"/>
              </a:moveTo>
              <a:lnTo>
                <a:pt x="705622" y="581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660399-092E-4B55-BB24-38FF12D61258}">
      <dsp:nvSpPr>
        <dsp:cNvPr id="0" name=""/>
        <dsp:cNvSpPr/>
      </dsp:nvSpPr>
      <dsp:spPr>
        <a:xfrm>
          <a:off x="3322104" y="707187"/>
          <a:ext cx="1707606" cy="1298345"/>
        </a:xfrm>
        <a:custGeom>
          <a:avLst/>
          <a:gdLst/>
          <a:ahLst/>
          <a:cxnLst/>
          <a:rect l="0" t="0" r="0" b="0"/>
          <a:pathLst>
            <a:path>
              <a:moveTo>
                <a:pt x="0" y="0"/>
              </a:moveTo>
              <a:lnTo>
                <a:pt x="0" y="1150164"/>
              </a:lnTo>
              <a:lnTo>
                <a:pt x="1707606" y="1150164"/>
              </a:lnTo>
              <a:lnTo>
                <a:pt x="1707606" y="12983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5823E4-2C20-4821-9F78-44958519E068}">
      <dsp:nvSpPr>
        <dsp:cNvPr id="0" name=""/>
        <dsp:cNvSpPr/>
      </dsp:nvSpPr>
      <dsp:spPr>
        <a:xfrm>
          <a:off x="3276383" y="707187"/>
          <a:ext cx="91440" cy="1298345"/>
        </a:xfrm>
        <a:custGeom>
          <a:avLst/>
          <a:gdLst/>
          <a:ahLst/>
          <a:cxnLst/>
          <a:rect l="0" t="0" r="0" b="0"/>
          <a:pathLst>
            <a:path>
              <a:moveTo>
                <a:pt x="45720" y="0"/>
              </a:moveTo>
              <a:lnTo>
                <a:pt x="45720" y="12983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01CA0A-BF33-4837-B28A-2CBF9967704B}">
      <dsp:nvSpPr>
        <dsp:cNvPr id="0" name=""/>
        <dsp:cNvSpPr/>
      </dsp:nvSpPr>
      <dsp:spPr>
        <a:xfrm>
          <a:off x="1614497" y="707187"/>
          <a:ext cx="1707606" cy="1298345"/>
        </a:xfrm>
        <a:custGeom>
          <a:avLst/>
          <a:gdLst/>
          <a:ahLst/>
          <a:cxnLst/>
          <a:rect l="0" t="0" r="0" b="0"/>
          <a:pathLst>
            <a:path>
              <a:moveTo>
                <a:pt x="1707606" y="0"/>
              </a:moveTo>
              <a:lnTo>
                <a:pt x="1707606" y="1150164"/>
              </a:lnTo>
              <a:lnTo>
                <a:pt x="0" y="1150164"/>
              </a:lnTo>
              <a:lnTo>
                <a:pt x="0" y="12983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60DDFE-D1AE-4C7B-9B48-9274903D6FD6}">
      <dsp:nvSpPr>
        <dsp:cNvPr id="0" name=""/>
        <dsp:cNvSpPr/>
      </dsp:nvSpPr>
      <dsp:spPr>
        <a:xfrm>
          <a:off x="2616481" y="1564"/>
          <a:ext cx="1411245" cy="70562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Leadership</a:t>
          </a:r>
        </a:p>
      </dsp:txBody>
      <dsp:txXfrm>
        <a:off x="2616481" y="1564"/>
        <a:ext cx="1411245" cy="705622"/>
      </dsp:txXfrm>
    </dsp:sp>
    <dsp:sp modelId="{CE86FEF5-0809-4EED-9881-E1F8001D79BD}">
      <dsp:nvSpPr>
        <dsp:cNvPr id="0" name=""/>
        <dsp:cNvSpPr/>
      </dsp:nvSpPr>
      <dsp:spPr>
        <a:xfrm>
          <a:off x="908874" y="2005532"/>
          <a:ext cx="1411245" cy="705622"/>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Team L&amp;D</a:t>
          </a:r>
        </a:p>
      </dsp:txBody>
      <dsp:txXfrm>
        <a:off x="908874" y="2005532"/>
        <a:ext cx="1411245" cy="705622"/>
      </dsp:txXfrm>
    </dsp:sp>
    <dsp:sp modelId="{ADC33CE0-AF45-4725-9C0D-F2FFCE3C6C7A}">
      <dsp:nvSpPr>
        <dsp:cNvPr id="0" name=""/>
        <dsp:cNvSpPr/>
      </dsp:nvSpPr>
      <dsp:spPr>
        <a:xfrm>
          <a:off x="2616481" y="2005532"/>
          <a:ext cx="1411245" cy="705622"/>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Team L&amp;D</a:t>
          </a:r>
        </a:p>
      </dsp:txBody>
      <dsp:txXfrm>
        <a:off x="2616481" y="2005532"/>
        <a:ext cx="1411245" cy="705622"/>
      </dsp:txXfrm>
    </dsp:sp>
    <dsp:sp modelId="{D8234422-F9A3-4970-BBCC-93334895753F}">
      <dsp:nvSpPr>
        <dsp:cNvPr id="0" name=""/>
        <dsp:cNvSpPr/>
      </dsp:nvSpPr>
      <dsp:spPr>
        <a:xfrm>
          <a:off x="4324088" y="2005532"/>
          <a:ext cx="1411245" cy="705622"/>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Team L&amp;D</a:t>
          </a:r>
        </a:p>
      </dsp:txBody>
      <dsp:txXfrm>
        <a:off x="4324088" y="2005532"/>
        <a:ext cx="1411245" cy="705622"/>
      </dsp:txXfrm>
    </dsp:sp>
    <dsp:sp modelId="{0160E8F6-D32B-4B37-A810-8A59AC4F32C4}">
      <dsp:nvSpPr>
        <dsp:cNvPr id="0" name=""/>
        <dsp:cNvSpPr/>
      </dsp:nvSpPr>
      <dsp:spPr>
        <a:xfrm>
          <a:off x="2616481" y="935667"/>
          <a:ext cx="1411245" cy="70562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Central L&amp;D Function</a:t>
          </a:r>
        </a:p>
      </dsp:txBody>
      <dsp:txXfrm>
        <a:off x="2616481" y="935667"/>
        <a:ext cx="1411245" cy="7056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3F89E-B715-46CA-AA17-E3F5A45515FF}" type="datetimeFigureOut">
              <a:rPr lang="en-GB" smtClean="0"/>
              <a:t>20/08/2018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CB8B3-AB4B-4191-90CC-258C48131E59}" type="slidenum">
              <a:rPr lang="en-GB" smtClean="0"/>
              <a:t>‹#›</a:t>
            </a:fld>
            <a:endParaRPr lang="en-GB"/>
          </a:p>
        </p:txBody>
      </p:sp>
    </p:spTree>
    <p:extLst>
      <p:ext uri="{BB962C8B-B14F-4D97-AF65-F5344CB8AC3E}">
        <p14:creationId xmlns:p14="http://schemas.microsoft.com/office/powerpoint/2010/main" val="387682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gov.uk/government/new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and introductions</a:t>
            </a:r>
          </a:p>
          <a:p>
            <a:endParaRPr lang="en-GB" dirty="0"/>
          </a:p>
          <a:p>
            <a:r>
              <a:rPr lang="en-GB" dirty="0"/>
              <a:t>Today’s presentation provides an exploration of the challenges faced by ONS when creating a new centralised learning and development function.</a:t>
            </a:r>
          </a:p>
          <a:p>
            <a:endParaRPr lang="en-GB" dirty="0"/>
          </a:p>
          <a:p>
            <a:r>
              <a:rPr lang="en-GB" dirty="0"/>
              <a:t>Drawing from the case study paper written by Paul Littler, Head of Learning and Development at the Office for National Statistics, I will present to you the background of how ONS came to consider centralising its L&amp;D function, the issues faced by the establishing of a new service and the possible ways ahead to best support learning at ONS.</a:t>
            </a:r>
          </a:p>
        </p:txBody>
      </p:sp>
      <p:sp>
        <p:nvSpPr>
          <p:cNvPr id="4" name="Slide Number Placeholder 3"/>
          <p:cNvSpPr>
            <a:spLocks noGrp="1"/>
          </p:cNvSpPr>
          <p:nvPr>
            <p:ph type="sldNum" sz="quarter" idx="10"/>
          </p:nvPr>
        </p:nvSpPr>
        <p:spPr/>
        <p:txBody>
          <a:bodyPr/>
          <a:lstStyle/>
          <a:p>
            <a:fld id="{F11CB8B3-AB4B-4191-90CC-258C48131E59}" type="slidenum">
              <a:rPr lang="en-GB" smtClean="0"/>
              <a:t>1</a:t>
            </a:fld>
            <a:endParaRPr lang="en-GB"/>
          </a:p>
        </p:txBody>
      </p:sp>
    </p:spTree>
    <p:extLst>
      <p:ext uri="{BB962C8B-B14F-4D97-AF65-F5344CB8AC3E}">
        <p14:creationId xmlns:p14="http://schemas.microsoft.com/office/powerpoint/2010/main" val="1346372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 result of the forming of CSL, a lot of government departments got rid of centralised L&amp;D teams, resulting in pockets of learning expertise across teams.  Large organisations in particular love decentralised learning:</a:t>
            </a:r>
          </a:p>
          <a:p>
            <a:endParaRPr lang="en-GB" dirty="0"/>
          </a:p>
          <a:p>
            <a:pPr marL="171450" indent="-171450">
              <a:buFont typeface="Arial" panose="020B0604020202020204" pitchFamily="34" charset="0"/>
              <a:buChar char="•"/>
            </a:pPr>
            <a:r>
              <a:rPr lang="en-GB" dirty="0"/>
              <a:t>It allows for the development of subject matter experts to share their skills</a:t>
            </a:r>
          </a:p>
          <a:p>
            <a:pPr marL="171450" indent="-171450">
              <a:buFont typeface="Arial" panose="020B0604020202020204" pitchFamily="34" charset="0"/>
              <a:buChar char="•"/>
            </a:pPr>
            <a:r>
              <a:rPr lang="en-GB" dirty="0"/>
              <a:t>It allows for control of what is delivered and how results are measured</a:t>
            </a:r>
          </a:p>
          <a:p>
            <a:pPr marL="171450" indent="-171450">
              <a:buFont typeface="Arial" panose="020B0604020202020204" pitchFamily="34" charset="0"/>
              <a:buChar char="•"/>
            </a:pPr>
            <a:r>
              <a:rPr lang="en-GB" dirty="0"/>
              <a:t>Having experts able to deliver learning in teams means that they are quick to respond to demands, or change what they do </a:t>
            </a:r>
          </a:p>
          <a:p>
            <a:pPr marL="171450" indent="-171450">
              <a:buFont typeface="Arial" panose="020B0604020202020204" pitchFamily="34" charset="0"/>
              <a:buChar char="•"/>
            </a:pPr>
            <a:r>
              <a:rPr lang="en-GB" dirty="0"/>
              <a:t>Experts are trusted by the teams</a:t>
            </a:r>
          </a:p>
        </p:txBody>
      </p:sp>
      <p:sp>
        <p:nvSpPr>
          <p:cNvPr id="4" name="Slide Number Placeholder 3"/>
          <p:cNvSpPr>
            <a:spLocks noGrp="1"/>
          </p:cNvSpPr>
          <p:nvPr>
            <p:ph type="sldNum" sz="quarter" idx="10"/>
          </p:nvPr>
        </p:nvSpPr>
        <p:spPr/>
        <p:txBody>
          <a:bodyPr/>
          <a:lstStyle/>
          <a:p>
            <a:fld id="{F11CB8B3-AB4B-4191-90CC-258C48131E59}" type="slidenum">
              <a:rPr lang="en-GB" smtClean="0"/>
              <a:t>10</a:t>
            </a:fld>
            <a:endParaRPr lang="en-GB"/>
          </a:p>
        </p:txBody>
      </p:sp>
    </p:spTree>
    <p:extLst>
      <p:ext uri="{BB962C8B-B14F-4D97-AF65-F5344CB8AC3E}">
        <p14:creationId xmlns:p14="http://schemas.microsoft.com/office/powerpoint/2010/main" val="339209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Looking at </a:t>
            </a:r>
            <a:r>
              <a:rPr lang="en-GB" sz="1200" kern="1200" dirty="0" err="1">
                <a:solidFill>
                  <a:schemeClr val="tx1"/>
                </a:solidFill>
                <a:effectLst/>
                <a:latin typeface="+mn-lt"/>
                <a:ea typeface="+mn-ea"/>
                <a:cs typeface="+mn-cs"/>
              </a:rPr>
              <a:t>Bersin’s</a:t>
            </a:r>
            <a:r>
              <a:rPr lang="en-GB" sz="1200" kern="1200" dirty="0">
                <a:solidFill>
                  <a:schemeClr val="tx1"/>
                </a:solidFill>
                <a:effectLst/>
                <a:latin typeface="+mn-lt"/>
                <a:ea typeface="+mn-ea"/>
                <a:cs typeface="+mn-cs"/>
              </a:rPr>
              <a:t> model of an optimized organisational structure it is clear that aspects of decentralised learning and development falls short of an ideal model to drive the workforce requirements for an organisational wide strategy with measurable outcomes.  A study by Hind and Sparrow (University of Leicester, 2012) set out the deficiencies in a decentralised model as follows;</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Non-standard methods may lead to inconsistent quality of learning content and delivery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Collaboration is difficult because of silo working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Learning becomes parochial – in other words it is relevant only to the team and not the organisation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For trainers in teams, skill sharing and professional progression is restricted due to the closed nature of learning structures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L&amp;D Budgets may not be ring fenced and therefore either cut for savings or diverted for other projects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Across the business duplication of learning is highly likely due to the lack of visibility of what’s happening in each team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Learners are not exposed to the ‘big picture’ of the organisations’ strategic direction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Local trainers go native and resist wider strategic initiatives in favour of only supporting local issues</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11</a:t>
            </a:fld>
            <a:endParaRPr lang="en-GB"/>
          </a:p>
        </p:txBody>
      </p:sp>
    </p:spTree>
    <p:extLst>
      <p:ext uri="{BB962C8B-B14F-4D97-AF65-F5344CB8AC3E}">
        <p14:creationId xmlns:p14="http://schemas.microsoft.com/office/powerpoint/2010/main" val="3212907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the case of ONS a new strategic direction “Better Statistics, Better Decisions” (ONS, 2015) was founded in order to modernise the United Kingdom Statistics Authority (incorporating ONS) as defined by the mission statement of a system that delivers “high quality statistics, analysis and advice to make Britain make better decisions” (BSBD, p4, 2015).  The strategic leadership team recognised that this would require a transformational change in building capability and as such the current devolved model of learning wouldn’t help to deliver this.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response was, in 2016, to form a newly centralised learning and development function.  To again refer to the case studies undertaken by Hind and Sparrow in 2012 this was to meet a number of objectives:</a:t>
            </a:r>
          </a:p>
          <a:p>
            <a:endParaRPr lang="en-GB" dirty="0"/>
          </a:p>
          <a:p>
            <a:pPr marL="171450" indent="-171450">
              <a:buFont typeface="Arial" panose="020B0604020202020204" pitchFamily="34" charset="0"/>
              <a:buChar char="•"/>
            </a:pPr>
            <a:r>
              <a:rPr lang="en-GB" sz="1200" kern="1200" dirty="0">
                <a:solidFill>
                  <a:schemeClr val="tx1"/>
                </a:solidFill>
                <a:effectLst/>
                <a:latin typeface="+mn-lt"/>
                <a:ea typeface="+mn-ea"/>
                <a:cs typeface="+mn-cs"/>
              </a:rPr>
              <a:t>To understand and organise common skill requirements so that there was an overview of the whole strategic demand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To control learning and development costs for the benefit of the whole organisation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To align the learning and development strategy with business goals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12</a:t>
            </a:fld>
            <a:endParaRPr lang="en-GB"/>
          </a:p>
        </p:txBody>
      </p:sp>
    </p:spTree>
    <p:extLst>
      <p:ext uri="{BB962C8B-B14F-4D97-AF65-F5344CB8AC3E}">
        <p14:creationId xmlns:p14="http://schemas.microsoft.com/office/powerpoint/2010/main" val="4044995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Hind and Sparrow’s findings of centralised learning functions are revealing.  Rather than seeing a centralised L&amp;D function as being a bureaucratic blocker to change, it sits better with an organisation seeking its optimal organisational structure:</a:t>
            </a:r>
          </a:p>
          <a:p>
            <a:endParaRPr lang="en-GB" dirty="0"/>
          </a:p>
          <a:p>
            <a:r>
              <a:rPr lang="en-GB" dirty="0"/>
              <a:t>Learning teams adopt a common approach to professional practice</a:t>
            </a:r>
          </a:p>
          <a:p>
            <a:r>
              <a:rPr lang="en-GB" dirty="0"/>
              <a:t>Resources can be moved to where they are needed</a:t>
            </a:r>
          </a:p>
          <a:p>
            <a:r>
              <a:rPr lang="en-GB" dirty="0"/>
              <a:t>Staff can be cross trained to ensure flexibility</a:t>
            </a:r>
          </a:p>
          <a:p>
            <a:r>
              <a:rPr lang="en-GB" dirty="0"/>
              <a:t>Career and learning pathways are consistent</a:t>
            </a:r>
          </a:p>
          <a:p>
            <a:r>
              <a:rPr lang="en-GB" dirty="0"/>
              <a:t>Delivery meets a single quality standard</a:t>
            </a:r>
          </a:p>
          <a:p>
            <a:r>
              <a:rPr lang="en-GB" dirty="0"/>
              <a:t>Specialisms are encouraged so some people deliver and some commission learning</a:t>
            </a:r>
          </a:p>
          <a:p>
            <a:endParaRPr lang="en-GB" dirty="0"/>
          </a:p>
          <a:p>
            <a:r>
              <a:rPr lang="en-GB" dirty="0"/>
              <a:t>Overall the function operates within professional parameters</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13</a:t>
            </a:fld>
            <a:endParaRPr lang="en-GB"/>
          </a:p>
        </p:txBody>
      </p:sp>
    </p:spTree>
    <p:extLst>
      <p:ext uri="{BB962C8B-B14F-4D97-AF65-F5344CB8AC3E}">
        <p14:creationId xmlns:p14="http://schemas.microsoft.com/office/powerpoint/2010/main" val="1636555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cost is an issue a central L&amp;D budget is delivered for the benefit of all, not just a few team members; duplication is tackled so more people have access to the same learning and it also means that how learning is commissioned (which improves contract management and client relationships) is owned by a corporate L&amp;D team</a:t>
            </a:r>
          </a:p>
        </p:txBody>
      </p:sp>
      <p:sp>
        <p:nvSpPr>
          <p:cNvPr id="4" name="Slide Number Placeholder 3"/>
          <p:cNvSpPr>
            <a:spLocks noGrp="1"/>
          </p:cNvSpPr>
          <p:nvPr>
            <p:ph type="sldNum" sz="quarter" idx="10"/>
          </p:nvPr>
        </p:nvSpPr>
        <p:spPr/>
        <p:txBody>
          <a:bodyPr/>
          <a:lstStyle/>
          <a:p>
            <a:fld id="{F11CB8B3-AB4B-4191-90CC-258C48131E59}" type="slidenum">
              <a:rPr lang="en-GB" smtClean="0"/>
              <a:t>14</a:t>
            </a:fld>
            <a:endParaRPr lang="en-GB"/>
          </a:p>
        </p:txBody>
      </p:sp>
    </p:spTree>
    <p:extLst>
      <p:ext uri="{BB962C8B-B14F-4D97-AF65-F5344CB8AC3E}">
        <p14:creationId xmlns:p14="http://schemas.microsoft.com/office/powerpoint/2010/main" val="321206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Perhaps most importantly, and supporting </a:t>
            </a:r>
            <a:r>
              <a:rPr lang="en-GB" dirty="0" err="1"/>
              <a:t>Bersin’s</a:t>
            </a:r>
            <a:r>
              <a:rPr lang="en-GB" dirty="0"/>
              <a:t> proposal, Sparrow and Hind acknowledge that a central L&amp;D function exists to deliver the business strategy through developing the workforce</a:t>
            </a:r>
          </a:p>
        </p:txBody>
      </p:sp>
      <p:sp>
        <p:nvSpPr>
          <p:cNvPr id="4" name="Slide Number Placeholder 3"/>
          <p:cNvSpPr>
            <a:spLocks noGrp="1"/>
          </p:cNvSpPr>
          <p:nvPr>
            <p:ph type="sldNum" sz="quarter" idx="10"/>
          </p:nvPr>
        </p:nvSpPr>
        <p:spPr/>
        <p:txBody>
          <a:bodyPr/>
          <a:lstStyle/>
          <a:p>
            <a:fld id="{F11CB8B3-AB4B-4191-90CC-258C48131E59}" type="slidenum">
              <a:rPr lang="en-GB" smtClean="0"/>
              <a:t>15</a:t>
            </a:fld>
            <a:endParaRPr lang="en-GB"/>
          </a:p>
        </p:txBody>
      </p:sp>
    </p:spTree>
    <p:extLst>
      <p:ext uri="{BB962C8B-B14F-4D97-AF65-F5344CB8AC3E}">
        <p14:creationId xmlns:p14="http://schemas.microsoft.com/office/powerpoint/2010/main" val="2047248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Recognising the need to support the workforce to deliver against the Better Statistics Better Decisions strategy ONS agreed to found the centralised team ‘The Learning Academy’.  </a:t>
            </a:r>
          </a:p>
          <a:p>
            <a:endParaRPr lang="en-GB" dirty="0"/>
          </a:p>
          <a:p>
            <a:r>
              <a:rPr lang="en-GB" dirty="0"/>
              <a:t>It was very much a ground up service, drawing from existing expertise and people who had previously been engaged in the original central L&amp;D team.  </a:t>
            </a:r>
          </a:p>
          <a:p>
            <a:endParaRPr lang="en-GB" dirty="0"/>
          </a:p>
          <a:p>
            <a:pPr marL="171450" indent="-171450">
              <a:buFont typeface="Arial" panose="020B0604020202020204" pitchFamily="34" charset="0"/>
              <a:buChar char="•"/>
            </a:pPr>
            <a:r>
              <a:rPr lang="en-GB" dirty="0"/>
              <a:t>This included the statistical training team</a:t>
            </a:r>
          </a:p>
          <a:p>
            <a:pPr marL="171450" indent="-171450">
              <a:buFont typeface="Arial" panose="020B0604020202020204" pitchFamily="34" charset="0"/>
              <a:buChar char="•"/>
            </a:pPr>
            <a:r>
              <a:rPr lang="en-GB" dirty="0"/>
              <a:t>The leadership development team from HR</a:t>
            </a:r>
          </a:p>
          <a:p>
            <a:pPr marL="171450" indent="-171450">
              <a:buFont typeface="Arial" panose="020B0604020202020204" pitchFamily="34" charset="0"/>
              <a:buChar char="•"/>
            </a:pPr>
            <a:r>
              <a:rPr lang="en-GB" dirty="0"/>
              <a:t>A mixture of people doing bits and pieces of development work in other parts of the office</a:t>
            </a:r>
          </a:p>
        </p:txBody>
      </p:sp>
      <p:sp>
        <p:nvSpPr>
          <p:cNvPr id="4" name="Slide Number Placeholder 3"/>
          <p:cNvSpPr>
            <a:spLocks noGrp="1"/>
          </p:cNvSpPr>
          <p:nvPr>
            <p:ph type="sldNum" sz="quarter" idx="10"/>
          </p:nvPr>
        </p:nvSpPr>
        <p:spPr/>
        <p:txBody>
          <a:bodyPr/>
          <a:lstStyle/>
          <a:p>
            <a:fld id="{F11CB8B3-AB4B-4191-90CC-258C48131E59}" type="slidenum">
              <a:rPr lang="en-GB" smtClean="0"/>
              <a:t>16</a:t>
            </a:fld>
            <a:endParaRPr lang="en-GB"/>
          </a:p>
        </p:txBody>
      </p:sp>
    </p:spTree>
    <p:extLst>
      <p:ext uri="{BB962C8B-B14F-4D97-AF65-F5344CB8AC3E}">
        <p14:creationId xmlns:p14="http://schemas.microsoft.com/office/powerpoint/2010/main" val="2019782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Creating a new team presented many challenges:</a:t>
            </a:r>
          </a:p>
          <a:p>
            <a:endParaRPr lang="en-GB" dirty="0"/>
          </a:p>
          <a:p>
            <a:pPr marL="171450" indent="-171450">
              <a:buFont typeface="Arial" panose="020B0604020202020204" pitchFamily="34" charset="0"/>
              <a:buChar char="•"/>
            </a:pPr>
            <a:r>
              <a:rPr lang="en-GB" dirty="0"/>
              <a:t>As the service was not developed and led by L&amp;D specialists there was a lack of clarity in respect of the team’s vision and priorities</a:t>
            </a:r>
          </a:p>
          <a:p>
            <a:pPr marL="171450" indent="-171450">
              <a:buFont typeface="Arial" panose="020B0604020202020204" pitchFamily="34" charset="0"/>
              <a:buChar char="•"/>
            </a:pPr>
            <a:r>
              <a:rPr lang="en-GB" dirty="0"/>
              <a:t>People in the team were not clear what they were there for and multiple processes emerged leading to confusion amongst the staff and customers</a:t>
            </a:r>
          </a:p>
          <a:p>
            <a:pPr marL="171450" indent="-171450">
              <a:buFont typeface="Arial" panose="020B0604020202020204" pitchFamily="34" charset="0"/>
              <a:buChar char="•"/>
            </a:pPr>
            <a:r>
              <a:rPr lang="en-GB" dirty="0"/>
              <a:t>The mandate for establishing the L&amp;D function wasn’t heeded by all departments and some chose to retain their own specialist teams, and in some cases released the admin staff but not the experts who delivered learning</a:t>
            </a:r>
          </a:p>
          <a:p>
            <a:pPr marL="171450" indent="-171450">
              <a:buFont typeface="Arial" panose="020B0604020202020204" pitchFamily="34" charset="0"/>
              <a:buChar char="•"/>
            </a:pPr>
            <a:r>
              <a:rPr lang="en-GB" dirty="0"/>
              <a:t>It also became clear that some teams simply dispensed with any L&amp;D delivery and passed the responsibility for determining learning needs to support functions with limited to no understanding of L&amp;D</a:t>
            </a:r>
          </a:p>
        </p:txBody>
      </p:sp>
      <p:sp>
        <p:nvSpPr>
          <p:cNvPr id="4" name="Slide Number Placeholder 3"/>
          <p:cNvSpPr>
            <a:spLocks noGrp="1"/>
          </p:cNvSpPr>
          <p:nvPr>
            <p:ph type="sldNum" sz="quarter" idx="10"/>
          </p:nvPr>
        </p:nvSpPr>
        <p:spPr/>
        <p:txBody>
          <a:bodyPr/>
          <a:lstStyle/>
          <a:p>
            <a:fld id="{F11CB8B3-AB4B-4191-90CC-258C48131E59}" type="slidenum">
              <a:rPr lang="en-GB" smtClean="0"/>
              <a:t>17</a:t>
            </a:fld>
            <a:endParaRPr lang="en-GB"/>
          </a:p>
        </p:txBody>
      </p:sp>
    </p:spTree>
    <p:extLst>
      <p:ext uri="{BB962C8B-B14F-4D97-AF65-F5344CB8AC3E}">
        <p14:creationId xmlns:p14="http://schemas.microsoft.com/office/powerpoint/2010/main" val="3940539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of this upheaval had an impact on the newly formed ‘Learning Academy’.</a:t>
            </a:r>
          </a:p>
          <a:p>
            <a:endParaRPr lang="en-GB" dirty="0"/>
          </a:p>
          <a:p>
            <a:pPr marL="171450" indent="-171450" algn="l">
              <a:buFont typeface="Arial" panose="020B0604020202020204" pitchFamily="34" charset="0"/>
              <a:buChar char="•"/>
            </a:pPr>
            <a:r>
              <a:rPr lang="en-GB" dirty="0"/>
              <a:t>The role of ‘The Learning Academy’ and how it supported the business didn’t exist</a:t>
            </a:r>
          </a:p>
          <a:p>
            <a:pPr marL="171450" indent="-171450" algn="l">
              <a:buFont typeface="Arial" panose="020B0604020202020204" pitchFamily="34" charset="0"/>
              <a:buChar char="•"/>
            </a:pPr>
            <a:r>
              <a:rPr lang="en-GB" dirty="0"/>
              <a:t>Teams held onto their experts which impacted on the capability of the team to deliver</a:t>
            </a:r>
          </a:p>
          <a:p>
            <a:pPr marL="171450" indent="-171450" algn="l">
              <a:buFont typeface="Arial" panose="020B0604020202020204" pitchFamily="34" charset="0"/>
              <a:buChar char="•"/>
            </a:pPr>
            <a:r>
              <a:rPr lang="en-GB" dirty="0"/>
              <a:t>People were willing to support ‘The Learning Academy’ but high expectations met a low skill base and a small budget so people were disappointed</a:t>
            </a:r>
          </a:p>
          <a:p>
            <a:pPr marL="171450" indent="-171450" algn="l">
              <a:buFont typeface="Arial" panose="020B0604020202020204" pitchFamily="34" charset="0"/>
              <a:buChar char="•"/>
            </a:pPr>
            <a:r>
              <a:rPr lang="en-GB" dirty="0"/>
              <a:t>The team struggled a lot within its numbers.  Pressure to deliver and the limited experience of the workforce was difficult for the staff and sickness rates were high, as was turnover</a:t>
            </a:r>
          </a:p>
          <a:p>
            <a:pPr marL="171450" indent="-171450" algn="l">
              <a:buFont typeface="Arial" panose="020B0604020202020204" pitchFamily="34" charset="0"/>
              <a:buChar char="•"/>
            </a:pPr>
            <a:endParaRPr lang="en-GB" dirty="0"/>
          </a:p>
          <a:p>
            <a:pPr marL="0" indent="0" algn="l">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18</a:t>
            </a:fld>
            <a:endParaRPr lang="en-GB"/>
          </a:p>
        </p:txBody>
      </p:sp>
    </p:spTree>
    <p:extLst>
      <p:ext uri="{BB962C8B-B14F-4D97-AF65-F5344CB8AC3E}">
        <p14:creationId xmlns:p14="http://schemas.microsoft.com/office/powerpoint/2010/main" val="3357931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January 2017 ONS appointed a Head of Learning and Development to tackle the issues facing the service</a:t>
            </a:r>
          </a:p>
          <a:p>
            <a:endParaRPr lang="en-GB" dirty="0"/>
          </a:p>
          <a:p>
            <a:r>
              <a:rPr lang="en-GB" dirty="0"/>
              <a:t>This meant a top to bottom review of the L&amp;D offer and the Learning Academy.  To make a centralised L&amp;D service work it needed a corporate steer aligned to the strategy – this meant undertaking a quick learning needs analysis and focusing the team’s energies and resources on meeting these requirements.  A directory of learning was published, a management pathway programme was put in place to support aspiring, new and experienced ONS managers and a range of new activities commissioned.  The processes needed to be completely overhauled so this was undertaken as part of the implementation of a new structure where all admin staff sat in one area.  </a:t>
            </a:r>
          </a:p>
          <a:p>
            <a:endParaRPr lang="en-GB" dirty="0"/>
          </a:p>
          <a:p>
            <a:r>
              <a:rPr lang="en-GB" dirty="0"/>
              <a:t>A Learning and Development Strategy was implemented to ensure a clear line between learning and the Better Statistics Better Decisions strategy, and to support this the corporate L&amp;D budget was increased.  Fundamentally the team itself began to function as a more professional and cohesive unit.</a:t>
            </a:r>
          </a:p>
        </p:txBody>
      </p:sp>
      <p:sp>
        <p:nvSpPr>
          <p:cNvPr id="4" name="Slide Number Placeholder 3"/>
          <p:cNvSpPr>
            <a:spLocks noGrp="1"/>
          </p:cNvSpPr>
          <p:nvPr>
            <p:ph type="sldNum" sz="quarter" idx="10"/>
          </p:nvPr>
        </p:nvSpPr>
        <p:spPr/>
        <p:txBody>
          <a:bodyPr/>
          <a:lstStyle/>
          <a:p>
            <a:fld id="{F11CB8B3-AB4B-4191-90CC-258C48131E59}" type="slidenum">
              <a:rPr lang="en-GB" smtClean="0"/>
              <a:t>19</a:t>
            </a:fld>
            <a:endParaRPr lang="en-GB"/>
          </a:p>
        </p:txBody>
      </p:sp>
    </p:spTree>
    <p:extLst>
      <p:ext uri="{BB962C8B-B14F-4D97-AF65-F5344CB8AC3E}">
        <p14:creationId xmlns:p14="http://schemas.microsoft.com/office/powerpoint/2010/main" val="386915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2011 the UK government founded Civil Service Learning (</a:t>
            </a:r>
            <a:r>
              <a:rPr lang="en-GB" sz="1200" u="sng" kern="1200" dirty="0">
                <a:solidFill>
                  <a:schemeClr val="tx1"/>
                </a:solidFill>
                <a:effectLst/>
                <a:latin typeface="+mn-lt"/>
                <a:ea typeface="+mn-ea"/>
                <a:cs typeface="+mn-cs"/>
                <a:hlinkClick r:id="rId3"/>
              </a:rPr>
              <a:t>www.gov.uk/government/news</a:t>
            </a:r>
            <a:r>
              <a:rPr lang="en-GB" sz="1200" kern="1200" dirty="0">
                <a:solidFill>
                  <a:schemeClr val="tx1"/>
                </a:solidFill>
                <a:effectLst/>
                <a:latin typeface="+mn-lt"/>
                <a:ea typeface="+mn-ea"/>
                <a:cs typeface="+mn-cs"/>
              </a:rPr>
              <a:t>; 2012) as a mechanism to save money on traditional training methods undertaken within many UK government departments.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meant that Civil Servants would access learning through one route, spend would be reduced and controlled and all learning offered would be of a similar standard and provide the same message.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dirty="0"/>
              <a:t>This has an impact on people employed as trainers losing their roles</a:t>
            </a:r>
          </a:p>
          <a:p>
            <a:pPr marL="171450" indent="-171450">
              <a:buFont typeface="Arial" panose="020B0604020202020204" pitchFamily="34" charset="0"/>
              <a:buChar char="•"/>
            </a:pPr>
            <a:r>
              <a:rPr lang="en-GB" dirty="0"/>
              <a:t>It centralised access to learning for all civil servants</a:t>
            </a:r>
          </a:p>
          <a:p>
            <a:pPr marL="171450" indent="-171450">
              <a:buFont typeface="Arial" panose="020B0604020202020204" pitchFamily="34" charset="0"/>
              <a:buChar char="•"/>
            </a:pPr>
            <a:r>
              <a:rPr lang="en-GB" dirty="0"/>
              <a:t>It therefore helped to control spend</a:t>
            </a:r>
          </a:p>
          <a:p>
            <a:pPr marL="171450" indent="-171450">
              <a:buFont typeface="Arial" panose="020B0604020202020204" pitchFamily="34" charset="0"/>
              <a:buChar char="•"/>
            </a:pPr>
            <a:r>
              <a:rPr lang="en-GB" dirty="0"/>
              <a:t>It also meant that civil servants received the same messages as each other</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2</a:t>
            </a:fld>
            <a:endParaRPr lang="en-GB"/>
          </a:p>
        </p:txBody>
      </p:sp>
    </p:spTree>
    <p:extLst>
      <p:ext uri="{BB962C8B-B14F-4D97-AF65-F5344CB8AC3E}">
        <p14:creationId xmlns:p14="http://schemas.microsoft.com/office/powerpoint/2010/main" val="616955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demonstrates the current high level priorities that the Head of Learning and Development has to address.  </a:t>
            </a:r>
          </a:p>
          <a:p>
            <a:endParaRPr lang="en-GB" dirty="0"/>
          </a:p>
          <a:p>
            <a:pPr marL="171450" indent="-171450">
              <a:buFont typeface="Arial" panose="020B0604020202020204" pitchFamily="34" charset="0"/>
              <a:buChar char="•"/>
            </a:pPr>
            <a:r>
              <a:rPr lang="en-GB" dirty="0"/>
              <a:t>ONS needs to upskill its professional workforce and other analytical professions across government</a:t>
            </a:r>
          </a:p>
          <a:p>
            <a:pPr marL="171450" indent="-171450">
              <a:buFont typeface="Arial" panose="020B0604020202020204" pitchFamily="34" charset="0"/>
              <a:buChar char="•"/>
            </a:pPr>
            <a:r>
              <a:rPr lang="en-GB" dirty="0"/>
              <a:t>ONS needs to build its leadership capability</a:t>
            </a:r>
          </a:p>
          <a:p>
            <a:pPr marL="171450" indent="-171450">
              <a:buFont typeface="Arial" panose="020B0604020202020204" pitchFamily="34" charset="0"/>
              <a:buChar char="•"/>
            </a:pPr>
            <a:r>
              <a:rPr lang="en-GB" dirty="0"/>
              <a:t>ONS must deliver business transformation through digital technologies</a:t>
            </a:r>
          </a:p>
          <a:p>
            <a:pPr marL="171450" indent="-171450">
              <a:buFont typeface="Arial" panose="020B0604020202020204" pitchFamily="34" charset="0"/>
              <a:buChar char="•"/>
            </a:pPr>
            <a:r>
              <a:rPr lang="en-GB" dirty="0"/>
              <a:t>ONS must have a compliant workforce</a:t>
            </a:r>
          </a:p>
          <a:p>
            <a:pPr marL="171450" indent="-171450">
              <a:buFont typeface="Arial" panose="020B0604020202020204" pitchFamily="34" charset="0"/>
              <a:buChar char="•"/>
            </a:pPr>
            <a:r>
              <a:rPr lang="en-GB" dirty="0"/>
              <a:t>ONS has to tackle sickness absences, particularly mental health issues</a:t>
            </a:r>
          </a:p>
          <a:p>
            <a:pPr marL="171450" indent="-171450">
              <a:buFont typeface="Arial" panose="020B0604020202020204" pitchFamily="34" charset="0"/>
              <a:buChar char="•"/>
            </a:pPr>
            <a:r>
              <a:rPr lang="en-GB" dirty="0"/>
              <a:t>ONS has to build its digital and data science capability</a:t>
            </a:r>
          </a:p>
          <a:p>
            <a:endParaRPr lang="en-GB" dirty="0"/>
          </a:p>
          <a:p>
            <a:r>
              <a:rPr lang="en-GB" dirty="0"/>
              <a:t>The central L&amp;D team is ideally placed to deliver a range of activities to meet these needs, but with demand being so high and supply struggling to keep up – the teams who had been used to having their own learning needs dealt with at source are lacking their own dedicated support.</a:t>
            </a:r>
          </a:p>
          <a:p>
            <a:endParaRPr lang="en-GB" dirty="0"/>
          </a:p>
          <a:p>
            <a:r>
              <a:rPr lang="en-GB" dirty="0"/>
              <a:t>What is the solution?</a:t>
            </a:r>
          </a:p>
        </p:txBody>
      </p:sp>
      <p:sp>
        <p:nvSpPr>
          <p:cNvPr id="4" name="Slide Number Placeholder 3"/>
          <p:cNvSpPr>
            <a:spLocks noGrp="1"/>
          </p:cNvSpPr>
          <p:nvPr>
            <p:ph type="sldNum" sz="quarter" idx="10"/>
          </p:nvPr>
        </p:nvSpPr>
        <p:spPr/>
        <p:txBody>
          <a:bodyPr/>
          <a:lstStyle/>
          <a:p>
            <a:fld id="{F11CB8B3-AB4B-4191-90CC-258C48131E59}" type="slidenum">
              <a:rPr lang="en-GB" smtClean="0"/>
              <a:t>20</a:t>
            </a:fld>
            <a:endParaRPr lang="en-GB"/>
          </a:p>
        </p:txBody>
      </p:sp>
    </p:spTree>
    <p:extLst>
      <p:ext uri="{BB962C8B-B14F-4D97-AF65-F5344CB8AC3E}">
        <p14:creationId xmlns:p14="http://schemas.microsoft.com/office/powerpoint/2010/main" val="2224700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Whilst </a:t>
            </a:r>
            <a:r>
              <a:rPr lang="en-GB" dirty="0" err="1"/>
              <a:t>Bersin’s</a:t>
            </a:r>
            <a:r>
              <a:rPr lang="en-GB" dirty="0"/>
              <a:t> argument of a centralised learning team delivering the strategic objectives of an organisation is pretty much correct, in large complex organisations there are multiple learning requirements that cannot all be met centrally.</a:t>
            </a:r>
          </a:p>
          <a:p>
            <a:endParaRPr lang="en-GB" dirty="0"/>
          </a:p>
          <a:p>
            <a:pPr marL="171450" indent="-171450">
              <a:buFont typeface="Arial" panose="020B0604020202020204" pitchFamily="34" charset="0"/>
              <a:buChar char="•"/>
            </a:pPr>
            <a:r>
              <a:rPr lang="en-GB" dirty="0"/>
              <a:t>Departments retaining some L&amp;D autonomy will argue, perhaps correctly, that their business learning needs can only be dealt with quickly and effectively by their own L&amp;D teams</a:t>
            </a:r>
          </a:p>
          <a:p>
            <a:pPr marL="171450" indent="-171450">
              <a:buFont typeface="Arial" panose="020B0604020202020204" pitchFamily="34" charset="0"/>
              <a:buChar char="•"/>
            </a:pPr>
            <a:r>
              <a:rPr lang="en-GB" dirty="0"/>
              <a:t>Centralised L&amp;D has to focus on the big picture issues – subject matter expertise is restricted to L&amp;D professionalism rather than, in ONS’ case, analysts in statistics, economics or Data Science</a:t>
            </a:r>
          </a:p>
        </p:txBody>
      </p:sp>
      <p:sp>
        <p:nvSpPr>
          <p:cNvPr id="4" name="Slide Number Placeholder 3"/>
          <p:cNvSpPr>
            <a:spLocks noGrp="1"/>
          </p:cNvSpPr>
          <p:nvPr>
            <p:ph type="sldNum" sz="quarter" idx="10"/>
          </p:nvPr>
        </p:nvSpPr>
        <p:spPr/>
        <p:txBody>
          <a:bodyPr/>
          <a:lstStyle/>
          <a:p>
            <a:fld id="{F11CB8B3-AB4B-4191-90CC-258C48131E59}" type="slidenum">
              <a:rPr lang="en-GB" smtClean="0"/>
              <a:t>21</a:t>
            </a:fld>
            <a:endParaRPr lang="en-GB"/>
          </a:p>
        </p:txBody>
      </p:sp>
    </p:spTree>
    <p:extLst>
      <p:ext uri="{BB962C8B-B14F-4D97-AF65-F5344CB8AC3E}">
        <p14:creationId xmlns:p14="http://schemas.microsoft.com/office/powerpoint/2010/main" val="3497877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An option for senior leaders is to consider adopting what is termed a ‘federated structure’ or ‘federated training organisation model’ (trainingindustry.org, 2018).  During the economic downturn from 2008 onwards businesses retrenched their L&amp;D functions, often leading to models of a centralised L&amp;D team responsible for technologies, administration processes, leadership and management development in a centralised team whilst allowing business units to manage the content development, delivery and evaluation of learning to meet their specific needs (Todd, 2009).</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 potential solution to sustain </a:t>
            </a:r>
            <a:r>
              <a:rPr lang="en-GB" sz="1200" kern="1200" dirty="0" err="1">
                <a:solidFill>
                  <a:schemeClr val="tx1"/>
                </a:solidFill>
                <a:effectLst/>
                <a:latin typeface="+mn-lt"/>
                <a:ea typeface="+mn-ea"/>
                <a:cs typeface="+mn-cs"/>
              </a:rPr>
              <a:t>Bersin’s</a:t>
            </a:r>
            <a:r>
              <a:rPr lang="en-GB" sz="1200" kern="1200" dirty="0">
                <a:solidFill>
                  <a:schemeClr val="tx1"/>
                </a:solidFill>
                <a:effectLst/>
                <a:latin typeface="+mn-lt"/>
                <a:ea typeface="+mn-ea"/>
                <a:cs typeface="+mn-cs"/>
              </a:rPr>
              <a:t> optimal organisational structure whilst meeting individual business needs</a:t>
            </a:r>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22</a:t>
            </a:fld>
            <a:endParaRPr lang="en-GB"/>
          </a:p>
        </p:txBody>
      </p:sp>
    </p:spTree>
    <p:extLst>
      <p:ext uri="{BB962C8B-B14F-4D97-AF65-F5344CB8AC3E}">
        <p14:creationId xmlns:p14="http://schemas.microsoft.com/office/powerpoint/2010/main" val="3933793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this type of structure to work effectively requires very strong collaborative relationships:</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clear understanding of roles and responsibilities of all parties – blurring of accountability could destabilise the purpose of a federated structure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Robust evaluation procedures where a single approach will ensure consistency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Excellent and frequent communication channels between the centre and business L&amp;D functions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Mutual respect of professional skills and requirements </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23</a:t>
            </a:fld>
            <a:endParaRPr lang="en-GB"/>
          </a:p>
        </p:txBody>
      </p:sp>
    </p:spTree>
    <p:extLst>
      <p:ext uri="{BB962C8B-B14F-4D97-AF65-F5344CB8AC3E}">
        <p14:creationId xmlns:p14="http://schemas.microsoft.com/office/powerpoint/2010/main" val="291589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conclude, ONS stands at a crossroads in terms of its Learning and Development functions.  </a:t>
            </a:r>
          </a:p>
          <a:p>
            <a:endParaRPr lang="en-GB" dirty="0"/>
          </a:p>
          <a:p>
            <a:r>
              <a:rPr lang="en-GB" dirty="0"/>
              <a:t>One option could be for the Learning Academy to expand its reach and integrate the remaining L&amp;D teams into one larger department.  This would tackle issues of inconsistencies and parochialism, but would potentially mean that specific learning needs were not met.</a:t>
            </a:r>
          </a:p>
          <a:p>
            <a:endParaRPr lang="en-GB" dirty="0"/>
          </a:p>
          <a:p>
            <a:r>
              <a:rPr lang="en-GB" dirty="0"/>
              <a:t>Another option is for ONS to adopt a federated model that allows for the existence of a ‘hub and spoke’ model of learning whereby teams have their own small L&amp;D specialism yet follows a standardised approach to learning design and delivery with frequent, strong communication channels with the centre.</a:t>
            </a:r>
          </a:p>
          <a:p>
            <a:endParaRPr lang="en-GB" dirty="0"/>
          </a:p>
          <a:p>
            <a:r>
              <a:rPr lang="en-GB" dirty="0"/>
              <a:t>Whatever happens in the coming years will, for ONS, be another part of the evolving learning journey.</a:t>
            </a:r>
          </a:p>
        </p:txBody>
      </p:sp>
      <p:sp>
        <p:nvSpPr>
          <p:cNvPr id="4" name="Slide Number Placeholder 3"/>
          <p:cNvSpPr>
            <a:spLocks noGrp="1"/>
          </p:cNvSpPr>
          <p:nvPr>
            <p:ph type="sldNum" sz="quarter" idx="10"/>
          </p:nvPr>
        </p:nvSpPr>
        <p:spPr/>
        <p:txBody>
          <a:bodyPr/>
          <a:lstStyle/>
          <a:p>
            <a:fld id="{F11CB8B3-AB4B-4191-90CC-258C48131E59}" type="slidenum">
              <a:rPr lang="en-GB" smtClean="0"/>
              <a:t>24</a:t>
            </a:fld>
            <a:endParaRPr lang="en-GB"/>
          </a:p>
        </p:txBody>
      </p:sp>
    </p:spTree>
    <p:extLst>
      <p:ext uri="{BB962C8B-B14F-4D97-AF65-F5344CB8AC3E}">
        <p14:creationId xmlns:p14="http://schemas.microsoft.com/office/powerpoint/2010/main" val="232249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Office for National Statistics operated a central Learning and Development function until the early 2000s, led by a strategic Learning and Development Manager with the responsibility for the delivery of learning for the entire workforce.  This could be described as a ‘traditional’ structure made up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Head of L&amp;D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An admin support team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Trainers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This structure was in place to ensure that a consistent organisational approach was undertaken for all learning.  Pressure was occurring to make learning more accountable at a local level.</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3</a:t>
            </a:fld>
            <a:endParaRPr lang="en-GB"/>
          </a:p>
        </p:txBody>
      </p:sp>
    </p:spTree>
    <p:extLst>
      <p:ext uri="{BB962C8B-B14F-4D97-AF65-F5344CB8AC3E}">
        <p14:creationId xmlns:p14="http://schemas.microsoft.com/office/powerpoint/2010/main" val="1233577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2011 the CIPD Learning and Development Annual Survey Report highlighted a trend across international businesses.  Following the economic downturn of 2008/2009 and subsequent cost saving measures, senior leaders were recognising the need to reinvest in skill attraction and development following a fallow period of retrenchment.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report highlighted an increasing number of organisations recentralising their learning and development functions to tackle what was felt to be a more strategic attempt to rebuild skills and capability for the future, recognising that the economic upturn, no matter how fragile, would require reskilling of existing workers, retention strategies including development and career progression and reaching out to the emerging graduate markets where development was a higher motivator and attractor to business than pure remuneration packages.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meant creating L&amp;D functions that served restructured businesses, and this meant optimising organisational structures.</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4</a:t>
            </a:fld>
            <a:endParaRPr lang="en-GB"/>
          </a:p>
        </p:txBody>
      </p:sp>
    </p:spTree>
    <p:extLst>
      <p:ext uri="{BB962C8B-B14F-4D97-AF65-F5344CB8AC3E}">
        <p14:creationId xmlns:p14="http://schemas.microsoft.com/office/powerpoint/2010/main" val="407201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challenge facing business at this point, and UK government departments equally, was optimizing organisational structures.  John </a:t>
            </a:r>
            <a:r>
              <a:rPr lang="en-GB" sz="1200" kern="1200" dirty="0" err="1">
                <a:solidFill>
                  <a:schemeClr val="tx1"/>
                </a:solidFill>
                <a:effectLst/>
                <a:latin typeface="+mn-lt"/>
                <a:ea typeface="+mn-ea"/>
                <a:cs typeface="+mn-cs"/>
              </a:rPr>
              <a:t>Bersin</a:t>
            </a:r>
            <a:r>
              <a:rPr lang="en-GB" sz="1200" kern="1200" dirty="0">
                <a:solidFill>
                  <a:schemeClr val="tx1"/>
                </a:solidFill>
                <a:effectLst/>
                <a:latin typeface="+mn-lt"/>
                <a:ea typeface="+mn-ea"/>
                <a:cs typeface="+mn-cs"/>
              </a:rPr>
              <a:t> is a leading author on Learning and Development’s alignment with business strategy.  In 2011 Deloitte published </a:t>
            </a:r>
            <a:r>
              <a:rPr lang="en-GB" sz="1200" kern="1200" dirty="0" err="1">
                <a:solidFill>
                  <a:schemeClr val="tx1"/>
                </a:solidFill>
                <a:effectLst/>
                <a:latin typeface="+mn-lt"/>
                <a:ea typeface="+mn-ea"/>
                <a:cs typeface="+mn-cs"/>
              </a:rPr>
              <a:t>Bersin’s</a:t>
            </a:r>
            <a:r>
              <a:rPr lang="en-GB" sz="1200" kern="1200" dirty="0">
                <a:solidFill>
                  <a:schemeClr val="tx1"/>
                </a:solidFill>
                <a:effectLst/>
                <a:latin typeface="+mn-lt"/>
                <a:ea typeface="+mn-ea"/>
                <a:cs typeface="+mn-cs"/>
              </a:rPr>
              <a:t> four components of how to optimise organisational structures comprising the four themes:</a:t>
            </a:r>
          </a:p>
          <a:p>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Organisational Strategy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Organisational Capability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People Competencies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Methods of Execution</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kern="1200" dirty="0" err="1">
                <a:solidFill>
                  <a:schemeClr val="tx1"/>
                </a:solidFill>
                <a:effectLst/>
                <a:latin typeface="+mn-lt"/>
                <a:ea typeface="+mn-ea"/>
                <a:cs typeface="+mn-cs"/>
              </a:rPr>
              <a:t>Bersin</a:t>
            </a:r>
            <a:r>
              <a:rPr lang="en-GB" sz="1200" kern="1200" dirty="0">
                <a:solidFill>
                  <a:schemeClr val="tx1"/>
                </a:solidFill>
                <a:effectLst/>
                <a:latin typeface="+mn-lt"/>
                <a:ea typeface="+mn-ea"/>
                <a:cs typeface="+mn-cs"/>
              </a:rPr>
              <a:t> argues that aligning the four tenets of optimal organisational structure will mean that L&amp;D will align with strategy and outcomes.</a:t>
            </a:r>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5</a:t>
            </a:fld>
            <a:endParaRPr lang="en-GB"/>
          </a:p>
        </p:txBody>
      </p:sp>
    </p:spTree>
    <p:extLst>
      <p:ext uri="{BB962C8B-B14F-4D97-AF65-F5344CB8AC3E}">
        <p14:creationId xmlns:p14="http://schemas.microsoft.com/office/powerpoint/2010/main" val="672438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organisational strategy must therefore have</a:t>
            </a:r>
          </a:p>
          <a:p>
            <a:endParaRPr lang="en-GB" dirty="0"/>
          </a:p>
          <a:p>
            <a:pPr lvl="0"/>
            <a:r>
              <a:rPr lang="en-GB" sz="1200" kern="1200" dirty="0">
                <a:solidFill>
                  <a:schemeClr val="tx1"/>
                </a:solidFill>
                <a:effectLst/>
                <a:latin typeface="+mn-lt"/>
                <a:ea typeface="+mn-ea"/>
                <a:cs typeface="+mn-cs"/>
              </a:rPr>
              <a:t>A clearly articulated vision</a:t>
            </a:r>
          </a:p>
          <a:p>
            <a:pPr lvl="0"/>
            <a:r>
              <a:rPr lang="en-GB" sz="1200" kern="1200" dirty="0">
                <a:solidFill>
                  <a:schemeClr val="tx1"/>
                </a:solidFill>
                <a:effectLst/>
                <a:latin typeface="+mn-lt"/>
                <a:ea typeface="+mn-ea"/>
                <a:cs typeface="+mn-cs"/>
              </a:rPr>
              <a:t>A clearly articulated purpose</a:t>
            </a:r>
          </a:p>
          <a:p>
            <a:pPr lvl="0"/>
            <a:r>
              <a:rPr lang="en-GB" sz="1200" kern="1200" dirty="0">
                <a:solidFill>
                  <a:schemeClr val="tx1"/>
                </a:solidFill>
                <a:effectLst/>
                <a:latin typeface="+mn-lt"/>
                <a:ea typeface="+mn-ea"/>
                <a:cs typeface="+mn-cs"/>
              </a:rPr>
              <a:t>A value proposition of what the business does and its reason to exist</a:t>
            </a:r>
          </a:p>
          <a:p>
            <a:pPr lvl="0"/>
            <a:r>
              <a:rPr lang="en-GB" sz="1200" kern="1200" dirty="0">
                <a:solidFill>
                  <a:schemeClr val="tx1"/>
                </a:solidFill>
                <a:effectLst/>
                <a:latin typeface="+mn-lt"/>
                <a:ea typeface="+mn-ea"/>
                <a:cs typeface="+mn-cs"/>
              </a:rPr>
              <a:t>Clear priorities of what it must do to be successful</a:t>
            </a:r>
          </a:p>
          <a:p>
            <a:pPr lvl="0"/>
            <a:r>
              <a:rPr lang="en-GB" sz="1200" kern="1200" dirty="0">
                <a:solidFill>
                  <a:schemeClr val="tx1"/>
                </a:solidFill>
                <a:effectLst/>
                <a:latin typeface="+mn-lt"/>
                <a:ea typeface="+mn-ea"/>
                <a:cs typeface="+mn-cs"/>
              </a:rPr>
              <a:t>Dedicated financial resources to those activities that deliver success</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6</a:t>
            </a:fld>
            <a:endParaRPr lang="en-GB"/>
          </a:p>
        </p:txBody>
      </p:sp>
    </p:spTree>
    <p:extLst>
      <p:ext uri="{BB962C8B-B14F-4D97-AF65-F5344CB8AC3E}">
        <p14:creationId xmlns:p14="http://schemas.microsoft.com/office/powerpoint/2010/main" val="1964900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in order to deliver the strategy an organisation must have:</a:t>
            </a:r>
          </a:p>
          <a:p>
            <a:endParaRPr lang="en-GB" dirty="0"/>
          </a:p>
          <a:p>
            <a:pPr lvl="0"/>
            <a:r>
              <a:rPr lang="en-GB" sz="1200" kern="1200" dirty="0">
                <a:solidFill>
                  <a:schemeClr val="tx1"/>
                </a:solidFill>
                <a:effectLst/>
                <a:latin typeface="+mn-lt"/>
                <a:ea typeface="+mn-ea"/>
                <a:cs typeface="+mn-cs"/>
              </a:rPr>
              <a:t>Activities in alignment with the business</a:t>
            </a:r>
          </a:p>
          <a:p>
            <a:pPr lvl="0"/>
            <a:r>
              <a:rPr lang="en-GB" sz="1200" kern="1200" dirty="0">
                <a:solidFill>
                  <a:schemeClr val="tx1"/>
                </a:solidFill>
                <a:effectLst/>
                <a:latin typeface="+mn-lt"/>
                <a:ea typeface="+mn-ea"/>
                <a:cs typeface="+mn-cs"/>
              </a:rPr>
              <a:t>The right structures to support the business objectives</a:t>
            </a:r>
          </a:p>
          <a:p>
            <a:pPr lvl="0"/>
            <a:r>
              <a:rPr lang="en-GB" sz="1200" kern="1200" dirty="0">
                <a:solidFill>
                  <a:schemeClr val="tx1"/>
                </a:solidFill>
                <a:effectLst/>
                <a:latin typeface="+mn-lt"/>
                <a:ea typeface="+mn-ea"/>
                <a:cs typeface="+mn-cs"/>
              </a:rPr>
              <a:t>Excellent processes that are fast and responsive</a:t>
            </a:r>
          </a:p>
          <a:p>
            <a:pPr lvl="0"/>
            <a:r>
              <a:rPr lang="en-GB" sz="1200" kern="1200" dirty="0">
                <a:solidFill>
                  <a:schemeClr val="tx1"/>
                </a:solidFill>
                <a:effectLst/>
                <a:latin typeface="+mn-lt"/>
                <a:ea typeface="+mn-ea"/>
                <a:cs typeface="+mn-cs"/>
              </a:rPr>
              <a:t>The right technology to maintain a competitive advantage</a:t>
            </a:r>
          </a:p>
          <a:p>
            <a:pPr lvl="0"/>
            <a:r>
              <a:rPr lang="en-GB" sz="1200" kern="1200" dirty="0">
                <a:solidFill>
                  <a:schemeClr val="tx1"/>
                </a:solidFill>
                <a:effectLst/>
                <a:latin typeface="+mn-lt"/>
                <a:ea typeface="+mn-ea"/>
                <a:cs typeface="+mn-cs"/>
              </a:rPr>
              <a:t>Quality monitoring with performance targets and assessment measures</a:t>
            </a:r>
          </a:p>
          <a:p>
            <a:pPr lvl="0"/>
            <a:r>
              <a:rPr lang="en-GB" sz="1200" kern="1200" dirty="0">
                <a:solidFill>
                  <a:schemeClr val="tx1"/>
                </a:solidFill>
                <a:effectLst/>
                <a:latin typeface="+mn-lt"/>
                <a:ea typeface="+mn-ea"/>
                <a:cs typeface="+mn-cs"/>
              </a:rPr>
              <a:t>Financial planning and demand management to ensure the right resources are used at the right time in the right way</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7</a:t>
            </a:fld>
            <a:endParaRPr lang="en-GB"/>
          </a:p>
        </p:txBody>
      </p:sp>
    </p:spTree>
    <p:extLst>
      <p:ext uri="{BB962C8B-B14F-4D97-AF65-F5344CB8AC3E}">
        <p14:creationId xmlns:p14="http://schemas.microsoft.com/office/powerpoint/2010/main" val="3556837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people in the business, according to </a:t>
            </a:r>
            <a:r>
              <a:rPr lang="en-GB" dirty="0" err="1"/>
              <a:t>Bersin</a:t>
            </a:r>
            <a:r>
              <a:rPr lang="en-GB" dirty="0"/>
              <a:t>, must be managed and developed to:</a:t>
            </a:r>
          </a:p>
          <a:p>
            <a:endParaRPr lang="en-GB" dirty="0"/>
          </a:p>
          <a:p>
            <a:pPr lvl="0"/>
            <a:r>
              <a:rPr lang="en-GB" sz="1200" kern="1200" dirty="0">
                <a:solidFill>
                  <a:schemeClr val="tx1"/>
                </a:solidFill>
                <a:effectLst/>
                <a:latin typeface="+mn-lt"/>
                <a:ea typeface="+mn-ea"/>
                <a:cs typeface="+mn-cs"/>
              </a:rPr>
              <a:t>Build business acumen, including understanding the business strategy</a:t>
            </a:r>
          </a:p>
          <a:p>
            <a:pPr lvl="0"/>
            <a:r>
              <a:rPr lang="en-GB" sz="1200" kern="1200" dirty="0">
                <a:solidFill>
                  <a:schemeClr val="tx1"/>
                </a:solidFill>
                <a:effectLst/>
                <a:latin typeface="+mn-lt"/>
                <a:ea typeface="+mn-ea"/>
                <a:cs typeface="+mn-cs"/>
              </a:rPr>
              <a:t>Continuously improve their performance</a:t>
            </a:r>
          </a:p>
          <a:p>
            <a:pPr lvl="0"/>
            <a:r>
              <a:rPr lang="en-GB" sz="1200" kern="1200" dirty="0">
                <a:solidFill>
                  <a:schemeClr val="tx1"/>
                </a:solidFill>
                <a:effectLst/>
                <a:latin typeface="+mn-lt"/>
                <a:ea typeface="+mn-ea"/>
                <a:cs typeface="+mn-cs"/>
              </a:rPr>
              <a:t>Manage projects that challenge them and impact on achieving business objectives</a:t>
            </a:r>
          </a:p>
          <a:p>
            <a:pPr lvl="0"/>
            <a:r>
              <a:rPr lang="en-GB" sz="1200" kern="1200" dirty="0">
                <a:solidFill>
                  <a:schemeClr val="tx1"/>
                </a:solidFill>
                <a:effectLst/>
                <a:latin typeface="+mn-lt"/>
                <a:ea typeface="+mn-ea"/>
                <a:cs typeface="+mn-cs"/>
              </a:rPr>
              <a:t>Be involved in making change happen</a:t>
            </a:r>
          </a:p>
          <a:p>
            <a:pPr lvl="0"/>
            <a:r>
              <a:rPr lang="en-GB" sz="1200" kern="1200" dirty="0">
                <a:solidFill>
                  <a:schemeClr val="tx1"/>
                </a:solidFill>
                <a:effectLst/>
                <a:latin typeface="+mn-lt"/>
                <a:ea typeface="+mn-ea"/>
                <a:cs typeface="+mn-cs"/>
              </a:rPr>
              <a:t>Influence how they learn</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8</a:t>
            </a:fld>
            <a:endParaRPr lang="en-GB"/>
          </a:p>
        </p:txBody>
      </p:sp>
    </p:spTree>
    <p:extLst>
      <p:ext uri="{BB962C8B-B14F-4D97-AF65-F5344CB8AC3E}">
        <p14:creationId xmlns:p14="http://schemas.microsoft.com/office/powerpoint/2010/main" val="1711624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finally, for a business to deliver the learning that helps people to shape their work that delivers business strategy it needs to:</a:t>
            </a:r>
          </a:p>
          <a:p>
            <a:endParaRPr lang="en-GB" dirty="0"/>
          </a:p>
          <a:p>
            <a:pPr lvl="0"/>
            <a:r>
              <a:rPr lang="en-GB" sz="1200" kern="1200" dirty="0">
                <a:solidFill>
                  <a:schemeClr val="tx1"/>
                </a:solidFill>
                <a:effectLst/>
                <a:latin typeface="+mn-lt"/>
                <a:ea typeface="+mn-ea"/>
                <a:cs typeface="+mn-cs"/>
              </a:rPr>
              <a:t>Quality assure the learning and development offer, including evaluation</a:t>
            </a:r>
          </a:p>
          <a:p>
            <a:pPr lvl="0"/>
            <a:r>
              <a:rPr lang="en-GB" sz="1200" kern="1200" dirty="0">
                <a:solidFill>
                  <a:schemeClr val="tx1"/>
                </a:solidFill>
                <a:effectLst/>
                <a:latin typeface="+mn-lt"/>
                <a:ea typeface="+mn-ea"/>
                <a:cs typeface="+mn-cs"/>
              </a:rPr>
              <a:t>Use social and informal learning methods to ensure a learning culture</a:t>
            </a:r>
          </a:p>
          <a:p>
            <a:pPr lvl="0"/>
            <a:r>
              <a:rPr lang="en-GB" sz="1200" kern="1200" dirty="0">
                <a:solidFill>
                  <a:schemeClr val="tx1"/>
                </a:solidFill>
                <a:effectLst/>
                <a:latin typeface="+mn-lt"/>
                <a:ea typeface="+mn-ea"/>
                <a:cs typeface="+mn-cs"/>
              </a:rPr>
              <a:t>Design learning for a wide range of learners using multiple solutions</a:t>
            </a:r>
          </a:p>
          <a:p>
            <a:pPr lvl="0"/>
            <a:r>
              <a:rPr lang="en-GB" sz="1200" kern="1200" dirty="0">
                <a:solidFill>
                  <a:schemeClr val="tx1"/>
                </a:solidFill>
                <a:effectLst/>
                <a:latin typeface="+mn-lt"/>
                <a:ea typeface="+mn-ea"/>
                <a:cs typeface="+mn-cs"/>
              </a:rPr>
              <a:t>Programming and prioritisation of learning so it meets demand or influences behaviour change</a:t>
            </a:r>
          </a:p>
          <a:p>
            <a:pPr lvl="0"/>
            <a:r>
              <a:rPr lang="en-GB" sz="1200" kern="1200" dirty="0">
                <a:solidFill>
                  <a:schemeClr val="tx1"/>
                </a:solidFill>
                <a:effectLst/>
                <a:latin typeface="+mn-lt"/>
                <a:ea typeface="+mn-ea"/>
                <a:cs typeface="+mn-cs"/>
              </a:rPr>
              <a:t>Utilises technical developments to exploit learning in a wide variety of locations</a:t>
            </a:r>
          </a:p>
          <a:p>
            <a:pPr lvl="0"/>
            <a:r>
              <a:rPr lang="en-GB" sz="1200" kern="1200" dirty="0">
                <a:solidFill>
                  <a:schemeClr val="tx1"/>
                </a:solidFill>
                <a:effectLst/>
                <a:latin typeface="+mn-lt"/>
                <a:ea typeface="+mn-ea"/>
                <a:cs typeface="+mn-cs"/>
              </a:rPr>
              <a:t>Facilitation and delivery of learning that is accessible, fun and impactful</a:t>
            </a:r>
          </a:p>
          <a:p>
            <a:endParaRPr lang="en-GB" dirty="0"/>
          </a:p>
        </p:txBody>
      </p:sp>
      <p:sp>
        <p:nvSpPr>
          <p:cNvPr id="4" name="Slide Number Placeholder 3"/>
          <p:cNvSpPr>
            <a:spLocks noGrp="1"/>
          </p:cNvSpPr>
          <p:nvPr>
            <p:ph type="sldNum" sz="quarter" idx="10"/>
          </p:nvPr>
        </p:nvSpPr>
        <p:spPr/>
        <p:txBody>
          <a:bodyPr/>
          <a:lstStyle/>
          <a:p>
            <a:fld id="{F11CB8B3-AB4B-4191-90CC-258C48131E59}" type="slidenum">
              <a:rPr lang="en-GB" smtClean="0"/>
              <a:t>9</a:t>
            </a:fld>
            <a:endParaRPr lang="en-GB"/>
          </a:p>
        </p:txBody>
      </p:sp>
    </p:spTree>
    <p:extLst>
      <p:ext uri="{BB962C8B-B14F-4D97-AF65-F5344CB8AC3E}">
        <p14:creationId xmlns:p14="http://schemas.microsoft.com/office/powerpoint/2010/main" val="3550787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BIG%20DISK:ONS_Final%20Logos%20Folder%2028.02.08:NEW%20ONS%20Logos:JPEG%20HI:ONS_RGB_bil.jp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3124200"/>
            <a:ext cx="7772400" cy="1143000"/>
          </a:xfrm>
        </p:spPr>
        <p:txBody>
          <a:bodyPr/>
          <a:lstStyle>
            <a:lvl1pPr>
              <a:defRPr/>
            </a:lvl1pPr>
          </a:lstStyle>
          <a:p>
            <a:r>
              <a:rPr lang="en-US"/>
              <a:t>Click to edit Master title style</a:t>
            </a:r>
            <a:endParaRPr lang="en-GB"/>
          </a:p>
        </p:txBody>
      </p:sp>
      <p:sp>
        <p:nvSpPr>
          <p:cNvPr id="3075" name="Rectangle 3"/>
          <p:cNvSpPr>
            <a:spLocks noGrp="1" noChangeArrowheads="1"/>
          </p:cNvSpPr>
          <p:nvPr>
            <p:ph type="subTitle" idx="1"/>
          </p:nvPr>
        </p:nvSpPr>
        <p:spPr>
          <a:xfrm>
            <a:off x="457200" y="4419600"/>
            <a:ext cx="6400800" cy="1752600"/>
          </a:xfrm>
        </p:spPr>
        <p:txBody>
          <a:bodyPr/>
          <a:lstStyle>
            <a:lvl1pPr marL="0" indent="0">
              <a:buFontTx/>
              <a:buNone/>
              <a:defRPr/>
            </a:lvl1pPr>
          </a:lstStyle>
          <a:p>
            <a:r>
              <a:rPr lang="en-US"/>
              <a:t>Click to edit Master subtitle style</a:t>
            </a:r>
            <a:endParaRPr lang="en-GB"/>
          </a:p>
        </p:txBody>
      </p:sp>
      <p:sp>
        <p:nvSpPr>
          <p:cNvPr id="3076" name="Rectangle 4"/>
          <p:cNvSpPr>
            <a:spLocks noGrp="1" noChangeArrowheads="1"/>
          </p:cNvSpPr>
          <p:nvPr>
            <p:ph type="dt" sz="half" idx="2"/>
          </p:nvPr>
        </p:nvSpPr>
        <p:spPr/>
        <p:txBody>
          <a:bodyPr/>
          <a:lstStyle>
            <a:lvl1pPr>
              <a:defRPr/>
            </a:lvl1pPr>
          </a:lstStyle>
          <a:p>
            <a:endParaRPr lang="en-GB"/>
          </a:p>
        </p:txBody>
      </p:sp>
      <p:sp>
        <p:nvSpPr>
          <p:cNvPr id="3077" name="Rectangle 5"/>
          <p:cNvSpPr>
            <a:spLocks noGrp="1" noChangeArrowheads="1"/>
          </p:cNvSpPr>
          <p:nvPr>
            <p:ph type="ftr" sz="quarter" idx="3"/>
          </p:nvPr>
        </p:nvSpPr>
        <p:spPr/>
        <p:txBody>
          <a:bodyPr/>
          <a:lstStyle>
            <a:lvl1pPr>
              <a:defRPr/>
            </a:lvl1pPr>
          </a:lstStyle>
          <a:p>
            <a:endParaRPr lang="en-GB"/>
          </a:p>
        </p:txBody>
      </p:sp>
      <p:sp>
        <p:nvSpPr>
          <p:cNvPr id="3078" name="Rectangle 6"/>
          <p:cNvSpPr>
            <a:spLocks noGrp="1" noChangeArrowheads="1"/>
          </p:cNvSpPr>
          <p:nvPr>
            <p:ph type="sldNum" sz="quarter" idx="4"/>
          </p:nvPr>
        </p:nvSpPr>
        <p:spPr/>
        <p:txBody>
          <a:bodyPr/>
          <a:lstStyle>
            <a:lvl1pPr>
              <a:defRPr/>
            </a:lvl1pPr>
          </a:lstStyle>
          <a:p>
            <a:fld id="{4CACD55E-4BC8-4992-8245-64C5A353A8ED}" type="slidenum">
              <a:rPr lang="en-GB"/>
              <a:pPr/>
              <a:t>‹#›</a:t>
            </a:fld>
            <a:endParaRPr lang="en-GB"/>
          </a:p>
        </p:txBody>
      </p:sp>
      <p:pic>
        <p:nvPicPr>
          <p:cNvPr id="3080" name="Picture 8" descr="BIG DISK:ONS_Final Logos Folder 28.02.08:NEW ONS Logos:JPEG HI:ONS_RGB_bil.jpg"/>
          <p:cNvPicPr>
            <a:picLocks noChangeAspect="1" noChangeArrowheads="1"/>
          </p:cNvPicPr>
          <p:nvPr/>
        </p:nvPicPr>
        <p:blipFill>
          <a:blip r:embed="rId3" r:link="rId4" cstate="print"/>
          <a:srcRect/>
          <a:stretch>
            <a:fillRect/>
          </a:stretch>
        </p:blipFill>
        <p:spPr bwMode="auto">
          <a:xfrm>
            <a:off x="381000" y="381000"/>
            <a:ext cx="3581400" cy="16668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FDB903A-1EAF-484F-9E1D-3BE1F047AD14}"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F4C937C-749B-42C7-8837-7AA29E985AA1}"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C40E0B1-A759-461F-B83F-1EE24075477A}"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42EC090-EE4F-4AE4-AD8A-AA6551CF95A8}"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CBAC9C3-1A2D-4739-85B6-5265C50CC9F1}"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6D94252-4617-4A33-9C64-B051D455D264}"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A55B39D-34F3-48C4-A292-7DCE565EF89D}"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D77D367-B3E1-4BA0-B3EB-59D93DB8AF2F}"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CD5F9C3-630A-43F3-9828-F00D14D64D1A}"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0FA93C3-718F-4E9F-98FF-65D6BEAC965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1492ED9-B731-43FC-9DF9-8E75FFE3CA26}" type="slidenum">
              <a:rPr lang="en-GB"/>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8A00BCD-034C-4149-8A64-5FC80C860904}"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9E912B3-516F-4F75-814E-70A5A2F73A6A}"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0B191E-10D8-4CE2-887C-AE95BB7C1144}"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EE7F8FC-994F-4537-8BCD-E76D3E217EF4}"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BAC376C-D1E7-46AF-AED0-B161A2C8CD20}"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92436A-71B2-4890-90B7-A69521B8B1B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D3D166B-BC95-4E8F-8D83-438A4D2112F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A15863C-A29F-487D-AB3B-DC923019F67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4632748-5584-4CCF-B985-698D4575982E}"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CC52BF8-CF9C-40A9-9D35-2C7F7BB699D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5A3979D-ECF6-4F77-9D48-67359A1BCC7E}" type="slidenum">
              <a:rPr lang="en-GB"/>
              <a:pPr/>
              <a:t>‹#›</a:t>
            </a:fld>
            <a:endParaRPr lang="en-GB"/>
          </a:p>
        </p:txBody>
      </p:sp>
      <p:sp>
        <p:nvSpPr>
          <p:cNvPr id="1031" name="Line 7"/>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3200" b="1">
          <a:solidFill>
            <a:srgbClr val="002D46"/>
          </a:solidFill>
          <a:latin typeface="+mj-lt"/>
          <a:ea typeface="+mj-ea"/>
          <a:cs typeface="+mj-cs"/>
        </a:defRPr>
      </a:lvl1pPr>
      <a:lvl2pPr algn="l" rtl="0" eaLnBrk="1" fontAlgn="base" hangingPunct="1">
        <a:spcBef>
          <a:spcPct val="0"/>
        </a:spcBef>
        <a:spcAft>
          <a:spcPct val="0"/>
        </a:spcAft>
        <a:defRPr sz="3200" b="1">
          <a:solidFill>
            <a:srgbClr val="002D46"/>
          </a:solidFill>
          <a:latin typeface="Arial" charset="0"/>
          <a:ea typeface="ＭＳ Ｐゴシック" pitchFamily="1" charset="-128"/>
        </a:defRPr>
      </a:lvl2pPr>
      <a:lvl3pPr algn="l" rtl="0" eaLnBrk="1" fontAlgn="base" hangingPunct="1">
        <a:spcBef>
          <a:spcPct val="0"/>
        </a:spcBef>
        <a:spcAft>
          <a:spcPct val="0"/>
        </a:spcAft>
        <a:defRPr sz="3200" b="1">
          <a:solidFill>
            <a:srgbClr val="002D46"/>
          </a:solidFill>
          <a:latin typeface="Arial" charset="0"/>
          <a:ea typeface="ＭＳ Ｐゴシック" pitchFamily="1" charset="-128"/>
        </a:defRPr>
      </a:lvl3pPr>
      <a:lvl4pPr algn="l" rtl="0" eaLnBrk="1" fontAlgn="base" hangingPunct="1">
        <a:spcBef>
          <a:spcPct val="0"/>
        </a:spcBef>
        <a:spcAft>
          <a:spcPct val="0"/>
        </a:spcAft>
        <a:defRPr sz="3200" b="1">
          <a:solidFill>
            <a:srgbClr val="002D46"/>
          </a:solidFill>
          <a:latin typeface="Arial" charset="0"/>
          <a:ea typeface="ＭＳ Ｐゴシック" pitchFamily="1" charset="-128"/>
        </a:defRPr>
      </a:lvl4pPr>
      <a:lvl5pPr algn="l" rtl="0" eaLnBrk="1" fontAlgn="base" hangingPunct="1">
        <a:spcBef>
          <a:spcPct val="0"/>
        </a:spcBef>
        <a:spcAft>
          <a:spcPct val="0"/>
        </a:spcAft>
        <a:defRPr sz="3200" b="1">
          <a:solidFill>
            <a:srgbClr val="002D46"/>
          </a:solidFill>
          <a:latin typeface="Arial" charset="0"/>
          <a:ea typeface="ＭＳ Ｐゴシック" pitchFamily="1" charset="-128"/>
        </a:defRPr>
      </a:lvl5pPr>
      <a:lvl6pPr marL="457200" algn="l" rtl="0" eaLnBrk="1" fontAlgn="base" hangingPunct="1">
        <a:spcBef>
          <a:spcPct val="0"/>
        </a:spcBef>
        <a:spcAft>
          <a:spcPct val="0"/>
        </a:spcAft>
        <a:defRPr sz="3200" b="1">
          <a:solidFill>
            <a:srgbClr val="002D46"/>
          </a:solidFill>
          <a:latin typeface="Arial" charset="0"/>
          <a:ea typeface="ＭＳ Ｐゴシック" pitchFamily="1" charset="-128"/>
        </a:defRPr>
      </a:lvl6pPr>
      <a:lvl7pPr marL="914400" algn="l" rtl="0" eaLnBrk="1" fontAlgn="base" hangingPunct="1">
        <a:spcBef>
          <a:spcPct val="0"/>
        </a:spcBef>
        <a:spcAft>
          <a:spcPct val="0"/>
        </a:spcAft>
        <a:defRPr sz="3200" b="1">
          <a:solidFill>
            <a:srgbClr val="002D46"/>
          </a:solidFill>
          <a:latin typeface="Arial" charset="0"/>
          <a:ea typeface="ＭＳ Ｐゴシック" pitchFamily="1" charset="-128"/>
        </a:defRPr>
      </a:lvl7pPr>
      <a:lvl8pPr marL="1371600" algn="l" rtl="0" eaLnBrk="1" fontAlgn="base" hangingPunct="1">
        <a:spcBef>
          <a:spcPct val="0"/>
        </a:spcBef>
        <a:spcAft>
          <a:spcPct val="0"/>
        </a:spcAft>
        <a:defRPr sz="3200" b="1">
          <a:solidFill>
            <a:srgbClr val="002D46"/>
          </a:solidFill>
          <a:latin typeface="Arial" charset="0"/>
          <a:ea typeface="ＭＳ Ｐゴシック" pitchFamily="1" charset="-128"/>
        </a:defRPr>
      </a:lvl8pPr>
      <a:lvl9pPr marL="1828800" algn="l" rtl="0" eaLnBrk="1" fontAlgn="base" hangingPunct="1">
        <a:spcBef>
          <a:spcPct val="0"/>
        </a:spcBef>
        <a:spcAft>
          <a:spcPct val="0"/>
        </a:spcAft>
        <a:defRPr sz="3200" b="1">
          <a:solidFill>
            <a:srgbClr val="002D46"/>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2800">
          <a:solidFill>
            <a:srgbClr val="002D46"/>
          </a:solidFill>
          <a:latin typeface="+mn-lt"/>
          <a:ea typeface="+mn-ea"/>
          <a:cs typeface="+mn-cs"/>
        </a:defRPr>
      </a:lvl1pPr>
      <a:lvl2pPr marL="763588" indent="-285750" algn="l" rtl="0" eaLnBrk="1" fontAlgn="base" hangingPunct="1">
        <a:spcBef>
          <a:spcPct val="20000"/>
        </a:spcBef>
        <a:spcAft>
          <a:spcPct val="0"/>
        </a:spcAft>
        <a:defRPr sz="2400">
          <a:solidFill>
            <a:srgbClr val="002D46"/>
          </a:solidFill>
          <a:latin typeface="+mn-lt"/>
          <a:ea typeface="+mn-ea"/>
        </a:defRPr>
      </a:lvl2pPr>
      <a:lvl3pPr marL="1182688" indent="-228600" algn="l" rtl="0" eaLnBrk="1" fontAlgn="base" hangingPunct="1">
        <a:spcBef>
          <a:spcPct val="20000"/>
        </a:spcBef>
        <a:spcAft>
          <a:spcPct val="0"/>
        </a:spcAft>
        <a:buChar char="•"/>
        <a:defRPr sz="2000">
          <a:solidFill>
            <a:srgbClr val="002D46"/>
          </a:solidFill>
          <a:latin typeface="+mn-lt"/>
          <a:ea typeface="+mn-ea"/>
        </a:defRPr>
      </a:lvl3pPr>
      <a:lvl4pPr marL="1619250" indent="-246063" algn="l" rtl="0" eaLnBrk="1" fontAlgn="base" hangingPunct="1">
        <a:spcBef>
          <a:spcPct val="20000"/>
        </a:spcBef>
        <a:spcAft>
          <a:spcPct val="0"/>
        </a:spcAft>
        <a:defRPr>
          <a:solidFill>
            <a:srgbClr val="002D46"/>
          </a:solidFill>
          <a:latin typeface="+mn-lt"/>
          <a:ea typeface="+mn-ea"/>
        </a:defRPr>
      </a:lvl4pPr>
      <a:lvl5pPr marL="2057400" indent="-228600" algn="l" rtl="0" eaLnBrk="1" fontAlgn="base" hangingPunct="1">
        <a:spcBef>
          <a:spcPct val="20000"/>
        </a:spcBef>
        <a:spcAft>
          <a:spcPct val="0"/>
        </a:spcAft>
        <a:defRPr sz="2000">
          <a:solidFill>
            <a:schemeClr val="tx1"/>
          </a:solidFill>
          <a:latin typeface="+mn-lt"/>
          <a:ea typeface="+mn-ea"/>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8" name="Rectangle 8"/>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5129" name="Rectangle 9"/>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130" name="Rectangle 10"/>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5131" name="Rectangle 1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5132" name="Rectangle 1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56A0C243-64AF-498D-97E8-F9796EC8B07B}" type="slidenum">
              <a:rPr lang="en-GB"/>
              <a:pPr/>
              <a:t>‹#›</a:t>
            </a:fld>
            <a:endParaRPr lang="en-GB"/>
          </a:p>
        </p:txBody>
      </p:sp>
      <p:sp>
        <p:nvSpPr>
          <p:cNvPr id="5133" name="Line 13"/>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200" b="1">
          <a:solidFill>
            <a:srgbClr val="002D46"/>
          </a:solidFill>
          <a:latin typeface="+mj-lt"/>
          <a:ea typeface="+mj-ea"/>
          <a:cs typeface="+mj-cs"/>
        </a:defRPr>
      </a:lvl1pPr>
      <a:lvl2pPr algn="l" rtl="0" fontAlgn="base">
        <a:spcBef>
          <a:spcPct val="0"/>
        </a:spcBef>
        <a:spcAft>
          <a:spcPct val="0"/>
        </a:spcAft>
        <a:defRPr sz="3200" b="1">
          <a:solidFill>
            <a:srgbClr val="002D46"/>
          </a:solidFill>
          <a:latin typeface="Arial" charset="0"/>
        </a:defRPr>
      </a:lvl2pPr>
      <a:lvl3pPr algn="l" rtl="0" fontAlgn="base">
        <a:spcBef>
          <a:spcPct val="0"/>
        </a:spcBef>
        <a:spcAft>
          <a:spcPct val="0"/>
        </a:spcAft>
        <a:defRPr sz="3200" b="1">
          <a:solidFill>
            <a:srgbClr val="002D46"/>
          </a:solidFill>
          <a:latin typeface="Arial" charset="0"/>
        </a:defRPr>
      </a:lvl3pPr>
      <a:lvl4pPr algn="l" rtl="0" fontAlgn="base">
        <a:spcBef>
          <a:spcPct val="0"/>
        </a:spcBef>
        <a:spcAft>
          <a:spcPct val="0"/>
        </a:spcAft>
        <a:defRPr sz="3200" b="1">
          <a:solidFill>
            <a:srgbClr val="002D46"/>
          </a:solidFill>
          <a:latin typeface="Arial" charset="0"/>
        </a:defRPr>
      </a:lvl4pPr>
      <a:lvl5pPr algn="l" rtl="0" fontAlgn="base">
        <a:spcBef>
          <a:spcPct val="0"/>
        </a:spcBef>
        <a:spcAft>
          <a:spcPct val="0"/>
        </a:spcAft>
        <a:defRPr sz="3200" b="1">
          <a:solidFill>
            <a:srgbClr val="002D46"/>
          </a:solidFill>
          <a:latin typeface="Arial" charset="0"/>
        </a:defRPr>
      </a:lvl5pPr>
      <a:lvl6pPr marL="457200" algn="l" rtl="0" fontAlgn="base">
        <a:spcBef>
          <a:spcPct val="0"/>
        </a:spcBef>
        <a:spcAft>
          <a:spcPct val="0"/>
        </a:spcAft>
        <a:defRPr sz="3200" b="1">
          <a:solidFill>
            <a:srgbClr val="002D46"/>
          </a:solidFill>
          <a:latin typeface="Arial" charset="0"/>
        </a:defRPr>
      </a:lvl6pPr>
      <a:lvl7pPr marL="914400" algn="l" rtl="0" fontAlgn="base">
        <a:spcBef>
          <a:spcPct val="0"/>
        </a:spcBef>
        <a:spcAft>
          <a:spcPct val="0"/>
        </a:spcAft>
        <a:defRPr sz="3200" b="1">
          <a:solidFill>
            <a:srgbClr val="002D46"/>
          </a:solidFill>
          <a:latin typeface="Arial" charset="0"/>
        </a:defRPr>
      </a:lvl7pPr>
      <a:lvl8pPr marL="1371600" algn="l" rtl="0" fontAlgn="base">
        <a:spcBef>
          <a:spcPct val="0"/>
        </a:spcBef>
        <a:spcAft>
          <a:spcPct val="0"/>
        </a:spcAft>
        <a:defRPr sz="3200" b="1">
          <a:solidFill>
            <a:srgbClr val="002D46"/>
          </a:solidFill>
          <a:latin typeface="Arial" charset="0"/>
        </a:defRPr>
      </a:lvl8pPr>
      <a:lvl9pPr marL="1828800" algn="l" rtl="0" fontAlgn="base">
        <a:spcBef>
          <a:spcPct val="0"/>
        </a:spcBef>
        <a:spcAft>
          <a:spcPct val="0"/>
        </a:spcAft>
        <a:defRPr sz="3200" b="1">
          <a:solidFill>
            <a:srgbClr val="002D46"/>
          </a:solidFill>
          <a:latin typeface="Arial" charset="0"/>
        </a:defRPr>
      </a:lvl9pPr>
    </p:titleStyle>
    <p:bodyStyle>
      <a:lvl1pPr marL="342900" indent="-342900" algn="l" rtl="0" fontAlgn="base">
        <a:spcBef>
          <a:spcPct val="20000"/>
        </a:spcBef>
        <a:spcAft>
          <a:spcPct val="0"/>
        </a:spcAft>
        <a:buChar char="•"/>
        <a:defRPr sz="2800">
          <a:solidFill>
            <a:srgbClr val="002D46"/>
          </a:solidFill>
          <a:latin typeface="+mn-lt"/>
          <a:ea typeface="+mn-ea"/>
          <a:cs typeface="+mn-cs"/>
        </a:defRPr>
      </a:lvl1pPr>
      <a:lvl2pPr marL="742950" indent="-285750" algn="l" rtl="0" fontAlgn="base">
        <a:spcBef>
          <a:spcPct val="20000"/>
        </a:spcBef>
        <a:spcAft>
          <a:spcPct val="0"/>
        </a:spcAft>
        <a:defRPr sz="2400">
          <a:solidFill>
            <a:srgbClr val="002D46"/>
          </a:solidFill>
          <a:latin typeface="+mn-lt"/>
        </a:defRPr>
      </a:lvl2pPr>
      <a:lvl3pPr marL="1143000" indent="-228600" algn="l" rtl="0" fontAlgn="base">
        <a:spcBef>
          <a:spcPct val="20000"/>
        </a:spcBef>
        <a:spcAft>
          <a:spcPct val="0"/>
        </a:spcAft>
        <a:buChar char="•"/>
        <a:defRPr sz="2000">
          <a:solidFill>
            <a:srgbClr val="002D46"/>
          </a:solidFill>
          <a:latin typeface="+mn-lt"/>
        </a:defRPr>
      </a:lvl3pPr>
      <a:lvl4pPr marL="1600200" indent="-228600" algn="l" rtl="0" fontAlgn="base">
        <a:spcBef>
          <a:spcPct val="20000"/>
        </a:spcBef>
        <a:spcAft>
          <a:spcPct val="0"/>
        </a:spcAft>
        <a:defRPr>
          <a:solidFill>
            <a:srgbClr val="002D46"/>
          </a:solidFill>
          <a:latin typeface="+mn-lt"/>
        </a:defRPr>
      </a:lvl4pPr>
      <a:lvl5pPr marL="2057400" indent="-228600" algn="l" rtl="0" fontAlgn="base">
        <a:spcBef>
          <a:spcPct val="20000"/>
        </a:spcBef>
        <a:spcAft>
          <a:spcPct val="0"/>
        </a:spcAft>
        <a:defRPr sz="2000">
          <a:solidFill>
            <a:schemeClr val="tx1"/>
          </a:solidFill>
          <a:latin typeface="+mn-lt"/>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2.svg"/><Relationship Id="rId5" Type="http://schemas.openxmlformats.org/officeDocument/2006/relationships/image" Target="../media/image8.png"/><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16.svg"/><Relationship Id="rId5" Type="http://schemas.openxmlformats.org/officeDocument/2006/relationships/image" Target="../media/image10.png"/><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9.sv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21.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image" Target="../media/image23.svg"/><Relationship Id="rId5" Type="http://schemas.openxmlformats.org/officeDocument/2006/relationships/image" Target="../media/image14.png"/><Relationship Id="rId4" Type="http://schemas.openxmlformats.org/officeDocument/2006/relationships/image" Target="../media/image12.sv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image" Target="../media/image25.svg"/><Relationship Id="rId5" Type="http://schemas.openxmlformats.org/officeDocument/2006/relationships/image" Target="../media/image15.png"/><Relationship Id="rId4" Type="http://schemas.openxmlformats.org/officeDocument/2006/relationships/image" Target="../media/image12.sv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27.svg"/></Relationships>
</file>

<file path=ppt/slides/_rels/slide2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1.png"/><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457200" y="3124200"/>
            <a:ext cx="7772400" cy="1143000"/>
          </a:xfrm>
          <a:prstGeom prst="rect">
            <a:avLst/>
          </a:prstGeom>
          <a:noFill/>
          <a:ln w="9525">
            <a:noFill/>
            <a:miter lim="800000"/>
            <a:headEnd/>
            <a:tailEnd/>
          </a:ln>
        </p:spPr>
        <p:txBody>
          <a:bodyPr anchor="ctr"/>
          <a:lstStyle/>
          <a:p>
            <a:pPr eaLnBrk="1" hangingPunct="1"/>
            <a:r>
              <a:rPr lang="en-GB" sz="3200" b="1" dirty="0">
                <a:solidFill>
                  <a:srgbClr val="002D46"/>
                </a:solidFill>
              </a:rPr>
              <a:t>Centralising Learning and Development within the UK Office for National Statistics</a:t>
            </a:r>
          </a:p>
        </p:txBody>
      </p:sp>
      <p:sp>
        <p:nvSpPr>
          <p:cNvPr id="2055" name="Rectangle 7"/>
          <p:cNvSpPr>
            <a:spLocks noChangeArrowheads="1"/>
          </p:cNvSpPr>
          <p:nvPr/>
        </p:nvSpPr>
        <p:spPr bwMode="auto">
          <a:xfrm>
            <a:off x="457200" y="4419600"/>
            <a:ext cx="6400800" cy="1752600"/>
          </a:xfrm>
          <a:prstGeom prst="rect">
            <a:avLst/>
          </a:prstGeom>
          <a:noFill/>
          <a:ln w="9525">
            <a:noFill/>
            <a:miter lim="800000"/>
            <a:headEnd/>
            <a:tailEnd/>
          </a:ln>
        </p:spPr>
        <p:txBody>
          <a:bodyPr/>
          <a:lstStyle/>
          <a:p>
            <a:pPr eaLnBrk="1" hangingPunct="1">
              <a:spcBef>
                <a:spcPct val="20000"/>
              </a:spcBef>
            </a:pPr>
            <a:r>
              <a:rPr lang="en-GB" sz="2800" dirty="0">
                <a:solidFill>
                  <a:srgbClr val="002D46"/>
                </a:solidFill>
              </a:rPr>
              <a:t>A case study on the challenges faced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E1D27A-6DB7-48AE-B9CC-538FF9B85ADB}"/>
              </a:ext>
            </a:extLst>
          </p:cNvPr>
          <p:cNvSpPr>
            <a:spLocks noGrp="1"/>
          </p:cNvSpPr>
          <p:nvPr>
            <p:ph type="title"/>
          </p:nvPr>
        </p:nvSpPr>
        <p:spPr/>
        <p:txBody>
          <a:bodyPr/>
          <a:lstStyle/>
          <a:p>
            <a:r>
              <a:rPr lang="en-GB" dirty="0"/>
              <a:t>Centralising Learning and Development – Part three</a:t>
            </a:r>
          </a:p>
        </p:txBody>
      </p:sp>
      <p:sp>
        <p:nvSpPr>
          <p:cNvPr id="3" name="Content Placeholder 2">
            <a:extLst>
              <a:ext uri="{FF2B5EF4-FFF2-40B4-BE49-F238E27FC236}">
                <a16:creationId xmlns:a16="http://schemas.microsoft.com/office/drawing/2014/main" xmlns="" id="{4F7F0144-EFE2-4DA2-A84F-F8443A874533}"/>
              </a:ext>
            </a:extLst>
          </p:cNvPr>
          <p:cNvSpPr>
            <a:spLocks noGrp="1"/>
          </p:cNvSpPr>
          <p:nvPr>
            <p:ph idx="1"/>
          </p:nvPr>
        </p:nvSpPr>
        <p:spPr>
          <a:xfrm>
            <a:off x="685800" y="1524000"/>
            <a:ext cx="7772400" cy="4857328"/>
          </a:xfrm>
        </p:spPr>
        <p:txBody>
          <a:bodyPr/>
          <a:lstStyle/>
          <a:p>
            <a:pPr marL="0" indent="0">
              <a:buNone/>
            </a:pPr>
            <a:r>
              <a:rPr lang="en-GB" dirty="0"/>
              <a:t>Large organisations 		decentralised learning…</a:t>
            </a:r>
          </a:p>
          <a:p>
            <a:r>
              <a:rPr lang="en-GB" dirty="0"/>
              <a:t>Subject matter experts ensure knowledge is held in teams</a:t>
            </a:r>
          </a:p>
          <a:p>
            <a:r>
              <a:rPr lang="en-GB" dirty="0"/>
              <a:t>Control over outputs and results</a:t>
            </a:r>
          </a:p>
          <a:p>
            <a:r>
              <a:rPr lang="en-GB" dirty="0"/>
              <a:t>Quick to respond and flexible to adapt</a:t>
            </a:r>
          </a:p>
          <a:p>
            <a:r>
              <a:rPr lang="en-GB" dirty="0"/>
              <a:t>Closeness to target audience to witness impact</a:t>
            </a:r>
          </a:p>
          <a:p>
            <a:r>
              <a:rPr lang="en-GB" dirty="0"/>
              <a:t>Bespoke learning to build trusted relationships</a:t>
            </a:r>
          </a:p>
          <a:p>
            <a:endParaRPr lang="en-GB" dirty="0"/>
          </a:p>
        </p:txBody>
      </p:sp>
      <p:pic>
        <p:nvPicPr>
          <p:cNvPr id="5" name="Graphic 4" descr="Heart">
            <a:extLst>
              <a:ext uri="{FF2B5EF4-FFF2-40B4-BE49-F238E27FC236}">
                <a16:creationId xmlns:a16="http://schemas.microsoft.com/office/drawing/2014/main" xmlns="" id="{401936AB-D309-4878-AC53-3C8796E133D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95936" y="1412776"/>
            <a:ext cx="1224136" cy="1080120"/>
          </a:xfrm>
          <a:prstGeom prst="rect">
            <a:avLst/>
          </a:prstGeom>
        </p:spPr>
      </p:pic>
    </p:spTree>
    <p:extLst>
      <p:ext uri="{BB962C8B-B14F-4D97-AF65-F5344CB8AC3E}">
        <p14:creationId xmlns:p14="http://schemas.microsoft.com/office/powerpoint/2010/main" val="361343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934FA-1E4D-4CCE-9B5F-0A716D29C735}"/>
              </a:ext>
            </a:extLst>
          </p:cNvPr>
          <p:cNvSpPr>
            <a:spLocks noGrp="1"/>
          </p:cNvSpPr>
          <p:nvPr>
            <p:ph type="title"/>
          </p:nvPr>
        </p:nvSpPr>
        <p:spPr/>
        <p:txBody>
          <a:bodyPr/>
          <a:lstStyle/>
          <a:p>
            <a:r>
              <a:rPr lang="en-GB" dirty="0"/>
              <a:t>Centralising Learning and Development – Part three</a:t>
            </a:r>
          </a:p>
        </p:txBody>
      </p:sp>
      <p:sp>
        <p:nvSpPr>
          <p:cNvPr id="3" name="Content Placeholder 2">
            <a:extLst>
              <a:ext uri="{FF2B5EF4-FFF2-40B4-BE49-F238E27FC236}">
                <a16:creationId xmlns:a16="http://schemas.microsoft.com/office/drawing/2014/main" xmlns="" id="{49CBA60C-5629-46BC-A42F-BB9DFDA5F891}"/>
              </a:ext>
            </a:extLst>
          </p:cNvPr>
          <p:cNvSpPr>
            <a:spLocks noGrp="1"/>
          </p:cNvSpPr>
          <p:nvPr>
            <p:ph idx="1"/>
          </p:nvPr>
        </p:nvSpPr>
        <p:spPr/>
        <p:txBody>
          <a:bodyPr/>
          <a:lstStyle/>
          <a:p>
            <a:pPr marL="0" indent="0">
              <a:buNone/>
            </a:pPr>
            <a:r>
              <a:rPr lang="en-GB" dirty="0"/>
              <a:t>When decentralised structures fail to meet the mark:</a:t>
            </a:r>
          </a:p>
          <a:p>
            <a:r>
              <a:rPr lang="en-GB" sz="2400" dirty="0"/>
              <a:t>Inconsistencies in design and delivery</a:t>
            </a:r>
          </a:p>
          <a:p>
            <a:r>
              <a:rPr lang="en-GB" sz="2400" dirty="0"/>
              <a:t>Collaboration is difficult because of silo working</a:t>
            </a:r>
          </a:p>
          <a:p>
            <a:r>
              <a:rPr lang="en-GB" sz="2400" dirty="0"/>
              <a:t>Parochial attitudes mean learning is for some, not all</a:t>
            </a:r>
          </a:p>
          <a:p>
            <a:r>
              <a:rPr lang="en-GB" sz="2400" dirty="0"/>
              <a:t>Skills and progression are limited by the environment</a:t>
            </a:r>
          </a:p>
          <a:p>
            <a:r>
              <a:rPr lang="en-GB" sz="2400" dirty="0"/>
              <a:t>Duplication occurs </a:t>
            </a:r>
          </a:p>
          <a:p>
            <a:r>
              <a:rPr lang="en-GB" sz="2400" dirty="0"/>
              <a:t>Learners are not exposed to the ‘big picture’</a:t>
            </a:r>
          </a:p>
          <a:p>
            <a:r>
              <a:rPr lang="en-GB" sz="2400" dirty="0"/>
              <a:t>Local trainers ‘go native’</a:t>
            </a:r>
          </a:p>
        </p:txBody>
      </p:sp>
      <p:pic>
        <p:nvPicPr>
          <p:cNvPr id="7" name="Graphic 6" descr="Group">
            <a:extLst>
              <a:ext uri="{FF2B5EF4-FFF2-40B4-BE49-F238E27FC236}">
                <a16:creationId xmlns:a16="http://schemas.microsoft.com/office/drawing/2014/main" xmlns="" id="{3ACA57F1-5B51-4C2F-BEB5-3AFBF743C65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380312" y="5381625"/>
            <a:ext cx="914400" cy="914400"/>
          </a:xfrm>
          <a:prstGeom prst="rect">
            <a:avLst/>
          </a:prstGeom>
        </p:spPr>
      </p:pic>
      <p:pic>
        <p:nvPicPr>
          <p:cNvPr id="9" name="Graphic 8" descr="Group">
            <a:extLst>
              <a:ext uri="{FF2B5EF4-FFF2-40B4-BE49-F238E27FC236}">
                <a16:creationId xmlns:a16="http://schemas.microsoft.com/office/drawing/2014/main" xmlns="" id="{3C520F14-5E82-461C-9B3F-9FC2A90EC2D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04701" y="5437634"/>
            <a:ext cx="914400" cy="914400"/>
          </a:xfrm>
          <a:prstGeom prst="rect">
            <a:avLst/>
          </a:prstGeom>
        </p:spPr>
      </p:pic>
      <p:pic>
        <p:nvPicPr>
          <p:cNvPr id="11" name="Graphic 10" descr="Meeting">
            <a:extLst>
              <a:ext uri="{FF2B5EF4-FFF2-40B4-BE49-F238E27FC236}">
                <a16:creationId xmlns:a16="http://schemas.microsoft.com/office/drawing/2014/main" xmlns="" id="{3E4B57DE-355C-4AD7-852F-363009FA598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114800" y="5437634"/>
            <a:ext cx="914400" cy="914400"/>
          </a:xfrm>
          <a:prstGeom prst="rect">
            <a:avLst/>
          </a:prstGeom>
        </p:spPr>
      </p:pic>
    </p:spTree>
    <p:extLst>
      <p:ext uri="{BB962C8B-B14F-4D97-AF65-F5344CB8AC3E}">
        <p14:creationId xmlns:p14="http://schemas.microsoft.com/office/powerpoint/2010/main" val="26492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25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25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25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25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25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16" presetClass="entr" presetSubtype="37" fill="hold" nodeType="withEffect">
                                  <p:stCondLst>
                                    <p:cond delay="750"/>
                                  </p:stCondLst>
                                  <p:childTnLst>
                                    <p:set>
                                      <p:cBhvr>
                                        <p:cTn id="53" dur="1" fill="hold">
                                          <p:stCondLst>
                                            <p:cond delay="0"/>
                                          </p:stCondLst>
                                        </p:cTn>
                                        <p:tgtEl>
                                          <p:spTgt spid="9"/>
                                        </p:tgtEl>
                                        <p:attrNameLst>
                                          <p:attrName>style.visibility</p:attrName>
                                        </p:attrNameLst>
                                      </p:cBhvr>
                                      <p:to>
                                        <p:strVal val="visible"/>
                                      </p:to>
                                    </p:set>
                                    <p:animEffect transition="in" filter="barn(outVertical)">
                                      <p:cBhvr>
                                        <p:cTn id="54" dur="500"/>
                                        <p:tgtEl>
                                          <p:spTgt spid="9"/>
                                        </p:tgtEl>
                                      </p:cBhvr>
                                    </p:animEffect>
                                  </p:childTnLst>
                                </p:cTn>
                              </p:par>
                              <p:par>
                                <p:cTn id="55" presetID="16" presetClass="entr" presetSubtype="37" fill="hold" nodeType="withEffect">
                                  <p:stCondLst>
                                    <p:cond delay="750"/>
                                  </p:stCondLst>
                                  <p:childTnLst>
                                    <p:set>
                                      <p:cBhvr>
                                        <p:cTn id="56" dur="1" fill="hold">
                                          <p:stCondLst>
                                            <p:cond delay="0"/>
                                          </p:stCondLst>
                                        </p:cTn>
                                        <p:tgtEl>
                                          <p:spTgt spid="7"/>
                                        </p:tgtEl>
                                        <p:attrNameLst>
                                          <p:attrName>style.visibility</p:attrName>
                                        </p:attrNameLst>
                                      </p:cBhvr>
                                      <p:to>
                                        <p:strVal val="visible"/>
                                      </p:to>
                                    </p:set>
                                    <p:animEffect transition="in" filter="barn(outVertical)">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81E8B4-4A68-4D81-864E-0AB2084EE1FB}"/>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D9E542A9-2455-428F-BF8B-9ED361C3843D}"/>
              </a:ext>
            </a:extLst>
          </p:cNvPr>
          <p:cNvSpPr>
            <a:spLocks noGrp="1"/>
          </p:cNvSpPr>
          <p:nvPr>
            <p:ph idx="1"/>
          </p:nvPr>
        </p:nvSpPr>
        <p:spPr/>
        <p:txBody>
          <a:bodyPr/>
          <a:lstStyle/>
          <a:p>
            <a:pPr marL="0" indent="0">
              <a:buNone/>
            </a:pPr>
            <a:r>
              <a:rPr lang="en-GB" dirty="0"/>
              <a:t>The ONS ‘decision’ – was centralising the right option?</a:t>
            </a:r>
          </a:p>
          <a:p>
            <a:pPr marL="0" indent="0">
              <a:buNone/>
            </a:pPr>
            <a:r>
              <a:rPr lang="en-GB" dirty="0"/>
              <a:t>Objectives</a:t>
            </a:r>
          </a:p>
          <a:p>
            <a:r>
              <a:rPr lang="en-GB" sz="2400" dirty="0"/>
              <a:t>To understand and organise common skill requirements so that there was an overview of the whole strategic demand</a:t>
            </a:r>
          </a:p>
          <a:p>
            <a:r>
              <a:rPr lang="en-GB" sz="2400" dirty="0"/>
              <a:t>To control learning and development costs for the benefit of the whole organisation</a:t>
            </a:r>
          </a:p>
          <a:p>
            <a:r>
              <a:rPr lang="en-GB" sz="2400" dirty="0"/>
              <a:t>To align the learning and development strategy with business goals</a:t>
            </a:r>
          </a:p>
        </p:txBody>
      </p:sp>
    </p:spTree>
    <p:extLst>
      <p:ext uri="{BB962C8B-B14F-4D97-AF65-F5344CB8AC3E}">
        <p14:creationId xmlns:p14="http://schemas.microsoft.com/office/powerpoint/2010/main" val="337950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6715C-C833-4AEB-BAA7-EF99F3E1C34D}"/>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F37B9A44-80A3-4C83-849C-C34B39C1701E}"/>
              </a:ext>
            </a:extLst>
          </p:cNvPr>
          <p:cNvSpPr>
            <a:spLocks noGrp="1"/>
          </p:cNvSpPr>
          <p:nvPr>
            <p:ph idx="1"/>
          </p:nvPr>
        </p:nvSpPr>
        <p:spPr/>
        <p:txBody>
          <a:bodyPr/>
          <a:lstStyle/>
          <a:p>
            <a:pPr marL="0" indent="0">
              <a:buNone/>
            </a:pPr>
            <a:r>
              <a:rPr lang="en-GB" dirty="0"/>
              <a:t>Meeting objective one:</a:t>
            </a:r>
          </a:p>
          <a:p>
            <a:pPr marL="0" lvl="0" indent="0">
              <a:buNone/>
            </a:pPr>
            <a:r>
              <a:rPr lang="en-GB" sz="2000" dirty="0"/>
              <a:t>To understand and organise common skill requirements so that there was an overview of the whole strategic demand</a:t>
            </a:r>
          </a:p>
          <a:p>
            <a:pPr marL="800100" lvl="1" indent="-342900">
              <a:buFont typeface="Arial" panose="020B0604020202020204" pitchFamily="34" charset="0"/>
              <a:buChar char="•"/>
            </a:pPr>
            <a:r>
              <a:rPr lang="en-GB" sz="2000" dirty="0"/>
              <a:t>Physically drawing teams together facilitates a single approach to professional competence</a:t>
            </a:r>
          </a:p>
          <a:p>
            <a:pPr marL="800100" lvl="1" indent="-342900">
              <a:buFont typeface="Arial" panose="020B0604020202020204" pitchFamily="34" charset="0"/>
              <a:buChar char="•"/>
            </a:pPr>
            <a:r>
              <a:rPr lang="en-GB" sz="2000" dirty="0"/>
              <a:t>It’s easier to share resources and prioritise</a:t>
            </a:r>
          </a:p>
          <a:p>
            <a:pPr marL="800100" lvl="1" indent="-342900">
              <a:buFont typeface="Arial" panose="020B0604020202020204" pitchFamily="34" charset="0"/>
              <a:buChar char="•"/>
            </a:pPr>
            <a:r>
              <a:rPr lang="en-GB" sz="2000" dirty="0"/>
              <a:t>L&amp;D staff are easier to cross train</a:t>
            </a:r>
          </a:p>
          <a:p>
            <a:pPr marL="800100" lvl="1" indent="-342900">
              <a:buFont typeface="Arial" panose="020B0604020202020204" pitchFamily="34" charset="0"/>
              <a:buChar char="•"/>
            </a:pPr>
            <a:r>
              <a:rPr lang="en-GB" sz="2000" dirty="0"/>
              <a:t>Centralised L&amp;D career pathways and professional progression</a:t>
            </a:r>
          </a:p>
          <a:p>
            <a:pPr marL="800100" lvl="1" indent="-342900">
              <a:buFont typeface="Arial" panose="020B0604020202020204" pitchFamily="34" charset="0"/>
              <a:buChar char="•"/>
            </a:pPr>
            <a:r>
              <a:rPr lang="en-GB" sz="2000" dirty="0"/>
              <a:t>Consistency in delivery approach</a:t>
            </a:r>
          </a:p>
          <a:p>
            <a:pPr marL="800100" lvl="1" indent="-342900">
              <a:buFont typeface="Arial" panose="020B0604020202020204" pitchFamily="34" charset="0"/>
              <a:buChar char="•"/>
            </a:pPr>
            <a:r>
              <a:rPr lang="en-GB" sz="2000" dirty="0"/>
              <a:t>Encourages specialisms within the team for design and commissioning v design and delivery</a:t>
            </a:r>
          </a:p>
          <a:p>
            <a:pPr marL="800100" lvl="1" indent="-342900">
              <a:buFont typeface="Arial" panose="020B0604020202020204" pitchFamily="34" charset="0"/>
              <a:buChar char="•"/>
            </a:pPr>
            <a:r>
              <a:rPr lang="en-GB" sz="2000" dirty="0"/>
              <a:t>Professionalises the function</a:t>
            </a:r>
          </a:p>
          <a:p>
            <a:pPr marL="0" indent="0">
              <a:buNone/>
            </a:pPr>
            <a:endParaRPr lang="en-GB" dirty="0"/>
          </a:p>
        </p:txBody>
      </p:sp>
    </p:spTree>
    <p:extLst>
      <p:ext uri="{BB962C8B-B14F-4D97-AF65-F5344CB8AC3E}">
        <p14:creationId xmlns:p14="http://schemas.microsoft.com/office/powerpoint/2010/main" val="8978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4F3C9-70F4-4892-8BB9-6B55458D11B4}"/>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36FDD9AA-E83E-4744-97EB-D958C2FAD561}"/>
              </a:ext>
            </a:extLst>
          </p:cNvPr>
          <p:cNvSpPr>
            <a:spLocks noGrp="1"/>
          </p:cNvSpPr>
          <p:nvPr>
            <p:ph idx="1"/>
          </p:nvPr>
        </p:nvSpPr>
        <p:spPr/>
        <p:txBody>
          <a:bodyPr/>
          <a:lstStyle/>
          <a:p>
            <a:pPr marL="0" indent="0">
              <a:buNone/>
            </a:pPr>
            <a:r>
              <a:rPr lang="en-GB" dirty="0"/>
              <a:t>Meeting objective two:</a:t>
            </a:r>
          </a:p>
          <a:p>
            <a:pPr marL="0" lvl="0" indent="0">
              <a:buNone/>
            </a:pPr>
            <a:r>
              <a:rPr lang="en-GB" sz="2000" dirty="0"/>
              <a:t>To control learning and development costs for the benefit of the whole organisation</a:t>
            </a:r>
          </a:p>
          <a:p>
            <a:pPr marL="800100" lvl="1" indent="-342900">
              <a:buFont typeface="Arial" panose="020B0604020202020204" pitchFamily="34" charset="0"/>
              <a:buChar char="•"/>
            </a:pPr>
            <a:r>
              <a:rPr lang="en-GB" sz="2000" dirty="0"/>
              <a:t>Controllable budgets for the benefit of the whole organisation</a:t>
            </a:r>
          </a:p>
          <a:p>
            <a:pPr marL="800100" lvl="1" indent="-342900">
              <a:buFont typeface="Arial" panose="020B0604020202020204" pitchFamily="34" charset="0"/>
              <a:buChar char="•"/>
            </a:pPr>
            <a:r>
              <a:rPr lang="en-GB" sz="2000" dirty="0"/>
              <a:t>Reducing duplication for better management of public money</a:t>
            </a:r>
          </a:p>
          <a:p>
            <a:pPr marL="800100" lvl="1" indent="-342900">
              <a:buFont typeface="Arial" panose="020B0604020202020204" pitchFamily="34" charset="0"/>
              <a:buChar char="•"/>
            </a:pPr>
            <a:r>
              <a:rPr lang="en-GB" sz="2000" dirty="0"/>
              <a:t>Ownership of commissioning learning</a:t>
            </a:r>
          </a:p>
          <a:p>
            <a:pPr marL="0" indent="0">
              <a:buNone/>
            </a:pPr>
            <a:endParaRPr lang="en-GB" dirty="0"/>
          </a:p>
        </p:txBody>
      </p:sp>
      <p:pic>
        <p:nvPicPr>
          <p:cNvPr id="5" name="Graphic 4" descr="Piggy Bank">
            <a:extLst>
              <a:ext uri="{FF2B5EF4-FFF2-40B4-BE49-F238E27FC236}">
                <a16:creationId xmlns:a16="http://schemas.microsoft.com/office/drawing/2014/main" xmlns="" id="{D95D8562-184E-4647-B609-20B30230C41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851920" y="5013176"/>
            <a:ext cx="914400" cy="914400"/>
          </a:xfrm>
          <a:prstGeom prst="rect">
            <a:avLst/>
          </a:prstGeom>
        </p:spPr>
      </p:pic>
      <p:pic>
        <p:nvPicPr>
          <p:cNvPr id="7" name="Graphic 6" descr="Coins">
            <a:extLst>
              <a:ext uri="{FF2B5EF4-FFF2-40B4-BE49-F238E27FC236}">
                <a16:creationId xmlns:a16="http://schemas.microsoft.com/office/drawing/2014/main" xmlns="" id="{2A5E57AB-FFF2-4C50-ADF0-262D2F25C06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48064" y="5028604"/>
            <a:ext cx="914400" cy="914400"/>
          </a:xfrm>
          <a:prstGeom prst="rect">
            <a:avLst/>
          </a:prstGeom>
        </p:spPr>
      </p:pic>
      <p:pic>
        <p:nvPicPr>
          <p:cNvPr id="9" name="Graphic 8" descr="Coins">
            <a:extLst>
              <a:ext uri="{FF2B5EF4-FFF2-40B4-BE49-F238E27FC236}">
                <a16:creationId xmlns:a16="http://schemas.microsoft.com/office/drawing/2014/main" xmlns="" id="{989ACAC1-004D-4321-95F3-B5416CD2A56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459732" y="5014316"/>
            <a:ext cx="914400" cy="914400"/>
          </a:xfrm>
          <a:prstGeom prst="rect">
            <a:avLst/>
          </a:prstGeom>
        </p:spPr>
      </p:pic>
    </p:spTree>
    <p:extLst>
      <p:ext uri="{BB962C8B-B14F-4D97-AF65-F5344CB8AC3E}">
        <p14:creationId xmlns:p14="http://schemas.microsoft.com/office/powerpoint/2010/main" val="169879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7B7CE8-9DEB-4EBC-8EFA-72078E73687F}"/>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883FF85E-352F-4558-A40A-B0BF764D3F33}"/>
              </a:ext>
            </a:extLst>
          </p:cNvPr>
          <p:cNvSpPr>
            <a:spLocks noGrp="1"/>
          </p:cNvSpPr>
          <p:nvPr>
            <p:ph idx="1"/>
          </p:nvPr>
        </p:nvSpPr>
        <p:spPr/>
        <p:txBody>
          <a:bodyPr/>
          <a:lstStyle/>
          <a:p>
            <a:pPr marL="0" indent="0">
              <a:buNone/>
            </a:pPr>
            <a:r>
              <a:rPr lang="en-GB" dirty="0"/>
              <a:t>Meeting objective three:</a:t>
            </a:r>
          </a:p>
          <a:p>
            <a:pPr marL="0" lvl="0" indent="0">
              <a:buNone/>
            </a:pPr>
            <a:r>
              <a:rPr lang="en-GB" sz="2000" dirty="0"/>
              <a:t>To align the learning and development strategy with business goals</a:t>
            </a:r>
          </a:p>
          <a:p>
            <a:pPr marL="800100" lvl="1" indent="-342900">
              <a:buFont typeface="Arial" panose="020B0604020202020204" pitchFamily="34" charset="0"/>
              <a:buChar char="•"/>
            </a:pPr>
            <a:r>
              <a:rPr lang="en-GB" sz="2000" dirty="0"/>
              <a:t>Driven by business strategy</a:t>
            </a:r>
          </a:p>
          <a:p>
            <a:pPr marL="0" indent="0">
              <a:buNone/>
            </a:pPr>
            <a:endParaRPr lang="en-GB" dirty="0"/>
          </a:p>
        </p:txBody>
      </p:sp>
      <p:grpSp>
        <p:nvGrpSpPr>
          <p:cNvPr id="4" name="Group 3">
            <a:extLst>
              <a:ext uri="{FF2B5EF4-FFF2-40B4-BE49-F238E27FC236}">
                <a16:creationId xmlns:a16="http://schemas.microsoft.com/office/drawing/2014/main" xmlns="" id="{F87292A2-50E9-40AA-AE59-4554F3DE4F45}"/>
              </a:ext>
            </a:extLst>
          </p:cNvPr>
          <p:cNvGrpSpPr>
            <a:grpSpLocks/>
          </p:cNvGrpSpPr>
          <p:nvPr/>
        </p:nvGrpSpPr>
        <p:grpSpPr bwMode="auto">
          <a:xfrm>
            <a:off x="539552" y="2796208"/>
            <a:ext cx="7200800" cy="3528392"/>
            <a:chOff x="0" y="0"/>
            <a:chExt cx="5802064" cy="4347681"/>
          </a:xfrm>
        </p:grpSpPr>
        <p:sp>
          <p:nvSpPr>
            <p:cNvPr id="5" name="Freeform: Shape 4">
              <a:extLst>
                <a:ext uri="{FF2B5EF4-FFF2-40B4-BE49-F238E27FC236}">
                  <a16:creationId xmlns:a16="http://schemas.microsoft.com/office/drawing/2014/main" xmlns="" id="{22E5BE79-D479-4F1D-8FAB-510DEB0B3D02}"/>
                </a:ext>
              </a:extLst>
            </p:cNvPr>
            <p:cNvSpPr>
              <a:spLocks/>
            </p:cNvSpPr>
            <p:nvPr/>
          </p:nvSpPr>
          <p:spPr bwMode="auto">
            <a:xfrm>
              <a:off x="2558710" y="0"/>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70C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Strategy</a:t>
              </a:r>
              <a:endParaRPr lang="en-GB" sz="12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xmlns="" id="{9FBD5C5B-A324-42B2-B1E8-37108B6050EA}"/>
                </a:ext>
              </a:extLst>
            </p:cNvPr>
            <p:cNvSpPr>
              <a:spLocks noChangeArrowheads="1"/>
            </p:cNvSpPr>
            <p:nvPr/>
          </p:nvSpPr>
          <p:spPr bwMode="auto">
            <a:xfrm>
              <a:off x="4003425" y="322337"/>
              <a:ext cx="1798639" cy="96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7" name="Freeform: Shape 6">
              <a:extLst>
                <a:ext uri="{FF2B5EF4-FFF2-40B4-BE49-F238E27FC236}">
                  <a16:creationId xmlns:a16="http://schemas.microsoft.com/office/drawing/2014/main" xmlns="" id="{BE618479-DBF6-4949-A143-55A31C0082CC}"/>
                </a:ext>
              </a:extLst>
            </p:cNvPr>
            <p:cNvSpPr>
              <a:spLocks/>
            </p:cNvSpPr>
            <p:nvPr/>
          </p:nvSpPr>
          <p:spPr bwMode="auto">
            <a:xfrm>
              <a:off x="1798640" y="1367998"/>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FFC00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Capability</a:t>
              </a:r>
              <a:endParaRPr lang="en-GB" sz="1200" dirty="0">
                <a:effectLst/>
                <a:latin typeface="Times New Roman" panose="02020603050405020304" pitchFamily="18" charset="0"/>
                <a:ea typeface="Times New Roman" panose="02020603050405020304" pitchFamily="18" charset="0"/>
              </a:endParaRPr>
            </a:p>
          </p:txBody>
        </p:sp>
        <p:sp>
          <p:nvSpPr>
            <p:cNvPr id="8" name="Freeform: Shape 7">
              <a:extLst>
                <a:ext uri="{FF2B5EF4-FFF2-40B4-BE49-F238E27FC236}">
                  <a16:creationId xmlns:a16="http://schemas.microsoft.com/office/drawing/2014/main" xmlns="" id="{C8E4A329-4332-4B5F-A97B-A86A7F3CC716}"/>
                </a:ext>
              </a:extLst>
            </p:cNvPr>
            <p:cNvSpPr>
              <a:spLocks/>
            </p:cNvSpPr>
            <p:nvPr/>
          </p:nvSpPr>
          <p:spPr bwMode="auto">
            <a:xfrm>
              <a:off x="0" y="1690335"/>
              <a:ext cx="1740619" cy="967010"/>
            </a:xfrm>
            <a:custGeom>
              <a:avLst/>
              <a:gdLst>
                <a:gd name="T0" fmla="*/ 0 w 1740619"/>
                <a:gd name="T1" fmla="*/ 0 h 967010"/>
                <a:gd name="T2" fmla="*/ 1740619 w 1740619"/>
                <a:gd name="T3" fmla="*/ 0 h 967010"/>
                <a:gd name="T4" fmla="*/ 1740619 w 1740619"/>
                <a:gd name="T5" fmla="*/ 967010 h 967010"/>
                <a:gd name="T6" fmla="*/ 0 w 1740619"/>
                <a:gd name="T7" fmla="*/ 967010 h 967010"/>
                <a:gd name="T8" fmla="*/ 0 w 1740619"/>
                <a:gd name="T9" fmla="*/ 0 h 967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0619" h="967010">
                  <a:moveTo>
                    <a:pt x="0" y="0"/>
                  </a:moveTo>
                  <a:lnTo>
                    <a:pt x="1740619" y="0"/>
                  </a:lnTo>
                  <a:lnTo>
                    <a:pt x="1740619" y="967010"/>
                  </a:lnTo>
                  <a:lnTo>
                    <a:pt x="0" y="96701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0" vert="horz" wrap="square" lIns="137160" tIns="137160" rIns="137160" bIns="137160" anchor="ctr" anchorCtr="0" upright="1">
              <a:noAutofit/>
            </a:bodyPr>
            <a:lstStyle/>
            <a:p>
              <a:endParaRPr lang="en-GB"/>
            </a:p>
          </p:txBody>
        </p:sp>
        <p:sp>
          <p:nvSpPr>
            <p:cNvPr id="9" name="Freeform: Shape 8">
              <a:extLst>
                <a:ext uri="{FF2B5EF4-FFF2-40B4-BE49-F238E27FC236}">
                  <a16:creationId xmlns:a16="http://schemas.microsoft.com/office/drawing/2014/main" xmlns="" id="{E6D4C32E-0F2D-45F1-980C-865510172AAC}"/>
                </a:ext>
              </a:extLst>
            </p:cNvPr>
            <p:cNvSpPr>
              <a:spLocks/>
            </p:cNvSpPr>
            <p:nvPr/>
          </p:nvSpPr>
          <p:spPr bwMode="auto">
            <a:xfrm>
              <a:off x="3312979" y="1367998"/>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C00000"/>
            </a:solidFill>
            <a:ln w="25400" cap="flat" cmpd="sng" algn="ctr">
              <a:solidFill>
                <a:schemeClr val="lt1">
                  <a:lumMod val="100000"/>
                  <a:lumOff val="0"/>
                </a:schemeClr>
              </a:solidFill>
              <a:prstDash val="solid"/>
              <a:miter lim="800000"/>
              <a:headEnd/>
              <a:tailEnd/>
            </a:ln>
          </p:spPr>
          <p:txBody>
            <a:bodyPr rot="0" vert="horz" wrap="square" lIns="218504" tIns="251155" rIns="218505" bIns="251154" anchor="ctr" anchorCtr="0" upright="1">
              <a:noAutofit/>
            </a:bodyPr>
            <a:lstStyle/>
            <a:p>
              <a:pPr algn="ctr">
                <a:lnSpc>
                  <a:spcPct val="90000"/>
                </a:lnSpc>
                <a:spcAft>
                  <a:spcPts val="590"/>
                </a:spcAft>
              </a:pPr>
              <a:r>
                <a:rPr lang="en-US" sz="1200"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People Competencies</a:t>
              </a:r>
              <a:endParaRPr lang="en-GB" sz="1200">
                <a:effectLst/>
                <a:latin typeface="Times New Roman" panose="02020603050405020304" pitchFamily="18" charset="0"/>
                <a:ea typeface="Times New Roman" panose="02020603050405020304" pitchFamily="18" charset="0"/>
              </a:endParaRPr>
            </a:p>
          </p:txBody>
        </p:sp>
        <p:sp>
          <p:nvSpPr>
            <p:cNvPr id="10" name="Freeform: Shape 9">
              <a:extLst>
                <a:ext uri="{FF2B5EF4-FFF2-40B4-BE49-F238E27FC236}">
                  <a16:creationId xmlns:a16="http://schemas.microsoft.com/office/drawing/2014/main" xmlns="" id="{BAE15AE6-FE74-420A-A4EE-E49F2C68EA1A}"/>
                </a:ext>
              </a:extLst>
            </p:cNvPr>
            <p:cNvSpPr>
              <a:spLocks/>
            </p:cNvSpPr>
            <p:nvPr/>
          </p:nvSpPr>
          <p:spPr bwMode="auto">
            <a:xfrm>
              <a:off x="2558710" y="2735996"/>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B05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Execution Methods</a:t>
              </a:r>
              <a:endParaRPr lang="en-GB" sz="1200">
                <a:effectLst/>
                <a:latin typeface="Times New Roman" panose="02020603050405020304" pitchFamily="18" charset="0"/>
                <a:ea typeface="Times New Roman" panose="02020603050405020304" pitchFamily="18" charset="0"/>
              </a:endParaRPr>
            </a:p>
          </p:txBody>
        </p:sp>
        <p:sp>
          <p:nvSpPr>
            <p:cNvPr id="11" name="Freeform: Shape 10">
              <a:extLst>
                <a:ext uri="{FF2B5EF4-FFF2-40B4-BE49-F238E27FC236}">
                  <a16:creationId xmlns:a16="http://schemas.microsoft.com/office/drawing/2014/main" xmlns="" id="{2F9BD933-877F-446C-BE5C-83FB58881BC8}"/>
                </a:ext>
              </a:extLst>
            </p:cNvPr>
            <p:cNvSpPr>
              <a:spLocks/>
            </p:cNvSpPr>
            <p:nvPr/>
          </p:nvSpPr>
          <p:spPr bwMode="auto">
            <a:xfrm>
              <a:off x="4003425" y="3058333"/>
              <a:ext cx="1798639" cy="967010"/>
            </a:xfrm>
            <a:custGeom>
              <a:avLst/>
              <a:gdLst>
                <a:gd name="T0" fmla="*/ 0 w 1798639"/>
                <a:gd name="T1" fmla="*/ 0 h 967010"/>
                <a:gd name="T2" fmla="*/ 1798639 w 1798639"/>
                <a:gd name="T3" fmla="*/ 0 h 967010"/>
                <a:gd name="T4" fmla="*/ 1798639 w 1798639"/>
                <a:gd name="T5" fmla="*/ 967010 h 967010"/>
                <a:gd name="T6" fmla="*/ 0 w 1798639"/>
                <a:gd name="T7" fmla="*/ 967010 h 967010"/>
                <a:gd name="T8" fmla="*/ 0 w 1798639"/>
                <a:gd name="T9" fmla="*/ 0 h 967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98639" h="967010">
                  <a:moveTo>
                    <a:pt x="0" y="0"/>
                  </a:moveTo>
                  <a:lnTo>
                    <a:pt x="1798639" y="0"/>
                  </a:lnTo>
                  <a:lnTo>
                    <a:pt x="1798639" y="967010"/>
                  </a:lnTo>
                  <a:lnTo>
                    <a:pt x="0" y="96701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0" vert="horz" wrap="square" lIns="137160" tIns="137160" rIns="137160" bIns="137160" anchor="ctr" anchorCtr="0" upright="1">
              <a:noAutofit/>
            </a:bodyPr>
            <a:lstStyle/>
            <a:p>
              <a:endParaRPr lang="en-GB"/>
            </a:p>
          </p:txBody>
        </p:sp>
      </p:grpSp>
    </p:spTree>
    <p:extLst>
      <p:ext uri="{BB962C8B-B14F-4D97-AF65-F5344CB8AC3E}">
        <p14:creationId xmlns:p14="http://schemas.microsoft.com/office/powerpoint/2010/main" val="360415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100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386B-ED05-462F-A33B-5E1581C32CF5}"/>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5855F8EF-2337-46C0-A8FE-1E863131B6D6}"/>
              </a:ext>
            </a:extLst>
          </p:cNvPr>
          <p:cNvSpPr>
            <a:spLocks noGrp="1"/>
          </p:cNvSpPr>
          <p:nvPr>
            <p:ph idx="1"/>
          </p:nvPr>
        </p:nvSpPr>
        <p:spPr/>
        <p:txBody>
          <a:bodyPr/>
          <a:lstStyle/>
          <a:p>
            <a:pPr marL="0" indent="0">
              <a:buNone/>
            </a:pPr>
            <a:r>
              <a:rPr lang="en-GB" dirty="0"/>
              <a:t>What did ONS do?</a:t>
            </a:r>
          </a:p>
          <a:p>
            <a:pPr marL="0" indent="0">
              <a:buNone/>
            </a:pPr>
            <a:r>
              <a:rPr lang="en-GB" dirty="0"/>
              <a:t>Created ‘The Learning Academy’ using:</a:t>
            </a:r>
          </a:p>
          <a:p>
            <a:r>
              <a:rPr lang="en-GB" dirty="0"/>
              <a:t>A statistical learning team from within Statistical Methodology</a:t>
            </a:r>
          </a:p>
          <a:p>
            <a:r>
              <a:rPr lang="en-GB" dirty="0"/>
              <a:t>A leadership and management function from within HR</a:t>
            </a:r>
          </a:p>
          <a:p>
            <a:r>
              <a:rPr lang="en-GB" dirty="0"/>
              <a:t>A workforce essentials team from various sources across the business</a:t>
            </a:r>
          </a:p>
          <a:p>
            <a:pPr marL="0" indent="0">
              <a:buNone/>
            </a:pPr>
            <a:endParaRPr lang="en-GB" dirty="0"/>
          </a:p>
        </p:txBody>
      </p:sp>
      <p:pic>
        <p:nvPicPr>
          <p:cNvPr id="5" name="Picture 4">
            <a:extLst>
              <a:ext uri="{FF2B5EF4-FFF2-40B4-BE49-F238E27FC236}">
                <a16:creationId xmlns:a16="http://schemas.microsoft.com/office/drawing/2014/main" xmlns="" id="{C7E28779-4F49-476F-82CA-F6A90F51BF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5529363"/>
            <a:ext cx="1400000" cy="809524"/>
          </a:xfrm>
          <a:prstGeom prst="rect">
            <a:avLst/>
          </a:prstGeom>
        </p:spPr>
      </p:pic>
    </p:spTree>
    <p:extLst>
      <p:ext uri="{BB962C8B-B14F-4D97-AF65-F5344CB8AC3E}">
        <p14:creationId xmlns:p14="http://schemas.microsoft.com/office/powerpoint/2010/main" val="82655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CE5D7-067F-4E57-8350-76BA2CFFF7F6}"/>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36E1336E-B0D3-4F55-B66B-E2FC9C2F6A41}"/>
              </a:ext>
            </a:extLst>
          </p:cNvPr>
          <p:cNvSpPr>
            <a:spLocks noGrp="1"/>
          </p:cNvSpPr>
          <p:nvPr>
            <p:ph idx="1"/>
          </p:nvPr>
        </p:nvSpPr>
        <p:spPr/>
        <p:txBody>
          <a:bodyPr/>
          <a:lstStyle/>
          <a:p>
            <a:pPr marL="0" indent="0">
              <a:buNone/>
            </a:pPr>
            <a:r>
              <a:rPr lang="en-GB" dirty="0"/>
              <a:t>The challenges:</a:t>
            </a:r>
          </a:p>
          <a:p>
            <a:r>
              <a:rPr lang="en-GB" dirty="0"/>
              <a:t>A lack of clear vision of team’s purpose and priorities</a:t>
            </a:r>
          </a:p>
          <a:p>
            <a:r>
              <a:rPr lang="en-GB" dirty="0"/>
              <a:t>Roles, responsibilities and processes were unclear</a:t>
            </a:r>
          </a:p>
          <a:p>
            <a:r>
              <a:rPr lang="en-GB" dirty="0"/>
              <a:t>Some departments retained their L&amp;D units</a:t>
            </a:r>
          </a:p>
          <a:p>
            <a:r>
              <a:rPr lang="en-GB" dirty="0"/>
              <a:t>Some departments released staff but retained experts</a:t>
            </a:r>
          </a:p>
          <a:p>
            <a:r>
              <a:rPr lang="en-GB" dirty="0"/>
              <a:t>Some passed L&amp;D requirements to support functions with no L&amp;D understanding</a:t>
            </a:r>
          </a:p>
        </p:txBody>
      </p:sp>
    </p:spTree>
    <p:extLst>
      <p:ext uri="{BB962C8B-B14F-4D97-AF65-F5344CB8AC3E}">
        <p14:creationId xmlns:p14="http://schemas.microsoft.com/office/powerpoint/2010/main" val="428087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AC5375-7B16-43C4-B315-76E9FD47F5D4}"/>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56C3D79C-EDA4-4A98-88CA-81EC34420A7E}"/>
              </a:ext>
            </a:extLst>
          </p:cNvPr>
          <p:cNvSpPr>
            <a:spLocks noGrp="1"/>
          </p:cNvSpPr>
          <p:nvPr>
            <p:ph idx="1"/>
          </p:nvPr>
        </p:nvSpPr>
        <p:spPr/>
        <p:txBody>
          <a:bodyPr/>
          <a:lstStyle/>
          <a:p>
            <a:pPr marL="0" indent="0">
              <a:buNone/>
            </a:pPr>
            <a:r>
              <a:rPr lang="en-GB" dirty="0"/>
              <a:t>Impact:</a:t>
            </a:r>
          </a:p>
          <a:p>
            <a:r>
              <a:rPr lang="en-GB" dirty="0"/>
              <a:t>An unclear relationship between The Learning Academy and the business</a:t>
            </a:r>
          </a:p>
          <a:p>
            <a:r>
              <a:rPr lang="en-GB" dirty="0"/>
              <a:t>Skill ‘grabbing’ meant required expertise was not available</a:t>
            </a:r>
          </a:p>
          <a:p>
            <a:r>
              <a:rPr lang="en-GB" dirty="0"/>
              <a:t>High expectations on a team with limited experience and resources = disappointment</a:t>
            </a:r>
          </a:p>
          <a:p>
            <a:r>
              <a:rPr lang="en-GB" dirty="0"/>
              <a:t>‘storming’ showed no sign of settling down; high sickness rates and attrition</a:t>
            </a:r>
          </a:p>
        </p:txBody>
      </p:sp>
      <p:pic>
        <p:nvPicPr>
          <p:cNvPr id="5" name="Graphic 4" descr="Downward trend">
            <a:extLst>
              <a:ext uri="{FF2B5EF4-FFF2-40B4-BE49-F238E27FC236}">
                <a16:creationId xmlns:a16="http://schemas.microsoft.com/office/drawing/2014/main" xmlns="" id="{74CF9515-36C9-4D44-AFD5-29FDC6C7C79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23928" y="5638800"/>
            <a:ext cx="914400" cy="914400"/>
          </a:xfrm>
          <a:prstGeom prst="rect">
            <a:avLst/>
          </a:prstGeom>
        </p:spPr>
      </p:pic>
    </p:spTree>
    <p:extLst>
      <p:ext uri="{BB962C8B-B14F-4D97-AF65-F5344CB8AC3E}">
        <p14:creationId xmlns:p14="http://schemas.microsoft.com/office/powerpoint/2010/main" val="40333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41413-EF0D-41BE-AEB0-F97C0902B971}"/>
              </a:ext>
            </a:extLst>
          </p:cNvPr>
          <p:cNvSpPr>
            <a:spLocks noGrp="1"/>
          </p:cNvSpPr>
          <p:nvPr>
            <p:ph type="title"/>
          </p:nvPr>
        </p:nvSpPr>
        <p:spPr/>
        <p:txBody>
          <a:bodyPr/>
          <a:lstStyle/>
          <a:p>
            <a:r>
              <a:rPr lang="en-GB" dirty="0"/>
              <a:t>Centralising Learning and Development – Part four</a:t>
            </a:r>
          </a:p>
        </p:txBody>
      </p:sp>
      <p:sp>
        <p:nvSpPr>
          <p:cNvPr id="3" name="Content Placeholder 2">
            <a:extLst>
              <a:ext uri="{FF2B5EF4-FFF2-40B4-BE49-F238E27FC236}">
                <a16:creationId xmlns:a16="http://schemas.microsoft.com/office/drawing/2014/main" xmlns="" id="{706AE863-A97A-4F5E-ABDD-0B0468BC0260}"/>
              </a:ext>
            </a:extLst>
          </p:cNvPr>
          <p:cNvSpPr>
            <a:spLocks noGrp="1"/>
          </p:cNvSpPr>
          <p:nvPr>
            <p:ph idx="1"/>
          </p:nvPr>
        </p:nvSpPr>
        <p:spPr>
          <a:xfrm>
            <a:off x="685800" y="1524000"/>
            <a:ext cx="7772400" cy="4405312"/>
          </a:xfrm>
        </p:spPr>
        <p:txBody>
          <a:bodyPr/>
          <a:lstStyle/>
          <a:p>
            <a:pPr marL="0" indent="0">
              <a:buNone/>
            </a:pPr>
            <a:r>
              <a:rPr lang="en-GB" dirty="0"/>
              <a:t>Finding solutions:</a:t>
            </a:r>
          </a:p>
          <a:p>
            <a:pPr lvl="0"/>
            <a:r>
              <a:rPr lang="en-GB" sz="2200" dirty="0"/>
              <a:t>An organisation wide learning needs analysis built from existing strategy documents and business plans</a:t>
            </a:r>
          </a:p>
          <a:p>
            <a:pPr lvl="0"/>
            <a:r>
              <a:rPr lang="en-GB" sz="2200" dirty="0"/>
              <a:t>A directory of learning</a:t>
            </a:r>
          </a:p>
          <a:p>
            <a:pPr lvl="0"/>
            <a:r>
              <a:rPr lang="en-GB" sz="2200" dirty="0"/>
              <a:t>A management pathway programme</a:t>
            </a:r>
          </a:p>
          <a:p>
            <a:pPr lvl="0"/>
            <a:r>
              <a:rPr lang="en-GB" sz="2200" dirty="0"/>
              <a:t>A team review that led to a single customer relationship process and a new support team</a:t>
            </a:r>
          </a:p>
          <a:p>
            <a:pPr lvl="0"/>
            <a:r>
              <a:rPr lang="en-GB" sz="2200" dirty="0"/>
              <a:t>A learning and development strategy aligned to business needs</a:t>
            </a:r>
          </a:p>
          <a:p>
            <a:pPr lvl="0"/>
            <a:r>
              <a:rPr lang="en-GB" sz="2200" dirty="0"/>
              <a:t>An increased corporate L&amp;D budget</a:t>
            </a:r>
          </a:p>
          <a:p>
            <a:pPr lvl="0"/>
            <a:r>
              <a:rPr lang="en-GB" sz="2200" dirty="0"/>
              <a:t>A team performing at an acceptable level</a:t>
            </a:r>
          </a:p>
          <a:p>
            <a:endParaRPr lang="en-GB" dirty="0"/>
          </a:p>
        </p:txBody>
      </p:sp>
      <p:pic>
        <p:nvPicPr>
          <p:cNvPr id="5" name="Graphic 4" descr="Upward trend">
            <a:extLst>
              <a:ext uri="{FF2B5EF4-FFF2-40B4-BE49-F238E27FC236}">
                <a16:creationId xmlns:a16="http://schemas.microsoft.com/office/drawing/2014/main" xmlns="" id="{EA982318-D3FF-46AC-86FF-0F1EC614470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851920" y="5700712"/>
            <a:ext cx="914400" cy="914400"/>
          </a:xfrm>
          <a:prstGeom prst="rect">
            <a:avLst/>
          </a:prstGeom>
        </p:spPr>
      </p:pic>
    </p:spTree>
    <p:extLst>
      <p:ext uri="{BB962C8B-B14F-4D97-AF65-F5344CB8AC3E}">
        <p14:creationId xmlns:p14="http://schemas.microsoft.com/office/powerpoint/2010/main" val="22924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Centralising Learning and Development – Part one</a:t>
            </a:r>
          </a:p>
        </p:txBody>
      </p:sp>
      <p:sp>
        <p:nvSpPr>
          <p:cNvPr id="4099" name="Rectangle 3"/>
          <p:cNvSpPr>
            <a:spLocks noGrp="1" noChangeArrowheads="1"/>
          </p:cNvSpPr>
          <p:nvPr>
            <p:ph type="body" idx="1"/>
          </p:nvPr>
        </p:nvSpPr>
        <p:spPr/>
        <p:txBody>
          <a:bodyPr/>
          <a:lstStyle/>
          <a:p>
            <a:r>
              <a:rPr lang="en-GB" dirty="0"/>
              <a:t>2011 – founding of Civil Service Learning</a:t>
            </a:r>
          </a:p>
          <a:p>
            <a:r>
              <a:rPr lang="en-GB" dirty="0"/>
              <a:t>Impact on ‘trainers’ in the government offices</a:t>
            </a:r>
          </a:p>
          <a:p>
            <a:r>
              <a:rPr lang="en-GB" dirty="0"/>
              <a:t>Centralising access to learning</a:t>
            </a:r>
          </a:p>
          <a:p>
            <a:r>
              <a:rPr lang="en-GB" dirty="0"/>
              <a:t>Controlling spend</a:t>
            </a:r>
          </a:p>
          <a:p>
            <a:r>
              <a:rPr lang="en-GB" dirty="0"/>
              <a:t>Consistency of messages</a:t>
            </a:r>
          </a:p>
        </p:txBody>
      </p:sp>
      <p:pic>
        <p:nvPicPr>
          <p:cNvPr id="3" name="Picture 2">
            <a:extLst>
              <a:ext uri="{FF2B5EF4-FFF2-40B4-BE49-F238E27FC236}">
                <a16:creationId xmlns:a16="http://schemas.microsoft.com/office/drawing/2014/main" xmlns="" id="{A99BBB1C-A77B-4BA2-B25D-EF372E120E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91238"/>
            <a:ext cx="2539682" cy="19047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75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anim calcmode="lin" valueType="num">
                                      <p:cBhvr>
                                        <p:cTn id="1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fade">
                                      <p:cBhvr>
                                        <p:cTn id="24" dur="1000"/>
                                        <p:tgtEl>
                                          <p:spTgt spid="4099">
                                            <p:txEl>
                                              <p:pRg st="2" end="2"/>
                                            </p:txEl>
                                          </p:spTgt>
                                        </p:tgtEl>
                                      </p:cBhvr>
                                    </p:animEffect>
                                    <p:anim calcmode="lin" valueType="num">
                                      <p:cBhvr>
                                        <p:cTn id="2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Effect transition="in" filter="fade">
                                      <p:cBhvr>
                                        <p:cTn id="31" dur="1000"/>
                                        <p:tgtEl>
                                          <p:spTgt spid="4099">
                                            <p:txEl>
                                              <p:pRg st="3" end="3"/>
                                            </p:txEl>
                                          </p:spTgt>
                                        </p:tgtEl>
                                      </p:cBhvr>
                                    </p:animEffect>
                                    <p:anim calcmode="lin" valueType="num">
                                      <p:cBhvr>
                                        <p:cTn id="32"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099">
                                            <p:txEl>
                                              <p:pRg st="4" end="4"/>
                                            </p:txEl>
                                          </p:spTgt>
                                        </p:tgtEl>
                                        <p:attrNameLst>
                                          <p:attrName>style.visibility</p:attrName>
                                        </p:attrNameLst>
                                      </p:cBhvr>
                                      <p:to>
                                        <p:strVal val="visible"/>
                                      </p:to>
                                    </p:set>
                                    <p:animEffect transition="in" filter="fade">
                                      <p:cBhvr>
                                        <p:cTn id="38" dur="1000"/>
                                        <p:tgtEl>
                                          <p:spTgt spid="4099">
                                            <p:txEl>
                                              <p:pRg st="4" end="4"/>
                                            </p:txEl>
                                          </p:spTgt>
                                        </p:tgtEl>
                                      </p:cBhvr>
                                    </p:animEffect>
                                    <p:anim calcmode="lin" valueType="num">
                                      <p:cBhvr>
                                        <p:cTn id="39"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2B0AB-623A-4C6D-B46C-95A098BFE689}"/>
              </a:ext>
            </a:extLst>
          </p:cNvPr>
          <p:cNvSpPr>
            <a:spLocks noGrp="1"/>
          </p:cNvSpPr>
          <p:nvPr>
            <p:ph type="title"/>
          </p:nvPr>
        </p:nvSpPr>
        <p:spPr/>
        <p:txBody>
          <a:bodyPr/>
          <a:lstStyle/>
          <a:p>
            <a:r>
              <a:rPr lang="en-GB" dirty="0"/>
              <a:t>Centralising Learning and Development – Part five</a:t>
            </a:r>
          </a:p>
        </p:txBody>
      </p:sp>
      <p:sp>
        <p:nvSpPr>
          <p:cNvPr id="3" name="Content Placeholder 2">
            <a:extLst>
              <a:ext uri="{FF2B5EF4-FFF2-40B4-BE49-F238E27FC236}">
                <a16:creationId xmlns:a16="http://schemas.microsoft.com/office/drawing/2014/main" xmlns="" id="{542E5D03-8B10-4C8B-9482-0161609CE9F1}"/>
              </a:ext>
            </a:extLst>
          </p:cNvPr>
          <p:cNvSpPr>
            <a:spLocks noGrp="1"/>
          </p:cNvSpPr>
          <p:nvPr>
            <p:ph idx="1"/>
          </p:nvPr>
        </p:nvSpPr>
        <p:spPr/>
        <p:txBody>
          <a:bodyPr/>
          <a:lstStyle/>
          <a:p>
            <a:pPr marL="0" indent="0">
              <a:buNone/>
            </a:pPr>
            <a:r>
              <a:rPr lang="en-GB" dirty="0"/>
              <a:t>The immediate demand v supply issue:</a:t>
            </a:r>
          </a:p>
          <a:p>
            <a:pPr lvl="0"/>
            <a:r>
              <a:rPr lang="en-GB" sz="2000" dirty="0"/>
              <a:t>Upskilling and developing the multiple professions within ONS and the analytical professions across government</a:t>
            </a:r>
          </a:p>
          <a:p>
            <a:pPr lvl="0"/>
            <a:r>
              <a:rPr lang="en-GB" sz="2000" dirty="0"/>
              <a:t>Building a cadre of capable and competent leaders with a sustainable talent pool</a:t>
            </a:r>
          </a:p>
          <a:p>
            <a:pPr lvl="0"/>
            <a:r>
              <a:rPr lang="en-GB" sz="2000" dirty="0"/>
              <a:t>Supporting the transformation agenda through specific skill and knowledge attainment by focusing on digital capability</a:t>
            </a:r>
          </a:p>
          <a:p>
            <a:pPr lvl="0"/>
            <a:r>
              <a:rPr lang="en-GB" sz="2000" dirty="0"/>
              <a:t>Ensuring compliance with regulation and policy in line with best practice models</a:t>
            </a:r>
          </a:p>
          <a:p>
            <a:pPr lvl="0"/>
            <a:r>
              <a:rPr lang="en-GB" sz="2000" dirty="0"/>
              <a:t>Addressing issues such as long term sickness absences associated with mental health conditions (the largest single cause of sickness absence)</a:t>
            </a:r>
          </a:p>
          <a:p>
            <a:pPr lvl="0"/>
            <a:r>
              <a:rPr lang="en-GB" sz="2000" dirty="0"/>
              <a:t>Building digital and data science capability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6084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C3AC1-339B-4EF2-96EF-6E7477BD8375}"/>
              </a:ext>
            </a:extLst>
          </p:cNvPr>
          <p:cNvSpPr>
            <a:spLocks noGrp="1"/>
          </p:cNvSpPr>
          <p:nvPr>
            <p:ph type="title"/>
          </p:nvPr>
        </p:nvSpPr>
        <p:spPr/>
        <p:txBody>
          <a:bodyPr/>
          <a:lstStyle/>
          <a:p>
            <a:r>
              <a:rPr lang="en-GB" dirty="0"/>
              <a:t>Centralising Learning and Development – Part five</a:t>
            </a:r>
          </a:p>
        </p:txBody>
      </p:sp>
      <p:sp>
        <p:nvSpPr>
          <p:cNvPr id="3" name="Content Placeholder 2">
            <a:extLst>
              <a:ext uri="{FF2B5EF4-FFF2-40B4-BE49-F238E27FC236}">
                <a16:creationId xmlns:a16="http://schemas.microsoft.com/office/drawing/2014/main" xmlns="" id="{3DFCC49B-D815-475A-A5B2-CA16498BBFE0}"/>
              </a:ext>
            </a:extLst>
          </p:cNvPr>
          <p:cNvSpPr>
            <a:spLocks noGrp="1"/>
          </p:cNvSpPr>
          <p:nvPr>
            <p:ph idx="1"/>
          </p:nvPr>
        </p:nvSpPr>
        <p:spPr/>
        <p:txBody>
          <a:bodyPr/>
          <a:lstStyle/>
          <a:p>
            <a:pPr marL="0" indent="0">
              <a:buNone/>
            </a:pPr>
            <a:r>
              <a:rPr lang="en-GB" dirty="0"/>
              <a:t>Is centralised learning the only solution to achieve optimum organisational effectiveness?</a:t>
            </a:r>
          </a:p>
          <a:p>
            <a:pPr marL="0" indent="0">
              <a:buNone/>
            </a:pPr>
            <a:endParaRPr lang="en-GB" dirty="0"/>
          </a:p>
          <a:p>
            <a:pPr lvl="0"/>
            <a:r>
              <a:rPr lang="en-GB" sz="2400" dirty="0"/>
              <a:t>Departments with their own L&amp;D functions will argue that only they are able to respond quickly and effectively to business demands unlike a centralised team</a:t>
            </a:r>
          </a:p>
          <a:p>
            <a:pPr lvl="0"/>
            <a:r>
              <a:rPr lang="en-GB" sz="2400" dirty="0"/>
              <a:t>The centralised team is only focused on ‘big picture’ issues which don’t relate to their subject matter expertise</a:t>
            </a:r>
          </a:p>
          <a:p>
            <a:pPr marL="0" indent="0">
              <a:buNone/>
            </a:pPr>
            <a:endParaRPr lang="en-GB" dirty="0"/>
          </a:p>
        </p:txBody>
      </p:sp>
      <p:pic>
        <p:nvPicPr>
          <p:cNvPr id="5" name="Graphic 4" descr="Meeting">
            <a:extLst>
              <a:ext uri="{FF2B5EF4-FFF2-40B4-BE49-F238E27FC236}">
                <a16:creationId xmlns:a16="http://schemas.microsoft.com/office/drawing/2014/main" xmlns="" id="{5532F1EE-392A-4054-BFF4-4075486E40B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851920" y="5638800"/>
            <a:ext cx="914400" cy="914400"/>
          </a:xfrm>
          <a:prstGeom prst="rect">
            <a:avLst/>
          </a:prstGeom>
        </p:spPr>
      </p:pic>
      <p:pic>
        <p:nvPicPr>
          <p:cNvPr id="7" name="Graphic 6" descr="Group">
            <a:extLst>
              <a:ext uri="{FF2B5EF4-FFF2-40B4-BE49-F238E27FC236}">
                <a16:creationId xmlns:a16="http://schemas.microsoft.com/office/drawing/2014/main" xmlns="" id="{4E84EA15-E247-4915-8FFC-9EF008C2AEA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115616" y="5638800"/>
            <a:ext cx="914400" cy="914400"/>
          </a:xfrm>
          <a:prstGeom prst="rect">
            <a:avLst/>
          </a:prstGeom>
        </p:spPr>
      </p:pic>
      <p:pic>
        <p:nvPicPr>
          <p:cNvPr id="9" name="Graphic 8" descr="Group">
            <a:extLst>
              <a:ext uri="{FF2B5EF4-FFF2-40B4-BE49-F238E27FC236}">
                <a16:creationId xmlns:a16="http://schemas.microsoft.com/office/drawing/2014/main" xmlns="" id="{E7D9A363-C680-4409-8BA8-A0B3FF0FA6B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48264" y="5638800"/>
            <a:ext cx="914400" cy="914400"/>
          </a:xfrm>
          <a:prstGeom prst="rect">
            <a:avLst/>
          </a:prstGeom>
        </p:spPr>
      </p:pic>
    </p:spTree>
    <p:extLst>
      <p:ext uri="{BB962C8B-B14F-4D97-AF65-F5344CB8AC3E}">
        <p14:creationId xmlns:p14="http://schemas.microsoft.com/office/powerpoint/2010/main" val="32325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5"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ppt_w</p:attrName>
                                        </p:attrNameLst>
                                      </p:cBhvr>
                                      <p:tavLst>
                                        <p:tav tm="0" fmla="#ppt_w*sin(2.5*pi*$)">
                                          <p:val>
                                            <p:fltVal val="0"/>
                                          </p:val>
                                        </p:tav>
                                        <p:tav tm="100000">
                                          <p:val>
                                            <p:fltVal val="1"/>
                                          </p:val>
                                        </p:tav>
                                      </p:tavLst>
                                    </p:anim>
                                    <p:anim calcmode="lin" valueType="num">
                                      <p:cBhvr>
                                        <p:cTn id="21" dur="2000" fill="hold"/>
                                        <p:tgtEl>
                                          <p:spTgt spid="7"/>
                                        </p:tgtEl>
                                        <p:attrNameLst>
                                          <p:attrName>ppt_h</p:attrName>
                                        </p:attrNameLst>
                                      </p:cBhvr>
                                      <p:tavLst>
                                        <p:tav tm="0">
                                          <p:val>
                                            <p:strVal val="#ppt_h"/>
                                          </p:val>
                                        </p:tav>
                                        <p:tav tm="100000">
                                          <p:val>
                                            <p:strVal val="#ppt_h"/>
                                          </p:val>
                                        </p:tav>
                                      </p:tavLst>
                                    </p:anim>
                                  </p:childTnLst>
                                </p:cTn>
                              </p:par>
                              <p:par>
                                <p:cTn id="22" presetID="45" presetClass="entr" presetSubtype="0" fill="hold" nodeType="withEffect">
                                  <p:stCondLst>
                                    <p:cond delay="50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anim calcmode="lin" valueType="num">
                                      <p:cBhvr>
                                        <p:cTn id="25" dur="2000" fill="hold"/>
                                        <p:tgtEl>
                                          <p:spTgt spid="9"/>
                                        </p:tgtEl>
                                        <p:attrNameLst>
                                          <p:attrName>ppt_w</p:attrName>
                                        </p:attrNameLst>
                                      </p:cBhvr>
                                      <p:tavLst>
                                        <p:tav tm="0" fmla="#ppt_w*sin(2.5*pi*$)">
                                          <p:val>
                                            <p:fltVal val="0"/>
                                          </p:val>
                                        </p:tav>
                                        <p:tav tm="100000">
                                          <p:val>
                                            <p:fltVal val="1"/>
                                          </p:val>
                                        </p:tav>
                                      </p:tavLst>
                                    </p:anim>
                                    <p:anim calcmode="lin" valueType="num">
                                      <p:cBhvr>
                                        <p:cTn id="2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BDB00E-F34A-4E7A-B169-A0BF55224542}"/>
              </a:ext>
            </a:extLst>
          </p:cNvPr>
          <p:cNvSpPr>
            <a:spLocks noGrp="1"/>
          </p:cNvSpPr>
          <p:nvPr>
            <p:ph type="title"/>
          </p:nvPr>
        </p:nvSpPr>
        <p:spPr/>
        <p:txBody>
          <a:bodyPr/>
          <a:lstStyle/>
          <a:p>
            <a:r>
              <a:rPr lang="en-GB" dirty="0"/>
              <a:t>Centralised Learning and Development – Part five</a:t>
            </a:r>
          </a:p>
        </p:txBody>
      </p:sp>
      <p:sp>
        <p:nvSpPr>
          <p:cNvPr id="3" name="Content Placeholder 2">
            <a:extLst>
              <a:ext uri="{FF2B5EF4-FFF2-40B4-BE49-F238E27FC236}">
                <a16:creationId xmlns:a16="http://schemas.microsoft.com/office/drawing/2014/main" xmlns="" id="{5FD5711B-3EB7-40F5-9341-C6303AA8755B}"/>
              </a:ext>
            </a:extLst>
          </p:cNvPr>
          <p:cNvSpPr>
            <a:spLocks noGrp="1"/>
          </p:cNvSpPr>
          <p:nvPr>
            <p:ph idx="1"/>
          </p:nvPr>
        </p:nvSpPr>
        <p:spPr/>
        <p:txBody>
          <a:bodyPr/>
          <a:lstStyle/>
          <a:p>
            <a:pPr marL="0" indent="0">
              <a:buNone/>
            </a:pPr>
            <a:r>
              <a:rPr lang="en-GB" dirty="0"/>
              <a:t>The federated training organisation model</a:t>
            </a:r>
          </a:p>
          <a:p>
            <a:pPr marL="0" indent="0">
              <a:buNone/>
            </a:pPr>
            <a:endParaRPr lang="en-GB" dirty="0"/>
          </a:p>
          <a:p>
            <a:pPr marL="0" indent="0">
              <a:buNone/>
            </a:pPr>
            <a:endParaRPr lang="en-GB" dirty="0"/>
          </a:p>
        </p:txBody>
      </p:sp>
      <p:graphicFrame>
        <p:nvGraphicFramePr>
          <p:cNvPr id="4" name="Diagram 3">
            <a:extLst>
              <a:ext uri="{FF2B5EF4-FFF2-40B4-BE49-F238E27FC236}">
                <a16:creationId xmlns:a16="http://schemas.microsoft.com/office/drawing/2014/main" xmlns="" id="{A3DBD4C6-102A-45FC-90E9-6C7E05099895}"/>
              </a:ext>
            </a:extLst>
          </p:cNvPr>
          <p:cNvGraphicFramePr/>
          <p:nvPr>
            <p:extLst>
              <p:ext uri="{D42A27DB-BD31-4B8C-83A1-F6EECF244321}">
                <p14:modId xmlns:p14="http://schemas.microsoft.com/office/powerpoint/2010/main" val="1420604876"/>
              </p:ext>
            </p:extLst>
          </p:nvPr>
        </p:nvGraphicFramePr>
        <p:xfrm>
          <a:off x="971600" y="2348880"/>
          <a:ext cx="6644208" cy="2712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4230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E06BE-B8BE-4484-BBD2-37347ADAFFBA}"/>
              </a:ext>
            </a:extLst>
          </p:cNvPr>
          <p:cNvSpPr>
            <a:spLocks noGrp="1"/>
          </p:cNvSpPr>
          <p:nvPr>
            <p:ph type="title"/>
          </p:nvPr>
        </p:nvSpPr>
        <p:spPr/>
        <p:txBody>
          <a:bodyPr/>
          <a:lstStyle/>
          <a:p>
            <a:r>
              <a:rPr lang="en-GB" dirty="0"/>
              <a:t>Centralised Learning and Development – Part five</a:t>
            </a:r>
          </a:p>
        </p:txBody>
      </p:sp>
      <p:sp>
        <p:nvSpPr>
          <p:cNvPr id="3" name="Content Placeholder 2">
            <a:extLst>
              <a:ext uri="{FF2B5EF4-FFF2-40B4-BE49-F238E27FC236}">
                <a16:creationId xmlns:a16="http://schemas.microsoft.com/office/drawing/2014/main" xmlns="" id="{70CE5A7F-E70F-462F-8315-5ADC53D75041}"/>
              </a:ext>
            </a:extLst>
          </p:cNvPr>
          <p:cNvSpPr>
            <a:spLocks noGrp="1"/>
          </p:cNvSpPr>
          <p:nvPr>
            <p:ph idx="1"/>
          </p:nvPr>
        </p:nvSpPr>
        <p:spPr/>
        <p:txBody>
          <a:bodyPr/>
          <a:lstStyle/>
          <a:p>
            <a:pPr marL="0" indent="0">
              <a:buNone/>
            </a:pPr>
            <a:r>
              <a:rPr lang="en-GB" dirty="0"/>
              <a:t>Strong collaborative relationships:</a:t>
            </a:r>
          </a:p>
          <a:p>
            <a:pPr lvl="0"/>
            <a:r>
              <a:rPr lang="en-GB" sz="2400" dirty="0"/>
              <a:t>A clear understanding of roles and responsibilities of all parties</a:t>
            </a:r>
          </a:p>
          <a:p>
            <a:pPr lvl="0"/>
            <a:r>
              <a:rPr lang="en-GB" sz="2400" dirty="0"/>
              <a:t>Robust evaluation procedures that stay within strict, common parameters to ensure consistency of data</a:t>
            </a:r>
          </a:p>
          <a:p>
            <a:pPr lvl="0"/>
            <a:r>
              <a:rPr lang="en-GB" sz="2400" dirty="0"/>
              <a:t>Excellent and frequent communication channels in order to prevent duplication and to share information</a:t>
            </a:r>
          </a:p>
          <a:p>
            <a:pPr lvl="0"/>
            <a:r>
              <a:rPr lang="en-GB" sz="2400" dirty="0"/>
              <a:t>Mutual respect of professional skills and requirements </a:t>
            </a:r>
          </a:p>
          <a:p>
            <a:pPr marL="0" indent="0">
              <a:buNone/>
            </a:pPr>
            <a:endParaRPr lang="en-GB" dirty="0"/>
          </a:p>
        </p:txBody>
      </p:sp>
      <p:pic>
        <p:nvPicPr>
          <p:cNvPr id="5" name="Graphic 4" descr="Meeting">
            <a:extLst>
              <a:ext uri="{FF2B5EF4-FFF2-40B4-BE49-F238E27FC236}">
                <a16:creationId xmlns:a16="http://schemas.microsoft.com/office/drawing/2014/main" xmlns="" id="{8D0A99F4-F96C-4D43-8769-18999367FE9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114800" y="5182170"/>
            <a:ext cx="914400" cy="914400"/>
          </a:xfrm>
          <a:prstGeom prst="rect">
            <a:avLst/>
          </a:prstGeom>
        </p:spPr>
      </p:pic>
      <p:pic>
        <p:nvPicPr>
          <p:cNvPr id="7" name="Graphic 6" descr="Group">
            <a:extLst>
              <a:ext uri="{FF2B5EF4-FFF2-40B4-BE49-F238E27FC236}">
                <a16:creationId xmlns:a16="http://schemas.microsoft.com/office/drawing/2014/main" xmlns="" id="{357576CA-DD58-43DF-9EB1-D9FB9241636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987824" y="5182170"/>
            <a:ext cx="914400" cy="914400"/>
          </a:xfrm>
          <a:prstGeom prst="rect">
            <a:avLst/>
          </a:prstGeom>
        </p:spPr>
      </p:pic>
      <p:pic>
        <p:nvPicPr>
          <p:cNvPr id="9" name="Graphic 8" descr="Group">
            <a:extLst>
              <a:ext uri="{FF2B5EF4-FFF2-40B4-BE49-F238E27FC236}">
                <a16:creationId xmlns:a16="http://schemas.microsoft.com/office/drawing/2014/main" xmlns="" id="{A6FE0EFF-A1AA-4DEB-982A-C53C701FC82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241776" y="5166171"/>
            <a:ext cx="914400" cy="914400"/>
          </a:xfrm>
          <a:prstGeom prst="rect">
            <a:avLst/>
          </a:prstGeom>
        </p:spPr>
      </p:pic>
    </p:spTree>
    <p:extLst>
      <p:ext uri="{BB962C8B-B14F-4D97-AF65-F5344CB8AC3E}">
        <p14:creationId xmlns:p14="http://schemas.microsoft.com/office/powerpoint/2010/main" val="123464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5"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2000"/>
                                        <p:tgtEl>
                                          <p:spTgt spid="7"/>
                                        </p:tgtEl>
                                      </p:cBhvr>
                                    </p:animEffect>
                                    <p:anim calcmode="lin" valueType="num">
                                      <p:cBhvr>
                                        <p:cTn id="34" dur="2000" fill="hold"/>
                                        <p:tgtEl>
                                          <p:spTgt spid="7"/>
                                        </p:tgtEl>
                                        <p:attrNameLst>
                                          <p:attrName>ppt_w</p:attrName>
                                        </p:attrNameLst>
                                      </p:cBhvr>
                                      <p:tavLst>
                                        <p:tav tm="0" fmla="#ppt_w*sin(2.5*pi*$)">
                                          <p:val>
                                            <p:fltVal val="0"/>
                                          </p:val>
                                        </p:tav>
                                        <p:tav tm="100000">
                                          <p:val>
                                            <p:fltVal val="1"/>
                                          </p:val>
                                        </p:tav>
                                      </p:tavLst>
                                    </p:anim>
                                    <p:anim calcmode="lin" valueType="num">
                                      <p:cBhvr>
                                        <p:cTn id="35" dur="2000" fill="hold"/>
                                        <p:tgtEl>
                                          <p:spTgt spid="7"/>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2000"/>
                                        <p:tgtEl>
                                          <p:spTgt spid="9"/>
                                        </p:tgtEl>
                                      </p:cBhvr>
                                    </p:animEffect>
                                    <p:anim calcmode="lin" valueType="num">
                                      <p:cBhvr>
                                        <p:cTn id="39" dur="2000" fill="hold"/>
                                        <p:tgtEl>
                                          <p:spTgt spid="9"/>
                                        </p:tgtEl>
                                        <p:attrNameLst>
                                          <p:attrName>ppt_w</p:attrName>
                                        </p:attrNameLst>
                                      </p:cBhvr>
                                      <p:tavLst>
                                        <p:tav tm="0" fmla="#ppt_w*sin(2.5*pi*$)">
                                          <p:val>
                                            <p:fltVal val="0"/>
                                          </p:val>
                                        </p:tav>
                                        <p:tav tm="100000">
                                          <p:val>
                                            <p:fltVal val="1"/>
                                          </p:val>
                                        </p:tav>
                                      </p:tavLst>
                                    </p:anim>
                                    <p:anim calcmode="lin" valueType="num">
                                      <p:cBhvr>
                                        <p:cTn id="40"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E30C7-33A4-4115-A009-B0BCD0A55831}"/>
              </a:ext>
            </a:extLst>
          </p:cNvPr>
          <p:cNvSpPr>
            <a:spLocks noGrp="1"/>
          </p:cNvSpPr>
          <p:nvPr>
            <p:ph type="title"/>
          </p:nvPr>
        </p:nvSpPr>
        <p:spPr/>
        <p:txBody>
          <a:bodyPr/>
          <a:lstStyle/>
          <a:p>
            <a:r>
              <a:rPr lang="en-GB" dirty="0"/>
              <a:t>Centralised Learning and Development – next steps</a:t>
            </a:r>
          </a:p>
        </p:txBody>
      </p:sp>
      <p:pic>
        <p:nvPicPr>
          <p:cNvPr id="5" name="Content Placeholder 4" descr="Signpost">
            <a:extLst>
              <a:ext uri="{FF2B5EF4-FFF2-40B4-BE49-F238E27FC236}">
                <a16:creationId xmlns:a16="http://schemas.microsoft.com/office/drawing/2014/main" xmlns="" id="{2A656836-3A50-459A-85F4-B7FA9756E802}"/>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75856" y="2348880"/>
            <a:ext cx="2376264" cy="2736304"/>
          </a:xfrm>
        </p:spPr>
      </p:pic>
      <p:sp>
        <p:nvSpPr>
          <p:cNvPr id="6" name="TextBox 5">
            <a:extLst>
              <a:ext uri="{FF2B5EF4-FFF2-40B4-BE49-F238E27FC236}">
                <a16:creationId xmlns:a16="http://schemas.microsoft.com/office/drawing/2014/main" xmlns="" id="{932F1B77-326E-4AC0-82AC-362241F15176}"/>
              </a:ext>
            </a:extLst>
          </p:cNvPr>
          <p:cNvSpPr txBox="1"/>
          <p:nvPr/>
        </p:nvSpPr>
        <p:spPr>
          <a:xfrm>
            <a:off x="827584" y="2204864"/>
            <a:ext cx="2088232" cy="2677656"/>
          </a:xfrm>
          <a:prstGeom prst="rect">
            <a:avLst/>
          </a:prstGeom>
          <a:noFill/>
        </p:spPr>
        <p:txBody>
          <a:bodyPr wrap="square" rtlCol="0">
            <a:spAutoFit/>
          </a:bodyPr>
          <a:lstStyle/>
          <a:p>
            <a:r>
              <a:rPr lang="en-GB" dirty="0"/>
              <a:t>Does the Learning Academy grow to absorb team L&amp;D functions?</a:t>
            </a:r>
          </a:p>
        </p:txBody>
      </p:sp>
      <p:sp>
        <p:nvSpPr>
          <p:cNvPr id="7" name="TextBox 6">
            <a:extLst>
              <a:ext uri="{FF2B5EF4-FFF2-40B4-BE49-F238E27FC236}">
                <a16:creationId xmlns:a16="http://schemas.microsoft.com/office/drawing/2014/main" xmlns="" id="{FF8993CA-848E-4953-857B-0D3449D95968}"/>
              </a:ext>
            </a:extLst>
          </p:cNvPr>
          <p:cNvSpPr txBox="1"/>
          <p:nvPr/>
        </p:nvSpPr>
        <p:spPr>
          <a:xfrm>
            <a:off x="6228184" y="2204864"/>
            <a:ext cx="2230016" cy="2677656"/>
          </a:xfrm>
          <a:prstGeom prst="rect">
            <a:avLst/>
          </a:prstGeom>
          <a:noFill/>
        </p:spPr>
        <p:txBody>
          <a:bodyPr wrap="square" rtlCol="0">
            <a:spAutoFit/>
          </a:bodyPr>
          <a:lstStyle/>
          <a:p>
            <a:r>
              <a:rPr lang="en-GB" dirty="0"/>
              <a:t>Does ONS adopt a federated model and use new systems and processes to unite L&amp;D?</a:t>
            </a:r>
          </a:p>
        </p:txBody>
      </p:sp>
    </p:spTree>
    <p:extLst>
      <p:ext uri="{BB962C8B-B14F-4D97-AF65-F5344CB8AC3E}">
        <p14:creationId xmlns:p14="http://schemas.microsoft.com/office/powerpoint/2010/main" val="477184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22123-37A0-4FD4-98E3-16F0C3262E39}"/>
              </a:ext>
            </a:extLst>
          </p:cNvPr>
          <p:cNvSpPr>
            <a:spLocks noGrp="1"/>
          </p:cNvSpPr>
          <p:nvPr>
            <p:ph type="title"/>
          </p:nvPr>
        </p:nvSpPr>
        <p:spPr/>
        <p:txBody>
          <a:bodyPr/>
          <a:lstStyle/>
          <a:p>
            <a:r>
              <a:rPr lang="en-GB" dirty="0"/>
              <a:t>Centralising Learning and Development - questions</a:t>
            </a:r>
          </a:p>
        </p:txBody>
      </p:sp>
      <p:sp>
        <p:nvSpPr>
          <p:cNvPr id="3" name="Content Placeholder 2">
            <a:extLst>
              <a:ext uri="{FF2B5EF4-FFF2-40B4-BE49-F238E27FC236}">
                <a16:creationId xmlns:a16="http://schemas.microsoft.com/office/drawing/2014/main" xmlns="" id="{8BA90721-12D7-46BD-8A8C-FAFF1E9F87BF}"/>
              </a:ext>
            </a:extLst>
          </p:cNvPr>
          <p:cNvSpPr>
            <a:spLocks noGrp="1"/>
          </p:cNvSpPr>
          <p:nvPr>
            <p:ph idx="1"/>
          </p:nvPr>
        </p:nvSpPr>
        <p:spPr/>
        <p:txBody>
          <a:bodyPr/>
          <a:lstStyle/>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xmlns="" id="{D333B699-3C01-45FA-9566-B6D90223D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2000" y="3024238"/>
            <a:ext cx="1400000" cy="809524"/>
          </a:xfrm>
          <a:prstGeom prst="rect">
            <a:avLst/>
          </a:prstGeom>
        </p:spPr>
      </p:pic>
      <p:pic>
        <p:nvPicPr>
          <p:cNvPr id="7" name="Picture 6">
            <a:extLst>
              <a:ext uri="{FF2B5EF4-FFF2-40B4-BE49-F238E27FC236}">
                <a16:creationId xmlns:a16="http://schemas.microsoft.com/office/drawing/2014/main" xmlns="" id="{FE38C0F1-0C0F-4920-A533-3B4B1F7364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40" y="2794000"/>
            <a:ext cx="2654300" cy="1270000"/>
          </a:xfrm>
          <a:prstGeom prst="rect">
            <a:avLst/>
          </a:prstGeom>
        </p:spPr>
      </p:pic>
      <p:pic>
        <p:nvPicPr>
          <p:cNvPr id="9" name="Picture 8">
            <a:extLst>
              <a:ext uri="{FF2B5EF4-FFF2-40B4-BE49-F238E27FC236}">
                <a16:creationId xmlns:a16="http://schemas.microsoft.com/office/drawing/2014/main" xmlns="" id="{CD31AD6D-FC1B-4251-8A9F-417454A02D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0152" y="3186112"/>
            <a:ext cx="2381250" cy="485775"/>
          </a:xfrm>
          <a:prstGeom prst="rect">
            <a:avLst/>
          </a:prstGeom>
        </p:spPr>
      </p:pic>
    </p:spTree>
    <p:extLst>
      <p:ext uri="{BB962C8B-B14F-4D97-AF65-F5344CB8AC3E}">
        <p14:creationId xmlns:p14="http://schemas.microsoft.com/office/powerpoint/2010/main" val="318427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dirty="0"/>
              <a:t>Centralising Learning and Development – Part one</a:t>
            </a:r>
          </a:p>
        </p:txBody>
      </p:sp>
      <p:sp>
        <p:nvSpPr>
          <p:cNvPr id="6147" name="Rectangle 3"/>
          <p:cNvSpPr>
            <a:spLocks noGrp="1" noChangeArrowheads="1"/>
          </p:cNvSpPr>
          <p:nvPr>
            <p:ph type="body" idx="1"/>
          </p:nvPr>
        </p:nvSpPr>
        <p:spPr>
          <a:xfrm>
            <a:off x="467544" y="1524000"/>
            <a:ext cx="7990656" cy="4572000"/>
          </a:xfrm>
        </p:spPr>
        <p:txBody>
          <a:bodyPr/>
          <a:lstStyle/>
          <a:p>
            <a:pPr marL="0" indent="0">
              <a:buNone/>
            </a:pPr>
            <a:r>
              <a:rPr lang="en-GB" dirty="0"/>
              <a:t>Removing traditional structures</a:t>
            </a:r>
          </a:p>
          <a:p>
            <a:endParaRPr lang="en-GB" dirty="0"/>
          </a:p>
        </p:txBody>
      </p:sp>
      <p:graphicFrame>
        <p:nvGraphicFramePr>
          <p:cNvPr id="4" name="Diagram 3">
            <a:extLst>
              <a:ext uri="{FF2B5EF4-FFF2-40B4-BE49-F238E27FC236}">
                <a16:creationId xmlns:a16="http://schemas.microsoft.com/office/drawing/2014/main" xmlns="" id="{64975F5E-3135-47C0-AA57-99DCB110E358}"/>
              </a:ext>
            </a:extLst>
          </p:cNvPr>
          <p:cNvGraphicFramePr/>
          <p:nvPr>
            <p:extLst>
              <p:ext uri="{D42A27DB-BD31-4B8C-83A1-F6EECF244321}">
                <p14:modId xmlns:p14="http://schemas.microsoft.com/office/powerpoint/2010/main" val="3094964640"/>
              </p:ext>
            </p:extLst>
          </p:nvPr>
        </p:nvGraphicFramePr>
        <p:xfrm>
          <a:off x="1331640" y="2492896"/>
          <a:ext cx="5082540" cy="333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A0CE67-DF3C-4A54-95D7-3BE8A197E8F9}"/>
              </a:ext>
            </a:extLst>
          </p:cNvPr>
          <p:cNvSpPr>
            <a:spLocks noGrp="1"/>
          </p:cNvSpPr>
          <p:nvPr>
            <p:ph type="title"/>
          </p:nvPr>
        </p:nvSpPr>
        <p:spPr/>
        <p:txBody>
          <a:bodyPr/>
          <a:lstStyle/>
          <a:p>
            <a:r>
              <a:rPr lang="en-GB" dirty="0"/>
              <a:t>Centralising Learning and Development – Part two</a:t>
            </a:r>
          </a:p>
        </p:txBody>
      </p:sp>
      <p:sp>
        <p:nvSpPr>
          <p:cNvPr id="3" name="Content Placeholder 2">
            <a:extLst>
              <a:ext uri="{FF2B5EF4-FFF2-40B4-BE49-F238E27FC236}">
                <a16:creationId xmlns:a16="http://schemas.microsoft.com/office/drawing/2014/main" xmlns="" id="{FC480C2C-55E9-472F-9527-8A22E5A1C47F}"/>
              </a:ext>
            </a:extLst>
          </p:cNvPr>
          <p:cNvSpPr>
            <a:spLocks noGrp="1"/>
          </p:cNvSpPr>
          <p:nvPr>
            <p:ph idx="1"/>
          </p:nvPr>
        </p:nvSpPr>
        <p:spPr/>
        <p:txBody>
          <a:bodyPr/>
          <a:lstStyle/>
          <a:p>
            <a:r>
              <a:rPr lang="en-GB" dirty="0"/>
              <a:t>The lasting impact of the economic downturn on learning</a:t>
            </a:r>
          </a:p>
          <a:p>
            <a:r>
              <a:rPr lang="en-GB" dirty="0"/>
              <a:t>Reviewing the purpose of learning in a post recession era</a:t>
            </a:r>
          </a:p>
          <a:p>
            <a:endParaRPr lang="en-GB" dirty="0"/>
          </a:p>
          <a:p>
            <a:endParaRPr lang="en-GB" dirty="0"/>
          </a:p>
          <a:p>
            <a:endParaRPr lang="en-GB" dirty="0"/>
          </a:p>
          <a:p>
            <a:r>
              <a:rPr lang="en-GB" dirty="0"/>
              <a:t>Optimising organisational structures</a:t>
            </a:r>
          </a:p>
          <a:p>
            <a:endParaRPr lang="en-GB" dirty="0"/>
          </a:p>
        </p:txBody>
      </p:sp>
      <p:pic>
        <p:nvPicPr>
          <p:cNvPr id="7" name="Graphic 6" descr="Group">
            <a:extLst>
              <a:ext uri="{FF2B5EF4-FFF2-40B4-BE49-F238E27FC236}">
                <a16:creationId xmlns:a16="http://schemas.microsoft.com/office/drawing/2014/main" xmlns="" id="{3222F7D6-4F10-4EBD-BE07-7364D3962B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50271" y="3645024"/>
            <a:ext cx="914400" cy="914400"/>
          </a:xfrm>
          <a:prstGeom prst="rect">
            <a:avLst/>
          </a:prstGeom>
        </p:spPr>
      </p:pic>
      <p:pic>
        <p:nvPicPr>
          <p:cNvPr id="9" name="Graphic 8" descr="Group">
            <a:extLst>
              <a:ext uri="{FF2B5EF4-FFF2-40B4-BE49-F238E27FC236}">
                <a16:creationId xmlns:a16="http://schemas.microsoft.com/office/drawing/2014/main" xmlns="" id="{21836D70-FC72-48AD-BED9-BFDA3A43D8C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073549" y="3645024"/>
            <a:ext cx="914400" cy="914400"/>
          </a:xfrm>
          <a:prstGeom prst="rect">
            <a:avLst/>
          </a:prstGeom>
        </p:spPr>
      </p:pic>
      <p:pic>
        <p:nvPicPr>
          <p:cNvPr id="11" name="Graphic 10" descr="Group">
            <a:extLst>
              <a:ext uri="{FF2B5EF4-FFF2-40B4-BE49-F238E27FC236}">
                <a16:creationId xmlns:a16="http://schemas.microsoft.com/office/drawing/2014/main" xmlns="" id="{B0C44B23-EA1C-4159-B8F6-727AF47C35B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148064" y="3643313"/>
            <a:ext cx="914400" cy="914400"/>
          </a:xfrm>
          <a:prstGeom prst="rect">
            <a:avLst/>
          </a:prstGeom>
        </p:spPr>
      </p:pic>
      <p:pic>
        <p:nvPicPr>
          <p:cNvPr id="13" name="Graphic 12" descr="Group">
            <a:extLst>
              <a:ext uri="{FF2B5EF4-FFF2-40B4-BE49-F238E27FC236}">
                <a16:creationId xmlns:a16="http://schemas.microsoft.com/office/drawing/2014/main" xmlns="" id="{12A6365F-A8D1-44CE-83FD-C3EED9A3765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504369" y="3645024"/>
            <a:ext cx="914400" cy="914400"/>
          </a:xfrm>
          <a:prstGeom prst="rect">
            <a:avLst/>
          </a:prstGeom>
        </p:spPr>
      </p:pic>
      <p:pic>
        <p:nvPicPr>
          <p:cNvPr id="5" name="Graphic 4" descr="Group">
            <a:extLst>
              <a:ext uri="{FF2B5EF4-FFF2-40B4-BE49-F238E27FC236}">
                <a16:creationId xmlns:a16="http://schemas.microsoft.com/office/drawing/2014/main" xmlns="" id="{31AA7EEB-7D16-4EF3-A4F9-ACF8ABD092C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851920" y="3650729"/>
            <a:ext cx="914400" cy="914400"/>
          </a:xfrm>
          <a:prstGeom prst="rect">
            <a:avLst/>
          </a:prstGeom>
        </p:spPr>
      </p:pic>
      <p:pic>
        <p:nvPicPr>
          <p:cNvPr id="15" name="Graphic 14" descr="Group">
            <a:extLst>
              <a:ext uri="{FF2B5EF4-FFF2-40B4-BE49-F238E27FC236}">
                <a16:creationId xmlns:a16="http://schemas.microsoft.com/office/drawing/2014/main" xmlns="" id="{0D7E8A95-8DBF-44D0-954F-67C7C89703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870996" y="3645024"/>
            <a:ext cx="914400" cy="914400"/>
          </a:xfrm>
          <a:prstGeom prst="rect">
            <a:avLst/>
          </a:prstGeom>
        </p:spPr>
      </p:pic>
      <p:pic>
        <p:nvPicPr>
          <p:cNvPr id="17" name="Graphic 16" descr="Group">
            <a:extLst>
              <a:ext uri="{FF2B5EF4-FFF2-40B4-BE49-F238E27FC236}">
                <a16:creationId xmlns:a16="http://schemas.microsoft.com/office/drawing/2014/main" xmlns="" id="{EC34DFE4-5E7D-4968-BB50-A66237DF4E7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700896" y="3645024"/>
            <a:ext cx="914400" cy="914400"/>
          </a:xfrm>
          <a:prstGeom prst="rect">
            <a:avLst/>
          </a:prstGeom>
        </p:spPr>
      </p:pic>
      <p:pic>
        <p:nvPicPr>
          <p:cNvPr id="19" name="Graphic 18" descr="Group">
            <a:extLst>
              <a:ext uri="{FF2B5EF4-FFF2-40B4-BE49-F238E27FC236}">
                <a16:creationId xmlns:a16="http://schemas.microsoft.com/office/drawing/2014/main" xmlns="" id="{7C3F8E9F-55DF-48BA-B9BB-624B407CC1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96869" y="3643313"/>
            <a:ext cx="914400" cy="914400"/>
          </a:xfrm>
          <a:prstGeom prst="rect">
            <a:avLst/>
          </a:prstGeom>
        </p:spPr>
      </p:pic>
    </p:spTree>
    <p:extLst>
      <p:ext uri="{BB962C8B-B14F-4D97-AF65-F5344CB8AC3E}">
        <p14:creationId xmlns:p14="http://schemas.microsoft.com/office/powerpoint/2010/main" val="142142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499"/>
                                          </p:stCondLst>
                                        </p:cTn>
                                        <p:tgtEl>
                                          <p:spTgt spid="5"/>
                                        </p:tgtEl>
                                        <p:attrNameLst>
                                          <p:attrName>style.visibility</p:attrName>
                                        </p:attrNameLst>
                                      </p:cBhvr>
                                      <p:to>
                                        <p:strVal val="visible"/>
                                      </p:to>
                                    </p:set>
                                  </p:childTnLst>
                                </p:cTn>
                              </p:par>
                              <p:par>
                                <p:cTn id="20" presetID="1" presetClass="entr" presetSubtype="0" fill="hold" nodeType="withEffect">
                                  <p:stCondLst>
                                    <p:cond delay="1000"/>
                                  </p:stCondLst>
                                  <p:childTnLst>
                                    <p:set>
                                      <p:cBhvr>
                                        <p:cTn id="21" dur="1" fill="hold">
                                          <p:stCondLst>
                                            <p:cond delay="749"/>
                                          </p:stCondLst>
                                        </p:cTn>
                                        <p:tgtEl>
                                          <p:spTgt spid="11"/>
                                        </p:tgtEl>
                                        <p:attrNameLst>
                                          <p:attrName>style.visibility</p:attrName>
                                        </p:attrNameLst>
                                      </p:cBhvr>
                                      <p:to>
                                        <p:strVal val="visible"/>
                                      </p:to>
                                    </p:set>
                                  </p:childTnLst>
                                </p:cTn>
                              </p:par>
                            </p:childTnLst>
                          </p:cTn>
                        </p:par>
                        <p:par>
                          <p:cTn id="22" fill="hold">
                            <p:stCondLst>
                              <p:cond delay="2750"/>
                            </p:stCondLst>
                            <p:childTnLst>
                              <p:par>
                                <p:cTn id="23" presetID="1" presetClass="entr" presetSubtype="0" fill="hold" nodeType="afterEffect">
                                  <p:stCondLst>
                                    <p:cond delay="500"/>
                                  </p:stCondLst>
                                  <p:childTnLst>
                                    <p:set>
                                      <p:cBhvr>
                                        <p:cTn id="24" dur="1" fill="hold">
                                          <p:stCondLst>
                                            <p:cond delay="499"/>
                                          </p:stCondLst>
                                        </p:cTn>
                                        <p:tgtEl>
                                          <p:spTgt spid="13"/>
                                        </p:tgtEl>
                                        <p:attrNameLst>
                                          <p:attrName>style.visibility</p:attrName>
                                        </p:attrNameLst>
                                      </p:cBhvr>
                                      <p:to>
                                        <p:strVal val="visible"/>
                                      </p:to>
                                    </p:set>
                                  </p:childTnLst>
                                </p:cTn>
                              </p:par>
                              <p:par>
                                <p:cTn id="25" presetID="1" presetClass="entr" presetSubtype="0" fill="hold" nodeType="withEffect">
                                  <p:stCondLst>
                                    <p:cond delay="250"/>
                                  </p:stCondLst>
                                  <p:childTnLst>
                                    <p:set>
                                      <p:cBhvr>
                                        <p:cTn id="26" dur="1" fill="hold">
                                          <p:stCondLst>
                                            <p:cond delay="499"/>
                                          </p:stCondLst>
                                        </p:cTn>
                                        <p:tgtEl>
                                          <p:spTgt spid="17"/>
                                        </p:tgtEl>
                                        <p:attrNameLst>
                                          <p:attrName>style.visibility</p:attrName>
                                        </p:attrNameLst>
                                      </p:cBhvr>
                                      <p:to>
                                        <p:strVal val="visible"/>
                                      </p:to>
                                    </p:set>
                                  </p:childTnLst>
                                </p:cTn>
                              </p:par>
                              <p:par>
                                <p:cTn id="27" presetID="1" presetClass="entr" presetSubtype="0" fill="hold" nodeType="withEffect">
                                  <p:stCondLst>
                                    <p:cond delay="500"/>
                                  </p:stCondLst>
                                  <p:childTnLst>
                                    <p:set>
                                      <p:cBhvr>
                                        <p:cTn id="28" dur="1" fill="hold">
                                          <p:stCondLst>
                                            <p:cond delay="749"/>
                                          </p:stCondLst>
                                        </p:cTn>
                                        <p:tgtEl>
                                          <p:spTgt spid="15"/>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nodeType="afterEffect">
                                  <p:stCondLst>
                                    <p:cond delay="250"/>
                                  </p:stCondLst>
                                  <p:childTnLst>
                                    <p:set>
                                      <p:cBhvr>
                                        <p:cTn id="31" dur="1" fill="hold">
                                          <p:stCondLst>
                                            <p:cond delay="999"/>
                                          </p:stCondLst>
                                        </p:cTn>
                                        <p:tgtEl>
                                          <p:spTgt spid="9"/>
                                        </p:tgtEl>
                                        <p:attrNameLst>
                                          <p:attrName>style.visibility</p:attrName>
                                        </p:attrNameLst>
                                      </p:cBhvr>
                                      <p:to>
                                        <p:strVal val="visible"/>
                                      </p:to>
                                    </p:set>
                                  </p:childTnLst>
                                </p:cTn>
                              </p:par>
                            </p:childTnLst>
                          </p:cTn>
                        </p:par>
                        <p:par>
                          <p:cTn id="32" fill="hold">
                            <p:stCondLst>
                              <p:cond delay="5250"/>
                            </p:stCondLst>
                            <p:childTnLst>
                              <p:par>
                                <p:cTn id="33" presetID="1"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1000"/>
                                  </p:stCondLst>
                                  <p:childTnLst>
                                    <p:set>
                                      <p:cBhvr>
                                        <p:cTn id="36" dur="1" fill="hold">
                                          <p:stCondLst>
                                            <p:cond delay="499"/>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C0910-E630-46B5-832C-CAEA7B2F25F4}"/>
              </a:ext>
            </a:extLst>
          </p:cNvPr>
          <p:cNvSpPr>
            <a:spLocks noGrp="1"/>
          </p:cNvSpPr>
          <p:nvPr>
            <p:ph type="title"/>
          </p:nvPr>
        </p:nvSpPr>
        <p:spPr/>
        <p:txBody>
          <a:bodyPr/>
          <a:lstStyle/>
          <a:p>
            <a:r>
              <a:rPr lang="en-GB" dirty="0"/>
              <a:t>Centralising Learning and Development – Part two</a:t>
            </a:r>
          </a:p>
        </p:txBody>
      </p:sp>
      <p:sp>
        <p:nvSpPr>
          <p:cNvPr id="3" name="Content Placeholder 2">
            <a:extLst>
              <a:ext uri="{FF2B5EF4-FFF2-40B4-BE49-F238E27FC236}">
                <a16:creationId xmlns:a16="http://schemas.microsoft.com/office/drawing/2014/main" xmlns="" id="{25D93B7A-176D-4C7B-BDF2-DF22A0E09F7B}"/>
              </a:ext>
            </a:extLst>
          </p:cNvPr>
          <p:cNvSpPr>
            <a:spLocks noGrp="1"/>
          </p:cNvSpPr>
          <p:nvPr>
            <p:ph idx="1"/>
          </p:nvPr>
        </p:nvSpPr>
        <p:spPr>
          <a:xfrm>
            <a:off x="700826" y="1481967"/>
            <a:ext cx="7772400" cy="4572000"/>
          </a:xfrm>
        </p:spPr>
        <p:txBody>
          <a:bodyPr/>
          <a:lstStyle/>
          <a:p>
            <a:pPr marL="0" indent="0">
              <a:buNone/>
            </a:pPr>
            <a:r>
              <a:rPr lang="en-GB" dirty="0"/>
              <a:t>Optimising organisational structures</a:t>
            </a:r>
          </a:p>
          <a:p>
            <a:endParaRPr lang="en-GB" dirty="0"/>
          </a:p>
        </p:txBody>
      </p:sp>
      <p:grpSp>
        <p:nvGrpSpPr>
          <p:cNvPr id="4" name="Group 3">
            <a:extLst>
              <a:ext uri="{FF2B5EF4-FFF2-40B4-BE49-F238E27FC236}">
                <a16:creationId xmlns:a16="http://schemas.microsoft.com/office/drawing/2014/main" xmlns="" id="{579F86A0-6A3B-4E43-9DAA-3B7DB35F501E}"/>
              </a:ext>
            </a:extLst>
          </p:cNvPr>
          <p:cNvGrpSpPr>
            <a:grpSpLocks/>
          </p:cNvGrpSpPr>
          <p:nvPr/>
        </p:nvGrpSpPr>
        <p:grpSpPr bwMode="auto">
          <a:xfrm>
            <a:off x="323528" y="2420888"/>
            <a:ext cx="7200800" cy="3528392"/>
            <a:chOff x="0" y="0"/>
            <a:chExt cx="5802064" cy="4347681"/>
          </a:xfrm>
        </p:grpSpPr>
        <p:sp>
          <p:nvSpPr>
            <p:cNvPr id="5" name="Freeform: Shape 4">
              <a:extLst>
                <a:ext uri="{FF2B5EF4-FFF2-40B4-BE49-F238E27FC236}">
                  <a16:creationId xmlns:a16="http://schemas.microsoft.com/office/drawing/2014/main" xmlns="" id="{7F8F2F9B-DC97-4B31-93E2-758C80E996B7}"/>
                </a:ext>
              </a:extLst>
            </p:cNvPr>
            <p:cNvSpPr>
              <a:spLocks/>
            </p:cNvSpPr>
            <p:nvPr/>
          </p:nvSpPr>
          <p:spPr bwMode="auto">
            <a:xfrm>
              <a:off x="2558710" y="0"/>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70C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Strategy</a:t>
              </a:r>
              <a:endParaRPr lang="en-GB" sz="12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xmlns="" id="{8B594FDC-18B2-45B9-AF76-62DBE765B13A}"/>
                </a:ext>
              </a:extLst>
            </p:cNvPr>
            <p:cNvSpPr>
              <a:spLocks noChangeArrowheads="1"/>
            </p:cNvSpPr>
            <p:nvPr/>
          </p:nvSpPr>
          <p:spPr bwMode="auto">
            <a:xfrm>
              <a:off x="4003425" y="322337"/>
              <a:ext cx="1798639" cy="96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7" name="Freeform: Shape 6">
              <a:extLst>
                <a:ext uri="{FF2B5EF4-FFF2-40B4-BE49-F238E27FC236}">
                  <a16:creationId xmlns:a16="http://schemas.microsoft.com/office/drawing/2014/main" xmlns="" id="{61611B8E-5338-4EF6-A3EE-A43687776F6C}"/>
                </a:ext>
              </a:extLst>
            </p:cNvPr>
            <p:cNvSpPr>
              <a:spLocks/>
            </p:cNvSpPr>
            <p:nvPr/>
          </p:nvSpPr>
          <p:spPr bwMode="auto">
            <a:xfrm>
              <a:off x="1798640" y="1367998"/>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FFC00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Capability</a:t>
              </a:r>
              <a:endParaRPr lang="en-GB" sz="1200" dirty="0">
                <a:effectLst/>
                <a:latin typeface="Times New Roman" panose="02020603050405020304" pitchFamily="18" charset="0"/>
                <a:ea typeface="Times New Roman" panose="02020603050405020304" pitchFamily="18" charset="0"/>
              </a:endParaRPr>
            </a:p>
          </p:txBody>
        </p:sp>
        <p:sp>
          <p:nvSpPr>
            <p:cNvPr id="8" name="Freeform: Shape 7">
              <a:extLst>
                <a:ext uri="{FF2B5EF4-FFF2-40B4-BE49-F238E27FC236}">
                  <a16:creationId xmlns:a16="http://schemas.microsoft.com/office/drawing/2014/main" xmlns="" id="{3DF0008F-3096-44F2-A170-B298423111C5}"/>
                </a:ext>
              </a:extLst>
            </p:cNvPr>
            <p:cNvSpPr>
              <a:spLocks/>
            </p:cNvSpPr>
            <p:nvPr/>
          </p:nvSpPr>
          <p:spPr bwMode="auto">
            <a:xfrm>
              <a:off x="0" y="1690335"/>
              <a:ext cx="1740619" cy="967010"/>
            </a:xfrm>
            <a:custGeom>
              <a:avLst/>
              <a:gdLst>
                <a:gd name="T0" fmla="*/ 0 w 1740619"/>
                <a:gd name="T1" fmla="*/ 0 h 967010"/>
                <a:gd name="T2" fmla="*/ 1740619 w 1740619"/>
                <a:gd name="T3" fmla="*/ 0 h 967010"/>
                <a:gd name="T4" fmla="*/ 1740619 w 1740619"/>
                <a:gd name="T5" fmla="*/ 967010 h 967010"/>
                <a:gd name="T6" fmla="*/ 0 w 1740619"/>
                <a:gd name="T7" fmla="*/ 967010 h 967010"/>
                <a:gd name="T8" fmla="*/ 0 w 1740619"/>
                <a:gd name="T9" fmla="*/ 0 h 967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0619" h="967010">
                  <a:moveTo>
                    <a:pt x="0" y="0"/>
                  </a:moveTo>
                  <a:lnTo>
                    <a:pt x="1740619" y="0"/>
                  </a:lnTo>
                  <a:lnTo>
                    <a:pt x="1740619" y="967010"/>
                  </a:lnTo>
                  <a:lnTo>
                    <a:pt x="0" y="96701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0" vert="horz" wrap="square" lIns="137160" tIns="137160" rIns="137160" bIns="137160" anchor="ctr" anchorCtr="0" upright="1">
              <a:noAutofit/>
            </a:bodyPr>
            <a:lstStyle/>
            <a:p>
              <a:endParaRPr lang="en-GB"/>
            </a:p>
          </p:txBody>
        </p:sp>
        <p:sp>
          <p:nvSpPr>
            <p:cNvPr id="9" name="Freeform: Shape 8">
              <a:extLst>
                <a:ext uri="{FF2B5EF4-FFF2-40B4-BE49-F238E27FC236}">
                  <a16:creationId xmlns:a16="http://schemas.microsoft.com/office/drawing/2014/main" xmlns="" id="{8B82F0F1-D7D1-48D6-9266-12A165AD13A6}"/>
                </a:ext>
              </a:extLst>
            </p:cNvPr>
            <p:cNvSpPr>
              <a:spLocks/>
            </p:cNvSpPr>
            <p:nvPr/>
          </p:nvSpPr>
          <p:spPr bwMode="auto">
            <a:xfrm>
              <a:off x="3312979" y="1367998"/>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C00000"/>
            </a:solidFill>
            <a:ln w="25400" cap="flat" cmpd="sng" algn="ctr">
              <a:solidFill>
                <a:schemeClr val="lt1">
                  <a:lumMod val="100000"/>
                  <a:lumOff val="0"/>
                </a:schemeClr>
              </a:solidFill>
              <a:prstDash val="solid"/>
              <a:miter lim="800000"/>
              <a:headEnd/>
              <a:tailEnd/>
            </a:ln>
          </p:spPr>
          <p:txBody>
            <a:bodyPr rot="0" vert="horz" wrap="square" lIns="218504" tIns="251155" rIns="218505" bIns="251154" anchor="ctr" anchorCtr="0" upright="1">
              <a:noAutofit/>
            </a:bodyPr>
            <a:lstStyle/>
            <a:p>
              <a:pPr algn="ctr">
                <a:lnSpc>
                  <a:spcPct val="90000"/>
                </a:lnSpc>
                <a:spcAft>
                  <a:spcPts val="590"/>
                </a:spcAft>
              </a:pPr>
              <a:r>
                <a:rPr lang="en-US" sz="1200"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People Competencies</a:t>
              </a:r>
              <a:endParaRPr lang="en-GB" sz="1200">
                <a:effectLst/>
                <a:latin typeface="Times New Roman" panose="02020603050405020304" pitchFamily="18" charset="0"/>
                <a:ea typeface="Times New Roman" panose="02020603050405020304" pitchFamily="18" charset="0"/>
              </a:endParaRPr>
            </a:p>
          </p:txBody>
        </p:sp>
        <p:sp>
          <p:nvSpPr>
            <p:cNvPr id="10" name="Freeform: Shape 9">
              <a:extLst>
                <a:ext uri="{FF2B5EF4-FFF2-40B4-BE49-F238E27FC236}">
                  <a16:creationId xmlns:a16="http://schemas.microsoft.com/office/drawing/2014/main" xmlns="" id="{383E42C2-6F73-4068-8781-8D789C456A41}"/>
                </a:ext>
              </a:extLst>
            </p:cNvPr>
            <p:cNvSpPr>
              <a:spLocks/>
            </p:cNvSpPr>
            <p:nvPr/>
          </p:nvSpPr>
          <p:spPr bwMode="auto">
            <a:xfrm>
              <a:off x="2558710" y="2735996"/>
              <a:ext cx="1402166" cy="1611685"/>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B05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1400"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Execution Methods</a:t>
              </a:r>
              <a:endParaRPr lang="en-GB" sz="1200">
                <a:effectLst/>
                <a:latin typeface="Times New Roman" panose="02020603050405020304" pitchFamily="18" charset="0"/>
                <a:ea typeface="Times New Roman" panose="02020603050405020304" pitchFamily="18" charset="0"/>
              </a:endParaRPr>
            </a:p>
          </p:txBody>
        </p:sp>
        <p:sp>
          <p:nvSpPr>
            <p:cNvPr id="11" name="Freeform: Shape 10">
              <a:extLst>
                <a:ext uri="{FF2B5EF4-FFF2-40B4-BE49-F238E27FC236}">
                  <a16:creationId xmlns:a16="http://schemas.microsoft.com/office/drawing/2014/main" xmlns="" id="{05239B2E-429B-4E3D-A1AB-008328D503F8}"/>
                </a:ext>
              </a:extLst>
            </p:cNvPr>
            <p:cNvSpPr>
              <a:spLocks/>
            </p:cNvSpPr>
            <p:nvPr/>
          </p:nvSpPr>
          <p:spPr bwMode="auto">
            <a:xfrm>
              <a:off x="4003425" y="3058333"/>
              <a:ext cx="1798639" cy="967010"/>
            </a:xfrm>
            <a:custGeom>
              <a:avLst/>
              <a:gdLst>
                <a:gd name="T0" fmla="*/ 0 w 1798639"/>
                <a:gd name="T1" fmla="*/ 0 h 967010"/>
                <a:gd name="T2" fmla="*/ 1798639 w 1798639"/>
                <a:gd name="T3" fmla="*/ 0 h 967010"/>
                <a:gd name="T4" fmla="*/ 1798639 w 1798639"/>
                <a:gd name="T5" fmla="*/ 967010 h 967010"/>
                <a:gd name="T6" fmla="*/ 0 w 1798639"/>
                <a:gd name="T7" fmla="*/ 967010 h 967010"/>
                <a:gd name="T8" fmla="*/ 0 w 1798639"/>
                <a:gd name="T9" fmla="*/ 0 h 9670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98639" h="967010">
                  <a:moveTo>
                    <a:pt x="0" y="0"/>
                  </a:moveTo>
                  <a:lnTo>
                    <a:pt x="1798639" y="0"/>
                  </a:lnTo>
                  <a:lnTo>
                    <a:pt x="1798639" y="967010"/>
                  </a:lnTo>
                  <a:lnTo>
                    <a:pt x="0" y="96701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0" vert="horz" wrap="square" lIns="137160" tIns="137160" rIns="137160" bIns="137160" anchor="ctr" anchorCtr="0" upright="1">
              <a:noAutofit/>
            </a:bodyPr>
            <a:lstStyle/>
            <a:p>
              <a:endParaRPr lang="en-GB"/>
            </a:p>
          </p:txBody>
        </p:sp>
      </p:grpSp>
    </p:spTree>
    <p:extLst>
      <p:ext uri="{BB962C8B-B14F-4D97-AF65-F5344CB8AC3E}">
        <p14:creationId xmlns:p14="http://schemas.microsoft.com/office/powerpoint/2010/main" val="41030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B16A16-C96A-4C08-B5BE-F4F773C1A699}"/>
              </a:ext>
            </a:extLst>
          </p:cNvPr>
          <p:cNvSpPr>
            <a:spLocks noGrp="1"/>
          </p:cNvSpPr>
          <p:nvPr>
            <p:ph type="title"/>
          </p:nvPr>
        </p:nvSpPr>
        <p:spPr/>
        <p:txBody>
          <a:bodyPr/>
          <a:lstStyle/>
          <a:p>
            <a:r>
              <a:rPr lang="en-GB" dirty="0"/>
              <a:t>Centralising Learning and Development – Part two</a:t>
            </a:r>
          </a:p>
        </p:txBody>
      </p:sp>
      <p:sp>
        <p:nvSpPr>
          <p:cNvPr id="4" name="Content Placeholder 3">
            <a:extLst>
              <a:ext uri="{FF2B5EF4-FFF2-40B4-BE49-F238E27FC236}">
                <a16:creationId xmlns:a16="http://schemas.microsoft.com/office/drawing/2014/main" xmlns="" id="{E7021E34-EC19-4E2D-B317-D22F6EF86791}"/>
              </a:ext>
            </a:extLst>
          </p:cNvPr>
          <p:cNvSpPr>
            <a:spLocks noGrp="1"/>
          </p:cNvSpPr>
          <p:nvPr>
            <p:ph idx="1"/>
          </p:nvPr>
        </p:nvSpPr>
        <p:spPr bwMode="auto">
          <a:xfrm>
            <a:off x="2339752" y="1700808"/>
            <a:ext cx="4032448" cy="2664296"/>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70C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32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Strategy</a:t>
            </a:r>
            <a:endParaRPr lang="en-GB" sz="32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xmlns="" id="{75E02D7B-E0AF-4743-A2B8-E7B8AC0CA638}"/>
              </a:ext>
            </a:extLst>
          </p:cNvPr>
          <p:cNvSpPr txBox="1"/>
          <p:nvPr/>
        </p:nvSpPr>
        <p:spPr>
          <a:xfrm>
            <a:off x="827584" y="4770512"/>
            <a:ext cx="6984776" cy="1938992"/>
          </a:xfrm>
          <a:prstGeom prst="rect">
            <a:avLst/>
          </a:prstGeom>
          <a:noFill/>
        </p:spPr>
        <p:txBody>
          <a:bodyPr wrap="square" rtlCol="0">
            <a:spAutoFit/>
          </a:bodyPr>
          <a:lstStyle/>
          <a:p>
            <a:pPr marL="342900" indent="-342900">
              <a:buFont typeface="Arial" panose="020B0604020202020204" pitchFamily="34" charset="0"/>
              <a:buChar char="•"/>
            </a:pPr>
            <a:r>
              <a:rPr lang="en-GB" dirty="0"/>
              <a:t>A Vision</a:t>
            </a:r>
          </a:p>
          <a:p>
            <a:pPr marL="342900" indent="-342900">
              <a:buFont typeface="Arial" panose="020B0604020202020204" pitchFamily="34" charset="0"/>
              <a:buChar char="•"/>
            </a:pPr>
            <a:r>
              <a:rPr lang="en-GB" dirty="0"/>
              <a:t>A purpose</a:t>
            </a:r>
          </a:p>
          <a:p>
            <a:pPr marL="342900" indent="-342900">
              <a:buFont typeface="Arial" panose="020B0604020202020204" pitchFamily="34" charset="0"/>
              <a:buChar char="•"/>
            </a:pPr>
            <a:r>
              <a:rPr lang="en-GB" dirty="0"/>
              <a:t>A value proposition</a:t>
            </a:r>
          </a:p>
          <a:p>
            <a:pPr marL="342900" indent="-342900">
              <a:buFont typeface="Arial" panose="020B0604020202020204" pitchFamily="34" charset="0"/>
              <a:buChar char="•"/>
            </a:pPr>
            <a:r>
              <a:rPr lang="en-GB" dirty="0"/>
              <a:t>Clear priorities</a:t>
            </a:r>
          </a:p>
          <a:p>
            <a:pPr marL="342900" indent="-342900">
              <a:buFont typeface="Arial" panose="020B0604020202020204" pitchFamily="34" charset="0"/>
              <a:buChar char="•"/>
            </a:pPr>
            <a:r>
              <a:rPr lang="en-GB" dirty="0"/>
              <a:t>Dedicated financial resources</a:t>
            </a:r>
          </a:p>
        </p:txBody>
      </p:sp>
    </p:spTree>
    <p:extLst>
      <p:ext uri="{BB962C8B-B14F-4D97-AF65-F5344CB8AC3E}">
        <p14:creationId xmlns:p14="http://schemas.microsoft.com/office/powerpoint/2010/main" val="369064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163D0-EC24-4AE5-BE62-DB85F03AF8B5}"/>
              </a:ext>
            </a:extLst>
          </p:cNvPr>
          <p:cNvSpPr>
            <a:spLocks noGrp="1"/>
          </p:cNvSpPr>
          <p:nvPr>
            <p:ph type="title"/>
          </p:nvPr>
        </p:nvSpPr>
        <p:spPr/>
        <p:txBody>
          <a:bodyPr/>
          <a:lstStyle/>
          <a:p>
            <a:r>
              <a:rPr lang="en-GB" dirty="0"/>
              <a:t>Centralising Learning and Development – Part two</a:t>
            </a:r>
          </a:p>
        </p:txBody>
      </p:sp>
      <p:sp>
        <p:nvSpPr>
          <p:cNvPr id="4" name="Content Placeholder 3">
            <a:extLst>
              <a:ext uri="{FF2B5EF4-FFF2-40B4-BE49-F238E27FC236}">
                <a16:creationId xmlns:a16="http://schemas.microsoft.com/office/drawing/2014/main" xmlns="" id="{34AF5453-E787-4E67-BDF8-C21B1318EBE9}"/>
              </a:ext>
            </a:extLst>
          </p:cNvPr>
          <p:cNvSpPr>
            <a:spLocks noGrp="1"/>
          </p:cNvSpPr>
          <p:nvPr>
            <p:ph idx="1"/>
          </p:nvPr>
        </p:nvSpPr>
        <p:spPr bwMode="auto">
          <a:xfrm>
            <a:off x="1907704" y="1556792"/>
            <a:ext cx="4536504" cy="2664296"/>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FFC00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32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Org Capability</a:t>
            </a:r>
            <a:endParaRPr lang="en-GB" sz="3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BF4DE942-E29C-4E26-9348-7A0D4393C412}"/>
              </a:ext>
            </a:extLst>
          </p:cNvPr>
          <p:cNvSpPr txBox="1"/>
          <p:nvPr/>
        </p:nvSpPr>
        <p:spPr>
          <a:xfrm>
            <a:off x="827584" y="4770512"/>
            <a:ext cx="6984776" cy="1938992"/>
          </a:xfrm>
          <a:prstGeom prst="rect">
            <a:avLst/>
          </a:prstGeom>
          <a:noFill/>
        </p:spPr>
        <p:txBody>
          <a:bodyPr wrap="square" rtlCol="0">
            <a:spAutoFit/>
          </a:bodyPr>
          <a:lstStyle/>
          <a:p>
            <a:pPr marL="342900" indent="-342900">
              <a:buFont typeface="Arial" panose="020B0604020202020204" pitchFamily="34" charset="0"/>
              <a:buChar char="•"/>
            </a:pPr>
            <a:r>
              <a:rPr lang="en-GB" sz="2000" dirty="0"/>
              <a:t>Alignment with the business</a:t>
            </a:r>
          </a:p>
          <a:p>
            <a:pPr marL="342900" indent="-342900">
              <a:buFont typeface="Arial" panose="020B0604020202020204" pitchFamily="34" charset="0"/>
              <a:buChar char="•"/>
            </a:pPr>
            <a:r>
              <a:rPr lang="en-GB" sz="2000" dirty="0"/>
              <a:t>The right structures</a:t>
            </a:r>
          </a:p>
          <a:p>
            <a:pPr marL="342900" indent="-342900">
              <a:buFont typeface="Arial" panose="020B0604020202020204" pitchFamily="34" charset="0"/>
              <a:buChar char="•"/>
            </a:pPr>
            <a:r>
              <a:rPr lang="en-GB" sz="2000" dirty="0"/>
              <a:t>Excellent processes</a:t>
            </a:r>
          </a:p>
          <a:p>
            <a:pPr marL="342900" indent="-342900">
              <a:buFont typeface="Arial" panose="020B0604020202020204" pitchFamily="34" charset="0"/>
              <a:buChar char="•"/>
            </a:pPr>
            <a:r>
              <a:rPr lang="en-GB" sz="2000" dirty="0"/>
              <a:t>The right technology</a:t>
            </a:r>
          </a:p>
          <a:p>
            <a:pPr marL="342900" indent="-342900">
              <a:buFont typeface="Arial" panose="020B0604020202020204" pitchFamily="34" charset="0"/>
              <a:buChar char="•"/>
            </a:pPr>
            <a:r>
              <a:rPr lang="en-GB" sz="2000" dirty="0"/>
              <a:t>Quality monitoring</a:t>
            </a:r>
          </a:p>
          <a:p>
            <a:pPr marL="342900" indent="-342900">
              <a:buFont typeface="Arial" panose="020B0604020202020204" pitchFamily="34" charset="0"/>
              <a:buChar char="•"/>
            </a:pPr>
            <a:r>
              <a:rPr lang="en-GB" sz="2000" dirty="0"/>
              <a:t>Financial planning and demand management</a:t>
            </a:r>
          </a:p>
        </p:txBody>
      </p:sp>
    </p:spTree>
    <p:extLst>
      <p:ext uri="{BB962C8B-B14F-4D97-AF65-F5344CB8AC3E}">
        <p14:creationId xmlns:p14="http://schemas.microsoft.com/office/powerpoint/2010/main" val="426610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A9FB47-258C-4D24-BCF5-532BE38C28AB}"/>
              </a:ext>
            </a:extLst>
          </p:cNvPr>
          <p:cNvSpPr>
            <a:spLocks noGrp="1"/>
          </p:cNvSpPr>
          <p:nvPr>
            <p:ph type="title"/>
          </p:nvPr>
        </p:nvSpPr>
        <p:spPr/>
        <p:txBody>
          <a:bodyPr/>
          <a:lstStyle/>
          <a:p>
            <a:r>
              <a:rPr lang="en-GB" dirty="0"/>
              <a:t>Centralising Learning and Development – Part two</a:t>
            </a:r>
          </a:p>
        </p:txBody>
      </p:sp>
      <p:sp>
        <p:nvSpPr>
          <p:cNvPr id="4" name="Content Placeholder 3">
            <a:extLst>
              <a:ext uri="{FF2B5EF4-FFF2-40B4-BE49-F238E27FC236}">
                <a16:creationId xmlns:a16="http://schemas.microsoft.com/office/drawing/2014/main" xmlns="" id="{2F3B6582-400E-42B4-834A-23F8B7E032EA}"/>
              </a:ext>
            </a:extLst>
          </p:cNvPr>
          <p:cNvSpPr>
            <a:spLocks noGrp="1"/>
          </p:cNvSpPr>
          <p:nvPr>
            <p:ph idx="1"/>
          </p:nvPr>
        </p:nvSpPr>
        <p:spPr bwMode="auto">
          <a:xfrm>
            <a:off x="1979712" y="1484784"/>
            <a:ext cx="4536504" cy="2736304"/>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C00000"/>
          </a:solidFill>
          <a:ln w="25400" cap="flat" cmpd="sng" algn="ctr">
            <a:solidFill>
              <a:schemeClr val="lt1">
                <a:lumMod val="100000"/>
                <a:lumOff val="0"/>
              </a:schemeClr>
            </a:solidFill>
            <a:prstDash val="solid"/>
            <a:miter lim="800000"/>
            <a:headEnd/>
            <a:tailEnd/>
          </a:ln>
        </p:spPr>
        <p:txBody>
          <a:bodyPr rot="0" vert="horz" wrap="square" lIns="218504" tIns="251155" rIns="218505" bIns="251154" anchor="ctr" anchorCtr="0" upright="1">
            <a:noAutofit/>
          </a:bodyPr>
          <a:lstStyle/>
          <a:p>
            <a:pPr algn="ctr">
              <a:lnSpc>
                <a:spcPct val="90000"/>
              </a:lnSpc>
              <a:spcAft>
                <a:spcPts val="590"/>
              </a:spcAft>
            </a:pPr>
            <a:r>
              <a:rPr lang="en-US" sz="32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People Competencies</a:t>
            </a:r>
            <a:endParaRPr lang="en-GB" sz="3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6ED1CD52-C3C5-49D4-8205-670C5BD51ADD}"/>
              </a:ext>
            </a:extLst>
          </p:cNvPr>
          <p:cNvSpPr txBox="1"/>
          <p:nvPr/>
        </p:nvSpPr>
        <p:spPr>
          <a:xfrm>
            <a:off x="827584" y="4770512"/>
            <a:ext cx="6984776" cy="1938992"/>
          </a:xfrm>
          <a:prstGeom prst="rect">
            <a:avLst/>
          </a:prstGeom>
          <a:noFill/>
        </p:spPr>
        <p:txBody>
          <a:bodyPr wrap="square" rtlCol="0">
            <a:spAutoFit/>
          </a:bodyPr>
          <a:lstStyle/>
          <a:p>
            <a:pPr marL="342900" indent="-342900">
              <a:buFont typeface="Arial" panose="020B0604020202020204" pitchFamily="34" charset="0"/>
              <a:buChar char="•"/>
            </a:pPr>
            <a:r>
              <a:rPr lang="en-GB" dirty="0"/>
              <a:t>Business acumen</a:t>
            </a:r>
          </a:p>
          <a:p>
            <a:pPr marL="342900" indent="-342900">
              <a:buFont typeface="Arial" panose="020B0604020202020204" pitchFamily="34" charset="0"/>
              <a:buChar char="•"/>
            </a:pPr>
            <a:r>
              <a:rPr lang="en-GB" dirty="0"/>
              <a:t>Performance improvement</a:t>
            </a:r>
          </a:p>
          <a:p>
            <a:pPr marL="342900" indent="-342900">
              <a:buFont typeface="Arial" panose="020B0604020202020204" pitchFamily="34" charset="0"/>
              <a:buChar char="•"/>
            </a:pPr>
            <a:r>
              <a:rPr lang="en-GB" dirty="0"/>
              <a:t>Management projects</a:t>
            </a:r>
          </a:p>
          <a:p>
            <a:pPr marL="342900" indent="-342900">
              <a:buFont typeface="Arial" panose="020B0604020202020204" pitchFamily="34" charset="0"/>
              <a:buChar char="•"/>
            </a:pPr>
            <a:r>
              <a:rPr lang="en-GB" dirty="0"/>
              <a:t>Enabling change</a:t>
            </a:r>
          </a:p>
          <a:p>
            <a:pPr marL="342900" indent="-342900">
              <a:buFont typeface="Arial" panose="020B0604020202020204" pitchFamily="34" charset="0"/>
              <a:buChar char="•"/>
            </a:pPr>
            <a:r>
              <a:rPr lang="en-GB" dirty="0"/>
              <a:t>Learning methods and design</a:t>
            </a:r>
          </a:p>
        </p:txBody>
      </p:sp>
    </p:spTree>
    <p:extLst>
      <p:ext uri="{BB962C8B-B14F-4D97-AF65-F5344CB8AC3E}">
        <p14:creationId xmlns:p14="http://schemas.microsoft.com/office/powerpoint/2010/main" val="9692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28692-8A0E-4FF0-987A-108AB84BE00F}"/>
              </a:ext>
            </a:extLst>
          </p:cNvPr>
          <p:cNvSpPr>
            <a:spLocks noGrp="1"/>
          </p:cNvSpPr>
          <p:nvPr>
            <p:ph type="title"/>
          </p:nvPr>
        </p:nvSpPr>
        <p:spPr/>
        <p:txBody>
          <a:bodyPr/>
          <a:lstStyle/>
          <a:p>
            <a:r>
              <a:rPr lang="en-GB" dirty="0"/>
              <a:t>Centralising Learning and Development – Part two</a:t>
            </a:r>
          </a:p>
        </p:txBody>
      </p:sp>
      <p:sp>
        <p:nvSpPr>
          <p:cNvPr id="4" name="Content Placeholder 3">
            <a:extLst>
              <a:ext uri="{FF2B5EF4-FFF2-40B4-BE49-F238E27FC236}">
                <a16:creationId xmlns:a16="http://schemas.microsoft.com/office/drawing/2014/main" xmlns="" id="{F077D83F-E6A5-4F98-961B-C6FC689A33D2}"/>
              </a:ext>
            </a:extLst>
          </p:cNvPr>
          <p:cNvSpPr>
            <a:spLocks noGrp="1"/>
          </p:cNvSpPr>
          <p:nvPr>
            <p:ph idx="1"/>
          </p:nvPr>
        </p:nvSpPr>
        <p:spPr bwMode="auto">
          <a:xfrm>
            <a:off x="1979712" y="1524000"/>
            <a:ext cx="4968552" cy="2697088"/>
          </a:xfrm>
          <a:custGeom>
            <a:avLst/>
            <a:gdLst>
              <a:gd name="T0" fmla="*/ 0 w 1611684"/>
              <a:gd name="T1" fmla="*/ 805843 h 1402165"/>
              <a:gd name="T2" fmla="*/ 304971 w 1611684"/>
              <a:gd name="T3" fmla="*/ 0 h 1402165"/>
              <a:gd name="T4" fmla="*/ 1097195 w 1611684"/>
              <a:gd name="T5" fmla="*/ 0 h 1402165"/>
              <a:gd name="T6" fmla="*/ 1402166 w 1611684"/>
              <a:gd name="T7" fmla="*/ 805843 h 1402165"/>
              <a:gd name="T8" fmla="*/ 1097195 w 1611684"/>
              <a:gd name="T9" fmla="*/ 1611685 h 1402165"/>
              <a:gd name="T10" fmla="*/ 304971 w 1611684"/>
              <a:gd name="T11" fmla="*/ 1611685 h 1402165"/>
              <a:gd name="T12" fmla="*/ 0 w 1611684"/>
              <a:gd name="T13" fmla="*/ 805843 h 1402165"/>
              <a:gd name="T14" fmla="*/ 0 60000 65536"/>
              <a:gd name="T15" fmla="*/ 0 60000 65536"/>
              <a:gd name="T16" fmla="*/ 0 60000 65536"/>
              <a:gd name="T17" fmla="*/ 0 60000 65536"/>
              <a:gd name="T18" fmla="*/ 0 60000 65536"/>
              <a:gd name="T19" fmla="*/ 0 60000 65536"/>
              <a:gd name="T20" fmla="*/ 0 60000 65536"/>
              <a:gd name="T21" fmla="*/ 0 w 1611684"/>
              <a:gd name="T22" fmla="*/ 0 h 1402165"/>
              <a:gd name="T23" fmla="*/ 1611684 w 1611684"/>
              <a:gd name="T24" fmla="*/ 1402165 h 1402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solidFill>
            <a:srgbClr val="00B050"/>
          </a:solidFill>
          <a:ln w="25400" cap="flat" cmpd="sng" algn="ctr">
            <a:solidFill>
              <a:schemeClr val="lt1">
                <a:lumMod val="100000"/>
                <a:lumOff val="0"/>
              </a:schemeClr>
            </a:solidFill>
            <a:prstDash val="solid"/>
            <a:miter lim="800000"/>
            <a:headEnd/>
            <a:tailEnd/>
          </a:ln>
        </p:spPr>
        <p:txBody>
          <a:bodyPr rot="0" vert="horz" wrap="square" lIns="317564" tIns="350215" rIns="317565" bIns="350214" anchor="ctr" anchorCtr="0" upright="1">
            <a:noAutofit/>
          </a:bodyPr>
          <a:lstStyle/>
          <a:p>
            <a:pPr algn="ctr">
              <a:lnSpc>
                <a:spcPct val="90000"/>
              </a:lnSpc>
              <a:spcAft>
                <a:spcPts val="590"/>
              </a:spcAft>
            </a:pPr>
            <a:r>
              <a:rPr lang="en-US" sz="32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Execution Methods</a:t>
            </a:r>
            <a:endParaRPr lang="en-GB" sz="3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94CF2921-CFA8-4598-976D-99C7106A0689}"/>
              </a:ext>
            </a:extLst>
          </p:cNvPr>
          <p:cNvSpPr txBox="1"/>
          <p:nvPr/>
        </p:nvSpPr>
        <p:spPr>
          <a:xfrm>
            <a:off x="827584" y="4770512"/>
            <a:ext cx="6984776" cy="1938992"/>
          </a:xfrm>
          <a:prstGeom prst="rect">
            <a:avLst/>
          </a:prstGeom>
          <a:noFill/>
        </p:spPr>
        <p:txBody>
          <a:bodyPr wrap="square" rtlCol="0">
            <a:spAutoFit/>
          </a:bodyPr>
          <a:lstStyle/>
          <a:p>
            <a:pPr marL="342900" indent="-342900">
              <a:buFont typeface="Arial" panose="020B0604020202020204" pitchFamily="34" charset="0"/>
              <a:buChar char="•"/>
            </a:pPr>
            <a:r>
              <a:rPr lang="en-GB" sz="2000" dirty="0"/>
              <a:t>Quality assurance</a:t>
            </a:r>
          </a:p>
          <a:p>
            <a:pPr marL="342900" indent="-342900">
              <a:buFont typeface="Arial" panose="020B0604020202020204" pitchFamily="34" charset="0"/>
              <a:buChar char="•"/>
            </a:pPr>
            <a:r>
              <a:rPr lang="en-GB" sz="2000" dirty="0"/>
              <a:t>Social and informal learning</a:t>
            </a:r>
          </a:p>
          <a:p>
            <a:pPr marL="342900" indent="-342900">
              <a:buFont typeface="Arial" panose="020B0604020202020204" pitchFamily="34" charset="0"/>
              <a:buChar char="•"/>
            </a:pPr>
            <a:r>
              <a:rPr lang="en-GB" sz="2000" dirty="0"/>
              <a:t>Design</a:t>
            </a:r>
          </a:p>
          <a:p>
            <a:pPr marL="342900" indent="-342900">
              <a:buFont typeface="Arial" panose="020B0604020202020204" pitchFamily="34" charset="0"/>
              <a:buChar char="•"/>
            </a:pPr>
            <a:r>
              <a:rPr lang="en-GB" sz="2000" dirty="0"/>
              <a:t>Programming and prioritisation</a:t>
            </a:r>
          </a:p>
          <a:p>
            <a:pPr marL="342900" indent="-342900">
              <a:buFont typeface="Arial" panose="020B0604020202020204" pitchFamily="34" charset="0"/>
              <a:buChar char="•"/>
            </a:pPr>
            <a:r>
              <a:rPr lang="en-GB" sz="2000" dirty="0"/>
              <a:t>Technical developments</a:t>
            </a:r>
          </a:p>
          <a:p>
            <a:pPr marL="342900" indent="-342900">
              <a:buFont typeface="Arial" panose="020B0604020202020204" pitchFamily="34" charset="0"/>
              <a:buChar char="•"/>
            </a:pPr>
            <a:r>
              <a:rPr lang="en-GB" sz="2000" dirty="0"/>
              <a:t>Facilitation and delivery</a:t>
            </a:r>
          </a:p>
        </p:txBody>
      </p:sp>
    </p:spTree>
    <p:extLst>
      <p:ext uri="{BB962C8B-B14F-4D97-AF65-F5344CB8AC3E}">
        <p14:creationId xmlns:p14="http://schemas.microsoft.com/office/powerpoint/2010/main" val="175845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hite_bil_tcm67-60701_tcm67-60701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Slide Master: blank">
  <a:themeElements>
    <a:clrScheme name="Default Design Slide Master: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Slide Master: 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Default Design Slide Master: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Slide Master: 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Slide Master: 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Slide Master: 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Slide Master: 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Slide Master: 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Slide Master: 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Slide Master: 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Slide Master: 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Slide Master: 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Slide Master: 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Slide Master: 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5359087ad404c199aee74686ab194d3 xmlns="e14115de-03ae-49b5-af01-31035404c456">
      <Terms xmlns="http://schemas.microsoft.com/office/infopath/2007/PartnerControls">
        <TermInfo xmlns="http://schemas.microsoft.com/office/infopath/2007/PartnerControls">
          <TermName xmlns="http://schemas.microsoft.com/office/infopath/2007/PartnerControls">Reports</TermName>
          <TermId xmlns="http://schemas.microsoft.com/office/infopath/2007/PartnerControls">7ecc0bf0-bfa2-42ac-91a2-36bac6529bc2</TermId>
        </TermInfo>
      </Terms>
    </o5359087ad404c199aee74686ab194d3>
    <TaxCatchAll xmlns="e14115de-03ae-49b5-af01-31035404c456">
      <Value>6</Value>
    </TaxCatchAll>
    <_dlc_DocId xmlns="39b8a52d-d8b9-47ff-a8c3-c8931ddf8d60">D5PZWENCX5VS-2142402542-609</_dlc_DocId>
    <_dlc_DocIdUrl xmlns="39b8a52d-d8b9-47ff-a8c3-c8931ddf8d60">
      <Url>https://share.sp.ons.statistics.gov.uk/sites/KLC/LeAc/_layouts/15/DocIdRedir.aspx?ID=D5PZWENCX5VS-2142402542-609</Url>
      <Description>D5PZWENCX5VS-2142402542-609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ONS Document" ma:contentTypeID="0x01010035E33599CC8D1E47A037F474646B1D58003AAADD66D5ECAC43B1E846F556221D6D" ma:contentTypeVersion="46" ma:contentTypeDescription="Create a new document." ma:contentTypeScope="" ma:versionID="d3fe74ddbafa836d9f313edd7ee77205">
  <xsd:schema xmlns:xsd="http://www.w3.org/2001/XMLSchema" xmlns:xs="http://www.w3.org/2001/XMLSchema" xmlns:p="http://schemas.microsoft.com/office/2006/metadata/properties" xmlns:ns3="e14115de-03ae-49b5-af01-31035404c456" xmlns:ns4="39b8a52d-d8b9-47ff-a8c3-c8931ddf8d60" targetNamespace="http://schemas.microsoft.com/office/2006/metadata/properties" ma:root="true" ma:fieldsID="5bd511f67db46ff3ccafbf419da69404" ns3:_="" ns4:_="">
    <xsd:import namespace="e14115de-03ae-49b5-af01-31035404c456"/>
    <xsd:import namespace="39b8a52d-d8b9-47ff-a8c3-c8931ddf8d60"/>
    <xsd:element name="properties">
      <xsd:complexType>
        <xsd:sequence>
          <xsd:element name="documentManagement">
            <xsd:complexType>
              <xsd:all>
                <xsd:element ref="ns3:TaxCatchAll" minOccurs="0"/>
                <xsd:element ref="ns3:TaxCatchAllLabel" minOccurs="0"/>
                <xsd:element ref="ns3:o5359087ad404c199aee74686ab194d3"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4115de-03ae-49b5-af01-31035404c456" elementFormDefault="qualified">
    <xsd:import namespace="http://schemas.microsoft.com/office/2006/documentManagement/types"/>
    <xsd:import namespace="http://schemas.microsoft.com/office/infopath/2007/PartnerControls"/>
    <xsd:element name="TaxCatchAll" ma:index="7" nillable="true" ma:displayName="Taxonomy Catch All Column" ma:description="" ma:hidden="true" ma:list="{3611e986-ca69-48a4-8572-d7ca3022a217}" ma:internalName="TaxCatchAll" ma:showField="CatchAllData" ma:web="39b8a52d-d8b9-47ff-a8c3-c8931ddf8d60">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description="" ma:hidden="true" ma:list="{3611e986-ca69-48a4-8572-d7ca3022a217}" ma:internalName="TaxCatchAllLabel" ma:readOnly="true" ma:showField="CatchAllDataLabel" ma:web="39b8a52d-d8b9-47ff-a8c3-c8931ddf8d60">
      <xsd:complexType>
        <xsd:complexContent>
          <xsd:extension base="dms:MultiChoiceLookup">
            <xsd:sequence>
              <xsd:element name="Value" type="dms:Lookup" maxOccurs="unbounded" minOccurs="0" nillable="true"/>
            </xsd:sequence>
          </xsd:extension>
        </xsd:complexContent>
      </xsd:complexType>
    </xsd:element>
    <xsd:element name="o5359087ad404c199aee74686ab194d3" ma:index="9" ma:taxonomy="true" ma:internalName="o5359087ad404c199aee74686ab194d3" ma:taxonomyFieldName="RecordType" ma:displayName="Record Type" ma:default="" ma:fieldId="{85359087-ad40-4c19-9aee-74686ab194d3}" ma:sspId="a7dd7a64-f5c5-4f30-b8c4-f5626f639d1b" ma:termSetId="b7884471-767e-4886-9e04-df700fa96fc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9b8a52d-d8b9-47ff-a8c3-c8931ddf8d60"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1E797D-C800-4B75-A528-4A50CB2B8920}">
  <ds:schemaRefs>
    <ds:schemaRef ds:uri="http://schemas.microsoft.com/office/2006/documentManagement/types"/>
    <ds:schemaRef ds:uri="http://purl.org/dc/terms/"/>
    <ds:schemaRef ds:uri="http://purl.org/dc/dcmitype/"/>
    <ds:schemaRef ds:uri="http://schemas.microsoft.com/office/infopath/2007/PartnerControls"/>
    <ds:schemaRef ds:uri="http://schemas.microsoft.com/office/2006/metadata/properties"/>
    <ds:schemaRef ds:uri="39b8a52d-d8b9-47ff-a8c3-c8931ddf8d60"/>
    <ds:schemaRef ds:uri="http://purl.org/dc/elements/1.1/"/>
    <ds:schemaRef ds:uri="http://schemas.openxmlformats.org/package/2006/metadata/core-properties"/>
    <ds:schemaRef ds:uri="e14115de-03ae-49b5-af01-31035404c456"/>
    <ds:schemaRef ds:uri="http://www.w3.org/XML/1998/namespace"/>
  </ds:schemaRefs>
</ds:datastoreItem>
</file>

<file path=customXml/itemProps2.xml><?xml version="1.0" encoding="utf-8"?>
<ds:datastoreItem xmlns:ds="http://schemas.openxmlformats.org/officeDocument/2006/customXml" ds:itemID="{F205D69A-3244-41BF-BB09-0A1387E68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4115de-03ae-49b5-af01-31035404c456"/>
    <ds:schemaRef ds:uri="39b8a52d-d8b9-47ff-a8c3-c8931ddf8d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E6FE29-B571-4EA7-B547-736726D98732}">
  <ds:schemaRefs>
    <ds:schemaRef ds:uri="http://schemas.microsoft.com/sharepoint/events"/>
  </ds:schemaRefs>
</ds:datastoreItem>
</file>

<file path=customXml/itemProps4.xml><?xml version="1.0" encoding="utf-8"?>
<ds:datastoreItem xmlns:ds="http://schemas.openxmlformats.org/officeDocument/2006/customXml" ds:itemID="{B27326F6-A3A5-4E92-8AA3-BAB71B65C1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white_bil_tcm67-60701_tcm67-60701 (1)</Template>
  <TotalTime>733</TotalTime>
  <Words>3483</Words>
  <Application>Microsoft Office PowerPoint</Application>
  <PresentationFormat>On-screen Show (4:3)</PresentationFormat>
  <Paragraphs>339</Paragraphs>
  <Slides>25</Slides>
  <Notes>24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white_bil_tcm67-60701_tcm67-60701 (1)</vt:lpstr>
      <vt:lpstr>Default Design Slide Master: blank</vt:lpstr>
      <vt:lpstr>PowerPoint Presentation</vt:lpstr>
      <vt:lpstr>Centralising Learning and Development – Part one</vt:lpstr>
      <vt:lpstr>Centralising Learning and Development – Part one</vt:lpstr>
      <vt:lpstr>Centralising Learning and Development – Part two</vt:lpstr>
      <vt:lpstr>Centralising Learning and Development – Part two</vt:lpstr>
      <vt:lpstr>Centralising Learning and Development – Part two</vt:lpstr>
      <vt:lpstr>Centralising Learning and Development – Part two</vt:lpstr>
      <vt:lpstr>Centralising Learning and Development – Part two</vt:lpstr>
      <vt:lpstr>Centralising Learning and Development – Part two</vt:lpstr>
      <vt:lpstr>Centralising Learning and Development – Part three</vt:lpstr>
      <vt:lpstr>Centralising Learning and Development – Part three</vt:lpstr>
      <vt:lpstr>Centralising Learning and Development – Part four</vt:lpstr>
      <vt:lpstr>Centralising Learning and Development – Part four</vt:lpstr>
      <vt:lpstr>Centralising Learning and Development – Part four</vt:lpstr>
      <vt:lpstr>Centralising Learning and Development – Part four</vt:lpstr>
      <vt:lpstr>Centralising Learning and Development – Part four</vt:lpstr>
      <vt:lpstr>Centralising Learning and Development – Part four</vt:lpstr>
      <vt:lpstr>Centralising Learning and Development – Part four</vt:lpstr>
      <vt:lpstr>Centralising Learning and Development – Part four</vt:lpstr>
      <vt:lpstr>Centralising Learning and Development – Part five</vt:lpstr>
      <vt:lpstr>Centralising Learning and Development – Part five</vt:lpstr>
      <vt:lpstr>Centralised Learning and Development – Part five</vt:lpstr>
      <vt:lpstr>Centralised Learning and Development – Part five</vt:lpstr>
      <vt:lpstr>Centralised Learning and Development – next steps</vt:lpstr>
      <vt:lpstr>Centralising Learning and Development - questions</vt:lpstr>
    </vt:vector>
  </TitlesOfParts>
  <Company>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GRIFFS3</dc:creator>
  <cp:lastModifiedBy>Tetyana Kolomiyets</cp:lastModifiedBy>
  <cp:revision>53</cp:revision>
  <dcterms:created xsi:type="dcterms:W3CDTF">2016-05-12T08:51:41Z</dcterms:created>
  <dcterms:modified xsi:type="dcterms:W3CDTF">2018-08-20T12:30:27Z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0x01010035E33599CC8D1E47A037F474646B1D58003AAADD66D5ECAC43B1E846F556221D6D</vt:lpwstr>
  </property>
  <property fmtid="{D5CDD505-2E9C-101B-9397-08002B2CF9AE}" pid="3" name="_dlc_DocIdItemGuid">
    <vt:lpwstr>b4c4624e-ae6f-4c16-b26b-5450fbd98d71</vt:lpwstr>
  </property>
  <property fmtid="{D5CDD505-2E9C-101B-9397-08002B2CF9AE}" pid="4" name="RecordType">
    <vt:lpwstr>6;#Reports|7ecc0bf0-bfa2-42ac-91a2-36bac6529bc2</vt:lpwstr>
  </property>
  <property fmtid="{D5CDD505-2E9C-101B-9397-08002B2CF9AE}" pid="5" name="Enterprise_x0020_Keywords">
    <vt:lpwstr/>
  </property>
  <property fmtid="{D5CDD505-2E9C-101B-9397-08002B2CF9AE}" pid="6" name="TaxKeywordTaxHTField">
    <vt:lpwstr/>
  </property>
  <property fmtid="{D5CDD505-2E9C-101B-9397-08002B2CF9AE}" pid="7" name="Enterprise Keywords">
    <vt:lpwstr/>
  </property>
</Properties>
</file>