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7" r:id="rId3"/>
    <p:sldId id="268" r:id="rId4"/>
    <p:sldId id="257" r:id="rId5"/>
    <p:sldId id="258" r:id="rId6"/>
    <p:sldId id="260" r:id="rId7"/>
    <p:sldId id="259" r:id="rId8"/>
    <p:sldId id="264" r:id="rId9"/>
    <p:sldId id="266" r:id="rId10"/>
    <p:sldId id="265" r:id="rId11"/>
  </p:sldIdLst>
  <p:sldSz cx="9144000" cy="6858000" type="screen4x3"/>
  <p:notesSz cx="7010400" cy="9296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47" autoAdjust="0"/>
    <p:restoredTop sz="94660"/>
  </p:normalViewPr>
  <p:slideViewPr>
    <p:cSldViewPr>
      <p:cViewPr varScale="1">
        <p:scale>
          <a:sx n="107" d="100"/>
          <a:sy n="107" d="100"/>
        </p:scale>
        <p:origin x="-3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umasova\Desktop\Chart%20in%20Microsoft%20PowerPoin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0172821242590101E-2"/>
          <c:y val="0.19290186662510139"/>
          <c:w val="0.57678763589126958"/>
          <c:h val="0.76189544445310486"/>
        </c:manualLayout>
      </c:layout>
      <c:pie3DChart>
        <c:varyColors val="1"/>
        <c:ser>
          <c:idx val="0"/>
          <c:order val="0"/>
          <c:tx>
            <c:strRef>
              <c:f>Лист3!$B$17</c:f>
              <c:strCache>
                <c:ptCount val="1"/>
                <c:pt idx="0">
                  <c:v>SPECA donors</c:v>
                </c:pt>
              </c:strCache>
            </c:strRef>
          </c:tx>
          <c:explosion val="12"/>
          <c:dPt>
            <c:idx val="5"/>
            <c:bubble3D val="0"/>
            <c:explosion val="11"/>
          </c:dPt>
          <c:cat>
            <c:strRef>
              <c:f>Лист3!$A$18:$A$29</c:f>
              <c:strCache>
                <c:ptCount val="12"/>
                <c:pt idx="0">
                  <c:v>Norway                                  7,382</c:v>
                </c:pt>
                <c:pt idx="1">
                  <c:v>EU Europe Aid                      4,132</c:v>
                </c:pt>
                <c:pt idx="2">
                  <c:v>EU (Стат Учреждения ЕС)  4,104</c:v>
                </c:pt>
                <c:pt idx="3">
                  <c:v>Russian funds                         1,082</c:v>
                </c:pt>
                <c:pt idx="4">
                  <c:v>DFID-UK                               1,886</c:v>
                </c:pt>
                <c:pt idx="5">
                  <c:v>USAID                                   1,542</c:v>
                </c:pt>
                <c:pt idx="6">
                  <c:v>UN                                          1,300</c:v>
                </c:pt>
                <c:pt idx="7">
                  <c:v>UNECE-EFTA-Eurostat          749</c:v>
                </c:pt>
                <c:pt idx="8">
                  <c:v>WB (not all projects)                600</c:v>
                </c:pt>
                <c:pt idx="9">
                  <c:v>Finland                                      348</c:v>
                </c:pt>
                <c:pt idx="10">
                  <c:v>IMF                                            n/a</c:v>
                </c:pt>
                <c:pt idx="11">
                  <c:v>Others                                       458</c:v>
                </c:pt>
              </c:strCache>
            </c:strRef>
          </c:cat>
          <c:val>
            <c:numRef>
              <c:f>Лист3!$B$18:$B$29</c:f>
              <c:numCache>
                <c:formatCode>General</c:formatCode>
                <c:ptCount val="12"/>
                <c:pt idx="0">
                  <c:v>7382</c:v>
                </c:pt>
                <c:pt idx="1">
                  <c:v>4132</c:v>
                </c:pt>
                <c:pt idx="2">
                  <c:v>4104</c:v>
                </c:pt>
                <c:pt idx="3">
                  <c:v>1082</c:v>
                </c:pt>
                <c:pt idx="4">
                  <c:v>1886</c:v>
                </c:pt>
                <c:pt idx="5">
                  <c:v>1542</c:v>
                </c:pt>
                <c:pt idx="6">
                  <c:v>1300</c:v>
                </c:pt>
                <c:pt idx="7">
                  <c:v>749</c:v>
                </c:pt>
                <c:pt idx="8">
                  <c:v>600</c:v>
                </c:pt>
                <c:pt idx="9">
                  <c:v>348</c:v>
                </c:pt>
                <c:pt idx="11">
                  <c:v>458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8493458956041933"/>
          <c:y val="0.16322419399502874"/>
          <c:w val="0.41361215026206766"/>
          <c:h val="0.74754401252265545"/>
        </c:manualLayout>
      </c:layout>
      <c:overlay val="0"/>
      <c:txPr>
        <a:bodyPr/>
        <a:lstStyle/>
        <a:p>
          <a:pPr>
            <a:defRPr sz="1640" baseline="0">
              <a:latin typeface="Times New Roman" pitchFamily="18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074834434592003E-2"/>
          <c:y val="9.0994722783741128E-2"/>
          <c:w val="0.42999647873400132"/>
          <c:h val="0.87260738810276239"/>
        </c:manualLayout>
      </c:layout>
      <c:pie3DChart>
        <c:varyColors val="1"/>
        <c:ser>
          <c:idx val="0"/>
          <c:order val="0"/>
          <c:explosion val="7"/>
          <c:cat>
            <c:strRef>
              <c:f>Лист1!$A$51:$A$57</c:f>
              <c:strCache>
                <c:ptCount val="7"/>
                <c:pt idx="0">
                  <c:v>Азербайджан             2,297</c:v>
                </c:pt>
                <c:pt idx="1">
                  <c:v>Казахстан                     768</c:v>
                </c:pt>
                <c:pt idx="2">
                  <c:v>Кыргызстан               7,240</c:v>
                </c:pt>
                <c:pt idx="3">
                  <c:v>Таджикистан             4,037</c:v>
                </c:pt>
                <c:pt idx="4">
                  <c:v>Туркменистан                29</c:v>
                </c:pt>
                <c:pt idx="5">
                  <c:v>Узбекистан                    n/a</c:v>
                </c:pt>
                <c:pt idx="6">
                  <c:v>Региональные           9,300</c:v>
                </c:pt>
              </c:strCache>
            </c:strRef>
          </c:cat>
          <c:val>
            <c:numRef>
              <c:f>Лист1!$B$51:$B$57</c:f>
              <c:numCache>
                <c:formatCode>General</c:formatCode>
                <c:ptCount val="7"/>
                <c:pt idx="0">
                  <c:v>2297</c:v>
                </c:pt>
                <c:pt idx="1">
                  <c:v>768</c:v>
                </c:pt>
                <c:pt idx="2">
                  <c:v>7240</c:v>
                </c:pt>
                <c:pt idx="3">
                  <c:v>3949</c:v>
                </c:pt>
                <c:pt idx="4">
                  <c:v>29</c:v>
                </c:pt>
                <c:pt idx="5">
                  <c:v>0</c:v>
                </c:pt>
                <c:pt idx="6">
                  <c:v>9300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8365254613894124"/>
          <c:y val="0.12170054568173914"/>
          <c:w val="0.39794377837490746"/>
          <c:h val="0.6716702618737365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16CC1-C6A2-44D8-A588-6D32DB99B9B6}" type="datetimeFigureOut">
              <a:rPr lang="en-GB" smtClean="0"/>
              <a:pPr/>
              <a:t>12/06/2013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4498F1-E62A-40D2-849A-B8078C2340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193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BD0785-C2A1-4F2D-AA85-88F2E80AC5E7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D6189C-1389-4094-AA6E-9F85F7382F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660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6189C-1389-4094-AA6E-9F85F7382F2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6189C-1389-4094-AA6E-9F85F7382F2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6189C-1389-4094-AA6E-9F85F7382F2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6189C-1389-4094-AA6E-9F85F7382F2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6189C-1389-4094-AA6E-9F85F7382F2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6189C-1389-4094-AA6E-9F85F7382F2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6189C-1389-4094-AA6E-9F85F7382F2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6189C-1389-4094-AA6E-9F85F7382F2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6189C-1389-4094-AA6E-9F85F7382F2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6189C-1389-4094-AA6E-9F85F7382F2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5562600" y="6477000"/>
            <a:ext cx="3352800" cy="0"/>
          </a:xfrm>
          <a:prstGeom prst="line">
            <a:avLst/>
          </a:prstGeom>
          <a:noFill/>
          <a:ln w="38100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8686800" y="5791200"/>
            <a:ext cx="0" cy="914400"/>
          </a:xfrm>
          <a:prstGeom prst="line">
            <a:avLst/>
          </a:prstGeom>
          <a:noFill/>
          <a:ln w="38100" cmpd="dbl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5562600" y="6477000"/>
            <a:ext cx="3352800" cy="0"/>
          </a:xfrm>
          <a:prstGeom prst="line">
            <a:avLst/>
          </a:prstGeom>
          <a:noFill/>
          <a:ln w="38100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>
            <a:off x="8686800" y="5791200"/>
            <a:ext cx="0" cy="914400"/>
          </a:xfrm>
          <a:prstGeom prst="line">
            <a:avLst/>
          </a:prstGeom>
          <a:noFill/>
          <a:ln w="38100" cmpd="dbl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" name="Line 13"/>
          <p:cNvSpPr>
            <a:spLocks noChangeShapeType="1"/>
          </p:cNvSpPr>
          <p:nvPr/>
        </p:nvSpPr>
        <p:spPr bwMode="auto">
          <a:xfrm>
            <a:off x="1752600" y="333375"/>
            <a:ext cx="2057400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9" name="Picture 14" descr="UNECElogoDarkBlue200p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425" y="228600"/>
            <a:ext cx="1044575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5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667000"/>
            <a:ext cx="8153400" cy="114300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4196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449463"/>
      </p:ext>
    </p:extLst>
  </p:cSld>
  <p:clrMapOvr>
    <a:masterClrMapping/>
  </p:clrMapOvr>
  <p:transition spd="med">
    <p:blinds dir="vert"/>
    <p:sndAc>
      <p:endSnd/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12.06.2013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9401552"/>
      </p:ext>
    </p:extLst>
  </p:cSld>
  <p:clrMapOvr>
    <a:masterClrMapping/>
  </p:clrMapOvr>
  <p:transition spd="med">
    <p:blinds dir="vert"/>
    <p:sndAc>
      <p:endSnd/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609600"/>
            <a:ext cx="20002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8483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12.06.2013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8472329"/>
      </p:ext>
    </p:extLst>
  </p:cSld>
  <p:clrMapOvr>
    <a:masterClrMapping/>
  </p:clrMapOvr>
  <p:transition spd="med">
    <p:blinds dir="vert"/>
    <p:sndAc>
      <p:endSnd/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12.06.2013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7478818"/>
      </p:ext>
    </p:extLst>
  </p:cSld>
  <p:clrMapOvr>
    <a:masterClrMapping/>
  </p:clrMapOvr>
  <p:transition spd="med">
    <p:blinds dir="vert"/>
    <p:sndAc>
      <p:endSnd/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12.06.2013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4314548"/>
      </p:ext>
    </p:extLst>
  </p:cSld>
  <p:clrMapOvr>
    <a:masterClrMapping/>
  </p:clrMapOvr>
  <p:transition spd="med">
    <p:blinds dir="vert"/>
    <p:sndAc>
      <p:endSnd/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752600"/>
            <a:ext cx="38862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752600"/>
            <a:ext cx="38862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12.06.2013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7246101"/>
      </p:ext>
    </p:extLst>
  </p:cSld>
  <p:clrMapOvr>
    <a:masterClrMapping/>
  </p:clrMapOvr>
  <p:transition spd="med">
    <p:blinds dir="vert"/>
    <p:sndAc>
      <p:endSnd/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12.06.2013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3008913"/>
      </p:ext>
    </p:extLst>
  </p:cSld>
  <p:clrMapOvr>
    <a:masterClrMapping/>
  </p:clrMapOvr>
  <p:transition spd="med">
    <p:blinds dir="vert"/>
    <p:sndAc>
      <p:endSnd/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12.06.2013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0347931"/>
      </p:ext>
    </p:extLst>
  </p:cSld>
  <p:clrMapOvr>
    <a:masterClrMapping/>
  </p:clrMapOvr>
  <p:transition spd="med">
    <p:blinds dir="vert"/>
    <p:sndAc>
      <p:endSnd/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12.06.2013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1117700"/>
      </p:ext>
    </p:extLst>
  </p:cSld>
  <p:clrMapOvr>
    <a:masterClrMapping/>
  </p:clrMapOvr>
  <p:transition spd="med">
    <p:blinds dir="vert"/>
    <p:sndAc>
      <p:endSnd/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12.06.2013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7930710"/>
      </p:ext>
    </p:extLst>
  </p:cSld>
  <p:clrMapOvr>
    <a:masterClrMapping/>
  </p:clrMapOvr>
  <p:transition spd="med">
    <p:blinds dir="vert"/>
    <p:sndAc>
      <p:endSnd/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12.06.2013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3445750"/>
      </p:ext>
    </p:extLst>
  </p:cSld>
  <p:clrMapOvr>
    <a:masterClrMapping/>
  </p:clrMapOvr>
  <p:transition spd="med">
    <p:blinds dir="vert"/>
    <p:sndAc>
      <p:endSnd/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7086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752600"/>
            <a:ext cx="7924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334852" name="Line 4"/>
          <p:cNvSpPr>
            <a:spLocks noChangeShapeType="1"/>
          </p:cNvSpPr>
          <p:nvPr/>
        </p:nvSpPr>
        <p:spPr bwMode="auto">
          <a:xfrm>
            <a:off x="304800" y="6324600"/>
            <a:ext cx="8382000" cy="0"/>
          </a:xfrm>
          <a:prstGeom prst="line">
            <a:avLst/>
          </a:prstGeom>
          <a:noFill/>
          <a:ln w="19050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348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smtClean="0">
                <a:solidFill>
                  <a:srgbClr val="000058"/>
                </a:solidFill>
                <a:latin typeface="+mn-lt"/>
                <a:cs typeface="+mn-cs"/>
              </a:defRPr>
            </a:lvl1pPr>
          </a:lstStyle>
          <a:p>
            <a:fld id="{B4C71EC6-210F-42DE-9C53-41977AD35B3D}" type="datetimeFigureOut">
              <a:rPr lang="ru-RU" smtClean="0"/>
              <a:pPr/>
              <a:t>12.06.2013</a:t>
            </a:fld>
            <a:endParaRPr lang="ru-RU" dirty="0"/>
          </a:p>
        </p:txBody>
      </p:sp>
      <p:sp>
        <p:nvSpPr>
          <p:cNvPr id="334854" name="Rectangle 6"/>
          <p:cNvSpPr>
            <a:spLocks noChangeArrowheads="1"/>
          </p:cNvSpPr>
          <p:nvPr/>
        </p:nvSpPr>
        <p:spPr bwMode="auto">
          <a:xfrm>
            <a:off x="2590800" y="632460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fr-CH" sz="1200" b="1">
                <a:latin typeface="Arial" charset="0"/>
                <a:cs typeface="+mn-cs"/>
              </a:rPr>
              <a:t> </a:t>
            </a:r>
            <a:r>
              <a:rPr lang="fr-CH" sz="1200" b="1">
                <a:solidFill>
                  <a:srgbClr val="000058"/>
                </a:solidFill>
                <a:latin typeface="Arial" charset="0"/>
                <a:cs typeface="+mn-cs"/>
              </a:rPr>
              <a:t>UNECE Statistical Division</a:t>
            </a:r>
            <a:endParaRPr lang="en-GB" sz="1200" b="1">
              <a:solidFill>
                <a:srgbClr val="000058"/>
              </a:solidFill>
              <a:latin typeface="Arial" charset="0"/>
              <a:cs typeface="+mn-cs"/>
            </a:endParaRPr>
          </a:p>
        </p:txBody>
      </p:sp>
      <p:sp>
        <p:nvSpPr>
          <p:cNvPr id="334855" name="Rectangle 7"/>
          <p:cNvSpPr>
            <a:spLocks noChangeArrowheads="1"/>
          </p:cNvSpPr>
          <p:nvPr/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fr-CH" sz="1200" b="1">
                <a:solidFill>
                  <a:srgbClr val="000058"/>
                </a:solidFill>
                <a:latin typeface="Arial" charset="0"/>
                <a:cs typeface="+mn-cs"/>
              </a:rPr>
              <a:t> Slide </a:t>
            </a:r>
            <a:fld id="{1A43F448-04F4-4AFE-A826-E761F641C41D}" type="slidenum">
              <a:rPr lang="en-GB" sz="1200" b="1">
                <a:solidFill>
                  <a:srgbClr val="000058"/>
                </a:solidFill>
                <a:latin typeface="Arial" charset="0"/>
                <a:cs typeface="+mn-cs"/>
              </a:rPr>
              <a:pPr algn="r">
                <a:defRPr/>
              </a:pPr>
              <a:t>‹#›</a:t>
            </a:fld>
            <a:endParaRPr lang="en-GB" sz="1200" b="1">
              <a:solidFill>
                <a:srgbClr val="000058"/>
              </a:solidFill>
              <a:latin typeface="Arial" charset="0"/>
              <a:cs typeface="+mn-cs"/>
            </a:endParaRPr>
          </a:p>
        </p:txBody>
      </p:sp>
      <p:pic>
        <p:nvPicPr>
          <p:cNvPr id="1032" name="Picture 8" descr="UNECElogoDarkBlue200px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425" y="228600"/>
            <a:ext cx="1044575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4857" name="Line 9"/>
          <p:cNvSpPr>
            <a:spLocks noChangeShapeType="1"/>
          </p:cNvSpPr>
          <p:nvPr/>
        </p:nvSpPr>
        <p:spPr bwMode="auto">
          <a:xfrm>
            <a:off x="228600" y="381000"/>
            <a:ext cx="7229475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1034" name="Picture 10" descr="UNECElogoDarkBlue200px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425" y="228600"/>
            <a:ext cx="1044575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4859" name="Line 11"/>
          <p:cNvSpPr>
            <a:spLocks noChangeShapeType="1"/>
          </p:cNvSpPr>
          <p:nvPr/>
        </p:nvSpPr>
        <p:spPr bwMode="auto">
          <a:xfrm>
            <a:off x="228600" y="381000"/>
            <a:ext cx="7229475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blinds dir="vert"/>
    <p:sndAc>
      <p:endSnd/>
    </p:sndAc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55000"/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80000"/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w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556792"/>
            <a:ext cx="8784976" cy="2520280"/>
          </a:xfrm>
        </p:spPr>
        <p:txBody>
          <a:bodyPr>
            <a:noAutofit/>
          </a:bodyPr>
          <a:lstStyle/>
          <a:p>
            <a:r>
              <a:rPr lang="ru-RU" sz="4300" dirty="0" smtClean="0">
                <a:solidFill>
                  <a:schemeClr val="tx1"/>
                </a:solidFill>
              </a:rPr>
              <a:t>Обзор координации</a:t>
            </a:r>
            <a:r>
              <a:rPr lang="fr-CH" sz="4300" dirty="0" smtClean="0">
                <a:solidFill>
                  <a:schemeClr val="tx1"/>
                </a:solidFill>
              </a:rPr>
              <a:t> </a:t>
            </a:r>
            <a:r>
              <a:rPr lang="ru-RU" sz="4300" dirty="0" smtClean="0">
                <a:solidFill>
                  <a:schemeClr val="tx1"/>
                </a:solidFill>
              </a:rPr>
              <a:t>работы доноров в странах СПЕКА 2013</a:t>
            </a:r>
            <a:endParaRPr lang="en-GB" sz="43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5589240"/>
            <a:ext cx="8496944" cy="576064"/>
          </a:xfrm>
        </p:spPr>
        <p:txBody>
          <a:bodyPr>
            <a:noAutofit/>
          </a:bodyPr>
          <a:lstStyle/>
          <a:p>
            <a:pPr algn="l"/>
            <a:r>
              <a:rPr lang="ru-RU" sz="26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Проведено совместно </a:t>
            </a:r>
            <a:r>
              <a:rPr lang="ru-RU" sz="26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Евростат</a:t>
            </a:r>
            <a:r>
              <a:rPr lang="ru-RU" sz="26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и ЕЭК ООН</a:t>
            </a:r>
            <a:endParaRPr lang="en-GB" sz="26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217011"/>
      </p:ext>
    </p:extLst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6264696" cy="1143000"/>
          </a:xfrm>
        </p:spPr>
        <p:txBody>
          <a:bodyPr/>
          <a:lstStyle/>
          <a:p>
            <a:r>
              <a:rPr lang="ru-RU" sz="3400" dirty="0" smtClean="0">
                <a:solidFill>
                  <a:schemeClr val="tx1"/>
                </a:solidFill>
              </a:rPr>
              <a:t>Вопросы для обсуждения:</a:t>
            </a:r>
            <a:endParaRPr lang="en-GB" sz="3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16832"/>
            <a:ext cx="8507288" cy="424847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Ваше мнение о тщательности проведенного обзора?</a:t>
            </a:r>
            <a:endParaRPr lang="en-GB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Как правильно использовать обзор?</a:t>
            </a:r>
            <a:endParaRPr lang="en-GB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Как усовершенствовать обзор координации доноров?</a:t>
            </a:r>
            <a:endParaRPr lang="en-GB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Как мы можем продвигать обзор координации донор в регионе СПЕКА?</a:t>
            </a:r>
            <a:endParaRPr lang="en-GB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930886"/>
      </p:ext>
    </p:extLst>
  </p:cSld>
  <p:clrMapOvr>
    <a:masterClrMapping/>
  </p:clrMapOvr>
  <p:transition spd="med">
    <p:blinds dir="vert"/>
    <p:sndAc>
      <p:endSnd/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7704856" cy="990600"/>
          </a:xfrm>
        </p:spPr>
        <p:txBody>
          <a:bodyPr/>
          <a:lstStyle/>
          <a:p>
            <a:r>
              <a:rPr lang="ru-RU" sz="3400" dirty="0" smtClean="0">
                <a:solidFill>
                  <a:schemeClr val="tx1"/>
                </a:solidFill>
              </a:rPr>
              <a:t>Характеристики обзора доноров:</a:t>
            </a:r>
            <a:endParaRPr lang="en-GB" sz="3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16832"/>
            <a:ext cx="8640960" cy="3816424"/>
          </a:xfrm>
        </p:spPr>
        <p:txBody>
          <a:bodyPr/>
          <a:lstStyle/>
          <a:p>
            <a:r>
              <a:rPr lang="ru-RU" sz="2300" dirty="0" smtClean="0"/>
              <a:t>Проведен совместно </a:t>
            </a:r>
            <a:r>
              <a:rPr lang="ru-RU" sz="2300" dirty="0" err="1" smtClean="0"/>
              <a:t>Евростат</a:t>
            </a:r>
            <a:r>
              <a:rPr lang="ru-RU" sz="2300" dirty="0" smtClean="0"/>
              <a:t> и ЕЭК ООН</a:t>
            </a:r>
            <a:endParaRPr lang="en-GB" sz="2300" dirty="0" smtClean="0"/>
          </a:p>
          <a:p>
            <a:r>
              <a:rPr lang="ru-RU" sz="2300" dirty="0" smtClean="0"/>
              <a:t>Включает координацию действий доноров в области развития статистики в регионе Балканского полуострова и странах Восточной Европы, Кавказа и Центральной Азии</a:t>
            </a:r>
            <a:endParaRPr lang="en-GB" sz="2300" dirty="0" smtClean="0"/>
          </a:p>
          <a:p>
            <a:r>
              <a:rPr lang="ru-RU" sz="2300" dirty="0" smtClean="0"/>
              <a:t>Впервые проведено для стран Восточной Европы, Кавказа и Центральной Азии</a:t>
            </a:r>
            <a:endParaRPr lang="en-GB" sz="2300" dirty="0" smtClean="0"/>
          </a:p>
          <a:p>
            <a:r>
              <a:rPr lang="ru-RU" sz="2300" dirty="0" smtClean="0"/>
              <a:t>Значительный опыт проведения обзора </a:t>
            </a:r>
            <a:r>
              <a:rPr lang="ru-RU" sz="2300" dirty="0" err="1" smtClean="0"/>
              <a:t>Евростат</a:t>
            </a:r>
            <a:r>
              <a:rPr lang="ru-RU" sz="2300" dirty="0" smtClean="0"/>
              <a:t> в странах Балканского полуострова</a:t>
            </a:r>
            <a:endParaRPr lang="en-GB" sz="2300" dirty="0" smtClean="0"/>
          </a:p>
          <a:p>
            <a:r>
              <a:rPr lang="ru-RU" sz="2300" dirty="0" smtClean="0"/>
              <a:t>Остается предметом для совершенствования</a:t>
            </a:r>
            <a:r>
              <a:rPr lang="en-GB" sz="2300" dirty="0" smtClean="0"/>
              <a:t> </a:t>
            </a:r>
          </a:p>
          <a:p>
            <a:endParaRPr lang="en-GB" sz="24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54422311"/>
      </p:ext>
    </p:extLst>
  </p:cSld>
  <p:clrMapOvr>
    <a:masterClrMapping/>
  </p:clrMapOvr>
  <p:transition spd="med">
    <p:blinds dir="vert"/>
    <p:sndAc>
      <p:endSnd/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560840" cy="990600"/>
          </a:xfrm>
        </p:spPr>
        <p:txBody>
          <a:bodyPr/>
          <a:lstStyle/>
          <a:p>
            <a:r>
              <a:rPr lang="ru-RU" sz="3400" dirty="0" smtClean="0">
                <a:solidFill>
                  <a:schemeClr val="tx1"/>
                </a:solidFill>
              </a:rPr>
              <a:t>Характеристики обзора доноров:</a:t>
            </a:r>
            <a:endParaRPr lang="en-GB" sz="3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4968552"/>
          </a:xfrm>
        </p:spPr>
        <p:txBody>
          <a:bodyPr/>
          <a:lstStyle/>
          <a:p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Информация от доноров и бенефициаров</a:t>
            </a:r>
            <a:endParaRPr lang="en-GB" sz="2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Завершенный проекты: завершенные в</a:t>
            </a:r>
            <a:r>
              <a:rPr lang="en-GB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GB" sz="2300" dirty="0">
                <a:latin typeface="Verdana" pitchFamily="34" charset="0"/>
                <a:ea typeface="Verdana" pitchFamily="34" charset="0"/>
                <a:cs typeface="Verdana" pitchFamily="34" charset="0"/>
              </a:rPr>
              <a:t>2012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</a:t>
            </a:r>
            <a:r>
              <a:rPr lang="en-GB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Январе</a:t>
            </a:r>
            <a:r>
              <a:rPr lang="en-GB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GB" sz="2300" dirty="0">
                <a:latin typeface="Verdana" pitchFamily="34" charset="0"/>
                <a:ea typeface="Verdana" pitchFamily="34" charset="0"/>
                <a:cs typeface="Verdana" pitchFamily="34" charset="0"/>
              </a:rPr>
              <a:t>2013</a:t>
            </a:r>
            <a:endParaRPr lang="en-GB" sz="2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Текущие проекты: текущие в Феврале-Марте 2013</a:t>
            </a:r>
            <a:endParaRPr lang="en-GB" sz="2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Плановые проекты</a:t>
            </a:r>
            <a:r>
              <a:rPr lang="en-GB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запуск в Марте</a:t>
            </a:r>
            <a:r>
              <a:rPr lang="en-GB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GB" sz="2300" dirty="0">
                <a:latin typeface="Verdana" pitchFamily="34" charset="0"/>
                <a:ea typeface="Verdana" pitchFamily="34" charset="0"/>
                <a:cs typeface="Verdana" pitchFamily="34" charset="0"/>
              </a:rPr>
              <a:t>2013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позже</a:t>
            </a:r>
            <a:endParaRPr lang="en-GB" sz="2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Часть проектов не учтена, если о них не сообщалось</a:t>
            </a:r>
            <a:endParaRPr lang="en-GB" sz="2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суммы некоторых проектов включены компоненты, относящиеся не только к региону СПЕКА, но и к странам Восточной Европы, Кавказа и Центральной Азии</a:t>
            </a:r>
            <a:endParaRPr lang="en-GB" sz="2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GB" sz="2400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9710448"/>
      </p:ext>
    </p:extLst>
  </p:cSld>
  <p:clrMapOvr>
    <a:masterClrMapping/>
  </p:clrMapOvr>
  <p:transition spd="med">
    <p:blinds dir="vert"/>
    <p:sndAc>
      <p:endSnd/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143000"/>
          </a:xfrm>
        </p:spPr>
        <p:txBody>
          <a:bodyPr/>
          <a:lstStyle/>
          <a:p>
            <a:pPr algn="l"/>
            <a:r>
              <a:rPr lang="ru-RU" sz="3400" dirty="0" smtClean="0">
                <a:solidFill>
                  <a:schemeClr val="tx1"/>
                </a:solidFill>
              </a:rPr>
              <a:t>Цель обзора:</a:t>
            </a:r>
            <a:endParaRPr lang="en-GB" sz="3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72816"/>
            <a:ext cx="8676456" cy="4320480"/>
          </a:xfrm>
        </p:spPr>
        <p:txBody>
          <a:bodyPr>
            <a:normAutofit/>
          </a:bodyPr>
          <a:lstStyle/>
          <a:p>
            <a:r>
              <a:rPr lang="ru-RU" sz="2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Улучшить планирование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помощи в области статистики</a:t>
            </a:r>
            <a:endParaRPr lang="en-GB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10000"/>
              </a:lnSpc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Улучшить координацию и предотвратить дублирование проектов</a:t>
            </a:r>
            <a:endParaRPr lang="en-GB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10000"/>
              </a:lnSpc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Обеспечить прозрачность для доноров</a:t>
            </a:r>
            <a:endParaRPr lang="en-GB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10000"/>
              </a:lnSpc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Способствовать координации НСС с помощью Национальных статистических Институтов</a:t>
            </a:r>
            <a:endParaRPr lang="en-GB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10000"/>
              </a:lnSpc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Обеспечить обоснованность и предсказуемость для бенефициаров</a:t>
            </a:r>
            <a:endParaRPr lang="en-GB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GB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7269459"/>
      </p:ext>
    </p:extLst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714" y="620688"/>
            <a:ext cx="7148614" cy="1152128"/>
          </a:xfrm>
        </p:spPr>
        <p:txBody>
          <a:bodyPr/>
          <a:lstStyle/>
          <a:p>
            <a:r>
              <a:rPr lang="ru-RU" sz="3400" dirty="0" smtClean="0">
                <a:solidFill>
                  <a:schemeClr val="tx1"/>
                </a:solidFill>
              </a:rPr>
              <a:t>Участники</a:t>
            </a:r>
            <a:r>
              <a:rPr lang="ru-RU" sz="3400" dirty="0" smtClean="0"/>
              <a:t> </a:t>
            </a:r>
            <a:r>
              <a:rPr lang="ru-RU" sz="3400" dirty="0" smtClean="0">
                <a:solidFill>
                  <a:schemeClr val="tx1"/>
                </a:solidFill>
              </a:rPr>
              <a:t>обзора/опроса</a:t>
            </a:r>
            <a:r>
              <a:rPr lang="ru-RU" sz="3400" dirty="0" smtClean="0"/>
              <a:t>:</a:t>
            </a:r>
            <a:endParaRPr lang="en-GB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44824"/>
            <a:ext cx="8693548" cy="3672408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Активные доноры в ВЕКЦА странах и странах Балканского полуострова</a:t>
            </a:r>
            <a:endParaRPr lang="en-GB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Международные организации, выступающие в качестве потенциальных доноров</a:t>
            </a:r>
            <a:endParaRPr lang="en-GB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Страны-бенефициары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регионы ВЕКЦА и Балканского полуострова</a:t>
            </a:r>
            <a:endParaRPr lang="en-GB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Регион СПЕКА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Азербайджан, Кыргызстан, Казахстан, Таджикистан, Туркменистан, Узбекистан.</a:t>
            </a:r>
            <a:endParaRPr lang="en-GB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GB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5733256"/>
            <a:ext cx="82274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*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Некоторыми донорами и странами данные не были предоставлены.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2914895"/>
      </p:ext>
    </p:extLst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576" y="620688"/>
            <a:ext cx="7416824" cy="1051520"/>
          </a:xfrm>
        </p:spPr>
        <p:txBody>
          <a:bodyPr/>
          <a:lstStyle/>
          <a:p>
            <a:r>
              <a:rPr lang="ru-RU" sz="3400" dirty="0" smtClean="0"/>
              <a:t>Активность доноров в регионе СПЕКА</a:t>
            </a:r>
            <a:r>
              <a:rPr lang="en-GB" sz="3400" dirty="0" smtClean="0"/>
              <a:t> (</a:t>
            </a:r>
            <a:r>
              <a:rPr lang="ru-RU" sz="3400" dirty="0" smtClean="0"/>
              <a:t>в</a:t>
            </a:r>
            <a:r>
              <a:rPr lang="en-GB" sz="3400" dirty="0" smtClean="0"/>
              <a:t> 1 000 EUR)</a:t>
            </a:r>
            <a:endParaRPr lang="en-GB" sz="3400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5877272"/>
            <a:ext cx="9371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*</a:t>
            </a:r>
            <a:r>
              <a:rPr lang="ru-RU" sz="2000" dirty="0" smtClean="0"/>
              <a:t> </a:t>
            </a:r>
            <a:r>
              <a:rPr lang="ru-RU" dirty="0" smtClean="0"/>
              <a:t>Национальные и региональные проекты (завершенные, текущие и плановые)</a:t>
            </a:r>
            <a:endParaRPr lang="en-GB" dirty="0" smtClean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5339165"/>
              </p:ext>
            </p:extLst>
          </p:nvPr>
        </p:nvGraphicFramePr>
        <p:xfrm>
          <a:off x="179512" y="1196752"/>
          <a:ext cx="873897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48981993"/>
      </p:ext>
    </p:extLst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363272" cy="144016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3400" dirty="0" smtClean="0"/>
              <a:t>Завершенные в</a:t>
            </a:r>
            <a:r>
              <a:rPr lang="en-US" sz="3400" dirty="0" smtClean="0"/>
              <a:t> 2012, </a:t>
            </a:r>
            <a:r>
              <a:rPr lang="ru-RU" sz="3400" dirty="0" smtClean="0"/>
              <a:t>текущие и</a:t>
            </a:r>
            <a:r>
              <a:rPr lang="en-US" sz="3400" dirty="0" smtClean="0"/>
              <a:t> </a:t>
            </a:r>
            <a:r>
              <a:rPr lang="ru-RU" sz="3400" dirty="0" smtClean="0"/>
              <a:t>плановые</a:t>
            </a:r>
            <a:r>
              <a:rPr lang="en-US" sz="3400" dirty="0" smtClean="0"/>
              <a:t> </a:t>
            </a:r>
            <a:r>
              <a:rPr lang="ru-RU" sz="3400" dirty="0" smtClean="0"/>
              <a:t>проекты</a:t>
            </a:r>
            <a:r>
              <a:rPr lang="en-US" sz="3400" dirty="0" smtClean="0"/>
              <a:t> </a:t>
            </a:r>
            <a:r>
              <a:rPr lang="ru-RU" sz="3400" dirty="0" smtClean="0"/>
              <a:t>в</a:t>
            </a:r>
            <a:r>
              <a:rPr lang="en-US" sz="3400" dirty="0" smtClean="0"/>
              <a:t> 2013 </a:t>
            </a:r>
            <a:r>
              <a:rPr lang="ru-RU" sz="3400" dirty="0" smtClean="0"/>
              <a:t/>
            </a:r>
            <a:br>
              <a:rPr lang="ru-RU" sz="3400" dirty="0" smtClean="0"/>
            </a:br>
            <a:r>
              <a:rPr lang="en-GB" sz="3400" dirty="0" smtClean="0"/>
              <a:t>(</a:t>
            </a:r>
            <a:r>
              <a:rPr lang="ru-RU" sz="3400" dirty="0" smtClean="0"/>
              <a:t>в</a:t>
            </a:r>
            <a:r>
              <a:rPr lang="en-GB" sz="3400" dirty="0" smtClean="0"/>
              <a:t> 1 000 EUR)</a:t>
            </a:r>
            <a:endParaRPr lang="en-GB" sz="34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2210899"/>
              </p:ext>
            </p:extLst>
          </p:nvPr>
        </p:nvGraphicFramePr>
        <p:xfrm>
          <a:off x="251520" y="2050256"/>
          <a:ext cx="8496944" cy="4187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5454956"/>
      </p:ext>
    </p:extLst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003232" cy="990600"/>
          </a:xfrm>
        </p:spPr>
        <p:txBody>
          <a:bodyPr/>
          <a:lstStyle/>
          <a:p>
            <a:r>
              <a:rPr lang="ru-RU" sz="3400" dirty="0" smtClean="0"/>
              <a:t>Поддержка по сферам статистики</a:t>
            </a:r>
            <a:r>
              <a:rPr lang="en-GB" sz="3400" dirty="0" smtClean="0"/>
              <a:t>:</a:t>
            </a:r>
            <a:endParaRPr lang="en-GB" sz="34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498717"/>
              </p:ext>
            </p:extLst>
          </p:nvPr>
        </p:nvGraphicFramePr>
        <p:xfrm>
          <a:off x="618735" y="1844824"/>
          <a:ext cx="7632851" cy="3384375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668859"/>
                <a:gridCol w="827332"/>
                <a:gridCol w="827332"/>
                <a:gridCol w="827332"/>
                <a:gridCol w="827332"/>
                <a:gridCol w="827332"/>
                <a:gridCol w="827332"/>
              </a:tblGrid>
              <a:tr h="56260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Сфера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Азербайджан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Казахстан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Кыргызстан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713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EUR</a:t>
                      </a:r>
                    </a:p>
                    <a:p>
                      <a:pPr algn="ctr" fontAlgn="b"/>
                      <a:r>
                        <a:rPr lang="en-GB" sz="1400" u="none" strike="noStrike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1,000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%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EUR</a:t>
                      </a:r>
                    </a:p>
                    <a:p>
                      <a:pPr algn="ctr" fontAlgn="b"/>
                      <a:r>
                        <a:rPr lang="en-GB" sz="1400" u="none" strike="noStrike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1,000   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 baseline="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EUR</a:t>
                      </a:r>
                      <a:r>
                        <a:rPr lang="en-GB" sz="1400" b="0" u="none" strike="noStrike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</a:p>
                    <a:p>
                      <a:pPr algn="ctr" fontAlgn="b"/>
                      <a:r>
                        <a:rPr lang="fr-C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1,000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%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2606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Социальная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и демографическая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180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23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6260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Экономическая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2100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90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408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53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2812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39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62606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Сельскохозяйственная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62606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Мульти-сферы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197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180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24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4427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61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11560" y="5805264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* Data for Uzbekistan Not Available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4710913"/>
      </p:ext>
    </p:extLst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692696"/>
            <a:ext cx="7772400" cy="1254001"/>
          </a:xfrm>
        </p:spPr>
        <p:txBody>
          <a:bodyPr/>
          <a:lstStyle/>
          <a:p>
            <a:pPr algn="l"/>
            <a:r>
              <a:rPr lang="ru-RU" sz="3400" dirty="0" smtClean="0"/>
              <a:t>Поддержка по сферам статистики</a:t>
            </a:r>
            <a:r>
              <a:rPr lang="en-GB" sz="3400" dirty="0" smtClean="0"/>
              <a:t>:</a:t>
            </a:r>
            <a:endParaRPr lang="en-GB" sz="3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883484"/>
              </p:ext>
            </p:extLst>
          </p:nvPr>
        </p:nvGraphicFramePr>
        <p:xfrm>
          <a:off x="611560" y="2060851"/>
          <a:ext cx="7776862" cy="3205162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666548"/>
                <a:gridCol w="851719"/>
                <a:gridCol w="851719"/>
                <a:gridCol w="851719"/>
                <a:gridCol w="851719"/>
                <a:gridCol w="851719"/>
                <a:gridCol w="851719"/>
              </a:tblGrid>
              <a:tr h="52600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Сфера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Таджикистан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Туркменистан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Региональные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проекты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3583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u="none" strike="noStrike" baseline="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EUR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u="none" strike="noStrike" baseline="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1,000</a:t>
                      </a:r>
                      <a:r>
                        <a:rPr lang="en-GB" sz="1400" b="0" u="none" strike="noStrike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endParaRPr lang="en-GB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u="none" strike="noStrike" baseline="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EUR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u="none" strike="noStrike" baseline="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1,000</a:t>
                      </a:r>
                      <a:r>
                        <a:rPr lang="en-GB" sz="1400" b="0" u="none" strike="noStrike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endParaRPr lang="en-GB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 baseline="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EUR</a:t>
                      </a:r>
                    </a:p>
                    <a:p>
                      <a:pPr algn="ctr" fontAlgn="b"/>
                      <a:r>
                        <a:rPr lang="fr-CH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1,000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dk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/>
                </a:tc>
              </a:tr>
              <a:tr h="535832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Социальная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и демографическая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1889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49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2386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26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b"/>
                </a:tc>
              </a:tr>
              <a:tr h="53583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Экономическая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29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100</a:t>
                      </a:r>
                      <a:endParaRPr lang="en-GB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2412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26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b"/>
                </a:tc>
              </a:tr>
              <a:tr h="535832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Сельскохозяйственная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2000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49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GB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b"/>
                </a:tc>
              </a:tr>
              <a:tr h="535832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Мульти-сферы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GB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4502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48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4732346"/>
      </p:ext>
    </p:extLst>
  </p:cSld>
  <p:clrMapOvr>
    <a:masterClrMapping/>
  </p:clrMapOvr>
  <p:transition spd="med">
    <p:blinds dir="vert"/>
    <p:sndAc>
      <p:endSnd/>
    </p:sndAc>
  </p:transition>
</p:sld>
</file>

<file path=ppt/theme/theme1.xml><?xml version="1.0" encoding="utf-8"?>
<a:theme xmlns:a="http://schemas.openxmlformats.org/drawingml/2006/main" name="UNECE Stat Div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UNECE PP Presentation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UNECE PP Presentation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ECE PP Presentatio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ECE PP Presentation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ECE PP Presentation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ECE PP Presentatio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ECE PP Presentatio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ECE PP Presentatio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UNECE Stat Div Theme</Template>
  <TotalTime>2699</TotalTime>
  <Words>403</Words>
  <Application>Microsoft Office PowerPoint</Application>
  <PresentationFormat>On-screen Show (4:3)</PresentationFormat>
  <Paragraphs>132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UNECE Stat Div Theme</vt:lpstr>
      <vt:lpstr>Обзор координации работы доноров в странах СПЕКА 2013</vt:lpstr>
      <vt:lpstr>Характеристики обзора доноров:</vt:lpstr>
      <vt:lpstr>Характеристики обзора доноров:</vt:lpstr>
      <vt:lpstr>Цель обзора:</vt:lpstr>
      <vt:lpstr>Участники обзора/опроса:</vt:lpstr>
      <vt:lpstr>Активность доноров в регионе СПЕКА (в 1 000 EUR)</vt:lpstr>
      <vt:lpstr>Завершенные в 2012, текущие и плановые проекты в 2013  (в 1 000 EUR)</vt:lpstr>
      <vt:lpstr>Поддержка по сферам статистики:</vt:lpstr>
      <vt:lpstr>Поддержка по сферам статистики:</vt:lpstr>
      <vt:lpstr>Вопросы для обсуждения: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 Donor Coordination Survey</dc:title>
  <dc:creator>Elizaveta Tumasova</dc:creator>
  <cp:lastModifiedBy>Elizaveta Tumasova</cp:lastModifiedBy>
  <cp:revision>109</cp:revision>
  <cp:lastPrinted>2013-05-14T07:36:52Z</cp:lastPrinted>
  <dcterms:created xsi:type="dcterms:W3CDTF">2013-04-19T09:08:39Z</dcterms:created>
  <dcterms:modified xsi:type="dcterms:W3CDTF">2013-06-12T09:24:10Z</dcterms:modified>
</cp:coreProperties>
</file>