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2"/>
  </p:notesMasterIdLst>
  <p:handoutMasterIdLst>
    <p:handoutMasterId r:id="rId33"/>
  </p:handoutMasterIdLst>
  <p:sldIdLst>
    <p:sldId id="256" r:id="rId2"/>
    <p:sldId id="311" r:id="rId3"/>
    <p:sldId id="337" r:id="rId4"/>
    <p:sldId id="338" r:id="rId5"/>
    <p:sldId id="398" r:id="rId6"/>
    <p:sldId id="344" r:id="rId7"/>
    <p:sldId id="399" r:id="rId8"/>
    <p:sldId id="340" r:id="rId9"/>
    <p:sldId id="342" r:id="rId10"/>
    <p:sldId id="343" r:id="rId11"/>
    <p:sldId id="351" r:id="rId12"/>
    <p:sldId id="352" r:id="rId13"/>
    <p:sldId id="402" r:id="rId14"/>
    <p:sldId id="354" r:id="rId15"/>
    <p:sldId id="356" r:id="rId16"/>
    <p:sldId id="396" r:id="rId17"/>
    <p:sldId id="359" r:id="rId18"/>
    <p:sldId id="360" r:id="rId19"/>
    <p:sldId id="397" r:id="rId20"/>
    <p:sldId id="403" r:id="rId21"/>
    <p:sldId id="366" r:id="rId22"/>
    <p:sldId id="362" r:id="rId23"/>
    <p:sldId id="379" r:id="rId24"/>
    <p:sldId id="395" r:id="rId25"/>
    <p:sldId id="392" r:id="rId26"/>
    <p:sldId id="400" r:id="rId27"/>
    <p:sldId id="391" r:id="rId28"/>
    <p:sldId id="401" r:id="rId29"/>
    <p:sldId id="393" r:id="rId30"/>
    <p:sldId id="332" r:id="rId31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0000"/>
    <a:srgbClr val="FF7C80"/>
    <a:srgbClr val="0066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53" autoAdjust="0"/>
    <p:restoredTop sz="88434" autoAdjust="0"/>
  </p:normalViewPr>
  <p:slideViewPr>
    <p:cSldViewPr>
      <p:cViewPr varScale="1">
        <p:scale>
          <a:sx n="87" d="100"/>
          <a:sy n="87" d="100"/>
        </p:scale>
        <p:origin x="-90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1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993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994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994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20EAE6B-C8D6-425E-99B0-0E1D4D900D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08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FE4043A-6F24-4797-90F5-9948B94623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442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62D6859-7259-48C9-9385-F34AAF1E82DC}" type="slidenum">
              <a:rPr lang="en-GB" sz="1200" smtClean="0"/>
              <a:pPr eaLnBrk="1" hangingPunct="1"/>
              <a:t>2</a:t>
            </a:fld>
            <a:endParaRPr lang="en-GB" sz="120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6564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69B3DDB7-02C6-406F-B196-90BAE7858D02}" type="slidenum">
              <a:rPr lang="en-GB" sz="1200"/>
              <a:pPr algn="r" eaLnBrk="1" hangingPunct="1"/>
              <a:t>15</a:t>
            </a:fld>
            <a:endParaRPr lang="en-GB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9C862BE-A8CD-4EA7-9E4E-7078258D3C5B}" type="slidenum">
              <a:rPr lang="en-GB" sz="1200" smtClean="0"/>
              <a:pPr eaLnBrk="1" hangingPunct="1"/>
              <a:t>17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2EF6302-4F26-4F94-8D18-41BEC3A4898D}" type="slidenum">
              <a:rPr lang="en-GB" sz="1200" smtClean="0"/>
              <a:pPr eaLnBrk="1" hangingPunct="1"/>
              <a:t>18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E4043A-6F24-4797-90F5-9948B94623A3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0683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0A8D54D-EDE2-419C-A275-383053024444}" type="slidenum">
              <a:rPr lang="en-GB" sz="1200" smtClean="0"/>
              <a:pPr eaLnBrk="1" hangingPunct="1"/>
              <a:t>21</a:t>
            </a:fld>
            <a:endParaRPr lang="en-GB" sz="120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B6DF4FE-2BF3-4837-A85C-3B0A44995382}" type="slidenum">
              <a:rPr lang="en-GB" sz="1200" smtClean="0"/>
              <a:pPr eaLnBrk="1" hangingPunct="1"/>
              <a:t>25</a:t>
            </a:fld>
            <a:endParaRPr lang="en-GB" sz="120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B6DF4FE-2BF3-4837-A85C-3B0A44995382}" type="slidenum">
              <a:rPr lang="en-GB" sz="1200" smtClean="0"/>
              <a:pPr eaLnBrk="1" hangingPunct="1"/>
              <a:t>14</a:t>
            </a:fld>
            <a:endParaRPr lang="en-GB" sz="120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gardner\Desktop\UNECElogoDarkBlue200px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82"/>
          <a:stretch>
            <a:fillRect/>
          </a:stretch>
        </p:blipFill>
        <p:spPr bwMode="auto">
          <a:xfrm>
            <a:off x="533400" y="533400"/>
            <a:ext cx="10445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52600" y="609600"/>
            <a:ext cx="6477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CH" sz="1800" b="1">
                <a:latin typeface="Book Antiqua" pitchFamily="18" charset="0"/>
              </a:rPr>
              <a:t>United Nations Economic Commission for Europe</a:t>
            </a:r>
            <a:br>
              <a:rPr lang="fr-CH" sz="1800" b="1">
                <a:latin typeface="Book Antiqua" pitchFamily="18" charset="0"/>
              </a:rPr>
            </a:br>
            <a:r>
              <a:rPr lang="fr-CH" sz="1800" b="1">
                <a:latin typeface="Book Antiqua" pitchFamily="18" charset="0"/>
              </a:rPr>
              <a:t>Statistical Division</a:t>
            </a:r>
            <a:endParaRPr lang="en-GB" sz="1800" b="1">
              <a:latin typeface="Book Antiqua" pitchFamily="18" charset="0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5562600" y="6477000"/>
            <a:ext cx="3352800" cy="0"/>
          </a:xfrm>
          <a:prstGeom prst="line">
            <a:avLst/>
          </a:prstGeom>
          <a:noFill/>
          <a:ln w="38100">
            <a:solidFill>
              <a:srgbClr val="0066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8686800" y="5791200"/>
            <a:ext cx="0" cy="914400"/>
          </a:xfrm>
          <a:prstGeom prst="line">
            <a:avLst/>
          </a:prstGeom>
          <a:noFill/>
          <a:ln w="38100" cmpd="dbl">
            <a:solidFill>
              <a:srgbClr val="0066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1752600" y="533400"/>
            <a:ext cx="2057400" cy="0"/>
          </a:xfrm>
          <a:prstGeom prst="line">
            <a:avLst/>
          </a:prstGeom>
          <a:noFill/>
          <a:ln w="28575">
            <a:solidFill>
              <a:srgbClr val="0066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9" name="Picture 9" descr="C:\Documents and Settings\gardner\Desktop\UNECElogoDarkBlue200px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82"/>
          <a:stretch>
            <a:fillRect/>
          </a:stretch>
        </p:blipFill>
        <p:spPr bwMode="auto">
          <a:xfrm>
            <a:off x="533400" y="533400"/>
            <a:ext cx="10445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752600" y="609600"/>
            <a:ext cx="6477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CH" sz="1800" b="1">
                <a:latin typeface="Book Antiqua" pitchFamily="18" charset="0"/>
              </a:rPr>
              <a:t>United Nations Economic Commission for Europe</a:t>
            </a:r>
            <a:br>
              <a:rPr lang="fr-CH" sz="1800" b="1">
                <a:latin typeface="Book Antiqua" pitchFamily="18" charset="0"/>
              </a:rPr>
            </a:br>
            <a:r>
              <a:rPr lang="fr-CH" sz="1800" b="1">
                <a:latin typeface="Book Antiqua" pitchFamily="18" charset="0"/>
              </a:rPr>
              <a:t>Statistical Division</a:t>
            </a:r>
            <a:endParaRPr lang="en-GB" sz="1800" b="1">
              <a:latin typeface="Book Antiqua" pitchFamily="18" charset="0"/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5562600" y="6477000"/>
            <a:ext cx="3352800" cy="0"/>
          </a:xfrm>
          <a:prstGeom prst="line">
            <a:avLst/>
          </a:prstGeom>
          <a:noFill/>
          <a:ln w="38100">
            <a:solidFill>
              <a:srgbClr val="0066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8686800" y="5791200"/>
            <a:ext cx="0" cy="914400"/>
          </a:xfrm>
          <a:prstGeom prst="line">
            <a:avLst/>
          </a:prstGeom>
          <a:noFill/>
          <a:ln w="38100" cmpd="dbl">
            <a:solidFill>
              <a:srgbClr val="0066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1752600" y="533400"/>
            <a:ext cx="2057400" cy="0"/>
          </a:xfrm>
          <a:prstGeom prst="line">
            <a:avLst/>
          </a:prstGeom>
          <a:noFill/>
          <a:ln w="28575">
            <a:solidFill>
              <a:srgbClr val="0066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667000"/>
            <a:ext cx="8153400" cy="1143000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4196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fr-CH"/>
              <a:t>Click to add Presenter’s Name</a:t>
            </a:r>
          </a:p>
          <a:p>
            <a:r>
              <a:rPr lang="fr-CH"/>
              <a:t>Month Year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04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B01D3-E720-496C-97A9-E81C0F013D0F}" type="datetime4">
              <a:rPr lang="en-GB"/>
              <a:pPr>
                <a:defRPr/>
              </a:pPr>
              <a:t>27 July 2012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480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609600"/>
            <a:ext cx="200025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84835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270CB-76C9-4EFC-94DD-135A8B1FFE29}" type="datetime4">
              <a:rPr lang="en-GB"/>
              <a:pPr>
                <a:defRPr/>
              </a:pPr>
              <a:t>27 July 2012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11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609600"/>
            <a:ext cx="800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69A33-CE90-4AED-9AED-51F6C5A5A893}" type="datetime4">
              <a:rPr lang="en-GB"/>
              <a:pPr>
                <a:defRPr/>
              </a:pPr>
              <a:t>27 July 2012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968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935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1AF8D-47CA-4BF7-96D9-CCF4A0AF3C7A}" type="datetime4">
              <a:rPr lang="en-GB"/>
              <a:pPr>
                <a:defRPr/>
              </a:pPr>
              <a:t>27 July 2012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599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752600"/>
            <a:ext cx="38862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752600"/>
            <a:ext cx="38862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B67EC-F8CF-4D42-8D58-7651C26FDFEE}" type="datetime4">
              <a:rPr lang="en-GB"/>
              <a:pPr>
                <a:defRPr/>
              </a:pPr>
              <a:t>27 July 2012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795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1879D-0310-458F-B572-AA43208CA369}" type="datetime4">
              <a:rPr lang="en-GB"/>
              <a:pPr>
                <a:defRPr/>
              </a:pPr>
              <a:t>27 July 2012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210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7B4E1-DD42-47A9-BA33-0A95FC4EAC2E}" type="datetime4">
              <a:rPr lang="en-GB"/>
              <a:pPr>
                <a:defRPr/>
              </a:pPr>
              <a:t>27 July 2012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516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20EF5-88A6-4E8A-AA19-1CA507254A95}" type="datetime4">
              <a:rPr lang="en-GB"/>
              <a:pPr>
                <a:defRPr/>
              </a:pPr>
              <a:t>27 July 2012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535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26BD3-FE4F-4389-9E59-701A1D19F79A}" type="datetime4">
              <a:rPr lang="en-GB"/>
              <a:pPr>
                <a:defRPr/>
              </a:pPr>
              <a:t>27 July 2012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525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197DD-05E0-4B0B-A38D-A8F668AFA35C}" type="datetime4">
              <a:rPr lang="en-GB"/>
              <a:pPr>
                <a:defRPr/>
              </a:pPr>
              <a:t>27 July 2012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162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7086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752600"/>
            <a:ext cx="7924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052" name="Picture 8" descr="C:\Documents and Settings\gardner\Desktop\UNECElogoDarkBlue200px.t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228600"/>
            <a:ext cx="104457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228600" y="381000"/>
            <a:ext cx="7229475" cy="0"/>
          </a:xfrm>
          <a:prstGeom prst="line">
            <a:avLst/>
          </a:prstGeom>
          <a:noFill/>
          <a:ln w="28575">
            <a:solidFill>
              <a:srgbClr val="0066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054" name="Picture 10" descr="C:\Documents and Settings\gardner\Desktop\UNECElogoDarkBlue200px.t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228600"/>
            <a:ext cx="104457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228600" y="381000"/>
            <a:ext cx="7229475" cy="0"/>
          </a:xfrm>
          <a:prstGeom prst="line">
            <a:avLst/>
          </a:prstGeom>
          <a:noFill/>
          <a:ln w="28575">
            <a:solidFill>
              <a:srgbClr val="0066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6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  <p:sldLayoutId id="2147483957" r:id="rId12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55000"/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1.unece.org/stat/platform/display/metis/Generic+Statistical+Information+Model+(GSIM)" TargetMode="External"/><Relationship Id="rId2" Type="http://schemas.openxmlformats.org/officeDocument/2006/relationships/hyperlink" Target="http://www1.unece.org/stat/platform/display/metis/The+Generic+Statistical+Business+Process+Mode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1.unece.org/stat/platform/display/hlgba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steven.vale@unece.or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916113"/>
            <a:ext cx="8153400" cy="2370137"/>
          </a:xfrm>
        </p:spPr>
        <p:txBody>
          <a:bodyPr/>
          <a:lstStyle/>
          <a:p>
            <a:pPr eaLnBrk="1" hangingPunct="1"/>
            <a:r>
              <a:rPr lang="en-GB" sz="4800" dirty="0" smtClean="0"/>
              <a:t>Standards-based Modernization of</a:t>
            </a:r>
            <a:br>
              <a:rPr lang="en-GB" sz="4800" dirty="0" smtClean="0"/>
            </a:br>
            <a:r>
              <a:rPr lang="en-GB" sz="4800" dirty="0" smtClean="0"/>
              <a:t>Official Statistics</a:t>
            </a:r>
            <a:endParaRPr lang="en-GB" sz="28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500563" y="5143500"/>
            <a:ext cx="3000375" cy="1262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800" dirty="0">
                <a:latin typeface="+mn-lt"/>
              </a:rPr>
              <a:t>Steven Vale</a:t>
            </a:r>
          </a:p>
          <a:p>
            <a:pPr algn="r">
              <a:defRPr/>
            </a:pPr>
            <a:r>
              <a:rPr lang="en-US" sz="2800" dirty="0">
                <a:latin typeface="+mn-lt"/>
              </a:rPr>
              <a:t>UNECE</a:t>
            </a:r>
          </a:p>
          <a:p>
            <a:pPr algn="r">
              <a:defRPr/>
            </a:pPr>
            <a:r>
              <a:rPr lang="en-US" sz="2000" dirty="0">
                <a:latin typeface="+mn-lt"/>
              </a:rPr>
              <a:t>steven.vale@unece.org</a:t>
            </a:r>
            <a:endParaRPr lang="en-GB" sz="2000" dirty="0">
              <a:latin typeface="+mn-lt"/>
            </a:endParaRPr>
          </a:p>
        </p:txBody>
      </p:sp>
      <p:pic>
        <p:nvPicPr>
          <p:cNvPr id="14340" name="Picture 2" descr="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025" y="5143500"/>
            <a:ext cx="1033463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38" y="1714500"/>
            <a:ext cx="7786687" cy="3857625"/>
          </a:xfrm>
        </p:spPr>
        <p:txBody>
          <a:bodyPr/>
          <a:lstStyle/>
          <a:p>
            <a:pPr algn="ctr">
              <a:defRPr/>
            </a:pPr>
            <a:r>
              <a:rPr lang="en-US" sz="4800" b="0" dirty="0" smtClean="0"/>
              <a:t>The </a:t>
            </a:r>
            <a:r>
              <a:rPr lang="en-US" sz="4800" b="0" dirty="0" smtClean="0"/>
              <a:t>challenges </a:t>
            </a:r>
            <a:r>
              <a:rPr lang="en-US" sz="4800" b="0" dirty="0" smtClean="0"/>
              <a:t>are too big for statistical organisations to tackle on their own.</a:t>
            </a:r>
            <a:br>
              <a:rPr lang="en-US" sz="4800" b="0" dirty="0" smtClean="0"/>
            </a:br>
            <a:r>
              <a:rPr lang="en-US" sz="4800" b="0" dirty="0" smtClean="0"/>
              <a:t/>
            </a:r>
            <a:br>
              <a:rPr lang="en-US" sz="4800" b="0" dirty="0" smtClean="0"/>
            </a:br>
            <a:r>
              <a:rPr lang="en-US" sz="4800" dirty="0" smtClean="0">
                <a:solidFill>
                  <a:schemeClr val="accent6"/>
                </a:solidFill>
              </a:rPr>
              <a:t>We need to work together</a:t>
            </a:r>
            <a:endParaRPr lang="en-GB" sz="48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357313" y="1357313"/>
            <a:ext cx="6643687" cy="5143500"/>
          </a:xfrm>
          <a:prstGeom prst="rect">
            <a:avLst/>
          </a:prstGeom>
          <a:solidFill>
            <a:srgbClr val="CACAC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157537" y="2854325"/>
            <a:ext cx="2818607" cy="2160588"/>
          </a:xfrm>
          <a:prstGeom prst="rect">
            <a:avLst/>
          </a:prstGeom>
          <a:solidFill>
            <a:srgbClr val="7B7BD3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nl-NL" dirty="0" smtClean="0">
                <a:latin typeface="+mn-lt"/>
              </a:rPr>
              <a:t> Common </a:t>
            </a:r>
            <a:r>
              <a:rPr lang="nl-NL" dirty="0" err="1" smtClean="0">
                <a:latin typeface="+mn-lt"/>
              </a:rPr>
              <a:t>generic</a:t>
            </a:r>
            <a:endParaRPr lang="nl-NL" dirty="0">
              <a:latin typeface="+mn-lt"/>
            </a:endParaRPr>
          </a:p>
          <a:p>
            <a:r>
              <a:rPr lang="nl-NL" dirty="0" err="1" smtClean="0">
                <a:latin typeface="+mn-lt"/>
              </a:rPr>
              <a:t>statistics</a:t>
            </a:r>
            <a:r>
              <a:rPr lang="nl-NL" dirty="0" smtClean="0">
                <a:latin typeface="+mn-lt"/>
              </a:rPr>
              <a:t> </a:t>
            </a:r>
            <a:r>
              <a:rPr lang="nl-NL" dirty="0" err="1" smtClean="0">
                <a:latin typeface="+mn-lt"/>
              </a:rPr>
              <a:t>production</a:t>
            </a:r>
            <a:endParaRPr lang="nl-NL" dirty="0">
              <a:latin typeface="+mn-lt"/>
            </a:endParaRPr>
          </a:p>
        </p:txBody>
      </p:sp>
      <p:sp>
        <p:nvSpPr>
          <p:cNvPr id="32772" name="Oval 4"/>
          <p:cNvSpPr>
            <a:spLocks noChangeArrowheads="1"/>
          </p:cNvSpPr>
          <p:nvPr/>
        </p:nvSpPr>
        <p:spPr bwMode="auto">
          <a:xfrm>
            <a:off x="2571750" y="2643188"/>
            <a:ext cx="1643063" cy="503237"/>
          </a:xfrm>
          <a:prstGeom prst="ellipse">
            <a:avLst/>
          </a:prstGeom>
          <a:solidFill>
            <a:srgbClr val="DBF10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nl-NL" dirty="0">
                <a:latin typeface="+mn-lt"/>
              </a:rPr>
              <a:t>GSBPM</a:t>
            </a:r>
          </a:p>
        </p:txBody>
      </p:sp>
      <p:sp>
        <p:nvSpPr>
          <p:cNvPr id="32773" name="Oval 5"/>
          <p:cNvSpPr>
            <a:spLocks noChangeArrowheads="1"/>
          </p:cNvSpPr>
          <p:nvPr/>
        </p:nvSpPr>
        <p:spPr bwMode="auto">
          <a:xfrm>
            <a:off x="5364162" y="2638425"/>
            <a:ext cx="1289115" cy="503238"/>
          </a:xfrm>
          <a:prstGeom prst="ellipse">
            <a:avLst/>
          </a:prstGeom>
          <a:solidFill>
            <a:srgbClr val="DBF10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nl-NL" dirty="0">
                <a:latin typeface="+mn-lt"/>
              </a:rPr>
              <a:t>GSIM</a:t>
            </a:r>
          </a:p>
        </p:txBody>
      </p:sp>
      <p:sp>
        <p:nvSpPr>
          <p:cNvPr id="32774" name="Oval 6"/>
          <p:cNvSpPr>
            <a:spLocks noChangeArrowheads="1"/>
          </p:cNvSpPr>
          <p:nvPr/>
        </p:nvSpPr>
        <p:spPr bwMode="auto">
          <a:xfrm>
            <a:off x="2628900" y="4725988"/>
            <a:ext cx="1371600" cy="503237"/>
          </a:xfrm>
          <a:prstGeom prst="ellipse">
            <a:avLst/>
          </a:prstGeom>
          <a:solidFill>
            <a:srgbClr val="DBF10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nl-NL" sz="2000" dirty="0">
                <a:latin typeface="+mn-lt"/>
              </a:rPr>
              <a:t>Methods</a:t>
            </a:r>
          </a:p>
        </p:txBody>
      </p:sp>
      <p:sp>
        <p:nvSpPr>
          <p:cNvPr id="32775" name="Oval 7"/>
          <p:cNvSpPr>
            <a:spLocks noChangeArrowheads="1"/>
          </p:cNvSpPr>
          <p:nvPr/>
        </p:nvSpPr>
        <p:spPr bwMode="auto">
          <a:xfrm>
            <a:off x="5376637" y="4725987"/>
            <a:ext cx="1715519" cy="503237"/>
          </a:xfrm>
          <a:prstGeom prst="ellipse">
            <a:avLst/>
          </a:prstGeom>
          <a:solidFill>
            <a:srgbClr val="DBF10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nl-NL" sz="2000" dirty="0">
                <a:latin typeface="+mn-lt"/>
              </a:rPr>
              <a:t>Technology</a:t>
            </a:r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>
            <a:off x="1763713" y="3933825"/>
            <a:ext cx="5976937" cy="0"/>
          </a:xfrm>
          <a:prstGeom prst="line">
            <a:avLst/>
          </a:prstGeom>
          <a:noFill/>
          <a:ln w="28575">
            <a:solidFill>
              <a:srgbClr val="A5002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777" name="AutoShape 9"/>
          <p:cNvSpPr>
            <a:spLocks noChangeArrowheads="1"/>
          </p:cNvSpPr>
          <p:nvPr/>
        </p:nvSpPr>
        <p:spPr bwMode="auto">
          <a:xfrm rot="-2556739">
            <a:off x="1835150" y="5516563"/>
            <a:ext cx="719138" cy="5048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8" name="AutoShape 10"/>
          <p:cNvSpPr>
            <a:spLocks noChangeArrowheads="1"/>
          </p:cNvSpPr>
          <p:nvPr/>
        </p:nvSpPr>
        <p:spPr bwMode="auto">
          <a:xfrm rot="-8541841">
            <a:off x="6732588" y="5516563"/>
            <a:ext cx="719137" cy="5048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9" name="AutoShape 11"/>
          <p:cNvSpPr>
            <a:spLocks noChangeArrowheads="1"/>
          </p:cNvSpPr>
          <p:nvPr/>
        </p:nvSpPr>
        <p:spPr bwMode="auto">
          <a:xfrm rot="2582665">
            <a:off x="1763713" y="1628775"/>
            <a:ext cx="719137" cy="5048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AutoShape 12"/>
          <p:cNvSpPr>
            <a:spLocks noChangeArrowheads="1"/>
          </p:cNvSpPr>
          <p:nvPr/>
        </p:nvSpPr>
        <p:spPr bwMode="auto">
          <a:xfrm rot="8243124">
            <a:off x="6875463" y="1630363"/>
            <a:ext cx="719137" cy="5048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2555875" y="1701800"/>
            <a:ext cx="1203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nl-NL" sz="2000"/>
              <a:t>Statistical</a:t>
            </a:r>
            <a:br>
              <a:rPr lang="nl-NL" sz="2000"/>
            </a:br>
            <a:r>
              <a:rPr lang="nl-NL" sz="2000"/>
              <a:t>Concepts</a:t>
            </a: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5214938" y="1714500"/>
            <a:ext cx="1406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nl-NL" sz="2000"/>
              <a:t>Information</a:t>
            </a:r>
            <a:br>
              <a:rPr lang="nl-NL" sz="2000"/>
            </a:br>
            <a:r>
              <a:rPr lang="nl-NL" sz="2000"/>
              <a:t>Concepts</a:t>
            </a:r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2643188" y="5429250"/>
            <a:ext cx="1190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nl-NL" sz="2000"/>
              <a:t>Statistical</a:t>
            </a:r>
            <a:br>
              <a:rPr lang="nl-NL" sz="2000"/>
            </a:br>
            <a:r>
              <a:rPr lang="nl-NL" sz="2000"/>
              <a:t>HowTo</a:t>
            </a:r>
          </a:p>
        </p:txBody>
      </p:sp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5214938" y="5429250"/>
            <a:ext cx="1308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nl-NL" sz="2000"/>
              <a:t>Production</a:t>
            </a:r>
            <a:br>
              <a:rPr lang="nl-NL" sz="2000"/>
            </a:br>
            <a:r>
              <a:rPr lang="nl-NL" sz="2000"/>
              <a:t>HowTo</a:t>
            </a:r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 rot="-5400000">
            <a:off x="-23757" y="2227591"/>
            <a:ext cx="19255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l-NL" sz="2800" dirty="0" err="1">
                <a:latin typeface="+mn-lt"/>
              </a:rPr>
              <a:t>conceptual</a:t>
            </a:r>
            <a:endParaRPr lang="nl-NL" sz="2800" dirty="0">
              <a:latin typeface="+mn-lt"/>
            </a:endParaRPr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 rot="-5400000">
            <a:off x="176619" y="4980315"/>
            <a:ext cx="15247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l-NL" sz="2800" dirty="0">
                <a:latin typeface="+mn-lt"/>
              </a:rPr>
              <a:t>practical</a:t>
            </a:r>
          </a:p>
        </p:txBody>
      </p:sp>
      <p:sp>
        <p:nvSpPr>
          <p:cNvPr id="3278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50"/>
            <a:ext cx="7858125" cy="11430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Modernize </a:t>
            </a:r>
            <a:r>
              <a:rPr lang="en-US" dirty="0" smtClean="0"/>
              <a:t>statistical production</a:t>
            </a: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844824"/>
            <a:ext cx="8424936" cy="4680520"/>
          </a:xfrm>
        </p:spPr>
        <p:txBody>
          <a:bodyPr/>
          <a:lstStyle/>
          <a:p>
            <a:pPr eaLnBrk="1" hangingPunct="1"/>
            <a:r>
              <a:rPr lang="en-US" dirty="0" smtClean="0"/>
              <a:t>Transform vision to reality</a:t>
            </a:r>
          </a:p>
          <a:p>
            <a:pPr eaLnBrk="1" hangingPunct="1"/>
            <a:r>
              <a:rPr lang="en-US" dirty="0" smtClean="0"/>
              <a:t>New products</a:t>
            </a:r>
          </a:p>
          <a:p>
            <a:pPr eaLnBrk="1" hangingPunct="1"/>
            <a:r>
              <a:rPr lang="en-US" dirty="0" err="1" smtClean="0"/>
              <a:t>Rationalised</a:t>
            </a:r>
            <a:r>
              <a:rPr lang="en-US" dirty="0" smtClean="0"/>
              <a:t> processes</a:t>
            </a:r>
          </a:p>
          <a:p>
            <a:pPr lvl="1" eaLnBrk="1" hangingPunct="1"/>
            <a:r>
              <a:rPr lang="en-US" dirty="0" smtClean="0"/>
              <a:t>“Plug and play” architecture – based on the GSBPM and GSIM</a:t>
            </a:r>
          </a:p>
          <a:p>
            <a:pPr eaLnBrk="1" hangingPunct="1"/>
            <a:r>
              <a:rPr lang="en-US" dirty="0" smtClean="0"/>
              <a:t>Managing </a:t>
            </a:r>
            <a:r>
              <a:rPr lang="en-US" dirty="0" smtClean="0"/>
              <a:t>organizational </a:t>
            </a:r>
            <a:r>
              <a:rPr lang="en-US" dirty="0" smtClean="0"/>
              <a:t>change to support </a:t>
            </a:r>
            <a:r>
              <a:rPr lang="en-US" dirty="0" smtClean="0"/>
              <a:t>change and collaboration</a:t>
            </a:r>
            <a:endParaRPr lang="en-US" sz="2000" dirty="0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strategy for modernization</a:t>
            </a: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844824"/>
            <a:ext cx="8424936" cy="468052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Transform vision to reality</a:t>
            </a:r>
          </a:p>
          <a:p>
            <a:pPr eaLnBrk="1" hangingPunct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New products</a:t>
            </a:r>
          </a:p>
          <a:p>
            <a:pPr eaLnBrk="1" hangingPunct="1"/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Rationalised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processes</a:t>
            </a:r>
          </a:p>
          <a:p>
            <a:pPr lvl="1" eaLnBrk="1" hangingPunct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“Plug and play” architecture – based on the GSBPM and GSIM</a:t>
            </a:r>
          </a:p>
          <a:p>
            <a:pPr eaLnBrk="1" hangingPunct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Managing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organizational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change to support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change and collaboration</a:t>
            </a:r>
          </a:p>
          <a:p>
            <a:pPr marL="0" indent="0" eaLnBrk="1" hangingPunct="1">
              <a:buNone/>
            </a:pPr>
            <a:endParaRPr lang="en-US" sz="2000" dirty="0" smtClean="0"/>
          </a:p>
          <a:p>
            <a:pPr marL="0" indent="0" eaLnBrk="1" hangingPunct="1">
              <a:buNone/>
            </a:pPr>
            <a:r>
              <a:rPr lang="en-US" sz="2600" b="1" dirty="0" smtClean="0">
                <a:solidFill>
                  <a:srgbClr val="FF0000"/>
                </a:solidFill>
              </a:rPr>
              <a:t>Conference of European Statisticians, June 2012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strategy for modernization</a:t>
            </a:r>
            <a:endParaRPr lang="nl-NL" dirty="0" smtClean="0"/>
          </a:p>
        </p:txBody>
      </p:sp>
      <p:sp>
        <p:nvSpPr>
          <p:cNvPr id="2" name="TextBox 1"/>
          <p:cNvSpPr txBox="1"/>
          <p:nvPr/>
        </p:nvSpPr>
        <p:spPr>
          <a:xfrm rot="19783912">
            <a:off x="953829" y="2835102"/>
            <a:ext cx="6064416" cy="15696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+mn-lt"/>
              </a:rPr>
              <a:t>Endorsed</a:t>
            </a:r>
            <a:endParaRPr lang="en-GB" sz="96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179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88840"/>
            <a:ext cx="5923302" cy="4587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857250"/>
            <a:ext cx="7286625" cy="8572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4800" b="1" dirty="0" smtClean="0">
                <a:solidFill>
                  <a:schemeClr val="accent6"/>
                </a:solidFill>
              </a:rPr>
              <a:t>Introducing the GSBPM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8625" y="2428875"/>
            <a:ext cx="19288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chemeClr val="accent6"/>
                </a:solidFill>
                <a:latin typeface="+mn-lt"/>
              </a:rPr>
              <a:t>You are here</a:t>
            </a:r>
            <a:endParaRPr lang="en-GB" sz="3600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3929063" y="2643188"/>
            <a:ext cx="1643062" cy="135731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9" name="Straight Arrow Connector 8"/>
          <p:cNvCxnSpPr>
            <a:stCxn id="6" idx="3"/>
          </p:cNvCxnSpPr>
          <p:nvPr/>
        </p:nvCxnSpPr>
        <p:spPr>
          <a:xfrm>
            <a:off x="2357438" y="3028950"/>
            <a:ext cx="1571625" cy="18573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Why do we need the GSBPM?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752600"/>
            <a:ext cx="8458200" cy="4343400"/>
          </a:xfrm>
        </p:spPr>
        <p:txBody>
          <a:bodyPr/>
          <a:lstStyle/>
          <a:p>
            <a:pPr eaLnBrk="1" hangingPunct="1"/>
            <a:r>
              <a:rPr lang="en-US" dirty="0" smtClean="0"/>
              <a:t>To define and describe statistical processes in a coherent way</a:t>
            </a:r>
          </a:p>
          <a:p>
            <a:pPr eaLnBrk="1" hangingPunct="1"/>
            <a:r>
              <a:rPr lang="en-US" dirty="0" smtClean="0"/>
              <a:t>To </a:t>
            </a:r>
            <a:r>
              <a:rPr lang="en-US" dirty="0" smtClean="0"/>
              <a:t>standardize </a:t>
            </a:r>
            <a:r>
              <a:rPr lang="en-US" dirty="0" smtClean="0"/>
              <a:t>process terminology</a:t>
            </a:r>
          </a:p>
          <a:p>
            <a:pPr eaLnBrk="1" hangingPunct="1"/>
            <a:r>
              <a:rPr lang="en-GB" dirty="0" smtClean="0"/>
              <a:t>To compare and benchmark processes within and between organisations</a:t>
            </a:r>
            <a:endParaRPr lang="en-US" dirty="0" smtClean="0"/>
          </a:p>
          <a:p>
            <a:pPr eaLnBrk="1" hangingPunct="1"/>
            <a:r>
              <a:rPr lang="en-US" dirty="0" smtClean="0"/>
              <a:t>To </a:t>
            </a:r>
            <a:r>
              <a:rPr lang="en-US" dirty="0" smtClean="0"/>
              <a:t>modernize and standardize </a:t>
            </a:r>
            <a:r>
              <a:rPr lang="en-US" dirty="0" smtClean="0"/>
              <a:t>processes</a:t>
            </a:r>
          </a:p>
          <a:p>
            <a:pPr eaLnBrk="1" hangingPunct="1"/>
            <a:r>
              <a:rPr lang="en-GB" dirty="0" smtClean="0"/>
              <a:t>To </a:t>
            </a:r>
            <a:r>
              <a:rPr lang="en-GB" dirty="0" smtClean="0"/>
              <a:t>make better decisions </a:t>
            </a:r>
            <a:r>
              <a:rPr lang="en-GB" dirty="0" smtClean="0"/>
              <a:t>on production systems and organisation of resources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96" y="1340768"/>
            <a:ext cx="8763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476672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+mj-lt"/>
              </a:rPr>
              <a:t>The GSBPM</a:t>
            </a:r>
            <a:endParaRPr lang="en-GB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2529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09600"/>
            <a:ext cx="7086600" cy="838200"/>
          </a:xfrm>
        </p:spPr>
        <p:txBody>
          <a:bodyPr/>
          <a:lstStyle/>
          <a:p>
            <a:pPr eaLnBrk="1" hangingPunct="1"/>
            <a:r>
              <a:rPr lang="en-GB" smtClean="0">
                <a:cs typeface="Times New Roman" pitchFamily="18" charset="0"/>
              </a:rPr>
              <a:t>Key features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524000"/>
            <a:ext cx="8305800" cy="4648200"/>
          </a:xfrm>
        </p:spPr>
        <p:txBody>
          <a:bodyPr/>
          <a:lstStyle/>
          <a:p>
            <a:pPr eaLnBrk="1" hangingPunct="1"/>
            <a:r>
              <a:rPr lang="en-GB" sz="6000" b="1" dirty="0" smtClean="0">
                <a:solidFill>
                  <a:srgbClr val="FF0000"/>
                </a:solidFill>
                <a:cs typeface="Times New Roman" pitchFamily="18" charset="0"/>
              </a:rPr>
              <a:t> Not a linear model</a:t>
            </a:r>
          </a:p>
          <a:p>
            <a:pPr eaLnBrk="1" hangingPunct="1"/>
            <a:r>
              <a:rPr lang="en-US" dirty="0" smtClean="0"/>
              <a:t>Sub-processes do not have to be followed in a strict order</a:t>
            </a:r>
          </a:p>
          <a:p>
            <a:pPr eaLnBrk="1" hangingPunct="1"/>
            <a:r>
              <a:rPr lang="en-US" dirty="0" smtClean="0"/>
              <a:t>It is a matrix, through which there are many possible </a:t>
            </a:r>
            <a:r>
              <a:rPr lang="en-US" dirty="0" smtClean="0"/>
              <a:t>paths</a:t>
            </a:r>
            <a:endParaRPr lang="en-US" dirty="0" smtClean="0"/>
          </a:p>
          <a:p>
            <a:pPr eaLnBrk="1" hangingPunct="1"/>
            <a:r>
              <a:rPr lang="en-GB" dirty="0" smtClean="0"/>
              <a:t>Some iterations of a regular process may skip certain sub-processes</a:t>
            </a:r>
            <a:endParaRPr lang="en-GB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419100"/>
            <a:ext cx="9042400" cy="601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381000" y="1676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1000" y="3276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23850" y="40767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371600" y="1600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371600" y="3048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403350" y="3860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555875" y="3429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348038" y="2924175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572000" y="2205038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572000" y="3429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651500" y="2565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588125" y="1773238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588125" y="3573463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596188" y="3500438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8388350" y="2492375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635375" y="2997200"/>
            <a:ext cx="381000" cy="381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1" name="Straight Arrow Connector 40"/>
          <p:cNvCxnSpPr>
            <a:stCxn id="6" idx="4"/>
            <a:endCxn id="7" idx="0"/>
          </p:cNvCxnSpPr>
          <p:nvPr/>
        </p:nvCxnSpPr>
        <p:spPr>
          <a:xfrm rot="5400000">
            <a:off x="-38099" y="2667000"/>
            <a:ext cx="1219200" cy="3175"/>
          </a:xfrm>
          <a:prstGeom prst="straightConnector1">
            <a:avLst/>
          </a:prstGeom>
          <a:ln w="444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cxnSpLocks noChangeShapeType="1"/>
            <a:stCxn id="7" idx="4"/>
            <a:endCxn id="8" idx="0"/>
          </p:cNvCxnSpPr>
          <p:nvPr/>
        </p:nvCxnSpPr>
        <p:spPr bwMode="auto">
          <a:xfrm flipH="1">
            <a:off x="514350" y="3670300"/>
            <a:ext cx="57150" cy="393700"/>
          </a:xfrm>
          <a:prstGeom prst="straightConnector1">
            <a:avLst/>
          </a:prstGeom>
          <a:noFill/>
          <a:ln w="44450" algn="ctr">
            <a:solidFill>
              <a:srgbClr val="22228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Straight Arrow Connector 44"/>
          <p:cNvCxnSpPr>
            <a:cxnSpLocks noChangeShapeType="1"/>
            <a:stCxn id="8" idx="7"/>
            <a:endCxn id="9" idx="3"/>
          </p:cNvCxnSpPr>
          <p:nvPr/>
        </p:nvCxnSpPr>
        <p:spPr bwMode="auto">
          <a:xfrm flipV="1">
            <a:off x="649288" y="1938338"/>
            <a:ext cx="777875" cy="2181225"/>
          </a:xfrm>
          <a:prstGeom prst="straightConnector1">
            <a:avLst/>
          </a:prstGeom>
          <a:noFill/>
          <a:ln w="44450" algn="ctr">
            <a:solidFill>
              <a:srgbClr val="22228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Straight Arrow Connector 47"/>
          <p:cNvCxnSpPr>
            <a:stCxn id="9" idx="4"/>
            <a:endCxn id="11" idx="0"/>
          </p:cNvCxnSpPr>
          <p:nvPr/>
        </p:nvCxnSpPr>
        <p:spPr>
          <a:xfrm rot="5400000">
            <a:off x="1028701" y="2514600"/>
            <a:ext cx="1066800" cy="3175"/>
          </a:xfrm>
          <a:prstGeom prst="straightConnector1">
            <a:avLst/>
          </a:prstGeom>
          <a:ln w="444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cxnSpLocks noChangeShapeType="1"/>
            <a:stCxn id="11" idx="4"/>
            <a:endCxn id="27" idx="0"/>
          </p:cNvCxnSpPr>
          <p:nvPr/>
        </p:nvCxnSpPr>
        <p:spPr bwMode="auto">
          <a:xfrm>
            <a:off x="1562100" y="3441700"/>
            <a:ext cx="31750" cy="406400"/>
          </a:xfrm>
          <a:prstGeom prst="straightConnector1">
            <a:avLst/>
          </a:prstGeom>
          <a:noFill/>
          <a:ln w="44450" algn="ctr">
            <a:solidFill>
              <a:srgbClr val="22228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Straight Arrow Connector 59"/>
          <p:cNvCxnSpPr>
            <a:endCxn id="28" idx="2"/>
          </p:cNvCxnSpPr>
          <p:nvPr/>
        </p:nvCxnSpPr>
        <p:spPr>
          <a:xfrm flipV="1">
            <a:off x="1857375" y="3619500"/>
            <a:ext cx="685800" cy="419100"/>
          </a:xfrm>
          <a:prstGeom prst="straightConnector1">
            <a:avLst/>
          </a:prstGeom>
          <a:ln w="444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cxnSpLocks noChangeShapeType="1"/>
            <a:stCxn id="28" idx="7"/>
            <a:endCxn id="29" idx="2"/>
          </p:cNvCxnSpPr>
          <p:nvPr/>
        </p:nvCxnSpPr>
        <p:spPr bwMode="auto">
          <a:xfrm flipV="1">
            <a:off x="2881313" y="3114675"/>
            <a:ext cx="454025" cy="357188"/>
          </a:xfrm>
          <a:prstGeom prst="straightConnector1">
            <a:avLst/>
          </a:prstGeom>
          <a:noFill/>
          <a:ln w="44450" algn="ctr">
            <a:solidFill>
              <a:srgbClr val="22228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" name="Straight Arrow Connector 65"/>
          <p:cNvCxnSpPr>
            <a:cxnSpLocks noChangeShapeType="1"/>
            <a:stCxn id="29" idx="7"/>
            <a:endCxn id="30" idx="2"/>
          </p:cNvCxnSpPr>
          <p:nvPr/>
        </p:nvCxnSpPr>
        <p:spPr bwMode="auto">
          <a:xfrm flipV="1">
            <a:off x="3673475" y="2395538"/>
            <a:ext cx="885825" cy="571500"/>
          </a:xfrm>
          <a:prstGeom prst="straightConnector1">
            <a:avLst/>
          </a:prstGeom>
          <a:noFill/>
          <a:ln w="44450" algn="ctr">
            <a:solidFill>
              <a:srgbClr val="22228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" name="Straight Arrow Connector 68"/>
          <p:cNvCxnSpPr>
            <a:cxnSpLocks noChangeShapeType="1"/>
            <a:stCxn id="30" idx="3"/>
            <a:endCxn id="31" idx="1"/>
          </p:cNvCxnSpPr>
          <p:nvPr/>
        </p:nvCxnSpPr>
        <p:spPr bwMode="auto">
          <a:xfrm>
            <a:off x="4627563" y="2543175"/>
            <a:ext cx="0" cy="928688"/>
          </a:xfrm>
          <a:prstGeom prst="straightConnector1">
            <a:avLst/>
          </a:prstGeom>
          <a:noFill/>
          <a:ln w="44450" algn="ctr">
            <a:solidFill>
              <a:srgbClr val="22228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" name="Straight Arrow Connector 71"/>
          <p:cNvCxnSpPr>
            <a:cxnSpLocks noChangeShapeType="1"/>
            <a:stCxn id="31" idx="0"/>
            <a:endCxn id="32" idx="2"/>
          </p:cNvCxnSpPr>
          <p:nvPr/>
        </p:nvCxnSpPr>
        <p:spPr bwMode="auto">
          <a:xfrm flipV="1">
            <a:off x="4762500" y="2755900"/>
            <a:ext cx="876300" cy="660400"/>
          </a:xfrm>
          <a:prstGeom prst="straightConnector1">
            <a:avLst/>
          </a:prstGeom>
          <a:noFill/>
          <a:ln w="44450" algn="ctr">
            <a:solidFill>
              <a:srgbClr val="22228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" name="Straight Arrow Connector 76"/>
          <p:cNvCxnSpPr>
            <a:cxnSpLocks noChangeShapeType="1"/>
            <a:stCxn id="32" idx="3"/>
            <a:endCxn id="31" idx="7"/>
          </p:cNvCxnSpPr>
          <p:nvPr/>
        </p:nvCxnSpPr>
        <p:spPr bwMode="auto">
          <a:xfrm flipH="1">
            <a:off x="4897438" y="2903538"/>
            <a:ext cx="809625" cy="568325"/>
          </a:xfrm>
          <a:prstGeom prst="straightConnector1">
            <a:avLst/>
          </a:prstGeom>
          <a:noFill/>
          <a:ln w="44450" algn="ctr">
            <a:solidFill>
              <a:srgbClr val="22228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" name="Straight Arrow Connector 79"/>
          <p:cNvCxnSpPr>
            <a:stCxn id="31" idx="6"/>
            <a:endCxn id="32" idx="4"/>
          </p:cNvCxnSpPr>
          <p:nvPr/>
        </p:nvCxnSpPr>
        <p:spPr>
          <a:xfrm flipV="1">
            <a:off x="4965700" y="2959100"/>
            <a:ext cx="876300" cy="660400"/>
          </a:xfrm>
          <a:prstGeom prst="straightConnector1">
            <a:avLst/>
          </a:prstGeom>
          <a:ln w="444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cxnSpLocks noChangeShapeType="1"/>
            <a:stCxn id="32" idx="7"/>
            <a:endCxn id="35" idx="3"/>
          </p:cNvCxnSpPr>
          <p:nvPr/>
        </p:nvCxnSpPr>
        <p:spPr bwMode="auto">
          <a:xfrm flipV="1">
            <a:off x="5976938" y="2111375"/>
            <a:ext cx="666750" cy="496888"/>
          </a:xfrm>
          <a:prstGeom prst="straightConnector1">
            <a:avLst/>
          </a:prstGeom>
          <a:noFill/>
          <a:ln w="44450" algn="ctr">
            <a:solidFill>
              <a:srgbClr val="22228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" name="Straight Arrow Connector 86"/>
          <p:cNvCxnSpPr>
            <a:cxnSpLocks noChangeShapeType="1"/>
            <a:stCxn id="35" idx="4"/>
            <a:endCxn id="36" idx="0"/>
          </p:cNvCxnSpPr>
          <p:nvPr/>
        </p:nvCxnSpPr>
        <p:spPr bwMode="auto">
          <a:xfrm>
            <a:off x="6778625" y="2166938"/>
            <a:ext cx="0" cy="1393825"/>
          </a:xfrm>
          <a:prstGeom prst="straightConnector1">
            <a:avLst/>
          </a:prstGeom>
          <a:noFill/>
          <a:ln w="44450" algn="ctr">
            <a:solidFill>
              <a:srgbClr val="22228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0" name="Straight Arrow Connector 89"/>
          <p:cNvCxnSpPr>
            <a:cxnSpLocks noChangeShapeType="1"/>
            <a:stCxn id="36" idx="5"/>
            <a:endCxn id="37" idx="2"/>
          </p:cNvCxnSpPr>
          <p:nvPr/>
        </p:nvCxnSpPr>
        <p:spPr bwMode="auto">
          <a:xfrm flipV="1">
            <a:off x="6913563" y="3690938"/>
            <a:ext cx="669925" cy="220662"/>
          </a:xfrm>
          <a:prstGeom prst="straightConnector1">
            <a:avLst/>
          </a:prstGeom>
          <a:noFill/>
          <a:ln w="44450" algn="ctr">
            <a:solidFill>
              <a:srgbClr val="22228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" name="Straight Arrow Connector 92"/>
          <p:cNvCxnSpPr>
            <a:cxnSpLocks noChangeShapeType="1"/>
            <a:stCxn id="37" idx="7"/>
            <a:endCxn id="38" idx="3"/>
          </p:cNvCxnSpPr>
          <p:nvPr/>
        </p:nvCxnSpPr>
        <p:spPr bwMode="auto">
          <a:xfrm flipV="1">
            <a:off x="7921625" y="2830513"/>
            <a:ext cx="522288" cy="712787"/>
          </a:xfrm>
          <a:prstGeom prst="straightConnector1">
            <a:avLst/>
          </a:prstGeom>
          <a:noFill/>
          <a:ln w="44450" algn="ctr">
            <a:solidFill>
              <a:srgbClr val="22228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" name="Straight Arrow Connector 97"/>
          <p:cNvCxnSpPr>
            <a:cxnSpLocks noChangeShapeType="1"/>
            <a:stCxn id="38" idx="2"/>
            <a:endCxn id="39" idx="6"/>
          </p:cNvCxnSpPr>
          <p:nvPr/>
        </p:nvCxnSpPr>
        <p:spPr bwMode="auto">
          <a:xfrm flipH="1">
            <a:off x="4029075" y="2682875"/>
            <a:ext cx="4346575" cy="504825"/>
          </a:xfrm>
          <a:prstGeom prst="straightConnector1">
            <a:avLst/>
          </a:prstGeom>
          <a:noFill/>
          <a:ln w="44450" algn="ctr">
            <a:solidFill>
              <a:srgbClr val="7030A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1988840"/>
            <a:ext cx="777686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3600" b="1" dirty="0" smtClean="0">
                <a:solidFill>
                  <a:schemeClr val="accent6"/>
                </a:solidFill>
                <a:latin typeface="+mn-lt"/>
              </a:rPr>
              <a:t>The GSBPM is used by more than</a:t>
            </a:r>
          </a:p>
          <a:p>
            <a:pPr algn="ctr">
              <a:spcBef>
                <a:spcPts val="1200"/>
              </a:spcBef>
            </a:pPr>
            <a:r>
              <a:rPr lang="en-US" sz="3600" b="1" dirty="0" smtClean="0">
                <a:solidFill>
                  <a:schemeClr val="accent6"/>
                </a:solidFill>
                <a:latin typeface="+mn-lt"/>
              </a:rPr>
              <a:t>50 statistical </a:t>
            </a:r>
            <a:r>
              <a:rPr lang="en-US" sz="3600" b="1" dirty="0" smtClean="0">
                <a:solidFill>
                  <a:schemeClr val="accent6"/>
                </a:solidFill>
                <a:latin typeface="+mn-lt"/>
              </a:rPr>
              <a:t>organizations</a:t>
            </a:r>
            <a:endParaRPr lang="en-US" sz="3600" b="1" dirty="0" smtClean="0">
              <a:solidFill>
                <a:schemeClr val="accent6"/>
              </a:solidFill>
              <a:latin typeface="+mn-lt"/>
            </a:endParaRPr>
          </a:p>
          <a:p>
            <a:pPr algn="ctr">
              <a:spcBef>
                <a:spcPts val="1200"/>
              </a:spcBef>
            </a:pPr>
            <a:r>
              <a:rPr lang="en-US" sz="3600" b="1" dirty="0" smtClean="0">
                <a:solidFill>
                  <a:schemeClr val="accent6"/>
                </a:solidFill>
                <a:latin typeface="+mn-lt"/>
              </a:rPr>
              <a:t>worldwide to manage and</a:t>
            </a:r>
          </a:p>
          <a:p>
            <a:pPr algn="ctr">
              <a:spcBef>
                <a:spcPts val="1200"/>
              </a:spcBef>
            </a:pPr>
            <a:r>
              <a:rPr lang="en-US" sz="3600" b="1" dirty="0" smtClean="0">
                <a:solidFill>
                  <a:schemeClr val="accent6"/>
                </a:solidFill>
                <a:latin typeface="+mn-lt"/>
              </a:rPr>
              <a:t>document statistical production</a:t>
            </a:r>
            <a:endParaRPr lang="en-GB" sz="3600" b="1" dirty="0">
              <a:solidFill>
                <a:schemeClr val="accent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699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Contents</a:t>
            </a:r>
            <a:endParaRPr lang="en-GB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00808"/>
            <a:ext cx="8501063" cy="4595961"/>
          </a:xfrm>
        </p:spPr>
        <p:txBody>
          <a:bodyPr/>
          <a:lstStyle/>
          <a:p>
            <a:pPr eaLnBrk="1" hangingPunct="1"/>
            <a:r>
              <a:rPr lang="en-US" dirty="0" smtClean="0"/>
              <a:t>Context </a:t>
            </a:r>
            <a:r>
              <a:rPr lang="en-US" dirty="0" smtClean="0"/>
              <a:t>– Why modernize?</a:t>
            </a:r>
          </a:p>
          <a:p>
            <a:pPr lvl="1" eaLnBrk="1" hangingPunct="1"/>
            <a:r>
              <a:rPr lang="en-US" dirty="0" smtClean="0"/>
              <a:t>The “data deluge”</a:t>
            </a:r>
          </a:p>
          <a:p>
            <a:pPr lvl="1" eaLnBrk="1" hangingPunct="1"/>
            <a:r>
              <a:rPr lang="en-US" dirty="0" smtClean="0"/>
              <a:t>Competition</a:t>
            </a:r>
          </a:p>
          <a:p>
            <a:pPr lvl="1" eaLnBrk="1" hangingPunct="1"/>
            <a:r>
              <a:rPr lang="en-US" dirty="0" smtClean="0"/>
              <a:t>Efficiency</a:t>
            </a:r>
            <a:endParaRPr lang="en-US" dirty="0" smtClean="0"/>
          </a:p>
          <a:p>
            <a:pPr eaLnBrk="1" hangingPunct="1"/>
            <a:r>
              <a:rPr lang="en-US" dirty="0" smtClean="0"/>
              <a:t>The HLG-BAS: </a:t>
            </a:r>
            <a:r>
              <a:rPr lang="en-US" dirty="0" smtClean="0"/>
              <a:t>Modernizing </a:t>
            </a:r>
            <a:r>
              <a:rPr lang="en-US" dirty="0" smtClean="0"/>
              <a:t>official statistics</a:t>
            </a:r>
          </a:p>
          <a:p>
            <a:pPr eaLnBrk="1" hangingPunct="1"/>
            <a:r>
              <a:rPr lang="en-US" dirty="0" smtClean="0"/>
              <a:t>Important Standards</a:t>
            </a:r>
          </a:p>
          <a:p>
            <a:pPr lvl="1" eaLnBrk="1" hangingPunct="1"/>
            <a:r>
              <a:rPr lang="en-US" dirty="0" smtClean="0"/>
              <a:t>GSBPM</a:t>
            </a:r>
          </a:p>
          <a:p>
            <a:pPr lvl="1" eaLnBrk="1" hangingPunct="1"/>
            <a:r>
              <a:rPr lang="en-US" dirty="0" smtClean="0"/>
              <a:t>GSIM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8" y="332656"/>
            <a:ext cx="9146468" cy="6423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013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6058117" cy="469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857250"/>
            <a:ext cx="7286625" cy="8572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4800" b="1" dirty="0" smtClean="0">
                <a:solidFill>
                  <a:schemeClr val="accent6"/>
                </a:solidFill>
              </a:rPr>
              <a:t>Introducing the GSIM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29438" y="2428875"/>
            <a:ext cx="1928812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chemeClr val="accent6"/>
                </a:solidFill>
                <a:latin typeface="+mn-lt"/>
              </a:rPr>
              <a:t>You are here</a:t>
            </a:r>
            <a:endParaRPr lang="en-GB" sz="3600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3786188" y="2571750"/>
            <a:ext cx="1643062" cy="135731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9" name="Straight Arrow Connector 8"/>
          <p:cNvCxnSpPr>
            <a:stCxn id="6" idx="1"/>
            <a:endCxn id="7" idx="6"/>
          </p:cNvCxnSpPr>
          <p:nvPr/>
        </p:nvCxnSpPr>
        <p:spPr>
          <a:xfrm rot="10800000" flipV="1">
            <a:off x="5429250" y="3028950"/>
            <a:ext cx="1500188" cy="22066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686675" cy="990600"/>
          </a:xfrm>
        </p:spPr>
        <p:txBody>
          <a:bodyPr/>
          <a:lstStyle/>
          <a:p>
            <a:r>
              <a:rPr lang="en-US" smtClean="0"/>
              <a:t>GSIM: A complementary initiative</a:t>
            </a:r>
            <a:endParaRPr lang="en-GB" smtClean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352928" cy="216024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smtClean="0">
                <a:solidFill>
                  <a:schemeClr val="accent6"/>
                </a:solidFill>
              </a:rPr>
              <a:t>Another model is needed to describe information objects and flows within the statistical business process</a:t>
            </a:r>
          </a:p>
          <a:p>
            <a:endParaRPr lang="en-US" dirty="0" smtClean="0"/>
          </a:p>
        </p:txBody>
      </p:sp>
      <p:pic>
        <p:nvPicPr>
          <p:cNvPr id="4" name="Picture 3" descr="GSIM and GSBPM"/>
          <p:cNvPicPr/>
          <p:nvPr/>
        </p:nvPicPr>
        <p:blipFill>
          <a:blip r:embed="rId2"/>
          <a:srcRect t="40625"/>
          <a:stretch>
            <a:fillRect/>
          </a:stretch>
        </p:blipFill>
        <p:spPr bwMode="auto">
          <a:xfrm>
            <a:off x="395536" y="3812325"/>
            <a:ext cx="813690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686675" cy="990600"/>
          </a:xfrm>
        </p:spPr>
        <p:txBody>
          <a:bodyPr/>
          <a:lstStyle/>
          <a:p>
            <a:r>
              <a:rPr lang="en-US" dirty="0" smtClean="0"/>
              <a:t>GSIM: The “sprint’ approach </a:t>
            </a:r>
            <a:endParaRPr lang="en-GB" dirty="0" smtClean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HLG-BAS decided to accelerate the development of the GSIM</a:t>
            </a:r>
          </a:p>
          <a:p>
            <a:r>
              <a:rPr lang="en-US" dirty="0" smtClean="0"/>
              <a:t>“Sprints” – 2 week workshops for 10-12 experts (IT, methodology, statistics, ...)</a:t>
            </a:r>
          </a:p>
          <a:p>
            <a:r>
              <a:rPr lang="en-US" dirty="0" smtClean="0"/>
              <a:t>Sprint 1 – Slovenia, </a:t>
            </a:r>
            <a:r>
              <a:rPr lang="en-US" dirty="0" smtClean="0"/>
              <a:t>February </a:t>
            </a:r>
            <a:r>
              <a:rPr lang="en-US" dirty="0" smtClean="0"/>
              <a:t>2012</a:t>
            </a:r>
          </a:p>
          <a:p>
            <a:r>
              <a:rPr lang="en-US" dirty="0" smtClean="0"/>
              <a:t>Sprint 2 – Republic of Korea, </a:t>
            </a:r>
            <a:r>
              <a:rPr lang="en-US" dirty="0" smtClean="0"/>
              <a:t>April 2012</a:t>
            </a:r>
          </a:p>
          <a:p>
            <a:r>
              <a:rPr lang="en-US" dirty="0" smtClean="0"/>
              <a:t>Integration Workshop, Netherlands, September 2012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8863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ktangel 77"/>
          <p:cNvSpPr/>
          <p:nvPr/>
        </p:nvSpPr>
        <p:spPr>
          <a:xfrm>
            <a:off x="-324544" y="-315416"/>
            <a:ext cx="10009112" cy="75608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ctangle 6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6" name="Rectangle 16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9" name="Oval 166"/>
          <p:cNvSpPr>
            <a:spLocks noChangeArrowheads="1"/>
          </p:cNvSpPr>
          <p:nvPr/>
        </p:nvSpPr>
        <p:spPr bwMode="auto">
          <a:xfrm>
            <a:off x="490916" y="1436590"/>
            <a:ext cx="1244378" cy="416875"/>
          </a:xfrm>
          <a:prstGeom prst="ellipse">
            <a:avLst/>
          </a:prstGeom>
          <a:solidFill>
            <a:srgbClr val="548DD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Acquisition Program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Oval 165"/>
          <p:cNvSpPr>
            <a:spLocks noChangeArrowheads="1"/>
          </p:cNvSpPr>
          <p:nvPr/>
        </p:nvSpPr>
        <p:spPr bwMode="auto">
          <a:xfrm>
            <a:off x="4753123" y="806153"/>
            <a:ext cx="1192552" cy="373023"/>
          </a:xfrm>
          <a:prstGeom prst="ellipse">
            <a:avLst/>
          </a:prstGeom>
          <a:solidFill>
            <a:srgbClr val="548DD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Methodology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Oval 164"/>
          <p:cNvSpPr>
            <a:spLocks noChangeArrowheads="1"/>
          </p:cNvSpPr>
          <p:nvPr/>
        </p:nvSpPr>
        <p:spPr bwMode="auto">
          <a:xfrm>
            <a:off x="3155650" y="2335832"/>
            <a:ext cx="1329804" cy="411180"/>
          </a:xfrm>
          <a:prstGeom prst="ellipse">
            <a:avLst/>
          </a:prstGeom>
          <a:solidFill>
            <a:srgbClr val="548DD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Statistical Program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Oval 163"/>
          <p:cNvSpPr>
            <a:spLocks noChangeArrowheads="1"/>
          </p:cNvSpPr>
          <p:nvPr/>
        </p:nvSpPr>
        <p:spPr bwMode="auto">
          <a:xfrm>
            <a:off x="3384023" y="1104571"/>
            <a:ext cx="1193122" cy="428265"/>
          </a:xfrm>
          <a:prstGeom prst="ellipse">
            <a:avLst/>
          </a:prstGeom>
          <a:solidFill>
            <a:srgbClr val="548DD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Information Request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Oval 160"/>
          <p:cNvSpPr>
            <a:spLocks noChangeArrowheads="1"/>
          </p:cNvSpPr>
          <p:nvPr/>
        </p:nvSpPr>
        <p:spPr bwMode="auto">
          <a:xfrm>
            <a:off x="1969932" y="1408685"/>
            <a:ext cx="1221028" cy="479520"/>
          </a:xfrm>
          <a:prstGeom prst="ellipse">
            <a:avLst/>
          </a:prstGeom>
          <a:solidFill>
            <a:srgbClr val="548DD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Dissemination Program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Oval 159"/>
          <p:cNvSpPr>
            <a:spLocks noChangeArrowheads="1"/>
          </p:cNvSpPr>
          <p:nvPr/>
        </p:nvSpPr>
        <p:spPr bwMode="auto">
          <a:xfrm>
            <a:off x="4857343" y="1888205"/>
            <a:ext cx="1259754" cy="356508"/>
          </a:xfrm>
          <a:prstGeom prst="ellipse">
            <a:avLst/>
          </a:prstGeom>
          <a:solidFill>
            <a:srgbClr val="548DD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Statistical Project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Oval 158"/>
          <p:cNvSpPr>
            <a:spLocks noChangeArrowheads="1"/>
          </p:cNvSpPr>
          <p:nvPr/>
        </p:nvSpPr>
        <p:spPr bwMode="auto">
          <a:xfrm>
            <a:off x="1436871" y="4036931"/>
            <a:ext cx="1330943" cy="310947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Data Resource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Oval 157"/>
          <p:cNvSpPr>
            <a:spLocks noChangeArrowheads="1"/>
          </p:cNvSpPr>
          <p:nvPr/>
        </p:nvSpPr>
        <p:spPr bwMode="auto">
          <a:xfrm>
            <a:off x="5429130" y="5160557"/>
            <a:ext cx="1033090" cy="424848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Population Units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Oval 156"/>
          <p:cNvSpPr>
            <a:spLocks noChangeArrowheads="1"/>
          </p:cNvSpPr>
          <p:nvPr/>
        </p:nvSpPr>
        <p:spPr bwMode="auto">
          <a:xfrm>
            <a:off x="7824486" y="5231744"/>
            <a:ext cx="914062" cy="255136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Concept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Oval 155"/>
          <p:cNvSpPr>
            <a:spLocks noChangeArrowheads="1"/>
          </p:cNvSpPr>
          <p:nvPr/>
        </p:nvSpPr>
        <p:spPr bwMode="auto">
          <a:xfrm>
            <a:off x="6611432" y="4841636"/>
            <a:ext cx="1023408" cy="255136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Variable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Oval 154"/>
          <p:cNvSpPr>
            <a:spLocks noChangeArrowheads="1"/>
          </p:cNvSpPr>
          <p:nvPr/>
        </p:nvSpPr>
        <p:spPr bwMode="auto">
          <a:xfrm>
            <a:off x="5368193" y="6084857"/>
            <a:ext cx="1202803" cy="292154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Classification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" name="Oval 153"/>
          <p:cNvSpPr>
            <a:spLocks noChangeArrowheads="1"/>
          </p:cNvSpPr>
          <p:nvPr/>
        </p:nvSpPr>
        <p:spPr bwMode="auto">
          <a:xfrm>
            <a:off x="6553911" y="5792703"/>
            <a:ext cx="1137879" cy="289306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Value Domain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" name="Oval 151"/>
          <p:cNvSpPr>
            <a:spLocks noChangeArrowheads="1"/>
          </p:cNvSpPr>
          <p:nvPr/>
        </p:nvSpPr>
        <p:spPr bwMode="auto">
          <a:xfrm>
            <a:off x="112762" y="387000"/>
            <a:ext cx="1023408" cy="255136"/>
          </a:xfrm>
          <a:prstGeom prst="ellipse">
            <a:avLst/>
          </a:prstGeom>
          <a:solidFill>
            <a:srgbClr val="548DD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Provider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Oval 150"/>
          <p:cNvSpPr>
            <a:spLocks noChangeArrowheads="1"/>
          </p:cNvSpPr>
          <p:nvPr/>
        </p:nvSpPr>
        <p:spPr bwMode="auto">
          <a:xfrm>
            <a:off x="1885075" y="236652"/>
            <a:ext cx="1136171" cy="479520"/>
          </a:xfrm>
          <a:prstGeom prst="ellipse">
            <a:avLst/>
          </a:prstGeom>
          <a:solidFill>
            <a:srgbClr val="548DD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Provision Agreement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" name="Oval 148"/>
          <p:cNvSpPr>
            <a:spLocks noChangeArrowheads="1"/>
          </p:cNvSpPr>
          <p:nvPr/>
        </p:nvSpPr>
        <p:spPr bwMode="auto">
          <a:xfrm>
            <a:off x="3634037" y="4282386"/>
            <a:ext cx="1119086" cy="370745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Statistical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Products</a:t>
            </a:r>
            <a:endParaRPr kumimoji="0" lang="en-GB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26" name="Oval 147"/>
          <p:cNvSpPr>
            <a:spLocks noChangeArrowheads="1"/>
          </p:cNvSpPr>
          <p:nvPr/>
        </p:nvSpPr>
        <p:spPr bwMode="auto">
          <a:xfrm>
            <a:off x="1793384" y="4282386"/>
            <a:ext cx="1005184" cy="310947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Data Set</a:t>
            </a: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" name="Oval 146"/>
          <p:cNvSpPr>
            <a:spLocks noChangeArrowheads="1"/>
          </p:cNvSpPr>
          <p:nvPr/>
        </p:nvSpPr>
        <p:spPr bwMode="auto">
          <a:xfrm>
            <a:off x="975568" y="5359312"/>
            <a:ext cx="1170341" cy="310947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Data Structure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" name="Oval 145"/>
          <p:cNvSpPr>
            <a:spLocks noChangeArrowheads="1"/>
          </p:cNvSpPr>
          <p:nvPr/>
        </p:nvSpPr>
        <p:spPr bwMode="auto">
          <a:xfrm>
            <a:off x="1705110" y="5650897"/>
            <a:ext cx="1387894" cy="452753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Unit Data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Structure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" name="Oval 144"/>
          <p:cNvSpPr>
            <a:spLocks noChangeArrowheads="1"/>
          </p:cNvSpPr>
          <p:nvPr/>
        </p:nvSpPr>
        <p:spPr bwMode="auto">
          <a:xfrm>
            <a:off x="378153" y="5650897"/>
            <a:ext cx="1146422" cy="452753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Cube Structure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" name="Oval 143"/>
          <p:cNvSpPr>
            <a:spLocks noChangeArrowheads="1"/>
          </p:cNvSpPr>
          <p:nvPr/>
        </p:nvSpPr>
        <p:spPr bwMode="auto">
          <a:xfrm>
            <a:off x="1094596" y="6103650"/>
            <a:ext cx="1170341" cy="449336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Record Structures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" name="Oval 142"/>
          <p:cNvSpPr>
            <a:spLocks noChangeArrowheads="1"/>
          </p:cNvSpPr>
          <p:nvPr/>
        </p:nvSpPr>
        <p:spPr bwMode="auto">
          <a:xfrm>
            <a:off x="5755459" y="3037457"/>
            <a:ext cx="1489267" cy="455031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Process Step Execution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" name="Oval 141"/>
          <p:cNvSpPr>
            <a:spLocks noChangeArrowheads="1"/>
          </p:cNvSpPr>
          <p:nvPr/>
        </p:nvSpPr>
        <p:spPr bwMode="auto">
          <a:xfrm>
            <a:off x="6611432" y="1994132"/>
            <a:ext cx="1426621" cy="440224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Process</a:t>
            </a:r>
            <a:r>
              <a:rPr kumimoji="0" lang="en-GB" sz="11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Step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Design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" name="Oval 140"/>
          <p:cNvSpPr>
            <a:spLocks noChangeArrowheads="1"/>
          </p:cNvSpPr>
          <p:nvPr/>
        </p:nvSpPr>
        <p:spPr bwMode="auto">
          <a:xfrm>
            <a:off x="6965097" y="1131907"/>
            <a:ext cx="1435733" cy="306961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Process Method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" name="Text Box 137"/>
          <p:cNvSpPr txBox="1">
            <a:spLocks noChangeArrowheads="1"/>
          </p:cNvSpPr>
          <p:nvPr/>
        </p:nvSpPr>
        <p:spPr bwMode="auto">
          <a:xfrm>
            <a:off x="349108" y="2133090"/>
            <a:ext cx="1308163" cy="47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Separation of Statistical, </a:t>
            </a:r>
            <a:r>
              <a:rPr lang="en-GB" sz="8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</a:t>
            </a:r>
            <a: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cquisition, and Dissemination programs, with central role for Methodology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" name="Text Box 136"/>
          <p:cNvSpPr txBox="1">
            <a:spLocks noChangeArrowheads="1"/>
          </p:cNvSpPr>
          <p:nvPr/>
        </p:nvSpPr>
        <p:spPr bwMode="auto">
          <a:xfrm>
            <a:off x="524517" y="1022563"/>
            <a:ext cx="1148131" cy="256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Balanced support for all data acquisition channels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" name="Text Box 135"/>
          <p:cNvSpPr txBox="1">
            <a:spLocks noChangeArrowheads="1"/>
          </p:cNvSpPr>
          <p:nvPr/>
        </p:nvSpPr>
        <p:spPr bwMode="auto">
          <a:xfrm>
            <a:off x="2161856" y="2133659"/>
            <a:ext cx="1148131" cy="38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Balanced support for multiple dissemination channels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" name="Text Box 134"/>
          <p:cNvSpPr txBox="1">
            <a:spLocks noChangeArrowheads="1"/>
          </p:cNvSpPr>
          <p:nvPr/>
        </p:nvSpPr>
        <p:spPr bwMode="auto">
          <a:xfrm>
            <a:off x="312090" y="4087048"/>
            <a:ext cx="1148131" cy="510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Shared Data Resource, maintained corporately, for use by all statistical programs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" name="Text Box 133"/>
          <p:cNvSpPr txBox="1">
            <a:spLocks noChangeArrowheads="1"/>
          </p:cNvSpPr>
          <p:nvPr/>
        </p:nvSpPr>
        <p:spPr bwMode="auto">
          <a:xfrm>
            <a:off x="7933262" y="5670260"/>
            <a:ext cx="1148131" cy="297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Basic infrastructure for critical base elements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" name="Text Box 132"/>
          <p:cNvSpPr txBox="1">
            <a:spLocks noChangeArrowheads="1"/>
          </p:cNvSpPr>
          <p:nvPr/>
        </p:nvSpPr>
        <p:spPr bwMode="auto">
          <a:xfrm>
            <a:off x="5803298" y="3841593"/>
            <a:ext cx="1148131" cy="37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Mapping of processes to support managed operations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2" name="Text Box 131"/>
          <p:cNvSpPr txBox="1">
            <a:spLocks noChangeArrowheads="1"/>
          </p:cNvSpPr>
          <p:nvPr/>
        </p:nvSpPr>
        <p:spPr bwMode="auto">
          <a:xfrm>
            <a:off x="2517230" y="6177685"/>
            <a:ext cx="1148131" cy="510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All structures and relationships described in metadata to support automated processes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4" name="Text Box 129"/>
          <p:cNvSpPr txBox="1">
            <a:spLocks noChangeArrowheads="1"/>
          </p:cNvSpPr>
          <p:nvPr/>
        </p:nvSpPr>
        <p:spPr bwMode="auto">
          <a:xfrm>
            <a:off x="3295179" y="3368907"/>
            <a:ext cx="1148131" cy="347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Statistical projects access shared data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5" name="Text Box 128"/>
          <p:cNvSpPr txBox="1">
            <a:spLocks noChangeArrowheads="1"/>
          </p:cNvSpPr>
          <p:nvPr/>
        </p:nvSpPr>
        <p:spPr bwMode="auto">
          <a:xfrm>
            <a:off x="3784388" y="183119"/>
            <a:ext cx="1148131" cy="523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Provision for formalisation of arrangements for data acquisition and dissemination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7" name="AutoShape 116"/>
          <p:cNvSpPr>
            <a:spLocks noChangeShapeType="1"/>
          </p:cNvSpPr>
          <p:nvPr/>
        </p:nvSpPr>
        <p:spPr bwMode="auto">
          <a:xfrm flipV="1">
            <a:off x="1640755" y="806153"/>
            <a:ext cx="424284" cy="60196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59" name="Text Box 114"/>
          <p:cNvSpPr txBox="1">
            <a:spLocks noChangeArrowheads="1"/>
          </p:cNvSpPr>
          <p:nvPr/>
        </p:nvSpPr>
        <p:spPr bwMode="auto">
          <a:xfrm>
            <a:off x="7707167" y="1654140"/>
            <a:ext cx="1148131" cy="256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Process management for all areas of activity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" name="AutoShape 112"/>
          <p:cNvSpPr>
            <a:spLocks noChangeShapeType="1"/>
          </p:cNvSpPr>
          <p:nvPr/>
        </p:nvSpPr>
        <p:spPr bwMode="auto">
          <a:xfrm>
            <a:off x="1460221" y="2775487"/>
            <a:ext cx="325190" cy="112248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63" name="AutoShape 110"/>
          <p:cNvSpPr>
            <a:spLocks noChangeShapeType="1"/>
          </p:cNvSpPr>
          <p:nvPr/>
        </p:nvSpPr>
        <p:spPr bwMode="auto">
          <a:xfrm flipV="1">
            <a:off x="1193690" y="476412"/>
            <a:ext cx="511419" cy="5467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64" name="Text Box 109"/>
          <p:cNvSpPr txBox="1">
            <a:spLocks noChangeArrowheads="1"/>
          </p:cNvSpPr>
          <p:nvPr/>
        </p:nvSpPr>
        <p:spPr bwMode="auto">
          <a:xfrm>
            <a:off x="5181394" y="367068"/>
            <a:ext cx="1148131" cy="339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Methodology applies to processes in all areas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7" name="AutoShape 120"/>
          <p:cNvSpPr>
            <a:spLocks noChangeShapeType="1"/>
          </p:cNvSpPr>
          <p:nvPr/>
        </p:nvSpPr>
        <p:spPr bwMode="auto">
          <a:xfrm flipV="1">
            <a:off x="1403648" y="4773123"/>
            <a:ext cx="264538" cy="60009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68" name="AutoShape 120"/>
          <p:cNvSpPr>
            <a:spLocks noChangeShapeType="1"/>
          </p:cNvSpPr>
          <p:nvPr/>
        </p:nvSpPr>
        <p:spPr bwMode="auto">
          <a:xfrm>
            <a:off x="2924766" y="4394349"/>
            <a:ext cx="646339" cy="4571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69" name="AutoShape 120"/>
          <p:cNvSpPr>
            <a:spLocks noChangeShapeType="1"/>
          </p:cNvSpPr>
          <p:nvPr/>
        </p:nvSpPr>
        <p:spPr bwMode="auto">
          <a:xfrm flipH="1">
            <a:off x="4193579" y="2414881"/>
            <a:ext cx="987813" cy="177752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70" name="AutoShape 116"/>
          <p:cNvSpPr>
            <a:spLocks noChangeShapeType="1"/>
          </p:cNvSpPr>
          <p:nvPr/>
        </p:nvSpPr>
        <p:spPr bwMode="auto">
          <a:xfrm flipH="1" flipV="1">
            <a:off x="2470214" y="760743"/>
            <a:ext cx="45719" cy="59704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71" name="AutoShape 120"/>
          <p:cNvSpPr>
            <a:spLocks noChangeShapeType="1"/>
          </p:cNvSpPr>
          <p:nvPr/>
        </p:nvSpPr>
        <p:spPr bwMode="auto">
          <a:xfrm flipH="1">
            <a:off x="3725201" y="1648445"/>
            <a:ext cx="95348" cy="59626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72" name="AutoShape 112"/>
          <p:cNvSpPr>
            <a:spLocks noChangeShapeType="1"/>
          </p:cNvSpPr>
          <p:nvPr/>
        </p:nvSpPr>
        <p:spPr bwMode="auto">
          <a:xfrm flipH="1">
            <a:off x="1852896" y="2739779"/>
            <a:ext cx="351103" cy="124749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73" name="AutoShape 112"/>
          <p:cNvSpPr>
            <a:spLocks noChangeShapeType="1"/>
          </p:cNvSpPr>
          <p:nvPr/>
        </p:nvSpPr>
        <p:spPr bwMode="auto">
          <a:xfrm flipH="1">
            <a:off x="2486476" y="2971283"/>
            <a:ext cx="876582" cy="105841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74" name="AutoShape 120"/>
          <p:cNvSpPr>
            <a:spLocks noChangeShapeType="1"/>
          </p:cNvSpPr>
          <p:nvPr/>
        </p:nvSpPr>
        <p:spPr bwMode="auto">
          <a:xfrm flipH="1">
            <a:off x="5303678" y="1318703"/>
            <a:ext cx="45719" cy="48578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75" name="AutoShape 120"/>
          <p:cNvSpPr>
            <a:spLocks noChangeShapeType="1"/>
          </p:cNvSpPr>
          <p:nvPr/>
        </p:nvSpPr>
        <p:spPr bwMode="auto">
          <a:xfrm flipH="1">
            <a:off x="4193580" y="1179176"/>
            <a:ext cx="738456" cy="114697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76" name="AutoShape 120"/>
          <p:cNvSpPr>
            <a:spLocks noChangeShapeType="1"/>
          </p:cNvSpPr>
          <p:nvPr/>
        </p:nvSpPr>
        <p:spPr bwMode="auto">
          <a:xfrm flipH="1" flipV="1">
            <a:off x="2518367" y="4784854"/>
            <a:ext cx="2663026" cy="103632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79" name="Oval 141"/>
          <p:cNvSpPr>
            <a:spLocks noChangeArrowheads="1"/>
          </p:cNvSpPr>
          <p:nvPr/>
        </p:nvSpPr>
        <p:spPr bwMode="auto">
          <a:xfrm>
            <a:off x="7164336" y="310677"/>
            <a:ext cx="1259754" cy="450066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Process Step Definition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1" name="Oval 141"/>
          <p:cNvSpPr>
            <a:spLocks noChangeArrowheads="1"/>
          </p:cNvSpPr>
          <p:nvPr/>
        </p:nvSpPr>
        <p:spPr bwMode="auto">
          <a:xfrm>
            <a:off x="7461485" y="2775487"/>
            <a:ext cx="1481171" cy="326323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Process Control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2" name="Oval 141"/>
          <p:cNvSpPr>
            <a:spLocks noChangeArrowheads="1"/>
          </p:cNvSpPr>
          <p:nvPr/>
        </p:nvSpPr>
        <p:spPr bwMode="auto">
          <a:xfrm>
            <a:off x="7303385" y="3851159"/>
            <a:ext cx="1259754" cy="272221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Rule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3" name="AutoShape 120"/>
          <p:cNvSpPr>
            <a:spLocks noChangeShapeType="1"/>
          </p:cNvSpPr>
          <p:nvPr/>
        </p:nvSpPr>
        <p:spPr bwMode="auto">
          <a:xfrm flipH="1" flipV="1">
            <a:off x="6042864" y="1022563"/>
            <a:ext cx="732585" cy="23805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4" name="AutoShape 120"/>
          <p:cNvSpPr>
            <a:spLocks noChangeShapeType="1"/>
          </p:cNvSpPr>
          <p:nvPr/>
        </p:nvSpPr>
        <p:spPr bwMode="auto">
          <a:xfrm flipH="1" flipV="1">
            <a:off x="6042864" y="2344943"/>
            <a:ext cx="528132" cy="62633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5" name="AutoShape 120"/>
          <p:cNvSpPr>
            <a:spLocks noChangeShapeType="1"/>
          </p:cNvSpPr>
          <p:nvPr/>
        </p:nvSpPr>
        <p:spPr bwMode="auto">
          <a:xfrm flipH="1">
            <a:off x="6042864" y="535710"/>
            <a:ext cx="992851" cy="27044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77" name="Rektangel 7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2" name="Grupp 24"/>
          <p:cNvGrpSpPr/>
          <p:nvPr/>
        </p:nvGrpSpPr>
        <p:grpSpPr>
          <a:xfrm>
            <a:off x="1763688" y="324825"/>
            <a:ext cx="5832648" cy="6280358"/>
            <a:chOff x="1763688" y="324825"/>
            <a:chExt cx="5832648" cy="6280358"/>
          </a:xfrm>
        </p:grpSpPr>
        <p:sp>
          <p:nvSpPr>
            <p:cNvPr id="182" name="Ellips 181"/>
            <p:cNvSpPr/>
            <p:nvPr/>
          </p:nvSpPr>
          <p:spPr bwMode="auto">
            <a:xfrm>
              <a:off x="1763688" y="4015997"/>
              <a:ext cx="804856" cy="1197000"/>
            </a:xfrm>
            <a:prstGeom prst="ellipse">
              <a:avLst/>
            </a:prstGeom>
            <a:solidFill>
              <a:srgbClr val="FFFF00"/>
            </a:solidFill>
            <a:ln w="6350" algn="ctr">
              <a:noFill/>
              <a:miter lim="800000"/>
              <a:headEnd/>
              <a:tailEnd/>
            </a:ln>
            <a:effectLst/>
          </p:spPr>
          <p:txBody>
            <a:bodyPr rtlCol="0" anchor="ctr" anchorCtr="0"/>
            <a:lstStyle/>
            <a:p>
              <a:pPr algn="ctr" eaLnBrk="1" latinLnBrk="0" hangingPunct="1">
                <a:lnSpc>
                  <a:spcPct val="120000"/>
                </a:lnSpc>
                <a:spcBef>
                  <a:spcPts val="100"/>
                </a:spcBef>
                <a:spcAft>
                  <a:spcPts val="100"/>
                </a:spcAft>
              </a:pPr>
              <a:endParaRPr kumimoji="1" lang="sv-SE" sz="1400" b="0" dirty="0" smtClean="0">
                <a:latin typeface="+mn-lt"/>
                <a:ea typeface="+mn-ea"/>
              </a:endParaRPr>
            </a:p>
          </p:txBody>
        </p:sp>
        <p:sp>
          <p:nvSpPr>
            <p:cNvPr id="183" name="Rektangel med rundade hörn 182"/>
            <p:cNvSpPr/>
            <p:nvPr/>
          </p:nvSpPr>
          <p:spPr bwMode="auto">
            <a:xfrm>
              <a:off x="2411760" y="3430785"/>
              <a:ext cx="2214530" cy="2394000"/>
            </a:xfrm>
            <a:prstGeom prst="roundRect">
              <a:avLst/>
            </a:prstGeom>
            <a:solidFill>
              <a:srgbClr val="FFFF00"/>
            </a:solidFill>
            <a:ln w="6350" algn="ctr">
              <a:noFill/>
              <a:miter lim="800000"/>
              <a:headEnd/>
              <a:tailEnd/>
            </a:ln>
            <a:effectLst/>
          </p:spPr>
          <p:txBody>
            <a:bodyPr rtlCol="0" anchor="ctr" anchorCtr="0"/>
            <a:lstStyle/>
            <a:p>
              <a:pPr algn="ctr" latinLnBrk="0">
                <a:lnSpc>
                  <a:spcPct val="120000"/>
                </a:lnSpc>
                <a:spcBef>
                  <a:spcPts val="100"/>
                </a:spcBef>
                <a:spcAft>
                  <a:spcPts val="100"/>
                </a:spcAft>
              </a:pPr>
              <a:endParaRPr kumimoji="1" lang="sv-SE" sz="1400" dirty="0" smtClean="0"/>
            </a:p>
          </p:txBody>
        </p:sp>
        <p:sp>
          <p:nvSpPr>
            <p:cNvPr id="184" name="Ellips 183"/>
            <p:cNvSpPr/>
            <p:nvPr/>
          </p:nvSpPr>
          <p:spPr bwMode="auto">
            <a:xfrm rot="5400000">
              <a:off x="3111521" y="3240495"/>
              <a:ext cx="871927" cy="1104923"/>
            </a:xfrm>
            <a:prstGeom prst="ellipse">
              <a:avLst/>
            </a:prstGeom>
            <a:solidFill>
              <a:srgbClr val="0070C0"/>
            </a:solidFill>
            <a:ln w="6350" algn="ctr">
              <a:noFill/>
              <a:miter lim="800000"/>
              <a:headEnd/>
              <a:tailEnd/>
            </a:ln>
            <a:effectLst/>
          </p:spPr>
          <p:txBody>
            <a:bodyPr rtlCol="0" anchor="ctr" anchorCtr="0"/>
            <a:lstStyle/>
            <a:p>
              <a:pPr algn="ctr" eaLnBrk="1" latinLnBrk="0" hangingPunct="1">
                <a:lnSpc>
                  <a:spcPct val="120000"/>
                </a:lnSpc>
                <a:spcBef>
                  <a:spcPts val="100"/>
                </a:spcBef>
                <a:spcAft>
                  <a:spcPts val="100"/>
                </a:spcAft>
              </a:pPr>
              <a:endParaRPr kumimoji="1" lang="sv-SE" sz="1400" b="0" dirty="0" smtClean="0">
                <a:latin typeface="+mn-lt"/>
                <a:ea typeface="+mn-ea"/>
              </a:endParaRPr>
            </a:p>
          </p:txBody>
        </p:sp>
        <p:sp>
          <p:nvSpPr>
            <p:cNvPr id="185" name="Ellips 184"/>
            <p:cNvSpPr/>
            <p:nvPr/>
          </p:nvSpPr>
          <p:spPr bwMode="auto">
            <a:xfrm rot="5400000">
              <a:off x="3111521" y="208327"/>
              <a:ext cx="871927" cy="1104923"/>
            </a:xfrm>
            <a:prstGeom prst="ellipse">
              <a:avLst/>
            </a:prstGeom>
            <a:solidFill>
              <a:srgbClr val="0070C0"/>
            </a:solidFill>
            <a:ln w="6350" algn="ctr">
              <a:noFill/>
              <a:miter lim="800000"/>
              <a:headEnd/>
              <a:tailEnd/>
            </a:ln>
            <a:effectLst/>
          </p:spPr>
          <p:txBody>
            <a:bodyPr rtlCol="0" anchor="ctr" anchorCtr="0"/>
            <a:lstStyle/>
            <a:p>
              <a:pPr algn="ctr" eaLnBrk="1" latinLnBrk="0" hangingPunct="1">
                <a:lnSpc>
                  <a:spcPct val="120000"/>
                </a:lnSpc>
                <a:spcBef>
                  <a:spcPts val="100"/>
                </a:spcBef>
                <a:spcAft>
                  <a:spcPts val="100"/>
                </a:spcAft>
              </a:pPr>
              <a:endParaRPr kumimoji="1" lang="sv-SE" sz="1400" b="0" dirty="0" smtClean="0">
                <a:latin typeface="+mn-lt"/>
                <a:ea typeface="+mn-ea"/>
              </a:endParaRPr>
            </a:p>
          </p:txBody>
        </p:sp>
        <p:sp>
          <p:nvSpPr>
            <p:cNvPr id="186" name="Rektangel med rundade hörn 185"/>
            <p:cNvSpPr/>
            <p:nvPr/>
          </p:nvSpPr>
          <p:spPr bwMode="auto">
            <a:xfrm rot="5400000">
              <a:off x="2317146" y="1154203"/>
              <a:ext cx="2399074" cy="2209846"/>
            </a:xfrm>
            <a:prstGeom prst="roundRect">
              <a:avLst/>
            </a:prstGeom>
            <a:solidFill>
              <a:srgbClr val="0070C0"/>
            </a:solidFill>
            <a:ln w="6350" algn="ctr">
              <a:noFill/>
              <a:miter lim="800000"/>
              <a:headEnd/>
              <a:tailEnd/>
            </a:ln>
            <a:effectLst/>
          </p:spPr>
          <p:txBody>
            <a:bodyPr rtlCol="0" anchor="ctr" anchorCtr="0"/>
            <a:lstStyle/>
            <a:p>
              <a:pPr algn="ctr" latinLnBrk="0">
                <a:lnSpc>
                  <a:spcPct val="120000"/>
                </a:lnSpc>
                <a:spcBef>
                  <a:spcPts val="100"/>
                </a:spcBef>
                <a:spcAft>
                  <a:spcPts val="100"/>
                </a:spcAft>
              </a:pPr>
              <a:endParaRPr kumimoji="1" lang="sv-SE" sz="1400" dirty="0" smtClean="0"/>
            </a:p>
          </p:txBody>
        </p:sp>
        <p:sp>
          <p:nvSpPr>
            <p:cNvPr id="187" name="Rektangel med rundade hörn 186"/>
            <p:cNvSpPr/>
            <p:nvPr/>
          </p:nvSpPr>
          <p:spPr bwMode="auto">
            <a:xfrm rot="16200000">
              <a:off x="4549395" y="3551491"/>
              <a:ext cx="2399074" cy="2209847"/>
            </a:xfrm>
            <a:prstGeom prst="roundRect">
              <a:avLst/>
            </a:prstGeom>
            <a:solidFill>
              <a:srgbClr val="00B050"/>
            </a:solidFill>
            <a:ln w="6350" algn="ctr">
              <a:noFill/>
              <a:miter lim="800000"/>
              <a:headEnd/>
              <a:tailEnd/>
            </a:ln>
            <a:effectLst/>
          </p:spPr>
          <p:txBody>
            <a:bodyPr rtlCol="0" anchor="ctr" anchorCtr="0"/>
            <a:lstStyle/>
            <a:p>
              <a:pPr algn="ctr" latinLnBrk="0">
                <a:lnSpc>
                  <a:spcPct val="120000"/>
                </a:lnSpc>
                <a:spcBef>
                  <a:spcPts val="100"/>
                </a:spcBef>
                <a:spcAft>
                  <a:spcPts val="100"/>
                </a:spcAft>
              </a:pPr>
              <a:endParaRPr kumimoji="1" lang="sv-SE" sz="1400" dirty="0" smtClean="0"/>
            </a:p>
          </p:txBody>
        </p:sp>
        <p:sp>
          <p:nvSpPr>
            <p:cNvPr id="188" name="Ellips 187"/>
            <p:cNvSpPr/>
            <p:nvPr/>
          </p:nvSpPr>
          <p:spPr bwMode="auto">
            <a:xfrm rot="16200000">
              <a:off x="5323150" y="5616758"/>
              <a:ext cx="871927" cy="1104924"/>
            </a:xfrm>
            <a:prstGeom prst="ellipse">
              <a:avLst/>
            </a:prstGeom>
            <a:solidFill>
              <a:srgbClr val="00B050"/>
            </a:solidFill>
            <a:ln w="6350" algn="ctr">
              <a:noFill/>
              <a:miter lim="800000"/>
              <a:headEnd/>
              <a:tailEnd/>
            </a:ln>
            <a:effectLst/>
          </p:spPr>
          <p:txBody>
            <a:bodyPr rtlCol="0" anchor="ctr" anchorCtr="0"/>
            <a:lstStyle/>
            <a:p>
              <a:pPr algn="ctr" eaLnBrk="1" latinLnBrk="0" hangingPunct="1">
                <a:lnSpc>
                  <a:spcPct val="120000"/>
                </a:lnSpc>
                <a:spcBef>
                  <a:spcPts val="100"/>
                </a:spcBef>
                <a:spcAft>
                  <a:spcPts val="100"/>
                </a:spcAft>
              </a:pPr>
              <a:endParaRPr kumimoji="1" lang="sv-SE" sz="1400" b="0" dirty="0" smtClean="0">
                <a:latin typeface="+mn-lt"/>
                <a:ea typeface="+mn-ea"/>
              </a:endParaRPr>
            </a:p>
          </p:txBody>
        </p:sp>
        <p:sp>
          <p:nvSpPr>
            <p:cNvPr id="189" name="Ellips 188"/>
            <p:cNvSpPr/>
            <p:nvPr/>
          </p:nvSpPr>
          <p:spPr bwMode="auto">
            <a:xfrm>
              <a:off x="6791480" y="1633589"/>
              <a:ext cx="804856" cy="1197000"/>
            </a:xfrm>
            <a:prstGeom prst="ellipse">
              <a:avLst/>
            </a:prstGeom>
            <a:solidFill>
              <a:srgbClr val="FF0000"/>
            </a:solidFill>
            <a:ln w="6350" algn="ctr">
              <a:noFill/>
              <a:miter lim="800000"/>
              <a:headEnd/>
              <a:tailEnd/>
            </a:ln>
            <a:effectLst/>
          </p:spPr>
          <p:txBody>
            <a:bodyPr rtlCol="0" anchor="ctr" anchorCtr="0"/>
            <a:lstStyle/>
            <a:p>
              <a:pPr algn="ctr" eaLnBrk="1" latinLnBrk="0" hangingPunct="1">
                <a:lnSpc>
                  <a:spcPct val="120000"/>
                </a:lnSpc>
                <a:spcBef>
                  <a:spcPts val="100"/>
                </a:spcBef>
                <a:spcAft>
                  <a:spcPts val="100"/>
                </a:spcAft>
              </a:pPr>
              <a:endParaRPr kumimoji="1" lang="sv-SE" sz="1400" b="0" dirty="0" smtClean="0">
                <a:latin typeface="+mn-lt"/>
                <a:ea typeface="+mn-ea"/>
              </a:endParaRPr>
            </a:p>
          </p:txBody>
        </p:sp>
        <p:sp>
          <p:nvSpPr>
            <p:cNvPr id="190" name="Ellips 189"/>
            <p:cNvSpPr/>
            <p:nvPr/>
          </p:nvSpPr>
          <p:spPr bwMode="auto">
            <a:xfrm>
              <a:off x="3923928" y="1633589"/>
              <a:ext cx="804856" cy="1197000"/>
            </a:xfrm>
            <a:prstGeom prst="ellipse">
              <a:avLst/>
            </a:prstGeom>
            <a:solidFill>
              <a:srgbClr val="FF0000"/>
            </a:solidFill>
            <a:ln w="6350" algn="ctr">
              <a:noFill/>
              <a:miter lim="800000"/>
              <a:headEnd/>
              <a:tailEnd/>
            </a:ln>
            <a:effectLst/>
          </p:spPr>
          <p:txBody>
            <a:bodyPr rtlCol="0" anchor="ctr" anchorCtr="0"/>
            <a:lstStyle/>
            <a:p>
              <a:pPr algn="ctr" eaLnBrk="1" latinLnBrk="0" hangingPunct="1">
                <a:lnSpc>
                  <a:spcPct val="120000"/>
                </a:lnSpc>
                <a:spcBef>
                  <a:spcPts val="100"/>
                </a:spcBef>
                <a:spcAft>
                  <a:spcPts val="100"/>
                </a:spcAft>
              </a:pPr>
              <a:endParaRPr kumimoji="1" lang="sv-SE" sz="1400" b="0" dirty="0" smtClean="0">
                <a:latin typeface="+mn-lt"/>
                <a:ea typeface="+mn-ea"/>
              </a:endParaRPr>
            </a:p>
          </p:txBody>
        </p:sp>
        <p:sp>
          <p:nvSpPr>
            <p:cNvPr id="191" name="Rektangel med rundade hörn 190"/>
            <p:cNvSpPr/>
            <p:nvPr/>
          </p:nvSpPr>
          <p:spPr bwMode="auto">
            <a:xfrm>
              <a:off x="4657623" y="1059589"/>
              <a:ext cx="2214530" cy="2394000"/>
            </a:xfrm>
            <a:prstGeom prst="roundRect">
              <a:avLst/>
            </a:prstGeom>
            <a:solidFill>
              <a:srgbClr val="FF0000"/>
            </a:solidFill>
            <a:ln w="6350" algn="ctr">
              <a:noFill/>
              <a:miter lim="800000"/>
              <a:headEnd/>
              <a:tailEnd/>
            </a:ln>
            <a:effectLst/>
          </p:spPr>
          <p:txBody>
            <a:bodyPr rtlCol="0" anchor="ctr" anchorCtr="0"/>
            <a:lstStyle/>
            <a:p>
              <a:pPr algn="ctr" latinLnBrk="0">
                <a:lnSpc>
                  <a:spcPct val="120000"/>
                </a:lnSpc>
                <a:spcBef>
                  <a:spcPts val="100"/>
                </a:spcBef>
                <a:spcAft>
                  <a:spcPts val="100"/>
                </a:spcAft>
              </a:pPr>
              <a:endParaRPr kumimoji="1" lang="sv-SE" sz="1400" dirty="0" smtClean="0"/>
            </a:p>
          </p:txBody>
        </p:sp>
        <p:sp>
          <p:nvSpPr>
            <p:cNvPr id="192" name="Ellips 191"/>
            <p:cNvSpPr/>
            <p:nvPr/>
          </p:nvSpPr>
          <p:spPr bwMode="auto">
            <a:xfrm>
              <a:off x="4559232" y="4015997"/>
              <a:ext cx="804856" cy="1197000"/>
            </a:xfrm>
            <a:prstGeom prst="ellipse">
              <a:avLst/>
            </a:prstGeom>
            <a:solidFill>
              <a:srgbClr val="FFFF00"/>
            </a:solidFill>
            <a:ln w="6350" algn="ctr">
              <a:noFill/>
              <a:miter lim="800000"/>
              <a:headEnd/>
              <a:tailEnd/>
            </a:ln>
            <a:effectLst/>
          </p:spPr>
          <p:txBody>
            <a:bodyPr rtlCol="0" anchor="ctr" anchorCtr="0"/>
            <a:lstStyle/>
            <a:p>
              <a:pPr algn="ctr" eaLnBrk="1" latinLnBrk="0" hangingPunct="1">
                <a:lnSpc>
                  <a:spcPct val="120000"/>
                </a:lnSpc>
                <a:spcBef>
                  <a:spcPts val="100"/>
                </a:spcBef>
                <a:spcAft>
                  <a:spcPts val="100"/>
                </a:spcAft>
              </a:pPr>
              <a:endParaRPr kumimoji="1" lang="sv-SE" sz="1400" b="0" dirty="0" smtClean="0">
                <a:latin typeface="+mn-lt"/>
                <a:ea typeface="+mn-ea"/>
              </a:endParaRPr>
            </a:p>
          </p:txBody>
        </p:sp>
        <p:sp>
          <p:nvSpPr>
            <p:cNvPr id="193" name="Ellips 192"/>
            <p:cNvSpPr/>
            <p:nvPr/>
          </p:nvSpPr>
          <p:spPr bwMode="auto">
            <a:xfrm rot="16200000">
              <a:off x="5264563" y="2584590"/>
              <a:ext cx="871927" cy="1104924"/>
            </a:xfrm>
            <a:prstGeom prst="ellipse">
              <a:avLst/>
            </a:prstGeom>
            <a:solidFill>
              <a:srgbClr val="00B050"/>
            </a:solidFill>
            <a:ln w="6350" algn="ctr">
              <a:noFill/>
              <a:miter lim="800000"/>
              <a:headEnd/>
              <a:tailEnd/>
            </a:ln>
            <a:effectLst/>
          </p:spPr>
          <p:txBody>
            <a:bodyPr rtlCol="0" anchor="ctr" anchorCtr="0"/>
            <a:lstStyle/>
            <a:p>
              <a:pPr algn="ctr" eaLnBrk="1" latinLnBrk="0" hangingPunct="1">
                <a:lnSpc>
                  <a:spcPct val="120000"/>
                </a:lnSpc>
                <a:spcBef>
                  <a:spcPts val="100"/>
                </a:spcBef>
                <a:spcAft>
                  <a:spcPts val="100"/>
                </a:spcAft>
              </a:pPr>
              <a:endParaRPr kumimoji="1" lang="sv-SE" sz="1400" b="0" dirty="0" smtClean="0">
                <a:latin typeface="+mn-lt"/>
                <a:ea typeface="+mn-ea"/>
              </a:endParaRPr>
            </a:p>
          </p:txBody>
        </p:sp>
        <p:sp>
          <p:nvSpPr>
            <p:cNvPr id="194" name="Rektangel 193"/>
            <p:cNvSpPr/>
            <p:nvPr/>
          </p:nvSpPr>
          <p:spPr>
            <a:xfrm>
              <a:off x="5099701" y="1979548"/>
              <a:ext cx="12298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NZ" dirty="0" smtClean="0">
                  <a:solidFill>
                    <a:schemeClr val="bg1"/>
                  </a:solidFill>
                </a:rPr>
                <a:t>Production</a:t>
              </a:r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195" name="Rektangel 194"/>
            <p:cNvSpPr/>
            <p:nvPr/>
          </p:nvSpPr>
          <p:spPr>
            <a:xfrm>
              <a:off x="2943511" y="1968904"/>
              <a:ext cx="883575" cy="3799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ts val="200"/>
                </a:spcBef>
                <a:spcAft>
                  <a:spcPts val="200"/>
                </a:spcAft>
                <a:defRPr/>
              </a:pPr>
              <a:r>
                <a:rPr lang="en-NZ" dirty="0" smtClean="0">
                  <a:solidFill>
                    <a:schemeClr val="bg1"/>
                  </a:solidFill>
                </a:rPr>
                <a:t>Activity</a:t>
              </a:r>
              <a:endParaRPr lang="en-US" altLang="ko-KR" b="1" i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96" name="Rektangel 195"/>
            <p:cNvSpPr/>
            <p:nvPr/>
          </p:nvSpPr>
          <p:spPr>
            <a:xfrm>
              <a:off x="5364088" y="4427820"/>
              <a:ext cx="12561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dirty="0" smtClean="0">
                  <a:solidFill>
                    <a:srgbClr val="002060"/>
                  </a:solidFill>
                </a:rPr>
                <a:t>Conceptual</a:t>
              </a:r>
              <a:endParaRPr lang="sv-SE" altLang="ko-KR" dirty="0">
                <a:solidFill>
                  <a:srgbClr val="002060"/>
                </a:solidFill>
              </a:endParaRPr>
            </a:p>
          </p:txBody>
        </p:sp>
        <p:sp>
          <p:nvSpPr>
            <p:cNvPr id="197" name="Rektangel 196"/>
            <p:cNvSpPr/>
            <p:nvPr/>
          </p:nvSpPr>
          <p:spPr>
            <a:xfrm>
              <a:off x="2943511" y="4437113"/>
              <a:ext cx="13307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dirty="0" smtClean="0">
                  <a:solidFill>
                    <a:srgbClr val="002060"/>
                  </a:solidFill>
                </a:rPr>
                <a:t>Information</a:t>
              </a:r>
              <a:endParaRPr lang="sv-SE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639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33333E-6 L 0.14601 0.12245 " pathEditMode="relative" rAng="0" ptsTypes="AA">
                                      <p:cBhvr>
                                        <p:cTn id="12" dur="3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0" y="61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14 0.01736 L 0.29601 0.13056 " pathEditMode="relative" rAng="0" ptsTypes="AA">
                                      <p:cBhvr>
                                        <p:cTn id="14" dur="3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0" y="56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95 0.00694 L 0.34948 0.29537 " pathEditMode="relative" rAng="0" ptsTypes="AA">
                                      <p:cBhvr>
                                        <p:cTn id="16" dur="3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00" y="144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95 0.00694 L 0.14948 0.30093 " pathEditMode="relative" rAng="0" ptsTypes="AA">
                                      <p:cBhvr>
                                        <p:cTn id="18" dur="30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0" y="147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-0.01146 0.18542 " pathEditMode="relative" rAng="0" ptsTypes="AA">
                                      <p:cBhvr>
                                        <p:cTn id="20" dur="3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93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57 -0.00278 L -0.16267 0.03865 " pathEditMode="relative" rAng="0" ptsTypes="AA">
                                      <p:cBhvr>
                                        <p:cTn id="22" dur="3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0" y="21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16 0.01737 L -0.16718 0.2257 " pathEditMode="relative" rAng="0" ptsTypes="AA">
                                      <p:cBhvr>
                                        <p:cTn id="24" dur="3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0" y="104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111E-6 L -0.15538 0.04815 " pathEditMode="relative" rAng="0" ptsTypes="AA">
                                      <p:cBhvr>
                                        <p:cTn id="26" dur="30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00" y="24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0.05209 0.05255 " pathEditMode="relative" rAng="0" ptsTypes="AA">
                                      <p:cBhvr>
                                        <p:cTn id="28" dur="30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" y="26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3386 -0.11551 " pathEditMode="relative" ptsTypes="AA">
                                      <p:cBhvr>
                                        <p:cTn id="30" dur="3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4.44444E-6 L 0.02361 -0.1574 " pathEditMode="relative" ptsTypes="AA">
                                      <p:cBhvr>
                                        <p:cTn id="32" dur="3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22222E-6 L 0.10226 -0.20996 " pathEditMode="relative" ptsTypes="AA">
                                      <p:cBhvr>
                                        <p:cTn id="34" dur="30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1.85185E-6 L 0.19688 -0.16805 " pathEditMode="relative" ptsTypes="AA">
                                      <p:cBhvr>
                                        <p:cTn id="36" dur="30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8.67362E-19 L 0.04723 0.09445 " pathEditMode="relative" ptsTypes="AA">
                                      <p:cBhvr>
                                        <p:cTn id="38" dur="3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L -0.20486 0.22037 " pathEditMode="relative" ptsTypes="AA">
                                      <p:cBhvr>
                                        <p:cTn id="40" dur="3000" spd="-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23611 -0.09467 " pathEditMode="relative" ptsTypes="AA">
                                      <p:cBhvr>
                                        <p:cTn id="42" dur="3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81481E-6 L 0.01267 -0.21967 " pathEditMode="relative" rAng="0" ptsTypes="AA">
                                      <p:cBhvr>
                                        <p:cTn id="44" dur="3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-110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806 -0.1787 " pathEditMode="relative" ptsTypes="AA">
                                      <p:cBhvr>
                                        <p:cTn id="46" dur="3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96296E-6 L -0.12152 -0.04607 " pathEditMode="relative" rAng="0" ptsTypes="AA">
                                      <p:cBhvr>
                                        <p:cTn id="48" dur="3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0" y="-23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L 0.01528 -0.09444 " pathEditMode="relative" rAng="0" ptsTypes="AA">
                                      <p:cBhvr>
                                        <p:cTn id="50" dur="3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" y="-470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07407E-6 L -0.0375 -0.16482 " pathEditMode="relative" rAng="0" ptsTypes="AA">
                                      <p:cBhvr>
                                        <p:cTn id="52" dur="30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0" y="-82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-0.13559 -0.02223 " pathEditMode="relative" rAng="0" ptsTypes="AA">
                                      <p:cBhvr>
                                        <p:cTn id="54" dur="30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00" y="-110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2049 -0.13658 " pathEditMode="relative" ptsTypes="AA">
                                      <p:cBhvr>
                                        <p:cTn id="56" dur="3000" spd="-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 L -0.19427 -0.28079 " pathEditMode="relative" rAng="0" ptsTypes="AA">
                                      <p:cBhvr>
                                        <p:cTn id="58" dur="3000" spd="-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00" y="-1410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5.18519E-6 L -0.16528 0.1155 " pathEditMode="relative" ptsTypes="AA">
                                      <p:cBhvr>
                                        <p:cTn id="60" dur="3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3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3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3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3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3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3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3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3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3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6" grpId="0"/>
      <p:bldP spid="37" grpId="0"/>
      <p:bldP spid="38" grpId="0"/>
      <p:bldP spid="39" grpId="0"/>
      <p:bldP spid="40" grpId="0"/>
      <p:bldP spid="41" grpId="0"/>
      <p:bldP spid="42" grpId="0"/>
      <p:bldP spid="44" grpId="0"/>
      <p:bldP spid="45" grpId="0"/>
      <p:bldP spid="57" grpId="0" animBg="1"/>
      <p:bldP spid="59" grpId="0"/>
      <p:bldP spid="61" grpId="0" animBg="1"/>
      <p:bldP spid="63" grpId="0" animBg="1"/>
      <p:bldP spid="64" grpId="0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9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7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965510"/>
            <a:ext cx="5463281" cy="4231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857250"/>
            <a:ext cx="7286625" cy="8572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4800" b="1" dirty="0" smtClean="0">
                <a:solidFill>
                  <a:schemeClr val="accent6"/>
                </a:solidFill>
              </a:rPr>
              <a:t>The big picture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8625" y="2428875"/>
            <a:ext cx="19288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chemeClr val="accent6"/>
                </a:solidFill>
                <a:latin typeface="+mn-lt"/>
              </a:rPr>
              <a:t>You are here</a:t>
            </a:r>
            <a:endParaRPr lang="en-GB" sz="3600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3779912" y="2428875"/>
            <a:ext cx="3816423" cy="330438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9" name="Straight Arrow Connector 8"/>
          <p:cNvCxnSpPr>
            <a:stCxn id="6" idx="3"/>
          </p:cNvCxnSpPr>
          <p:nvPr/>
        </p:nvCxnSpPr>
        <p:spPr>
          <a:xfrm>
            <a:off x="2357438" y="3028950"/>
            <a:ext cx="1566490" cy="47205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052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r">
              <a:buNone/>
            </a:pPr>
            <a:r>
              <a:rPr lang="en-US" sz="4000" b="1" dirty="0" smtClean="0">
                <a:solidFill>
                  <a:schemeClr val="accent6"/>
                </a:solidFill>
              </a:rPr>
              <a:t>Standards-based Modernization</a:t>
            </a:r>
            <a:endParaRPr lang="en-GB" sz="4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700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4"/>
          <p:cNvSpPr>
            <a:spLocks noGrp="1"/>
          </p:cNvSpPr>
          <p:nvPr>
            <p:ph type="title"/>
          </p:nvPr>
        </p:nvSpPr>
        <p:spPr>
          <a:xfrm>
            <a:off x="367109" y="489657"/>
            <a:ext cx="7086600" cy="9906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“</a:t>
            </a:r>
            <a:r>
              <a:rPr lang="en-US" dirty="0" smtClean="0">
                <a:ea typeface="ＭＳ Ｐゴシック" pitchFamily="34" charset="-128"/>
              </a:rPr>
              <a:t>Grand Unification</a:t>
            </a:r>
            <a:r>
              <a:rPr lang="en-US" altLang="en-US" dirty="0" smtClean="0">
                <a:ea typeface="ＭＳ Ｐゴシック" pitchFamily="34" charset="-128"/>
              </a:rPr>
              <a:t>”</a:t>
            </a:r>
            <a:endParaRPr lang="en-US" dirty="0" smtClean="0">
              <a:ea typeface="ＭＳ Ｐゴシック" pitchFamily="34" charset="-128"/>
            </a:endParaRPr>
          </a:p>
        </p:txBody>
      </p: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>
            <a:off x="606425" y="4295775"/>
            <a:ext cx="7769225" cy="15875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3122613" y="3600450"/>
            <a:ext cx="1295400" cy="368300"/>
          </a:xfrm>
          <a:prstGeom prst="ellipse">
            <a:avLst/>
          </a:prstGeom>
          <a:solidFill>
            <a:srgbClr val="C9CD43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dirty="0">
                <a:latin typeface="+mn-lt"/>
                <a:ea typeface="+mn-ea"/>
              </a:rPr>
              <a:t>GSBPM</a:t>
            </a:r>
          </a:p>
        </p:txBody>
      </p:sp>
      <p:sp>
        <p:nvSpPr>
          <p:cNvPr id="28" name="Parallelogram 27"/>
          <p:cNvSpPr>
            <a:spLocks noChangeArrowheads="1"/>
          </p:cNvSpPr>
          <p:nvPr/>
        </p:nvSpPr>
        <p:spPr bwMode="auto">
          <a:xfrm>
            <a:off x="2759075" y="3846513"/>
            <a:ext cx="4945063" cy="836612"/>
          </a:xfrm>
          <a:prstGeom prst="parallelogram">
            <a:avLst>
              <a:gd name="adj" fmla="val 198532"/>
            </a:avLst>
          </a:prstGeom>
          <a:solidFill>
            <a:srgbClr val="E6B9B8">
              <a:alpha val="3686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9" name="Isosceles Triangle 28"/>
          <p:cNvSpPr>
            <a:spLocks noChangeArrowheads="1"/>
          </p:cNvSpPr>
          <p:nvPr/>
        </p:nvSpPr>
        <p:spPr bwMode="auto">
          <a:xfrm>
            <a:off x="2759075" y="2644775"/>
            <a:ext cx="3360738" cy="2032000"/>
          </a:xfrm>
          <a:prstGeom prst="triangle">
            <a:avLst>
              <a:gd name="adj" fmla="val 80667"/>
            </a:avLst>
          </a:prstGeom>
          <a:noFill/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0" name="Isosceles Triangle 29"/>
          <p:cNvSpPr>
            <a:spLocks noChangeArrowheads="1"/>
          </p:cNvSpPr>
          <p:nvPr/>
        </p:nvSpPr>
        <p:spPr bwMode="auto">
          <a:xfrm>
            <a:off x="4465638" y="2651125"/>
            <a:ext cx="3238500" cy="1163638"/>
          </a:xfrm>
          <a:prstGeom prst="triangle">
            <a:avLst>
              <a:gd name="adj" fmla="val 31333"/>
            </a:avLst>
          </a:prstGeom>
          <a:solidFill>
            <a:srgbClr val="FFFFF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1" name="Isosceles Triangle 30"/>
          <p:cNvSpPr>
            <a:spLocks noChangeArrowheads="1"/>
          </p:cNvSpPr>
          <p:nvPr/>
        </p:nvSpPr>
        <p:spPr bwMode="auto">
          <a:xfrm rot="-1606150">
            <a:off x="5565775" y="2260600"/>
            <a:ext cx="1727200" cy="2093913"/>
          </a:xfrm>
          <a:prstGeom prst="triangle">
            <a:avLst>
              <a:gd name="adj" fmla="val 18690"/>
            </a:avLst>
          </a:prstGeom>
          <a:noFill/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3419872" y="1480257"/>
            <a:ext cx="4033837" cy="1224136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67000">
                <a:srgbClr val="3F80CD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Generalized Statistical Production System</a:t>
            </a:r>
          </a:p>
        </p:txBody>
      </p:sp>
      <p:sp>
        <p:nvSpPr>
          <p:cNvPr id="32" name="Parallelogram 31"/>
          <p:cNvSpPr>
            <a:spLocks noChangeArrowheads="1"/>
          </p:cNvSpPr>
          <p:nvPr/>
        </p:nvSpPr>
        <p:spPr bwMode="auto">
          <a:xfrm>
            <a:off x="2771775" y="3814763"/>
            <a:ext cx="4921250" cy="881062"/>
          </a:xfrm>
          <a:prstGeom prst="parallelogram">
            <a:avLst>
              <a:gd name="adj" fmla="val 198366"/>
            </a:avLst>
          </a:prstGeom>
          <a:gradFill rotWithShape="1">
            <a:gsLst>
              <a:gs pos="0">
                <a:srgbClr val="6145FF"/>
              </a:gs>
              <a:gs pos="19000">
                <a:srgbClr val="6145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lt1"/>
                </a:solidFill>
                <a:latin typeface="+mn-lt"/>
                <a:ea typeface="+mn-ea"/>
              </a:rPr>
              <a:t>Common Generic</a:t>
            </a:r>
          </a:p>
          <a:p>
            <a:pPr algn="ctr">
              <a:defRPr/>
            </a:pPr>
            <a:r>
              <a:rPr lang="en-US" sz="1400" dirty="0">
                <a:solidFill>
                  <a:schemeClr val="lt1"/>
                </a:solidFill>
                <a:latin typeface="+mn-lt"/>
                <a:ea typeface="+mn-ea"/>
              </a:rPr>
              <a:t>Industrialized Statistics</a:t>
            </a:r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1566863" y="4573588"/>
            <a:ext cx="1189037" cy="369887"/>
          </a:xfrm>
          <a:prstGeom prst="ellipse">
            <a:avLst/>
          </a:prstGeom>
          <a:solidFill>
            <a:srgbClr val="C9CD43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dirty="0">
                <a:latin typeface="+mn-lt"/>
                <a:ea typeface="+mn-ea"/>
              </a:rPr>
              <a:t>Methods</a:t>
            </a:r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6119813" y="4573588"/>
            <a:ext cx="1443037" cy="374650"/>
          </a:xfrm>
          <a:prstGeom prst="ellipse">
            <a:avLst/>
          </a:prstGeom>
          <a:solidFill>
            <a:srgbClr val="C9CD43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>
                <a:latin typeface="Calibri" charset="0"/>
                <a:ea typeface="ＭＳ Ｐゴシック" charset="0"/>
                <a:cs typeface="ＭＳ Ｐゴシック" charset="0"/>
              </a:rPr>
              <a:t>Technolog</a:t>
            </a:r>
            <a:r>
              <a:rPr lang="sl-SI" sz="1200">
                <a:latin typeface="Arial" charset="0"/>
                <a:ea typeface="ＭＳ Ｐゴシック" charset="0"/>
                <a:cs typeface="ＭＳ Ｐゴシック" charset="0"/>
              </a:rPr>
              <a:t>y</a:t>
            </a:r>
            <a:endParaRPr lang="en-US" sz="12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7599363" y="3632200"/>
            <a:ext cx="1293812" cy="369888"/>
          </a:xfrm>
          <a:prstGeom prst="ellipse">
            <a:avLst/>
          </a:prstGeom>
          <a:solidFill>
            <a:srgbClr val="C9CD43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dirty="0">
                <a:latin typeface="+mn-lt"/>
                <a:ea typeface="+mn-ea"/>
              </a:rPr>
              <a:t>GSIM</a:t>
            </a:r>
          </a:p>
        </p:txBody>
      </p:sp>
      <p:sp>
        <p:nvSpPr>
          <p:cNvPr id="36878" name="TextBox 36"/>
          <p:cNvSpPr txBox="1">
            <a:spLocks noChangeArrowheads="1"/>
          </p:cNvSpPr>
          <p:nvPr/>
        </p:nvSpPr>
        <p:spPr bwMode="auto">
          <a:xfrm rot="-1855257">
            <a:off x="628650" y="4541838"/>
            <a:ext cx="804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/>
              <a:t>Practical</a:t>
            </a:r>
          </a:p>
        </p:txBody>
      </p:sp>
      <p:sp>
        <p:nvSpPr>
          <p:cNvPr id="36879" name="TextBox 37"/>
          <p:cNvSpPr txBox="1">
            <a:spLocks noChangeArrowheads="1"/>
          </p:cNvSpPr>
          <p:nvPr/>
        </p:nvSpPr>
        <p:spPr bwMode="auto">
          <a:xfrm rot="-2047382">
            <a:off x="1566863" y="3660775"/>
            <a:ext cx="10112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/>
              <a:t>Conceptual</a:t>
            </a:r>
          </a:p>
        </p:txBody>
      </p:sp>
      <p:sp>
        <p:nvSpPr>
          <p:cNvPr id="36881" name="TextBox 41"/>
          <p:cNvSpPr txBox="1">
            <a:spLocks noChangeArrowheads="1"/>
          </p:cNvSpPr>
          <p:nvPr/>
        </p:nvSpPr>
        <p:spPr bwMode="auto">
          <a:xfrm>
            <a:off x="53892" y="5157192"/>
            <a:ext cx="8993187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800" dirty="0">
                <a:latin typeface="Arial" pitchFamily="34" charset="0"/>
                <a:cs typeface="Arial" pitchFamily="34" charset="0"/>
              </a:rPr>
              <a:t>Grand Unification is a new approach that brings together the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GSBPM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and GSIM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make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statistics</a:t>
            </a:r>
          </a:p>
          <a:p>
            <a:pPr algn="ctr" eaLnBrk="1" hangingPunct="1"/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algn="ctr" eaLnBrk="1" hangingPunct="1"/>
            <a:r>
              <a:rPr lang="en-US" sz="28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To be developed ...</a:t>
            </a:r>
            <a:endParaRPr lang="en-US" sz="2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2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363272" cy="5760640"/>
          </a:xfrm>
        </p:spPr>
        <p:txBody>
          <a:bodyPr/>
          <a:lstStyle/>
          <a:p>
            <a:r>
              <a:rPr lang="en-US" sz="4800" dirty="0" smtClean="0">
                <a:solidFill>
                  <a:schemeClr val="tx1"/>
                </a:solidFill>
              </a:rPr>
              <a:t>Key points</a:t>
            </a:r>
            <a:r>
              <a:rPr lang="en-US" dirty="0" smtClean="0">
                <a:solidFill>
                  <a:schemeClr val="accent6"/>
                </a:solidFill>
              </a:rPr>
              <a:t/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/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>1. Official statistics organizations have to modernize to survive</a:t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sz="2000" dirty="0">
                <a:solidFill>
                  <a:schemeClr val="accent6"/>
                </a:solidFill>
              </a:rPr>
              <a:t/>
            </a:r>
            <a:br>
              <a:rPr lang="en-US" sz="2000" dirty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>2. Modernization is not an IT issue!</a:t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sz="3200" dirty="0" smtClean="0">
                <a:solidFill>
                  <a:schemeClr val="accent6"/>
                </a:solidFill>
              </a:rPr>
              <a:t>It is strategic: Defining the future of official statistics</a:t>
            </a:r>
            <a:r>
              <a:rPr lang="en-US" dirty="0" smtClean="0">
                <a:solidFill>
                  <a:schemeClr val="accent6"/>
                </a:solidFill>
              </a:rPr>
              <a:t/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sz="2000" dirty="0">
                <a:solidFill>
                  <a:schemeClr val="accent6"/>
                </a:solidFill>
              </a:rPr>
              <a:t/>
            </a:r>
            <a:br>
              <a:rPr lang="en-US" sz="2000" dirty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>3. GSBPM and GSIM are not software tools – they are new ways of thinking </a:t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> </a:t>
            </a:r>
            <a:endParaRPr lang="en-GB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40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15064" cy="4556720"/>
          </a:xfrm>
        </p:spPr>
        <p:txBody>
          <a:bodyPr/>
          <a:lstStyle/>
          <a:p>
            <a:pPr lvl="0"/>
            <a:r>
              <a:rPr lang="en-US" dirty="0" smtClean="0"/>
              <a:t>GSBPM</a:t>
            </a:r>
          </a:p>
          <a:p>
            <a:pPr lvl="1"/>
            <a:r>
              <a:rPr lang="en-US" sz="2400" dirty="0" smtClean="0">
                <a:hlinkClick r:id="rId2"/>
              </a:rPr>
              <a:t>http://www1.unece.org/stat/platform/display/metis/The+Generic+Statistical+Business+Process+Model</a:t>
            </a:r>
            <a:r>
              <a:rPr lang="en-US" sz="2400" dirty="0" smtClean="0"/>
              <a:t> </a:t>
            </a:r>
          </a:p>
          <a:p>
            <a:r>
              <a:rPr lang="en-US" dirty="0" smtClean="0"/>
              <a:t>GSIM</a:t>
            </a:r>
          </a:p>
          <a:p>
            <a:pPr lvl="1"/>
            <a:r>
              <a:rPr lang="en-US" sz="2400" dirty="0" smtClean="0">
                <a:hlinkClick r:id="rId3"/>
              </a:rPr>
              <a:t>http://www1.unece.org/stat/platform/display/metis/Generic+Statistical+Information+Model+(GSIM)</a:t>
            </a:r>
            <a:r>
              <a:rPr lang="en-US" sz="2400" dirty="0" smtClean="0"/>
              <a:t> </a:t>
            </a:r>
          </a:p>
          <a:p>
            <a:r>
              <a:rPr lang="en-US" dirty="0" smtClean="0"/>
              <a:t>HLG-BAS</a:t>
            </a:r>
          </a:p>
          <a:p>
            <a:pPr lvl="1"/>
            <a:r>
              <a:rPr lang="en-US" sz="2400" dirty="0" smtClean="0">
                <a:hlinkClick r:id="rId4"/>
              </a:rPr>
              <a:t>http://www1.unece.org/stat/platform/display/hlgbas</a:t>
            </a:r>
            <a:r>
              <a:rPr lang="en-US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703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2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592" y="1052736"/>
            <a:ext cx="6572250" cy="5634038"/>
          </a:xfrm>
          <a:noFill/>
        </p:spPr>
      </p:pic>
      <p:sp>
        <p:nvSpPr>
          <p:cNvPr id="1843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the Data Deluge?</a:t>
            </a:r>
            <a:endParaRPr lang="nl-NL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38276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-0.16545 0.2372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38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81" y="1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071563"/>
            <a:ext cx="7929563" cy="5143500"/>
          </a:xfrm>
        </p:spPr>
        <p:txBody>
          <a:bodyPr/>
          <a:lstStyle/>
          <a:p>
            <a:pPr algn="ctr"/>
            <a:r>
              <a:rPr lang="en-GB" sz="6000" dirty="0" smtClean="0"/>
              <a:t>Questions?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1400" dirty="0" smtClean="0"/>
              <a:t/>
            </a:r>
            <a:br>
              <a:rPr lang="en-GB" sz="14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>
                <a:hlinkClick r:id="rId3"/>
              </a:rPr>
              <a:t>steven.vale@unece.org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720" y="4941168"/>
            <a:ext cx="1296144" cy="1111525"/>
          </a:xfrm>
          <a:noFill/>
        </p:spPr>
      </p:pic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Prediction for 2020</a:t>
            </a:r>
            <a:endParaRPr lang="nl-NL" dirty="0" smtClean="0"/>
          </a:p>
        </p:txBody>
      </p:sp>
      <p:sp>
        <p:nvSpPr>
          <p:cNvPr id="19461" name="Freeform 8"/>
          <p:cNvSpPr>
            <a:spLocks/>
          </p:cNvSpPr>
          <p:nvPr/>
        </p:nvSpPr>
        <p:spPr bwMode="auto">
          <a:xfrm>
            <a:off x="3203848" y="1700808"/>
            <a:ext cx="1368152" cy="3671986"/>
          </a:xfrm>
          <a:custGeom>
            <a:avLst/>
            <a:gdLst>
              <a:gd name="T0" fmla="*/ 0 w 817"/>
              <a:gd name="T1" fmla="*/ 2147483647 h 2404"/>
              <a:gd name="T2" fmla="*/ 2147483647 w 817"/>
              <a:gd name="T3" fmla="*/ 2147483647 h 2404"/>
              <a:gd name="T4" fmla="*/ 2147483647 w 817"/>
              <a:gd name="T5" fmla="*/ 2147483647 h 2404"/>
              <a:gd name="T6" fmla="*/ 2147483647 w 817"/>
              <a:gd name="T7" fmla="*/ 2147483647 h 2404"/>
              <a:gd name="T8" fmla="*/ 2147483647 w 817"/>
              <a:gd name="T9" fmla="*/ 0 h 24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7"/>
              <a:gd name="T16" fmla="*/ 0 h 2404"/>
              <a:gd name="T17" fmla="*/ 817 w 817"/>
              <a:gd name="T18" fmla="*/ 2404 h 24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7" h="2404">
                <a:moveTo>
                  <a:pt x="0" y="2404"/>
                </a:moveTo>
                <a:cubicBezTo>
                  <a:pt x="26" y="2368"/>
                  <a:pt x="96" y="2295"/>
                  <a:pt x="156" y="2189"/>
                </a:cubicBezTo>
                <a:cubicBezTo>
                  <a:pt x="216" y="2083"/>
                  <a:pt x="292" y="1953"/>
                  <a:pt x="360" y="1769"/>
                </a:cubicBezTo>
                <a:cubicBezTo>
                  <a:pt x="428" y="1585"/>
                  <a:pt x="488" y="1380"/>
                  <a:pt x="564" y="1085"/>
                </a:cubicBezTo>
                <a:cubicBezTo>
                  <a:pt x="640" y="790"/>
                  <a:pt x="764" y="226"/>
                  <a:pt x="817" y="0"/>
                </a:cubicBezTo>
              </a:path>
            </a:pathLst>
          </a:cu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800" b="1" dirty="0" smtClean="0">
                <a:solidFill>
                  <a:schemeClr val="accent6"/>
                </a:solidFill>
              </a:rPr>
              <a:t>In the last 2 years more information was created than in the whole of the rest of human history!</a:t>
            </a:r>
            <a:endParaRPr lang="en-GB" sz="48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9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57188" y="428625"/>
            <a:ext cx="7086600" cy="990600"/>
          </a:xfrm>
        </p:spPr>
        <p:txBody>
          <a:bodyPr/>
          <a:lstStyle/>
          <a:p>
            <a:r>
              <a:rPr lang="en-US" dirty="0" smtClean="0"/>
              <a:t>Competition?</a:t>
            </a:r>
            <a:endParaRPr lang="en-GB" dirty="0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57188" y="1484784"/>
            <a:ext cx="8535292" cy="480171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Private </a:t>
            </a:r>
            <a:r>
              <a:rPr lang="en-US" dirty="0"/>
              <a:t>sector </a:t>
            </a:r>
            <a:r>
              <a:rPr lang="en-US" dirty="0" smtClean="0"/>
              <a:t>understands </a:t>
            </a:r>
            <a:r>
              <a:rPr lang="en-US" dirty="0"/>
              <a:t>the value of </a:t>
            </a:r>
            <a:r>
              <a:rPr lang="en-US" dirty="0" smtClean="0"/>
              <a:t>data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Google</a:t>
            </a:r>
            <a:r>
              <a:rPr lang="en-US" dirty="0" smtClean="0"/>
              <a:t>:</a:t>
            </a:r>
          </a:p>
          <a:p>
            <a:pPr lvl="1">
              <a:defRPr/>
            </a:pPr>
            <a:r>
              <a:rPr lang="en-US" dirty="0" smtClean="0"/>
              <a:t>Real-time price indices</a:t>
            </a:r>
          </a:p>
          <a:p>
            <a:pPr lvl="1">
              <a:defRPr/>
            </a:pPr>
            <a:r>
              <a:rPr lang="en-US" dirty="0" smtClean="0"/>
              <a:t>Public Data Explorer</a:t>
            </a:r>
          </a:p>
          <a:p>
            <a:pPr>
              <a:defRPr/>
            </a:pPr>
            <a:r>
              <a:rPr lang="en-US" dirty="0" smtClean="0"/>
              <a:t>Facebook, store cards, credit agencies, ...</a:t>
            </a:r>
          </a:p>
          <a:p>
            <a:pPr lvl="1">
              <a:defRPr/>
            </a:pPr>
            <a:r>
              <a:rPr lang="en-US" dirty="0" smtClean="0"/>
              <a:t>What if they link their data?</a:t>
            </a:r>
          </a:p>
          <a:p>
            <a:pPr algn="ctr">
              <a:buFont typeface="Wingdings" pitchFamily="2" charset="2"/>
              <a:buNone/>
              <a:defRPr/>
            </a:pPr>
            <a:endParaRPr lang="en-US" sz="1000" b="1" dirty="0" smtClean="0">
              <a:solidFill>
                <a:schemeClr val="accent6"/>
              </a:solidFill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chemeClr val="accent6"/>
                </a:solidFill>
              </a:rPr>
              <a:t>Will </a:t>
            </a:r>
            <a:r>
              <a:rPr lang="en-US" sz="3600" b="1" dirty="0" smtClean="0">
                <a:solidFill>
                  <a:schemeClr val="accent6"/>
                </a:solidFill>
              </a:rPr>
              <a:t>they provide an alternative to population censuses?</a:t>
            </a:r>
            <a:endParaRPr lang="en-GB" sz="3600" b="1" dirty="0" smtClean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7086600" cy="990600"/>
          </a:xfrm>
        </p:spPr>
        <p:txBody>
          <a:bodyPr/>
          <a:lstStyle/>
          <a:p>
            <a:r>
              <a:rPr lang="en-US" dirty="0" smtClean="0"/>
              <a:t>Efficiency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60848"/>
            <a:ext cx="7999040" cy="4104456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chemeClr val="accent6"/>
                </a:solidFill>
              </a:rPr>
              <a:t>“Do more with less”</a:t>
            </a:r>
          </a:p>
          <a:p>
            <a:pPr marL="0" indent="0" algn="ctr">
              <a:buNone/>
            </a:pPr>
            <a:endParaRPr lang="en-US" sz="3600" b="1" dirty="0" smtClean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accent6"/>
                </a:solidFill>
              </a:rPr>
              <a:t>Increasing demands</a:t>
            </a:r>
          </a:p>
          <a:p>
            <a:pPr marL="0" indent="0" algn="ctr">
              <a:buNone/>
            </a:pPr>
            <a:endParaRPr lang="en-US" sz="3600" b="1" dirty="0" smtClean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accent6"/>
                </a:solidFill>
              </a:rPr>
              <a:t>Shrinking budgets</a:t>
            </a:r>
            <a:endParaRPr lang="en-GB" sz="3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64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628800"/>
            <a:ext cx="8352928" cy="478460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HLG-BAS</a:t>
            </a:r>
          </a:p>
          <a:p>
            <a:pPr lvl="1">
              <a:defRPr/>
            </a:pPr>
            <a:r>
              <a:rPr lang="en-US" dirty="0" smtClean="0"/>
              <a:t>High-Level </a:t>
            </a:r>
            <a:r>
              <a:rPr lang="en-US" dirty="0" smtClean="0"/>
              <a:t>Group for Strategic Developments in Business Architecture in Statistics</a:t>
            </a:r>
          </a:p>
          <a:p>
            <a:pPr>
              <a:defRPr/>
            </a:pPr>
            <a:r>
              <a:rPr lang="en-US" dirty="0" smtClean="0"/>
              <a:t>Created by the Conference of European Statisticians in 2010</a:t>
            </a:r>
          </a:p>
          <a:p>
            <a:pPr>
              <a:defRPr/>
            </a:pPr>
            <a:r>
              <a:rPr lang="en-US" dirty="0" smtClean="0"/>
              <a:t>10 </a:t>
            </a:r>
            <a:r>
              <a:rPr lang="en-US" dirty="0" smtClean="0"/>
              <a:t>heads of national and international statistical organisations</a:t>
            </a:r>
          </a:p>
          <a:p>
            <a:pPr>
              <a:defRPr/>
            </a:pPr>
            <a:endParaRPr lang="en-GB" dirty="0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7086600" cy="990600"/>
          </a:xfrm>
        </p:spPr>
        <p:txBody>
          <a:bodyPr/>
          <a:lstStyle/>
          <a:p>
            <a:r>
              <a:rPr lang="en-US" dirty="0" smtClean="0"/>
              <a:t>Official Statistics Response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15064" cy="44624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Endorsed by the Conference of European Statisticians in June 2011</a:t>
            </a:r>
          </a:p>
          <a:p>
            <a:pPr lvl="1"/>
            <a:endParaRPr lang="en-US" dirty="0" smtClean="0"/>
          </a:p>
          <a:p>
            <a:pPr algn="ctr">
              <a:buFont typeface="Wingdings" pitchFamily="2" charset="2"/>
              <a:buNone/>
            </a:pPr>
            <a:r>
              <a:rPr lang="en-US" dirty="0" smtClean="0"/>
              <a:t>   </a:t>
            </a:r>
            <a:r>
              <a:rPr lang="en-GB" sz="4400" b="1" dirty="0" smtClean="0">
                <a:solidFill>
                  <a:schemeClr val="accent2"/>
                </a:solidFill>
              </a:rPr>
              <a:t>We have to re-invent our products and processes and adapt to a changed world</a:t>
            </a:r>
            <a:endParaRPr lang="en-US" sz="4400" b="1" dirty="0" smtClean="0">
              <a:solidFill>
                <a:schemeClr val="accent2"/>
              </a:solidFill>
            </a:endParaRPr>
          </a:p>
        </p:txBody>
      </p:sp>
      <p:sp>
        <p:nvSpPr>
          <p:cNvPr id="256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HLG-BAS Strategic Vision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tsUNE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FF"/>
      </a:hlink>
      <a:folHlink>
        <a:srgbClr val="B2B2B2"/>
      </a:folHlink>
    </a:clrScheme>
    <a:fontScheme name="StatsUNE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tsUNE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sUNE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sUNE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sUNE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sUNE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sUNE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sUNE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G:\Stat_Library\Useful Information for Staff\Information Technology\StatsUNECE.pot</Template>
  <TotalTime>4288</TotalTime>
  <Words>696</Words>
  <Application>Microsoft Office PowerPoint</Application>
  <PresentationFormat>On-screen Show (4:3)</PresentationFormat>
  <Paragraphs>174</Paragraphs>
  <Slides>30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StatsUNECE</vt:lpstr>
      <vt:lpstr>Standards-based Modernization of Official Statistics</vt:lpstr>
      <vt:lpstr>Contents</vt:lpstr>
      <vt:lpstr>What is the Data Deluge?</vt:lpstr>
      <vt:lpstr>Prediction for 2020</vt:lpstr>
      <vt:lpstr>PowerPoint Presentation</vt:lpstr>
      <vt:lpstr>Competition?</vt:lpstr>
      <vt:lpstr>Efficiency</vt:lpstr>
      <vt:lpstr>Official Statistics Response</vt:lpstr>
      <vt:lpstr>HLG-BAS Strategic Vision</vt:lpstr>
      <vt:lpstr>The challenges are too big for statistical organisations to tackle on their own.  We need to work together</vt:lpstr>
      <vt:lpstr>Modernize statistical production</vt:lpstr>
      <vt:lpstr>A strategy for modernization</vt:lpstr>
      <vt:lpstr>A strategy for modernization</vt:lpstr>
      <vt:lpstr>PowerPoint Presentation</vt:lpstr>
      <vt:lpstr>Why do we need the GSBPM?</vt:lpstr>
      <vt:lpstr>PowerPoint Presentation</vt:lpstr>
      <vt:lpstr>Key features</vt:lpstr>
      <vt:lpstr>PowerPoint Presentation</vt:lpstr>
      <vt:lpstr>PowerPoint Presentation</vt:lpstr>
      <vt:lpstr>PowerPoint Presentation</vt:lpstr>
      <vt:lpstr>PowerPoint Presentation</vt:lpstr>
      <vt:lpstr>GSIM: A complementary initiative</vt:lpstr>
      <vt:lpstr>GSIM: The “sprint’ approach </vt:lpstr>
      <vt:lpstr>PowerPoint Presentation</vt:lpstr>
      <vt:lpstr>PowerPoint Presentation</vt:lpstr>
      <vt:lpstr>PowerPoint Presentation</vt:lpstr>
      <vt:lpstr>“Grand Unification”</vt:lpstr>
      <vt:lpstr>Key points  1. Official statistics organizations have to modernize to survive  2. Modernization is not an IT issue! It is strategic: Defining the future of official statistics  3. GSBPM and GSIM are not software tools – they are new ways of thinking   </vt:lpstr>
      <vt:lpstr>More information</vt:lpstr>
      <vt:lpstr>Questions?   steven.vale@unece.org  </vt:lpstr>
    </vt:vector>
  </TitlesOfParts>
  <Company>UNECE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Framework</dc:title>
  <dc:creator>vale</dc:creator>
  <cp:lastModifiedBy>vale</cp:lastModifiedBy>
  <cp:revision>191</cp:revision>
  <dcterms:created xsi:type="dcterms:W3CDTF">2007-03-09T09:52:23Z</dcterms:created>
  <dcterms:modified xsi:type="dcterms:W3CDTF">2012-07-27T13:43:01Z</dcterms:modified>
</cp:coreProperties>
</file>