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405" r:id="rId2"/>
    <p:sldId id="386" r:id="rId3"/>
    <p:sldId id="401" r:id="rId4"/>
    <p:sldId id="390" r:id="rId5"/>
    <p:sldId id="394" r:id="rId6"/>
    <p:sldId id="389" r:id="rId7"/>
    <p:sldId id="404" r:id="rId8"/>
    <p:sldId id="403" r:id="rId9"/>
    <p:sldId id="402" r:id="rId10"/>
    <p:sldId id="379" r:id="rId11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A50021"/>
    <a:srgbClr val="CC0000"/>
    <a:srgbClr val="000066"/>
    <a:srgbClr val="660033"/>
    <a:srgbClr val="333399"/>
    <a:srgbClr val="003366"/>
    <a:srgbClr val="00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3" autoAdjust="0"/>
    <p:restoredTop sz="72222" autoAdjust="0"/>
  </p:normalViewPr>
  <p:slideViewPr>
    <p:cSldViewPr>
      <p:cViewPr>
        <p:scale>
          <a:sx n="70" d="100"/>
          <a:sy n="70" d="100"/>
        </p:scale>
        <p:origin x="-1350" y="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0" y="1494"/>
      </p:cViewPr>
      <p:guideLst>
        <p:guide orient="horz" pos="3119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fld id="{C4BED6C5-BC46-48FA-BE2A-E3AE11C1D8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2682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6938"/>
            <a:ext cx="4981575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fld id="{5086AD5D-F4F7-4793-8DDB-2DDCF9BD5E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246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6DA8014E-4BBA-4BEE-AFD2-2FFF51035E52}" type="slidenum">
              <a:rPr lang="en-US" sz="1200"/>
              <a:pPr algn="r" defTabSz="941388"/>
              <a:t>2</a:t>
            </a:fld>
            <a:endParaRPr lang="en-US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3</a:t>
            </a:fld>
            <a:endParaRPr lang="en-US" dirty="0" smtClean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Adequate to accomplish a purpose; producing the intended or expected result: an effective decision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Efficient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Performing or functioning in the best possible manner with the least waste of time and resources (technical, human and financial)</a:t>
            </a:r>
          </a:p>
          <a:p>
            <a:pPr marL="533400" marR="0" lvl="1" indent="4763" algn="just" defTabSz="63023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7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A7524167-13E7-4396-9AAB-D5D91D160D42}" type="slidenum">
              <a:rPr lang="en-US" sz="1200"/>
              <a:pPr algn="r" defTabSz="941388"/>
              <a:t>4</a:t>
            </a:fld>
            <a:endParaRPr lang="en-US" sz="1200" dirty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>
              <a:latin typeface="Cambria" pitchFamily="18" charset="0"/>
            </a:endParaRP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2ED7F91C-FA7E-4527-B064-8FA82A8DCF16}" type="slidenum">
              <a:rPr lang="en-US" sz="1200"/>
              <a:pPr algn="r" defTabSz="941388"/>
              <a:t>6</a:t>
            </a:fld>
            <a:endParaRPr lang="en-US" sz="1200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2ED7F91C-FA7E-4527-B064-8FA82A8DCF16}" type="slidenum">
              <a:rPr lang="en-US" sz="1200"/>
              <a:pPr algn="r" defTabSz="941388"/>
              <a:t>7</a:t>
            </a:fld>
            <a:endParaRPr lang="en-US" sz="1200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2ED7F91C-FA7E-4527-B064-8FA82A8DCF16}" type="slidenum">
              <a:rPr lang="en-US" sz="1200"/>
              <a:pPr algn="r" defTabSz="941388"/>
              <a:t>8</a:t>
            </a:fld>
            <a:endParaRPr lang="en-US" sz="1200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538163" lvl="1" indent="0" defTabSz="630238">
              <a:spcBef>
                <a:spcPts val="1200"/>
              </a:spcBef>
              <a:buSzPct val="70000"/>
              <a:buNone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2ED7F91C-FA7E-4527-B064-8FA82A8DCF16}" type="slidenum">
              <a:rPr lang="en-US" sz="1200"/>
              <a:pPr algn="r" defTabSz="941388"/>
              <a:t>9</a:t>
            </a:fld>
            <a:endParaRPr lang="en-US" sz="1200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538163" lvl="1" indent="0" defTabSz="630238">
              <a:spcBef>
                <a:spcPts val="1200"/>
              </a:spcBef>
              <a:buSzPct val="70000"/>
              <a:buNone/>
            </a:pPr>
            <a:r>
              <a:rPr lang="en-GB" sz="2000" b="1" dirty="0" smtClean="0">
                <a:latin typeface="Times New Roman" pitchFamily="18" charset="0"/>
              </a:rPr>
              <a:t>Dissemination and communication: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Improving communication with users outside the government: media, business, researchers, academia, civil society …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Making statistics more attractive and interesting by complementing tables with metadata, short comments, and visual presentations (graphs, charts and maps)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Developing and maintaining a free, up-to-date, on-line dissemination database that allows users to select, extract and generate tailor made tables, charts and maps (PC-Axis)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752600" y="333375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9" name="Picture 14" descr="UNECElogoDarkBlue200p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CH"/>
              <a:t>Click to add Presenter’s Name</a:t>
            </a:r>
          </a:p>
          <a:p>
            <a:r>
              <a:rPr lang="fr-CH"/>
              <a:t>Month Year</a:t>
            </a:r>
            <a:endParaRPr lang="en-GB"/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7086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34852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005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  <p:sp>
        <p:nvSpPr>
          <p:cNvPr id="334854" name="Rectangle 6"/>
          <p:cNvSpPr>
            <a:spLocks noChangeArrowheads="1"/>
          </p:cNvSpPr>
          <p:nvPr/>
        </p:nvSpPr>
        <p:spPr bwMode="auto">
          <a:xfrm>
            <a:off x="25908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fr-CH" sz="1200" b="1" dirty="0">
                <a:latin typeface="Arial" charset="0"/>
                <a:cs typeface="+mn-cs"/>
              </a:rPr>
              <a:t> </a:t>
            </a:r>
            <a:r>
              <a:rPr lang="fr-CH" sz="1200" b="1" dirty="0">
                <a:solidFill>
                  <a:srgbClr val="000058"/>
                </a:solidFill>
                <a:latin typeface="Arial" charset="0"/>
                <a:cs typeface="+mn-cs"/>
              </a:rPr>
              <a:t>UNECE Statistical Division</a:t>
            </a:r>
            <a:endParaRPr lang="en-GB" sz="1200" b="1" dirty="0">
              <a:solidFill>
                <a:srgbClr val="000058"/>
              </a:solidFill>
              <a:latin typeface="Arial" charset="0"/>
              <a:cs typeface="+mn-cs"/>
            </a:endParaRPr>
          </a:p>
        </p:txBody>
      </p:sp>
      <p:sp>
        <p:nvSpPr>
          <p:cNvPr id="334855" name="Rectangle 7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fr-CH" sz="1200" b="1" dirty="0">
                <a:solidFill>
                  <a:srgbClr val="000058"/>
                </a:solidFill>
                <a:latin typeface="Arial" charset="0"/>
                <a:cs typeface="+mn-cs"/>
              </a:rPr>
              <a:t> Slide </a:t>
            </a:r>
            <a:fld id="{E2748688-FB87-47FE-A943-701DA68AD228}" type="slidenum">
              <a:rPr lang="en-GB" sz="1200" b="1">
                <a:solidFill>
                  <a:srgbClr val="000058"/>
                </a:solidFill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GB" sz="1200" b="1" dirty="0">
              <a:solidFill>
                <a:srgbClr val="000058"/>
              </a:solidFill>
              <a:latin typeface="Arial" charset="0"/>
              <a:cs typeface="+mn-cs"/>
            </a:endParaRPr>
          </a:p>
        </p:txBody>
      </p:sp>
      <p:pic>
        <p:nvPicPr>
          <p:cNvPr id="1032" name="Picture 8" descr="UNECElogoDarkBlue200px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4857" name="Line 9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1034" name="Picture 10" descr="UNECElogoDarkBlue200px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4859" name="Line 11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ransition spd="med">
    <p:blinds dir="vert"/>
    <p:sndAc>
      <p:endSnd/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w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1773238"/>
            <a:ext cx="8424862" cy="2447925"/>
          </a:xfrm>
        </p:spPr>
        <p:txBody>
          <a:bodyPr/>
          <a:lstStyle/>
          <a:p>
            <a:pPr algn="ctr" eaLnBrk="1" hangingPunct="1">
              <a:spcAft>
                <a:spcPct val="5000"/>
              </a:spcAft>
              <a:defRPr/>
            </a:pPr>
            <a:r>
              <a:rPr lang="ru-RU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Модернизация статистического производства: </a:t>
            </a:r>
            <a:r>
              <a:rPr lang="ru-RU" sz="2800" i="1" dirty="0" smtClean="0">
                <a:latin typeface="Times New Roman" pitchFamily="18" charset="0"/>
              </a:rPr>
              <a:t>Основные рекомендации глобальных оценок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endParaRPr lang="en-GB" sz="2800" i="1" dirty="0" smtClean="0">
              <a:latin typeface="Times New Roman" pitchFamily="18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71550" y="4464050"/>
            <a:ext cx="7104063" cy="16859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sz="1800" b="1" dirty="0" smtClean="0">
              <a:latin typeface="Times New Roman" pitchFamily="18" charset="0"/>
            </a:endParaRPr>
          </a:p>
          <a:p>
            <a:pPr marL="0" indent="0" algn="ctr" eaLnBrk="1" hangingPunct="1">
              <a:buNone/>
            </a:pPr>
            <a:r>
              <a:rPr lang="ru-RU" sz="1800" b="1" dirty="0" smtClean="0">
                <a:latin typeface="Times New Roman" pitchFamily="18" charset="0"/>
              </a:rPr>
              <a:t>7е Совещание Рабочей группы Проекта СПЕКА по статистике</a:t>
            </a:r>
            <a:endParaRPr lang="en-US" sz="1800" b="1" dirty="0" smtClean="0">
              <a:latin typeface="Times New Roman" pitchFamily="18" charset="0"/>
            </a:endParaRPr>
          </a:p>
          <a:p>
            <a:pPr marL="0" indent="0" algn="ctr" eaLnBrk="1" hangingPunct="1">
              <a:buNone/>
            </a:pPr>
            <a:r>
              <a:rPr lang="en-US" sz="1800" b="1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ru-RU" sz="1800" dirty="0" smtClean="0">
                <a:latin typeface="Times New Roman" pitchFamily="18" charset="0"/>
              </a:rPr>
              <a:t>27-30 августа 2012г., Иссык-Куль, Кыргызстан</a:t>
            </a:r>
            <a:endParaRPr lang="en-US" sz="1800" dirty="0" smtClean="0">
              <a:latin typeface="Times New Roman" pitchFamily="18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5759450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800" dirty="0">
                <a:cs typeface="Times New Roman" pitchFamily="18" charset="0"/>
              </a:rPr>
              <a:t>United Nations Economic Commission for Europe</a:t>
            </a:r>
          </a:p>
          <a:p>
            <a:pPr>
              <a:spcBef>
                <a:spcPct val="10000"/>
              </a:spcBef>
            </a:pPr>
            <a:r>
              <a:rPr lang="en-US" sz="1800" dirty="0">
                <a:cs typeface="Times New Roman" pitchFamily="18" charset="0"/>
              </a:rPr>
              <a:t>Statistical Division</a:t>
            </a:r>
          </a:p>
        </p:txBody>
      </p:sp>
    </p:spTree>
    <p:extLst>
      <p:ext uri="{BB962C8B-B14F-4D97-AF65-F5344CB8AC3E}">
        <p14:creationId xmlns:p14="http://schemas.microsoft.com/office/powerpoint/2010/main" xmlns="" val="3757931736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49500"/>
            <a:ext cx="7924800" cy="37465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b="1" dirty="0" smtClean="0">
              <a:solidFill>
                <a:srgbClr val="660033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</a:rPr>
              <a:t>Спасибо за внимание.</a:t>
            </a:r>
            <a:endParaRPr lang="en-US" b="1" dirty="0" smtClean="0">
              <a:solidFill>
                <a:srgbClr val="6600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Проблемы официальной </a:t>
            </a: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статистики </a:t>
            </a:r>
            <a:endParaRPr lang="en-GB" sz="32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6525" y="1943835"/>
            <a:ext cx="8135938" cy="3816350"/>
          </a:xfrm>
        </p:spPr>
        <p:txBody>
          <a:bodyPr/>
          <a:lstStyle/>
          <a:p>
            <a:pPr marL="358775" indent="-95250" algn="just" defTabSz="630238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GB" sz="600" b="1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903288" lvl="1" indent="-365125" defTabSz="630238">
              <a:lnSpc>
                <a:spcPct val="80000"/>
              </a:lnSpc>
              <a:buSzPct val="120000"/>
              <a:buFont typeface="Cambria" pitchFamily="18" charset="0"/>
              <a:buChar char="+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Растущий спрос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качественную, своевременную статистику, сопоставимую на международном уровне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проведения мониторинга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экономической, денежно-кредитной, социальной и экологической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политик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03288" lvl="1" indent="-365125" defTabSz="630238">
              <a:lnSpc>
                <a:spcPct val="80000"/>
              </a:lnSpc>
              <a:buSzPct val="120000"/>
              <a:buFont typeface="Cambria" pitchFamily="18" charset="0"/>
              <a:buChar char="+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информационных и коммуникационных технологий</a:t>
            </a:r>
          </a:p>
          <a:p>
            <a:pPr marL="903288" lvl="1" indent="-365125" defTabSz="630238">
              <a:lnSpc>
                <a:spcPct val="80000"/>
              </a:lnSpc>
              <a:buSzPct val="120000"/>
              <a:buFont typeface="Cambria" pitchFamily="18" charset="0"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Финансово-экономический кризисы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дополнительными ограничениями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бюджет национальных администраций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03288" lvl="1" indent="-365125" defTabSz="630238">
              <a:lnSpc>
                <a:spcPct val="80000"/>
              </a:lnSpc>
              <a:buSzPct val="120000"/>
              <a:buFont typeface="Cambria" pitchFamily="18" charset="0"/>
              <a:buChar char="-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Давление на дальнейшее снижение нагрузки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респондентов </a:t>
            </a:r>
          </a:p>
          <a:p>
            <a:pPr marL="903288" lvl="1" indent="-365125" defTabSz="630238">
              <a:lnSpc>
                <a:spcPct val="90000"/>
              </a:lnSpc>
              <a:spcBef>
                <a:spcPct val="10000"/>
              </a:spcBef>
              <a:buSzPct val="120000"/>
              <a:buFontTx/>
              <a:buNone/>
              <a:defRPr/>
            </a:pPr>
            <a:r>
              <a:rPr lang="en-US" sz="2000" dirty="0" smtClean="0">
                <a:latin typeface="Times New Roman" pitchFamily="18" charset="0"/>
              </a:rPr>
              <a:t>	______________________________________________________</a:t>
            </a:r>
          </a:p>
          <a:p>
            <a:pPr marL="903288" lvl="1" indent="-365125" defTabSz="630238">
              <a:lnSpc>
                <a:spcPct val="80000"/>
              </a:lnSpc>
              <a:buSzPct val="120000"/>
              <a:buFont typeface="Cambria" pitchFamily="18" charset="0"/>
              <a:buChar char="=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Упрощение/рационализация процессов подготовки официальных статистических данных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GB" sz="1000" dirty="0">
              <a:latin typeface="Arial" charset="0"/>
            </a:endParaRPr>
          </a:p>
        </p:txBody>
      </p:sp>
      <p:sp>
        <p:nvSpPr>
          <p:cNvPr id="19460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такое </a:t>
            </a: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рационализация</a:t>
            </a: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3326901"/>
            <a:ext cx="8135938" cy="2745305"/>
          </a:xfrm>
        </p:spPr>
        <p:txBody>
          <a:bodyPr/>
          <a:lstStyle/>
          <a:p>
            <a:pPr marL="903288" lvl="1" indent="-365125" defTabSz="630238">
              <a:lnSpc>
                <a:spcPct val="8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Эффективность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03288" lvl="1" indent="-365125" defTabSz="630238">
              <a:lnSpc>
                <a:spcPct val="80000"/>
              </a:lnSpc>
              <a:spcBef>
                <a:spcPts val="600"/>
              </a:spcBef>
              <a:buSzPct val="70000"/>
              <a:buFontTx/>
              <a:buNone/>
            </a:pPr>
            <a:r>
              <a:rPr lang="en-US" sz="2000" dirty="0" smtClean="0">
                <a:latin typeface="Cambria" pitchFamily="18" charset="0"/>
              </a:rPr>
              <a:t>	</a:t>
            </a:r>
            <a:r>
              <a:rPr lang="ru-RU" sz="2000" dirty="0" smtClean="0">
                <a:latin typeface="Cambria" pitchFamily="18" charset="0"/>
              </a:rPr>
              <a:t>Адекватна для достижения цели; </a:t>
            </a:r>
            <a:r>
              <a:rPr lang="ru-RU" sz="2000" dirty="0" smtClean="0">
                <a:latin typeface="Cambria" pitchFamily="18" charset="0"/>
              </a:rPr>
              <a:t>направлено на достижение желаемого </a:t>
            </a:r>
            <a:r>
              <a:rPr lang="ru-RU" sz="2000" dirty="0" smtClean="0">
                <a:latin typeface="Cambria" pitchFamily="18" charset="0"/>
              </a:rPr>
              <a:t>результата: эффективное решение </a:t>
            </a:r>
            <a:endParaRPr lang="en-US" sz="2000" dirty="0" smtClean="0">
              <a:latin typeface="Cambria" pitchFamily="18" charset="0"/>
            </a:endParaRPr>
          </a:p>
          <a:p>
            <a:pPr marL="903288" lvl="1" indent="-365125" defTabSz="630238">
              <a:lnSpc>
                <a:spcPct val="8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Действенность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03288" lvl="1" indent="-365125" defTabSz="630238">
              <a:lnSpc>
                <a:spcPct val="80000"/>
              </a:lnSpc>
              <a:spcBef>
                <a:spcPts val="600"/>
              </a:spcBef>
              <a:buSzPct val="70000"/>
              <a:buFontTx/>
              <a:buNone/>
            </a:pPr>
            <a:r>
              <a:rPr lang="en-US" sz="2000" dirty="0" smtClean="0">
                <a:latin typeface="Cambria" pitchFamily="18" charset="0"/>
              </a:rPr>
              <a:t>	</a:t>
            </a:r>
            <a:r>
              <a:rPr lang="ru-RU" sz="2000" dirty="0" smtClean="0">
                <a:latin typeface="Cambria" pitchFamily="18" charset="0"/>
              </a:rPr>
              <a:t>Выполнение или функционирование наилучшим образом с наименьшей </a:t>
            </a:r>
            <a:r>
              <a:rPr lang="ru-RU" sz="2000" dirty="0" smtClean="0">
                <a:latin typeface="Cambria" pitchFamily="18" charset="0"/>
              </a:rPr>
              <a:t>пустой тратой </a:t>
            </a:r>
            <a:r>
              <a:rPr lang="ru-RU" sz="2000" dirty="0" smtClean="0">
                <a:latin typeface="Cambria" pitchFamily="18" charset="0"/>
              </a:rPr>
              <a:t>времени и ресурсов (человеческих и финансовых) 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1772444"/>
            <a:ext cx="8135938" cy="11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Рационализация может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определяться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как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применение бизнес процедур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и технологий для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подготовки и передачи 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статистической информации, отвечающей требованиям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пользователя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более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эффективным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и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действенным путем.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040602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 продуктов к процессам</a:t>
            </a:r>
            <a:endParaRPr lang="en-GB" sz="32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079771"/>
            <a:ext cx="8135938" cy="3421063"/>
          </a:xfrm>
        </p:spPr>
        <p:txBody>
          <a:bodyPr/>
          <a:lstStyle/>
          <a:p>
            <a:pPr marL="903288" lvl="1" indent="-365125" defTabSz="630238">
              <a:lnSpc>
                <a:spcPct val="9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Ориентирована </a:t>
            </a:r>
            <a:r>
              <a:rPr lang="ru-RU" sz="2000" dirty="0" smtClean="0">
                <a:latin typeface="Times New Roman" pitchFamily="18" charset="0"/>
              </a:rPr>
              <a:t>не только на статистические продукты и услуги, но и на способы их достижения (распределение ресурсов и управление ими)</a:t>
            </a:r>
          </a:p>
          <a:p>
            <a:pPr marL="903288" lvl="1" indent="-365125" defTabSz="630238">
              <a:lnSpc>
                <a:spcPct val="9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Оценка процессов относительно их </a:t>
            </a:r>
            <a:r>
              <a:rPr lang="ru-RU" sz="2000" dirty="0" smtClean="0">
                <a:latin typeface="Times New Roman" pitchFamily="18" charset="0"/>
              </a:rPr>
              <a:t>степени </a:t>
            </a:r>
            <a:r>
              <a:rPr lang="ru-RU" sz="2000" dirty="0" smtClean="0">
                <a:latin typeface="Times New Roman" pitchFamily="18" charset="0"/>
              </a:rPr>
              <a:t>обеспечения соответствия продуктов </a:t>
            </a:r>
            <a:r>
              <a:rPr lang="ru-RU" sz="2000" dirty="0" smtClean="0">
                <a:latin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</a:rPr>
              <a:t>услуг своим назначениям </a:t>
            </a:r>
            <a:r>
              <a:rPr lang="ru-RU" sz="2000" dirty="0" smtClean="0">
                <a:latin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</a:rPr>
              <a:t>требованиям </a:t>
            </a:r>
            <a:r>
              <a:rPr lang="ru-RU" sz="2000" dirty="0" smtClean="0">
                <a:latin typeface="Times New Roman" pitchFamily="18" charset="0"/>
              </a:rPr>
              <a:t>(эффективность)</a:t>
            </a:r>
          </a:p>
          <a:p>
            <a:pPr marL="903288" lvl="1" indent="-365125" defTabSz="630238">
              <a:lnSpc>
                <a:spcPct val="9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Оценка оперативного взаимодействие </a:t>
            </a:r>
            <a:r>
              <a:rPr lang="ru-RU" sz="2000" dirty="0" smtClean="0">
                <a:latin typeface="Times New Roman" pitchFamily="18" charset="0"/>
              </a:rPr>
              <a:t>Национальной Статистической Системы </a:t>
            </a:r>
            <a:r>
              <a:rPr lang="ru-RU" sz="2000" dirty="0" smtClean="0">
                <a:latin typeface="Times New Roman" pitchFamily="18" charset="0"/>
              </a:rPr>
              <a:t>с производственным процессом от сбора </a:t>
            </a:r>
            <a:r>
              <a:rPr lang="ru-RU" sz="2000" dirty="0" smtClean="0">
                <a:latin typeface="Times New Roman" pitchFamily="18" charset="0"/>
              </a:rPr>
              <a:t>данных </a:t>
            </a:r>
            <a:r>
              <a:rPr lang="ru-RU" sz="2000" dirty="0" smtClean="0">
                <a:latin typeface="Times New Roman" pitchFamily="18" charset="0"/>
              </a:rPr>
              <a:t>до </a:t>
            </a:r>
            <a:r>
              <a:rPr lang="ru-RU" sz="2000" dirty="0" err="1" smtClean="0">
                <a:latin typeface="Times New Roman" pitchFamily="18" charset="0"/>
              </a:rPr>
              <a:t>их</a:t>
            </a:r>
            <a:r>
              <a:rPr lang="ru-RU" sz="2000" dirty="0" err="1" smtClean="0">
                <a:latin typeface="Times New Roman" pitchFamily="18" charset="0"/>
              </a:rPr>
              <a:t>распространения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(действенность)</a:t>
            </a:r>
          </a:p>
        </p:txBody>
      </p:sp>
      <p:sp>
        <p:nvSpPr>
          <p:cNvPr id="29700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773238"/>
            <a:ext cx="8135938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Глобальная Оценка это уникальный инструмент в построении статистической системы, который отвечает запросам пользователей наиболее эффективным и действенным способом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>
            <a:grpSpLocks/>
          </p:cNvGrpSpPr>
          <p:nvPr/>
        </p:nvGrpSpPr>
        <p:grpSpPr bwMode="auto">
          <a:xfrm>
            <a:off x="785786" y="1428736"/>
            <a:ext cx="7286675" cy="4286279"/>
            <a:chOff x="523414" y="1448780"/>
            <a:chExt cx="7751142" cy="4500500"/>
          </a:xfrm>
        </p:grpSpPr>
        <p:cxnSp>
          <p:nvCxnSpPr>
            <p:cNvPr id="31749" name="Straight Connector 70"/>
            <p:cNvCxnSpPr>
              <a:cxnSpLocks noChangeShapeType="1"/>
            </p:cNvCxnSpPr>
            <p:nvPr/>
          </p:nvCxnSpPr>
          <p:spPr bwMode="auto">
            <a:xfrm rot="5400000">
              <a:off x="4229700" y="4131340"/>
              <a:ext cx="684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" name="Trapezoid 13"/>
            <p:cNvSpPr/>
            <p:nvPr/>
          </p:nvSpPr>
          <p:spPr bwMode="auto">
            <a:xfrm>
              <a:off x="1204373" y="1763815"/>
              <a:ext cx="6638866" cy="4118687"/>
            </a:xfrm>
            <a:prstGeom prst="trapezoid">
              <a:avLst>
                <a:gd name="adj" fmla="val 81379"/>
              </a:avLst>
            </a:prstGeom>
            <a:gradFill flip="none" rotWithShape="1">
              <a:gsLst>
                <a:gs pos="0">
                  <a:schemeClr val="accent3">
                    <a:shade val="51000"/>
                    <a:satMod val="130000"/>
                    <a:alpha val="62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1"/>
              <a:tileRect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  <p:sp>
          <p:nvSpPr>
            <p:cNvPr id="31753" name="Rectangle 17"/>
            <p:cNvSpPr>
              <a:spLocks noChangeArrowheads="1"/>
            </p:cNvSpPr>
            <p:nvPr/>
          </p:nvSpPr>
          <p:spPr bwMode="auto">
            <a:xfrm>
              <a:off x="4707970" y="3834046"/>
              <a:ext cx="1720291" cy="591868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dirty="0" smtClean="0">
                  <a:latin typeface="Cambria" pitchFamily="18" charset="0"/>
                </a:rPr>
                <a:t>Хранилище данных</a:t>
              </a:r>
              <a:endParaRPr lang="en-US" sz="1400" dirty="0">
                <a:latin typeface="Cambria" pitchFamily="18" charset="0"/>
              </a:endParaRPr>
            </a:p>
          </p:txBody>
        </p:sp>
        <p:sp>
          <p:nvSpPr>
            <p:cNvPr id="31754" name="Rectangle 18"/>
            <p:cNvSpPr>
              <a:spLocks noChangeArrowheads="1"/>
            </p:cNvSpPr>
            <p:nvPr/>
          </p:nvSpPr>
          <p:spPr bwMode="auto">
            <a:xfrm>
              <a:off x="2749554" y="3834045"/>
              <a:ext cx="1720290" cy="591868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dirty="0" smtClean="0">
                  <a:latin typeface="Cambria" pitchFamily="18" charset="0"/>
                </a:rPr>
                <a:t>Статистические регистры</a:t>
              </a:r>
              <a:endParaRPr lang="en-US" sz="1400" dirty="0">
                <a:latin typeface="Cambria" pitchFamily="18" charset="0"/>
              </a:endParaRPr>
            </a:p>
          </p:txBody>
        </p:sp>
        <p:sp>
          <p:nvSpPr>
            <p:cNvPr id="31755" name="Rectangle 19"/>
            <p:cNvSpPr>
              <a:spLocks noChangeArrowheads="1"/>
            </p:cNvSpPr>
            <p:nvPr/>
          </p:nvSpPr>
          <p:spPr bwMode="auto">
            <a:xfrm>
              <a:off x="2422754" y="4495514"/>
              <a:ext cx="4322781" cy="591868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dirty="0" smtClean="0">
                  <a:latin typeface="Cambria" pitchFamily="18" charset="0"/>
                </a:rPr>
                <a:t>Редактирование и обработка</a:t>
              </a:r>
              <a:r>
                <a:rPr lang="en-US" sz="1800" dirty="0" smtClean="0">
                  <a:latin typeface="Cambria" pitchFamily="18" charset="0"/>
                </a:rPr>
                <a:t> </a:t>
              </a:r>
              <a:endParaRPr lang="ru-RU" sz="1800" dirty="0" smtClean="0">
                <a:latin typeface="Cambria" pitchFamily="18" charset="0"/>
              </a:endParaRPr>
            </a:p>
            <a:p>
              <a:pPr algn="ctr"/>
              <a:r>
                <a:rPr lang="en-US" sz="1800" dirty="0" smtClean="0">
                  <a:latin typeface="Cambria" pitchFamily="18" charset="0"/>
                </a:rPr>
                <a:t>(</a:t>
              </a:r>
              <a:r>
                <a:rPr lang="ru-RU" sz="1400" dirty="0" smtClean="0">
                  <a:latin typeface="Cambria" pitchFamily="18" charset="0"/>
                </a:rPr>
                <a:t>контроль качества</a:t>
              </a:r>
              <a:r>
                <a:rPr lang="en-US" sz="1800" dirty="0" smtClean="0">
                  <a:latin typeface="Cambria" pitchFamily="18" charset="0"/>
                </a:rPr>
                <a:t>)</a:t>
              </a:r>
              <a:endParaRPr lang="en-US" sz="1800" dirty="0">
                <a:latin typeface="Cambria" pitchFamily="18" charset="0"/>
              </a:endParaRPr>
            </a:p>
          </p:txBody>
        </p:sp>
        <p:sp>
          <p:nvSpPr>
            <p:cNvPr id="31756" name="Rectangle 20"/>
            <p:cNvSpPr>
              <a:spLocks noChangeArrowheads="1"/>
            </p:cNvSpPr>
            <p:nvPr/>
          </p:nvSpPr>
          <p:spPr bwMode="auto">
            <a:xfrm>
              <a:off x="3151189" y="3158969"/>
              <a:ext cx="2859970" cy="582762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 dirty="0" smtClean="0">
                  <a:latin typeface="Cambria" pitchFamily="18" charset="0"/>
                </a:rPr>
                <a:t>Отраслевая статистика</a:t>
              </a:r>
              <a:endParaRPr lang="en-US" sz="1200" dirty="0" smtClean="0">
                <a:latin typeface="Cambria" pitchFamily="18" charset="0"/>
              </a:endParaRPr>
            </a:p>
            <a:p>
              <a:pPr algn="ctr"/>
              <a:r>
                <a:rPr lang="ru-RU" sz="1200" dirty="0" smtClean="0">
                  <a:latin typeface="Cambria" pitchFamily="18" charset="0"/>
                </a:rPr>
                <a:t>КС</a:t>
              </a:r>
              <a:r>
                <a:rPr lang="en-US" sz="1200" dirty="0" smtClean="0">
                  <a:latin typeface="Cambria" pitchFamily="18" charset="0"/>
                </a:rPr>
                <a:t> – </a:t>
              </a:r>
              <a:r>
                <a:rPr lang="ru-RU" sz="1200" dirty="0" smtClean="0">
                  <a:latin typeface="Cambria" pitchFamily="18" charset="0"/>
                </a:rPr>
                <a:t>СБС</a:t>
              </a:r>
              <a:r>
                <a:rPr lang="en-US" sz="1200" dirty="0" smtClean="0">
                  <a:latin typeface="Cambria" pitchFamily="18" charset="0"/>
                </a:rPr>
                <a:t> – </a:t>
              </a:r>
              <a:r>
                <a:rPr lang="ru-RU" sz="1200" dirty="0" smtClean="0">
                  <a:latin typeface="Cambria" pitchFamily="18" charset="0"/>
                </a:rPr>
                <a:t>ИПЦ</a:t>
              </a:r>
              <a:r>
                <a:rPr lang="en-US" sz="1200" dirty="0" smtClean="0">
                  <a:latin typeface="Cambria" pitchFamily="18" charset="0"/>
                </a:rPr>
                <a:t> – ETS – </a:t>
              </a:r>
              <a:r>
                <a:rPr lang="ru-RU" sz="1200" dirty="0" smtClean="0">
                  <a:latin typeface="Cambria" pitchFamily="18" charset="0"/>
                </a:rPr>
                <a:t>Обследование бюджетов домашних хозяйств</a:t>
              </a:r>
              <a:r>
                <a:rPr lang="en-US" sz="1100" dirty="0" smtClean="0"/>
                <a:t>… </a:t>
              </a:r>
              <a:endParaRPr lang="en-US" sz="1100" dirty="0"/>
            </a:p>
          </p:txBody>
        </p:sp>
        <p:sp>
          <p:nvSpPr>
            <p:cNvPr id="31757" name="Rectangle 21"/>
            <p:cNvSpPr>
              <a:spLocks noChangeArrowheads="1"/>
            </p:cNvSpPr>
            <p:nvPr/>
          </p:nvSpPr>
          <p:spPr bwMode="auto">
            <a:xfrm>
              <a:off x="3776886" y="2303875"/>
              <a:ext cx="1815892" cy="735332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 dirty="0" smtClean="0"/>
                <a:t>СНС</a:t>
              </a:r>
            </a:p>
            <a:p>
              <a:pPr algn="ctr"/>
              <a:r>
                <a:rPr lang="ru-RU" sz="1200" dirty="0" smtClean="0"/>
                <a:t>Платежный баланс, (СГФ) </a:t>
              </a:r>
            </a:p>
          </p:txBody>
        </p:sp>
        <p:sp>
          <p:nvSpPr>
            <p:cNvPr id="31758" name="Rectangle 25"/>
            <p:cNvSpPr>
              <a:spLocks noChangeArrowheads="1"/>
            </p:cNvSpPr>
            <p:nvPr/>
          </p:nvSpPr>
          <p:spPr bwMode="auto">
            <a:xfrm>
              <a:off x="1937544" y="5199198"/>
              <a:ext cx="5293202" cy="591868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dirty="0" smtClean="0">
                  <a:latin typeface="Cambria" pitchFamily="18" charset="0"/>
                </a:rPr>
                <a:t>Сбор информации</a:t>
              </a:r>
              <a:endParaRPr lang="en-US" sz="1400" dirty="0" smtClean="0">
                <a:latin typeface="Cambria" pitchFamily="18" charset="0"/>
              </a:endParaRPr>
            </a:p>
            <a:p>
              <a:pPr algn="ctr"/>
              <a:r>
                <a:rPr lang="ru-RU" sz="1400" dirty="0" smtClean="0">
                  <a:latin typeface="Cambria" pitchFamily="18" charset="0"/>
                </a:rPr>
                <a:t>Административная информация</a:t>
              </a:r>
              <a:r>
                <a:rPr lang="en-US" sz="1400" dirty="0" smtClean="0">
                  <a:latin typeface="Cambria" pitchFamily="18" charset="0"/>
                </a:rPr>
                <a:t> </a:t>
              </a:r>
              <a:r>
                <a:rPr lang="en-US" sz="1400" dirty="0" smtClean="0">
                  <a:latin typeface="Cambria" pitchFamily="18" charset="0"/>
                </a:rPr>
                <a:t>–</a:t>
              </a:r>
              <a:endParaRPr lang="ru-RU" sz="1400" dirty="0" smtClean="0">
                <a:latin typeface="Cambria" pitchFamily="18" charset="0"/>
              </a:endParaRPr>
            </a:p>
            <a:p>
              <a:pPr algn="ctr"/>
              <a:r>
                <a:rPr lang="en-US" sz="1400" dirty="0" smtClean="0">
                  <a:latin typeface="Cambria" pitchFamily="18" charset="0"/>
                </a:rPr>
                <a:t> </a:t>
              </a:r>
              <a:r>
                <a:rPr lang="ru-RU" sz="1400" dirty="0" smtClean="0">
                  <a:latin typeface="Cambria" pitchFamily="18" charset="0"/>
                </a:rPr>
                <a:t>Обследование</a:t>
              </a:r>
              <a:r>
                <a:rPr lang="en-US" sz="1400" dirty="0" smtClean="0">
                  <a:latin typeface="Cambria" pitchFamily="18" charset="0"/>
                </a:rPr>
                <a:t> – </a:t>
              </a:r>
              <a:r>
                <a:rPr lang="ru-RU" sz="1400" dirty="0" smtClean="0">
                  <a:latin typeface="Cambria" pitchFamily="18" charset="0"/>
                </a:rPr>
                <a:t>Перепись</a:t>
              </a:r>
              <a:endParaRPr lang="en-US" sz="1400" dirty="0">
                <a:latin typeface="Cambria" pitchFamily="18" charset="0"/>
              </a:endParaRPr>
            </a:p>
          </p:txBody>
        </p:sp>
        <p:cxnSp>
          <p:nvCxnSpPr>
            <p:cNvPr id="31759" name="Straight Connector 55"/>
            <p:cNvCxnSpPr>
              <a:cxnSpLocks noChangeShapeType="1"/>
            </p:cNvCxnSpPr>
            <p:nvPr/>
          </p:nvCxnSpPr>
          <p:spPr bwMode="auto">
            <a:xfrm>
              <a:off x="1976475" y="5094185"/>
              <a:ext cx="5265585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1760" name="Straight Connector 56"/>
            <p:cNvCxnSpPr>
              <a:cxnSpLocks noChangeShapeType="1"/>
            </p:cNvCxnSpPr>
            <p:nvPr/>
          </p:nvCxnSpPr>
          <p:spPr bwMode="auto">
            <a:xfrm>
              <a:off x="2462005" y="4464115"/>
              <a:ext cx="432048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1761" name="Straight Connector 57"/>
            <p:cNvCxnSpPr>
              <a:cxnSpLocks noChangeShapeType="1"/>
            </p:cNvCxnSpPr>
            <p:nvPr/>
          </p:nvCxnSpPr>
          <p:spPr bwMode="auto">
            <a:xfrm>
              <a:off x="3021115" y="3789040"/>
              <a:ext cx="322131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1762" name="Straight Connector 58"/>
            <p:cNvCxnSpPr>
              <a:cxnSpLocks noChangeShapeType="1"/>
            </p:cNvCxnSpPr>
            <p:nvPr/>
          </p:nvCxnSpPr>
          <p:spPr bwMode="auto">
            <a:xfrm>
              <a:off x="3542125" y="3123490"/>
              <a:ext cx="216024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1763" name="Oval 74"/>
            <p:cNvSpPr>
              <a:spLocks noChangeArrowheads="1"/>
            </p:cNvSpPr>
            <p:nvPr/>
          </p:nvSpPr>
          <p:spPr bwMode="auto">
            <a:xfrm>
              <a:off x="3398575" y="1448780"/>
              <a:ext cx="2421188" cy="810090"/>
            </a:xfrm>
            <a:prstGeom prst="ellipse">
              <a:avLst/>
            </a:prstGeom>
            <a:solidFill>
              <a:srgbClr val="A50021">
                <a:alpha val="25098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1" dirty="0" smtClean="0">
                  <a:latin typeface="Cambria" pitchFamily="18" charset="0"/>
                </a:rPr>
                <a:t>Сбалансированные</a:t>
              </a:r>
              <a:endParaRPr lang="en-US" sz="1600" b="1" dirty="0">
                <a:latin typeface="Cambria" pitchFamily="18" charset="0"/>
              </a:endParaRPr>
            </a:p>
          </p:txBody>
        </p:sp>
        <p:sp>
          <p:nvSpPr>
            <p:cNvPr id="31764" name="Oval 75"/>
            <p:cNvSpPr>
              <a:spLocks noChangeArrowheads="1"/>
            </p:cNvSpPr>
            <p:nvPr/>
          </p:nvSpPr>
          <p:spPr bwMode="auto">
            <a:xfrm>
              <a:off x="523414" y="5139189"/>
              <a:ext cx="1967215" cy="810091"/>
            </a:xfrm>
            <a:prstGeom prst="ellipse">
              <a:avLst/>
            </a:prstGeom>
            <a:solidFill>
              <a:srgbClr val="A50021">
                <a:alpha val="25098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1" dirty="0" smtClean="0">
                  <a:latin typeface="Cambria" pitchFamily="18" charset="0"/>
                </a:rPr>
                <a:t>интегрированные</a:t>
              </a:r>
              <a:endParaRPr lang="en-US" sz="1600" b="1" dirty="0">
                <a:latin typeface="Cambria" pitchFamily="18" charset="0"/>
              </a:endParaRPr>
            </a:p>
          </p:txBody>
        </p:sp>
        <p:sp>
          <p:nvSpPr>
            <p:cNvPr id="31765" name="Oval 76"/>
            <p:cNvSpPr>
              <a:spLocks noChangeArrowheads="1"/>
            </p:cNvSpPr>
            <p:nvPr/>
          </p:nvSpPr>
          <p:spPr bwMode="auto">
            <a:xfrm>
              <a:off x="6652048" y="5139190"/>
              <a:ext cx="1622508" cy="810090"/>
            </a:xfrm>
            <a:prstGeom prst="ellipse">
              <a:avLst/>
            </a:prstGeom>
            <a:solidFill>
              <a:srgbClr val="A50021">
                <a:alpha val="25098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1" dirty="0" smtClean="0">
                  <a:latin typeface="Cambria" pitchFamily="18" charset="0"/>
                </a:rPr>
                <a:t>эффективные</a:t>
              </a:r>
              <a:endParaRPr lang="en-US" sz="1600" b="1" dirty="0">
                <a:latin typeface="Cambria" pitchFamily="18" charset="0"/>
              </a:endParaRPr>
            </a:p>
          </p:txBody>
        </p:sp>
      </p:grpSp>
      <p:sp>
        <p:nvSpPr>
          <p:cNvPr id="31746" name="Rectangle 86"/>
          <p:cNvSpPr>
            <a:spLocks noChangeArrowheads="1"/>
          </p:cNvSpPr>
          <p:nvPr/>
        </p:nvSpPr>
        <p:spPr bwMode="auto">
          <a:xfrm>
            <a:off x="1285852" y="5842020"/>
            <a:ext cx="6858047" cy="444500"/>
          </a:xfrm>
          <a:prstGeom prst="rect">
            <a:avLst/>
          </a:prstGeom>
          <a:solidFill>
            <a:srgbClr val="99CC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ru-RU" sz="1800" dirty="0" smtClean="0">
                <a:latin typeface="Cambria" pitchFamily="18" charset="0"/>
              </a:rPr>
              <a:t>Правовая</a:t>
            </a:r>
            <a:r>
              <a:rPr lang="en-US" sz="1800" dirty="0" smtClean="0">
                <a:latin typeface="Cambria" pitchFamily="18" charset="0"/>
              </a:rPr>
              <a:t> /</a:t>
            </a:r>
            <a:r>
              <a:rPr lang="ru-RU" sz="1800" dirty="0" smtClean="0">
                <a:latin typeface="Cambria" pitchFamily="18" charset="0"/>
              </a:rPr>
              <a:t>институциональная</a:t>
            </a:r>
            <a:r>
              <a:rPr lang="en-US" sz="1800" dirty="0" smtClean="0">
                <a:latin typeface="Cambria" pitchFamily="18" charset="0"/>
              </a:rPr>
              <a:t> / </a:t>
            </a:r>
            <a:r>
              <a:rPr lang="ru-RU" sz="1800" dirty="0" smtClean="0">
                <a:latin typeface="Cambria" pitchFamily="18" charset="0"/>
              </a:rPr>
              <a:t>организационная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ru-RU" sz="1800" dirty="0" smtClean="0">
                <a:latin typeface="Cambria" pitchFamily="18" charset="0"/>
              </a:rPr>
              <a:t>структура</a:t>
            </a:r>
            <a:endParaRPr lang="en-US" sz="1800" dirty="0">
              <a:latin typeface="Cambria" pitchFamily="18" charset="0"/>
            </a:endParaRPr>
          </a:p>
        </p:txBody>
      </p:sp>
      <p:sp>
        <p:nvSpPr>
          <p:cNvPr id="31747" name="Rectangle 88"/>
          <p:cNvSpPr>
            <a:spLocks noChangeArrowheads="1"/>
          </p:cNvSpPr>
          <p:nvPr/>
        </p:nvSpPr>
        <p:spPr bwMode="auto">
          <a:xfrm>
            <a:off x="1357290" y="1093788"/>
            <a:ext cx="6429419" cy="444500"/>
          </a:xfrm>
          <a:prstGeom prst="rect">
            <a:avLst/>
          </a:prstGeom>
          <a:solidFill>
            <a:srgbClr val="99CC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ru-RU" sz="1800" dirty="0" smtClean="0">
                <a:latin typeface="Cambria" pitchFamily="18" charset="0"/>
              </a:rPr>
              <a:t>Международные стандарты</a:t>
            </a:r>
            <a:r>
              <a:rPr lang="en-US" sz="1800" dirty="0" smtClean="0">
                <a:latin typeface="Cambria" pitchFamily="18" charset="0"/>
              </a:rPr>
              <a:t> / </a:t>
            </a:r>
            <a:r>
              <a:rPr lang="ru-RU" sz="1800" dirty="0" smtClean="0">
                <a:latin typeface="Cambria" pitchFamily="18" charset="0"/>
              </a:rPr>
              <a:t>номенклатуры</a:t>
            </a:r>
            <a:r>
              <a:rPr lang="en-US" sz="1800" dirty="0" smtClean="0">
                <a:latin typeface="Cambria" pitchFamily="18" charset="0"/>
              </a:rPr>
              <a:t> / </a:t>
            </a:r>
            <a:r>
              <a:rPr lang="ru-RU" sz="1800" dirty="0" smtClean="0">
                <a:latin typeface="Cambria" pitchFamily="18" charset="0"/>
              </a:rPr>
              <a:t>руководства</a:t>
            </a:r>
            <a:endParaRPr lang="en-US" sz="1800" dirty="0">
              <a:latin typeface="Cambria" pitchFamily="18" charset="0"/>
            </a:endParaRPr>
          </a:p>
        </p:txBody>
      </p:sp>
      <p:sp>
        <p:nvSpPr>
          <p:cNvPr id="31748" name="Right Arrow 92"/>
          <p:cNvSpPr>
            <a:spLocks noChangeArrowheads="1"/>
          </p:cNvSpPr>
          <p:nvPr/>
        </p:nvSpPr>
        <p:spPr bwMode="auto">
          <a:xfrm rot="-5400000">
            <a:off x="-1053306" y="2842404"/>
            <a:ext cx="3689350" cy="719138"/>
          </a:xfrm>
          <a:prstGeom prst="rightArrow">
            <a:avLst>
              <a:gd name="adj1" fmla="val 50000"/>
              <a:gd name="adj2" fmla="val 50044"/>
            </a:avLst>
          </a:prstGeom>
          <a:solidFill>
            <a:srgbClr val="99CC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ru-RU" sz="1800" dirty="0" smtClean="0">
                <a:latin typeface="Cambria" pitchFamily="18" charset="0"/>
              </a:rPr>
              <a:t>Бизнес процессы</a:t>
            </a:r>
            <a:endParaRPr lang="en-US" sz="1800" dirty="0">
              <a:latin typeface="Cambria" pitchFamily="18" charset="0"/>
            </a:endParaRPr>
          </a:p>
        </p:txBody>
      </p:sp>
      <p:sp>
        <p:nvSpPr>
          <p:cNvPr id="31767" name="Right Arrow 92"/>
          <p:cNvSpPr>
            <a:spLocks noChangeArrowheads="1"/>
          </p:cNvSpPr>
          <p:nvPr/>
        </p:nvSpPr>
        <p:spPr bwMode="auto">
          <a:xfrm rot="5400000">
            <a:off x="6642894" y="3204369"/>
            <a:ext cx="3689350" cy="719138"/>
          </a:xfrm>
          <a:prstGeom prst="rightArrow">
            <a:avLst>
              <a:gd name="adj1" fmla="val 50000"/>
              <a:gd name="adj2" fmla="val 50044"/>
            </a:avLst>
          </a:prstGeom>
          <a:solidFill>
            <a:srgbClr val="99CC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ru-RU" sz="1800" dirty="0" smtClean="0"/>
              <a:t>Обратная  связь</a:t>
            </a:r>
            <a:endParaRPr lang="en-US" sz="1800" dirty="0"/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620688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Процессы производства </a:t>
            </a: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</a:t>
            </a: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странах СПЕКА</a:t>
            </a:r>
            <a:b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рекомендации глобальных оценок </a:t>
            </a:r>
            <a:r>
              <a:rPr lang="en-US" sz="14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/1</a:t>
            </a:r>
            <a:endParaRPr lang="en-GB" sz="14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916832"/>
            <a:ext cx="8135938" cy="3765261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None/>
            </a:pPr>
            <a:r>
              <a:rPr lang="ru-RU" sz="2000" b="1" dirty="0" smtClean="0">
                <a:latin typeface="Times New Roman" pitchFamily="18" charset="0"/>
              </a:rPr>
              <a:t>Координация </a:t>
            </a:r>
            <a:r>
              <a:rPr lang="ru-RU" sz="2000" b="1" dirty="0" smtClean="0">
                <a:latin typeface="Times New Roman" pitchFamily="18" charset="0"/>
              </a:rPr>
              <a:t>Национальной </a:t>
            </a:r>
            <a:r>
              <a:rPr lang="ru-RU" sz="2000" b="1" dirty="0" smtClean="0">
                <a:latin typeface="Times New Roman" pitchFamily="18" charset="0"/>
              </a:rPr>
              <a:t>С</a:t>
            </a:r>
            <a:r>
              <a:rPr lang="ru-RU" sz="2000" b="1" dirty="0" smtClean="0">
                <a:latin typeface="Times New Roman" pitchFamily="18" charset="0"/>
              </a:rPr>
              <a:t>татистической </a:t>
            </a:r>
            <a:r>
              <a:rPr lang="ru-RU" sz="2000" b="1" dirty="0" smtClean="0">
                <a:latin typeface="Times New Roman" pitchFamily="18" charset="0"/>
              </a:rPr>
              <a:t>С</a:t>
            </a:r>
            <a:r>
              <a:rPr lang="ru-RU" sz="2000" b="1" dirty="0" smtClean="0">
                <a:latin typeface="Times New Roman" pitchFamily="18" charset="0"/>
              </a:rPr>
              <a:t>истемы</a:t>
            </a:r>
            <a:r>
              <a:rPr lang="ru-RU" sz="2000" b="1" dirty="0" smtClean="0">
                <a:latin typeface="Times New Roman" pitchFamily="18" charset="0"/>
              </a:rPr>
              <a:t>: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Границы национальной </a:t>
            </a:r>
            <a:r>
              <a:rPr lang="ru-RU" sz="2000" dirty="0" smtClean="0">
                <a:latin typeface="Times New Roman" pitchFamily="18" charset="0"/>
              </a:rPr>
              <a:t>статистической системы (</a:t>
            </a:r>
            <a:r>
              <a:rPr lang="ru-RU" sz="2000" dirty="0" smtClean="0">
                <a:latin typeface="Times New Roman" pitchFamily="18" charset="0"/>
              </a:rPr>
              <a:t>НСС) должны быть четко определены в законе о государственной </a:t>
            </a:r>
            <a:r>
              <a:rPr lang="ru-RU" sz="2000" dirty="0" smtClean="0">
                <a:latin typeface="Times New Roman" pitchFamily="18" charset="0"/>
              </a:rPr>
              <a:t>статистике </a:t>
            </a:r>
            <a:r>
              <a:rPr lang="ru-RU" sz="2000" dirty="0" smtClean="0">
                <a:latin typeface="Times New Roman" pitchFamily="18" charset="0"/>
              </a:rPr>
              <a:t>(ЗГС)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ЗГС должен применяться ко всем производителям официальной статистики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ЗГС должен </a:t>
            </a:r>
            <a:r>
              <a:rPr lang="ru-RU" sz="2000" dirty="0" err="1" smtClean="0">
                <a:latin typeface="Times New Roman" pitchFamily="18" charset="0"/>
              </a:rPr>
              <a:t>уполномачивать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Национальное статистическое управление / комитет (НСУ) координировать НСС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Статистический совет должен быть восстановлен​, а в некоторых случаях, </a:t>
            </a:r>
            <a:r>
              <a:rPr lang="ru-RU" sz="2000" dirty="0" smtClean="0">
                <a:latin typeface="Times New Roman" pitchFamily="18" charset="0"/>
              </a:rPr>
              <a:t>создан</a:t>
            </a:r>
            <a:endParaRPr lang="en-US" sz="2000" dirty="0" smtClean="0">
              <a:latin typeface="Times New Roman" pitchFamily="18" charset="0"/>
            </a:endParaRPr>
          </a:p>
        </p:txBody>
      </p:sp>
      <p:sp>
        <p:nvSpPr>
          <p:cNvPr id="27652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7054" y="622299"/>
            <a:ext cx="8388350" cy="1235065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Процессы производства в странах СПЕКА</a:t>
            </a:r>
            <a:r>
              <a:rPr lang="ru-RU" sz="44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44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0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рекомендации глобальных оценок </a:t>
            </a:r>
            <a:r>
              <a:rPr lang="en-US" sz="14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/2</a:t>
            </a:r>
            <a:endParaRPr lang="en-GB" sz="14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040876"/>
            <a:ext cx="8135938" cy="3765261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None/>
            </a:pPr>
            <a:r>
              <a:rPr lang="ru-RU" sz="1800" b="1" dirty="0" smtClean="0">
                <a:latin typeface="Times New Roman" pitchFamily="18" charset="0"/>
              </a:rPr>
              <a:t>Структура и ресурсы: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</a:rPr>
              <a:t>Соответствующие </a:t>
            </a:r>
            <a:r>
              <a:rPr lang="ru-RU" sz="1800" dirty="0" smtClean="0">
                <a:latin typeface="Times New Roman" pitchFamily="18" charset="0"/>
              </a:rPr>
              <a:t>человеческие, финансовые и ИТ ресурсы должны быть выделены НСО и другим производителям официальной статистики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</a:rPr>
              <a:t>Территориальные </a:t>
            </a:r>
            <a:r>
              <a:rPr lang="ru-RU" sz="1800" dirty="0" smtClean="0">
                <a:latin typeface="Times New Roman" pitchFamily="18" charset="0"/>
              </a:rPr>
              <a:t>и </a:t>
            </a:r>
            <a:r>
              <a:rPr lang="ru-RU" sz="1800" dirty="0" smtClean="0">
                <a:latin typeface="Times New Roman" pitchFamily="18" charset="0"/>
              </a:rPr>
              <a:t>функциональные подразделения НСУ могут быть постепенно упрощены </a:t>
            </a:r>
            <a:r>
              <a:rPr lang="ru-RU" sz="1800" dirty="0" smtClean="0">
                <a:latin typeface="Times New Roman" pitchFamily="18" charset="0"/>
              </a:rPr>
              <a:t>с помощью новых ИКТ и новых </a:t>
            </a:r>
            <a:r>
              <a:rPr lang="ru-RU" sz="1800" dirty="0" smtClean="0">
                <a:latin typeface="Times New Roman" pitchFamily="18" charset="0"/>
              </a:rPr>
              <a:t>методов по сбору </a:t>
            </a:r>
            <a:r>
              <a:rPr lang="ru-RU" sz="1800" dirty="0" smtClean="0">
                <a:latin typeface="Times New Roman" pitchFamily="18" charset="0"/>
              </a:rPr>
              <a:t>данных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</a:rPr>
              <a:t>Информационные и коммуникационные технологии (ИКТ) и инфраструктура должны </a:t>
            </a:r>
            <a:r>
              <a:rPr lang="ru-RU" sz="1800" dirty="0" smtClean="0">
                <a:latin typeface="Times New Roman" pitchFamily="18" charset="0"/>
              </a:rPr>
              <a:t>развиваться </a:t>
            </a:r>
            <a:r>
              <a:rPr lang="ru-RU" sz="1800" dirty="0" smtClean="0">
                <a:latin typeface="Times New Roman" pitchFamily="18" charset="0"/>
              </a:rPr>
              <a:t>наряду с </a:t>
            </a:r>
            <a:r>
              <a:rPr lang="ru-RU" sz="1800" dirty="0" smtClean="0">
                <a:latin typeface="Times New Roman" pitchFamily="18" charset="0"/>
              </a:rPr>
              <a:t>модернизацией </a:t>
            </a:r>
            <a:r>
              <a:rPr lang="ru-RU" sz="1800" dirty="0" smtClean="0">
                <a:latin typeface="Times New Roman" pitchFamily="18" charset="0"/>
              </a:rPr>
              <a:t>бизнес-процессов и </a:t>
            </a:r>
            <a:r>
              <a:rPr lang="ru-RU" sz="1800" dirty="0" smtClean="0">
                <a:latin typeface="Times New Roman" pitchFamily="18" charset="0"/>
              </a:rPr>
              <a:t>структур </a:t>
            </a:r>
            <a:r>
              <a:rPr lang="ru-RU" sz="1800" dirty="0" smtClean="0">
                <a:latin typeface="Times New Roman" pitchFamily="18" charset="0"/>
              </a:rPr>
              <a:t>НСИ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</a:rPr>
              <a:t>Должны быть </a:t>
            </a:r>
            <a:r>
              <a:rPr lang="ru-RU" sz="1800" dirty="0" smtClean="0">
                <a:latin typeface="Times New Roman" pitchFamily="18" charset="0"/>
              </a:rPr>
              <a:t>созданы подразделения </a:t>
            </a:r>
            <a:r>
              <a:rPr lang="ru-RU" sz="1800" dirty="0" smtClean="0">
                <a:latin typeface="Times New Roman" pitchFamily="18" charset="0"/>
              </a:rPr>
              <a:t>(взаимодействие которых осуществляется  по горизонтальной связи), занимающиеся мониторингом качества, процессами, и методологией</a:t>
            </a:r>
            <a:endParaRPr lang="en-GB" sz="1800" dirty="0" smtClean="0">
              <a:latin typeface="Times New Roman" pitchFamily="18" charset="0"/>
            </a:endParaRPr>
          </a:p>
        </p:txBody>
      </p:sp>
      <p:sp>
        <p:nvSpPr>
          <p:cNvPr id="27652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28596" y="714356"/>
            <a:ext cx="755967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629291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714356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Процессы производства в странах СПЕКА</a:t>
            </a:r>
            <a:b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рекомендации глобальных оценок </a:t>
            </a:r>
            <a:r>
              <a:rPr lang="en-US" sz="105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/3</a:t>
            </a:r>
            <a:endParaRPr lang="en-GB" sz="105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20703"/>
            <a:ext cx="8135938" cy="4843805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None/>
            </a:pPr>
            <a:r>
              <a:rPr lang="ru-RU" sz="1800" b="1" dirty="0" smtClean="0">
                <a:latin typeface="Times New Roman" pitchFamily="18" charset="0"/>
              </a:rPr>
              <a:t>Сбор и обработка регистров (экономической статистики):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</a:rPr>
              <a:t>Постепенный переход к модели по интегрированному </a:t>
            </a:r>
            <a:r>
              <a:rPr lang="ru-RU" sz="1800" dirty="0" smtClean="0">
                <a:latin typeface="Times New Roman" pitchFamily="18" charset="0"/>
              </a:rPr>
              <a:t>производству, основанному </a:t>
            </a:r>
            <a:r>
              <a:rPr lang="ru-RU" sz="1800" dirty="0" smtClean="0">
                <a:latin typeface="Times New Roman" pitchFamily="18" charset="0"/>
              </a:rPr>
              <a:t>на </a:t>
            </a:r>
            <a:r>
              <a:rPr lang="ru-RU" sz="1800" dirty="0" smtClean="0">
                <a:latin typeface="Times New Roman" pitchFamily="18" charset="0"/>
              </a:rPr>
              <a:t>общих </a:t>
            </a:r>
            <a:r>
              <a:rPr lang="ru-RU" sz="1800" dirty="0" smtClean="0">
                <a:latin typeface="Times New Roman" pitchFamily="18" charset="0"/>
              </a:rPr>
              <a:t>и </a:t>
            </a:r>
            <a:r>
              <a:rPr lang="ru-RU" sz="1800" dirty="0" smtClean="0">
                <a:latin typeface="Times New Roman" pitchFamily="18" charset="0"/>
              </a:rPr>
              <a:t>стандартизированных процессах, способных перерабатывать первичные </a:t>
            </a:r>
            <a:r>
              <a:rPr lang="ru-RU" sz="1800" dirty="0" smtClean="0">
                <a:latin typeface="Times New Roman" pitchFamily="18" charset="0"/>
              </a:rPr>
              <a:t>данные в статистические продукты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</a:rPr>
              <a:t>Расширение </a:t>
            </a:r>
            <a:r>
              <a:rPr lang="ru-RU" sz="1800" dirty="0" smtClean="0">
                <a:latin typeface="Times New Roman" pitchFamily="18" charset="0"/>
              </a:rPr>
              <a:t>сбора первичных данных из административных источников (при наличии и </a:t>
            </a:r>
            <a:r>
              <a:rPr lang="ru-RU" sz="1800" dirty="0" smtClean="0">
                <a:latin typeface="Times New Roman" pitchFamily="18" charset="0"/>
              </a:rPr>
              <a:t>хорошем </a:t>
            </a:r>
            <a:r>
              <a:rPr lang="ru-RU" sz="1800" dirty="0" smtClean="0">
                <a:latin typeface="Times New Roman" pitchFamily="18" charset="0"/>
              </a:rPr>
              <a:t>качества) и / или с помощью </a:t>
            </a:r>
            <a:r>
              <a:rPr lang="ru-RU" sz="1800" dirty="0" smtClean="0">
                <a:latin typeface="Times New Roman" pitchFamily="18" charset="0"/>
              </a:rPr>
              <a:t>выборочного анкетирования</a:t>
            </a:r>
            <a:endParaRPr lang="ru-RU" sz="1800" dirty="0" smtClean="0">
              <a:latin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</a:rPr>
              <a:t>Обработка данных, контроль качества, хранение и составление национальных и региональных агрегатов должны осуществляться централизованно и одновременно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</a:rPr>
              <a:t>Разработка и введение централизованного статистического регистра для всех </a:t>
            </a:r>
            <a:r>
              <a:rPr lang="ru-RU" sz="1800" dirty="0" smtClean="0">
                <a:latin typeface="Times New Roman" pitchFamily="18" charset="0"/>
              </a:rPr>
              <a:t>хозяйствующих субъектах, </a:t>
            </a:r>
            <a:r>
              <a:rPr lang="ru-RU" sz="1800" dirty="0" smtClean="0">
                <a:latin typeface="Times New Roman" pitchFamily="18" charset="0"/>
              </a:rPr>
              <a:t>вне зависимости </a:t>
            </a:r>
            <a:r>
              <a:rPr lang="ru-RU" sz="1800" dirty="0" smtClean="0">
                <a:latin typeface="Times New Roman" pitchFamily="18" charset="0"/>
              </a:rPr>
              <a:t>от их экономической деятельности и организационно-правовых форм</a:t>
            </a:r>
            <a:endParaRPr lang="en-GB" sz="1800" dirty="0" smtClean="0">
              <a:latin typeface="Times New Roman" pitchFamily="18" charset="0"/>
            </a:endParaRPr>
          </a:p>
        </p:txBody>
      </p:sp>
      <p:sp>
        <p:nvSpPr>
          <p:cNvPr id="27652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051798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Процессы производства в странах СПЕКА</a:t>
            </a:r>
            <a:b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0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рекомендации глобальных оценок </a:t>
            </a:r>
            <a:r>
              <a:rPr lang="en-US" sz="105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/4</a:t>
            </a:r>
            <a:endParaRPr lang="en-GB" sz="105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040876"/>
            <a:ext cx="8135938" cy="4174206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None/>
            </a:pPr>
            <a:r>
              <a:rPr lang="ru-RU" sz="2000" b="1" dirty="0" smtClean="0">
                <a:latin typeface="Times New Roman" pitchFamily="18" charset="0"/>
              </a:rPr>
              <a:t>Распространение и коммуникация:</a:t>
            </a:r>
            <a:endParaRPr lang="ru-RU" sz="2000" b="1" dirty="0" smtClean="0">
              <a:latin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Улучшить </a:t>
            </a:r>
            <a:r>
              <a:rPr lang="ru-RU" sz="2000" dirty="0" smtClean="0">
                <a:latin typeface="Times New Roman" pitchFamily="18" charset="0"/>
              </a:rPr>
              <a:t>взаимодействие </a:t>
            </a:r>
            <a:r>
              <a:rPr lang="ru-RU" sz="2000" dirty="0" smtClean="0">
                <a:latin typeface="Times New Roman" pitchFamily="18" charset="0"/>
              </a:rPr>
              <a:t>с пользователями вне </a:t>
            </a:r>
            <a:r>
              <a:rPr lang="ru-RU" sz="2000" dirty="0" smtClean="0">
                <a:latin typeface="Times New Roman" pitchFamily="18" charset="0"/>
              </a:rPr>
              <a:t>правительства: </a:t>
            </a:r>
            <a:r>
              <a:rPr lang="ru-RU" sz="2000" dirty="0" smtClean="0">
                <a:latin typeface="Times New Roman" pitchFamily="18" charset="0"/>
              </a:rPr>
              <a:t>СМИ, бизнес, исследователи, академические круги, гражданское </a:t>
            </a:r>
            <a:r>
              <a:rPr lang="ru-RU" sz="2000" dirty="0" smtClean="0">
                <a:latin typeface="Times New Roman" pitchFamily="18" charset="0"/>
              </a:rPr>
              <a:t>сообщество </a:t>
            </a:r>
            <a:r>
              <a:rPr lang="ru-RU" sz="2000" dirty="0" smtClean="0">
                <a:latin typeface="Times New Roman" pitchFamily="18" charset="0"/>
              </a:rPr>
              <a:t>...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Производить статистику более привлекательным и интересным образом, наполняя таблиц с метаданными, </a:t>
            </a:r>
            <a:r>
              <a:rPr lang="ru-RU" sz="2000" dirty="0" smtClean="0">
                <a:latin typeface="Times New Roman" pitchFamily="18" charset="0"/>
              </a:rPr>
              <a:t>с предоставлением коротких комментариев </a:t>
            </a:r>
            <a:r>
              <a:rPr lang="ru-RU" sz="2000" dirty="0" smtClean="0">
                <a:latin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</a:rPr>
              <a:t>визуальной презентации </a:t>
            </a:r>
            <a:r>
              <a:rPr lang="ru-RU" sz="2000" dirty="0" smtClean="0">
                <a:latin typeface="Times New Roman" pitchFamily="18" charset="0"/>
              </a:rPr>
              <a:t>(графики, диаграммы и карты)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Развивать и поддерживать свободную, современную </a:t>
            </a:r>
            <a:r>
              <a:rPr lang="ru-RU" sz="2000" dirty="0" err="1" smtClean="0">
                <a:latin typeface="Times New Roman" pitchFamily="18" charset="0"/>
              </a:rPr>
              <a:t>он-лайн</a:t>
            </a:r>
            <a:r>
              <a:rPr lang="ru-RU" sz="2000" dirty="0" smtClean="0">
                <a:latin typeface="Times New Roman" pitchFamily="18" charset="0"/>
              </a:rPr>
              <a:t> базу данных, которая позволяет пользователям выбирать, извлекать и создавать индивидуальные таблицы, диаграммы и карты (</a:t>
            </a:r>
            <a:r>
              <a:rPr lang="ru-RU" sz="2000" dirty="0" err="1" smtClean="0">
                <a:latin typeface="Times New Roman" pitchFamily="18" charset="0"/>
              </a:rPr>
              <a:t>PC-Axis</a:t>
            </a:r>
            <a:r>
              <a:rPr lang="ru-RU" sz="2000" dirty="0" smtClean="0">
                <a:latin typeface="Times New Roman" pitchFamily="18" charset="0"/>
              </a:rPr>
              <a:t>)</a:t>
            </a:r>
            <a:endParaRPr lang="en-GB" sz="2000" dirty="0" smtClean="0">
              <a:latin typeface="Times New Roman" pitchFamily="18" charset="0"/>
            </a:endParaRPr>
          </a:p>
        </p:txBody>
      </p:sp>
      <p:sp>
        <p:nvSpPr>
          <p:cNvPr id="27652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074378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ECE PP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UNECE PP Presentation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NECE PP Presentatio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ECE PP Presentatio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19976</TotalTime>
  <Words>662</Words>
  <Application>Microsoft Office PowerPoint</Application>
  <PresentationFormat>Экран (4:3)</PresentationFormat>
  <Paragraphs>84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UNECE PP Presentation template</vt:lpstr>
      <vt:lpstr>Модернизация статистического производства: Основные рекомендации глобальных оценок </vt:lpstr>
      <vt:lpstr>Проблемы официальной статистики </vt:lpstr>
      <vt:lpstr>Что такое рационализация? </vt:lpstr>
      <vt:lpstr>От продуктов к процессам</vt:lpstr>
      <vt:lpstr>Слайд 5</vt:lpstr>
      <vt:lpstr>Процессы производства в странах СПЕКА  Основные рекомендации глобальных оценок /1</vt:lpstr>
      <vt:lpstr>Процессы производства в странах СПЕКА Основные рекомендации глобальных оценок /2</vt:lpstr>
      <vt:lpstr>Процессы производства в странах СПЕКА  Основные рекомендации глобальных оценок /3</vt:lpstr>
      <vt:lpstr>Процессы производства в странах СПЕКА Основные рекомендации глобальных оценок /4</vt:lpstr>
      <vt:lpstr>Слайд 10</vt:lpstr>
    </vt:vector>
  </TitlesOfParts>
  <Company>United Nations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International Family of Classification</dc:title>
  <dc:creator>Juergen Schwaerzler</dc:creator>
  <cp:lastModifiedBy>admin</cp:lastModifiedBy>
  <cp:revision>650</cp:revision>
  <dcterms:created xsi:type="dcterms:W3CDTF">2002-04-05T15:48:34Z</dcterms:created>
  <dcterms:modified xsi:type="dcterms:W3CDTF">2012-08-20T17:21:35Z</dcterms:modified>
</cp:coreProperties>
</file>