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2" r:id="rId2"/>
  </p:sldMasterIdLst>
  <p:notesMasterIdLst>
    <p:notesMasterId r:id="rId14"/>
  </p:notesMasterIdLst>
  <p:handoutMasterIdLst>
    <p:handoutMasterId r:id="rId15"/>
  </p:handoutMasterIdLst>
  <p:sldIdLst>
    <p:sldId id="398" r:id="rId3"/>
    <p:sldId id="343" r:id="rId4"/>
    <p:sldId id="396" r:id="rId5"/>
    <p:sldId id="400" r:id="rId6"/>
    <p:sldId id="406" r:id="rId7"/>
    <p:sldId id="407" r:id="rId8"/>
    <p:sldId id="403" r:id="rId9"/>
    <p:sldId id="402" r:id="rId10"/>
    <p:sldId id="405" r:id="rId11"/>
    <p:sldId id="351" r:id="rId12"/>
    <p:sldId id="260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336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spcBef>
                <a:spcPct val="20000"/>
              </a:spcBef>
              <a:buFontTx/>
              <a:buChar char="•"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spcBef>
                <a:spcPct val="20000"/>
              </a:spcBef>
              <a:buFontTx/>
              <a:buChar char="•"/>
              <a:defRPr sz="1200"/>
            </a:lvl1pPr>
          </a:lstStyle>
          <a:p>
            <a:pPr>
              <a:defRPr/>
            </a:pPr>
            <a:fld id="{6769BA45-D5EC-41F5-9F86-3BD703EDC788}" type="datetimeFigureOut">
              <a:rPr lang="en-US"/>
              <a:pPr>
                <a:defRPr/>
              </a:pPr>
              <a:t>6/14/2011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spcBef>
                <a:spcPct val="20000"/>
              </a:spcBef>
              <a:buFontTx/>
              <a:buChar char="•"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spcBef>
                <a:spcPct val="20000"/>
              </a:spcBef>
              <a:buFontTx/>
              <a:buChar char="•"/>
              <a:defRPr sz="1200"/>
            </a:lvl1pPr>
          </a:lstStyle>
          <a:p>
            <a:pPr>
              <a:defRPr/>
            </a:pPr>
            <a:fld id="{999212EE-62BB-49EF-895B-0A030B97BA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5604" name="Rectangle 4"/>
          <p:cNvSpPr>
            <a:spLocks noGrp="1"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Click to edit Master text styles</a:t>
            </a:r>
          </a:p>
          <a:p>
            <a:pPr lvl="1"/>
            <a:r>
              <a:rPr lang="ru-RU" noProof="0" smtClean="0"/>
              <a:t>Second level</a:t>
            </a:r>
          </a:p>
          <a:p>
            <a:pPr lvl="2"/>
            <a:r>
              <a:rPr lang="ru-RU" noProof="0" smtClean="0"/>
              <a:t>Third level</a:t>
            </a:r>
          </a:p>
          <a:p>
            <a:pPr lvl="3"/>
            <a:r>
              <a:rPr lang="ru-RU" noProof="0" smtClean="0"/>
              <a:t>Fourth level</a:t>
            </a:r>
          </a:p>
          <a:p>
            <a:pPr lvl="4"/>
            <a:r>
              <a:rPr lang="ru-RU" noProof="0" smtClean="0"/>
              <a:t>Fifth level</a:t>
            </a:r>
          </a:p>
        </p:txBody>
      </p:sp>
      <p:sp>
        <p:nvSpPr>
          <p:cNvPr id="542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42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/>
            </a:lvl1pPr>
          </a:lstStyle>
          <a:p>
            <a:pPr>
              <a:defRPr/>
            </a:pPr>
            <a:fld id="{C375A6CE-00FF-4888-B655-6B09B042F0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BCAFE-8F49-44F9-B245-DDA024AFBD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29E97E-8AD6-4C4A-8D89-72A512706F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AA9296-4402-41CD-882E-2F0A1C47FB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spcBef>
                    <a:spcPct val="20000"/>
                  </a:spcBef>
                  <a:buFontTx/>
                  <a:buChar char="•"/>
                  <a:defRPr/>
                </a:pPr>
                <a:endParaRPr 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spcBef>
                    <a:spcPct val="20000"/>
                  </a:spcBef>
                  <a:buFontTx/>
                  <a:buChar char="•"/>
                  <a:defRPr/>
                </a:pPr>
                <a:endParaRPr 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spcBef>
                    <a:spcPct val="20000"/>
                  </a:spcBef>
                  <a:buFontTx/>
                  <a:buChar char="•"/>
                  <a:defRPr/>
                </a:pPr>
                <a:endParaRPr 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spcBef>
                    <a:spcPct val="20000"/>
                  </a:spcBef>
                  <a:buFontTx/>
                  <a:buChar char="•"/>
                  <a:defRPr/>
                </a:pPr>
                <a:endParaRPr 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20000"/>
                </a:spcBef>
                <a:buFontTx/>
                <a:buChar char="•"/>
                <a:defRPr/>
              </a:pPr>
              <a:endParaRPr 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20000"/>
                </a:spcBef>
                <a:buFontTx/>
                <a:buChar char="•"/>
                <a:defRPr/>
              </a:pPr>
              <a:endParaRPr 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20000"/>
                </a:spcBef>
                <a:buFontTx/>
                <a:buChar char="•"/>
                <a:defRPr/>
              </a:pPr>
              <a:endParaRPr lang="en-US"/>
            </a:p>
          </p:txBody>
        </p:sp>
      </p:grpSp>
      <p:sp>
        <p:nvSpPr>
          <p:cNvPr id="8910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Click to edit Master title style</a:t>
            </a:r>
          </a:p>
        </p:txBody>
      </p:sp>
      <p:sp>
        <p:nvSpPr>
          <p:cNvPr id="8910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2E7EC3E8-2049-4961-8B8D-B4BF079008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8898C9-2327-4F54-B46A-6B0CAF746C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AF847B-FC50-4847-B02A-180B4BAF92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B8E283-5320-4609-BBE5-55F0C45FD0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01D0DE-DA54-4CA6-87F8-EBC2C09C0A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8EBEAC-E140-4C29-9AB4-FE308F8F1B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FEB318-8E2A-4673-A772-1F2DBCE203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B41228-D4A7-42A6-89E2-AE1C709230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7B233-5AEE-4E5A-AD45-312A0A14DD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656D9F-15F7-43E8-834A-211F89E468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F831A6-0B55-406F-89B2-683F93B4A9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A8CA12-F74B-4B43-90D8-8632BA51A1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699907-2D23-43A6-9F5A-503B81BFBA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CF791B-2960-46A3-A6E9-CC440CC292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05D6ED-3110-4C09-837C-4F37E1133C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5F00F8-7E4A-4927-BCCC-3605067230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F32956-C6A0-458F-AF0E-9E8F1DB0AD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4087AE-9FD3-4DA9-985C-702AEA2757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9EEAB7-CCD5-40EF-BDEA-2DCEAFA419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FontTx/>
              <a:buNone/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400"/>
            </a:lvl1pPr>
          </a:lstStyle>
          <a:p>
            <a:pPr>
              <a:defRPr/>
            </a:pPr>
            <a:fld id="{A0D7E13F-857F-4F78-A43C-7E404C8E18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3" r:id="rId2"/>
    <p:sldLayoutId id="2147483662" r:id="rId3"/>
    <p:sldLayoutId id="2147483661" r:id="rId4"/>
    <p:sldLayoutId id="2147483660" r:id="rId5"/>
    <p:sldLayoutId id="2147483659" r:id="rId6"/>
    <p:sldLayoutId id="2147483658" r:id="rId7"/>
    <p:sldLayoutId id="2147483657" r:id="rId8"/>
    <p:sldLayoutId id="2147483656" r:id="rId9"/>
    <p:sldLayoutId id="2147483655" r:id="rId10"/>
    <p:sldLayoutId id="214748365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ru-RU" sz="2400">
              <a:latin typeface="Tahoma" pitchFamily="34" charset="0"/>
            </a:endParaRPr>
          </a:p>
        </p:txBody>
      </p:sp>
      <p:sp>
        <p:nvSpPr>
          <p:cNvPr id="8806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ru-RU" sz="2400">
              <a:latin typeface="Tahoma" pitchFamily="34" charset="0"/>
            </a:endParaRPr>
          </a:p>
        </p:txBody>
      </p:sp>
      <p:sp>
        <p:nvSpPr>
          <p:cNvPr id="8806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ru-RU" sz="2400">
              <a:latin typeface="Tahoma" pitchFamily="34" charset="0"/>
            </a:endParaRPr>
          </a:p>
        </p:txBody>
      </p:sp>
      <p:sp>
        <p:nvSpPr>
          <p:cNvPr id="8806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ru-RU" sz="2400">
              <a:latin typeface="Tahoma" pitchFamily="34" charset="0"/>
            </a:endParaRPr>
          </a:p>
        </p:txBody>
      </p:sp>
      <p:sp>
        <p:nvSpPr>
          <p:cNvPr id="8807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ru-RU" sz="2400">
              <a:latin typeface="Tahoma" pitchFamily="34" charset="0"/>
            </a:endParaRPr>
          </a:p>
        </p:txBody>
      </p:sp>
      <p:sp>
        <p:nvSpPr>
          <p:cNvPr id="8807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ru-RU" sz="2400">
              <a:latin typeface="Tahoma" pitchFamily="34" charset="0"/>
            </a:endParaRPr>
          </a:p>
        </p:txBody>
      </p:sp>
      <p:sp>
        <p:nvSpPr>
          <p:cNvPr id="8807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ru-RU" sz="2400">
              <a:latin typeface="Tahoma" pitchFamily="34" charset="0"/>
            </a:endParaRPr>
          </a:p>
        </p:txBody>
      </p:sp>
      <p:sp>
        <p:nvSpPr>
          <p:cNvPr id="133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Click to edit Master title style</a:t>
            </a:r>
          </a:p>
        </p:txBody>
      </p:sp>
      <p:sp>
        <p:nvSpPr>
          <p:cNvPr id="133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</a:p>
        </p:txBody>
      </p:sp>
      <p:sp>
        <p:nvSpPr>
          <p:cNvPr id="8807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4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807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FontTx/>
              <a:buNone/>
              <a:defRPr sz="14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807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400">
                <a:latin typeface="+mn-lt"/>
              </a:defRPr>
            </a:lvl1pPr>
          </a:lstStyle>
          <a:p>
            <a:pPr>
              <a:defRPr/>
            </a:pPr>
            <a:fld id="{CB27DB14-72E9-4402-BC14-0AF2251E1F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4" r:id="rId2"/>
    <p:sldLayoutId id="2147483673" r:id="rId3"/>
    <p:sldLayoutId id="2147483672" r:id="rId4"/>
    <p:sldLayoutId id="2147483671" r:id="rId5"/>
    <p:sldLayoutId id="2147483670" r:id="rId6"/>
    <p:sldLayoutId id="2147483669" r:id="rId7"/>
    <p:sldLayoutId id="2147483668" r:id="rId8"/>
    <p:sldLayoutId id="2147483667" r:id="rId9"/>
    <p:sldLayoutId id="2147483666" r:id="rId10"/>
    <p:sldLayoutId id="214748366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rmstat.am/www.info.am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armdevinfo.am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ddp-ext.worldbank.org/ext/CSIDB/getCountryStatInfoXML?id=51&amp;format=CSIDBSCORE3" TargetMode="Externa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2428875"/>
            <a:ext cx="8351837" cy="1174750"/>
          </a:xfrm>
        </p:spPr>
        <p:txBody>
          <a:bodyPr/>
          <a:lstStyle/>
          <a:p>
            <a:r>
              <a:rPr lang="ru-RU" smtClean="0"/>
              <a:t> </a:t>
            </a:r>
            <a:r>
              <a:rPr lang="en-US" sz="1800" smtClean="0"/>
              <a:t>Sixth Project Working Group (PWG) on Statistics under the</a:t>
            </a:r>
            <a:br>
              <a:rPr lang="en-US" sz="1800" smtClean="0"/>
            </a:br>
            <a:r>
              <a:rPr lang="en-US" sz="1800" smtClean="0"/>
              <a:t>United Nations Special Programme</a:t>
            </a:r>
            <a:br>
              <a:rPr lang="en-US" sz="1800" smtClean="0"/>
            </a:br>
            <a:r>
              <a:rPr lang="en-US" sz="1800" smtClean="0"/>
              <a:t>on the Economies of Central Asia (SPECA)</a:t>
            </a:r>
            <a:br>
              <a:rPr lang="en-US" sz="1800" smtClean="0"/>
            </a:br>
            <a:r>
              <a:rPr lang="en-US" sz="1800" smtClean="0"/>
              <a:t> </a:t>
            </a:r>
            <a:br>
              <a:rPr lang="en-US" sz="1800" smtClean="0"/>
            </a:br>
            <a:r>
              <a:rPr lang="en-US" sz="1800" smtClean="0"/>
              <a:t> Адаптированная Глобальная Оценка   </a:t>
            </a:r>
            <a:br>
              <a:rPr lang="en-US" sz="1800" smtClean="0"/>
            </a:br>
            <a:r>
              <a:rPr lang="en-US" sz="1800" b="1" smtClean="0"/>
              <a:t> </a:t>
            </a:r>
            <a:r>
              <a:rPr lang="en-GB" sz="1800" b="1" smtClean="0"/>
              <a:t>Опыт Армении</a:t>
            </a:r>
            <a:r>
              <a:rPr lang="en-US" sz="1800" smtClean="0"/>
              <a:t/>
            </a:r>
            <a:br>
              <a:rPr lang="en-US" sz="1800" smtClean="0"/>
            </a:br>
            <a:r>
              <a:rPr lang="en-US" sz="1600" smtClean="0"/>
              <a:t/>
            </a:r>
            <a:br>
              <a:rPr lang="en-US" sz="1600" smtClean="0"/>
            </a:br>
            <a:endParaRPr lang="ru-RU" sz="1800" b="1" smtClean="0"/>
          </a:p>
        </p:txBody>
      </p:sp>
      <p:sp>
        <p:nvSpPr>
          <p:cNvPr id="2765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42988" y="5661025"/>
            <a:ext cx="7416800" cy="936625"/>
          </a:xfrm>
        </p:spPr>
        <p:txBody>
          <a:bodyPr/>
          <a:lstStyle/>
          <a:p>
            <a:pPr eaLnBrk="1" hangingPunct="1"/>
            <a:endParaRPr lang="en-GB" sz="1400" b="1" smtClean="0"/>
          </a:p>
          <a:p>
            <a:pPr eaLnBrk="1" hangingPunct="1"/>
            <a:r>
              <a:rPr lang="en-US" sz="1600" b="1" smtClean="0"/>
              <a:t>16</a:t>
            </a:r>
            <a:r>
              <a:rPr lang="ru-RU" sz="1600" b="1" smtClean="0"/>
              <a:t> июня 2011 г</a:t>
            </a:r>
            <a:r>
              <a:rPr lang="en-US" sz="1600" b="1" smtClean="0"/>
              <a:t>.</a:t>
            </a:r>
            <a:r>
              <a:rPr lang="ru-RU" sz="1600" b="1" smtClean="0"/>
              <a:t>, </a:t>
            </a:r>
            <a:r>
              <a:rPr lang="en-US" sz="1600" b="1" smtClean="0"/>
              <a:t>Женева</a:t>
            </a:r>
            <a:r>
              <a:rPr lang="ru-RU" sz="1600" b="1" smtClean="0"/>
              <a:t>, </a:t>
            </a:r>
            <a:r>
              <a:rPr lang="en-US" sz="1600" b="1" smtClean="0"/>
              <a:t>Швейцария</a:t>
            </a:r>
            <a:endParaRPr lang="en-US" sz="1600" smtClean="0"/>
          </a:p>
        </p:txBody>
      </p:sp>
      <p:grpSp>
        <p:nvGrpSpPr>
          <p:cNvPr id="27651" name="Group 4"/>
          <p:cNvGrpSpPr>
            <a:grpSpLocks/>
          </p:cNvGrpSpPr>
          <p:nvPr/>
        </p:nvGrpSpPr>
        <p:grpSpPr bwMode="auto">
          <a:xfrm>
            <a:off x="6929438" y="642938"/>
            <a:ext cx="1316037" cy="593725"/>
            <a:chOff x="5040" y="1872"/>
            <a:chExt cx="1621" cy="972"/>
          </a:xfrm>
        </p:grpSpPr>
        <p:grpSp>
          <p:nvGrpSpPr>
            <p:cNvPr id="27655" name="Group 5"/>
            <p:cNvGrpSpPr>
              <a:grpSpLocks/>
            </p:cNvGrpSpPr>
            <p:nvPr/>
          </p:nvGrpSpPr>
          <p:grpSpPr bwMode="auto">
            <a:xfrm>
              <a:off x="5040" y="1872"/>
              <a:ext cx="1621" cy="864"/>
              <a:chOff x="3060" y="1980"/>
              <a:chExt cx="4501" cy="1980"/>
            </a:xfrm>
          </p:grpSpPr>
          <p:sp>
            <p:nvSpPr>
              <p:cNvPr id="2" name="Rectangle 6"/>
              <p:cNvSpPr>
                <a:spLocks noChangeArrowheads="1"/>
              </p:cNvSpPr>
              <p:nvPr/>
            </p:nvSpPr>
            <p:spPr bwMode="auto">
              <a:xfrm>
                <a:off x="3060" y="1980"/>
                <a:ext cx="4501" cy="1954"/>
              </a:xfrm>
              <a:prstGeom prst="rect">
                <a:avLst/>
              </a:prstGeom>
              <a:gradFill rotWithShape="0">
                <a:gsLst>
                  <a:gs pos="0">
                    <a:srgbClr val="00CCFF">
                      <a:gamma/>
                      <a:tint val="10588"/>
                      <a:invGamma/>
                    </a:srgbClr>
                  </a:gs>
                  <a:gs pos="100000">
                    <a:srgbClr val="00CCFF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333399"/>
                </a:solidFill>
                <a:miter lim="800000"/>
                <a:headEnd/>
                <a:tailEnd/>
              </a:ln>
              <a:effectLst>
                <a:outerShdw dist="107763" dir="18900000" algn="ctr" rotWithShape="0">
                  <a:srgbClr val="333399"/>
                </a:outerShdw>
              </a:effectLst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Char char="•"/>
                  <a:defRPr/>
                </a:pPr>
                <a:endParaRPr lang="en-US"/>
              </a:p>
            </p:txBody>
          </p:sp>
          <p:sp>
            <p:nvSpPr>
              <p:cNvPr id="27658" name="Line 7"/>
              <p:cNvSpPr>
                <a:spLocks noChangeShapeType="1"/>
              </p:cNvSpPr>
              <p:nvPr/>
            </p:nvSpPr>
            <p:spPr bwMode="auto">
              <a:xfrm>
                <a:off x="3061" y="3240"/>
                <a:ext cx="1080" cy="1"/>
              </a:xfrm>
              <a:prstGeom prst="line">
                <a:avLst/>
              </a:prstGeom>
              <a:noFill/>
              <a:ln w="28575">
                <a:solidFill>
                  <a:srgbClr val="3333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59" name="Line 8"/>
              <p:cNvSpPr>
                <a:spLocks noChangeShapeType="1"/>
              </p:cNvSpPr>
              <p:nvPr/>
            </p:nvSpPr>
            <p:spPr bwMode="auto">
              <a:xfrm flipV="1">
                <a:off x="4140" y="2700"/>
                <a:ext cx="540" cy="540"/>
              </a:xfrm>
              <a:prstGeom prst="line">
                <a:avLst/>
              </a:prstGeom>
              <a:noFill/>
              <a:ln w="28575">
                <a:solidFill>
                  <a:srgbClr val="3333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60" name="Line 9"/>
              <p:cNvSpPr>
                <a:spLocks noChangeShapeType="1"/>
              </p:cNvSpPr>
              <p:nvPr/>
            </p:nvSpPr>
            <p:spPr bwMode="auto">
              <a:xfrm>
                <a:off x="4680" y="2700"/>
                <a:ext cx="360" cy="540"/>
              </a:xfrm>
              <a:prstGeom prst="line">
                <a:avLst/>
              </a:prstGeom>
              <a:noFill/>
              <a:ln w="28575">
                <a:solidFill>
                  <a:srgbClr val="3333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61" name="Line 10"/>
              <p:cNvSpPr>
                <a:spLocks noChangeShapeType="1"/>
              </p:cNvSpPr>
              <p:nvPr/>
            </p:nvSpPr>
            <p:spPr bwMode="auto">
              <a:xfrm flipV="1">
                <a:off x="5041" y="2340"/>
                <a:ext cx="900" cy="900"/>
              </a:xfrm>
              <a:prstGeom prst="line">
                <a:avLst/>
              </a:prstGeom>
              <a:noFill/>
              <a:ln w="28575">
                <a:solidFill>
                  <a:srgbClr val="3333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62" name="Line 11"/>
              <p:cNvSpPr>
                <a:spLocks noChangeShapeType="1"/>
              </p:cNvSpPr>
              <p:nvPr/>
            </p:nvSpPr>
            <p:spPr bwMode="auto">
              <a:xfrm>
                <a:off x="5940" y="2340"/>
                <a:ext cx="540" cy="900"/>
              </a:xfrm>
              <a:prstGeom prst="line">
                <a:avLst/>
              </a:prstGeom>
              <a:noFill/>
              <a:ln w="28575">
                <a:solidFill>
                  <a:srgbClr val="3333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63" name="Line 12"/>
              <p:cNvSpPr>
                <a:spLocks noChangeShapeType="1"/>
              </p:cNvSpPr>
              <p:nvPr/>
            </p:nvSpPr>
            <p:spPr bwMode="auto">
              <a:xfrm>
                <a:off x="6481" y="3240"/>
                <a:ext cx="1080" cy="1"/>
              </a:xfrm>
              <a:prstGeom prst="line">
                <a:avLst/>
              </a:prstGeom>
              <a:noFill/>
              <a:ln w="28575">
                <a:solidFill>
                  <a:srgbClr val="3333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5040" y="2448"/>
              <a:ext cx="1556" cy="3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900" i="1">
                  <a:latin typeface="Arial Armenian"/>
                </a:rPr>
                <a:t>Ðì            SA</a:t>
              </a:r>
            </a:p>
            <a:p>
              <a:endParaRPr lang="ru-RU" sz="2400"/>
            </a:p>
          </p:txBody>
        </p:sp>
      </p:grpSp>
      <p:sp>
        <p:nvSpPr>
          <p:cNvPr id="27652" name="Rectangle 16"/>
          <p:cNvSpPr>
            <a:spLocks noChangeArrowheads="1"/>
          </p:cNvSpPr>
          <p:nvPr/>
        </p:nvSpPr>
        <p:spPr bwMode="auto">
          <a:xfrm>
            <a:off x="0" y="285273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endParaRPr lang="en-US"/>
          </a:p>
        </p:txBody>
      </p:sp>
      <p:sp>
        <p:nvSpPr>
          <p:cNvPr id="27653" name="Rectangle 23"/>
          <p:cNvSpPr>
            <a:spLocks noChangeArrowheads="1"/>
          </p:cNvSpPr>
          <p:nvPr/>
        </p:nvSpPr>
        <p:spPr bwMode="auto">
          <a:xfrm>
            <a:off x="2051050" y="4437063"/>
            <a:ext cx="5473700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GB" sz="1600" b="1"/>
              <a:t>   Национальная Статистическая Служба  Армении</a:t>
            </a:r>
            <a:endParaRPr lang="en-US" sz="1600" b="1"/>
          </a:p>
        </p:txBody>
      </p:sp>
      <p:pic>
        <p:nvPicPr>
          <p:cNvPr id="27654" name="Picture 14" descr="arm_fla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" y="642938"/>
            <a:ext cx="1439863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ChangeArrowheads="1"/>
          </p:cNvSpPr>
          <p:nvPr>
            <p:ph type="title"/>
          </p:nvPr>
        </p:nvSpPr>
        <p:spPr>
          <a:xfrm>
            <a:off x="1350963" y="0"/>
            <a:ext cx="7793037" cy="1462088"/>
          </a:xfrm>
        </p:spPr>
        <p:txBody>
          <a:bodyPr/>
          <a:lstStyle/>
          <a:p>
            <a:pPr eaLnBrk="1" hangingPunct="1"/>
            <a:r>
              <a:rPr lang="en-GB" sz="3600" smtClean="0"/>
              <a:t>Вызовы </a:t>
            </a:r>
            <a:endParaRPr lang="ru-RU" sz="3600" smtClean="0"/>
          </a:p>
        </p:txBody>
      </p:sp>
      <p:sp>
        <p:nvSpPr>
          <p:cNvPr id="368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7450" y="1844675"/>
            <a:ext cx="7772400" cy="48704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200" smtClean="0"/>
              <a:t>Закон “О Государсвенной Статистике” нуждается в усовершенствовании, особенно, по части  координации </a:t>
            </a:r>
            <a:r>
              <a:rPr lang="en-US" sz="2200" smtClean="0"/>
              <a:t>функционирования </a:t>
            </a:r>
            <a:r>
              <a:rPr lang="ru-RU" sz="2200" smtClean="0"/>
              <a:t>административных регистров и повышения роли НСС РА в методологическом влиянии на них.</a:t>
            </a:r>
            <a:endParaRPr lang="en-US" sz="2200" smtClean="0"/>
          </a:p>
          <a:p>
            <a:pPr eaLnBrk="1" hangingPunct="1">
              <a:lnSpc>
                <a:spcPct val="80000"/>
              </a:lnSpc>
            </a:pPr>
            <a:r>
              <a:rPr lang="en-US" sz="2200" smtClean="0"/>
              <a:t>Формирование административных регистров во всех учреждениях, имеющих административные полномочия.</a:t>
            </a:r>
          </a:p>
          <a:p>
            <a:pPr eaLnBrk="1" hangingPunct="1">
              <a:lnSpc>
                <a:spcPct val="80000"/>
              </a:lnSpc>
            </a:pPr>
            <a:r>
              <a:rPr lang="en-US" sz="2200" smtClean="0"/>
              <a:t>Обеспечение сопоставимости данных всех административных регистров на основе применения единого идентификационного кодирования и классификаций.</a:t>
            </a:r>
          </a:p>
          <a:p>
            <a:pPr eaLnBrk="1" hangingPunct="1">
              <a:lnSpc>
                <a:spcPct val="80000"/>
              </a:lnSpc>
            </a:pPr>
            <a:r>
              <a:rPr lang="en-US" sz="2200" smtClean="0"/>
              <a:t>Создание в рамках НСС РА специального отдела, занимающегося обучением по качеству и разработкой общей политики по качеству.</a:t>
            </a:r>
          </a:p>
          <a:p>
            <a:pPr eaLnBrk="1" hangingPunct="1">
              <a:lnSpc>
                <a:spcPct val="80000"/>
              </a:lnSpc>
            </a:pPr>
            <a:endParaRPr lang="ru-RU" sz="2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Спасибо </a:t>
            </a:r>
            <a:endParaRPr lang="ru-RU" smtClean="0"/>
          </a:p>
        </p:txBody>
      </p:sp>
      <p:pic>
        <p:nvPicPr>
          <p:cNvPr id="37890" name="Picture 3" descr="NSSBuilding"/>
          <p:cNvPicPr>
            <a:picLocks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96913" y="2662238"/>
            <a:ext cx="3603625" cy="2466975"/>
          </a:xfrm>
        </p:spPr>
      </p:pic>
      <p:sp>
        <p:nvSpPr>
          <p:cNvPr id="3789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39561" tIns="152352" bIns="38088" anchor="ctr"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endParaRPr lang="en-US"/>
          </a:p>
        </p:txBody>
      </p:sp>
      <p:sp>
        <p:nvSpPr>
          <p:cNvPr id="37892" name="Rectangle 5"/>
          <p:cNvSpPr>
            <a:spLocks noChangeArrowheads="1"/>
          </p:cNvSpPr>
          <p:nvPr/>
        </p:nvSpPr>
        <p:spPr bwMode="auto">
          <a:xfrm>
            <a:off x="4643438" y="2420938"/>
            <a:ext cx="4176712" cy="317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 b="1"/>
              <a:t>Национальная Статистическая Служба  Республики Армения</a:t>
            </a:r>
            <a:endParaRPr lang="en-US" sz="2000">
              <a:latin typeface="Arial" charset="0"/>
            </a:endParaRPr>
          </a:p>
          <a:p>
            <a:r>
              <a:rPr lang="en-US" sz="1800">
                <a:latin typeface="Arial" charset="0"/>
              </a:rPr>
              <a:t>г. Ереван, 0010, проспект Республики, Дом правительства 3,  </a:t>
            </a:r>
            <a:br>
              <a:rPr lang="en-US" sz="1800">
                <a:latin typeface="Arial" charset="0"/>
              </a:rPr>
            </a:br>
            <a:r>
              <a:rPr lang="en-US" sz="1800">
                <a:latin typeface="Arial" charset="0"/>
              </a:rPr>
              <a:t>Телефон: (37410) 524 213</a:t>
            </a:r>
            <a:br>
              <a:rPr lang="en-US" sz="1800">
                <a:latin typeface="Arial" charset="0"/>
              </a:rPr>
            </a:br>
            <a:r>
              <a:rPr lang="en-US" sz="1800">
                <a:latin typeface="Arial" charset="0"/>
              </a:rPr>
              <a:t>Факс: (37410) 521 921 </a:t>
            </a:r>
            <a:br>
              <a:rPr lang="en-US" sz="1800">
                <a:latin typeface="Arial" charset="0"/>
              </a:rPr>
            </a:br>
            <a:r>
              <a:rPr lang="en-US" sz="1800">
                <a:latin typeface="Arial" charset="0"/>
              </a:rPr>
              <a:t>Эл. почта: armstat@sci.am</a:t>
            </a:r>
            <a:endParaRPr lang="en-US" sz="1800" b="1">
              <a:solidFill>
                <a:schemeClr val="accent2"/>
              </a:solidFill>
              <a:latin typeface="Arial" charset="0"/>
            </a:endParaRPr>
          </a:p>
          <a:p>
            <a:r>
              <a:rPr lang="en-US" sz="1800">
                <a:solidFill>
                  <a:schemeClr val="tx2"/>
                </a:solidFill>
                <a:latin typeface="Arial" charset="0"/>
              </a:rPr>
              <a:t>Интернет</a:t>
            </a:r>
            <a:r>
              <a:rPr lang="en-US" sz="1800">
                <a:solidFill>
                  <a:schemeClr val="accent2"/>
                </a:solidFill>
                <a:latin typeface="Arial" charset="0"/>
              </a:rPr>
              <a:t>: </a:t>
            </a:r>
            <a:r>
              <a:rPr lang="en-US" sz="1800">
                <a:solidFill>
                  <a:schemeClr val="accent2"/>
                </a:solidFill>
                <a:latin typeface="Arial" charset="0"/>
                <a:hlinkClick r:id="rId3"/>
              </a:rPr>
              <a:t>http://www.armstat.am/www.info.am/</a:t>
            </a:r>
            <a:endParaRPr lang="en-US" sz="1800">
              <a:solidFill>
                <a:schemeClr val="accent2"/>
              </a:solidFill>
              <a:latin typeface="Arial" charset="0"/>
            </a:endParaRPr>
          </a:p>
          <a:p>
            <a:r>
              <a:rPr lang="en-US" sz="1800">
                <a:solidFill>
                  <a:schemeClr val="accent2"/>
                </a:solidFill>
                <a:latin typeface="Arial" charset="0"/>
                <a:hlinkClick r:id="rId4"/>
              </a:rPr>
              <a:t>www</a:t>
            </a:r>
            <a:r>
              <a:rPr lang="ru-RU" sz="1800">
                <a:solidFill>
                  <a:schemeClr val="accent2"/>
                </a:solidFill>
                <a:latin typeface="Arial" charset="0"/>
                <a:hlinkClick r:id="rId4"/>
              </a:rPr>
              <a:t>.</a:t>
            </a:r>
            <a:r>
              <a:rPr lang="en-US" sz="1800">
                <a:solidFill>
                  <a:schemeClr val="accent2"/>
                </a:solidFill>
                <a:latin typeface="Arial" charset="0"/>
                <a:hlinkClick r:id="rId4"/>
              </a:rPr>
              <a:t>armdevinfo</a:t>
            </a:r>
            <a:r>
              <a:rPr lang="ru-RU" sz="1800">
                <a:solidFill>
                  <a:schemeClr val="accent2"/>
                </a:solidFill>
                <a:latin typeface="Arial" charset="0"/>
                <a:hlinkClick r:id="rId4"/>
              </a:rPr>
              <a:t>.</a:t>
            </a:r>
            <a:r>
              <a:rPr lang="en-US" sz="1800">
                <a:solidFill>
                  <a:schemeClr val="accent2"/>
                </a:solidFill>
                <a:latin typeface="Arial" charset="0"/>
                <a:hlinkClick r:id="rId4"/>
              </a:rPr>
              <a:t>am</a:t>
            </a:r>
            <a:r>
              <a:rPr lang="en-US" sz="1800">
                <a:solidFill>
                  <a:schemeClr val="accent2"/>
                </a:solidFill>
                <a:latin typeface="Arial" charset="0"/>
              </a:rPr>
              <a:t> </a:t>
            </a:r>
          </a:p>
          <a:p>
            <a:endParaRPr lang="ru-RU" sz="1800">
              <a:solidFill>
                <a:schemeClr val="accent2"/>
              </a:solidFill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/>
          </p:nvPr>
        </p:nvSpPr>
        <p:spPr>
          <a:xfrm>
            <a:off x="1187450" y="404813"/>
            <a:ext cx="7793038" cy="1033462"/>
          </a:xfrm>
        </p:spPr>
        <p:txBody>
          <a:bodyPr/>
          <a:lstStyle/>
          <a:p>
            <a:pPr eaLnBrk="1" hangingPunct="1"/>
            <a:r>
              <a:rPr lang="en-US" sz="4000" smtClean="0"/>
              <a:t/>
            </a:r>
            <a:br>
              <a:rPr lang="en-US" sz="4000" smtClean="0"/>
            </a:br>
            <a:r>
              <a:rPr lang="en-US" sz="2800" smtClean="0"/>
              <a:t>Оценка ка</a:t>
            </a:r>
            <a:r>
              <a:rPr lang="ru-RU" sz="2800" smtClean="0"/>
              <a:t>ч</a:t>
            </a:r>
            <a:r>
              <a:rPr lang="en-US" sz="2800" smtClean="0"/>
              <a:t>ества Армянской статистики-МВФ</a:t>
            </a:r>
            <a:endParaRPr lang="ru-RU" sz="2800" smtClean="0"/>
          </a:p>
        </p:txBody>
      </p:sp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7450" y="1484313"/>
            <a:ext cx="7956550" cy="48704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smtClean="0"/>
              <a:t>За последние годы ка</a:t>
            </a:r>
            <a:r>
              <a:rPr lang="ru-RU" sz="2000" smtClean="0"/>
              <a:t>ч</a:t>
            </a:r>
            <a:r>
              <a:rPr lang="en-US" sz="2000" smtClean="0"/>
              <a:t>ество Армянской статистики было оценено несколько раз: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Эксперты МВФ поготовили от</a:t>
            </a:r>
            <a:r>
              <a:rPr lang="ru-RU" sz="2000" smtClean="0"/>
              <a:t>ч</a:t>
            </a:r>
            <a:r>
              <a:rPr lang="en-US" sz="2000" smtClean="0"/>
              <a:t>ет по итогам миссии, проведенной в 2008 г. - “</a:t>
            </a:r>
            <a:r>
              <a:rPr lang="en-GB" sz="2000" smtClean="0"/>
              <a:t>Report on the Observance of Standards and Codes (ROSC) on Data Module for the Republic of Armenia by International Monetary Fund (IMF Country Report No. 09/50, February 2009)” http://www.imf.org/external/pubs/ft/scr/2009/ct0950.pdf</a:t>
            </a:r>
          </a:p>
          <a:p>
            <a:pPr eaLnBrk="1" hangingPunct="1">
              <a:lnSpc>
                <a:spcPct val="80000"/>
              </a:lnSpc>
            </a:pPr>
            <a:r>
              <a:rPr lang="en-GB" sz="2000" smtClean="0"/>
              <a:t>От</a:t>
            </a:r>
            <a:r>
              <a:rPr lang="ru-RU" sz="2000" smtClean="0"/>
              <a:t>ч</a:t>
            </a:r>
            <a:r>
              <a:rPr lang="en-US" sz="2000" smtClean="0"/>
              <a:t>ет утверждает,</a:t>
            </a:r>
            <a:r>
              <a:rPr lang="ru-RU" sz="2000" smtClean="0"/>
              <a:t>ч</a:t>
            </a:r>
            <a:r>
              <a:rPr lang="en-US" sz="2000" smtClean="0"/>
              <a:t>то </a:t>
            </a:r>
            <a:r>
              <a:rPr lang="ru-RU" sz="2000" smtClean="0"/>
              <a:t>НСС РА</a:t>
            </a:r>
            <a:r>
              <a:rPr lang="en-GB" sz="2000" smtClean="0"/>
              <a:t> имеет соответсвующие институциональные предпосылки </a:t>
            </a:r>
            <a:r>
              <a:rPr lang="en-US" sz="2000" smtClean="0"/>
              <a:t>ка</a:t>
            </a:r>
            <a:r>
              <a:rPr lang="ru-RU" sz="2000" smtClean="0"/>
              <a:t>ч</a:t>
            </a:r>
            <a:r>
              <a:rPr lang="en-US" sz="2000" smtClean="0"/>
              <a:t>ества – надлежащее статисти</a:t>
            </a:r>
            <a:r>
              <a:rPr lang="ru-RU" sz="2000" smtClean="0"/>
              <a:t>ч</a:t>
            </a:r>
            <a:r>
              <a:rPr lang="en-US" sz="2000" smtClean="0"/>
              <a:t>еское законодательство, статисти</a:t>
            </a:r>
            <a:r>
              <a:rPr lang="ru-RU" sz="2000" smtClean="0"/>
              <a:t>ч</a:t>
            </a:r>
            <a:r>
              <a:rPr lang="en-US" sz="2000" smtClean="0"/>
              <a:t>ескую программу, активную коммуникацию с основными пользователями статистики. Данные в таких областях статистики как национальные с</a:t>
            </a:r>
            <a:r>
              <a:rPr lang="ru-RU" sz="2000" smtClean="0"/>
              <a:t>ч</a:t>
            </a:r>
            <a:r>
              <a:rPr lang="en-US" sz="2000" smtClean="0"/>
              <a:t>ета, индекс потребительских цен, индекс цен производителей, статистика финансов правительства, монетарная статистика и статистика платежного баланса удовлетворяют требования ка</a:t>
            </a:r>
            <a:r>
              <a:rPr lang="ru-RU" sz="2000" smtClean="0"/>
              <a:t>ч</a:t>
            </a:r>
            <a:r>
              <a:rPr lang="en-US" sz="2000" smtClean="0"/>
              <a:t>ества относительно международных стандартов и измерений МВФ по Рамкам Оценки Качества Данных (Data Quality Assessment Framework). </a:t>
            </a:r>
            <a:endParaRPr lang="ru-RU" sz="2000" smtClean="0"/>
          </a:p>
          <a:p>
            <a:pPr eaLnBrk="1" hangingPunct="1">
              <a:lnSpc>
                <a:spcPct val="80000"/>
              </a:lnSpc>
            </a:pPr>
            <a:endParaRPr lang="ru-RU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Оценка Всемирного Банка </a:t>
            </a:r>
            <a:endParaRPr lang="ru-RU" sz="3600" smtClean="0"/>
          </a:p>
        </p:txBody>
      </p:sp>
      <p:sp>
        <p:nvSpPr>
          <p:cNvPr id="296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1714500"/>
            <a:ext cx="7772400" cy="4418013"/>
          </a:xfrm>
        </p:spPr>
        <p:txBody>
          <a:bodyPr/>
          <a:lstStyle/>
          <a:p>
            <a:pPr eaLnBrk="1" hangingPunct="1"/>
            <a:r>
              <a:rPr lang="en-US" sz="2800" smtClean="0"/>
              <a:t>TFSCB Грант Всемирного Банка (ВБ) NoTF091206 “Разработка Статистического Мастер Плана и Техническая помощь для укрепления </a:t>
            </a:r>
            <a:r>
              <a:rPr lang="ru-RU" sz="2800" smtClean="0"/>
              <a:t>статистическ</a:t>
            </a:r>
            <a:r>
              <a:rPr lang="en-US" sz="2800" smtClean="0"/>
              <a:t>ого потенциала” – 2008-2009 гг.</a:t>
            </a:r>
          </a:p>
          <a:p>
            <a:pPr eaLnBrk="1" hangingPunct="1"/>
            <a:r>
              <a:rPr lang="en-US" sz="2800" smtClean="0"/>
              <a:t>Оценка </a:t>
            </a:r>
            <a:r>
              <a:rPr lang="ru-RU" sz="2800" smtClean="0"/>
              <a:t>статистическ</a:t>
            </a:r>
            <a:r>
              <a:rPr lang="en-US" sz="2800" smtClean="0"/>
              <a:t>ой системы и диалога Пользователь-Предоставляющий Данные</a:t>
            </a:r>
          </a:p>
          <a:p>
            <a:pPr eaLnBrk="1" hangingPunct="1"/>
            <a:r>
              <a:rPr lang="en-US" sz="2800" smtClean="0"/>
              <a:t>Разработка Национального С</a:t>
            </a:r>
            <a:r>
              <a:rPr lang="ru-RU" sz="2800" smtClean="0"/>
              <a:t>татистическ</a:t>
            </a:r>
            <a:r>
              <a:rPr lang="en-US" sz="2800" smtClean="0"/>
              <a:t>ого Мастер Плана</a:t>
            </a:r>
            <a:endParaRPr lang="ru-RU" sz="280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smtClean="0"/>
              <a:t>                                 Всемирный Банк</a:t>
            </a:r>
            <a:br>
              <a:rPr lang="en-US" sz="2000" smtClean="0"/>
            </a:br>
            <a:r>
              <a:rPr lang="en-US" sz="2000" smtClean="0"/>
              <a:t>Обобщенное описание показателя статистического потенциала</a:t>
            </a:r>
            <a:br>
              <a:rPr lang="en-US" sz="2000" smtClean="0"/>
            </a:br>
            <a:r>
              <a:rPr lang="en-US" sz="2000" smtClean="0"/>
              <a:t>                                       Армения </a:t>
            </a:r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>
          <a:xfrm>
            <a:off x="1042988" y="1557338"/>
            <a:ext cx="7961312" cy="5072062"/>
          </a:xfrm>
        </p:spPr>
        <p:txBody>
          <a:bodyPr/>
          <a:lstStyle/>
          <a:p>
            <a:r>
              <a:rPr lang="en-US" sz="2000" smtClean="0"/>
              <a:t>Показатель статистического потенциала 2010 г. </a:t>
            </a:r>
            <a:br>
              <a:rPr lang="en-US" sz="2000" smtClean="0"/>
            </a:br>
            <a:r>
              <a:rPr lang="en-US" sz="2000" smtClean="0"/>
              <a:t>(по шкале  0 -100) </a:t>
            </a:r>
          </a:p>
          <a:p>
            <a:r>
              <a:rPr lang="en-US" sz="2000" b="1" smtClean="0"/>
              <a:t>Показатель                                     Армения  Все страны</a:t>
            </a:r>
            <a:r>
              <a:rPr lang="en-US" sz="1800" b="1" smtClean="0"/>
              <a:t>**</a:t>
            </a:r>
          </a:p>
          <a:p>
            <a:r>
              <a:rPr lang="en-US" sz="2000" b="1" smtClean="0"/>
              <a:t>Общий                                                     </a:t>
            </a:r>
            <a:r>
              <a:rPr lang="en-US" sz="2000" smtClean="0"/>
              <a:t>93            65</a:t>
            </a:r>
          </a:p>
          <a:p>
            <a:r>
              <a:rPr lang="en-US" sz="2000" b="1" smtClean="0"/>
              <a:t>Методология                                          </a:t>
            </a:r>
            <a:r>
              <a:rPr lang="en-US" sz="2000" smtClean="0"/>
              <a:t>100          56</a:t>
            </a:r>
          </a:p>
          <a:p>
            <a:r>
              <a:rPr lang="en-US" sz="2000" b="1" smtClean="0"/>
              <a:t>Источники данных                                </a:t>
            </a:r>
            <a:r>
              <a:rPr lang="en-US" sz="2000" smtClean="0"/>
              <a:t>80            62</a:t>
            </a:r>
          </a:p>
          <a:p>
            <a:r>
              <a:rPr lang="en-US" sz="2000" b="1" smtClean="0"/>
              <a:t>Периодичность и своевременность   </a:t>
            </a:r>
            <a:r>
              <a:rPr lang="en-US" sz="2000" smtClean="0"/>
              <a:t>100          78</a:t>
            </a:r>
          </a:p>
          <a:p>
            <a:r>
              <a:rPr lang="en-US" sz="1800" i="1" smtClean="0"/>
              <a:t>** Все страны включают страны  IDA/IBRD с низким и средним  доходом и населением свыше 1 миллион (147 стран).</a:t>
            </a:r>
            <a:endParaRPr lang="en-US" sz="1800" smtClean="0"/>
          </a:p>
          <a:p>
            <a:r>
              <a:rPr lang="en-US" sz="1800" smtClean="0"/>
              <a:t>Согласно показателю статистического потенциала ВБ показатель для Армении – 93, что базируется  на методологии (100), источниках данных (80), периодичности (100). Недостаток 20-ти баллов в источниках данных - из-за  отсутствия  Сельскохозяйственной Переписи. </a:t>
            </a:r>
          </a:p>
          <a:p>
            <a:r>
              <a:rPr lang="en-US" sz="1400" u="sng" smtClean="0">
                <a:hlinkClick r:id="rId2"/>
              </a:rPr>
              <a:t>http://ddp-ext.worldbank.org/ext/CSIDB/getCountryStatInfoXML?id=51&amp;format=CSIDBSCORE3</a:t>
            </a:r>
            <a:endParaRPr lang="en-US" sz="1400" smtClean="0"/>
          </a:p>
          <a:p>
            <a:endParaRPr lang="en-US" sz="200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>
          <a:xfrm>
            <a:off x="1150938" y="285750"/>
            <a:ext cx="7793037" cy="1500188"/>
          </a:xfrm>
        </p:spPr>
        <p:txBody>
          <a:bodyPr/>
          <a:lstStyle/>
          <a:p>
            <a:r>
              <a:rPr lang="en-US" sz="2400" smtClean="0"/>
              <a:t>Глобальная Оценка Армянской статистики – Евростат, Европейская Ассоциация Свободной Торговли ,</a:t>
            </a:r>
            <a:r>
              <a:rPr lang="en-GB" sz="2400" smtClean="0"/>
              <a:t> </a:t>
            </a:r>
            <a:r>
              <a:rPr lang="en-US" sz="2400" smtClean="0"/>
              <a:t>Экономи</a:t>
            </a:r>
            <a:r>
              <a:rPr lang="ru-RU" sz="2400" smtClean="0"/>
              <a:t>ч</a:t>
            </a:r>
            <a:r>
              <a:rPr lang="en-US" sz="2400" smtClean="0"/>
              <a:t>еская Комиссия для Европы ООН 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1182688" y="1857375"/>
            <a:ext cx="7772400" cy="4275138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800" smtClean="0"/>
              <a:t> </a:t>
            </a:r>
            <a:r>
              <a:rPr lang="en-US" sz="2000" smtClean="0"/>
              <a:t>Армянская статистика прошла другую Глобальную Оценку, проведенную консультантами Евростата, Европейской Ассоциации Свободной Торговли (EFTA) и Экономи</a:t>
            </a:r>
            <a:r>
              <a:rPr lang="ru-RU" sz="2000" smtClean="0"/>
              <a:t>ч</a:t>
            </a:r>
            <a:r>
              <a:rPr lang="en-US" sz="2000" smtClean="0"/>
              <a:t>еской Комиссии для Европы ООН </a:t>
            </a:r>
            <a:r>
              <a:rPr lang="en-GB" sz="2000" smtClean="0"/>
              <a:t>(UNECE) в январе 2009 г.</a:t>
            </a:r>
            <a:endParaRPr lang="en-US" sz="20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Были отмечены высокая профессиональная независимость НСС РА, готовность обеспечить высокое качество данных, соответствие системы классификаций и стандартов международным стандартам и классификациям.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Были отмечены для усовершенствования – методы сбора данных, управление качеством и система обучения, а также следующие ключевые области статистики:  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Индексы цен: потребительских, производителей и особенно индексы цен строительства</a:t>
            </a:r>
            <a:r>
              <a:rPr lang="en-GB" sz="2000" smtClean="0"/>
              <a:t>, </a:t>
            </a:r>
          </a:p>
          <a:p>
            <a:pPr eaLnBrk="1" hangingPunct="1">
              <a:lnSpc>
                <a:spcPct val="80000"/>
              </a:lnSpc>
            </a:pPr>
            <a:r>
              <a:rPr lang="en-GB" sz="2000" smtClean="0"/>
              <a:t>Полнота </a:t>
            </a:r>
            <a:r>
              <a:rPr lang="en-US" sz="2000" smtClean="0"/>
              <a:t>национальных с</a:t>
            </a:r>
            <a:r>
              <a:rPr lang="ru-RU" sz="2000" smtClean="0"/>
              <a:t>ч</a:t>
            </a:r>
            <a:r>
              <a:rPr lang="en-US" sz="2000" smtClean="0"/>
              <a:t>етов и квартальных с</a:t>
            </a:r>
            <a:r>
              <a:rPr lang="ru-RU" sz="2000" smtClean="0"/>
              <a:t>ч</a:t>
            </a:r>
            <a:r>
              <a:rPr lang="en-US" sz="2000" smtClean="0"/>
              <a:t>етов,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П</a:t>
            </a:r>
            <a:r>
              <a:rPr lang="en-GB" sz="2000" smtClean="0"/>
              <a:t>остроение статистических регистров.</a:t>
            </a:r>
            <a:endParaRPr lang="ru-RU" sz="2000" smtClean="0"/>
          </a:p>
          <a:p>
            <a:endParaRPr lang="en-US" sz="200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>
          <a:xfrm>
            <a:off x="1116013" y="476250"/>
            <a:ext cx="7793037" cy="1104900"/>
          </a:xfrm>
        </p:spPr>
        <p:txBody>
          <a:bodyPr/>
          <a:lstStyle/>
          <a:p>
            <a:r>
              <a:rPr lang="ru-RU" sz="2400" smtClean="0"/>
              <a:t>ENP/TWINING “Укрепление национальной статистической системы</a:t>
            </a:r>
            <a:r>
              <a:rPr lang="en-US" sz="2400" smtClean="0"/>
              <a:t> Армении</a:t>
            </a:r>
            <a:r>
              <a:rPr lang="ru-RU" sz="2400" smtClean="0"/>
              <a:t>”</a:t>
            </a:r>
            <a:r>
              <a:rPr lang="en-US" sz="2400" smtClean="0"/>
              <a:t>,</a:t>
            </a:r>
            <a:r>
              <a:rPr lang="ru-RU" sz="2400" smtClean="0"/>
              <a:t> </a:t>
            </a:r>
            <a:r>
              <a:rPr lang="en-US" sz="2400" smtClean="0"/>
              <a:t> 2011-2012 гг.</a:t>
            </a:r>
          </a:p>
        </p:txBody>
      </p:sp>
      <p:sp>
        <p:nvSpPr>
          <p:cNvPr id="32770" name="Content Placeholder 2"/>
          <p:cNvSpPr>
            <a:spLocks noGrp="1"/>
          </p:cNvSpPr>
          <p:nvPr>
            <p:ph idx="1"/>
          </p:nvPr>
        </p:nvSpPr>
        <p:spPr>
          <a:xfrm>
            <a:off x="1182688" y="1785938"/>
            <a:ext cx="7961312" cy="5072062"/>
          </a:xfrm>
        </p:spPr>
        <p:txBody>
          <a:bodyPr/>
          <a:lstStyle/>
          <a:p>
            <a:r>
              <a:rPr lang="en-US" sz="2200" smtClean="0"/>
              <a:t>Партнеры: Статистика Дании (главный партнер), Германии (младший партнер), Финляндии, Швеции, Латвии и Литвы.</a:t>
            </a:r>
          </a:p>
          <a:p>
            <a:r>
              <a:rPr lang="en-US" sz="2200" smtClean="0"/>
              <a:t>Компоненты: </a:t>
            </a:r>
          </a:p>
          <a:p>
            <a:r>
              <a:rPr lang="en-US" sz="2200" smtClean="0"/>
              <a:t>1. управление качеством </a:t>
            </a:r>
          </a:p>
          <a:p>
            <a:r>
              <a:rPr lang="en-US" sz="2200" smtClean="0"/>
              <a:t>2. бизнес статистика – снижение нагрузки на респондентов</a:t>
            </a:r>
          </a:p>
          <a:p>
            <a:r>
              <a:rPr lang="en-US" sz="2200" smtClean="0"/>
              <a:t>3. сельскохозяйственная перепись</a:t>
            </a:r>
          </a:p>
          <a:p>
            <a:r>
              <a:rPr lang="en-US" sz="2200" smtClean="0"/>
              <a:t>4. внедрение гармонизированного индекса потребительских цен</a:t>
            </a:r>
          </a:p>
          <a:p>
            <a:r>
              <a:rPr lang="en-US" sz="2200" smtClean="0"/>
              <a:t>5. п</a:t>
            </a:r>
            <a:r>
              <a:rPr lang="en-GB" sz="2200" smtClean="0"/>
              <a:t>олнота </a:t>
            </a:r>
            <a:r>
              <a:rPr lang="en-US" sz="2200" smtClean="0"/>
              <a:t>национальных с</a:t>
            </a:r>
            <a:r>
              <a:rPr lang="ru-RU" sz="2200" smtClean="0"/>
              <a:t>ч</a:t>
            </a:r>
            <a:r>
              <a:rPr lang="en-US" sz="2200" smtClean="0"/>
              <a:t>етов </a:t>
            </a:r>
          </a:p>
          <a:p>
            <a:r>
              <a:rPr lang="en-US" sz="2200" smtClean="0"/>
              <a:t>6. статистика информационного общесва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smtClean="0"/>
              <a:t/>
            </a:r>
            <a:br>
              <a:rPr lang="ru-RU" sz="2400" smtClean="0"/>
            </a:br>
            <a:r>
              <a:rPr lang="en-US" smtClean="0"/>
              <a:t> </a:t>
            </a:r>
            <a:r>
              <a:rPr lang="ru-RU" smtClean="0"/>
              <a:t/>
            </a:r>
            <a:br>
              <a:rPr lang="ru-RU" smtClean="0"/>
            </a:br>
            <a:r>
              <a:rPr lang="en-US" sz="2400" smtClean="0"/>
              <a:t>Оценка управления качеством - </a:t>
            </a:r>
            <a:r>
              <a:rPr lang="ru-RU" sz="2400" smtClean="0"/>
              <a:t>ENP/TWINING “Укрепление национальной статистической системы</a:t>
            </a:r>
            <a:r>
              <a:rPr lang="en-US" sz="2400" smtClean="0"/>
              <a:t> Армении</a:t>
            </a:r>
            <a:r>
              <a:rPr lang="ru-RU" sz="2400" smtClean="0"/>
              <a:t>” (контракт: ENP/2010256-452)</a:t>
            </a:r>
            <a:r>
              <a:rPr lang="ru-RU" sz="2000" smtClean="0"/>
              <a:t> </a:t>
            </a:r>
            <a:endParaRPr lang="en-US" sz="2000" smtClean="0"/>
          </a:p>
        </p:txBody>
      </p:sp>
      <p:sp>
        <p:nvSpPr>
          <p:cNvPr id="33794" name="Content Placeholder 2"/>
          <p:cNvSpPr>
            <a:spLocks noGrp="1"/>
          </p:cNvSpPr>
          <p:nvPr>
            <p:ph idx="1"/>
          </p:nvPr>
        </p:nvSpPr>
        <p:spPr>
          <a:xfrm>
            <a:off x="1187450" y="2060575"/>
            <a:ext cx="7772400" cy="4346575"/>
          </a:xfrm>
        </p:spPr>
        <p:txBody>
          <a:bodyPr/>
          <a:lstStyle/>
          <a:p>
            <a:r>
              <a:rPr lang="en-US" sz="2200" smtClean="0"/>
              <a:t>Оценку провели Статистика Дании, Финляндии и Германии – с 14-18 марта 2011 г.</a:t>
            </a:r>
          </a:p>
          <a:p>
            <a:r>
              <a:rPr lang="en-US" sz="2200" smtClean="0"/>
              <a:t>Выводы:</a:t>
            </a:r>
          </a:p>
          <a:p>
            <a:r>
              <a:rPr lang="en-US" sz="2200" smtClean="0"/>
              <a:t>Довольно сильная правовая основа для статистических операций и аспектов качества. С точки зрения качества в статистике в НСС РА имеется достаточный потенциал в методологическом отношении. Ключевые эксперты владеют международными руководствами и участвуют в различных международных  встречах и конференциях.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Проблемы</a:t>
            </a:r>
          </a:p>
        </p:txBody>
      </p:sp>
      <p:sp>
        <p:nvSpPr>
          <p:cNvPr id="34818" name="Content Placeholder 2"/>
          <p:cNvSpPr>
            <a:spLocks noGrp="1"/>
          </p:cNvSpPr>
          <p:nvPr>
            <p:ph idx="1"/>
          </p:nvPr>
        </p:nvSpPr>
        <p:spPr>
          <a:xfrm>
            <a:off x="1182688" y="1857375"/>
            <a:ext cx="7772400" cy="4275138"/>
          </a:xfrm>
        </p:spPr>
        <p:txBody>
          <a:bodyPr/>
          <a:lstStyle/>
          <a:p>
            <a:r>
              <a:rPr lang="en-US" sz="2200" smtClean="0"/>
              <a:t>Основная проблема качества связана с использованием административных регистров: данные, получаемые от административных регистров не всегда хорошего качества, имеется серьезная проблема с охватом (неполный охват), или же наличие нескольких кодов – отсутсвие идентификационных номеров и т.д. </a:t>
            </a:r>
          </a:p>
          <a:p>
            <a:r>
              <a:rPr lang="en-US" sz="2200" smtClean="0"/>
              <a:t>Другая проблема связана с ИТ - недостаток ресурсов, возможностей для лучшего использования данных и избежания дублирования по сбору данных от бизнеса.</a:t>
            </a:r>
          </a:p>
          <a:p>
            <a:r>
              <a:rPr lang="en-US" sz="2200" smtClean="0"/>
              <a:t>Недостаток финансовых и людских ресурсов.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/>
          <p:cNvSpPr>
            <a:spLocks noGrp="1"/>
          </p:cNvSpPr>
          <p:nvPr>
            <p:ph type="title"/>
          </p:nvPr>
        </p:nvSpPr>
        <p:spPr>
          <a:xfrm>
            <a:off x="1116013" y="0"/>
            <a:ext cx="7793037" cy="1462088"/>
          </a:xfrm>
        </p:spPr>
        <p:txBody>
          <a:bodyPr/>
          <a:lstStyle/>
          <a:p>
            <a:r>
              <a:rPr lang="en-US" sz="3600" smtClean="0"/>
              <a:t>Рекомендации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2688" y="1785938"/>
            <a:ext cx="7961312" cy="5072062"/>
          </a:xfrm>
        </p:spPr>
        <p:txBody>
          <a:bodyPr/>
          <a:lstStyle/>
          <a:p>
            <a:pPr marL="342900" lvl="1" indent="-342900">
              <a:buClr>
                <a:schemeClr val="folHlink"/>
              </a:buClr>
              <a:buSzPct val="60000"/>
              <a:defRPr/>
            </a:pPr>
            <a:r>
              <a:rPr lang="en-GB" sz="1800" dirty="0" err="1" smtClean="0">
                <a:ea typeface="+mn-ea"/>
                <a:cs typeface="+mn-cs"/>
              </a:rPr>
              <a:t>Создание</a:t>
            </a:r>
            <a:r>
              <a:rPr lang="en-GB" sz="1800" dirty="0" smtClean="0">
                <a:ea typeface="+mn-ea"/>
                <a:cs typeface="+mn-cs"/>
              </a:rPr>
              <a:t> </a:t>
            </a:r>
            <a:r>
              <a:rPr lang="en-GB" sz="1800" dirty="0" err="1" smtClean="0">
                <a:ea typeface="+mn-ea"/>
                <a:cs typeface="+mn-cs"/>
              </a:rPr>
              <a:t>межинституционального</a:t>
            </a:r>
            <a:r>
              <a:rPr lang="en-GB" sz="1800" dirty="0" smtClean="0">
                <a:ea typeface="+mn-ea"/>
                <a:cs typeface="+mn-cs"/>
              </a:rPr>
              <a:t> </a:t>
            </a:r>
            <a:r>
              <a:rPr lang="en-GB" sz="1800" dirty="0" err="1" smtClean="0">
                <a:ea typeface="+mn-ea"/>
                <a:cs typeface="+mn-cs"/>
              </a:rPr>
              <a:t>комитета</a:t>
            </a:r>
            <a:r>
              <a:rPr lang="en-GB" sz="1800" dirty="0" smtClean="0">
                <a:ea typeface="+mn-ea"/>
                <a:cs typeface="+mn-cs"/>
              </a:rPr>
              <a:t> </a:t>
            </a:r>
            <a:r>
              <a:rPr lang="en-GB" sz="1800" dirty="0" err="1" smtClean="0">
                <a:ea typeface="+mn-ea"/>
                <a:cs typeface="+mn-cs"/>
              </a:rPr>
              <a:t>по</a:t>
            </a:r>
            <a:r>
              <a:rPr lang="en-GB" sz="1800" dirty="0" smtClean="0">
                <a:ea typeface="+mn-ea"/>
                <a:cs typeface="+mn-cs"/>
              </a:rPr>
              <a:t> </a:t>
            </a:r>
            <a:r>
              <a:rPr lang="en-GB" sz="1800" dirty="0" err="1" smtClean="0">
                <a:ea typeface="+mn-ea"/>
                <a:cs typeface="+mn-cs"/>
              </a:rPr>
              <a:t>формированию</a:t>
            </a:r>
            <a:r>
              <a:rPr lang="en-GB" sz="1800" dirty="0" smtClean="0">
                <a:ea typeface="+mn-ea"/>
                <a:cs typeface="+mn-cs"/>
              </a:rPr>
              <a:t> и </a:t>
            </a:r>
            <a:r>
              <a:rPr lang="en-GB" sz="1800" dirty="0" err="1" smtClean="0">
                <a:ea typeface="+mn-ea"/>
                <a:cs typeface="+mn-cs"/>
              </a:rPr>
              <a:t>осуществлению</a:t>
            </a:r>
            <a:r>
              <a:rPr lang="en-GB" sz="1800" dirty="0" smtClean="0">
                <a:ea typeface="+mn-ea"/>
                <a:cs typeface="+mn-cs"/>
              </a:rPr>
              <a:t> </a:t>
            </a:r>
            <a:r>
              <a:rPr lang="en-GB" sz="1800" dirty="0" err="1" smtClean="0">
                <a:ea typeface="+mn-ea"/>
                <a:cs typeface="+mn-cs"/>
              </a:rPr>
              <a:t>управления</a:t>
            </a:r>
            <a:r>
              <a:rPr lang="en-GB" sz="1800" dirty="0" smtClean="0">
                <a:ea typeface="+mn-ea"/>
                <a:cs typeface="+mn-cs"/>
              </a:rPr>
              <a:t> </a:t>
            </a:r>
            <a:r>
              <a:rPr lang="en-GB" sz="1800" dirty="0" err="1" smtClean="0">
                <a:ea typeface="+mn-ea"/>
                <a:cs typeface="+mn-cs"/>
              </a:rPr>
              <a:t>данных</a:t>
            </a:r>
            <a:r>
              <a:rPr lang="en-GB" sz="1800" dirty="0" smtClean="0">
                <a:ea typeface="+mn-ea"/>
                <a:cs typeface="+mn-cs"/>
              </a:rPr>
              <a:t> и </a:t>
            </a:r>
            <a:r>
              <a:rPr lang="en-GB" sz="1800" dirty="0" err="1" smtClean="0">
                <a:ea typeface="+mn-ea"/>
                <a:cs typeface="+mn-cs"/>
              </a:rPr>
              <a:t>политики</a:t>
            </a:r>
            <a:r>
              <a:rPr lang="en-GB" sz="1800" dirty="0" smtClean="0">
                <a:ea typeface="+mn-ea"/>
                <a:cs typeface="+mn-cs"/>
              </a:rPr>
              <a:t> </a:t>
            </a:r>
            <a:r>
              <a:rPr lang="en-GB" sz="1800" dirty="0" err="1" smtClean="0">
                <a:ea typeface="+mn-ea"/>
                <a:cs typeface="+mn-cs"/>
              </a:rPr>
              <a:t>регистра</a:t>
            </a:r>
            <a:r>
              <a:rPr lang="en-GB" sz="1800" dirty="0" smtClean="0">
                <a:ea typeface="+mn-ea"/>
                <a:cs typeface="+mn-cs"/>
              </a:rPr>
              <a:t> в </a:t>
            </a:r>
            <a:r>
              <a:rPr lang="en-GB" sz="1800" dirty="0" err="1" smtClean="0">
                <a:ea typeface="+mn-ea"/>
                <a:cs typeface="+mn-cs"/>
              </a:rPr>
              <a:t>стране</a:t>
            </a:r>
            <a:r>
              <a:rPr lang="en-GB" sz="1800" dirty="0" smtClean="0">
                <a:ea typeface="+mn-ea"/>
                <a:cs typeface="+mn-cs"/>
              </a:rPr>
              <a:t> (</a:t>
            </a:r>
            <a:r>
              <a:rPr lang="en-GB" sz="1800" dirty="0" err="1" smtClean="0">
                <a:ea typeface="+mn-ea"/>
                <a:cs typeface="+mn-cs"/>
              </a:rPr>
              <a:t>включая</a:t>
            </a:r>
            <a:r>
              <a:rPr lang="en-GB" sz="1800" dirty="0" smtClean="0">
                <a:ea typeface="+mn-ea"/>
                <a:cs typeface="+mn-cs"/>
              </a:rPr>
              <a:t> </a:t>
            </a:r>
            <a:r>
              <a:rPr lang="en-GB" sz="1800" dirty="0" err="1" smtClean="0">
                <a:ea typeface="+mn-ea"/>
                <a:cs typeface="+mn-cs"/>
              </a:rPr>
              <a:t>Министерсво</a:t>
            </a:r>
            <a:r>
              <a:rPr lang="en-GB" sz="1800" dirty="0" smtClean="0">
                <a:ea typeface="+mn-ea"/>
                <a:cs typeface="+mn-cs"/>
              </a:rPr>
              <a:t> </a:t>
            </a:r>
            <a:r>
              <a:rPr lang="en-GB" sz="1800" dirty="0" err="1" smtClean="0">
                <a:ea typeface="+mn-ea"/>
                <a:cs typeface="+mn-cs"/>
              </a:rPr>
              <a:t>Юстиции</a:t>
            </a:r>
            <a:r>
              <a:rPr lang="en-GB" sz="1800" dirty="0" smtClean="0">
                <a:ea typeface="+mn-ea"/>
                <a:cs typeface="+mn-cs"/>
              </a:rPr>
              <a:t>, Комитет </a:t>
            </a:r>
            <a:r>
              <a:rPr lang="en-GB" sz="1800" dirty="0" err="1" smtClean="0">
                <a:ea typeface="+mn-ea"/>
                <a:cs typeface="+mn-cs"/>
              </a:rPr>
              <a:t>по</a:t>
            </a:r>
            <a:r>
              <a:rPr lang="en-GB" sz="1800" dirty="0" smtClean="0">
                <a:ea typeface="+mn-ea"/>
                <a:cs typeface="+mn-cs"/>
              </a:rPr>
              <a:t> </a:t>
            </a:r>
            <a:r>
              <a:rPr lang="en-GB" sz="1800" dirty="0" err="1" smtClean="0"/>
              <a:t>Государсвенным</a:t>
            </a:r>
            <a:r>
              <a:rPr lang="en-GB" sz="1800" dirty="0" smtClean="0"/>
              <a:t> </a:t>
            </a:r>
            <a:r>
              <a:rPr lang="en-GB" sz="1800" dirty="0" err="1" smtClean="0">
                <a:ea typeface="+mn-ea"/>
                <a:cs typeface="+mn-cs"/>
              </a:rPr>
              <a:t>Доходам</a:t>
            </a:r>
            <a:r>
              <a:rPr lang="en-GB" sz="1800" dirty="0" smtClean="0">
                <a:ea typeface="+mn-ea"/>
                <a:cs typeface="+mn-cs"/>
              </a:rPr>
              <a:t>, НСС РА и </a:t>
            </a:r>
            <a:r>
              <a:rPr lang="en-GB" sz="1800" dirty="0" err="1" smtClean="0">
                <a:ea typeface="+mn-ea"/>
                <a:cs typeface="+mn-cs"/>
              </a:rPr>
              <a:t>т.д</a:t>
            </a:r>
            <a:r>
              <a:rPr lang="en-GB" sz="1800" dirty="0" smtClean="0">
                <a:ea typeface="+mn-ea"/>
                <a:cs typeface="+mn-cs"/>
              </a:rPr>
              <a:t>.)</a:t>
            </a:r>
          </a:p>
          <a:p>
            <a:pPr>
              <a:defRPr/>
            </a:pPr>
            <a:r>
              <a:rPr lang="en-US" sz="1800" dirty="0" err="1" smtClean="0"/>
              <a:t>Усовершенствование</a:t>
            </a:r>
            <a:r>
              <a:rPr lang="en-US" sz="1800" dirty="0" smtClean="0"/>
              <a:t> и </a:t>
            </a:r>
            <a:r>
              <a:rPr lang="en-US" sz="1800" dirty="0" err="1" smtClean="0"/>
              <a:t>усиление</a:t>
            </a:r>
            <a:r>
              <a:rPr lang="en-US" sz="1800" dirty="0" smtClean="0"/>
              <a:t> </a:t>
            </a:r>
            <a:r>
              <a:rPr lang="en-US" sz="1800" dirty="0" err="1" smtClean="0"/>
              <a:t>использования</a:t>
            </a:r>
            <a:r>
              <a:rPr lang="en-US" sz="1800" dirty="0" smtClean="0"/>
              <a:t> </a:t>
            </a:r>
            <a:r>
              <a:rPr lang="en-US" sz="1800" dirty="0" err="1" smtClean="0"/>
              <a:t>административных</a:t>
            </a:r>
            <a:r>
              <a:rPr lang="en-US" sz="1800" dirty="0" smtClean="0"/>
              <a:t> </a:t>
            </a:r>
            <a:r>
              <a:rPr lang="en-US" sz="1800" dirty="0" err="1" smtClean="0"/>
              <a:t>регистров</a:t>
            </a:r>
            <a:r>
              <a:rPr lang="en-US" sz="1800" dirty="0" smtClean="0"/>
              <a:t> в </a:t>
            </a:r>
            <a:r>
              <a:rPr lang="en-US" sz="1800" dirty="0" err="1" smtClean="0"/>
              <a:t>производстве</a:t>
            </a:r>
            <a:r>
              <a:rPr lang="en-US" sz="1800" dirty="0" smtClean="0"/>
              <a:t> </a:t>
            </a:r>
            <a:r>
              <a:rPr lang="en-US" sz="1800" dirty="0" err="1" smtClean="0"/>
              <a:t>статистики</a:t>
            </a:r>
            <a:r>
              <a:rPr lang="en-US" sz="1800" dirty="0" smtClean="0"/>
              <a:t> </a:t>
            </a:r>
          </a:p>
          <a:p>
            <a:pPr>
              <a:defRPr/>
            </a:pPr>
            <a:r>
              <a:rPr lang="en-US" sz="1800" dirty="0" smtClean="0"/>
              <a:t>НСС РА </a:t>
            </a:r>
            <a:r>
              <a:rPr lang="en-US" sz="1800" dirty="0" err="1" smtClean="0"/>
              <a:t>должна</a:t>
            </a:r>
            <a:r>
              <a:rPr lang="en-US" sz="1800" dirty="0" smtClean="0"/>
              <a:t> </a:t>
            </a:r>
            <a:r>
              <a:rPr lang="en-US" sz="1800" dirty="0" err="1" smtClean="0"/>
              <a:t>иметь</a:t>
            </a:r>
            <a:r>
              <a:rPr lang="en-US" sz="1800" dirty="0" smtClean="0"/>
              <a:t> </a:t>
            </a:r>
            <a:r>
              <a:rPr lang="en-US" sz="1800" dirty="0" err="1" smtClean="0"/>
              <a:t>право</a:t>
            </a:r>
            <a:r>
              <a:rPr lang="en-US" sz="1800" dirty="0" smtClean="0"/>
              <a:t> </a:t>
            </a:r>
            <a:r>
              <a:rPr lang="ru-RU" sz="1800" dirty="0" smtClean="0"/>
              <a:t>влия</a:t>
            </a:r>
            <a:r>
              <a:rPr lang="en-US" sz="1800" dirty="0" err="1" smtClean="0"/>
              <a:t>ть</a:t>
            </a:r>
            <a:r>
              <a:rPr lang="en-US" sz="1800" dirty="0" smtClean="0"/>
              <a:t> </a:t>
            </a:r>
            <a:r>
              <a:rPr lang="en-US" sz="1800" dirty="0" err="1" smtClean="0"/>
              <a:t>на</a:t>
            </a:r>
            <a:r>
              <a:rPr lang="en-US" sz="1800" dirty="0" smtClean="0"/>
              <a:t> </a:t>
            </a:r>
            <a:r>
              <a:rPr lang="en-US" sz="1800" dirty="0" err="1" smtClean="0"/>
              <a:t>содержание</a:t>
            </a:r>
            <a:r>
              <a:rPr lang="en-US" sz="1800" dirty="0" smtClean="0"/>
              <a:t> </a:t>
            </a:r>
            <a:r>
              <a:rPr lang="en-US" sz="1800" dirty="0" err="1" smtClean="0"/>
              <a:t>административных</a:t>
            </a:r>
            <a:r>
              <a:rPr lang="en-US" sz="1800" dirty="0" smtClean="0"/>
              <a:t> </a:t>
            </a:r>
            <a:r>
              <a:rPr lang="en-US" sz="1800" dirty="0" err="1" smtClean="0"/>
              <a:t>регистров</a:t>
            </a:r>
            <a:r>
              <a:rPr lang="en-US" sz="1800" dirty="0" smtClean="0"/>
              <a:t> </a:t>
            </a:r>
          </a:p>
          <a:p>
            <a:pPr>
              <a:defRPr/>
            </a:pPr>
            <a:r>
              <a:rPr lang="en-US" sz="1800" dirty="0" err="1" smtClean="0"/>
              <a:t>Формулирование</a:t>
            </a:r>
            <a:r>
              <a:rPr lang="en-US" sz="1800" dirty="0" smtClean="0"/>
              <a:t> </a:t>
            </a:r>
            <a:r>
              <a:rPr lang="en-US" sz="1800" dirty="0" err="1" smtClean="0"/>
              <a:t>мандата</a:t>
            </a:r>
            <a:r>
              <a:rPr lang="en-US" sz="1800" dirty="0" smtClean="0"/>
              <a:t> и </a:t>
            </a:r>
            <a:r>
              <a:rPr lang="en-US" sz="1800" dirty="0" err="1" smtClean="0"/>
              <a:t>задач</a:t>
            </a:r>
            <a:r>
              <a:rPr lang="en-US" sz="1800" dirty="0" smtClean="0"/>
              <a:t> </a:t>
            </a:r>
            <a:r>
              <a:rPr lang="en-US" sz="1800" dirty="0" err="1" smtClean="0"/>
              <a:t>комитета</a:t>
            </a:r>
            <a:r>
              <a:rPr lang="en-US" sz="1800" dirty="0" smtClean="0"/>
              <a:t> </a:t>
            </a:r>
            <a:r>
              <a:rPr lang="en-US" sz="1800" dirty="0" err="1" smtClean="0"/>
              <a:t>по</a:t>
            </a:r>
            <a:r>
              <a:rPr lang="en-US" sz="1800" dirty="0" smtClean="0"/>
              <a:t> </a:t>
            </a:r>
            <a:r>
              <a:rPr lang="en-US" sz="1800" dirty="0" err="1" smtClean="0"/>
              <a:t>мониторингу</a:t>
            </a:r>
            <a:r>
              <a:rPr lang="en-US" sz="1800" dirty="0" smtClean="0"/>
              <a:t> </a:t>
            </a:r>
            <a:r>
              <a:rPr lang="en-US" sz="1800" dirty="0" err="1" smtClean="0"/>
              <a:t>качества</a:t>
            </a:r>
            <a:endParaRPr lang="en-US" sz="1800" dirty="0" smtClean="0"/>
          </a:p>
          <a:p>
            <a:pPr>
              <a:defRPr/>
            </a:pPr>
            <a:r>
              <a:rPr lang="en-US" sz="1800" dirty="0" err="1" smtClean="0"/>
              <a:t>Назначение</a:t>
            </a:r>
            <a:r>
              <a:rPr lang="en-US" sz="1800" dirty="0" smtClean="0"/>
              <a:t> </a:t>
            </a:r>
            <a:r>
              <a:rPr lang="en-US" sz="1800" dirty="0" err="1" smtClean="0"/>
              <a:t>ответсвенного</a:t>
            </a:r>
            <a:r>
              <a:rPr lang="en-US" sz="1800" dirty="0" smtClean="0"/>
              <a:t> </a:t>
            </a:r>
            <a:r>
              <a:rPr lang="en-US" sz="1800" dirty="0" err="1" smtClean="0"/>
              <a:t>за</a:t>
            </a:r>
            <a:r>
              <a:rPr lang="en-US" sz="1800" dirty="0" smtClean="0"/>
              <a:t> </a:t>
            </a:r>
            <a:r>
              <a:rPr lang="en-US" sz="1800" dirty="0" err="1" smtClean="0"/>
              <a:t>вопросы</a:t>
            </a:r>
            <a:r>
              <a:rPr lang="en-US" sz="1800" dirty="0" smtClean="0"/>
              <a:t> </a:t>
            </a:r>
            <a:r>
              <a:rPr lang="en-US" sz="1800" dirty="0" err="1" smtClean="0"/>
              <a:t>качества</a:t>
            </a:r>
            <a:endParaRPr lang="en-US" sz="1800" dirty="0" smtClean="0"/>
          </a:p>
          <a:p>
            <a:pPr>
              <a:defRPr/>
            </a:pPr>
            <a:r>
              <a:rPr lang="en-US" sz="1800" dirty="0" err="1" smtClean="0"/>
              <a:t>Проверка</a:t>
            </a:r>
            <a:r>
              <a:rPr lang="en-US" sz="1800" dirty="0" smtClean="0"/>
              <a:t> </a:t>
            </a:r>
            <a:r>
              <a:rPr lang="en-US" sz="1800" dirty="0" err="1" smtClean="0"/>
              <a:t>качества</a:t>
            </a:r>
            <a:r>
              <a:rPr lang="en-US" sz="1800" dirty="0" smtClean="0"/>
              <a:t> </a:t>
            </a:r>
            <a:r>
              <a:rPr lang="en-US" sz="1800" dirty="0" err="1" smtClean="0"/>
              <a:t>существует</a:t>
            </a:r>
            <a:r>
              <a:rPr lang="en-US" sz="1800" dirty="0" smtClean="0"/>
              <a:t>, </a:t>
            </a:r>
            <a:r>
              <a:rPr lang="en-US" sz="1800" dirty="0" err="1" smtClean="0"/>
              <a:t>однако</a:t>
            </a:r>
            <a:r>
              <a:rPr lang="en-US" sz="1800" dirty="0" smtClean="0"/>
              <a:t>, </a:t>
            </a:r>
            <a:r>
              <a:rPr lang="en-US" sz="1800" dirty="0" err="1" smtClean="0"/>
              <a:t>есть</a:t>
            </a:r>
            <a:r>
              <a:rPr lang="en-US" sz="1800" dirty="0" smtClean="0"/>
              <a:t> </a:t>
            </a:r>
            <a:r>
              <a:rPr lang="en-US" sz="1800" dirty="0" err="1" smtClean="0"/>
              <a:t>необходимость</a:t>
            </a:r>
            <a:r>
              <a:rPr lang="en-US" sz="1800" dirty="0" smtClean="0"/>
              <a:t> в </a:t>
            </a:r>
            <a:r>
              <a:rPr lang="en-US" sz="1800" dirty="0" err="1" smtClean="0"/>
              <a:t>документировании</a:t>
            </a:r>
            <a:r>
              <a:rPr lang="en-US" sz="1800" dirty="0" smtClean="0"/>
              <a:t> </a:t>
            </a:r>
            <a:r>
              <a:rPr lang="en-US" sz="1800" dirty="0" err="1" smtClean="0"/>
              <a:t>данных</a:t>
            </a:r>
            <a:r>
              <a:rPr lang="en-US" sz="1800" dirty="0" smtClean="0"/>
              <a:t> и </a:t>
            </a:r>
            <a:r>
              <a:rPr lang="en-US" sz="1800" dirty="0" err="1" smtClean="0"/>
              <a:t>процедур</a:t>
            </a:r>
            <a:r>
              <a:rPr lang="en-US" sz="1800" dirty="0" smtClean="0"/>
              <a:t>, и </a:t>
            </a:r>
            <a:r>
              <a:rPr lang="en-US" sz="1800" dirty="0" err="1" smtClean="0"/>
              <a:t>стандартизации</a:t>
            </a:r>
            <a:r>
              <a:rPr lang="en-US" sz="1800" dirty="0" smtClean="0"/>
              <a:t> </a:t>
            </a:r>
            <a:r>
              <a:rPr lang="en-US" sz="1800" dirty="0" err="1" smtClean="0"/>
              <a:t>процессов</a:t>
            </a:r>
            <a:r>
              <a:rPr lang="en-US" sz="1800" dirty="0" smtClean="0"/>
              <a:t> </a:t>
            </a:r>
            <a:r>
              <a:rPr lang="en-US" sz="1800" dirty="0" err="1" smtClean="0"/>
              <a:t>для</a:t>
            </a:r>
            <a:r>
              <a:rPr lang="en-US" sz="1800" dirty="0" smtClean="0"/>
              <a:t> </a:t>
            </a:r>
            <a:r>
              <a:rPr lang="en-US" sz="1800" dirty="0" err="1" smtClean="0"/>
              <a:t>целей</a:t>
            </a:r>
            <a:r>
              <a:rPr lang="en-US" sz="1800" dirty="0" smtClean="0"/>
              <a:t> </a:t>
            </a:r>
            <a:r>
              <a:rPr lang="en-US" sz="1800" dirty="0" err="1" smtClean="0"/>
              <a:t>всей</a:t>
            </a:r>
            <a:r>
              <a:rPr lang="en-US" sz="1800" dirty="0" smtClean="0"/>
              <a:t> </a:t>
            </a:r>
            <a:r>
              <a:rPr lang="en-US" sz="1800" dirty="0" err="1" smtClean="0"/>
              <a:t>организации</a:t>
            </a:r>
            <a:endParaRPr lang="en-US" sz="1800" dirty="0" smtClean="0"/>
          </a:p>
          <a:p>
            <a:pPr>
              <a:defRPr/>
            </a:pPr>
            <a:r>
              <a:rPr lang="en-US" sz="1800" dirty="0" err="1" smtClean="0"/>
              <a:t>Разработка</a:t>
            </a:r>
            <a:r>
              <a:rPr lang="en-US" sz="1800" dirty="0" smtClean="0"/>
              <a:t> </a:t>
            </a:r>
            <a:r>
              <a:rPr lang="en-US" sz="1800" dirty="0" err="1" smtClean="0"/>
              <a:t>согласованных</a:t>
            </a:r>
            <a:r>
              <a:rPr lang="en-US" sz="1800" dirty="0" smtClean="0"/>
              <a:t> </a:t>
            </a:r>
            <a:r>
              <a:rPr lang="en-US" sz="1800" dirty="0" err="1" smtClean="0"/>
              <a:t>метаданных</a:t>
            </a:r>
            <a:r>
              <a:rPr lang="en-US" sz="1800" dirty="0" smtClean="0"/>
              <a:t> и </a:t>
            </a:r>
            <a:r>
              <a:rPr lang="en-US" sz="1800" dirty="0" err="1" smtClean="0"/>
              <a:t>системы</a:t>
            </a:r>
            <a:r>
              <a:rPr lang="en-US" sz="1800" dirty="0" smtClean="0"/>
              <a:t> </a:t>
            </a:r>
            <a:r>
              <a:rPr lang="en-US" sz="1800" dirty="0" err="1" smtClean="0"/>
              <a:t>отчетности</a:t>
            </a:r>
            <a:r>
              <a:rPr lang="en-US" sz="1800" dirty="0" smtClean="0"/>
              <a:t> </a:t>
            </a:r>
            <a:r>
              <a:rPr lang="en-US" sz="1800" dirty="0" err="1" smtClean="0"/>
              <a:t>по</a:t>
            </a:r>
            <a:r>
              <a:rPr lang="en-US" sz="1800" dirty="0" smtClean="0"/>
              <a:t> </a:t>
            </a:r>
            <a:r>
              <a:rPr lang="en-US" sz="1800" dirty="0" err="1" smtClean="0"/>
              <a:t>качеству</a:t>
            </a:r>
            <a:r>
              <a:rPr lang="en-US" sz="1800" dirty="0" smtClean="0"/>
              <a:t>, </a:t>
            </a:r>
            <a:r>
              <a:rPr lang="en-US" sz="1800" dirty="0" err="1" smtClean="0"/>
              <a:t>включая</a:t>
            </a:r>
            <a:r>
              <a:rPr lang="en-US" sz="1800" dirty="0" smtClean="0"/>
              <a:t> </a:t>
            </a:r>
            <a:r>
              <a:rPr lang="en-US" sz="1800" dirty="0" err="1" smtClean="0"/>
              <a:t>показатели</a:t>
            </a:r>
            <a:r>
              <a:rPr lang="en-US" sz="1800" dirty="0" smtClean="0"/>
              <a:t> </a:t>
            </a:r>
            <a:r>
              <a:rPr lang="en-US" sz="1800" dirty="0" err="1" smtClean="0"/>
              <a:t>по</a:t>
            </a:r>
            <a:r>
              <a:rPr lang="en-US" sz="1800" dirty="0" smtClean="0"/>
              <a:t> </a:t>
            </a:r>
            <a:r>
              <a:rPr lang="en-US" sz="1800" dirty="0" err="1" smtClean="0"/>
              <a:t>качеству</a:t>
            </a:r>
            <a:endParaRPr lang="en-US" sz="1800" dirty="0" smtClean="0"/>
          </a:p>
          <a:p>
            <a:pPr>
              <a:defRPr/>
            </a:pPr>
            <a:r>
              <a:rPr lang="en-US" sz="1800" dirty="0" err="1" smtClean="0"/>
              <a:t>Обучение по показателям качества</a:t>
            </a:r>
            <a:endParaRPr lang="en-US" sz="18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Arial"/>
      </a:majorFont>
      <a:minorFont>
        <a:latin typeface="Times New Roman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Blends">
  <a:themeElements>
    <a:clrScheme name="1_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1_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rial" charset="0"/>
          </a:defRPr>
        </a:defPPr>
      </a:lstStyle>
    </a:lnDef>
  </a:objectDefaults>
  <a:extraClrSchemeLst>
    <a:extraClrScheme>
      <a:clrScheme name="1_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5889</TotalTime>
  <Words>765</Words>
  <Application>Microsoft Office PowerPoint</Application>
  <PresentationFormat>On-screen Show (4:3)</PresentationFormat>
  <Paragraphs>66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Design Template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Times New Roman</vt:lpstr>
      <vt:lpstr>Arial</vt:lpstr>
      <vt:lpstr>Tahoma</vt:lpstr>
      <vt:lpstr>Wingdings</vt:lpstr>
      <vt:lpstr>Arial Armenian</vt:lpstr>
      <vt:lpstr>Default Design</vt:lpstr>
      <vt:lpstr>1_Blends</vt:lpstr>
      <vt:lpstr>1_Blends</vt:lpstr>
      <vt:lpstr> Sixth Project Working Group (PWG) on Statistics under the United Nations Special Programme on the Economies of Central Asia (SPECA)    Адаптированная Глобальная Оценка     Опыт Армении  </vt:lpstr>
      <vt:lpstr> Оценка качества Армянской статистики-МВФ</vt:lpstr>
      <vt:lpstr>Оценка Всемирного Банка </vt:lpstr>
      <vt:lpstr>                                 Всемирный Банк Обобщенное описание показателя статистического потенциала                                        Армения </vt:lpstr>
      <vt:lpstr>Глобальная Оценка Армянской статистики – Евростат, Европейская Ассоциация Свободной Торговли , Экономическая Комиссия для Европы ООН </vt:lpstr>
      <vt:lpstr>ENP/TWINING “Укрепление национальной статистической системы Армении”,  2011-2012 гг.</vt:lpstr>
      <vt:lpstr>   Оценка управления качеством - ENP/TWINING “Укрепление национальной статистической системы Армении” (контракт: ENP/2010256-452) </vt:lpstr>
      <vt:lpstr>Проблемы</vt:lpstr>
      <vt:lpstr>Рекомендации</vt:lpstr>
      <vt:lpstr>Вызовы </vt:lpstr>
      <vt:lpstr>Спасибо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Jeunet</cp:lastModifiedBy>
  <cp:revision>578</cp:revision>
  <dcterms:created xsi:type="dcterms:W3CDTF">1601-01-01T00:00:00Z</dcterms:created>
  <dcterms:modified xsi:type="dcterms:W3CDTF">2011-06-14T12:12:16Z</dcterms:modified>
</cp:coreProperties>
</file>