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2" r:id="rId3"/>
    <p:sldId id="273" r:id="rId4"/>
    <p:sldId id="276" r:id="rId5"/>
    <p:sldId id="274" r:id="rId6"/>
    <p:sldId id="278" r:id="rId7"/>
    <p:sldId id="277" r:id="rId8"/>
    <p:sldId id="275" r:id="rId9"/>
  </p:sldIdLst>
  <p:sldSz cx="9144000" cy="6858000" type="screen4x3"/>
  <p:notesSz cx="6805613" cy="99441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63227"/>
    <a:srgbClr val="232D24"/>
    <a:srgbClr val="2C3A2D"/>
    <a:srgbClr val="006666"/>
    <a:srgbClr val="FF9933"/>
    <a:srgbClr val="009999"/>
    <a:srgbClr val="66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579" autoAdjust="0"/>
  </p:normalViewPr>
  <p:slideViewPr>
    <p:cSldViewPr>
      <p:cViewPr varScale="1">
        <p:scale>
          <a:sx n="96" d="100"/>
          <a:sy n="96" d="100"/>
        </p:scale>
        <p:origin x="-9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12" y="-108"/>
      </p:cViewPr>
      <p:guideLst>
        <p:guide orient="horz" pos="3133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Text Box 1034"/>
          <p:cNvSpPr txBox="1">
            <a:spLocks noChangeArrowheads="1"/>
          </p:cNvSpPr>
          <p:nvPr/>
        </p:nvSpPr>
        <p:spPr bwMode="auto">
          <a:xfrm>
            <a:off x="452133" y="215803"/>
            <a:ext cx="2837247" cy="24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383" tIns="46191" rIns="92383" bIns="46191">
            <a:spAutoFit/>
          </a:bodyPr>
          <a:lstStyle/>
          <a:p>
            <a:pPr algn="l"/>
            <a:r>
              <a:rPr lang="da-DK" altLang="da-DK" sz="1000" b="1">
                <a:latin typeface="Arial MT" charset="0"/>
              </a:rPr>
              <a:t>Skriv emne her</a:t>
            </a:r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0558" y="51794"/>
            <a:ext cx="935772" cy="16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b" anchorCtr="0" compatLnSpc="1">
            <a:prstTxWarp prst="textNoShape">
              <a:avLst/>
            </a:prstTxWarp>
          </a:bodyPr>
          <a:lstStyle>
            <a:lvl1pPr algn="l">
              <a:defRPr sz="800">
                <a:latin typeface="Arial MT" charset="0"/>
              </a:defRPr>
            </a:lvl1pPr>
          </a:lstStyle>
          <a:p>
            <a:r>
              <a:rPr lang="da-DK" altLang="da-DK"/>
              <a:t>Handout </a:t>
            </a:r>
            <a:fld id="{4433BCF5-304C-4F67-8B5D-168A40F39AA7}" type="slidenum">
              <a:rPr lang="da-DK" altLang="da-DK"/>
              <a:pPr/>
              <a:t>‹#›</a:t>
            </a:fld>
            <a:endParaRPr lang="da-DK" altLang="da-DK"/>
          </a:p>
        </p:txBody>
      </p:sp>
      <p:sp>
        <p:nvSpPr>
          <p:cNvPr id="12302" name="Line 1038"/>
          <p:cNvSpPr>
            <a:spLocks noChangeShapeType="1"/>
          </p:cNvSpPr>
          <p:nvPr/>
        </p:nvSpPr>
        <p:spPr bwMode="auto">
          <a:xfrm>
            <a:off x="540353" y="828675"/>
            <a:ext cx="572805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383" tIns="46191" rIns="92383" bIns="46191" anchor="ctr"/>
          <a:lstStyle/>
          <a:p>
            <a:endParaRPr lang="da-DK"/>
          </a:p>
        </p:txBody>
      </p:sp>
      <p:sp>
        <p:nvSpPr>
          <p:cNvPr id="12307" name="Text Box 1043"/>
          <p:cNvSpPr txBox="1">
            <a:spLocks noChangeArrowheads="1"/>
          </p:cNvSpPr>
          <p:nvPr/>
        </p:nvSpPr>
        <p:spPr bwMode="auto">
          <a:xfrm>
            <a:off x="1587978" y="-15537"/>
            <a:ext cx="604944" cy="3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383" tIns="46191" rIns="92383" bIns="46191">
            <a:spAutoFit/>
          </a:bodyPr>
          <a:lstStyle/>
          <a:p>
            <a:pPr>
              <a:spcBef>
                <a:spcPct val="50000"/>
              </a:spcBef>
            </a:pPr>
            <a:fld id="{CF7851DC-F1C7-4BA4-81C3-282BA21F35A8}" type="datetime1">
              <a:rPr lang="da-DK" altLang="da-DK" sz="800">
                <a:latin typeface="Arial MT" charset="0"/>
              </a:rPr>
              <a:pPr>
                <a:spcBef>
                  <a:spcPct val="50000"/>
                </a:spcBef>
              </a:pPr>
              <a:t>07-09-2012</a:t>
            </a:fld>
            <a:endParaRPr lang="da-DK" altLang="da-DK" sz="800">
              <a:latin typeface="Arial MT" charset="0"/>
            </a:endParaRPr>
          </a:p>
        </p:txBody>
      </p:sp>
      <p:pic>
        <p:nvPicPr>
          <p:cNvPr id="12308" name="Picture 1044" descr="LOGO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1947" y="165737"/>
            <a:ext cx="1332766" cy="497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5946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1243013"/>
            <a:ext cx="497363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58653" y="5220653"/>
            <a:ext cx="4688311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Click to edit Master text styles</a:t>
            </a:r>
          </a:p>
          <a:p>
            <a:pPr lvl="1"/>
            <a:r>
              <a:rPr lang="da-DK" altLang="da-DK" smtClean="0"/>
              <a:t>Second lekjkjkjk</a:t>
            </a:r>
          </a:p>
          <a:p>
            <a:pPr lvl="1"/>
            <a:r>
              <a:rPr lang="da-DK" altLang="da-DK" smtClean="0"/>
              <a:t>vel</a:t>
            </a:r>
          </a:p>
          <a:p>
            <a:pPr lvl="2"/>
            <a:r>
              <a:rPr lang="da-DK" altLang="da-DK" smtClean="0"/>
              <a:t>Third level</a:t>
            </a:r>
          </a:p>
          <a:p>
            <a:pPr lvl="3"/>
            <a:r>
              <a:rPr lang="da-DK" altLang="da-DK" smtClean="0"/>
              <a:t>Fourth level</a:t>
            </a:r>
          </a:p>
          <a:p>
            <a:pPr lvl="4"/>
            <a:r>
              <a:rPr lang="da-DK" altLang="da-DK" smtClean="0"/>
              <a:t>Fifth level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2133" y="231341"/>
            <a:ext cx="2837247" cy="24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383" tIns="46191" rIns="92383" bIns="46191">
            <a:spAutoFit/>
          </a:bodyPr>
          <a:lstStyle/>
          <a:p>
            <a:pPr algn="l"/>
            <a:r>
              <a:rPr lang="da-DK" altLang="da-DK" sz="1000" b="1">
                <a:latin typeface="Arial MT" charset="0"/>
              </a:rPr>
              <a:t>Skriv emne her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50558" y="67332"/>
            <a:ext cx="935772" cy="16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383" tIns="46191" rIns="92383" bIns="46191" anchor="b"/>
          <a:lstStyle/>
          <a:p>
            <a:pPr algn="l"/>
            <a:r>
              <a:rPr lang="da-DK" altLang="da-DK" sz="800">
                <a:latin typeface="Arial MT" charset="0"/>
              </a:rPr>
              <a:t>Hand Out </a:t>
            </a:r>
            <a:fld id="{DD884E47-AE25-439D-A88E-66266B750DC4}" type="slidenum">
              <a:rPr lang="da-DK" altLang="da-DK" sz="800">
                <a:latin typeface="Arial MT" charset="0"/>
              </a:rPr>
              <a:pPr algn="l"/>
              <a:t>‹#›</a:t>
            </a:fld>
            <a:endParaRPr lang="da-DK" altLang="da-DK" sz="800">
              <a:latin typeface="Arial MT" charset="0"/>
            </a:endParaRP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40353" y="844213"/>
            <a:ext cx="572805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383" tIns="46191" rIns="92383" bIns="46191" anchor="ctr"/>
          <a:lstStyle/>
          <a:p>
            <a:endParaRPr lang="da-DK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587978" y="1"/>
            <a:ext cx="604944" cy="3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383" tIns="46191" rIns="92383" bIns="46191">
            <a:spAutoFit/>
          </a:bodyPr>
          <a:lstStyle/>
          <a:p>
            <a:pPr>
              <a:spcBef>
                <a:spcPct val="50000"/>
              </a:spcBef>
            </a:pPr>
            <a:fld id="{171B8B15-7B1E-4C47-A022-9BD91A1A99A0}" type="datetime1">
              <a:rPr lang="da-DK" altLang="da-DK" sz="800">
                <a:latin typeface="Arial MT" charset="0"/>
              </a:rPr>
              <a:pPr>
                <a:spcBef>
                  <a:spcPct val="50000"/>
                </a:spcBef>
              </a:pPr>
              <a:t>07-09-2012</a:t>
            </a:fld>
            <a:endParaRPr lang="da-DK" altLang="da-DK" sz="800">
              <a:latin typeface="Arial MT" charset="0"/>
            </a:endParaRPr>
          </a:p>
        </p:txBody>
      </p:sp>
      <p:pic>
        <p:nvPicPr>
          <p:cNvPr id="5133" name="Picture 13" descr="LOGO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1947" y="165737"/>
            <a:ext cx="1332766" cy="497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8434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323528" y="332656"/>
            <a:ext cx="8352928" cy="3456384"/>
          </a:xfrm>
          <a:prstGeom prst="rect">
            <a:avLst/>
          </a:prstGeom>
          <a:solidFill>
            <a:srgbClr val="2585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264696" cy="1467594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Lucida Fax" pitchFamily="18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6264696" cy="1554857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Lucida San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7092280" y="2204864"/>
            <a:ext cx="1296144" cy="1296144"/>
          </a:xfrm>
          <a:prstGeom prst="ellipse">
            <a:avLst/>
          </a:prstGeom>
          <a:solidFill>
            <a:srgbClr val="4BA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a-DK" sz="4400" b="0" kern="1200" spc="-1500" baseline="0" smtClean="0">
                <a:latin typeface="Verdana" pitchFamily="34" charset="0"/>
              </a:rPr>
              <a:t>&gt;&gt;</a:t>
            </a:r>
            <a:endParaRPr lang="da-DK" sz="4400" b="0" kern="1200" spc="-1500" baseline="0">
              <a:latin typeface="Verdana" pitchFamily="34" charset="0"/>
            </a:endParaRP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98" y="6093296"/>
            <a:ext cx="1626692" cy="56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53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44816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2585B8"/>
                </a:solidFill>
                <a:latin typeface="Lucida Fax" pitchFamily="18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>
            <a:lvl1pPr marL="0" indent="0">
              <a:buFontTx/>
              <a:buNone/>
              <a:defRPr sz="2600" b="1">
                <a:latin typeface="Lucida Fax" pitchFamily="18" charset="0"/>
              </a:defRPr>
            </a:lvl1pPr>
            <a:lvl2pPr marL="0" indent="0">
              <a:buFontTx/>
              <a:buNone/>
              <a:defRPr sz="2000">
                <a:latin typeface="Lucida Sans" pitchFamily="34" charset="0"/>
                <a:cs typeface="Arial" pitchFamily="34" charset="0"/>
              </a:defRPr>
            </a:lvl2pPr>
            <a:lvl3pPr marL="144000" indent="0">
              <a:buFontTx/>
              <a:buNone/>
              <a:defRPr sz="1600">
                <a:latin typeface="Lucida Sans" pitchFamily="34" charset="0"/>
              </a:defRPr>
            </a:lvl3pPr>
            <a:lvl4pPr marL="288000" indent="0">
              <a:buFontTx/>
              <a:buNone/>
              <a:defRPr sz="1400">
                <a:latin typeface="Lucida Sans" pitchFamily="34" charset="0"/>
              </a:defRPr>
            </a:lvl4pPr>
            <a:lvl5pPr marL="432000" indent="0">
              <a:buFontTx/>
              <a:buNone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Ellipse 6"/>
          <p:cNvSpPr/>
          <p:nvPr/>
        </p:nvSpPr>
        <p:spPr>
          <a:xfrm>
            <a:off x="467544" y="548680"/>
            <a:ext cx="648072" cy="648072"/>
          </a:xfrm>
          <a:prstGeom prst="ellipse">
            <a:avLst/>
          </a:prstGeom>
          <a:solidFill>
            <a:srgbClr val="4BA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lang="da-DK" sz="2800" b="0" spc="-1000" baseline="0" smtClean="0">
                <a:latin typeface="Verdana" pitchFamily="34" charset="0"/>
              </a:rPr>
              <a:t>&gt;&gt;</a:t>
            </a:r>
            <a:endParaRPr lang="da-DK" sz="2800" b="0" spc="-1000" baseline="0">
              <a:latin typeface="Verdana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-7169" y="6165304"/>
            <a:ext cx="9147373" cy="692696"/>
          </a:xfrm>
          <a:prstGeom prst="rect">
            <a:avLst/>
          </a:prstGeom>
          <a:solidFill>
            <a:srgbClr val="4BA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43" y="6299795"/>
            <a:ext cx="1211982" cy="42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7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2585B8"/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400" b="1">
                <a:solidFill>
                  <a:schemeClr val="bg1"/>
                </a:solidFill>
                <a:latin typeface="Lucida Fax" pitchFamily="18" charset="0"/>
              </a:defRPr>
            </a:lvl1pPr>
            <a:lvl2pPr marL="144000" indent="0">
              <a:buFontTx/>
              <a:buNone/>
              <a:defRPr sz="2000">
                <a:solidFill>
                  <a:schemeClr val="bg1"/>
                </a:solidFill>
                <a:latin typeface="Lucida Sans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-7169" y="6165304"/>
            <a:ext cx="9147373" cy="692696"/>
          </a:xfrm>
          <a:prstGeom prst="rect">
            <a:avLst/>
          </a:prstGeom>
          <a:solidFill>
            <a:srgbClr val="4BA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43" y="6299795"/>
            <a:ext cx="1211982" cy="424078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44816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2585B8"/>
                </a:solidFill>
                <a:latin typeface="Lucida Fax" pitchFamily="18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7" name="Ellipse 6"/>
          <p:cNvSpPr/>
          <p:nvPr/>
        </p:nvSpPr>
        <p:spPr>
          <a:xfrm>
            <a:off x="467544" y="548680"/>
            <a:ext cx="648072" cy="648072"/>
          </a:xfrm>
          <a:prstGeom prst="ellipse">
            <a:avLst/>
          </a:prstGeom>
          <a:solidFill>
            <a:srgbClr val="4BA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lang="da-DK" sz="2800" b="0" spc="-1000" baseline="0" smtClean="0">
                <a:latin typeface="Verdana" pitchFamily="34" charset="0"/>
              </a:rPr>
              <a:t>&gt;&gt;</a:t>
            </a:r>
            <a:endParaRPr lang="da-DK" sz="2800" b="0" spc="-1000" baseline="0">
              <a:latin typeface="Verdana" pitchFamily="34" charset="0"/>
            </a:endParaRPr>
          </a:p>
        </p:txBody>
      </p:sp>
      <p:sp>
        <p:nvSpPr>
          <p:cNvPr id="8" name="Pladsholder til indhold 3"/>
          <p:cNvSpPr>
            <a:spLocks noGrp="1"/>
          </p:cNvSpPr>
          <p:nvPr>
            <p:ph sz="half" idx="10"/>
          </p:nvPr>
        </p:nvSpPr>
        <p:spPr>
          <a:xfrm>
            <a:off x="323528" y="1628800"/>
            <a:ext cx="5472608" cy="4536504"/>
          </a:xfrm>
          <a:noFill/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400" b="1">
                <a:solidFill>
                  <a:srgbClr val="2585B8"/>
                </a:solidFill>
                <a:latin typeface="Lucida Fax" pitchFamily="18" charset="0"/>
              </a:defRPr>
            </a:lvl1pPr>
            <a:lvl2pPr marL="144000" indent="0">
              <a:buFontTx/>
              <a:buNone/>
              <a:defRPr sz="2000">
                <a:solidFill>
                  <a:srgbClr val="2585B8"/>
                </a:solidFill>
                <a:latin typeface="Lucida Sans" pitchFamily="34" charset="0"/>
              </a:defRPr>
            </a:lvl2pPr>
            <a:lvl3pPr marL="288000" indent="0">
              <a:buFontTx/>
              <a:buNone/>
              <a:defRPr sz="1800">
                <a:solidFill>
                  <a:srgbClr val="2585B8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rgbClr val="2585B8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rgbClr val="2585B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325811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2585B8"/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400" b="1">
                <a:solidFill>
                  <a:schemeClr val="bg1"/>
                </a:solidFill>
                <a:latin typeface="Lucida Fax" pitchFamily="18" charset="0"/>
              </a:defRPr>
            </a:lvl1pPr>
            <a:lvl2pPr marL="144000" indent="0">
              <a:buFontTx/>
              <a:buNone/>
              <a:defRPr sz="2000">
                <a:solidFill>
                  <a:schemeClr val="bg1"/>
                </a:solidFill>
                <a:latin typeface="Lucida Sans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9" name="Ellipse 8"/>
          <p:cNvSpPr/>
          <p:nvPr/>
        </p:nvSpPr>
        <p:spPr>
          <a:xfrm>
            <a:off x="5220072" y="1700808"/>
            <a:ext cx="648072" cy="648072"/>
          </a:xfrm>
          <a:prstGeom prst="ellipse">
            <a:avLst/>
          </a:prstGeom>
          <a:solidFill>
            <a:srgbClr val="4BA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lang="da-DK" sz="2800" b="0" spc="-1000" baseline="0" smtClean="0">
                <a:latin typeface="Verdana" pitchFamily="34" charset="0"/>
              </a:rPr>
              <a:t>&gt;&gt;</a:t>
            </a:r>
            <a:endParaRPr lang="da-DK" sz="2800" b="0" spc="-1000" baseline="0">
              <a:latin typeface="Verdana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-7169" y="6165304"/>
            <a:ext cx="9147373" cy="692696"/>
          </a:xfrm>
          <a:prstGeom prst="rect">
            <a:avLst/>
          </a:prstGeom>
          <a:solidFill>
            <a:srgbClr val="4BA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43" y="6299795"/>
            <a:ext cx="1211982" cy="42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537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3E4C-7EBD-4D48-AD34-E948ACB7E4EC}" type="datetime1">
              <a:rPr lang="en-US" altLang="en-US" smtClean="0"/>
              <a:pPr/>
              <a:t>9/7/2012</a:t>
            </a:fld>
            <a:endParaRPr lang="en-US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5DC59-0B32-4DCF-AE1B-AB703211BC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9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6264696" cy="14675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Session 4: 3 papers on recruitment and training of new staff members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HRMT workshop 5-7sept. 2012</a:t>
            </a:r>
            <a:endParaRPr lang="da-DK" sz="22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6264696" cy="762769"/>
          </a:xfrm>
        </p:spPr>
        <p:txBody>
          <a:bodyPr>
            <a:normAutofit/>
          </a:bodyPr>
          <a:lstStyle/>
          <a:p>
            <a:endParaRPr lang="da-DK" dirty="0" smtClean="0"/>
          </a:p>
          <a:p>
            <a:endParaRPr lang="en-GB" sz="1800" dirty="0" smtClean="0"/>
          </a:p>
          <a:p>
            <a:endParaRPr lang="en-GB" sz="12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kstboks 3"/>
          <p:cNvSpPr txBox="1"/>
          <p:nvPr/>
        </p:nvSpPr>
        <p:spPr>
          <a:xfrm>
            <a:off x="395536" y="5744288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Lucida Fax" pitchFamily="18" charset="0"/>
              </a:rPr>
              <a:t>Tine </a:t>
            </a:r>
            <a:r>
              <a:rPr lang="en-GB" sz="1400" dirty="0">
                <a:latin typeface="Lucida Fax" pitchFamily="18" charset="0"/>
              </a:rPr>
              <a:t>Stets, </a:t>
            </a:r>
            <a:r>
              <a:rPr lang="en-GB" sz="1400" dirty="0" smtClean="0">
                <a:latin typeface="Lucida Fax" pitchFamily="18" charset="0"/>
              </a:rPr>
              <a:t>Senior advisor, Human Resources, Statistics Denmark</a:t>
            </a:r>
            <a:endParaRPr lang="en-GB" sz="1400" dirty="0">
              <a:latin typeface="Lucida Fax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C</a:t>
            </a:r>
            <a:r>
              <a:rPr lang="en-GB" dirty="0" err="1" smtClean="0"/>
              <a:t>ommon</a:t>
            </a:r>
            <a:r>
              <a:rPr lang="en-GB" dirty="0" smtClean="0"/>
              <a:t> challenges for the statistical agencies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endParaRPr lang="da-DK" sz="24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200" b="0" dirty="0" smtClean="0"/>
              <a:t>Improve the ability to </a:t>
            </a:r>
            <a:r>
              <a:rPr lang="en-GB" sz="2200" dirty="0" smtClean="0"/>
              <a:t>attract/ recruit </a:t>
            </a:r>
            <a:r>
              <a:rPr lang="en-GB" sz="2200" b="0" dirty="0" smtClean="0"/>
              <a:t>the right people (graduates) with the right skills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b="0" dirty="0"/>
              <a:t>Improve the ability to </a:t>
            </a:r>
            <a:r>
              <a:rPr lang="en-GB" sz="2200" dirty="0" smtClean="0"/>
              <a:t>retain</a:t>
            </a:r>
            <a:r>
              <a:rPr lang="en-GB" sz="2200" b="0" dirty="0" smtClean="0"/>
              <a:t> </a:t>
            </a:r>
            <a:r>
              <a:rPr lang="en-GB" sz="2200" b="0" dirty="0"/>
              <a:t>the right people (graduates) with the right skills</a:t>
            </a:r>
          </a:p>
          <a:p>
            <a:r>
              <a:rPr lang="en-GB" sz="2200" b="0" dirty="0" smtClean="0"/>
              <a:t> </a:t>
            </a:r>
          </a:p>
          <a:p>
            <a:r>
              <a:rPr lang="en-GB" sz="2200" dirty="0" smtClean="0"/>
              <a:t>Problems – some seems to be common too: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200" b="0" dirty="0" smtClean="0"/>
              <a:t>reduced applicant bases (especially for statistical expertise)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200" b="0" dirty="0" smtClean="0"/>
              <a:t>new competences needed due to changes in the production methods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200" b="0" dirty="0" smtClean="0"/>
              <a:t>public sector seen as less favourable for a career compared to private sector for analytical posts: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GB" sz="2200" b="0" dirty="0" smtClean="0"/>
              <a:t>	less career opportunities hierarchically </a:t>
            </a:r>
            <a:endParaRPr lang="en-GB" sz="2200" b="0" dirty="0"/>
          </a:p>
          <a:p>
            <a:pPr marL="342900" indent="-342900">
              <a:buFont typeface="Courier New" pitchFamily="49" charset="0"/>
              <a:buChar char="o"/>
            </a:pPr>
            <a:r>
              <a:rPr lang="en-GB" sz="2200" b="0" dirty="0" smtClean="0"/>
              <a:t>	salaries not competitive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GB" sz="2200" b="0" dirty="0" smtClean="0"/>
              <a:t>       image?</a:t>
            </a:r>
          </a:p>
          <a:p>
            <a:endParaRPr lang="en-GB" sz="1400" b="0" dirty="0" smtClean="0"/>
          </a:p>
          <a:p>
            <a:pPr marL="457200" indent="-457200">
              <a:buFont typeface="Arial" pitchFamily="34" charset="0"/>
              <a:buChar char="•"/>
            </a:pPr>
            <a:endParaRPr lang="da-DK" dirty="0" smtClean="0"/>
          </a:p>
          <a:p>
            <a:pPr marL="457200" indent="-457200">
              <a:buFont typeface="Arial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99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different solutions regarding recruiting and retaining staff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Before appointment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2 recruitment schemes in the UK: centralised and rigorous 2 days process, strict educational qualifications 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After appointment                        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2 comprehensive development programmes in the ABS the first  9 months: to transition graduates and to accelerate development of the top 10 %  </a:t>
            </a:r>
            <a:r>
              <a:rPr lang="en-GB" dirty="0" smtClean="0">
                <a:solidFill>
                  <a:srgbClr val="C00000"/>
                </a:solidFill>
              </a:rPr>
              <a:t>- an example of Best Practice?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A extensive induction programme in Eurostat: 3 workplace rotations during 27 months</a:t>
            </a:r>
            <a:r>
              <a:rPr lang="da-DK" dirty="0" smtClean="0"/>
              <a:t> and </a:t>
            </a:r>
            <a:r>
              <a:rPr lang="da-DK" dirty="0" err="1" smtClean="0"/>
              <a:t>tailor</a:t>
            </a:r>
            <a:r>
              <a:rPr lang="da-DK" dirty="0" smtClean="0"/>
              <a:t>-made </a:t>
            </a:r>
            <a:r>
              <a:rPr lang="da-DK" dirty="0" err="1" smtClean="0"/>
              <a:t>training</a:t>
            </a:r>
            <a:endParaRPr lang="da-DK" dirty="0" smtClean="0"/>
          </a:p>
          <a:p>
            <a:pPr marL="457200" indent="-457200">
              <a:buFont typeface="Arial" pitchFamily="34" charset="0"/>
              <a:buChar char="•"/>
            </a:pPr>
            <a:endParaRPr lang="da-DK" dirty="0" smtClean="0"/>
          </a:p>
          <a:p>
            <a:pPr marL="457200" indent="-457200">
              <a:buFont typeface="Arial" pitchFamily="34" charset="0"/>
              <a:buChar char="•"/>
            </a:pPr>
            <a:endParaRPr lang="da-DK" dirty="0" smtClean="0"/>
          </a:p>
          <a:p>
            <a:pPr marL="457200" indent="-457200">
              <a:buFont typeface="Arial" pitchFamily="34" charset="0"/>
              <a:buChar char="•"/>
            </a:pPr>
            <a:endParaRPr lang="da-DK" dirty="0" smtClean="0"/>
          </a:p>
          <a:p>
            <a:pPr marL="457200" indent="-457200">
              <a:buFont typeface="Arial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4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/>
              <a:t>C</a:t>
            </a:r>
            <a:r>
              <a:rPr lang="en-GB" sz="2800" dirty="0" err="1" smtClean="0"/>
              <a:t>ommon</a:t>
            </a:r>
            <a:r>
              <a:rPr lang="en-GB" sz="2800" dirty="0" smtClean="0"/>
              <a:t> features in solutions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400" b="0" dirty="0" smtClean="0"/>
              <a:t>Learning and development (professional and personally)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b="0" dirty="0" smtClean="0"/>
              <a:t>Active career management and guidance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b="0" dirty="0" smtClean="0"/>
              <a:t>Support from managers (mentoring and coaching)  </a:t>
            </a:r>
          </a:p>
          <a:p>
            <a:endParaRPr lang="en-GB" sz="2400" b="0" dirty="0" smtClean="0"/>
          </a:p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What can attract and retain the Y-Generation?</a:t>
            </a:r>
          </a:p>
          <a:p>
            <a:r>
              <a:rPr lang="en-GB" sz="2400" b="0" dirty="0" smtClean="0"/>
              <a:t>- the above mentioned?</a:t>
            </a:r>
          </a:p>
          <a:p>
            <a:r>
              <a:rPr lang="en-GB" sz="2400" b="0" dirty="0" smtClean="0"/>
              <a:t>- a new concept </a:t>
            </a:r>
            <a:r>
              <a:rPr lang="en-GB" sz="2400" b="0" dirty="0"/>
              <a:t>o</a:t>
            </a:r>
            <a:r>
              <a:rPr lang="en-GB" sz="2400" b="0" dirty="0" smtClean="0"/>
              <a:t>f career? ”Accumulating and transferring competencies from one job to another by broadening the expertise of the person” (Eurostat, CIPD)  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200" b="0" dirty="0" smtClean="0"/>
          </a:p>
          <a:p>
            <a:endParaRPr lang="en-GB" sz="1400" b="0" dirty="0" smtClean="0"/>
          </a:p>
          <a:p>
            <a:pPr marL="457200" indent="-457200">
              <a:buFont typeface="Arial" pitchFamily="34" charset="0"/>
              <a:buChar char="•"/>
            </a:pPr>
            <a:endParaRPr lang="da-DK" dirty="0" smtClean="0"/>
          </a:p>
          <a:p>
            <a:pPr marL="457200" indent="-457200">
              <a:buFont typeface="Arial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4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Comments</a:t>
            </a:r>
            <a:r>
              <a:rPr lang="da-DK" dirty="0" smtClean="0"/>
              <a:t> to the UK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b="0" dirty="0" smtClean="0"/>
              <a:t>1. Have you considered potential benefits from a less centralized recruitment scheme given the problems mentioned with </a:t>
            </a:r>
          </a:p>
          <a:p>
            <a:pPr marL="457200" indent="-457200">
              <a:buFontTx/>
              <a:buChar char="-"/>
            </a:pPr>
            <a:r>
              <a:rPr lang="en-GB" sz="2000" b="0" dirty="0" smtClean="0"/>
              <a:t>pay is decentralised and creates its own marked problems</a:t>
            </a:r>
          </a:p>
          <a:p>
            <a:pPr marL="457200" indent="-457200">
              <a:buFontTx/>
              <a:buChar char="-"/>
            </a:pPr>
            <a:r>
              <a:rPr lang="en-GB" sz="2000" b="0" dirty="0" smtClean="0"/>
              <a:t>relocation issues in a decentralised statistical system</a:t>
            </a:r>
          </a:p>
          <a:p>
            <a:endParaRPr lang="en-GB" sz="2000" b="0" dirty="0" smtClean="0"/>
          </a:p>
          <a:p>
            <a:r>
              <a:rPr lang="en-GB" sz="2400" b="0" dirty="0" smtClean="0"/>
              <a:t>2. Maybe the centralised recruitment schemes can give you useful information on how to attract, retain and motivate the graduates</a:t>
            </a:r>
          </a:p>
          <a:p>
            <a:endParaRPr lang="en-GB" sz="2400" b="0" dirty="0"/>
          </a:p>
          <a:p>
            <a:r>
              <a:rPr lang="en-GB" sz="2400" b="0" dirty="0" smtClean="0"/>
              <a:t>3. Which part of the programmes from the ABS and Eurostat can be an inspiration to the questions you raise in “further thoughts” </a:t>
            </a:r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29510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Comments to the ABS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112568"/>
          </a:xfrm>
        </p:spPr>
        <p:txBody>
          <a:bodyPr>
            <a:normAutofit fontScale="47500" lnSpcReduction="20000"/>
          </a:bodyPr>
          <a:lstStyle/>
          <a:p>
            <a:endParaRPr lang="en-GB" sz="1400" b="0" dirty="0" smtClean="0"/>
          </a:p>
          <a:p>
            <a:r>
              <a:rPr lang="en-GB" sz="3200" b="0" dirty="0" smtClean="0"/>
              <a:t>Two very impressive and ambitious programmes.</a:t>
            </a:r>
          </a:p>
          <a:p>
            <a:r>
              <a:rPr lang="en-GB" sz="3200" b="0" dirty="0" smtClean="0"/>
              <a:t> </a:t>
            </a:r>
          </a:p>
          <a:p>
            <a:r>
              <a:rPr lang="en-GB" sz="4200" dirty="0" smtClean="0"/>
              <a:t>Graduate Development Program:</a:t>
            </a:r>
          </a:p>
          <a:p>
            <a:r>
              <a:rPr lang="en-GB" sz="4200" b="0" dirty="0" smtClean="0"/>
              <a:t>1. Have you made at business case on the GDP? Retention rates on the 2., 3. and 4. years after appointment?</a:t>
            </a:r>
          </a:p>
          <a:p>
            <a:r>
              <a:rPr lang="en-GB" sz="4200" b="0" dirty="0" smtClean="0"/>
              <a:t>2. Explain some practicalities: proportion of work hours spend on the program for the participants?, does the new starters begin at the same time at the ABS?, location problems and travel expenses</a:t>
            </a:r>
          </a:p>
          <a:p>
            <a:r>
              <a:rPr lang="en-GB" sz="4200" dirty="0" smtClean="0"/>
              <a:t>Graduate Leadership Program:</a:t>
            </a:r>
          </a:p>
          <a:p>
            <a:r>
              <a:rPr lang="en-GB" sz="4200" b="0" dirty="0" smtClean="0"/>
              <a:t>1. Elaborate on the need to initiate the program. Why is it the first program in the Australian public sector, and why in the ABS?</a:t>
            </a:r>
          </a:p>
          <a:p>
            <a:r>
              <a:rPr lang="en-GB" sz="4200" b="0" dirty="0" smtClean="0"/>
              <a:t>2. Simultaneously participation in the GDP and GLP or…? Please explain.</a:t>
            </a:r>
          </a:p>
          <a:p>
            <a:r>
              <a:rPr lang="en-GB" sz="4200" b="0" dirty="0" smtClean="0"/>
              <a:t>3. Have you made at business case on the GLP?</a:t>
            </a:r>
          </a:p>
          <a:p>
            <a:r>
              <a:rPr lang="en-GB" sz="4200" b="0" dirty="0" smtClean="0"/>
              <a:t>4. Reactions from the colleagues and managers at GLP?</a:t>
            </a:r>
          </a:p>
          <a:p>
            <a:pPr marL="457200" indent="-457200">
              <a:buFont typeface="Arial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4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Comments to </a:t>
            </a:r>
            <a:r>
              <a:rPr lang="da-DK" dirty="0" smtClean="0"/>
              <a:t>Eurostat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fontScale="92500" lnSpcReduction="10000"/>
          </a:bodyPr>
          <a:lstStyle/>
          <a:p>
            <a:endParaRPr lang="en-GB" sz="1400" b="0" dirty="0" smtClean="0"/>
          </a:p>
          <a:p>
            <a:r>
              <a:rPr lang="en-GB" sz="2000" b="0" dirty="0" smtClean="0"/>
              <a:t>A bold program challenging some of the usual practices on recruiting in Eurostat.</a:t>
            </a:r>
          </a:p>
          <a:p>
            <a:endParaRPr lang="en-GB" sz="2000" b="0" dirty="0" smtClean="0"/>
          </a:p>
          <a:p>
            <a:r>
              <a:rPr lang="en-GB" sz="2000" b="0" dirty="0" smtClean="0"/>
              <a:t>You mention many relevant challenges and recommendations, especially:</a:t>
            </a:r>
          </a:p>
          <a:p>
            <a:pPr marL="457200" indent="-457200">
              <a:buFontTx/>
              <a:buChar char="-"/>
            </a:pPr>
            <a:r>
              <a:rPr lang="en-GB" sz="2000" b="0" dirty="0" smtClean="0"/>
              <a:t>offer appropriate learning and development actions</a:t>
            </a:r>
          </a:p>
          <a:p>
            <a:pPr marL="457200" indent="-457200">
              <a:buFontTx/>
              <a:buChar char="-"/>
            </a:pPr>
            <a:r>
              <a:rPr lang="en-GB" sz="2000" b="0" dirty="0" smtClean="0"/>
              <a:t>offer a mentor </a:t>
            </a:r>
          </a:p>
          <a:p>
            <a:pPr marL="457200" indent="-457200">
              <a:buFontTx/>
              <a:buChar char="-"/>
            </a:pPr>
            <a:r>
              <a:rPr lang="en-GB" sz="2000" b="0" dirty="0" smtClean="0"/>
              <a:t>an informal junior network</a:t>
            </a:r>
          </a:p>
          <a:p>
            <a:endParaRPr lang="en-GB" dirty="0" smtClean="0"/>
          </a:p>
          <a:p>
            <a:r>
              <a:rPr lang="en-GB" sz="2200" dirty="0" smtClean="0"/>
              <a:t>Maybe the biggest challenge:</a:t>
            </a:r>
            <a:r>
              <a:rPr lang="en-GB" sz="2200" b="0" dirty="0" smtClean="0"/>
              <a:t> To commit the Y-generation to 5-7 years of employment in Eurostat. A psychological contract is a fragile basis. </a:t>
            </a:r>
          </a:p>
          <a:p>
            <a:r>
              <a:rPr lang="en-GB" sz="2200" b="0" dirty="0" smtClean="0"/>
              <a:t>Maybe an somewhat different programme with at less demanding ”investment of return”?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34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Further</a:t>
            </a:r>
            <a:r>
              <a:rPr lang="da-DK" dirty="0" smtClean="0"/>
              <a:t> inspirations or solutions?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da-DK" sz="2400" b="0" dirty="0" smtClean="0"/>
          </a:p>
          <a:p>
            <a:endParaRPr lang="en-GB" sz="1400" b="0" dirty="0" smtClean="0"/>
          </a:p>
          <a:p>
            <a:pPr marL="457200" indent="-457200">
              <a:buFont typeface="Arial" pitchFamily="34" charset="0"/>
              <a:buChar char="•"/>
            </a:pPr>
            <a:endParaRPr lang="da-DK" dirty="0" smtClean="0"/>
          </a:p>
          <a:p>
            <a:pPr marL="457200" indent="-457200">
              <a:buFont typeface="Arial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4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tBlå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DstBlå</Template>
  <TotalTime>940</TotalTime>
  <Words>560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DstBlå</vt:lpstr>
      <vt:lpstr>  Session 4: 3 papers on recruitment and training of new staff members  HRMT workshop 5-7sept. 2012</vt:lpstr>
      <vt:lpstr>Common challenges for the statistical agencies</vt:lpstr>
      <vt:lpstr>3 different solutions regarding recruiting and retaining staff</vt:lpstr>
      <vt:lpstr>Common features in solutions</vt:lpstr>
      <vt:lpstr>Comments to the UK</vt:lpstr>
      <vt:lpstr>Comments to the ABS</vt:lpstr>
      <vt:lpstr>Comments to Eurostat</vt:lpstr>
      <vt:lpstr>Further inspirations or solutions?</vt:lpstr>
    </vt:vector>
  </TitlesOfParts>
  <Company>Danmarks Statistik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EFFEKTIVISERING, PRIORITERING OG LEDELSE VED BEVILLINGSFALD</dc:title>
  <dc:creator>als</dc:creator>
  <cp:lastModifiedBy>Svirchevskyy</cp:lastModifiedBy>
  <cp:revision>20</cp:revision>
  <cp:lastPrinted>2012-09-03T16:36:14Z</cp:lastPrinted>
  <dcterms:created xsi:type="dcterms:W3CDTF">2011-07-26T07:40:12Z</dcterms:created>
  <dcterms:modified xsi:type="dcterms:W3CDTF">2012-09-07T07:53:40Z</dcterms:modified>
</cp:coreProperties>
</file>